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48" r:id="rId2"/>
  </p:sldMasterIdLst>
  <p:notesMasterIdLst>
    <p:notesMasterId r:id="rId10"/>
  </p:notesMasterIdLst>
  <p:sldIdLst>
    <p:sldId id="873" r:id="rId3"/>
    <p:sldId id="880" r:id="rId4"/>
    <p:sldId id="876" r:id="rId5"/>
    <p:sldId id="877" r:id="rId6"/>
    <p:sldId id="878" r:id="rId7"/>
    <p:sldId id="879" r:id="rId8"/>
    <p:sldId id="8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AA3042-F194-0566-9436-13FB79E2EF8D}" name="Kyle Hartje" initials="KH" userId="ZWyButK3NQWgdUaONs3vm9GCBDSPRxlkyaNgOQAfnoo=" providerId="None"/>
  <p188:author id="{78BEE9DB-AE22-414C-93DA-C0EFCF28B7BB}" name="Justin Lucas" initials="JL" userId="7xUNzwv5vVm79yF62fIGP9ciCWeYKOk7joi3urEKIK0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9656E-E587-2C48-BDD0-80C2C198355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ADF0E-129E-3C4F-82BB-8FD6B5632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5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ADF0E-129E-3C4F-82BB-8FD6B56325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7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ADF0E-129E-3C4F-82BB-8FD6B56325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D1463-6C7A-4E35-B46C-B9C538C67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182BC-1514-404F-B151-72AA9F1E8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D5F66-C231-40C5-BB7B-35A1A925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6F4A9-BC6B-4357-BA1D-A681AA83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BFA21-502D-45A8-84D1-2B169510F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3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DCE33-AE64-4A93-B888-1BD4189E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914CA-6E3B-4294-941E-86A4F083F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5D96B-4C64-4CC3-AB03-6766A03D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B2030-D6B1-4AC5-A71A-A40D88DD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A4BA-5D1D-4CD4-8629-07C53CD4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5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5C8412-8846-4C35-A5DA-CEE1A91A9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B96A48-7549-4284-829F-B42DD90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D5784-4BF7-40D2-96BB-CED541C6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90709-059C-4E8B-A50B-47A394AC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CF1CD-C787-486E-8B39-AFF90700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9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Gold Bar">
            <a:extLst>
              <a:ext uri="{FF2B5EF4-FFF2-40B4-BE49-F238E27FC236}">
                <a16:creationId xmlns:a16="http://schemas.microsoft.com/office/drawing/2014/main" id="{C4B2230D-595B-5246-A3B2-FB53F20DDBA8}"/>
              </a:ext>
            </a:extLst>
          </p:cNvPr>
          <p:cNvSpPr/>
          <p:nvPr userDrawn="1"/>
        </p:nvSpPr>
        <p:spPr>
          <a:xfrm>
            <a:off x="792677" y="3883983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999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394724-9565-2737-C1F6-B4DA716B6E55}"/>
              </a:ext>
            </a:extLst>
          </p:cNvPr>
          <p:cNvPicPr preferRelativeResize="0">
            <a:picLocks/>
          </p:cNvPicPr>
          <p:nvPr userDrawn="1"/>
        </p:nvPicPr>
        <p:blipFill>
          <a:blip r:embed="rId3"/>
          <a:stretch/>
        </p:blipFill>
        <p:spPr>
          <a:xfrm>
            <a:off x="8904765" y="3701421"/>
            <a:ext cx="3081495" cy="291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9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707A-6BF3-7F41-BF25-D121B80B6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6"/>
            <a:ext cx="8653041" cy="66502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18DA7-EB25-0A4D-AFFE-9F109FA79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8" y="1331088"/>
            <a:ext cx="5354255" cy="4845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906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992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18D991-A658-0043-AB29-265FB30E76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DA2F72-4EA8-6D4A-BFB2-84062B278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5768" y="2272770"/>
            <a:ext cx="4895850" cy="2968625"/>
          </a:xfrm>
        </p:spPr>
        <p:txBody>
          <a:bodyPr>
            <a:spAutoFit/>
          </a:bodyPr>
          <a:lstStyle>
            <a:lvl1pPr marL="0" indent="0">
              <a:spcBef>
                <a:spcPts val="1800"/>
              </a:spcBef>
              <a:buNone/>
              <a:defRPr sz="18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606140" indent="0">
              <a:buNone/>
              <a:defRPr/>
            </a:lvl2pPr>
            <a:lvl3pPr marL="1212082" indent="0">
              <a:buNone/>
              <a:defRPr/>
            </a:lvl3pPr>
            <a:lvl4pPr marL="1818359" indent="0">
              <a:buNone/>
              <a:defRPr/>
            </a:lvl4pPr>
            <a:lvl5pPr marL="242440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07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16="http://schemas.microsoft.com/office/drawing/2014/main"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wide photo, 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0" y="1320271"/>
            <a:ext cx="12192000" cy="2286000"/>
          </a:xfrm>
          <a:solidFill>
            <a:schemeClr val="bg2"/>
          </a:solidFill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016838" y="3816753"/>
            <a:ext cx="6149423" cy="1770987"/>
            <a:chOff x="3620205" y="4223628"/>
            <a:chExt cx="7379308" cy="248166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620205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306993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999513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Placeholder 40"/>
          <p:cNvSpPr>
            <a:spLocks noGrp="1"/>
          </p:cNvSpPr>
          <p:nvPr>
            <p:ph type="body" sz="quarter" idx="20"/>
          </p:nvPr>
        </p:nvSpPr>
        <p:spPr>
          <a:xfrm>
            <a:off x="102455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21"/>
          </p:nvPr>
        </p:nvSpPr>
        <p:spPr>
          <a:xfrm>
            <a:off x="3182809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22"/>
          </p:nvPr>
        </p:nvSpPr>
        <p:spPr>
          <a:xfrm>
            <a:off x="6268839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23"/>
          </p:nvPr>
        </p:nvSpPr>
        <p:spPr>
          <a:xfrm>
            <a:off x="9345938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39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33F9F-77BF-C144-BDE2-5ED3D34C39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bIns="100584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24371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a16="http://schemas.microsoft.com/office/drawing/2014/main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B1C42-7421-4BD5-8BD7-BF5AD46C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EFF6D-9ABA-455B-B848-ED061D8C4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B1D46-30D6-4DF4-9B74-C2F82ED7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DF1B-C6F3-4CE5-92D1-3336A3E8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867B6-90B9-446B-BB0B-1196B5DBD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3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8D0A5-4813-49EC-9ADB-44DD569B8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DE027-F3B6-4B56-AF1D-F0C0ABA1D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E0C7E-1C54-49CA-A831-74C025F3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8D25A-3800-4E64-A0F7-8AD6CCE4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C7EAD-25DA-4C1A-AF38-45F9A286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2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A56A-CC3D-464D-A4AC-9FD9016C9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237A2-1EE4-480B-86A8-65030ACF9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64F9-A9A7-454E-8385-446DB4D06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ACF1E-18B4-45BB-8CD0-EF1F6A51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87E0F-61F6-460F-A060-F178D6BE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262F0-5F3B-4FF1-8ECA-579A91C4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02CD-C4BF-4FA5-81D2-D1233CB1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701D4-FE4A-4BD4-8062-A0388AA82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19071-5955-425A-947E-CFBD4D8E6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D332E-95AE-47DB-BC68-F160F7C3E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D72BB-3166-402C-9621-6568D0AE7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1AA89A-8970-4982-9199-219CCB7E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8E18BB-7E7E-4984-A107-D44165A1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36993B-6647-4258-A794-75C3A756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87BF-ACA0-4A62-AB42-DE102233F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ED29D-4A97-4E44-9F4D-78BBF965F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000A5-C381-4A28-A3A0-2B1046317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AD314-911F-46DF-A7FB-062EDF52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5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007CB-A595-484C-BB70-AD77C010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646FE-85EC-469D-9C7E-F7D6997B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E40A9-20B9-4190-9CE2-DE78D284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5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EE261-A667-45A0-9690-5C4647549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6BF92-B00E-42CE-A12E-7569A2B75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A4462-1E02-47CD-9373-6ED2F81C5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8BB76-19A2-4943-A0B9-4093ECFF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7187F-1BF7-4E92-8C31-EF19187E3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5D7D2-A22E-4AD9-A062-DEE14153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1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C74F-C472-4A03-B170-F41E14D0D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C40ED-BF6A-4157-A05A-57BDE6F64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5500B-579E-48B5-A3EA-D2CE07603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F6206-462C-498A-9CCD-9DA8D87B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E5E23-9CCD-49CD-B71B-C222DDAC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51B27-38DA-479F-BC4A-FF2B1C1C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8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35A21E-0176-4B1E-A82B-1DCCCFCC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C7D88-3E8F-404C-9A5B-BF06C232D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978A7-B804-4B4E-9F0A-EB0A0AF6A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A7A3D-285A-4F71-854E-B46A31987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A96B7-B549-48D9-9E41-A5311EE82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hyperlink" Target="https://www.lionsclubs.org/en/resources-for-members/resource-center/start-a-new-clu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2E036F-009F-CD43-957F-2E812C55D3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1999" y="2330576"/>
            <a:ext cx="7857894" cy="1360903"/>
          </a:xfrm>
        </p:spPr>
        <p:txBody>
          <a:bodyPr>
            <a:noAutofit/>
          </a:bodyPr>
          <a:lstStyle/>
          <a:p>
            <a:r>
              <a:rPr lang="ko-KR" sz="4000">
                <a:latin typeface="Arial" panose="020B0604020202020204" pitchFamily="34" charset="0"/>
                <a:cs typeface="Arial" panose="020B0604020202020204" pitchFamily="34" charset="0"/>
              </a:rPr>
              <a:t>글로벌 확장팀(GET) </a:t>
            </a:r>
            <a:br>
              <a:rPr lang="ko-KR" sz="4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o-KR" sz="4000">
                <a:latin typeface="Arial" panose="020B0604020202020204" pitchFamily="34" charset="0"/>
                <a:cs typeface="Arial" panose="020B0604020202020204" pitchFamily="34" charset="0"/>
              </a:rPr>
              <a:t>지구 코디네이터</a:t>
            </a:r>
          </a:p>
        </p:txBody>
      </p:sp>
    </p:spTree>
    <p:extLst>
      <p:ext uri="{BB962C8B-B14F-4D97-AF65-F5344CB8AC3E}">
        <p14:creationId xmlns:p14="http://schemas.microsoft.com/office/powerpoint/2010/main" val="348882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kern="0" dirty="0">
              <a:solidFill>
                <a:srgbClr val="55565A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000">
                <a:solidFill>
                  <a:srgbClr val="00338D"/>
                </a:solidFill>
                <a:latin typeface="Helvetica Neue"/>
              </a:rPr>
              <a:t>클럽 조직이 왜 중요한가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84F3B-8352-4410-A40A-DBCB07DE2CBF}"/>
              </a:ext>
            </a:extLst>
          </p:cNvPr>
          <p:cNvSpPr txBox="1"/>
          <p:nvPr/>
        </p:nvSpPr>
        <p:spPr>
          <a:xfrm>
            <a:off x="2918935" y="2007518"/>
            <a:ext cx="7993705" cy="27238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ko-KR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클럽 조직</a:t>
            </a:r>
            <a:r>
              <a:rPr lang="ko-KR" altLang="en-US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을 통한</a:t>
            </a:r>
            <a:r>
              <a:rPr lang="ko-KR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회원 증가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ko-KR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회원 증강 목표를 달성 또는 초과 달성한 지구 중 94%가 신생클럽 목표도 달성 또는 초과 달성했습니다.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ko-KR" sz="19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차터회원은</a:t>
            </a:r>
            <a:r>
              <a:rPr lang="ko-KR" sz="19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전체 신입회원의 60%를 차지합니다.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ko-KR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회원이 증가하면 클럽은 더 많은 봉사를 하고 재정적으로도 안정된 운영을 할 수 있게 됩니다.</a:t>
            </a:r>
            <a:endParaRPr lang="en-US" altLang="ko-KR" sz="19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1"/>
            <a:endParaRPr lang="ko-KR" sz="19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ko-KR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클럽 해산 및 교체</a:t>
            </a:r>
            <a:r>
              <a:rPr lang="ko-KR" altLang="en-US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가</a:t>
            </a:r>
            <a:r>
              <a:rPr lang="en-US" altLang="ko-KR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ko-KR" altLang="en-US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필요한 경우</a:t>
            </a:r>
            <a:endParaRPr lang="ko-KR" sz="19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ko-KR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앞으로 10년 동안 신생클럽이 없다면 지구는 어떤 모습일까요?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A7FF1-6190-E431-B1D1-573CB27575B5}"/>
              </a:ext>
            </a:extLst>
          </p:cNvPr>
          <p:cNvSpPr/>
          <p:nvPr/>
        </p:nvSpPr>
        <p:spPr>
          <a:xfrm>
            <a:off x="3043514" y="1641211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2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0" name="Background - Solid">
            <a:extLst>
              <a:ext uri="{FF2B5EF4-FFF2-40B4-BE49-F238E27FC236}">
                <a16:creationId xmlns:a16="http://schemas.microsoft.com/office/drawing/2014/main" id="{452DE08C-F2BF-A54D-B326-B04A101D8C30}"/>
              </a:ext>
            </a:extLst>
          </p:cNvPr>
          <p:cNvSpPr/>
          <p:nvPr/>
        </p:nvSpPr>
        <p:spPr>
          <a:xfrm>
            <a:off x="1" y="3409247"/>
            <a:ext cx="3050320" cy="3448751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7" name="Background - Solid">
            <a:extLst>
              <a:ext uri="{FF2B5EF4-FFF2-40B4-BE49-F238E27FC236}">
                <a16:creationId xmlns:a16="http://schemas.microsoft.com/office/drawing/2014/main" id="{3ABBB681-35F2-E640-B821-4B731FF91872}"/>
              </a:ext>
            </a:extLst>
          </p:cNvPr>
          <p:cNvSpPr/>
          <p:nvPr/>
        </p:nvSpPr>
        <p:spPr>
          <a:xfrm>
            <a:off x="3045681" y="3409247"/>
            <a:ext cx="3050320" cy="344875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8" name="Background - Solid">
            <a:extLst>
              <a:ext uri="{FF2B5EF4-FFF2-40B4-BE49-F238E27FC236}">
                <a16:creationId xmlns:a16="http://schemas.microsoft.com/office/drawing/2014/main" id="{C0A8A5F3-89AE-4044-85BB-A697E02A9A44}"/>
              </a:ext>
            </a:extLst>
          </p:cNvPr>
          <p:cNvSpPr/>
          <p:nvPr/>
        </p:nvSpPr>
        <p:spPr>
          <a:xfrm>
            <a:off x="6091361" y="3409247"/>
            <a:ext cx="3050320" cy="3448751"/>
          </a:xfrm>
          <a:prstGeom prst="rect">
            <a:avLst/>
          </a:prstGeom>
          <a:solidFill>
            <a:srgbClr val="FF5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9" name="Background - Solid">
            <a:extLst>
              <a:ext uri="{FF2B5EF4-FFF2-40B4-BE49-F238E27FC236}">
                <a16:creationId xmlns:a16="http://schemas.microsoft.com/office/drawing/2014/main" id="{8955A863-4945-0940-9E42-DB7F1DB24754}"/>
              </a:ext>
            </a:extLst>
          </p:cNvPr>
          <p:cNvSpPr/>
          <p:nvPr/>
        </p:nvSpPr>
        <p:spPr>
          <a:xfrm>
            <a:off x="9137040" y="3409247"/>
            <a:ext cx="3050320" cy="3448751"/>
          </a:xfrm>
          <a:prstGeom prst="rect">
            <a:avLst/>
          </a:prstGeom>
          <a:solidFill>
            <a:srgbClr val="B3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438399" y="1877619"/>
            <a:ext cx="7449313" cy="11098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sz="1900">
                <a:solidFill>
                  <a:schemeClr val="bg1"/>
                </a:solidFill>
                <a:latin typeface="Arial"/>
                <a:cs typeface="Arial"/>
              </a:rPr>
              <a:t>GET 지구 코디네이터는 클럽 조직만 담당하는 지구 GAT 내 선택직입니다. GMT 코디네이터와 역할 및 책임을 나눠 가집니다.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1909048" y="860509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ko-KR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코디네이터가 어떤 도움을 줄 수 있는가?</a:t>
            </a:r>
          </a:p>
        </p:txBody>
      </p:sp>
      <p:sp>
        <p:nvSpPr>
          <p:cNvPr id="20" name="Body Copy">
            <a:extLst>
              <a:ext uri="{FF2B5EF4-FFF2-40B4-BE49-F238E27FC236}">
                <a16:creationId xmlns:a16="http://schemas.microsoft.com/office/drawing/2014/main" id="{9283FD6C-7DBF-7041-B27F-755487286E6C}"/>
              </a:ext>
            </a:extLst>
          </p:cNvPr>
          <p:cNvSpPr txBox="1">
            <a:spLocks/>
          </p:cNvSpPr>
          <p:nvPr/>
        </p:nvSpPr>
        <p:spPr>
          <a:xfrm>
            <a:off x="268932" y="3597396"/>
            <a:ext cx="2650983" cy="28344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b="1">
                <a:solidFill>
                  <a:schemeClr val="bg1"/>
                </a:solidFill>
              </a:rPr>
              <a:t>클럽 조직의 전문성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ko-KR" sz="1900">
                <a:solidFill>
                  <a:schemeClr val="bg1"/>
                </a:solidFill>
              </a:rPr>
              <a:t>클럽 조직 관련 방침, 모범 사례 및 전략에 대한 지식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ko-KR" sz="1900">
                <a:solidFill>
                  <a:schemeClr val="bg1"/>
                </a:solidFill>
              </a:rPr>
              <a:t>클럽 조직 관련 다양한 질문에 대한 방향 제시</a:t>
            </a:r>
          </a:p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21" name="Body Copy">
            <a:extLst>
              <a:ext uri="{FF2B5EF4-FFF2-40B4-BE49-F238E27FC236}">
                <a16:creationId xmlns:a16="http://schemas.microsoft.com/office/drawing/2014/main" id="{D25AA450-2FC6-294E-B094-F2FA3EE81BA9}"/>
              </a:ext>
            </a:extLst>
          </p:cNvPr>
          <p:cNvSpPr txBox="1">
            <a:spLocks/>
          </p:cNvSpPr>
          <p:nvPr/>
        </p:nvSpPr>
        <p:spPr>
          <a:xfrm>
            <a:off x="3336762" y="3597396"/>
            <a:ext cx="2470510" cy="28344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b="1">
                <a:solidFill>
                  <a:schemeClr val="bg1"/>
                </a:solidFill>
                <a:latin typeface="Arial"/>
                <a:cs typeface="Arial"/>
              </a:rPr>
              <a:t>팀 구축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ko-KR" sz="1900">
                <a:solidFill>
                  <a:schemeClr val="bg1"/>
                </a:solidFill>
              </a:rPr>
              <a:t>클럽 조직을 위한 팀 구성 및 교육</a:t>
            </a:r>
          </a:p>
        </p:txBody>
      </p:sp>
      <p:sp>
        <p:nvSpPr>
          <p:cNvPr id="22" name="Body Copy">
            <a:extLst>
              <a:ext uri="{FF2B5EF4-FFF2-40B4-BE49-F238E27FC236}">
                <a16:creationId xmlns:a16="http://schemas.microsoft.com/office/drawing/2014/main" id="{0BB80D65-9701-204D-BE31-1A1AF88C6587}"/>
              </a:ext>
            </a:extLst>
          </p:cNvPr>
          <p:cNvSpPr txBox="1">
            <a:spLocks/>
          </p:cNvSpPr>
          <p:nvPr/>
        </p:nvSpPr>
        <p:spPr>
          <a:xfrm>
            <a:off x="6372424" y="3597396"/>
            <a:ext cx="2470510" cy="28344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b="1">
                <a:solidFill>
                  <a:schemeClr val="bg1"/>
                </a:solidFill>
              </a:rPr>
              <a:t>계획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ko-KR" sz="1900">
                <a:solidFill>
                  <a:schemeClr val="bg1"/>
                </a:solidFill>
              </a:rPr>
              <a:t>클럽 조직이 가능한 기회 모색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ko-KR" sz="1900">
                <a:solidFill>
                  <a:schemeClr val="bg1"/>
                </a:solidFill>
              </a:rPr>
              <a:t>종합적인 전략 개발</a:t>
            </a:r>
          </a:p>
          <a:p>
            <a:endParaRPr lang="en-US" sz="1800" b="1" kern="0" dirty="0">
              <a:solidFill>
                <a:schemeClr val="bg1"/>
              </a:solidFill>
            </a:endParaRPr>
          </a:p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4BF04623-02CB-E341-BD88-C0896F8C074B}"/>
              </a:ext>
            </a:extLst>
          </p:cNvPr>
          <p:cNvSpPr txBox="1">
            <a:spLocks/>
          </p:cNvSpPr>
          <p:nvPr/>
        </p:nvSpPr>
        <p:spPr>
          <a:xfrm>
            <a:off x="9413462" y="3597396"/>
            <a:ext cx="2470510" cy="28344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b="1">
                <a:solidFill>
                  <a:schemeClr val="bg1"/>
                </a:solidFill>
              </a:rPr>
              <a:t>차터 신청 절차 관리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ko-KR" sz="1900">
                <a:solidFill>
                  <a:schemeClr val="bg1"/>
                </a:solidFill>
              </a:rPr>
              <a:t>차터 신청서를 정확하게 작성하고 신청 기간 내에 제출하도록 확인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380B7B-5544-D3A5-E061-747A71AA3291}"/>
              </a:ext>
            </a:extLst>
          </p:cNvPr>
          <p:cNvSpPr/>
          <p:nvPr/>
        </p:nvSpPr>
        <p:spPr>
          <a:xfrm>
            <a:off x="5366231" y="152200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DF5214D-3FB5-E60A-0D80-7BE44C8D71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5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7333547" cy="4241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ko-KR" sz="1900">
                <a:solidFill>
                  <a:srgbClr val="55565A"/>
                </a:solidFill>
              </a:rPr>
              <a:t>클럽 조직이 지구의 우선 사업이라는 점 부각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900" kern="0" dirty="0">
              <a:solidFill>
                <a:srgbClr val="55565A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ko-KR" sz="1900">
                <a:solidFill>
                  <a:srgbClr val="55565A"/>
                </a:solidFill>
              </a:rPr>
              <a:t>매년 지구의 클럽 차터 가능성 증가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900" kern="0" dirty="0">
              <a:solidFill>
                <a:srgbClr val="55565A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ko-KR" sz="1900">
                <a:solidFill>
                  <a:srgbClr val="55565A"/>
                </a:solidFill>
              </a:rPr>
              <a:t>GMT 코디네이터가 신입회원 모집 및 기존 회원의 만족도 향상 임무에 집중할 수 있음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kern="0" dirty="0">
              <a:solidFill>
                <a:srgbClr val="55565A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kern="0" dirty="0">
              <a:solidFill>
                <a:srgbClr val="55565A"/>
              </a:solidFill>
              <a:latin typeface="Calibri"/>
            </a:endParaRPr>
          </a:p>
          <a:p>
            <a:endParaRPr lang="en-US" sz="2400" kern="0" dirty="0">
              <a:solidFill>
                <a:srgbClr val="55565A"/>
              </a:solidFill>
              <a:latin typeface="Calibri"/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200">
                <a:solidFill>
                  <a:srgbClr val="00338D"/>
                </a:solidFill>
              </a:rPr>
              <a:t>GET 코디네이터와 함께 일하면 좋은점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DE9E8B-A1EF-3F7D-397E-4CCEBBE23A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F0B88B-0B10-4FD0-DDA9-6AAC69BF2D49}"/>
              </a:ext>
            </a:extLst>
          </p:cNvPr>
          <p:cNvSpPr/>
          <p:nvPr/>
        </p:nvSpPr>
        <p:spPr>
          <a:xfrm>
            <a:off x="3043514" y="1641211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51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ckground - Solid">
            <a:extLst>
              <a:ext uri="{FF2B5EF4-FFF2-40B4-BE49-F238E27FC236}">
                <a16:creationId xmlns:a16="http://schemas.microsoft.com/office/drawing/2014/main" id="{CE4918D1-D328-7248-BEE4-01A916D8B4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984918-218F-8745-8C92-620049059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0"/>
            <a:ext cx="2286000" cy="228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EDFC1D-0009-4142-BE4F-33E8F4E6D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sp>
        <p:nvSpPr>
          <p:cNvPr id="10" name="Page Number - Blue">
            <a:extLst>
              <a:ext uri="{FF2B5EF4-FFF2-40B4-BE49-F238E27FC236}">
                <a16:creationId xmlns:a16="http://schemas.microsoft.com/office/drawing/2014/main" id="{B27356BC-1BE8-B946-A956-436996962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2" name="Headline">
            <a:extLst>
              <a:ext uri="{FF2B5EF4-FFF2-40B4-BE49-F238E27FC236}">
                <a16:creationId xmlns:a16="http://schemas.microsoft.com/office/drawing/2014/main" id="{E72D5981-0727-CE41-8082-2E25908DDC89}"/>
              </a:ext>
            </a:extLst>
          </p:cNvPr>
          <p:cNvSpPr txBox="1">
            <a:spLocks/>
          </p:cNvSpPr>
          <p:nvPr/>
        </p:nvSpPr>
        <p:spPr>
          <a:xfrm>
            <a:off x="372975" y="366728"/>
            <a:ext cx="5376661" cy="37449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076BD8D9-4339-7F4F-9A36-3BACC40B183B}"/>
              </a:ext>
            </a:extLst>
          </p:cNvPr>
          <p:cNvSpPr txBox="1">
            <a:spLocks/>
          </p:cNvSpPr>
          <p:nvPr/>
        </p:nvSpPr>
        <p:spPr>
          <a:xfrm>
            <a:off x="1336675" y="1225924"/>
            <a:ext cx="10855325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ko-KR" sz="4000">
                <a:solidFill>
                  <a:schemeClr val="bg1"/>
                </a:solidFill>
              </a:rPr>
              <a:t>어떤 직책이 필요한가요?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0FB3F7-6B08-E74E-938C-8F56925EC8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36675" y="2498751"/>
            <a:ext cx="9518650" cy="372745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ko-KR" sz="3000" b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가이딩 라이온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ko-KR" sz="3000" b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전직 GMT 코디네이터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ko-KR" sz="3000" b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차터회원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ko-KR" sz="3000" b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신생클럽 개발에 열정이 있는 회원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50000"/>
              <a:buFont typeface="Lucida Grande" panose="020B0600040502020204" pitchFamily="34" charset="0"/>
              <a:buChar char="▶"/>
            </a:pPr>
            <a:endParaRPr lang="en-US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buClr>
                <a:srgbClr val="EBB700"/>
              </a:buClr>
              <a:buSzPct val="50000"/>
              <a:buFont typeface="Lucida Grande" panose="020B0600040502020204" pitchFamily="34" charset="0"/>
              <a:buChar char="▶"/>
            </a:pP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buClr>
                <a:srgbClr val="EBB700"/>
              </a:buClr>
              <a:buSzPct val="50000"/>
              <a:buNone/>
            </a:pP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D7F8E8-463A-0248-C8AA-FACD8FF3F1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52210" y="871142"/>
            <a:ext cx="1206230" cy="11429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4A5188-49CB-192B-5512-B064B7131466}"/>
              </a:ext>
            </a:extLst>
          </p:cNvPr>
          <p:cNvSpPr/>
          <p:nvPr/>
        </p:nvSpPr>
        <p:spPr>
          <a:xfrm>
            <a:off x="1446362" y="1967142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0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1" r="13381"/>
          <a:stretch/>
        </p:blipFill>
        <p:spPr>
          <a:xfrm>
            <a:off x="4653280" y="0"/>
            <a:ext cx="7538719" cy="6858000"/>
          </a:xfrm>
          <a:prstGeom prst="rect">
            <a:avLst/>
          </a:prstGeom>
          <a:solidFill>
            <a:srgbClr val="0D2240"/>
          </a:solidFill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590853" y="2138222"/>
            <a:ext cx="4681365" cy="282717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rgbClr val="000000"/>
              </a:solidFill>
              <a:latin typeface="ヒラギノ角ゴ Pro W3"/>
              <a:ea typeface="Arial" charset="0"/>
              <a:cs typeface="Arial"/>
            </a:endParaRP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SzPct val="120000"/>
              <a:buFont typeface="Wingdings" pitchFamily="2" charset="2"/>
              <a:buChar char="§"/>
            </a:pPr>
            <a:r>
              <a:rPr lang="ko-KR">
                <a:solidFill>
                  <a:schemeClr val="bg1"/>
                </a:solidFill>
                <a:latin typeface="Arial"/>
                <a:ea typeface="Arial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신생클럽 웹페이지 만들기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SzPct val="120000"/>
              <a:buFont typeface="Wingdings" pitchFamily="2" charset="2"/>
              <a:buChar char="§"/>
            </a:pPr>
            <a:r>
              <a:rPr lang="ko-KR">
                <a:solidFill>
                  <a:schemeClr val="bg1"/>
                </a:solidFill>
                <a:latin typeface="Arial"/>
                <a:cs typeface="Arial"/>
              </a:rPr>
              <a:t>라이온스 학습 센터 내 교과과정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ko-KR">
                <a:solidFill>
                  <a:schemeClr val="bg1"/>
                </a:solidFill>
                <a:latin typeface="Arial"/>
                <a:cs typeface="Arial"/>
              </a:rPr>
              <a:t>회원부에서 발송하는 분기별 이메일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Char char="•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570965" y="1176045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6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관련 자료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91DF9B-DBD7-A59A-C96C-C549109B928F}"/>
              </a:ext>
            </a:extLst>
          </p:cNvPr>
          <p:cNvSpPr/>
          <p:nvPr/>
        </p:nvSpPr>
        <p:spPr>
          <a:xfrm>
            <a:off x="705693" y="227922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03FD94-4969-F245-904F-56FCAC67F5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0853" y="5055369"/>
            <a:ext cx="1206230" cy="11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8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39"/>
          <a:stretch/>
        </p:blipFill>
        <p:spPr>
          <a:xfrm>
            <a:off x="4174417" y="-1"/>
            <a:ext cx="8017584" cy="6858000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439026" y="439026"/>
            <a:ext cx="6858000" cy="5979948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590853" y="2638309"/>
            <a:ext cx="4357416" cy="230309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Membership@lionsclubs.org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FB0A97-82E9-BC3E-860D-7DD99EA8EA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0853" y="5055369"/>
            <a:ext cx="1206230" cy="1142903"/>
          </a:xfrm>
          <a:prstGeom prst="rect">
            <a:avLst/>
          </a:prstGeom>
        </p:spPr>
      </p:pic>
      <p:sp>
        <p:nvSpPr>
          <p:cNvPr id="16" name="Body Copy">
            <a:extLst>
              <a:ext uri="{FF2B5EF4-FFF2-40B4-BE49-F238E27FC236}">
                <a16:creationId xmlns:a16="http://schemas.microsoft.com/office/drawing/2014/main" id="{559B57A3-854E-7908-B8F4-3D2DDA234489}"/>
              </a:ext>
            </a:extLst>
          </p:cNvPr>
          <p:cNvSpPr txBox="1">
            <a:spLocks/>
          </p:cNvSpPr>
          <p:nvPr/>
        </p:nvSpPr>
        <p:spPr>
          <a:xfrm>
            <a:off x="570965" y="1176045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6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문의사항?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E6BB43-CDAF-7EEF-B535-2F15B2B493CC}"/>
              </a:ext>
            </a:extLst>
          </p:cNvPr>
          <p:cNvSpPr/>
          <p:nvPr/>
        </p:nvSpPr>
        <p:spPr>
          <a:xfrm>
            <a:off x="705693" y="227922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001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5047</TotalTime>
  <Words>238</Words>
  <Application>Microsoft Office PowerPoint</Application>
  <PresentationFormat>Widescreen</PresentationFormat>
  <Paragraphs>56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Avenir Next LT Pro</vt:lpstr>
      <vt:lpstr>Calibri</vt:lpstr>
      <vt:lpstr>Calibri Light</vt:lpstr>
      <vt:lpstr>Helvetica Neue</vt:lpstr>
      <vt:lpstr>Lucida Grande</vt:lpstr>
      <vt:lpstr>Wingdings</vt:lpstr>
      <vt:lpstr>ヒラギノ角ゴ Pro W3</vt:lpstr>
      <vt:lpstr>1_Office Theme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Lucas, Justin</dc:creator>
  <cp:lastModifiedBy>Lucas, Justin</cp:lastModifiedBy>
  <cp:revision>275</cp:revision>
  <dcterms:created xsi:type="dcterms:W3CDTF">2022-03-24T21:28:49Z</dcterms:created>
  <dcterms:modified xsi:type="dcterms:W3CDTF">2022-06-13T14:52:23Z</dcterms:modified>
</cp:coreProperties>
</file>