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7"/>
  </p:notesMasterIdLst>
  <p:sldIdLst>
    <p:sldId id="1137" r:id="rId2"/>
    <p:sldId id="259" r:id="rId3"/>
    <p:sldId id="1114" r:id="rId4"/>
    <p:sldId id="261" r:id="rId5"/>
    <p:sldId id="1156" r:id="rId6"/>
    <p:sldId id="260" r:id="rId7"/>
    <p:sldId id="1151" r:id="rId8"/>
    <p:sldId id="1142" r:id="rId9"/>
    <p:sldId id="1152" r:id="rId10"/>
    <p:sldId id="1153" r:id="rId11"/>
    <p:sldId id="1154" r:id="rId12"/>
    <p:sldId id="1155" r:id="rId13"/>
    <p:sldId id="1157" r:id="rId14"/>
    <p:sldId id="1150" r:id="rId15"/>
    <p:sldId id="1144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5C43FD-2D81-9CFA-9C4A-A35CD6167620}" name="Khamisi Grace" initials="KG" userId="zf4GxHDVBqBlx4LynScNWqDXMqa5rPKp++84GQX4s+g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CC2A72-4192-4F17-B2F2-BBC09C95A275}" v="55" dt="2023-04-14T21:37:43.508"/>
    <p1510:client id="{18DE39AF-1D60-42F3-B1CD-8D553104D35D}" v="2" dt="2023-04-17T15:50:35.776"/>
    <p1510:client id="{5944BDE1-D02D-4042-ADB2-90813A784DC6}" v="36" dt="2023-06-14T22:04:52.846"/>
    <p1510:client id="{7A530A79-942B-4863-8010-101673DD60DB}" v="3" dt="2023-04-17T16:04:57.497"/>
    <p1510:client id="{964FE9DE-AB07-4123-8491-C248CEF52F38}" v="29" dt="2023-04-21T18:34:06.690"/>
    <p1510:client id="{E8DA8AB6-29AB-4E2B-ACBA-390B98253AF0}" v="2" dt="2023-04-14T20:04:10.182"/>
  </p1510:revLst>
</p1510:revInfo>
</file>

<file path=ppt/tableStyles.xml><?xml version="1.0" encoding="utf-8"?>
<a:tblStyleLst xmlns:a="http://schemas.openxmlformats.org/drawingml/2006/main" def="{16A299CF-C680-4D44-A448-CC42B6D110BA}">
  <a:tblStyle styleId="{16A299CF-C680-4D44-A448-CC42B6D110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89" autoAdjust="0"/>
  </p:normalViewPr>
  <p:slideViewPr>
    <p:cSldViewPr snapToGrid="0">
      <p:cViewPr varScale="1">
        <p:scale>
          <a:sx n="88" d="100"/>
          <a:sy n="88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dn2.webdamdb.com/md_Un53NM9g6Bh6.jpg.pdf?v=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e714f982d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e714f982d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ko-KR">
                <a:solidFill>
                  <a:schemeClr val="accent2"/>
                </a:solidFill>
              </a:rPr>
              <a:t>1957년 설립된 레오 클럽 프로그램은 청소년 및 청년들에게 개인적 개발, 지도력 연수 및 지역사회 봉사의 기회를 제공합니다. 이 프로그램의 목표는 12~30세 사이의 청소년 및 청년들이 지역 봉사 프로젝트에 적극적으로 참여하고 지역사회에 긍정적인 영향을 미치도록 장려하는 것입니다.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81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buFont typeface="+mj-lt"/>
              <a:buAutoNum type="arabicPeriod"/>
            </a:pPr>
            <a:r>
              <a:rPr lang="ko-KR" sz="1800">
                <a:latin typeface="Calibri"/>
                <a:cs typeface="Calibri"/>
              </a:rPr>
              <a:t>레오 클럽은 라이온스 클럽의 후원을 받습니다. 따라서, 라이온스 클럽은 먼저 레오 클럽 조직을 원하는지 결정해야 합니다.  </a:t>
            </a:r>
          </a:p>
          <a:p>
            <a:pPr fontAlgn="base">
              <a:buFont typeface="+mj-lt"/>
              <a:buAutoNum type="arabicPeriod"/>
            </a:pPr>
            <a:r>
              <a:rPr lang="ko-KR" sz="1800">
                <a:latin typeface="Calibri"/>
                <a:cs typeface="Calibri"/>
              </a:rPr>
              <a:t>젊은 회원들과 협력하며 그들이 지도자로서 성장하도록 돕고자 하는 사람을 레오 고문으로 임명합니다. 레오 고문은 모든 회의에 참석하고 그룹을 지원해야 합니다.</a:t>
            </a:r>
          </a:p>
          <a:p>
            <a:pPr algn="l">
              <a:buAutoNum type="arabicPeriod"/>
            </a:pPr>
            <a:r>
              <a:rPr lang="ko-KR" sz="18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체계 구축 - 알파 또는 오메가, 학교 또는 지역사회 기반 </a:t>
            </a:r>
          </a:p>
          <a:p>
            <a:pPr algn="l" rtl="0" fontAlgn="base">
              <a:buFont typeface="+mj-lt"/>
              <a:buAutoNum type="arabicPeriod"/>
            </a:pPr>
            <a:r>
              <a:rPr lang="ko-K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잠재적 레오 파악 - </a:t>
            </a:r>
            <a:r>
              <a:rPr lang="ko-KR" sz="3200" b="0" i="0">
                <a:solidFill>
                  <a:srgbClr val="000000"/>
                </a:solidFill>
                <a:effectLst/>
                <a:latin typeface="HelveticaNeue-Light"/>
              </a:rPr>
              <a:t>학교, 대학, 종교단체, 청소년 단체, 친구, 친척들 중에서 잠정적으로 레오 회원이 될 만한 이들의 명단을 확보합니다.</a:t>
            </a:r>
          </a:p>
          <a:p>
            <a:pPr algn="l" rtl="0" fontAlgn="base">
              <a:buFont typeface="+mj-lt"/>
              <a:buAutoNum type="arabicPeriod" startAt="3"/>
            </a:pPr>
            <a:r>
              <a:rPr lang="ko-K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설명회에 예비 회원들 초대 </a:t>
            </a:r>
          </a:p>
          <a:p>
            <a:pPr algn="l" rtl="0" fontAlgn="base">
              <a:buFont typeface="+mj-lt"/>
              <a:buAutoNum type="arabicPeriod" startAt="4"/>
            </a:pPr>
            <a:r>
              <a:rPr lang="ko-KR" sz="1800" i="0">
                <a:effectLst/>
                <a:latin typeface="Calibri" panose="020F0502020204030204" pitchFamily="34" charset="0"/>
              </a:rPr>
              <a:t>구성 회의 개최 - </a:t>
            </a:r>
            <a:r>
              <a:rPr lang="ko-KR" sz="3200" i="0">
                <a:effectLst/>
                <a:latin typeface="HelveticaNeue-Light"/>
              </a:rPr>
              <a:t>레오 클럽 구성 회의를 조직하여 레오 클럽 임원을 선출하고, 잠재적 프로젝트에 대해 논의하며, </a:t>
            </a:r>
            <a:r>
              <a:rPr lang="ko-KR" sz="3200" i="0" u="none" strike="noStrike">
                <a:solidFill>
                  <a:srgbClr val="0A3DAB"/>
                </a:solidFill>
                <a:effectLst/>
                <a:latin typeface="HelveticaNeue-Medium"/>
                <a:hlinkClick r:id="rId3"/>
              </a:rPr>
              <a:t>레오 클럽 헌장 및 부칙</a:t>
            </a:r>
            <a:r>
              <a:rPr lang="ko-KR" sz="3200" i="0">
                <a:effectLst/>
                <a:latin typeface="HelveticaNeue-Light"/>
              </a:rPr>
              <a:t>을 승인하고, 클럽 회의 장소와 시간을 결정합니다.</a:t>
            </a:r>
          </a:p>
          <a:p>
            <a:pPr fontAlgn="base">
              <a:buFont typeface="+mj-lt"/>
              <a:buAutoNum type="arabicPeriod" startAt="5"/>
            </a:pPr>
            <a:r>
              <a:rPr lang="ko-KR" sz="1800">
                <a:latin typeface="Calibri"/>
                <a:cs typeface="Calibri"/>
              </a:rPr>
              <a:t>필수 서류 작업 완료 - 조직 자료집은 국제협회에서 주문할 수 있으며, 이 자료를 통해 신생클럽 조직을 지원할 수 있습니다.   또한, 웹사이트에서 회원 가입 신청서 및 조직 양식을 확인할 수 있습니다. </a:t>
            </a:r>
          </a:p>
          <a:p>
            <a:pPr algn="l" rtl="0" fontAlgn="base">
              <a:buFont typeface="+mj-lt"/>
              <a:buAutoNum type="arabicPeriod" startAt="6"/>
            </a:pPr>
            <a:r>
              <a:rPr lang="ko-K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취임식 계획 </a:t>
            </a:r>
          </a:p>
          <a:p>
            <a:pPr algn="l" rtl="0" fontAlgn="base">
              <a:buFont typeface="+mj-lt"/>
              <a:buAutoNum type="arabicPeriod" startAt="6"/>
            </a:pPr>
            <a:r>
              <a:rPr lang="ko-KR" sz="18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재정적 의무</a:t>
            </a:r>
          </a:p>
        </p:txBody>
      </p:sp>
    </p:spTree>
    <p:extLst>
      <p:ext uri="{BB962C8B-B14F-4D97-AF65-F5344CB8AC3E}">
        <p14:creationId xmlns:p14="http://schemas.microsoft.com/office/powerpoint/2010/main" val="2382970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 algn="l" rtl="0" fontAlgn="base">
              <a:buFont typeface="+mj-lt"/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9278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ko-KR"/>
              <a:t>이 동영상을 통해 레오 경험을 공유하는 전 세계 레오들을 만나보세요</a:t>
            </a:r>
          </a:p>
        </p:txBody>
      </p:sp>
    </p:spTree>
    <p:extLst>
      <p:ext uri="{BB962C8B-B14F-4D97-AF65-F5344CB8AC3E}">
        <p14:creationId xmlns:p14="http://schemas.microsoft.com/office/powerpoint/2010/main" val="1780016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ko-K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레오 클럽은 국제라이온스클럽의 가장 젊은 회원들의 클럽으로, 국제협회의 미래에 매우 중요한 통찰력과 행동을 제시합니다. </a:t>
            </a:r>
          </a:p>
        </p:txBody>
      </p:sp>
    </p:spTree>
    <p:extLst>
      <p:ext uri="{BB962C8B-B14F-4D97-AF65-F5344CB8AC3E}">
        <p14:creationId xmlns:p14="http://schemas.microsoft.com/office/powerpoint/2010/main" val="3165549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e714f982d_2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ko-KR" sz="1000"/>
              <a:t>레오는 12 ~ 30세 사이의 청소년 및 청년 회원입니다. 레오 클럽은 전 세계 140만 회원을 보유한 세계 최대 봉사 단체 국제라이온스협회를 통해 지역 라이온스 클럽의 후원을 받고 있습니다. 레오 클럽 프로그램은 65년이 넘도록 활발히 운영 중이며, 현재 전 세계에 7,800개 이상의 레오 클럽이 활동하고 있습니다. </a:t>
            </a:r>
          </a:p>
        </p:txBody>
      </p:sp>
      <p:sp>
        <p:nvSpPr>
          <p:cNvPr id="153" name="Google Shape;153;g7e714f982d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e714f982d_2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ko-KR" sz="1000"/>
              <a:t>레오는 지역사회에 보답하며 이웃들에게 봉사하고자 하는 청소년 및 청년들입니다. </a:t>
            </a:r>
          </a:p>
        </p:txBody>
      </p:sp>
      <p:sp>
        <p:nvSpPr>
          <p:cNvPr id="153" name="Google Shape;153;g7e714f982d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3838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dirty="0"/>
          </a:p>
        </p:txBody>
      </p:sp>
      <p:sp>
        <p:nvSpPr>
          <p:cNvPr id="130" name="Google Shape;1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ko-KR"/>
              <a:t>12-30세 사이의 청소년 및 청년들이 레오 클럽 프로그램에 동참하고자 하는 이유는 무엇일까요? </a:t>
            </a:r>
          </a:p>
        </p:txBody>
      </p:sp>
    </p:spTree>
    <p:extLst>
      <p:ext uri="{BB962C8B-B14F-4D97-AF65-F5344CB8AC3E}">
        <p14:creationId xmlns:p14="http://schemas.microsoft.com/office/powerpoint/2010/main" val="2502391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 algn="l" rtl="0" fontAlgn="base">
              <a:buFont typeface="Arial" panose="020B0604020202020204" pitchFamily="34" charset="0"/>
              <a:buNone/>
            </a:pP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지역사회에 봉사하는 방법은 다양합니다. 하지만, 레오가 된다는 것은 봉사활동 그 이상을 의미합니다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레오 클럽 조직을 통해 하나의 개인으로서, 지도자로서 성장할 수 있습니다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봉사의 목적 찾기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레오 클럽을 조직한다는 것은 </a:t>
            </a:r>
            <a:r>
              <a:rPr lang="ko-KR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레오들</a:t>
            </a: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(과 여러분!)에게 여러 주요 삶의 기술을 개발하고 지역사회 변화를 가져오는 것부터 봉사에 한마음인 많은 이들과 평생 우정을 다지는 것까지 다양한 기회가 열리는 것을 의미합니다. </a:t>
            </a:r>
          </a:p>
          <a:p>
            <a:pPr marL="457200" marR="0" lvl="0" indent="-3175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지도력 기술 - 지도력 연수, 임원 직책, 행사/프로젝트 기획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인용문: 레오로 활동하는 동안 우리는 우리의 아이디어를 현실로 만들 수 있었습니다. 많은 이들이 레오의 저력을 높이 평가하고 있습니다.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레오들은 봉사 실천을 통해 기쁨의 놀라움을 경험했습니다. 한 레오 회원은 이렇게 말했습니다, “이것이 봉사였나요? 이만큼 즐겁지 않았더라도 저는 기꺼이 도왔을 것입니다.” - </a:t>
            </a:r>
            <a:r>
              <a:rPr lang="ko-KR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Cutler</a:t>
            </a: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ko-KR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Orosi</a:t>
            </a: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레오 클럽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네트워킹 및 팀 구축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봉사 </a:t>
            </a:r>
          </a:p>
        </p:txBody>
      </p:sp>
    </p:spTree>
    <p:extLst>
      <p:ext uri="{BB962C8B-B14F-4D97-AF65-F5344CB8AC3E}">
        <p14:creationId xmlns:p14="http://schemas.microsoft.com/office/powerpoint/2010/main" val="2633740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ko-KR"/>
              <a:t>여러분의 라이온스 클럽이 왜 레오 클럽을 조직해야 할까요? </a:t>
            </a:r>
            <a:r>
              <a:rPr lang="ko-KR" b="0" i="0">
                <a:solidFill>
                  <a:srgbClr val="000000"/>
                </a:solidFill>
                <a:effectLst/>
                <a:latin typeface="WordVisi_MSFontService"/>
              </a:rPr>
              <a:t>라이온스 클럽이 레오 클럽 조직을 통해 무엇을 얻게 될까요?</a:t>
            </a:r>
          </a:p>
        </p:txBody>
      </p:sp>
    </p:spTree>
    <p:extLst>
      <p:ext uri="{BB962C8B-B14F-4D97-AF65-F5344CB8AC3E}">
        <p14:creationId xmlns:p14="http://schemas.microsoft.com/office/powerpoint/2010/main" val="3971384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ko-K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레오 클럽이 조직되면, 레오 및 레오 고문들이 더 나은 세상을 만들어 가는 젊은이들로 구성된 글로벌 가족의 일원이 됩니다.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ko-K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라이온이 레오 클럽을 후원하면 젊은 지도자에게 힘을 주는 멘토가 되어 지역사회 봉사에 대한 열정을 키울 수 있습니다. 또한 회원들이 활발하게 참여하는 기회가 될 수 있습니다!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ko-K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오늘의 리더가 내일을 만듭니다.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ko-K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라이온들은 레오 클럽을 조직함으로써 지역사회 청년들과 함께 활동할 수 있는 기회를 창출합니다. 레오들은 라이온들과 열정을 공유하며 라이온스 클럽의 봉사활동에 참여합니다. 레오를 예비 회원으로 인식하여 지역사회 라이온스의 미래를 효율적으로 준비하시기 바랍니다.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ko-K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KIU 레오 클럽 [희망의 물방울]: 라이온들의 지도 덕분에, 레오가 사회에 무엇을 할 수 있는지, 지도력 실천을 향상시키는 방법은 무엇인지 알 수 있게 되었습니다.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ko-K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네트워킹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ko-K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지도력 기술 - 청년 선도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ko-K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청년들에 대한 투자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ko-K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청년으로부터 배움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ko-K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청년 회원 및 그 가족들의 참여 확대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ko-K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지역사회에 더 깊이 참여 </a:t>
            </a:r>
          </a:p>
        </p:txBody>
      </p:sp>
    </p:spTree>
    <p:extLst>
      <p:ext uri="{BB962C8B-B14F-4D97-AF65-F5344CB8AC3E}">
        <p14:creationId xmlns:p14="http://schemas.microsoft.com/office/powerpoint/2010/main" val="391857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119468" y="273844"/>
            <a:ext cx="5537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3325100" y="1340075"/>
            <a:ext cx="2650200" cy="16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3454075" y="2909450"/>
            <a:ext cx="2450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 - BLANK">
  <p:cSld name="MASTER SLIDE - BLANK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1119468" y="273844"/>
            <a:ext cx="5537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1119468" y="273844"/>
            <a:ext cx="5537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1119468" y="273844"/>
            <a:ext cx="5537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9468" y="273844"/>
            <a:ext cx="5537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5">
            <a:alphaModFix/>
          </a:blip>
          <a:srcRect l="20139" t="17140" r="42976" b="40534"/>
          <a:stretch/>
        </p:blipFill>
        <p:spPr>
          <a:xfrm>
            <a:off x="6142535" y="-2"/>
            <a:ext cx="3001464" cy="5166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090" y="59138"/>
            <a:ext cx="1259479" cy="125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17">
            <a:alphaModFix/>
          </a:blip>
          <a:srcRect l="15744" b="4900"/>
          <a:stretch/>
        </p:blipFill>
        <p:spPr>
          <a:xfrm>
            <a:off x="-1" y="3907181"/>
            <a:ext cx="743919" cy="125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090857" y="262153"/>
            <a:ext cx="1819275" cy="3509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>
            <a:off x="8652868" y="4800545"/>
            <a:ext cx="491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onsclubs.org/ko/v2/resource/download/120142828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www.lionsclubs.org/ko/resources-for-members/resource-center/leo-club-advisor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lionsclubs.org/ko/resources-for-members/resource-center/start-a-leo-club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s://myapps.lionsclubs.org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lionsclubs.org/ko/resources-for-members/resource-center/leo-club-leadershi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EHxfYUNFzlY?feature=oembed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-1" y="-2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F9008-759B-BF4A-A397-55EB3B46A4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40" t="17140" r="42977" b="40535"/>
          <a:stretch/>
        </p:blipFill>
        <p:spPr>
          <a:xfrm>
            <a:off x="6142534" y="-2"/>
            <a:ext cx="3001466" cy="5166661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4E8520BA-3857-4F45-9F89-B8892B3B592C}"/>
              </a:ext>
            </a:extLst>
          </p:cNvPr>
          <p:cNvSpPr txBox="1">
            <a:spLocks/>
          </p:cNvSpPr>
          <p:nvPr/>
        </p:nvSpPr>
        <p:spPr>
          <a:xfrm>
            <a:off x="1859017" y="2256365"/>
            <a:ext cx="5571033" cy="828414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ko-KR" sz="450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레오 클럽 조직</a:t>
            </a:r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75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11298-17E2-0641-8FBE-2A3FB267B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704425"/>
            <a:ext cx="1932295" cy="19322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45357-9AC4-824B-BB94-F451BFA857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>
            <a:off x="-1" y="3907181"/>
            <a:ext cx="743920" cy="12594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0C187D-881A-124B-AD8C-8CCB536CC5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90857" y="262153"/>
            <a:ext cx="1819275" cy="35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7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-1" y="0"/>
            <a:ext cx="9144001" cy="5166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B073B-DA9F-8346-8DFE-FBC9BC83A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0" t="2053" r="10928" b="4800"/>
          <a:stretch/>
        </p:blipFill>
        <p:spPr>
          <a:xfrm rot="10800000">
            <a:off x="7392886" y="-1"/>
            <a:ext cx="1751114" cy="3372788"/>
          </a:xfrm>
          <a:prstGeom prst="rect">
            <a:avLst/>
          </a:prstGeom>
        </p:spPr>
      </p:pic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750">
              <a:solidFill>
                <a:srgbClr val="55565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11298-17E2-0641-8FBE-2A3FB267B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605" y="598812"/>
            <a:ext cx="1259479" cy="1259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45357-9AC4-824B-BB94-F451BFA857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44" b="4901"/>
          <a:stretch/>
        </p:blipFill>
        <p:spPr>
          <a:xfrm>
            <a:off x="-1" y="3907181"/>
            <a:ext cx="743920" cy="1259479"/>
          </a:xfrm>
          <a:prstGeom prst="rect">
            <a:avLst/>
          </a:prstGeom>
        </p:spPr>
      </p:pic>
      <p:sp>
        <p:nvSpPr>
          <p:cNvPr id="12" name="Body Copy">
            <a:extLst>
              <a:ext uri="{FF2B5EF4-FFF2-40B4-BE49-F238E27FC236}">
                <a16:creationId xmlns:a16="http://schemas.microsoft.com/office/drawing/2014/main" id="{1C1157C8-D7B3-C345-97FB-8F582BC43D0E}"/>
              </a:ext>
            </a:extLst>
          </p:cNvPr>
          <p:cNvSpPr txBox="1">
            <a:spLocks/>
          </p:cNvSpPr>
          <p:nvPr/>
        </p:nvSpPr>
        <p:spPr>
          <a:xfrm>
            <a:off x="711736" y="1162685"/>
            <a:ext cx="6656519" cy="318135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350" dirty="0">
              <a:solidFill>
                <a:srgbClr val="55565A"/>
              </a:solidFill>
            </a:endParaRPr>
          </a:p>
        </p:txBody>
      </p:sp>
      <p:sp>
        <p:nvSpPr>
          <p:cNvPr id="13" name="Headline">
            <a:extLst>
              <a:ext uri="{FF2B5EF4-FFF2-40B4-BE49-F238E27FC236}">
                <a16:creationId xmlns:a16="http://schemas.microsoft.com/office/drawing/2014/main" id="{4F212072-DE40-5C41-82DA-1C93977F44CA}"/>
              </a:ext>
            </a:extLst>
          </p:cNvPr>
          <p:cNvSpPr txBox="1">
            <a:spLocks/>
          </p:cNvSpPr>
          <p:nvPr/>
        </p:nvSpPr>
        <p:spPr>
          <a:xfrm>
            <a:off x="436557" y="567886"/>
            <a:ext cx="7511505" cy="437094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2400" dirty="0" err="1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라이온스</a:t>
            </a:r>
            <a:r>
              <a:rPr lang="ko-KR" sz="240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 클럽이 </a:t>
            </a:r>
            <a:r>
              <a:rPr lang="ko-KR" sz="2400" dirty="0">
                <a:solidFill>
                  <a:srgbClr val="00B050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레오 클럽</a:t>
            </a:r>
            <a:r>
              <a:rPr lang="ko-KR" sz="240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을 조직해야 </a:t>
            </a:r>
            <a:r>
              <a:rPr lang="ko-KR" altLang="en-US" sz="240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하는 이유는</a:t>
            </a:r>
            <a:r>
              <a:rPr lang="ko-KR" sz="240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?</a:t>
            </a:r>
          </a:p>
          <a:p>
            <a:endParaRPr lang="en-US" sz="2400" dirty="0">
              <a:solidFill>
                <a:srgbClr val="55565A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b="0" dirty="0" err="1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라이온스</a:t>
            </a:r>
            <a:r>
              <a:rPr lang="ko-KR" sz="2400" b="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 글로벌 가족의 성장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b="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젊은 지도자들에게 멘토링 및 지원 제공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b="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봉사에 대한 헌신 강화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b="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젊은 회원 및 그 가족들의 참여 확대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b="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라이온 회원들의 활력 증대 및 동기 부여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b="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봉사의 파트너 확보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b="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미래의 라이온 육성</a:t>
            </a:r>
          </a:p>
        </p:txBody>
      </p:sp>
    </p:spTree>
    <p:extLst>
      <p:ext uri="{BB962C8B-B14F-4D97-AF65-F5344CB8AC3E}">
        <p14:creationId xmlns:p14="http://schemas.microsoft.com/office/powerpoint/2010/main" val="57178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Background - Solid">
            <a:extLst>
              <a:ext uri="{FF2B5EF4-FFF2-40B4-BE49-F238E27FC236}">
                <a16:creationId xmlns:a16="http://schemas.microsoft.com/office/drawing/2014/main" id="{299A8A5C-3C14-394A-B410-F83E2C0988C4}"/>
              </a:ext>
            </a:extLst>
          </p:cNvPr>
          <p:cNvSpPr/>
          <p:nvPr/>
        </p:nvSpPr>
        <p:spPr>
          <a:xfrm>
            <a:off x="-7516" y="4284713"/>
            <a:ext cx="9159032" cy="895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CB9342-8E3A-2B43-BA26-491F9C4E225B}"/>
              </a:ext>
            </a:extLst>
          </p:cNvPr>
          <p:cNvGrpSpPr/>
          <p:nvPr/>
        </p:nvGrpSpPr>
        <p:grpSpPr>
          <a:xfrm>
            <a:off x="7040783" y="3431676"/>
            <a:ext cx="1552991" cy="1633528"/>
            <a:chOff x="9459743" y="969866"/>
            <a:chExt cx="1679305" cy="176639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CB711FE-B312-E84E-B226-54FEE56E13EE}"/>
                </a:ext>
              </a:extLst>
            </p:cNvPr>
            <p:cNvSpPr/>
            <p:nvPr/>
          </p:nvSpPr>
          <p:spPr>
            <a:xfrm>
              <a:off x="9459743" y="969866"/>
              <a:ext cx="1679305" cy="1679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5587FA-6481-1341-B8BB-8C312314A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9743" y="1056954"/>
              <a:ext cx="1679305" cy="1679305"/>
            </a:xfrm>
            <a:prstGeom prst="rect">
              <a:avLst/>
            </a:prstGeom>
          </p:spPr>
        </p:pic>
      </p:grpSp>
      <p:sp>
        <p:nvSpPr>
          <p:cNvPr id="20" name="Headline">
            <a:extLst>
              <a:ext uri="{FF2B5EF4-FFF2-40B4-BE49-F238E27FC236}">
                <a16:creationId xmlns:a16="http://schemas.microsoft.com/office/drawing/2014/main" id="{9BC34333-AD3B-DF4E-87FC-746BCA5F2E30}"/>
              </a:ext>
            </a:extLst>
          </p:cNvPr>
          <p:cNvSpPr txBox="1">
            <a:spLocks/>
          </p:cNvSpPr>
          <p:nvPr/>
        </p:nvSpPr>
        <p:spPr>
          <a:xfrm>
            <a:off x="743920" y="1512617"/>
            <a:ext cx="7343790" cy="1259479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ko-KR" sz="4500" dirty="0">
                <a:latin typeface="굴림" panose="020B0600000101010101" pitchFamily="50" charset="-127"/>
                <a:ea typeface="굴림" panose="020B0600000101010101" pitchFamily="50" charset="-127"/>
              </a:rPr>
              <a:t>레오 클럽을 시작하려면?</a:t>
            </a:r>
          </a:p>
          <a:p>
            <a:pPr>
              <a:spcBef>
                <a:spcPts val="0"/>
              </a:spcBef>
            </a:pPr>
            <a:endParaRPr lang="en-US" sz="45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750">
              <a:solidFill>
                <a:srgbClr val="55565A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E46231-BA97-F744-BC16-03F2877208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>
            <a:off x="0" y="3025234"/>
            <a:ext cx="743920" cy="1259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4B55B5-14C7-D64E-8832-D87D3458AC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299" b="29227"/>
          <a:stretch/>
        </p:blipFill>
        <p:spPr>
          <a:xfrm rot="10800000">
            <a:off x="7580196" y="0"/>
            <a:ext cx="1548772" cy="42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02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-1" y="0"/>
            <a:ext cx="9144001" cy="5166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B073B-DA9F-8346-8DFE-FBC9BC83A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0" t="2053" r="10928" b="4800"/>
          <a:stretch/>
        </p:blipFill>
        <p:spPr>
          <a:xfrm rot="10800000">
            <a:off x="7392886" y="-1"/>
            <a:ext cx="1751114" cy="3372788"/>
          </a:xfrm>
          <a:prstGeom prst="rect">
            <a:avLst/>
          </a:prstGeom>
        </p:spPr>
      </p:pic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750">
              <a:solidFill>
                <a:srgbClr val="55565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11298-17E2-0641-8FBE-2A3FB267B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605" y="598812"/>
            <a:ext cx="1259479" cy="1259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45357-9AC4-824B-BB94-F451BFA857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44" b="4901"/>
          <a:stretch/>
        </p:blipFill>
        <p:spPr>
          <a:xfrm>
            <a:off x="-1" y="3907181"/>
            <a:ext cx="743920" cy="1259479"/>
          </a:xfrm>
          <a:prstGeom prst="rect">
            <a:avLst/>
          </a:prstGeom>
        </p:spPr>
      </p:pic>
      <p:sp>
        <p:nvSpPr>
          <p:cNvPr id="12" name="Body Copy">
            <a:extLst>
              <a:ext uri="{FF2B5EF4-FFF2-40B4-BE49-F238E27FC236}">
                <a16:creationId xmlns:a16="http://schemas.microsoft.com/office/drawing/2014/main" id="{1C1157C8-D7B3-C345-97FB-8F582BC43D0E}"/>
              </a:ext>
            </a:extLst>
          </p:cNvPr>
          <p:cNvSpPr txBox="1">
            <a:spLocks/>
          </p:cNvSpPr>
          <p:nvPr/>
        </p:nvSpPr>
        <p:spPr>
          <a:xfrm>
            <a:off x="711736" y="1162685"/>
            <a:ext cx="6656519" cy="318135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350" dirty="0">
              <a:solidFill>
                <a:srgbClr val="55565A"/>
              </a:solidFill>
            </a:endParaRPr>
          </a:p>
        </p:txBody>
      </p:sp>
      <p:sp>
        <p:nvSpPr>
          <p:cNvPr id="13" name="Headline">
            <a:extLst>
              <a:ext uri="{FF2B5EF4-FFF2-40B4-BE49-F238E27FC236}">
                <a16:creationId xmlns:a16="http://schemas.microsoft.com/office/drawing/2014/main" id="{4F212072-DE40-5C41-82DA-1C93977F44CA}"/>
              </a:ext>
            </a:extLst>
          </p:cNvPr>
          <p:cNvSpPr txBox="1">
            <a:spLocks/>
          </p:cNvSpPr>
          <p:nvPr/>
        </p:nvSpPr>
        <p:spPr>
          <a:xfrm>
            <a:off x="544134" y="551837"/>
            <a:ext cx="7785112" cy="379219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2400" dirty="0">
                <a:solidFill>
                  <a:srgbClr val="00B050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레오 클럽</a:t>
            </a:r>
            <a:r>
              <a:rPr lang="ko-KR" sz="240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을 시작할 준비가 되셨</a:t>
            </a:r>
            <a:r>
              <a:rPr lang="ko-KR" altLang="en-US" sz="240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다면</a:t>
            </a:r>
            <a:r>
              <a:rPr lang="en-US" altLang="ko-KR" sz="240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,</a:t>
            </a:r>
            <a:r>
              <a:rPr lang="ko-KR" sz="240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 이 단계</a:t>
            </a:r>
            <a:r>
              <a:rPr lang="ko-KR" altLang="en-US" sz="240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를</a:t>
            </a:r>
            <a:r>
              <a:rPr lang="ko-KR" sz="240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!</a:t>
            </a:r>
          </a:p>
          <a:p>
            <a:endParaRPr lang="en-US" sz="2400" dirty="0">
              <a:solidFill>
                <a:srgbClr val="55565A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b="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레오 클럽 스폰서 동의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b="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레오 고문 결정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b="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클럽 유형 및 잠재 회원 결정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b="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설명회 또는 봉사활동에 예비 회원들 초대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b="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구성 회의 개최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b="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필수 서류 작업 완료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b="0" dirty="0" err="1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라이온스</a:t>
            </a:r>
            <a:r>
              <a:rPr lang="ko-KR" sz="2400" b="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 인터내셔널에 </a:t>
            </a:r>
            <a:r>
              <a:rPr lang="ko-KR" sz="2400" b="0" dirty="0" err="1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조직비</a:t>
            </a:r>
            <a:r>
              <a:rPr lang="ko-KR" sz="2400" b="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 100달러 지불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b="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취임식 계획 </a:t>
            </a:r>
          </a:p>
        </p:txBody>
      </p:sp>
    </p:spTree>
    <p:extLst>
      <p:ext uri="{BB962C8B-B14F-4D97-AF65-F5344CB8AC3E}">
        <p14:creationId xmlns:p14="http://schemas.microsoft.com/office/powerpoint/2010/main" val="100427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-1" y="0"/>
            <a:ext cx="9144001" cy="5166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B073B-DA9F-8346-8DFE-FBC9BC83A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0" t="2053" r="10928" b="4800"/>
          <a:stretch/>
        </p:blipFill>
        <p:spPr>
          <a:xfrm rot="10800000">
            <a:off x="7392886" y="-1"/>
            <a:ext cx="1751114" cy="3372788"/>
          </a:xfrm>
          <a:prstGeom prst="rect">
            <a:avLst/>
          </a:prstGeom>
        </p:spPr>
      </p:pic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750">
              <a:solidFill>
                <a:srgbClr val="55565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11298-17E2-0641-8FBE-2A3FB267B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605" y="598812"/>
            <a:ext cx="1259479" cy="1259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45357-9AC4-824B-BB94-F451BFA857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44" b="4901"/>
          <a:stretch/>
        </p:blipFill>
        <p:spPr>
          <a:xfrm>
            <a:off x="-1" y="3907181"/>
            <a:ext cx="743920" cy="1259479"/>
          </a:xfrm>
          <a:prstGeom prst="rect">
            <a:avLst/>
          </a:prstGeom>
        </p:spPr>
      </p:pic>
      <p:sp>
        <p:nvSpPr>
          <p:cNvPr id="12" name="Body Copy">
            <a:extLst>
              <a:ext uri="{FF2B5EF4-FFF2-40B4-BE49-F238E27FC236}">
                <a16:creationId xmlns:a16="http://schemas.microsoft.com/office/drawing/2014/main" id="{1C1157C8-D7B3-C345-97FB-8F582BC43D0E}"/>
              </a:ext>
            </a:extLst>
          </p:cNvPr>
          <p:cNvSpPr txBox="1">
            <a:spLocks/>
          </p:cNvSpPr>
          <p:nvPr/>
        </p:nvSpPr>
        <p:spPr>
          <a:xfrm>
            <a:off x="711736" y="1162685"/>
            <a:ext cx="6656519" cy="318135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350" dirty="0">
              <a:solidFill>
                <a:srgbClr val="55565A"/>
              </a:solidFill>
            </a:endParaRPr>
          </a:p>
        </p:txBody>
      </p:sp>
      <p:sp>
        <p:nvSpPr>
          <p:cNvPr id="13" name="Headline">
            <a:extLst>
              <a:ext uri="{FF2B5EF4-FFF2-40B4-BE49-F238E27FC236}">
                <a16:creationId xmlns:a16="http://schemas.microsoft.com/office/drawing/2014/main" id="{4F212072-DE40-5C41-82DA-1C93977F44CA}"/>
              </a:ext>
            </a:extLst>
          </p:cNvPr>
          <p:cNvSpPr txBox="1">
            <a:spLocks/>
          </p:cNvSpPr>
          <p:nvPr/>
        </p:nvSpPr>
        <p:spPr>
          <a:xfrm>
            <a:off x="743918" y="318700"/>
            <a:ext cx="6729681" cy="358848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2800" dirty="0">
                <a:solidFill>
                  <a:srgbClr val="00B050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레오 클럽</a:t>
            </a:r>
            <a:r>
              <a:rPr lang="ko-KR" sz="280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을 시작할 준비가 되셨나요? </a:t>
            </a:r>
          </a:p>
          <a:p>
            <a:r>
              <a:rPr lang="ko-KR" sz="280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다음 자료를 활용하세요!</a:t>
            </a:r>
          </a:p>
          <a:p>
            <a:endParaRPr lang="en-US" sz="2400" dirty="0">
              <a:solidFill>
                <a:srgbClr val="55565A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000" b="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  <a:hlinkClick r:id="rId6"/>
              </a:rPr>
              <a:t>레오 클럽 조직 웹페이지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000" b="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  <a:hlinkClick r:id="rId7"/>
              </a:rPr>
              <a:t>레오 고문 웹페이지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000" b="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레오 클럽 취임식 및 신입회원 </a:t>
            </a:r>
            <a:r>
              <a:rPr lang="ko-KR" sz="2000" b="0" dirty="0" err="1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입회식</a:t>
            </a:r>
            <a:r>
              <a:rPr lang="ko-KR" sz="2000" b="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sz="2000" b="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  <a:hlinkClick r:id="rId8"/>
              </a:rPr>
              <a:t>안내서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000" b="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  <a:hlinkClick r:id="rId9"/>
              </a:rPr>
              <a:t>레오 클럽 임원 웹페이지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000" b="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레오 회원모집 브로셔, 포스터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000" b="0" dirty="0" err="1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  <a:hlinkClick r:id="rId10"/>
              </a:rPr>
              <a:t>라이온스</a:t>
            </a:r>
            <a:r>
              <a:rPr lang="ko-KR" sz="2000" b="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  <a:hlinkClick r:id="rId10"/>
              </a:rPr>
              <a:t> 학습센터</a:t>
            </a:r>
            <a:r>
              <a:rPr lang="ko-KR" sz="2000" b="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 레오 학습 과정</a:t>
            </a:r>
          </a:p>
        </p:txBody>
      </p:sp>
    </p:spTree>
    <p:extLst>
      <p:ext uri="{BB962C8B-B14F-4D97-AF65-F5344CB8AC3E}">
        <p14:creationId xmlns:p14="http://schemas.microsoft.com/office/powerpoint/2010/main" val="3970165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8BAAAC-1C2C-1C4C-97E3-EEAFF75572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99" b="29227"/>
          <a:stretch/>
        </p:blipFill>
        <p:spPr>
          <a:xfrm rot="10800000">
            <a:off x="7580196" y="0"/>
            <a:ext cx="1548772" cy="42484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535B36-2A84-4843-B7CD-C97216D180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44" b="4901"/>
          <a:stretch/>
        </p:blipFill>
        <p:spPr>
          <a:xfrm>
            <a:off x="0" y="3884022"/>
            <a:ext cx="743920" cy="1259479"/>
          </a:xfrm>
          <a:prstGeom prst="rect">
            <a:avLst/>
          </a:prstGeom>
        </p:spPr>
      </p:pic>
      <p:sp>
        <p:nvSpPr>
          <p:cNvPr id="16" name="Page Number - White">
            <a:extLst>
              <a:ext uri="{FF2B5EF4-FFF2-40B4-BE49-F238E27FC236}">
                <a16:creationId xmlns:a16="http://schemas.microsoft.com/office/drawing/2014/main" id="{4FC51006-FDCC-E647-BDD4-387B9FA8B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750">
              <a:solidFill>
                <a:schemeClr val="bg1"/>
              </a:solidFill>
            </a:endParaRPr>
          </a:p>
        </p:txBody>
      </p:sp>
      <p:pic>
        <p:nvPicPr>
          <p:cNvPr id="2" name="Online Media 1" title="It’s Your Time | Youth &amp; Young Adult Volunteerism | Leo Clubs | :60">
            <a:hlinkClick r:id="" action="ppaction://media"/>
            <a:extLst>
              <a:ext uri="{FF2B5EF4-FFF2-40B4-BE49-F238E27FC236}">
                <a16:creationId xmlns:a16="http://schemas.microsoft.com/office/drawing/2014/main" id="{9B92DC00-6F07-F68E-E60D-B8B7206D8B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-15032" y="-1"/>
            <a:ext cx="9144000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1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75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CA8ABF-F451-834E-959B-CB6351D33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73" t="10769" r="64229" b="50895"/>
          <a:stretch/>
        </p:blipFill>
        <p:spPr>
          <a:xfrm>
            <a:off x="8148796" y="0"/>
            <a:ext cx="995204" cy="2209800"/>
          </a:xfrm>
          <a:prstGeom prst="rect">
            <a:avLst/>
          </a:prstGeom>
        </p:spPr>
      </p:pic>
      <p:sp>
        <p:nvSpPr>
          <p:cNvPr id="10" name="Headline">
            <a:extLst>
              <a:ext uri="{FF2B5EF4-FFF2-40B4-BE49-F238E27FC236}">
                <a16:creationId xmlns:a16="http://schemas.microsoft.com/office/drawing/2014/main" id="{AABAD8D0-5BDB-BC49-AF32-288AED58FC17}"/>
              </a:ext>
            </a:extLst>
          </p:cNvPr>
          <p:cNvSpPr txBox="1">
            <a:spLocks/>
          </p:cNvSpPr>
          <p:nvPr/>
        </p:nvSpPr>
        <p:spPr>
          <a:xfrm>
            <a:off x="2691189" y="2825079"/>
            <a:ext cx="3761621" cy="747562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</a:rPr>
              <a:t>질의응답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2A85CD-EF90-E24C-ACB9-CEC7C2079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279" y="1420637"/>
            <a:ext cx="1531439" cy="15314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0468D0-8D40-594B-8081-4D8C4F4EBC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>
            <a:off x="0" y="3884022"/>
            <a:ext cx="743920" cy="1259479"/>
          </a:xfrm>
          <a:prstGeom prst="rect">
            <a:avLst/>
          </a:prstGeom>
        </p:spPr>
      </p:pic>
      <p:sp>
        <p:nvSpPr>
          <p:cNvPr id="13" name="Copyright">
            <a:extLst>
              <a:ext uri="{FF2B5EF4-FFF2-40B4-BE49-F238E27FC236}">
                <a16:creationId xmlns:a16="http://schemas.microsoft.com/office/drawing/2014/main" id="{556327CB-2D25-4048-8888-B14AA8D6B07A}"/>
              </a:ext>
            </a:extLst>
          </p:cNvPr>
          <p:cNvSpPr txBox="1"/>
          <p:nvPr/>
        </p:nvSpPr>
        <p:spPr>
          <a:xfrm>
            <a:off x="2378827" y="4686301"/>
            <a:ext cx="3076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1200" b="1">
                <a:solidFill>
                  <a:schemeClr val="bg1"/>
                </a:solidFill>
              </a:rPr>
              <a:t>© 2020 Lions Clubs International</a:t>
            </a:r>
          </a:p>
        </p:txBody>
      </p:sp>
    </p:spTree>
    <p:extLst>
      <p:ext uri="{BB962C8B-B14F-4D97-AF65-F5344CB8AC3E}">
        <p14:creationId xmlns:p14="http://schemas.microsoft.com/office/powerpoint/2010/main" val="316428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/>
        </p:nvSpPr>
        <p:spPr>
          <a:xfrm>
            <a:off x="662375" y="1568900"/>
            <a:ext cx="4742400" cy="23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ko-KR" sz="2400" b="0" i="0" u="none" strike="noStrike" cap="none" dirty="0">
                <a:solidFill>
                  <a:schemeClr val="dk2"/>
                </a:solidFill>
                <a:latin typeface="굴림" panose="020B0600000101010101" pitchFamily="50" charset="-127"/>
                <a:ea typeface="굴림" panose="020B0600000101010101" pitchFamily="50" charset="-127"/>
                <a:sym typeface="Arial"/>
              </a:rPr>
              <a:t>전 세계 청소년 및 청년들이 지역, 국가 및 국제 사회의 책임감 있는 일원으로서 개인</a:t>
            </a:r>
            <a:r>
              <a:rPr lang="en-US" altLang="ko-KR" sz="2400" b="0" i="0" u="none" strike="noStrike" cap="none" dirty="0">
                <a:solidFill>
                  <a:schemeClr val="dk2"/>
                </a:solidFill>
                <a:latin typeface="굴림" panose="020B0600000101010101" pitchFamily="50" charset="-127"/>
                <a:ea typeface="굴림" panose="020B0600000101010101" pitchFamily="50" charset="-127"/>
                <a:sym typeface="Arial"/>
              </a:rPr>
              <a:t> </a:t>
            </a:r>
            <a:r>
              <a:rPr lang="ko-KR" altLang="en-US" sz="2400" b="0" i="0" u="none" strike="noStrike" cap="none" dirty="0">
                <a:solidFill>
                  <a:schemeClr val="dk2"/>
                </a:solidFill>
                <a:latin typeface="굴림" panose="020B0600000101010101" pitchFamily="50" charset="-127"/>
                <a:ea typeface="굴림" panose="020B0600000101010101" pitchFamily="50" charset="-127"/>
                <a:sym typeface="Arial"/>
              </a:rPr>
              <a:t>및 </a:t>
            </a:r>
            <a:r>
              <a:rPr lang="ko-KR" sz="2400" b="0" i="0" u="none" strike="noStrike" cap="none" dirty="0">
                <a:solidFill>
                  <a:schemeClr val="dk2"/>
                </a:solidFill>
                <a:latin typeface="굴림" panose="020B0600000101010101" pitchFamily="50" charset="-127"/>
                <a:ea typeface="굴림" panose="020B0600000101010101" pitchFamily="50" charset="-127"/>
                <a:sym typeface="Arial"/>
              </a:rPr>
              <a:t>집단 차원에서 성장하고 기여할 기회를 제공한다.</a:t>
            </a:r>
          </a:p>
        </p:txBody>
      </p:sp>
      <p:sp>
        <p:nvSpPr>
          <p:cNvPr id="126" name="Google Shape;126;p22"/>
          <p:cNvSpPr txBox="1"/>
          <p:nvPr/>
        </p:nvSpPr>
        <p:spPr>
          <a:xfrm>
            <a:off x="1380502" y="424359"/>
            <a:ext cx="43497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ko-KR" sz="3600" b="1" dirty="0">
                <a:solidFill>
                  <a:schemeClr val="accent3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레오 클럽 프로그램의 목적</a:t>
            </a: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/>
          <a:srcRect l="9983" r="9983"/>
          <a:stretch/>
        </p:blipFill>
        <p:spPr>
          <a:xfrm>
            <a:off x="5836875" y="1112900"/>
            <a:ext cx="3307131" cy="2758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Background - Solid">
            <a:extLst>
              <a:ext uri="{FF2B5EF4-FFF2-40B4-BE49-F238E27FC236}">
                <a16:creationId xmlns:a16="http://schemas.microsoft.com/office/drawing/2014/main" id="{299A8A5C-3C14-394A-B410-F83E2C0988C4}"/>
              </a:ext>
            </a:extLst>
          </p:cNvPr>
          <p:cNvSpPr/>
          <p:nvPr/>
        </p:nvSpPr>
        <p:spPr>
          <a:xfrm>
            <a:off x="0" y="4284713"/>
            <a:ext cx="9159032" cy="895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CB9342-8E3A-2B43-BA26-491F9C4E225B}"/>
              </a:ext>
            </a:extLst>
          </p:cNvPr>
          <p:cNvGrpSpPr/>
          <p:nvPr/>
        </p:nvGrpSpPr>
        <p:grpSpPr>
          <a:xfrm>
            <a:off x="7040783" y="3431676"/>
            <a:ext cx="1552991" cy="1633528"/>
            <a:chOff x="9459743" y="969866"/>
            <a:chExt cx="1679305" cy="176639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CB711FE-B312-E84E-B226-54FEE56E13EE}"/>
                </a:ext>
              </a:extLst>
            </p:cNvPr>
            <p:cNvSpPr/>
            <p:nvPr/>
          </p:nvSpPr>
          <p:spPr>
            <a:xfrm>
              <a:off x="9459743" y="969866"/>
              <a:ext cx="1679305" cy="1679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5587FA-6481-1341-B8BB-8C312314A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9743" y="1056954"/>
              <a:ext cx="1679305" cy="1679305"/>
            </a:xfrm>
            <a:prstGeom prst="rect">
              <a:avLst/>
            </a:prstGeom>
          </p:spPr>
        </p:pic>
      </p:grpSp>
      <p:sp>
        <p:nvSpPr>
          <p:cNvPr id="20" name="Headline">
            <a:extLst>
              <a:ext uri="{FF2B5EF4-FFF2-40B4-BE49-F238E27FC236}">
                <a16:creationId xmlns:a16="http://schemas.microsoft.com/office/drawing/2014/main" id="{9BC34333-AD3B-DF4E-87FC-746BCA5F2E30}"/>
              </a:ext>
            </a:extLst>
          </p:cNvPr>
          <p:cNvSpPr txBox="1">
            <a:spLocks/>
          </p:cNvSpPr>
          <p:nvPr/>
        </p:nvSpPr>
        <p:spPr>
          <a:xfrm>
            <a:off x="743920" y="1512617"/>
            <a:ext cx="5456321" cy="1259479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ko-KR" sz="4500" dirty="0" err="1">
                <a:latin typeface="굴림" panose="020B0600000101010101" pitchFamily="50" charset="-127"/>
                <a:ea typeface="굴림" panose="020B0600000101010101" pitchFamily="50" charset="-127"/>
              </a:rPr>
              <a:t>레오란</a:t>
            </a:r>
            <a:r>
              <a:rPr lang="ko-KR" sz="4500" dirty="0">
                <a:latin typeface="굴림" panose="020B0600000101010101" pitchFamily="50" charset="-127"/>
                <a:ea typeface="굴림" panose="020B0600000101010101" pitchFamily="50" charset="-127"/>
              </a:rPr>
              <a:t>?</a:t>
            </a:r>
          </a:p>
          <a:p>
            <a:pPr>
              <a:spcBef>
                <a:spcPts val="0"/>
              </a:spcBef>
            </a:pPr>
            <a:endParaRPr lang="en-US" sz="45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750">
              <a:solidFill>
                <a:srgbClr val="55565A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E46231-BA97-F744-BC16-03F2877208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>
            <a:off x="0" y="3025233"/>
            <a:ext cx="743920" cy="1259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4B55B5-14C7-D64E-8832-D87D3458AC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299" b="29227"/>
          <a:stretch/>
        </p:blipFill>
        <p:spPr>
          <a:xfrm rot="10800000">
            <a:off x="7580196" y="0"/>
            <a:ext cx="1548772" cy="42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6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/>
        </p:nvSpPr>
        <p:spPr>
          <a:xfrm>
            <a:off x="1186950" y="129625"/>
            <a:ext cx="539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1">
                <a:solidFill>
                  <a:schemeClr val="accent3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레오란?</a:t>
            </a:r>
          </a:p>
        </p:txBody>
      </p:sp>
      <p:sp>
        <p:nvSpPr>
          <p:cNvPr id="159" name="Google Shape;159;p24"/>
          <p:cNvSpPr txBox="1"/>
          <p:nvPr/>
        </p:nvSpPr>
        <p:spPr>
          <a:xfrm>
            <a:off x="1261226" y="1015939"/>
            <a:ext cx="1926300" cy="10485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b="1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레오의 의미: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600" b="1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L</a:t>
            </a:r>
            <a:r>
              <a:rPr lang="ko-KR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eadership(지도력)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600" b="1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E</a:t>
            </a:r>
            <a:r>
              <a:rPr lang="ko-KR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xperience(경험)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600" b="1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O</a:t>
            </a:r>
            <a:r>
              <a:rPr lang="ko-KR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pportunity(기회)</a:t>
            </a:r>
          </a:p>
        </p:txBody>
      </p:sp>
      <p:sp>
        <p:nvSpPr>
          <p:cNvPr id="162" name="Google Shape;162;p24"/>
          <p:cNvSpPr txBox="1"/>
          <p:nvPr/>
        </p:nvSpPr>
        <p:spPr>
          <a:xfrm>
            <a:off x="1261226" y="2404721"/>
            <a:ext cx="6282574" cy="130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b="1" dirty="0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라이온과 레오</a:t>
            </a:r>
          </a:p>
          <a:p>
            <a:r>
              <a:rPr lang="ko-KR" dirty="0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레오 클럽은 </a:t>
            </a:r>
            <a:r>
              <a:rPr lang="ko-KR" dirty="0" err="1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라이온스</a:t>
            </a:r>
            <a:r>
              <a:rPr lang="ko-KR" dirty="0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인터내셔널을 통해 지역 </a:t>
            </a:r>
            <a:r>
              <a:rPr lang="ko-KR" dirty="0" err="1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라이온스</a:t>
            </a:r>
            <a:r>
              <a:rPr lang="ko-KR" dirty="0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클럽의 후원을 받습니다. 스폰서 </a:t>
            </a:r>
            <a:r>
              <a:rPr lang="ko-KR" dirty="0" err="1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라이온스</a:t>
            </a:r>
            <a:r>
              <a:rPr lang="ko-KR" dirty="0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클럽은 레오 클럽의 조직, 감독 및 지도를 도울 수 있습니다. 레오들은 </a:t>
            </a:r>
            <a:r>
              <a:rPr lang="ko-KR" dirty="0" err="1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라이온스</a:t>
            </a:r>
            <a:r>
              <a:rPr lang="ko-KR" dirty="0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클럽의 봉사 파트너로서 창의적인 아이디어와 활동을 제공합니다. </a:t>
            </a:r>
          </a:p>
        </p:txBody>
      </p:sp>
      <p:sp>
        <p:nvSpPr>
          <p:cNvPr id="165" name="Google Shape;16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>
                <a:latin typeface="굴림" panose="020B0600000101010101" pitchFamily="50" charset="-127"/>
                <a:ea typeface="굴림" panose="020B0600000101010101" pitchFamily="50" charset="-127"/>
              </a:rPr>
              <a:t>4</a:t>
            </a:fld>
            <a:endParaRPr lang="en-GB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/>
        </p:nvSpPr>
        <p:spPr>
          <a:xfrm>
            <a:off x="1332725" y="1151106"/>
            <a:ext cx="3633558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ko-KR" sz="1800" b="1" i="0" strike="noStrike" cap="none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알파 레오 클럽</a:t>
            </a:r>
            <a:r>
              <a:rPr lang="ko-KR" sz="1800" b="0" i="0" strike="noStrike" cap="none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ko-KR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12-18세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ko-KR" b="0" i="0" u="none" strike="noStrike" cap="none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  <a:sym typeface="Arial"/>
              </a:rPr>
              <a:t>10대의 자아 및 사회성 개발에 집중 </a:t>
            </a:r>
          </a:p>
        </p:txBody>
      </p:sp>
      <p:sp>
        <p:nvSpPr>
          <p:cNvPr id="156" name="Google Shape;156;p24"/>
          <p:cNvSpPr txBox="1"/>
          <p:nvPr/>
        </p:nvSpPr>
        <p:spPr>
          <a:xfrm>
            <a:off x="2582533" y="2412628"/>
            <a:ext cx="3888892" cy="10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ko-KR" sz="1800" b="1" i="0" strike="noStrike" cap="none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오메가 레오 클럽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ko-KR" u="none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  <a:sym typeface="Arial"/>
              </a:rPr>
              <a:t>18-30세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ko-KR" b="0" i="0" u="none" strike="noStrike" cap="none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  <a:sym typeface="Arial"/>
              </a:rPr>
              <a:t>청년들의 개인적, 직업적 개발에 집중</a:t>
            </a:r>
          </a:p>
        </p:txBody>
      </p:sp>
      <p:sp>
        <p:nvSpPr>
          <p:cNvPr id="158" name="Google Shape;158;p24"/>
          <p:cNvSpPr txBox="1"/>
          <p:nvPr/>
        </p:nvSpPr>
        <p:spPr>
          <a:xfrm>
            <a:off x="1186950" y="129625"/>
            <a:ext cx="539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1">
                <a:solidFill>
                  <a:schemeClr val="accent3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레오란?</a:t>
            </a:r>
          </a:p>
        </p:txBody>
      </p:sp>
      <p:sp>
        <p:nvSpPr>
          <p:cNvPr id="160" name="Google Shape;160;p24"/>
          <p:cNvSpPr txBox="1"/>
          <p:nvPr/>
        </p:nvSpPr>
        <p:spPr>
          <a:xfrm>
            <a:off x="2582533" y="4023940"/>
            <a:ext cx="21816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ko-KR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학교 기반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ko-KR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지역사회 기반</a:t>
            </a:r>
          </a:p>
        </p:txBody>
      </p:sp>
      <p:sp>
        <p:nvSpPr>
          <p:cNvPr id="161" name="Google Shape;161;p24"/>
          <p:cNvSpPr txBox="1"/>
          <p:nvPr/>
        </p:nvSpPr>
        <p:spPr>
          <a:xfrm>
            <a:off x="2969100" y="3696559"/>
            <a:ext cx="1602900" cy="3975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b="1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클럽 유형</a:t>
            </a:r>
          </a:p>
        </p:txBody>
      </p:sp>
      <p:pic>
        <p:nvPicPr>
          <p:cNvPr id="163" name="Google Shape;16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8525" y="809285"/>
            <a:ext cx="1456500" cy="145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3442" y="2240079"/>
            <a:ext cx="1456500" cy="1456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883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/>
          <p:nvPr/>
        </p:nvSpPr>
        <p:spPr>
          <a:xfrm>
            <a:off x="0" y="2863508"/>
            <a:ext cx="9144000" cy="1524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굴림" panose="020B0600000101010101" pitchFamily="50" charset="-127"/>
              <a:ea typeface="굴림" panose="020B0600000101010101" pitchFamily="50" charset="-127"/>
              <a:sym typeface="Arial"/>
            </a:endParaRPr>
          </a:p>
        </p:txBody>
      </p:sp>
      <p:sp>
        <p:nvSpPr>
          <p:cNvPr id="133" name="Google Shape;133;p23"/>
          <p:cNvSpPr/>
          <p:nvPr/>
        </p:nvSpPr>
        <p:spPr>
          <a:xfrm rot="-5400000">
            <a:off x="137747" y="1989909"/>
            <a:ext cx="1224000" cy="8280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굴림" panose="020B0600000101010101" pitchFamily="50" charset="-127"/>
              <a:ea typeface="굴림" panose="020B0600000101010101" pitchFamily="50" charset="-127"/>
              <a:sym typeface="Arial"/>
            </a:endParaRPr>
          </a:p>
        </p:txBody>
      </p:sp>
      <p:sp>
        <p:nvSpPr>
          <p:cNvPr id="134" name="Google Shape;134;p23"/>
          <p:cNvSpPr/>
          <p:nvPr/>
        </p:nvSpPr>
        <p:spPr>
          <a:xfrm rot="5400000">
            <a:off x="3974010" y="3061508"/>
            <a:ext cx="1224000" cy="8280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굴림" panose="020B0600000101010101" pitchFamily="50" charset="-127"/>
              <a:ea typeface="굴림" panose="020B0600000101010101" pitchFamily="50" charset="-127"/>
              <a:sym typeface="Arial"/>
            </a:endParaRPr>
          </a:p>
        </p:txBody>
      </p:sp>
      <p:sp>
        <p:nvSpPr>
          <p:cNvPr id="135" name="Google Shape;135;p23"/>
          <p:cNvSpPr/>
          <p:nvPr/>
        </p:nvSpPr>
        <p:spPr>
          <a:xfrm rot="-5400000">
            <a:off x="5284849" y="1989909"/>
            <a:ext cx="1224000" cy="82800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굴림" panose="020B0600000101010101" pitchFamily="50" charset="-127"/>
              <a:ea typeface="굴림" panose="020B0600000101010101" pitchFamily="50" charset="-127"/>
              <a:sym typeface="Arial"/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353298" y="2372269"/>
            <a:ext cx="7929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 sz="2000" b="1" i="0" u="none" strike="noStrike" cap="none">
                <a:solidFill>
                  <a:schemeClr val="lt1"/>
                </a:solidFill>
                <a:latin typeface="굴림" panose="020B0600000101010101" pitchFamily="50" charset="-127"/>
                <a:ea typeface="굴림" panose="020B0600000101010101" pitchFamily="50" charset="-127"/>
                <a:sym typeface="Arial"/>
              </a:rPr>
              <a:t>1957</a:t>
            </a:r>
          </a:p>
        </p:txBody>
      </p:sp>
      <p:sp>
        <p:nvSpPr>
          <p:cNvPr id="137" name="Google Shape;137;p23"/>
          <p:cNvSpPr txBox="1"/>
          <p:nvPr/>
        </p:nvSpPr>
        <p:spPr>
          <a:xfrm>
            <a:off x="2607305" y="3196353"/>
            <a:ext cx="7929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 sz="2000" b="1" i="0" u="none" strike="noStrike" cap="none">
                <a:solidFill>
                  <a:schemeClr val="lt1"/>
                </a:solidFill>
                <a:latin typeface="굴림" panose="020B0600000101010101" pitchFamily="50" charset="-127"/>
                <a:ea typeface="굴림" panose="020B0600000101010101" pitchFamily="50" charset="-127"/>
                <a:sym typeface="Arial"/>
              </a:rPr>
              <a:t>2014</a:t>
            </a:r>
          </a:p>
        </p:txBody>
      </p:sp>
      <p:sp>
        <p:nvSpPr>
          <p:cNvPr id="138" name="Google Shape;138;p23"/>
          <p:cNvSpPr/>
          <p:nvPr/>
        </p:nvSpPr>
        <p:spPr>
          <a:xfrm rot="5400000">
            <a:off x="1324497" y="3061507"/>
            <a:ext cx="1224000" cy="82800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굴림" panose="020B0600000101010101" pitchFamily="50" charset="-127"/>
              <a:ea typeface="굴림" panose="020B0600000101010101" pitchFamily="50" charset="-127"/>
              <a:sym typeface="Arial"/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1525958" y="3117322"/>
            <a:ext cx="7929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 sz="2000" b="1" i="0" u="none" strike="noStrike" cap="none">
                <a:solidFill>
                  <a:schemeClr val="lt1"/>
                </a:solidFill>
                <a:latin typeface="굴림" panose="020B0600000101010101" pitchFamily="50" charset="-127"/>
                <a:ea typeface="굴림" panose="020B0600000101010101" pitchFamily="50" charset="-127"/>
                <a:sym typeface="Arial"/>
              </a:rPr>
              <a:t>1967</a:t>
            </a:r>
          </a:p>
        </p:txBody>
      </p:sp>
      <p:sp>
        <p:nvSpPr>
          <p:cNvPr id="140" name="Google Shape;140;p23"/>
          <p:cNvSpPr txBox="1"/>
          <p:nvPr/>
        </p:nvSpPr>
        <p:spPr>
          <a:xfrm>
            <a:off x="4189574" y="3196353"/>
            <a:ext cx="7929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 sz="2000" b="1">
                <a:solidFill>
                  <a:schemeClr val="lt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2016</a:t>
            </a:r>
          </a:p>
        </p:txBody>
      </p:sp>
      <p:sp>
        <p:nvSpPr>
          <p:cNvPr id="141" name="Google Shape;141;p23"/>
          <p:cNvSpPr txBox="1"/>
          <p:nvPr/>
        </p:nvSpPr>
        <p:spPr>
          <a:xfrm>
            <a:off x="5500400" y="2287308"/>
            <a:ext cx="7929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 sz="2000" b="1">
                <a:solidFill>
                  <a:schemeClr val="lt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2022</a:t>
            </a:r>
          </a:p>
        </p:txBody>
      </p:sp>
      <p:sp>
        <p:nvSpPr>
          <p:cNvPr id="142" name="Google Shape;142;p23"/>
          <p:cNvSpPr txBox="1"/>
          <p:nvPr/>
        </p:nvSpPr>
        <p:spPr>
          <a:xfrm>
            <a:off x="44171" y="3015908"/>
            <a:ext cx="1352698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ko-KR" sz="1200" b="0" i="0" u="none" strike="noStrike" cap="none">
                <a:solidFill>
                  <a:srgbClr val="7F7F7F"/>
                </a:solidFill>
                <a:latin typeface="굴림" panose="020B0600000101010101" pitchFamily="50" charset="-127"/>
                <a:ea typeface="굴림" panose="020B0600000101010101" pitchFamily="50" charset="-127"/>
                <a:sym typeface="Arial"/>
              </a:rPr>
              <a:t>1957년 12월 5일, 미국 펜실베이니아에서 최초의 레오 클럽 조직</a:t>
            </a:r>
          </a:p>
        </p:txBody>
      </p:sp>
      <p:sp>
        <p:nvSpPr>
          <p:cNvPr id="143" name="Google Shape;143;p23"/>
          <p:cNvSpPr txBox="1"/>
          <p:nvPr/>
        </p:nvSpPr>
        <p:spPr>
          <a:xfrm>
            <a:off x="5192101" y="3015908"/>
            <a:ext cx="1484734" cy="836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ko-KR" sz="1200">
                <a:solidFill>
                  <a:srgbClr val="7F7F7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레오 또는 레오-라이온 임원회 및 복합지구 연락원 직책 시작</a:t>
            </a:r>
          </a:p>
        </p:txBody>
      </p:sp>
      <p:sp>
        <p:nvSpPr>
          <p:cNvPr id="144" name="Google Shape;144;p23"/>
          <p:cNvSpPr txBox="1"/>
          <p:nvPr/>
        </p:nvSpPr>
        <p:spPr>
          <a:xfrm>
            <a:off x="3761617" y="1989619"/>
            <a:ext cx="1648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ko-KR" sz="1200" dirty="0">
                <a:solidFill>
                  <a:srgbClr val="7F7F7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청소년 참여에 관한 특별 위원회, 청소년 회원 참여에 대한 전략 결정 시작</a:t>
            </a:r>
            <a:r>
              <a:rPr lang="ko-KR" sz="1200" b="0" i="0" u="none" strike="noStrike" cap="none" dirty="0">
                <a:solidFill>
                  <a:srgbClr val="7F7F7F"/>
                </a:solidFill>
                <a:latin typeface="굴림" panose="020B0600000101010101" pitchFamily="50" charset="-127"/>
                <a:ea typeface="굴림" panose="020B0600000101010101" pitchFamily="50" charset="-127"/>
                <a:sym typeface="Arial"/>
              </a:rPr>
              <a:t> </a:t>
            </a:r>
          </a:p>
        </p:txBody>
      </p:sp>
      <p:sp>
        <p:nvSpPr>
          <p:cNvPr id="145" name="Google Shape;145;p23"/>
          <p:cNvSpPr txBox="1"/>
          <p:nvPr/>
        </p:nvSpPr>
        <p:spPr>
          <a:xfrm>
            <a:off x="1176324" y="1974497"/>
            <a:ext cx="1551251" cy="880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ko-KR" sz="1200" dirty="0" err="1">
                <a:solidFill>
                  <a:srgbClr val="7F7F7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국제라이온스협회</a:t>
            </a:r>
            <a:r>
              <a:rPr lang="ko-KR" sz="1200" dirty="0">
                <a:solidFill>
                  <a:srgbClr val="7F7F7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, 레오 클럽 프로그램을 공식 프로그램으로 채택</a:t>
            </a:r>
            <a:br>
              <a:rPr lang="ko-KR" sz="1200" b="0" i="0" u="none" strike="noStrike" cap="none" dirty="0">
                <a:solidFill>
                  <a:srgbClr val="7F7F7F"/>
                </a:solidFill>
                <a:latin typeface="굴림" panose="020B0600000101010101" pitchFamily="50" charset="-127"/>
                <a:ea typeface="굴림" panose="020B0600000101010101" pitchFamily="50" charset="-127"/>
                <a:sym typeface="Arial"/>
              </a:rPr>
            </a:br>
            <a:endParaRPr lang="ko-KR" sz="1200" b="0" i="0" u="none" strike="noStrike" cap="none" dirty="0">
              <a:solidFill>
                <a:srgbClr val="7F7F7F"/>
              </a:solidFill>
              <a:latin typeface="굴림" panose="020B0600000101010101" pitchFamily="50" charset="-127"/>
              <a:ea typeface="굴림" panose="020B0600000101010101" pitchFamily="50" charset="-127"/>
              <a:sym typeface="Arial"/>
            </a:endParaRPr>
          </a:p>
        </p:txBody>
      </p:sp>
      <p:sp>
        <p:nvSpPr>
          <p:cNvPr id="146" name="Google Shape;146;p23"/>
          <p:cNvSpPr/>
          <p:nvPr/>
        </p:nvSpPr>
        <p:spPr>
          <a:xfrm>
            <a:off x="0" y="0"/>
            <a:ext cx="1290300" cy="110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  <a:sym typeface="Arial"/>
            </a:endParaRPr>
          </a:p>
        </p:txBody>
      </p:sp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241883" y="420500"/>
            <a:ext cx="73614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C04A"/>
              </a:buClr>
              <a:buSzPts val="1400"/>
              <a:buFont typeface="Arial"/>
              <a:buNone/>
            </a:pPr>
            <a:r>
              <a:rPr lang="ko-KR" sz="3500" dirty="0">
                <a:solidFill>
                  <a:schemeClr val="accent3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레오 클럽 프로그램의 역사</a:t>
            </a:r>
          </a:p>
        </p:txBody>
      </p:sp>
      <p:sp>
        <p:nvSpPr>
          <p:cNvPr id="148" name="Google Shape;148;p23"/>
          <p:cNvSpPr/>
          <p:nvPr/>
        </p:nvSpPr>
        <p:spPr>
          <a:xfrm rot="-5400000">
            <a:off x="2547124" y="1989559"/>
            <a:ext cx="1224000" cy="8280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굴림" panose="020B0600000101010101" pitchFamily="50" charset="-127"/>
              <a:ea typeface="굴림" panose="020B0600000101010101" pitchFamily="50" charset="-127"/>
              <a:sym typeface="Arial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2764387" y="2302369"/>
            <a:ext cx="792900" cy="45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 sz="2000" b="1">
                <a:solidFill>
                  <a:schemeClr val="lt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2008</a:t>
            </a:r>
          </a:p>
        </p:txBody>
      </p:sp>
      <p:sp>
        <p:nvSpPr>
          <p:cNvPr id="150" name="Google Shape;150;p23"/>
          <p:cNvSpPr txBox="1"/>
          <p:nvPr/>
        </p:nvSpPr>
        <p:spPr>
          <a:xfrm>
            <a:off x="2359279" y="3051144"/>
            <a:ext cx="1648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ko-KR" sz="1200" dirty="0">
                <a:solidFill>
                  <a:srgbClr val="7F7F7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알파 및 오메가 레오 유형 결정, 레오 로고 업데이트</a:t>
            </a:r>
            <a:r>
              <a:rPr lang="en-US" altLang="ko-KR" sz="1200" dirty="0">
                <a:solidFill>
                  <a:srgbClr val="7F7F7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r>
              <a:rPr lang="ko-KR" sz="1200" dirty="0">
                <a:solidFill>
                  <a:srgbClr val="7F7F7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레오 클럽 고문 패널 승인</a:t>
            </a:r>
            <a:r>
              <a:rPr lang="en-US" altLang="ko-KR" sz="1200" dirty="0">
                <a:solidFill>
                  <a:srgbClr val="7F7F7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r>
              <a:rPr lang="ko-KR" sz="1200" dirty="0">
                <a:solidFill>
                  <a:srgbClr val="7F7F7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1200" dirty="0">
              <a:solidFill>
                <a:srgbClr val="7F7F7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ko-KR" sz="1200" dirty="0">
                <a:solidFill>
                  <a:srgbClr val="7F7F7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첫 패널, 2009-2010 라이온 회기에 활동 시작</a:t>
            </a:r>
            <a:r>
              <a:rPr lang="en-US" altLang="ko-KR" sz="1200" dirty="0">
                <a:solidFill>
                  <a:srgbClr val="7F7F7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sz="1200" dirty="0">
              <a:solidFill>
                <a:srgbClr val="7F7F7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" name="Google Shape;148;p23">
            <a:extLst>
              <a:ext uri="{FF2B5EF4-FFF2-40B4-BE49-F238E27FC236}">
                <a16:creationId xmlns:a16="http://schemas.microsoft.com/office/drawing/2014/main" id="{9809C423-80C0-B3F3-92CA-A7D4A15EF98D}"/>
              </a:ext>
            </a:extLst>
          </p:cNvPr>
          <p:cNvSpPr/>
          <p:nvPr/>
        </p:nvSpPr>
        <p:spPr>
          <a:xfrm rot="5400000">
            <a:off x="6642766" y="3061508"/>
            <a:ext cx="1224000" cy="8280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굴림" panose="020B0600000101010101" pitchFamily="50" charset="-127"/>
              <a:ea typeface="굴림" panose="020B0600000101010101" pitchFamily="50" charset="-127"/>
              <a:sym typeface="Arial"/>
            </a:endParaRPr>
          </a:p>
        </p:txBody>
      </p:sp>
      <p:sp>
        <p:nvSpPr>
          <p:cNvPr id="3" name="Google Shape;149;p23">
            <a:extLst>
              <a:ext uri="{FF2B5EF4-FFF2-40B4-BE49-F238E27FC236}">
                <a16:creationId xmlns:a16="http://schemas.microsoft.com/office/drawing/2014/main" id="{29971A99-93D5-E306-F271-53110EFE257A}"/>
              </a:ext>
            </a:extLst>
          </p:cNvPr>
          <p:cNvSpPr txBox="1"/>
          <p:nvPr/>
        </p:nvSpPr>
        <p:spPr>
          <a:xfrm>
            <a:off x="6858316" y="3131276"/>
            <a:ext cx="792900" cy="45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ko-KR" sz="2000" b="1">
                <a:solidFill>
                  <a:schemeClr val="lt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2023</a:t>
            </a:r>
          </a:p>
        </p:txBody>
      </p:sp>
      <p:sp>
        <p:nvSpPr>
          <p:cNvPr id="4" name="Google Shape;150;p23">
            <a:extLst>
              <a:ext uri="{FF2B5EF4-FFF2-40B4-BE49-F238E27FC236}">
                <a16:creationId xmlns:a16="http://schemas.microsoft.com/office/drawing/2014/main" id="{53D853F8-4712-3B97-92E2-1EC96C9F40CF}"/>
              </a:ext>
            </a:extLst>
          </p:cNvPr>
          <p:cNvSpPr txBox="1"/>
          <p:nvPr/>
        </p:nvSpPr>
        <p:spPr>
          <a:xfrm>
            <a:off x="6724079" y="1990027"/>
            <a:ext cx="1061373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ko-KR" sz="1200" b="0" i="0" u="none" strike="noStrike" cap="none" dirty="0">
                <a:solidFill>
                  <a:srgbClr val="7F7F7F"/>
                </a:solidFill>
                <a:latin typeface="굴림" panose="020B0600000101010101" pitchFamily="50" charset="-127"/>
                <a:ea typeface="굴림" panose="020B0600000101010101" pitchFamily="50" charset="-127"/>
                <a:sym typeface="Arial"/>
              </a:rPr>
              <a:t>레오 또는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ko-KR" sz="1200" dirty="0">
                <a:solidFill>
                  <a:srgbClr val="7F7F7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레오-라이온 </a:t>
            </a:r>
            <a:r>
              <a:rPr lang="ko-KR" altLang="ko-KR" sz="1200" dirty="0">
                <a:solidFill>
                  <a:srgbClr val="7F7F7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UN </a:t>
            </a:r>
            <a:r>
              <a:rPr lang="ko-KR" sz="1200" dirty="0">
                <a:solidFill>
                  <a:srgbClr val="7F7F7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대표 출범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Background - Solid">
            <a:extLst>
              <a:ext uri="{FF2B5EF4-FFF2-40B4-BE49-F238E27FC236}">
                <a16:creationId xmlns:a16="http://schemas.microsoft.com/office/drawing/2014/main" id="{299A8A5C-3C14-394A-B410-F83E2C0988C4}"/>
              </a:ext>
            </a:extLst>
          </p:cNvPr>
          <p:cNvSpPr/>
          <p:nvPr/>
        </p:nvSpPr>
        <p:spPr>
          <a:xfrm>
            <a:off x="-15032" y="4287588"/>
            <a:ext cx="9159032" cy="895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CB9342-8E3A-2B43-BA26-491F9C4E225B}"/>
              </a:ext>
            </a:extLst>
          </p:cNvPr>
          <p:cNvGrpSpPr/>
          <p:nvPr/>
        </p:nvGrpSpPr>
        <p:grpSpPr>
          <a:xfrm>
            <a:off x="7040783" y="3431676"/>
            <a:ext cx="1552991" cy="1633528"/>
            <a:chOff x="9459743" y="969866"/>
            <a:chExt cx="1679305" cy="176639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CB711FE-B312-E84E-B226-54FEE56E13EE}"/>
                </a:ext>
              </a:extLst>
            </p:cNvPr>
            <p:cNvSpPr/>
            <p:nvPr/>
          </p:nvSpPr>
          <p:spPr>
            <a:xfrm>
              <a:off x="9459743" y="969866"/>
              <a:ext cx="1679305" cy="1679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5587FA-6481-1341-B8BB-8C312314A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9743" y="1056954"/>
              <a:ext cx="1679305" cy="1679305"/>
            </a:xfrm>
            <a:prstGeom prst="rect">
              <a:avLst/>
            </a:prstGeom>
          </p:spPr>
        </p:pic>
      </p:grpSp>
      <p:sp>
        <p:nvSpPr>
          <p:cNvPr id="20" name="Headline">
            <a:extLst>
              <a:ext uri="{FF2B5EF4-FFF2-40B4-BE49-F238E27FC236}">
                <a16:creationId xmlns:a16="http://schemas.microsoft.com/office/drawing/2014/main" id="{9BC34333-AD3B-DF4E-87FC-746BCA5F2E30}"/>
              </a:ext>
            </a:extLst>
          </p:cNvPr>
          <p:cNvSpPr txBox="1">
            <a:spLocks/>
          </p:cNvSpPr>
          <p:nvPr/>
        </p:nvSpPr>
        <p:spPr>
          <a:xfrm>
            <a:off x="743920" y="1512617"/>
            <a:ext cx="5456321" cy="1259479"/>
          </a:xfrm>
          <a:prstGeom prst="rect">
            <a:avLst/>
          </a:prstGeom>
        </p:spPr>
        <p:txBody>
          <a:bodyPr lIns="91440" tIns="45720" rIns="91440" bIns="45720"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ko-KR" sz="4500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레오가 된다는 것은?</a:t>
            </a:r>
          </a:p>
          <a:p>
            <a:pPr>
              <a:spcBef>
                <a:spcPts val="0"/>
              </a:spcBef>
            </a:pPr>
            <a:endParaRPr lang="en-US" sz="45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750">
              <a:solidFill>
                <a:srgbClr val="55565A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E46231-BA97-F744-BC16-03F2877208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>
            <a:off x="0" y="3025234"/>
            <a:ext cx="743920" cy="1259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4B55B5-14C7-D64E-8832-D87D3458AC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299" b="29227"/>
          <a:stretch/>
        </p:blipFill>
        <p:spPr>
          <a:xfrm rot="10800000">
            <a:off x="7580196" y="0"/>
            <a:ext cx="1548772" cy="42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9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-1" y="0"/>
            <a:ext cx="9144001" cy="5166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B073B-DA9F-8346-8DFE-FBC9BC83A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0" t="2053" r="10928" b="4800"/>
          <a:stretch/>
        </p:blipFill>
        <p:spPr>
          <a:xfrm rot="10800000">
            <a:off x="7392886" y="-1"/>
            <a:ext cx="1751114" cy="3372788"/>
          </a:xfrm>
          <a:prstGeom prst="rect">
            <a:avLst/>
          </a:prstGeom>
        </p:spPr>
      </p:pic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8</a:t>
            </a:fld>
            <a:endParaRPr lang="en-US" sz="750">
              <a:solidFill>
                <a:srgbClr val="55565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11298-17E2-0641-8FBE-2A3FB267B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605" y="598812"/>
            <a:ext cx="1259479" cy="1259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45357-9AC4-824B-BB94-F451BFA857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44" b="4901"/>
          <a:stretch/>
        </p:blipFill>
        <p:spPr>
          <a:xfrm>
            <a:off x="-1" y="3907181"/>
            <a:ext cx="743920" cy="1259479"/>
          </a:xfrm>
          <a:prstGeom prst="rect">
            <a:avLst/>
          </a:prstGeom>
        </p:spPr>
      </p:pic>
      <p:sp>
        <p:nvSpPr>
          <p:cNvPr id="12" name="Body Copy">
            <a:extLst>
              <a:ext uri="{FF2B5EF4-FFF2-40B4-BE49-F238E27FC236}">
                <a16:creationId xmlns:a16="http://schemas.microsoft.com/office/drawing/2014/main" id="{1C1157C8-D7B3-C345-97FB-8F582BC43D0E}"/>
              </a:ext>
            </a:extLst>
          </p:cNvPr>
          <p:cNvSpPr txBox="1">
            <a:spLocks/>
          </p:cNvSpPr>
          <p:nvPr/>
        </p:nvSpPr>
        <p:spPr>
          <a:xfrm>
            <a:off x="711736" y="1162685"/>
            <a:ext cx="6656519" cy="318135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350" dirty="0">
              <a:solidFill>
                <a:srgbClr val="55565A"/>
              </a:solidFill>
            </a:endParaRPr>
          </a:p>
        </p:txBody>
      </p:sp>
      <p:sp>
        <p:nvSpPr>
          <p:cNvPr id="13" name="Headline">
            <a:extLst>
              <a:ext uri="{FF2B5EF4-FFF2-40B4-BE49-F238E27FC236}">
                <a16:creationId xmlns:a16="http://schemas.microsoft.com/office/drawing/2014/main" id="{4F212072-DE40-5C41-82DA-1C93977F44CA}"/>
              </a:ext>
            </a:extLst>
          </p:cNvPr>
          <p:cNvSpPr txBox="1">
            <a:spLocks/>
          </p:cNvSpPr>
          <p:nvPr/>
        </p:nvSpPr>
        <p:spPr>
          <a:xfrm>
            <a:off x="585421" y="429598"/>
            <a:ext cx="6941333" cy="437094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240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지역사회에 봉사하는 방법은 다양합니다 – </a:t>
            </a:r>
            <a:endParaRPr lang="en-US" altLang="ko-KR" sz="2400" dirty="0">
              <a:solidFill>
                <a:srgbClr val="55565A"/>
              </a:solidFill>
              <a:latin typeface="굴림" panose="020B0600000101010101" pitchFamily="50" charset="-127"/>
              <a:ea typeface="굴림" panose="020B0600000101010101" pitchFamily="50" charset="-127"/>
              <a:cs typeface="Arial"/>
            </a:endParaRPr>
          </a:p>
          <a:p>
            <a:r>
              <a:rPr lang="ko-KR" sz="2400" dirty="0">
                <a:solidFill>
                  <a:srgbClr val="00B050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왜 레오인가?</a:t>
            </a:r>
          </a:p>
          <a:p>
            <a:endParaRPr lang="en-US" sz="2400" dirty="0">
              <a:solidFill>
                <a:srgbClr val="55565A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sz="2400" b="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지역 및 전 세계 지역사회에 봉사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sz="2400" b="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개인 및 지도자로서 성장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sz="2400" b="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중요한 삶의 기술 및 지도력 기술 개발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sz="2400" b="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같은 뜻을 지닌 사람들과 평생의 관계 구축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sz="2400" b="0" dirty="0">
                <a:solidFill>
                  <a:srgbClr val="55565A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네트워킹의 기회</a:t>
            </a:r>
          </a:p>
        </p:txBody>
      </p:sp>
    </p:spTree>
    <p:extLst>
      <p:ext uri="{BB962C8B-B14F-4D97-AF65-F5344CB8AC3E}">
        <p14:creationId xmlns:p14="http://schemas.microsoft.com/office/powerpoint/2010/main" val="1628948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Background - Solid">
            <a:extLst>
              <a:ext uri="{FF2B5EF4-FFF2-40B4-BE49-F238E27FC236}">
                <a16:creationId xmlns:a16="http://schemas.microsoft.com/office/drawing/2014/main" id="{299A8A5C-3C14-394A-B410-F83E2C0988C4}"/>
              </a:ext>
            </a:extLst>
          </p:cNvPr>
          <p:cNvSpPr/>
          <p:nvPr/>
        </p:nvSpPr>
        <p:spPr>
          <a:xfrm>
            <a:off x="0" y="4284713"/>
            <a:ext cx="9159032" cy="895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CB9342-8E3A-2B43-BA26-491F9C4E225B}"/>
              </a:ext>
            </a:extLst>
          </p:cNvPr>
          <p:cNvGrpSpPr/>
          <p:nvPr/>
        </p:nvGrpSpPr>
        <p:grpSpPr>
          <a:xfrm>
            <a:off x="7040783" y="3431676"/>
            <a:ext cx="1552991" cy="1633528"/>
            <a:chOff x="9459743" y="969866"/>
            <a:chExt cx="1679305" cy="176639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CB711FE-B312-E84E-B226-54FEE56E13EE}"/>
                </a:ext>
              </a:extLst>
            </p:cNvPr>
            <p:cNvSpPr/>
            <p:nvPr/>
          </p:nvSpPr>
          <p:spPr>
            <a:xfrm>
              <a:off x="9459743" y="969866"/>
              <a:ext cx="1679305" cy="1679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5587FA-6481-1341-B8BB-8C312314A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9743" y="1056954"/>
              <a:ext cx="1679305" cy="1679305"/>
            </a:xfrm>
            <a:prstGeom prst="rect">
              <a:avLst/>
            </a:prstGeom>
          </p:spPr>
        </p:pic>
      </p:grpSp>
      <p:sp>
        <p:nvSpPr>
          <p:cNvPr id="20" name="Headline">
            <a:extLst>
              <a:ext uri="{FF2B5EF4-FFF2-40B4-BE49-F238E27FC236}">
                <a16:creationId xmlns:a16="http://schemas.microsoft.com/office/drawing/2014/main" id="{9BC34333-AD3B-DF4E-87FC-746BCA5F2E30}"/>
              </a:ext>
            </a:extLst>
          </p:cNvPr>
          <p:cNvSpPr txBox="1">
            <a:spLocks/>
          </p:cNvSpPr>
          <p:nvPr/>
        </p:nvSpPr>
        <p:spPr>
          <a:xfrm>
            <a:off x="743920" y="1512617"/>
            <a:ext cx="6471432" cy="1259479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ko-KR" sz="4500" dirty="0">
                <a:latin typeface="굴림" panose="020B0600000101010101" pitchFamily="50" charset="-127"/>
                <a:ea typeface="굴림" panose="020B0600000101010101" pitchFamily="50" charset="-127"/>
              </a:rPr>
              <a:t>왜 레오 클럽을 조직해야 하는가?</a:t>
            </a:r>
          </a:p>
          <a:p>
            <a:pPr>
              <a:spcBef>
                <a:spcPts val="0"/>
              </a:spcBef>
            </a:pPr>
            <a:endParaRPr lang="en-US" sz="45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9</a:t>
            </a:fld>
            <a:endParaRPr lang="en-US" sz="750">
              <a:solidFill>
                <a:srgbClr val="55565A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E46231-BA97-F744-BC16-03F2877208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>
            <a:off x="0" y="3025234"/>
            <a:ext cx="743920" cy="1259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4B55B5-14C7-D64E-8832-D87D3458AC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299" b="29227"/>
          <a:stretch/>
        </p:blipFill>
        <p:spPr>
          <a:xfrm rot="10800000">
            <a:off x="7580196" y="0"/>
            <a:ext cx="1548772" cy="42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19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o">
      <a:dk1>
        <a:srgbClr val="000000"/>
      </a:dk1>
      <a:lt1>
        <a:srgbClr val="FFFFFF"/>
      </a:lt1>
      <a:dk2>
        <a:srgbClr val="55565A"/>
      </a:dk2>
      <a:lt2>
        <a:srgbClr val="E7E6E6"/>
      </a:lt2>
      <a:accent1>
        <a:srgbClr val="407CCA"/>
      </a:accent1>
      <a:accent2>
        <a:srgbClr val="55565A"/>
      </a:accent2>
      <a:accent3>
        <a:srgbClr val="00AC69"/>
      </a:accent3>
      <a:accent4>
        <a:srgbClr val="EBB700"/>
      </a:accent4>
      <a:accent5>
        <a:srgbClr val="5B9BD5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978</Words>
  <Application>Microsoft Office PowerPoint</Application>
  <PresentationFormat>On-screen Show (16:9)</PresentationFormat>
  <Paragraphs>126</Paragraphs>
  <Slides>15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굴림</vt:lpstr>
      <vt:lpstr>Arial</vt:lpstr>
      <vt:lpstr>Calibri</vt:lpstr>
      <vt:lpstr>HelveticaNeue-Light</vt:lpstr>
      <vt:lpstr>HelveticaNeue-Medium</vt:lpstr>
      <vt:lpstr>WordVisi_MSFontService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레오 클럽 프로그램의 역사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Christensen, Ashley</dc:creator>
  <cp:lastModifiedBy>Christensen, Ashley</cp:lastModifiedBy>
  <cp:revision>86</cp:revision>
  <dcterms:modified xsi:type="dcterms:W3CDTF">2023-08-31T16:31:01Z</dcterms:modified>
</cp:coreProperties>
</file>