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AA6C-C19E-423D-AAC5-FF5F2126097F}" v="114" dt="2022-10-03T14:44:59.267"/>
    <p1510:client id="{F3EA0690-939A-4BC9-9139-08D02ECE33A0}" v="5" dt="2022-09-28T23:09: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60" autoAdjust="0"/>
  </p:normalViewPr>
  <p:slideViewPr>
    <p:cSldViewPr snapToGrid="0" showGuides="1">
      <p:cViewPr varScale="1">
        <p:scale>
          <a:sx n="81" d="100"/>
          <a:sy n="81" d="100"/>
        </p:scale>
        <p:origin x="492"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2/2/2024</a:t>
            </a:fld>
            <a:endParaRPr lang="en-US"/>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Hej. I dag skulle vi vilja ge en uppdatering om våra digitala produkter för Lions och Leos.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Denna presentation har sammanställts av personal vid LCI/LCIF.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ni har frågor skickar ni e-post till </a:t>
            </a:r>
            <a:r>
              <a:rPr lang="sv-SE" b="0" i="0" u="sng" dirty="0">
                <a:solidFill>
                  <a:srgbClr val="0563C1"/>
                </a:solidFill>
                <a:effectLst/>
                <a:latin typeface="Calibri" panose="020F0502020204030204" pitchFamily="34" charset="0"/>
                <a:hlinkClick r:id="rId3"/>
              </a:rPr>
              <a:t>Salesforcefeedback@lionsclubs.org</a:t>
            </a:r>
            <a:r>
              <a:rPr lang="sv-SE" b="0" i="0" u="sng" dirty="0">
                <a:solidFill>
                  <a:srgbClr val="0563C1"/>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dirty="0">
                <a:solidFill>
                  <a:srgbClr val="0563C1"/>
                </a:solidFill>
                <a:effectLst/>
                <a:latin typeface="Calibri" panose="020F0502020204030204" pitchFamily="34" charset="0"/>
              </a:rPr>
              <a:t>Detta är en resa för oss alla, så vi uppmuntrar att ni ställer frågor!</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sv-SE" dirty="0"/>
              <a:t>Så hur gör vi denna övergång? Hur kommer vi dit tillsammans? Genom att arbeta igenom denna förändring tillsammans.</a:t>
            </a:r>
          </a:p>
          <a:p>
            <a:endParaRPr lang="en-US" dirty="0"/>
          </a:p>
          <a:p>
            <a:r>
              <a:rPr lang="sv-SE" dirty="0"/>
              <a:t>Ert engagemang är nyckeln. Så hur kan ni bli involverade och göra era röster hörda?</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sv-SE" dirty="0"/>
              <a:t>Att dela er återkoppling och att vara involverad är nyckeln!</a:t>
            </a:r>
          </a:p>
          <a:p>
            <a:endParaRPr lang="en-US" dirty="0"/>
          </a:p>
          <a:p>
            <a:r>
              <a:rPr lang="sv-SE" dirty="0"/>
              <a:t>Använd QR-koden för att besvara enkäten om hur ni använder teknologi. Den ställer frågor om hur ni använder olika typer av teknologi på olika nivåer, från medlem till ledare, om att göra det arbete ni gör för att stödja vår gemensamma uppgift.</a:t>
            </a:r>
          </a:p>
          <a:p>
            <a:endParaRPr lang="en-US" dirty="0"/>
          </a:p>
          <a:p>
            <a:r>
              <a:rPr lang="sv-SE" dirty="0"/>
              <a:t>I slutet av enkäten kan ni anmäla er till informationsuppdateringar eller att delta i fokusgrupper och i team som testar.</a:t>
            </a:r>
          </a:p>
          <a:p>
            <a:endParaRPr lang="en-US" dirty="0"/>
          </a:p>
          <a:p>
            <a:r>
              <a:rPr lang="sv-SE" dirty="0"/>
              <a:t>Vi behöver ert deltagande, för att skapa lösningar som fungerar för er.</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sv-SE"/>
              <a:t>Låt oss börja med att titta närmare på vår nuvarande upplevelse</a:t>
            </a:r>
          </a:p>
          <a:p>
            <a:endParaRPr lang="en-US"/>
          </a:p>
          <a:p>
            <a:r>
              <a:rPr lang="sv-SE" i="1"/>
              <a:t>[Om det är en presentation som framförs live ber du om tankar från 4-5 deltagare]</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sv-SE" dirty="0"/>
              <a:t>I dag tänker vi på vårt Lions Account... Det är ett konto för att få tillgång till alla de resurser ni behöver för att leda och för att hjälpa.</a:t>
            </a:r>
          </a:p>
          <a:p>
            <a:r>
              <a:rPr lang="sv-SE" dirty="0"/>
              <a:t>Men är det verkligen så?</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sv-SE" dirty="0"/>
              <a:t>I bakgrunden är det fem olika produkter. Var och en av dessa appar har sitt eget utseende, sin egen känsla och användarupplevelse.  </a:t>
            </a:r>
          </a:p>
          <a:p>
            <a:endParaRPr lang="en-US" dirty="0"/>
          </a:p>
          <a:p>
            <a:r>
              <a:rPr lang="sv-SE" dirty="0"/>
              <a:t>Vilket innebär många saker att lära sig och många platser att försöka hitta, för att göra det ni behöver för att nå målen.  </a:t>
            </a:r>
          </a:p>
          <a:p>
            <a:endParaRPr lang="en-US" dirty="0"/>
          </a:p>
          <a:p>
            <a:r>
              <a:rPr lang="sv-SE" dirty="0"/>
              <a:t>Dessutom förlitar sig dessa på flera olika databaser som ofta inte har samma data.  </a:t>
            </a:r>
          </a:p>
          <a:p>
            <a:endParaRPr lang="en-US" dirty="0"/>
          </a:p>
          <a:p>
            <a:r>
              <a:rPr lang="sv-SE" dirty="0"/>
              <a:t>De olika data som lagras skapar betydande komplexitet när det gäller att säkerställa att ni har tillgång till de korrekta data ni behöver.</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sv-SE" dirty="0"/>
              <a:t>Även med nuvarande digitala verktyg är många av våra uppgifter helt separata från vårt Lion Account. När ni behöver hjälp från vårt medlemscenter för medlemmar arbetar de med en fristående app utan samordnade data.  </a:t>
            </a:r>
          </a:p>
          <a:p>
            <a:endParaRPr lang="en-US" dirty="0"/>
          </a:p>
          <a:p>
            <a:r>
              <a:rPr lang="sv-SE" dirty="0"/>
              <a:t>Det finns i dag mycket lite information om donationer, vilket innebär ett samtal eller ett mejl till stiftelsen, för att få svar på frågor om status för utmärkelser eller erkänsla.</a:t>
            </a:r>
          </a:p>
          <a:p>
            <a:endParaRPr lang="en-US" dirty="0"/>
          </a:p>
          <a:p>
            <a:r>
              <a:rPr lang="sv-SE" dirty="0"/>
              <a:t>Och när vi pratar om erkänsla... Det kan även vara mycket förbryllande att finna den rapport ni behöver med de data ni behöver och när ni inte hittar någon rapport måste ni kanske kontakta någon för att få hjälp. Det kan ta lång tid att få svar på en enkel fråga.</a:t>
            </a:r>
          </a:p>
          <a:p>
            <a:endParaRPr lang="en-US" dirty="0"/>
          </a:p>
          <a:p>
            <a:r>
              <a:rPr lang="sv-SE" dirty="0"/>
              <a:t>Slutligen, i dag finns det fortfarande många manuella arbetssätt, såsom att ansöka om och att rapportera om anslag som stödjer ert viktiga arbete. Detta gör att processen tar längre tid och kräver mer arbete.</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sv-SE" dirty="0"/>
              <a:t>Det krävs mycket arbete att leda en klubb, stödja tillväxt och utveckling i ett område/distrikt samt leverera hjälpinsatser till människor i nöd. Våra nuvarande digitala verktyg med flera appar och datakällor har gjort detta till en inkonsekvent och frustrerande upplevelse på alla nivåer.</a:t>
            </a:r>
          </a:p>
          <a:p>
            <a:endParaRPr lang="en-US" dirty="0"/>
          </a:p>
          <a:p>
            <a:r>
              <a:rPr lang="sv-SE" dirty="0"/>
              <a:t>Den senaste större investeringen i digitala verktyg gjordes för mer än fem år sedan och utvecklingen inom teknologi fortsätter, till och med snabbare under pandemin. Så vi behöver förbättra vår teknologi, för att hjälpa er att kunna hjälpa ännu mer.</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Detta leder oss till frågan: Vart är vi på väg?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sv-SE"/>
              <a:t>Under vårt föregående verksamhetsår godkände den internationella styrelsen en investering i att arbeta vidare med en modernisering av våra digitala verktyg, för att förenkla våra lösningar genom att sammanföra Lions appar och data i en gemensam och konsekvent upplevelse.  </a:t>
            </a:r>
          </a:p>
          <a:p>
            <a:endParaRPr lang="en-US"/>
          </a:p>
          <a:p>
            <a:r>
              <a:rPr lang="sv-SE"/>
              <a:t>Arbetet har redan pågått i bakgrunden under de senaste månaderna och kommer fortsätta i början av 2023 på vägen mot en lansering av en förbättrad upplevelse i mitten av 2023.</a:t>
            </a:r>
          </a:p>
          <a:p>
            <a:endParaRPr lang="en-US"/>
          </a:p>
          <a:p>
            <a:r>
              <a:rPr lang="sv-SE"/>
              <a:t>Detta är en utveckling, med vägledning av saker vi har lärt oss och återkoppling från medlemmar samt att vi drar nytta av nyare och säkrare kommersiellt tillgängliga molnbaserade mjukvaror.</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sv-SE" dirty="0"/>
              <a:t>Denna utveckling tar våra befintliga verktyg och implementerar dem i en enhetlig upplevelse. Möjliggör tillgång från ett Lion Account, ett konsekvent gränssnitt som ger en enhetlig upplevelse med kapacitet att användas på dator, läsplatta eller telefon. För att uttrycka det enkelt: Vi tar funktionerna ni använder i dag i MyLion, MyLCI, Insights och andra verktyg och kombinerar dem i en sammanhängande och konsekvent upplevelse där alla är byggda på en enda plattform: Salesforce. </a:t>
            </a:r>
          </a:p>
          <a:p>
            <a:endParaRPr lang="en-US" dirty="0">
              <a:cs typeface="Calibri"/>
            </a:endParaRPr>
          </a:p>
          <a:p>
            <a:r>
              <a:rPr lang="sv-SE" dirty="0"/>
              <a:t>Salesforce är marknadsledaren när det gäller molnbaserade lösningar som används av mer än 150 000 organisationer, bland annat mer än 40 000 ideella organisationer. Vi är i gott sällskap och det finns betydande stöd i denna beprövade teknologi.</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sv-SE" b="1" dirty="0">
                <a:latin typeface="Arial"/>
                <a:cs typeface="Arial"/>
              </a:rPr>
              <a:t>Utveckla Lions digitala upplevelse</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sv-SE">
                <a:latin typeface="Arial"/>
                <a:cs typeface="Arial"/>
              </a:rPr>
              <a:t>Finna tekniska lösningar för att tillgodose medlemmarnas behov</a:t>
            </a:r>
          </a:p>
        </p:txBody>
      </p:sp>
      <p:sp>
        <p:nvSpPr>
          <p:cNvPr id="2" name="textruta 1">
            <a:extLst>
              <a:ext uri="{FF2B5EF4-FFF2-40B4-BE49-F238E27FC236}">
                <a16:creationId xmlns:a16="http://schemas.microsoft.com/office/drawing/2014/main" id="{6D3DC8C3-78C0-26C9-BE11-E77F8C589712}"/>
              </a:ext>
            </a:extLst>
          </p:cNvPr>
          <p:cNvSpPr txBox="1"/>
          <p:nvPr/>
        </p:nvSpPr>
        <p:spPr>
          <a:xfrm>
            <a:off x="214603" y="6326154"/>
            <a:ext cx="2197359" cy="215444"/>
          </a:xfrm>
          <a:prstGeom prst="rect">
            <a:avLst/>
          </a:prstGeom>
          <a:noFill/>
        </p:spPr>
        <p:txBody>
          <a:bodyPr wrap="square" rtlCol="0">
            <a:spAutoFit/>
          </a:bodyPr>
          <a:lstStyle/>
          <a:p>
            <a:r>
              <a:rPr lang="sv-SE" sz="800">
                <a:solidFill>
                  <a:schemeClr val="bg1"/>
                </a:solidFill>
              </a:rPr>
              <a:t>LION PORTAL OVERVIEW FOR FORUMS.SW</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sv-SE" sz="4800" b="1" dirty="0">
                <a:latin typeface="Arial"/>
                <a:cs typeface="Arial"/>
              </a:rPr>
              <a:t>Hur når vi dit?</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110679" y="3852892"/>
            <a:ext cx="5970641" cy="1200329"/>
          </a:xfrm>
          <a:prstGeom prst="rect">
            <a:avLst/>
          </a:prstGeom>
          <a:noFill/>
        </p:spPr>
        <p:txBody>
          <a:bodyPr wrap="square" lIns="91440" tIns="45720" rIns="91440" bIns="45720" rtlCol="0" anchor="t">
            <a:spAutoFit/>
          </a:bodyPr>
          <a:lstStyle/>
          <a:p>
            <a:r>
              <a:rPr lang="sv-SE" sz="7200" b="1" i="1" dirty="0">
                <a:solidFill>
                  <a:schemeClr val="accent2"/>
                </a:solidFill>
                <a:latin typeface="Arial"/>
                <a:cs typeface="Arial"/>
              </a:rPr>
              <a:t>Tillsammans.</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sv-SE"/>
              <a:t>Oktober 2022</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sv-SE" b="1">
                <a:latin typeface="Arial"/>
                <a:cs typeface="Arial"/>
              </a:rPr>
              <a:t>Hur kan ni bli involverade?</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sv-SE" sz="3200">
                <a:solidFill>
                  <a:schemeClr val="bg1"/>
                </a:solidFill>
                <a:latin typeface="Arial"/>
                <a:cs typeface="Arial"/>
              </a:rPr>
              <a:t>Använd QR-koden för att besvara enkäten om teknologi</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sv-SE" sz="3200" dirty="0">
                <a:solidFill>
                  <a:schemeClr val="bg1"/>
                </a:solidFill>
                <a:latin typeface="Arial"/>
                <a:cs typeface="Arial"/>
              </a:rPr>
              <a:t>Delta i fokusgrupper</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072798" y="2514600"/>
            <a:ext cx="4043002"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sv-SE" sz="1800" dirty="0">
                <a:solidFill>
                  <a:schemeClr val="bg1"/>
                </a:solidFill>
                <a:latin typeface="Arial"/>
                <a:cs typeface="Arial"/>
              </a:rPr>
              <a:t>Vi vill veta vad som är viktigt för er. </a:t>
            </a:r>
            <a:br>
              <a:rPr lang="sv-SE" sz="1500" dirty="0">
                <a:latin typeface="Arial"/>
                <a:cs typeface="Arial"/>
              </a:rPr>
            </a:br>
            <a:endParaRPr lang="sv-SE" sz="1500" dirty="0">
              <a:latin typeface="Arial"/>
              <a:cs typeface="Arial"/>
            </a:endParaRPr>
          </a:p>
          <a:p>
            <a:pPr marL="160020" indent="-160020" algn="l">
              <a:buFont typeface="Arial" panose="020B0604020202020204" pitchFamily="34" charset="0"/>
              <a:buChar char="•"/>
              <a:defRPr/>
            </a:pPr>
            <a:r>
              <a:rPr lang="sv-SE" sz="1400" b="0" dirty="0">
                <a:solidFill>
                  <a:schemeClr val="bg1"/>
                </a:solidFill>
                <a:latin typeface="Arial"/>
                <a:cs typeface="Arial"/>
              </a:rPr>
              <a:t>Webbsida för klubbar</a:t>
            </a:r>
          </a:p>
          <a:p>
            <a:pPr marL="160020" indent="-160020" algn="l">
              <a:buFont typeface="Arial" panose="020B0604020202020204" pitchFamily="34" charset="0"/>
              <a:buChar char="•"/>
              <a:defRPr/>
            </a:pPr>
            <a:r>
              <a:rPr lang="sv-SE" sz="1400" b="0" dirty="0">
                <a:solidFill>
                  <a:schemeClr val="bg1"/>
                </a:solidFill>
                <a:latin typeface="Arial"/>
                <a:cs typeface="Arial"/>
              </a:rPr>
              <a:t>Mobila upplevelser</a:t>
            </a:r>
          </a:p>
          <a:p>
            <a:pPr marL="160020" indent="-160020" algn="l">
              <a:buFont typeface="Arial" panose="020B0604020202020204" pitchFamily="34" charset="0"/>
              <a:buChar char="•"/>
              <a:defRPr/>
            </a:pPr>
            <a:r>
              <a:rPr lang="sv-SE" sz="1400" b="0" dirty="0">
                <a:solidFill>
                  <a:schemeClr val="bg1"/>
                </a:solidFill>
                <a:latin typeface="Arial"/>
                <a:cs typeface="Arial"/>
              </a:rPr>
              <a:t>Inrapportering av hjälpinsatser</a:t>
            </a:r>
          </a:p>
          <a:p>
            <a:pPr marL="160020" indent="-160020" algn="l">
              <a:buFont typeface="Arial" panose="020B0604020202020204" pitchFamily="34" charset="0"/>
              <a:buChar char="•"/>
              <a:defRPr/>
            </a:pPr>
            <a:r>
              <a:rPr lang="sv-SE" sz="1400" b="0" dirty="0">
                <a:solidFill>
                  <a:schemeClr val="bg1"/>
                </a:solidFill>
                <a:latin typeface="Arial"/>
                <a:cs typeface="Arial"/>
              </a:rPr>
              <a:t>Upptäcka serviceaktiviteter</a:t>
            </a:r>
          </a:p>
          <a:p>
            <a:pPr marL="160020" indent="-160020" algn="l">
              <a:buFont typeface="Arial" panose="020B0604020202020204" pitchFamily="34" charset="0"/>
              <a:buChar char="•"/>
              <a:defRPr/>
            </a:pPr>
            <a:r>
              <a:rPr lang="sv-SE" sz="1400" b="0" dirty="0">
                <a:latin typeface="Arial"/>
                <a:cs typeface="Arial"/>
              </a:rPr>
              <a:t>Bilda nätverk och kommunicera med medlemmar</a:t>
            </a:r>
          </a:p>
          <a:p>
            <a:pPr marL="160020" indent="-160020" algn="l">
              <a:buFont typeface="Arial" panose="020B0604020202020204" pitchFamily="34" charset="0"/>
              <a:buChar char="•"/>
              <a:defRPr/>
            </a:pPr>
            <a:r>
              <a:rPr lang="sv-SE" sz="1400" b="0" dirty="0">
                <a:solidFill>
                  <a:schemeClr val="bg1"/>
                </a:solidFill>
                <a:latin typeface="Arial"/>
                <a:cs typeface="Arial"/>
              </a:rPr>
              <a:t>Använda sociala medier</a:t>
            </a:r>
          </a:p>
          <a:p>
            <a:pPr marL="160020" indent="-160020" algn="l">
              <a:buFont typeface="Arial" panose="020B0604020202020204" pitchFamily="34" charset="0"/>
              <a:buChar char="•"/>
              <a:defRPr/>
            </a:pPr>
            <a:r>
              <a:rPr lang="sv-SE" sz="1400" b="0" dirty="0">
                <a:solidFill>
                  <a:schemeClr val="bg1"/>
                </a:solidFill>
                <a:latin typeface="Arial"/>
                <a:cs typeface="Arial"/>
              </a:rPr>
              <a:t>Dokumentsökning</a:t>
            </a:r>
          </a:p>
          <a:p>
            <a:pPr marL="160020" indent="-160020" algn="l">
              <a:buFont typeface="Arial" panose="020B0604020202020204" pitchFamily="34" charset="0"/>
              <a:buChar char="•"/>
              <a:defRPr/>
            </a:pPr>
            <a:r>
              <a:rPr lang="sv-SE" sz="1400" b="0" dirty="0">
                <a:solidFill>
                  <a:schemeClr val="bg1"/>
                </a:solidFill>
                <a:latin typeface="Arial"/>
                <a:cs typeface="Arial"/>
              </a:rPr>
              <a:t>Verktyg om insamling</a:t>
            </a:r>
          </a:p>
          <a:p>
            <a:pPr marL="160020" indent="-160020" algn="l">
              <a:buFont typeface="Arial" panose="020B0604020202020204" pitchFamily="34" charset="0"/>
              <a:buChar char="•"/>
              <a:defRPr/>
            </a:pPr>
            <a:r>
              <a:rPr lang="sv-SE" sz="1400" b="0" dirty="0">
                <a:solidFill>
                  <a:schemeClr val="bg1"/>
                </a:solidFill>
                <a:latin typeface="Arial"/>
                <a:cs typeface="Arial"/>
              </a:rPr>
              <a:t>Hantera data och preferenser</a:t>
            </a:r>
          </a:p>
          <a:p>
            <a:pPr marL="160020" indent="-160020" algn="l">
              <a:buFont typeface="Arial" panose="020B0604020202020204" pitchFamily="34" charset="0"/>
              <a:buChar char="•"/>
              <a:defRPr/>
            </a:pPr>
            <a:r>
              <a:rPr lang="sv-SE" sz="1400" b="0" dirty="0">
                <a:solidFill>
                  <a:schemeClr val="bg1"/>
                </a:solidFill>
                <a:latin typeface="Arial"/>
                <a:cs typeface="Arial"/>
              </a:rPr>
              <a:t>Tillgång till verktyg och stöd</a:t>
            </a:r>
          </a:p>
          <a:p>
            <a:pPr marL="160020" indent="-160020" algn="l">
              <a:buFont typeface="Arial" panose="020B0604020202020204" pitchFamily="34" charset="0"/>
              <a:buChar char="•"/>
              <a:defRPr/>
            </a:pPr>
            <a:r>
              <a:rPr lang="sv-SE" sz="1400" b="0" dirty="0">
                <a:solidFill>
                  <a:schemeClr val="bg1"/>
                </a:solidFill>
                <a:latin typeface="Arial"/>
                <a:cs typeface="Arial"/>
              </a:rPr>
              <a:t>Utbildning och stöd om digitala verktyg</a:t>
            </a:r>
          </a:p>
          <a:p>
            <a:pPr marL="160020" indent="-160020" algn="l">
              <a:buFont typeface="Arial" panose="020B0604020202020204" pitchFamily="34" charset="0"/>
              <a:buChar char="•"/>
              <a:defRPr/>
            </a:pPr>
            <a:r>
              <a:rPr lang="sv-SE" sz="1400" b="0" dirty="0">
                <a:solidFill>
                  <a:schemeClr val="bg1"/>
                </a:solidFill>
                <a:latin typeface="Arial"/>
                <a:cs typeface="Arial"/>
              </a:rPr>
              <a:t>Övrigt...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dirty="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09600" y="4569618"/>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sv-SE" sz="3200" dirty="0">
                <a:solidFill>
                  <a:schemeClr val="bg1"/>
                </a:solidFill>
                <a:latin typeface="Arial"/>
                <a:cs typeface="Arial"/>
              </a:rPr>
              <a:t>Anmäl dig för att hålla dig informerad</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658855" y="3477491"/>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942352" y="1082309"/>
            <a:ext cx="10307295" cy="830997"/>
          </a:xfrm>
          <a:prstGeom prst="rect">
            <a:avLst/>
          </a:prstGeom>
          <a:noFill/>
        </p:spPr>
        <p:txBody>
          <a:bodyPr wrap="square" lIns="91440" tIns="45720" rIns="91440" bIns="45720" rtlCol="0" anchor="t">
            <a:spAutoFit/>
          </a:bodyPr>
          <a:lstStyle/>
          <a:p>
            <a:pPr algn="ctr"/>
            <a:r>
              <a:rPr lang="sv-SE" sz="2400" dirty="0">
                <a:solidFill>
                  <a:schemeClr val="accent2"/>
                </a:solidFill>
                <a:latin typeface="Arial"/>
                <a:cs typeface="Arial"/>
              </a:rPr>
              <a:t>Att dela med er av er återkoppling hjälper oss att hålla koll på hur teknologi kan hjälpa er att göra det ni gör allra bäst - att leda och att hjälpa.</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sv-SE"/>
              <a:t>Oktober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sv-SE" b="1">
                <a:latin typeface="Arial"/>
                <a:cs typeface="Arial"/>
              </a:rPr>
              <a:t>Tack!</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sv-SE" sz="1600" b="1">
                <a:solidFill>
                  <a:schemeClr val="bg1"/>
                </a:solidFill>
              </a:rPr>
              <a:t>© 2022 Lions Clubs International</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sv-SE"/>
              <a:t>Oktober 2022</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sv-SE"/>
              <a:t>Oktober 2022</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609" y="1460544"/>
            <a:ext cx="12206407" cy="4872038"/>
          </a:xfrm>
        </p:spPr>
        <p:txBody>
          <a:bodyPr anchor="ctr" anchorCtr="1">
            <a:normAutofit/>
          </a:bodyPr>
          <a:lstStyle/>
          <a:p>
            <a:r>
              <a:rPr lang="sv-SE" sz="4000" b="1" dirty="0">
                <a:latin typeface="Arial"/>
                <a:cs typeface="Arial"/>
              </a:rPr>
              <a:t>Hur ser Lions digitala upplevelse ut i dag?</a:t>
            </a:r>
            <a:br>
              <a:rPr lang="sv-SE" sz="4000" b="1" dirty="0">
                <a:latin typeface="Arial"/>
                <a:cs typeface="Arial"/>
              </a:rPr>
            </a:br>
            <a:endParaRPr lang="sv-SE" sz="4000" b="1" dirty="0">
              <a:latin typeface="Arial"/>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sv-SE" b="1">
                <a:latin typeface="Arial"/>
                <a:cs typeface="Arial"/>
              </a:rPr>
              <a:t>Ett konto. En portal.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sv-SE"/>
              <a:t>Oktober 2022</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sv-SE" b="1">
                <a:latin typeface="Arial"/>
                <a:cs typeface="Arial"/>
              </a:rPr>
              <a:t>Fem produkter. Fem användarupplevelser. </a:t>
            </a:r>
            <a:br>
              <a:rPr lang="sv-SE" b="1">
                <a:latin typeface="Arial"/>
                <a:cs typeface="Arial"/>
              </a:rPr>
            </a:br>
            <a:r>
              <a:rPr lang="sv-SE" b="1">
                <a:latin typeface="Arial"/>
                <a:cs typeface="Arial"/>
              </a:rPr>
              <a:t>Fem platser att lagra data.</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sv-SE"/>
              <a:t>Oktober 2022</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1300246" y="341196"/>
            <a:ext cx="9591508" cy="1325563"/>
          </a:xfrm>
        </p:spPr>
        <p:txBody>
          <a:bodyPr>
            <a:normAutofit/>
          </a:bodyPr>
          <a:lstStyle/>
          <a:p>
            <a:r>
              <a:rPr lang="sv-SE" b="1" dirty="0">
                <a:latin typeface="Arial"/>
                <a:cs typeface="Arial"/>
              </a:rPr>
              <a:t>Även med nuvarande portal är många andra uppgifter helt separata</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671388" cy="914400"/>
            <a:chOff x="2667000" y="1918958"/>
            <a:chExt cx="6080928"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80791" y="1983281"/>
              <a:ext cx="5367137"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sv-SE" sz="2000" dirty="0">
                  <a:solidFill>
                    <a:schemeClr val="bg1"/>
                  </a:solidFill>
                  <a:latin typeface="Arial"/>
                  <a:cs typeface="Arial"/>
                </a:rPr>
                <a:t>Förfrågningar till servicecenter för medlemmar</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sv-SE" sz="2000">
                  <a:latin typeface="Arial"/>
                  <a:cs typeface="Arial"/>
                </a:rPr>
                <a:t>Se detaljerad donationshistorik</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7378181" cy="914400"/>
            <a:chOff x="2667000" y="4074780"/>
            <a:chExt cx="7378181"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8" y="4139104"/>
              <a:ext cx="6702373"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sv-SE" sz="2000" dirty="0">
                  <a:latin typeface="Arial"/>
                  <a:cs typeface="Arial"/>
                </a:rPr>
                <a:t>Erkänsla och utmärkelser till medlemmar och klubbar</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sv-SE" sz="2000">
                  <a:latin typeface="Arial"/>
                  <a:cs typeface="Arial"/>
                </a:rPr>
                <a:t>Sökta och beviljade anslag</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sv-SE"/>
              <a:t>Oktober 2022</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a:xfrm>
            <a:off x="0" y="123825"/>
            <a:ext cx="11353800" cy="1325563"/>
          </a:xfrm>
        </p:spPr>
        <p:txBody>
          <a:bodyPr>
            <a:normAutofit/>
          </a:bodyPr>
          <a:lstStyle/>
          <a:p>
            <a:r>
              <a:rPr lang="sv-SE" sz="3400" b="1" dirty="0">
                <a:latin typeface="Arial"/>
                <a:cs typeface="Arial"/>
              </a:rPr>
              <a:t>Skapar en inkonsekvent och frustrerande upplevelse</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a:solidFill>
                  <a:srgbClr val="FFFFFF"/>
                </a:solidFill>
                <a:latin typeface="Arial" panose="020B0604020202020204" pitchFamily="34" charset="0"/>
                <a:cs typeface="Arial" panose="020B0604020202020204" pitchFamily="34" charset="0"/>
              </a:rPr>
              <a:t>Individuell medlem</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a:solidFill>
                  <a:srgbClr val="FFFFFF"/>
                </a:solidFill>
                <a:latin typeface="Arial" panose="020B0604020202020204" pitchFamily="34" charset="0"/>
                <a:cs typeface="Arial" panose="020B0604020202020204" pitchFamily="34" charset="0"/>
              </a:rPr>
              <a:t>Donationer</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a:solidFill>
                  <a:srgbClr val="FFFFFF"/>
                </a:solidFill>
                <a:latin typeface="Arial" panose="020B0604020202020204" pitchFamily="34" charset="0"/>
                <a:cs typeface="Arial" panose="020B0604020202020204" pitchFamily="34" charset="0"/>
              </a:rPr>
              <a:t>Planera hjälpinsatser</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a:solidFill>
                  <a:srgbClr val="FFFFFF"/>
                </a:solidFill>
                <a:latin typeface="Arial" panose="020B0604020202020204" pitchFamily="34" charset="0"/>
                <a:cs typeface="Arial" panose="020B0604020202020204" pitchFamily="34" charset="0"/>
              </a:rPr>
              <a:t>Medlemsservice</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sv-SE" sz="1400" b="1">
                <a:solidFill>
                  <a:srgbClr val="FFFFFF"/>
                </a:solidFill>
                <a:latin typeface="Arial" panose="020B0604020202020204" pitchFamily="34" charset="0"/>
                <a:cs typeface="Arial" panose="020B0604020202020204" pitchFamily="34" charset="0"/>
              </a:rPr>
              <a:t>Leda klubben</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sv-SE" sz="1400" b="1">
                <a:solidFill>
                  <a:srgbClr val="FFFFFF"/>
                </a:solidFill>
                <a:latin typeface="Arial" panose="020B0604020202020204" pitchFamily="34" charset="0"/>
                <a:cs typeface="Arial" panose="020B0604020202020204" pitchFamily="34" charset="0"/>
              </a:rPr>
              <a:t>Erkänsla till medlem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a:solidFill>
                  <a:srgbClr val="FFFFFF"/>
                </a:solidFill>
                <a:latin typeface="Arial" panose="020B0604020202020204" pitchFamily="34" charset="0"/>
                <a:cs typeface="Arial" panose="020B0604020202020204" pitchFamily="34" charset="0"/>
              </a:rPr>
              <a:t>Inrapportering</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a:solidFill>
                  <a:srgbClr val="FFFFFF"/>
                </a:solidFill>
                <a:latin typeface="Arial" panose="020B0604020202020204" pitchFamily="34" charset="0"/>
                <a:cs typeface="Arial" panose="020B0604020202020204" pitchFamily="34" charset="0"/>
              </a:rPr>
              <a:t>Sökta och beviljade anslag</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a:solidFill>
                  <a:srgbClr val="FFFFFF"/>
                </a:solidFill>
                <a:latin typeface="Arial" panose="020B0604020202020204" pitchFamily="34" charset="0"/>
                <a:cs typeface="Arial" panose="020B0604020202020204" pitchFamily="34" charset="0"/>
              </a:rPr>
              <a:t>Lärande och historik</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560640" y="4258056"/>
            <a:ext cx="1298320"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dirty="0">
                <a:solidFill>
                  <a:srgbClr val="FFFFFF"/>
                </a:solidFill>
                <a:latin typeface="Arial" panose="020B0604020202020204" pitchFamily="34" charset="0"/>
                <a:cs typeface="Arial" panose="020B0604020202020204" pitchFamily="34" charset="0"/>
              </a:rPr>
              <a:t>Erkänsla till klubb</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a:solidFill>
                  <a:srgbClr val="FFFFFF"/>
                </a:solidFill>
                <a:latin typeface="Arial" panose="020B0604020202020204" pitchFamily="34" charset="0"/>
                <a:cs typeface="Arial" panose="020B0604020202020204" pitchFamily="34" charset="0"/>
              </a:rPr>
              <a:t>Klubbrekvisita och Shop</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533423" y="2515378"/>
            <a:ext cx="1329081"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dirty="0">
                <a:solidFill>
                  <a:srgbClr val="FFFFFF"/>
                </a:solidFill>
                <a:latin typeface="Arial" panose="020B0604020202020204" pitchFamily="34" charset="0"/>
                <a:cs typeface="Arial" panose="020B0604020202020204" pitchFamily="34" charset="0"/>
              </a:rPr>
              <a:t>Betalningar och historik</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a:solidFill>
                  <a:srgbClr val="FFFFFF"/>
                </a:solidFill>
                <a:latin typeface="Arial" panose="020B0604020202020204" pitchFamily="34" charset="0"/>
                <a:cs typeface="Arial" panose="020B0604020202020204" pitchFamily="34" charset="0"/>
              </a:rPr>
              <a:t>Kongress och delegater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sv-SE" sz="1400" b="1">
                <a:solidFill>
                  <a:srgbClr val="FFFFFF"/>
                </a:solidFill>
                <a:latin typeface="Arial" panose="020B0604020202020204" pitchFamily="34" charset="0"/>
                <a:cs typeface="Arial" panose="020B0604020202020204" pitchFamily="34" charset="0"/>
              </a:rPr>
              <a:t>Ny medlem</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sv-SE" sz="1400" b="1">
                <a:solidFill>
                  <a:srgbClr val="FFFFFF"/>
                </a:solidFill>
                <a:latin typeface="Arial" panose="020B0604020202020204" pitchFamily="34" charset="0"/>
                <a:cs typeface="Arial" panose="020B0604020202020204" pitchFamily="34" charset="0"/>
              </a:rPr>
              <a:t>Ny klubb</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sv-SE"/>
              <a:t>Oktober 2022</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sv-SE" b="1">
                <a:latin typeface="Arial"/>
                <a:cs typeface="Arial"/>
              </a:rPr>
              <a:t>Vart är vi på väg?</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sv-SE"/>
              <a:t>Oktober 2022</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307041" y="756671"/>
            <a:ext cx="441388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sv-SE" sz="3600" b="1" dirty="0">
                <a:solidFill>
                  <a:schemeClr val="bg1"/>
                </a:solidFill>
                <a:latin typeface="Arial"/>
                <a:cs typeface="Arial"/>
              </a:rPr>
              <a:t>Under 2024 går vi över till en strömlinjeformad digital upplevelse.</a:t>
            </a: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sv-SE" sz="2000" b="1" i="1">
                <a:solidFill>
                  <a:schemeClr val="accent2"/>
                </a:solidFill>
                <a:latin typeface="Arial"/>
                <a:cs typeface="Arial"/>
              </a:rPr>
              <a:t>Samlar Lions appar och data</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sv-SE"/>
              <a:t>Oktober 2022</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1" y="1987927"/>
            <a:ext cx="48490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sv-SE" sz="2800" b="1" dirty="0">
                <a:solidFill>
                  <a:schemeClr val="bg1"/>
                </a:solidFill>
                <a:latin typeface="Arial"/>
                <a:cs typeface="Arial"/>
              </a:rPr>
              <a:t>Ett Lion Account.</a:t>
            </a:r>
          </a:p>
          <a:p>
            <a:pPr marL="571500" indent="-571500">
              <a:spcBef>
                <a:spcPct val="0"/>
              </a:spcBef>
              <a:buClr>
                <a:srgbClr val="F0C300"/>
              </a:buClr>
              <a:buSzTx/>
              <a:buFont typeface="Wingdings" pitchFamily="2" charset="2"/>
              <a:buChar char="ü"/>
            </a:pPr>
            <a:r>
              <a:rPr lang="sv-SE" sz="2800" b="1" dirty="0">
                <a:solidFill>
                  <a:schemeClr val="bg1"/>
                </a:solidFill>
                <a:latin typeface="Arial"/>
                <a:cs typeface="Arial"/>
              </a:rPr>
              <a:t>En medlemsportal.</a:t>
            </a:r>
          </a:p>
          <a:p>
            <a:pPr marL="571500" indent="-571500">
              <a:spcBef>
                <a:spcPct val="0"/>
              </a:spcBef>
              <a:buClr>
                <a:srgbClr val="F0C300"/>
              </a:buClr>
              <a:buSzTx/>
              <a:buFont typeface="Wingdings" pitchFamily="2" charset="2"/>
              <a:buChar char="ü"/>
            </a:pPr>
            <a:r>
              <a:rPr lang="sv-SE" sz="2800" b="1" dirty="0">
                <a:solidFill>
                  <a:schemeClr val="bg1"/>
                </a:solidFill>
                <a:latin typeface="Arial"/>
                <a:cs typeface="Arial"/>
              </a:rPr>
              <a:t>En strömlinjeformad användarupplevelse på alla enheter, det vill säga smarta telefoner, läsplattor och datorer.</a:t>
            </a:r>
          </a:p>
          <a:p>
            <a:pPr marL="571500" indent="-571500">
              <a:spcBef>
                <a:spcPct val="0"/>
              </a:spcBef>
              <a:buClr>
                <a:srgbClr val="F0C300"/>
              </a:buClr>
              <a:buSzTx/>
              <a:buFont typeface="Wingdings" pitchFamily="2" charset="2"/>
              <a:buChar char="ü"/>
            </a:pPr>
            <a:r>
              <a:rPr lang="sv-SE" sz="2800" b="1" dirty="0">
                <a:solidFill>
                  <a:schemeClr val="bg1"/>
                </a:solidFill>
                <a:latin typeface="Arial"/>
                <a:cs typeface="Arial"/>
              </a:rPr>
              <a:t>En teknologiplattform som innehåller allt.</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a:bodyPr>
          <a:lstStyle/>
          <a:p>
            <a:r>
              <a:rPr lang="sv-SE" b="1">
                <a:latin typeface="Arial"/>
                <a:cs typeface="Arial"/>
              </a:rPr>
              <a:t>Vi tar funktionerna i våra nuvarande digitala verktyg och utvecklar hela upplevelsen.</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sv-SE"/>
              <a:t>Oktober 2022</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4F069A-3D91-4DC6-84E7-B6CC38EBD1D3}">
  <ds:schemaRefs>
    <ds:schemaRef ds:uri="http://schemas.microsoft.com/sharepoint/v3/contenttype/forms"/>
  </ds:schemaRefs>
</ds:datastoreItem>
</file>

<file path=customXml/itemProps3.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docProps/app.xml><?xml version="1.0" encoding="utf-8"?>
<Properties xmlns="http://schemas.openxmlformats.org/officeDocument/2006/extended-properties" xmlns:vt="http://schemas.openxmlformats.org/officeDocument/2006/docPropsVTypes">
  <TotalTime>18</TotalTime>
  <Words>1182</Words>
  <Application>Microsoft Office PowerPoint</Application>
  <PresentationFormat>Widescreen</PresentationFormat>
  <Paragraphs>138</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Utveckla Lions digitala upplevelse</vt:lpstr>
      <vt:lpstr>Hur ser Lions digitala upplevelse ut i dag? </vt:lpstr>
      <vt:lpstr>Ett konto. En portal. </vt:lpstr>
      <vt:lpstr>Fem produkter. Fem användarupplevelser.  Fem platser att lagra data.</vt:lpstr>
      <vt:lpstr>Även med nuvarande portal är många andra uppgifter helt separata</vt:lpstr>
      <vt:lpstr>Skapar en inkonsekvent och frustrerande upplevelse</vt:lpstr>
      <vt:lpstr>Vart är vi på väg?</vt:lpstr>
      <vt:lpstr>PowerPoint Presentation</vt:lpstr>
      <vt:lpstr>Vi tar funktionerna i våra nuvarande digitala verktyg och utvecklar hela upplevelsen.</vt:lpstr>
      <vt:lpstr>Hur når vi dit?</vt:lpstr>
      <vt:lpstr>Hur kan ni bli involverade?</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ONeill, Nikki</cp:lastModifiedBy>
  <cp:revision>83</cp:revision>
  <dcterms:created xsi:type="dcterms:W3CDTF">2022-09-25T16:28:06Z</dcterms:created>
  <dcterms:modified xsi:type="dcterms:W3CDTF">2024-02-02T23:08:32Z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