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82" r:id="rId3"/>
  </p:sldMasterIdLst>
  <p:notesMasterIdLst>
    <p:notesMasterId r:id="rId16"/>
  </p:notesMasterIdLst>
  <p:sldIdLst>
    <p:sldId id="873" r:id="rId4"/>
    <p:sldId id="1501" r:id="rId5"/>
    <p:sldId id="1112" r:id="rId6"/>
    <p:sldId id="1475" r:id="rId7"/>
    <p:sldId id="1545" r:id="rId8"/>
    <p:sldId id="1480" r:id="rId9"/>
    <p:sldId id="1515" r:id="rId10"/>
    <p:sldId id="2134806591" r:id="rId11"/>
    <p:sldId id="2134806592" r:id="rId12"/>
    <p:sldId id="2134806593" r:id="rId13"/>
    <p:sldId id="1497" r:id="rId14"/>
    <p:sldId id="95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0ACCF21-149B-537D-23FD-807A4D0AB43F}" name="DiMaggio, Kristin" initials="DK" userId="S::kdimaggio@lionsclubs.org::f298a555-1268-425a-8c4f-f0bf55330952" providerId="AD"/>
  <p188:author id="{36888738-EE28-B73F-250D-7B90D0BC7EF5}" name="Lucas, Justin" initials="LJ" userId="S::JLucas@lionsclubs.org::e9b607f7-214d-46b8-a299-86411fb9e7de" providerId="AD"/>
  <p188:author id="{78BEE9DB-AE22-414C-93DA-C0EFCF28B7BB}" name="Justin Lucas" initials="JL" userId="7xUNzwv5vVm79yF62fIGP9ciCWeYKOk7joi3urEKIK0=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2240"/>
    <a:srgbClr val="21304D"/>
    <a:srgbClr val="4553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87167" autoAdjust="0"/>
  </p:normalViewPr>
  <p:slideViewPr>
    <p:cSldViewPr snapToGrid="0">
      <p:cViewPr varScale="1">
        <p:scale>
          <a:sx n="62" d="100"/>
          <a:sy n="62" d="100"/>
        </p:scale>
        <p:origin x="43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8/10/relationships/authors" Target="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49394-B8AF-4BFD-B4FC-C61E55B42168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B7F383-6974-49E4-8A2F-B9B03E7D2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941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800" b="0" i="0" u="none" strike="noStrike" baseline="0">
                <a:solidFill>
                  <a:srgbClr val="FFFFFF"/>
                </a:solidFill>
                <a:latin typeface="HelveticaNeueLT Std Lt"/>
              </a:rPr>
              <a:t>En klubbfilial gör det möjligt för din klubb att expandera till nya områden eller att samla en mindre grupp människor som vill göra skillnad i sitt lokala samhälle.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146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F38A34-01B5-8B47-8788-985DCB17BF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82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7F383-6974-49E4-8A2F-B9B03E7D2AA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719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192838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78557-5227-8B4D-822D-3FD10583728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308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281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sv-SE" dirty="0">
                <a:solidFill>
                  <a:srgbClr val="0E101A"/>
                </a:solidFill>
                <a:effectLst/>
              </a:rPr>
              <a:t>Vilka typer av klubbfilialer kan bildas? Du kan bilda en klubb för: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0E101A"/>
                </a:solidFill>
                <a:effectLst/>
              </a:rPr>
              <a:t>Familjer, som kan bestå av familjemedlemmar (syskon, barn, barnbarn, syskonbarn).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0E101A"/>
                </a:solidFill>
                <a:effectLst/>
              </a:rPr>
              <a:t>En klubbfilial med unga yrkesmänniskor består av unga vuxna som är på väg att starta sina karriärer.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0E101A"/>
                </a:solidFill>
                <a:effectLst/>
              </a:rPr>
              <a:t>En klubbfilial för Leo-Lions är tidigare leomedlemmar som vill fortsätta sina insatser som lionmedlemmar. 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0E101A"/>
                </a:solidFill>
                <a:effectLst/>
              </a:rPr>
              <a:t>En klubbfilial för samhällsgrupper består av befintliga grupper i samhället, till exempel medlemmar i handelskammaren, olika hobbygrupper, föräldragrupper och andra samhällsbaserade organisationer.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0E101A"/>
                </a:solidFill>
                <a:effectLst/>
              </a:rPr>
              <a:t>En virtuell klubbfilial består av personer som föredrar att träffas på nätet via mobila plattformar, grupper i sociala medier, via mejl eller virtuella </a:t>
            </a:r>
            <a:r>
              <a:rPr lang="sv-SE" dirty="0" err="1">
                <a:solidFill>
                  <a:srgbClr val="0E101A"/>
                </a:solidFill>
                <a:effectLst/>
              </a:rPr>
              <a:t>konferensappar</a:t>
            </a:r>
            <a:r>
              <a:rPr lang="sv-SE" dirty="0">
                <a:solidFill>
                  <a:srgbClr val="0E101A"/>
                </a:solidFill>
                <a:effectLst/>
              </a:rPr>
              <a:t>, såsom Google Hangouts eller Zoom.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0E101A"/>
                </a:solidFill>
                <a:effectLst/>
              </a:rPr>
              <a:t>Kulturella klubbfilialer består av specifika samhällsgrupper med ett gemensamt språk eller en gemensam bakgrund och är intresserade av att genomföra hjälpinsatser i sina lokala samhällen.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661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sv-SE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281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965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693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488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F38A34-01B5-8B47-8788-985DCB17BF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4431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393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D1463-6C7A-4E35-B46C-B9C538C670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A182BC-1514-404F-B151-72AA9F1E85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AD5F66-C231-40C5-BB7B-35A1A9257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F6F4A9-BC6B-4357-BA1D-A681AA83F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BFA21-502D-45A8-84D1-2B169510F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256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DCE33-AE64-4A93-B888-1BD4189EF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E914CA-6E3B-4294-941E-86A4F083F4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5D96B-4C64-4CC3-AB03-6766A03D3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B2030-D6B1-4AC5-A71A-A40D88DD5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9A4BA-5D1D-4CD4-8629-07C53CD4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525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5C8412-8846-4C35-A5DA-CEE1A91A99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B96A48-7549-4284-829F-B42DD90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D5784-4BF7-40D2-96BB-CED541C68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90709-059C-4E8B-A50B-47A394AC9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CF1CD-C787-486E-8B39-AFF907004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333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id="{C4B2230D-595B-5246-A3B2-FB53F20DDBA8}"/>
              </a:ext>
            </a:extLst>
          </p:cNvPr>
          <p:cNvSpPr/>
          <p:nvPr userDrawn="1"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8554326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A707A-6BF3-7F41-BF25-D121B80B63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5126"/>
            <a:ext cx="8653041" cy="66502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E18DA7-EB25-0A4D-AFFE-9F109FA79F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8" y="1331088"/>
            <a:ext cx="5354255" cy="484587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2956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669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wide photo, 4 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0" y="1320271"/>
            <a:ext cx="12192000" cy="2286000"/>
          </a:xfrm>
          <a:solidFill>
            <a:schemeClr val="bg2"/>
          </a:solidFill>
        </p:spPr>
        <p:txBody>
          <a:bodyPr tIns="54864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016838" y="3816753"/>
            <a:ext cx="6149423" cy="1770987"/>
            <a:chOff x="3620205" y="4223628"/>
            <a:chExt cx="7379308" cy="248166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3620205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306993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999513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 Placeholder 40"/>
          <p:cNvSpPr>
            <a:spLocks noGrp="1"/>
          </p:cNvSpPr>
          <p:nvPr>
            <p:ph type="body" sz="quarter" idx="20"/>
          </p:nvPr>
        </p:nvSpPr>
        <p:spPr>
          <a:xfrm>
            <a:off x="102455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2" name="Text Placeholder 40"/>
          <p:cNvSpPr>
            <a:spLocks noGrp="1"/>
          </p:cNvSpPr>
          <p:nvPr>
            <p:ph type="body" sz="quarter" idx="21"/>
          </p:nvPr>
        </p:nvSpPr>
        <p:spPr>
          <a:xfrm>
            <a:off x="3182809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3" name="Text Placeholder 40"/>
          <p:cNvSpPr>
            <a:spLocks noGrp="1"/>
          </p:cNvSpPr>
          <p:nvPr>
            <p:ph type="body" sz="quarter" idx="22"/>
          </p:nvPr>
        </p:nvSpPr>
        <p:spPr>
          <a:xfrm>
            <a:off x="6268839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4" name="Text Placeholder 40"/>
          <p:cNvSpPr>
            <a:spLocks noGrp="1"/>
          </p:cNvSpPr>
          <p:nvPr>
            <p:ph type="body" sz="quarter" idx="23"/>
          </p:nvPr>
        </p:nvSpPr>
        <p:spPr>
          <a:xfrm>
            <a:off x="9345938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314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633F9F-77BF-C144-BDE2-5ED3D34C394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bIns="1005840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04865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a16="http://schemas.microsoft.com/office/drawing/2014/main"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469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3088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732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B1C42-7421-4BD5-8BD7-BF5AD46CC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EFF6D-9ABA-455B-B848-ED061D8C4A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B1D46-30D6-4DF4-9B74-C2F82ED76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9DF1B-C6F3-4CE5-92D1-3336A3E8F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867B6-90B9-446B-BB0B-1196B5DBD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0299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3864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619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649947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94097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224993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8527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1384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1423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5004694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1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827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8D0A5-4813-49EC-9ADB-44DD569B8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0DE027-F3B6-4B56-AF1D-F0C0ABA1D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E0C7E-1C54-49CA-A831-74C025F30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8D25A-3800-4E64-A0F7-8AD6CCE46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C7EAD-25DA-4C1A-AF38-45F9A286D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26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5279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6090326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28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Vision break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214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5FD972-74F9-423B-BCAB-F9F27FDDC9CD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6765CD-2BAC-4018-A365-9F6F70F76E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5239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718D991-A658-0043-AB29-265FB30E766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CDA2F72-4EA8-6D4A-BFB2-84062B2789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75768" y="2272770"/>
            <a:ext cx="4895850" cy="2968625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buNone/>
              <a:defRPr sz="18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  <a:lvl2pPr marL="606140" indent="0">
              <a:buNone/>
              <a:defRPr/>
            </a:lvl2pPr>
            <a:lvl3pPr marL="1212082" indent="0">
              <a:buNone/>
              <a:defRPr/>
            </a:lvl3pPr>
            <a:lvl4pPr marL="1818359" indent="0">
              <a:buNone/>
              <a:defRPr/>
            </a:lvl4pPr>
            <a:lvl5pPr marL="242440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038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a16="http://schemas.microsoft.com/office/drawing/2014/main"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958413-8A5B-5142-993B-12C819BE0E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01EA269-B3E8-9A4F-B9ED-56B7A140C4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75768" y="2272770"/>
            <a:ext cx="4895850" cy="2968625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buNone/>
              <a:defRPr sz="18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  <a:lvl2pPr marL="606140" indent="0">
              <a:buNone/>
              <a:defRPr/>
            </a:lvl2pPr>
            <a:lvl3pPr marL="1212082" indent="0">
              <a:buNone/>
              <a:defRPr/>
            </a:lvl3pPr>
            <a:lvl4pPr marL="1818359" indent="0">
              <a:buNone/>
              <a:defRPr/>
            </a:lvl4pPr>
            <a:lvl5pPr marL="242440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288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a16="http://schemas.microsoft.com/office/drawing/2014/main"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78B187B-C80F-9B43-A099-990310FAE8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BB0E497-248E-BB4C-8CD3-E7A60AB61C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75768" y="2272770"/>
            <a:ext cx="4895850" cy="2968625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buNone/>
              <a:defRPr sz="18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  <a:lvl2pPr marL="606140" indent="0">
              <a:buNone/>
              <a:defRPr/>
            </a:lvl2pPr>
            <a:lvl3pPr marL="1212082" indent="0">
              <a:buNone/>
              <a:defRPr/>
            </a:lvl3pPr>
            <a:lvl4pPr marL="1818359" indent="0">
              <a:buNone/>
              <a:defRPr/>
            </a:lvl4pPr>
            <a:lvl5pPr marL="242440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601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a16="http://schemas.microsoft.com/office/drawing/2014/main"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1DC4FB-701C-5943-8749-3EBEB04ACCA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6024FA1D-AB20-914C-9052-6E1E93668B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75768" y="2272770"/>
            <a:ext cx="4895850" cy="2968625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buNone/>
              <a:defRPr sz="18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  <a:lvl2pPr marL="606140" indent="0">
              <a:buNone/>
              <a:defRPr/>
            </a:lvl2pPr>
            <a:lvl3pPr marL="1212082" indent="0">
              <a:buNone/>
              <a:defRPr/>
            </a:lvl3pPr>
            <a:lvl4pPr marL="1818359" indent="0">
              <a:buNone/>
              <a:defRPr/>
            </a:lvl4pPr>
            <a:lvl5pPr marL="242440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355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a16="http://schemas.microsoft.com/office/drawing/2014/main"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8F508-BECD-B14E-A6AA-AE920307CF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A66C9E-942F-8146-B2DD-2E1035A37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1F70A-E8C0-2845-B1EF-ADA7EBBC7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FC421-F233-9742-A922-BE0497743F1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2CB5C-40D1-CE4B-9C3A-8C5E1F7D4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0E6DE-1DE9-2443-AEA8-8254038B3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787F5-7CEB-0B44-A2CC-0F46313C6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43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DA56A-CC3D-464D-A4AC-9FD9016C9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237A2-1EE4-480B-86A8-65030ACF9A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8F64F9-A9A7-454E-8385-446DB4D06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7ACF1E-18B4-45BB-8CD0-EF1F6A51E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F87E0F-61F6-460F-A060-F178D6BED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262F0-5F3B-4FF1-8ECA-579A91C45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8844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82485-F715-2545-A042-20E332614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9793B-1ED8-9344-894B-CBBE54EC5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760757-816D-9546-A305-4DD07F277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C915-F913-5747-A19E-8F1726F95D85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4DEFD-A829-8F46-91CB-161EF8D8F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C02BB-08D8-8D4E-80A5-E4A4507FF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68D0-8C1A-8642-B977-F049EFFBC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4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a16="http://schemas.microsoft.com/office/drawing/2014/main" xmlns:p15="http://schemas.microsoft.com/office/powerpoint/2012/main" xmlns="">
      <p:transition xmlns:p14="http://schemas.microsoft.com/office/powerpoint/2010/main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ACEE5-31EF-174B-AAC6-D328EDA68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5DE3E4-958C-5D4F-B814-DFE946C82D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E6A97-AE8A-CE4D-A25F-DDF906AC1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C915-F913-5747-A19E-8F1726F95D85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510A77-7AAE-3F44-8867-B5C00E7A2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2D789-9C1B-7E47-A8C0-6C6E4F13F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68D0-8C1A-8642-B977-F049EFFBC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5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a16="http://schemas.microsoft.com/office/drawing/2014/main" xmlns:p15="http://schemas.microsoft.com/office/powerpoint/2012/main" xmlns="">
      <p:transition xmlns:p14="http://schemas.microsoft.com/office/powerpoint/2010/main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68A1E-B954-544B-AFB8-86C39FBC2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EFE1D6-8F2C-1E4D-A7F5-364AAB0E7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4952B4-0F6C-F042-908B-2B9EF5DEC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05CA3B-E764-C14C-BC43-AAB0B1B8B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C8817-8303-0E4C-B3DA-CAEB0316D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43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16="http://schemas.microsoft.com/office/drawing/2014/main"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704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a16="http://schemas.microsoft.com/office/drawing/2014/main" xmlns="">
      <p:transition xmlns:p14="http://schemas.microsoft.com/office/powerpoint/2010/main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633F9F-77BF-C144-BDE2-5ED3D34C394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bIns="1005840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37721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a16="http://schemas.microsoft.com/office/drawing/2014/main"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Yellow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0">
            <a:extLst>
              <a:ext uri="{FF2B5EF4-FFF2-40B4-BE49-F238E27FC236}">
                <a16:creationId xmlns:a16="http://schemas.microsoft.com/office/drawing/2014/main" id="{772B2235-EC6F-D641-B01C-70A1E83C02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35121" y="228600"/>
            <a:ext cx="4524977" cy="6400800"/>
          </a:xfrm>
          <a:solidFill>
            <a:schemeClr val="bg2"/>
          </a:solidFill>
        </p:spPr>
        <p:txBody>
          <a:bodyPr lIns="0" tIns="0" rIns="0" bIns="731520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33A529-6E8F-9148-A3D1-432B3D6E350C}"/>
              </a:ext>
            </a:extLst>
          </p:cNvPr>
          <p:cNvSpPr/>
          <p:nvPr userDrawn="1"/>
        </p:nvSpPr>
        <p:spPr>
          <a:xfrm>
            <a:off x="284813" y="228600"/>
            <a:ext cx="6910466" cy="6400800"/>
          </a:xfrm>
          <a:prstGeom prst="rect">
            <a:avLst/>
          </a:prstGeom>
          <a:gradFill flip="none" rotWithShape="1">
            <a:gsLst>
              <a:gs pos="87000">
                <a:srgbClr val="FFC000">
                  <a:shade val="67500"/>
                  <a:satMod val="115000"/>
                  <a:lumMod val="56000"/>
                  <a:lumOff val="44000"/>
                </a:srgbClr>
              </a:gs>
              <a:gs pos="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468A1E-B954-544B-AFB8-86C39FBC2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62" y="432329"/>
            <a:ext cx="6491276" cy="739246"/>
          </a:xfrm>
        </p:spPr>
        <p:txBody>
          <a:bodyPr anchor="t"/>
          <a:lstStyle>
            <a:lvl1pPr>
              <a:defRPr b="1">
                <a:solidFill>
                  <a:srgbClr val="0047B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EFE1D6-8F2C-1E4D-A7F5-364AAB0E7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4952B4-0F6C-F042-908B-2B9EF5DEC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05CA3B-E764-C14C-BC43-AAB0B1B8B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C8817-8303-0E4C-B3DA-CAEB0316D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45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16="http://schemas.microsoft.com/office/drawing/2014/main"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wide photo, 4 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0" y="1320271"/>
            <a:ext cx="12192000" cy="2286000"/>
          </a:xfrm>
          <a:solidFill>
            <a:schemeClr val="bg2"/>
          </a:solidFill>
        </p:spPr>
        <p:txBody>
          <a:bodyPr tIns="54864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016838" y="3816753"/>
            <a:ext cx="6149423" cy="1770987"/>
            <a:chOff x="3620205" y="4223628"/>
            <a:chExt cx="7379308" cy="248166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3620205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306993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999513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 Placeholder 40"/>
          <p:cNvSpPr>
            <a:spLocks noGrp="1"/>
          </p:cNvSpPr>
          <p:nvPr>
            <p:ph type="body" sz="quarter" idx="20"/>
          </p:nvPr>
        </p:nvSpPr>
        <p:spPr>
          <a:xfrm>
            <a:off x="102455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2" name="Text Placeholder 40"/>
          <p:cNvSpPr>
            <a:spLocks noGrp="1"/>
          </p:cNvSpPr>
          <p:nvPr>
            <p:ph type="body" sz="quarter" idx="21"/>
          </p:nvPr>
        </p:nvSpPr>
        <p:spPr>
          <a:xfrm>
            <a:off x="3182809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3" name="Text Placeholder 40"/>
          <p:cNvSpPr>
            <a:spLocks noGrp="1"/>
          </p:cNvSpPr>
          <p:nvPr>
            <p:ph type="body" sz="quarter" idx="22"/>
          </p:nvPr>
        </p:nvSpPr>
        <p:spPr>
          <a:xfrm>
            <a:off x="6268839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4" name="Text Placeholder 40"/>
          <p:cNvSpPr>
            <a:spLocks noGrp="1"/>
          </p:cNvSpPr>
          <p:nvPr>
            <p:ph type="body" sz="quarter" idx="23"/>
          </p:nvPr>
        </p:nvSpPr>
        <p:spPr>
          <a:xfrm>
            <a:off x="9345938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088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82A63E3-6380-914B-ACB9-B357E23F73FB}"/>
              </a:ext>
            </a:extLst>
          </p:cNvPr>
          <p:cNvSpPr/>
          <p:nvPr userDrawn="1"/>
        </p:nvSpPr>
        <p:spPr>
          <a:xfrm>
            <a:off x="457200" y="480349"/>
            <a:ext cx="11277600" cy="5897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F8D9543-9F27-4A4C-8153-001F83C9978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457200 w 12192000"/>
              <a:gd name="connsiteY0" fmla="*/ 480350 h 6858000"/>
              <a:gd name="connsiteX1" fmla="*/ 457200 w 12192000"/>
              <a:gd name="connsiteY1" fmla="*/ 6377651 h 6858000"/>
              <a:gd name="connsiteX2" fmla="*/ 11734800 w 12192000"/>
              <a:gd name="connsiteY2" fmla="*/ 6377651 h 6858000"/>
              <a:gd name="connsiteX3" fmla="*/ 11734800 w 12192000"/>
              <a:gd name="connsiteY3" fmla="*/ 4803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57200" y="480350"/>
                </a:moveTo>
                <a:lnTo>
                  <a:pt x="457200" y="6377651"/>
                </a:lnTo>
                <a:lnTo>
                  <a:pt x="11734800" y="6377651"/>
                </a:lnTo>
                <a:lnTo>
                  <a:pt x="11734800" y="4803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1005840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B1BDD53-0B93-49E2-930A-55D2B89CD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2025" y="932446"/>
            <a:ext cx="10268712" cy="1010653"/>
          </a:xfrm>
        </p:spPr>
        <p:txBody>
          <a:bodyPr/>
          <a:lstStyle/>
          <a:p>
            <a:r>
              <a:rPr lang="en-US" dirty="0"/>
              <a:t>Click to edit title</a:t>
            </a:r>
            <a:endParaRPr lang="th-TH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D7DD48-717C-4782-8E78-C949BC28E8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3781" y="2384425"/>
            <a:ext cx="1642170" cy="2530478"/>
          </a:xfrm>
        </p:spPr>
        <p:txBody>
          <a:bodyPr/>
          <a:lstStyle>
            <a:lvl1pPr marL="0" indent="0">
              <a:buNone/>
              <a:defRPr sz="1800" b="1" i="0">
                <a:latin typeface="Gill Sans Nova" panose="020B0602020104020203" pitchFamily="34" charset="0"/>
              </a:defRPr>
            </a:lvl1pPr>
            <a:lvl2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2pPr>
            <a:lvl3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3pPr>
          </a:lstStyle>
          <a:p>
            <a:r>
              <a:rPr lang="en-US" dirty="0"/>
              <a:t>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5198554-80F4-44B3-9AB7-799C38713C05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5908242" y="3649665"/>
            <a:ext cx="2530477" cy="0"/>
          </a:xfrm>
          <a:prstGeom prst="straightConnector1">
            <a:avLst/>
          </a:prstGeom>
          <a:ln w="28575" cap="flat">
            <a:solidFill>
              <a:schemeClr val="bg2"/>
            </a:solidFill>
            <a:prstDash val="solid"/>
            <a:headEnd type="none" w="lg" len="sm"/>
            <a:tailEnd type="non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1CE045F-3315-432D-BF13-518D02B7FA5D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8064438" y="3649665"/>
            <a:ext cx="2530477" cy="0"/>
          </a:xfrm>
          <a:prstGeom prst="straightConnector1">
            <a:avLst/>
          </a:prstGeom>
          <a:ln w="28575" cap="flat">
            <a:solidFill>
              <a:schemeClr val="bg2"/>
            </a:solidFill>
            <a:prstDash val="solid"/>
            <a:headEnd type="none" w="lg" len="sm"/>
            <a:tailEnd type="non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E04ADC9-1680-4AAD-AB35-84BADB399D96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3752046" y="3649665"/>
            <a:ext cx="2530477" cy="0"/>
          </a:xfrm>
          <a:prstGeom prst="straightConnector1">
            <a:avLst/>
          </a:prstGeom>
          <a:ln w="28575" cap="flat">
            <a:solidFill>
              <a:schemeClr val="bg2"/>
            </a:solidFill>
            <a:prstDash val="solid"/>
            <a:headEnd type="none" w="lg" len="sm"/>
            <a:tailEnd type="non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643838C-0BD3-4319-96C9-A8A045A45A3E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595850" y="3649665"/>
            <a:ext cx="2530477" cy="0"/>
          </a:xfrm>
          <a:prstGeom prst="straightConnector1">
            <a:avLst/>
          </a:prstGeom>
          <a:ln w="28575" cap="flat">
            <a:solidFill>
              <a:schemeClr val="bg2"/>
            </a:solidFill>
            <a:prstDash val="solid"/>
            <a:headEnd type="none" w="lg" len="sm"/>
            <a:tailEnd type="non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958B8546-1CDE-FF49-A92E-6C3DC8CCAA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19978" y="2384425"/>
            <a:ext cx="1642170" cy="2530478"/>
          </a:xfrm>
        </p:spPr>
        <p:txBody>
          <a:bodyPr/>
          <a:lstStyle>
            <a:lvl1pPr marL="0" indent="0">
              <a:buNone/>
              <a:defRPr sz="1800" b="1" i="0">
                <a:latin typeface="Gill Sans Nova" panose="020B0602020104020203" pitchFamily="34" charset="0"/>
              </a:defRPr>
            </a:lvl1pPr>
            <a:lvl2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2pPr>
            <a:lvl3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3pPr>
          </a:lstStyle>
          <a:p>
            <a:r>
              <a:rPr lang="en-US" dirty="0"/>
              <a:t>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01C1041D-EF55-9B40-BF9B-83371A7889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76175" y="2384425"/>
            <a:ext cx="1642170" cy="2530478"/>
          </a:xfrm>
        </p:spPr>
        <p:txBody>
          <a:bodyPr/>
          <a:lstStyle>
            <a:lvl1pPr marL="0" indent="0">
              <a:buNone/>
              <a:defRPr sz="1800" b="1" i="0">
                <a:latin typeface="Gill Sans Nova" panose="020B0602020104020203" pitchFamily="34" charset="0"/>
              </a:defRPr>
            </a:lvl1pPr>
            <a:lvl2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2pPr>
            <a:lvl3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3pPr>
          </a:lstStyle>
          <a:p>
            <a:r>
              <a:rPr lang="en-US" dirty="0"/>
              <a:t>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126045A2-1D33-824F-8C14-7B9F5B32D4F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32372" y="2384425"/>
            <a:ext cx="1642170" cy="2530478"/>
          </a:xfrm>
        </p:spPr>
        <p:txBody>
          <a:bodyPr/>
          <a:lstStyle>
            <a:lvl1pPr marL="0" indent="0">
              <a:buNone/>
              <a:defRPr sz="1800" b="1" i="0">
                <a:latin typeface="Gill Sans Nova" panose="020B0602020104020203" pitchFamily="34" charset="0"/>
              </a:defRPr>
            </a:lvl1pPr>
            <a:lvl2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2pPr>
            <a:lvl3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3pPr>
          </a:lstStyle>
          <a:p>
            <a:r>
              <a:rPr lang="en-US" dirty="0"/>
              <a:t>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5346A475-0FD0-0F4A-AD4C-F8394A62BBA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88567" y="2384425"/>
            <a:ext cx="1642170" cy="2530478"/>
          </a:xfrm>
        </p:spPr>
        <p:txBody>
          <a:bodyPr/>
          <a:lstStyle>
            <a:lvl1pPr marL="0" indent="0">
              <a:buNone/>
              <a:defRPr sz="1800" b="1" i="0">
                <a:latin typeface="Gill Sans Nova" panose="020B0602020104020203" pitchFamily="34" charset="0"/>
              </a:defRPr>
            </a:lvl1pPr>
            <a:lvl2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2pPr>
            <a:lvl3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3pPr>
          </a:lstStyle>
          <a:p>
            <a:r>
              <a:rPr lang="en-US" dirty="0"/>
              <a:t>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5410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a16="http://schemas.microsoft.com/office/drawing/2014/main" xmlns="">
      <p:transition>
        <p:fade/>
      </p:transition>
    </mc:Fallback>
  </mc:AlternateContent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4 Squar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-3969" y="1889125"/>
            <a:ext cx="2971272" cy="2438136"/>
          </a:xfrm>
          <a:solidFill>
            <a:schemeClr val="bg2"/>
          </a:solidFill>
          <a:ln>
            <a:noFill/>
          </a:ln>
        </p:spPr>
        <p:txBody>
          <a:bodyPr tIns="548640" bIns="182880" anchor="t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070930" y="1889125"/>
            <a:ext cx="2971272" cy="2438136"/>
          </a:xfrm>
          <a:solidFill>
            <a:schemeClr val="bg2"/>
          </a:solidFill>
          <a:ln>
            <a:noFill/>
          </a:ln>
        </p:spPr>
        <p:txBody>
          <a:bodyPr tIns="548640" bIns="182880" anchor="t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145829" y="1889125"/>
            <a:ext cx="2971272" cy="2438136"/>
          </a:xfrm>
          <a:solidFill>
            <a:schemeClr val="bg2"/>
          </a:solidFill>
          <a:ln>
            <a:noFill/>
          </a:ln>
        </p:spPr>
        <p:txBody>
          <a:bodyPr tIns="548640" bIns="182880" anchor="t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9220728" y="1889125"/>
            <a:ext cx="2971272" cy="2438136"/>
          </a:xfrm>
          <a:solidFill>
            <a:schemeClr val="bg2"/>
          </a:solidFill>
          <a:ln>
            <a:noFill/>
          </a:ln>
        </p:spPr>
        <p:txBody>
          <a:bodyPr tIns="548640" bIns="274320" anchor="t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 algn="ctr">
              <a:defRPr b="1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1624869" y="6148134"/>
            <a:ext cx="389018" cy="365125"/>
          </a:xfrm>
          <a:prstGeom prst="rect">
            <a:avLst/>
          </a:prstGeom>
        </p:spPr>
        <p:txBody>
          <a:bodyPr/>
          <a:lstStyle/>
          <a:p>
            <a:pPr algn="r"/>
            <a:fld id="{56A2E62A-5E30-4BF8-9E9F-2193062D3C2E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20" name="Text Placeholder 40"/>
          <p:cNvSpPr>
            <a:spLocks noGrp="1"/>
          </p:cNvSpPr>
          <p:nvPr>
            <p:ph type="body" sz="quarter" idx="20"/>
          </p:nvPr>
        </p:nvSpPr>
        <p:spPr>
          <a:xfrm>
            <a:off x="102455" y="4511978"/>
            <a:ext cx="2751667" cy="701763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lang="en-US" sz="2333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21" name="Text Placeholder 40"/>
          <p:cNvSpPr>
            <a:spLocks noGrp="1"/>
          </p:cNvSpPr>
          <p:nvPr>
            <p:ph type="body" sz="quarter" idx="21"/>
          </p:nvPr>
        </p:nvSpPr>
        <p:spPr>
          <a:xfrm>
            <a:off x="3182809" y="4511978"/>
            <a:ext cx="2751667" cy="701763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lang="en-US" sz="2333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22" name="Text Placeholder 40"/>
          <p:cNvSpPr>
            <a:spLocks noGrp="1"/>
          </p:cNvSpPr>
          <p:nvPr>
            <p:ph type="body" sz="quarter" idx="22"/>
          </p:nvPr>
        </p:nvSpPr>
        <p:spPr>
          <a:xfrm>
            <a:off x="6268839" y="4511978"/>
            <a:ext cx="2751667" cy="701763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lang="en-US" sz="2333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23" name="Text Placeholder 40"/>
          <p:cNvSpPr>
            <a:spLocks noGrp="1"/>
          </p:cNvSpPr>
          <p:nvPr>
            <p:ph type="body" sz="quarter" idx="23"/>
          </p:nvPr>
        </p:nvSpPr>
        <p:spPr>
          <a:xfrm>
            <a:off x="9345938" y="4511978"/>
            <a:ext cx="2751667" cy="701763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lang="en-US" sz="2333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772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302CD-C4BF-4FA5-81D2-D1233CB1F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A701D4-FE4A-4BD4-8062-A0388AA82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B19071-5955-425A-947E-CFBD4D8E66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0D332E-95AE-47DB-BC68-F160F7C3EE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9D72BB-3166-402C-9621-6568D0AE72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1AA89A-8970-4982-9199-219CCB7EB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8E18BB-7E7E-4984-A107-D44165A12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36993B-6647-4258-A794-75C3A756C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07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687BF-ACA0-4A62-AB42-DE102233F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ED29D-4A97-4E44-9F4D-78BBF965F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2000A5-C381-4A28-A3A0-2B1046317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FAD314-911F-46DF-A7FB-062EDF524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941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7007CB-A595-484C-BB70-AD77C0101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5646FE-85EC-469D-9C7E-F7D6997B3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E40A9-20B9-4190-9CE2-DE78D2848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12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EE261-A667-45A0-9690-5C4647549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6BF92-B00E-42CE-A12E-7569A2B75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BA4462-1E02-47CD-9373-6ED2F81C5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E8BB76-19A2-4943-A0B9-4093ECFF0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27187F-1BF7-4E92-8C31-EF19187E3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A5D7D2-A22E-4AD9-A062-DEE141531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492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7C74F-C472-4A03-B170-F41E14D0D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1C40ED-BF6A-4157-A05A-57BDE6F648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95500B-579E-48B5-A3EA-D2CE07603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2F6206-462C-498A-9CCD-9DA8D87BE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0E5E23-9CCD-49CD-B71B-C222DDAC1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51B27-38DA-479F-BC4A-FF2B1C1C1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335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35A21E-0176-4B1E-A82B-1DCCCFCC3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BC7D88-3E8F-404C-9A5B-BF06C232D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978A7-B804-4B4E-9F0A-EB0A0AF6A2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2DDDB-AA61-437D-B84F-F266A92EF81A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4A7A3D-285A-4F71-854E-B46A31987F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A96B7-B549-48D9-9E41-A5311EE828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112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98" r:id="rId15"/>
    <p:sldLayoutId id="214748369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924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12" y="275167"/>
            <a:ext cx="10972801" cy="1143000"/>
          </a:xfrm>
          <a:prstGeom prst="rect">
            <a:avLst/>
          </a:prstGeom>
        </p:spPr>
        <p:txBody>
          <a:bodyPr vert="horz" lIns="121189" tIns="60595" rIns="121189" bIns="6059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2" y="1600264"/>
            <a:ext cx="10972801" cy="4525433"/>
          </a:xfrm>
          <a:prstGeom prst="rect">
            <a:avLst/>
          </a:prstGeom>
        </p:spPr>
        <p:txBody>
          <a:bodyPr vert="horz" lIns="121189" tIns="60595" rIns="121189" bIns="6059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611"/>
            <a:ext cx="2844800" cy="366183"/>
          </a:xfrm>
          <a:prstGeom prst="rect">
            <a:avLst/>
          </a:prstGeom>
        </p:spPr>
        <p:txBody>
          <a:bodyPr vert="horz" lIns="121189" tIns="60595" rIns="121189" bIns="6059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05978"/>
            <a:fld id="{6E839B42-D03D-7C48-9EBB-071F942521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5978"/>
              <a:t>8/22/2022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13" y="6356611"/>
            <a:ext cx="3860800" cy="366183"/>
          </a:xfrm>
          <a:prstGeom prst="rect">
            <a:avLst/>
          </a:prstGeom>
        </p:spPr>
        <p:txBody>
          <a:bodyPr vert="horz" lIns="121189" tIns="60595" rIns="121189" bIns="6059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059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14" y="6356611"/>
            <a:ext cx="2844800" cy="366183"/>
          </a:xfrm>
          <a:prstGeom prst="rect">
            <a:avLst/>
          </a:prstGeom>
        </p:spPr>
        <p:txBody>
          <a:bodyPr vert="horz" lIns="121189" tIns="60595" rIns="121189" bIns="6059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05978"/>
            <a:fld id="{C891367B-2F94-0045-9E90-12CE596963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59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228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</p:sldLayoutIdLst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a16="http://schemas.microsoft.com/office/drawing/2014/main" xmlns:p15="http://schemas.microsoft.com/office/powerpoint/2012/main" xmlns="">
      <p:transition xmlns:p14="http://schemas.microsoft.com/office/powerpoint/2010/main">
        <p:fade/>
      </p:transition>
    </mc:Fallback>
  </mc:AlternateContent>
  <p:txStyles>
    <p:titleStyle>
      <a:lvl1pPr algn="l" defTabSz="606125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4544" indent="-454544" algn="l" defTabSz="606125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984946" indent="-378806" algn="l" defTabSz="606125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15233" indent="-303151" algn="l" defTabSz="60612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2121510" indent="-303151" algn="l" defTabSz="606125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727555" indent="-303151" algn="l" defTabSz="606125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333617" indent="-303151" algn="l" defTabSz="60612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39850" indent="-303151" algn="l" defTabSz="60612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45924" indent="-303151" algn="l" defTabSz="60612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52013" indent="-303151" algn="l" defTabSz="60612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6125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2249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8374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4494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0606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6743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2867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48969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78">
          <p15:clr>
            <a:srgbClr val="F26B43"/>
          </p15:clr>
        </p15:guide>
        <p15:guide id="3" pos="144">
          <p15:clr>
            <a:srgbClr val="F26B43"/>
          </p15:clr>
        </p15:guide>
        <p15:guide id="4" pos="2607">
          <p15:clr>
            <a:srgbClr val="F26B43"/>
          </p15:clr>
        </p15:guide>
        <p15:guide id="5" pos="5070">
          <p15:clr>
            <a:srgbClr val="F26B43"/>
          </p15:clr>
        </p15:guide>
        <p15:guide id="6" pos="7534">
          <p15:clr>
            <a:srgbClr val="F26B43"/>
          </p15:clr>
        </p15:guide>
        <p15:guide id="7" orient="horz">
          <p15:clr>
            <a:srgbClr val="F26B43"/>
          </p15:clr>
        </p15:guide>
        <p15:guide id="8" orient="horz" pos="4320">
          <p15:clr>
            <a:srgbClr val="F26B43"/>
          </p15:clr>
        </p15:guide>
        <p15:guide id="9" orient="horz" pos="144">
          <p15:clr>
            <a:srgbClr val="F26B43"/>
          </p15:clr>
        </p15:guide>
        <p15:guide id="10" orient="horz" pos="1152">
          <p15:clr>
            <a:srgbClr val="F26B43"/>
          </p15:clr>
        </p15:guide>
        <p15:guide id="11" orient="horz" pos="2160">
          <p15:clr>
            <a:srgbClr val="F26B43"/>
          </p15:clr>
        </p15:guide>
        <p15:guide id="12" orient="horz" pos="3168">
          <p15:clr>
            <a:srgbClr val="F26B43"/>
          </p15:clr>
        </p15:guide>
        <p15:guide id="13" orient="horz" pos="417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4" Type="http://schemas.openxmlformats.org/officeDocument/2006/relationships/hyperlink" Target="http://www.lionsclubs.org/sv/club-branch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2E036F-009F-CD43-957F-2E812C55D3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760" y="2452850"/>
            <a:ext cx="6209629" cy="1360903"/>
          </a:xfrm>
        </p:spPr>
        <p:txBody>
          <a:bodyPr>
            <a:normAutofit/>
          </a:bodyPr>
          <a:lstStyle/>
          <a:p>
            <a:r>
              <a:rPr lang="sv-SE" sz="7200">
                <a:latin typeface="Arial" panose="020B0604020202020204" pitchFamily="34" charset="0"/>
                <a:cs typeface="Arial" panose="020B0604020202020204" pitchFamily="34" charset="0"/>
              </a:rPr>
              <a:t>Klubbfilial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5E50CF-CA04-D840-AB93-8D56723FCA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0" y="4366182"/>
            <a:ext cx="7696200" cy="535194"/>
          </a:xfrm>
        </p:spPr>
        <p:txBody>
          <a:bodyPr>
            <a:normAutofit lnSpcReduction="10000"/>
          </a:bodyPr>
          <a:lstStyle/>
          <a:p>
            <a:r>
              <a:rPr lang="sv-SE">
                <a:latin typeface="Arial" panose="020B0604020202020204" pitchFamily="34" charset="0"/>
                <a:cs typeface="Arial" panose="020B0604020202020204" pitchFamily="34" charset="0"/>
              </a:rPr>
              <a:t>Engagemang i medlemstillväxt 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2E15D2A-4B2B-C21C-D70A-96790B868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509" y="3478130"/>
            <a:ext cx="3233880" cy="3064101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7043B840-0D5D-64DD-E798-CF99A86BE758}"/>
              </a:ext>
            </a:extLst>
          </p:cNvPr>
          <p:cNvSpPr txBox="1"/>
          <p:nvPr/>
        </p:nvSpPr>
        <p:spPr>
          <a:xfrm>
            <a:off x="163908" y="6326787"/>
            <a:ext cx="16003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>
                <a:solidFill>
                  <a:schemeClr val="bg1"/>
                </a:solidFill>
              </a:rPr>
              <a:t>CLUB BRANCH PPT RC 22-23.SW</a:t>
            </a:r>
          </a:p>
        </p:txBody>
      </p:sp>
    </p:spTree>
    <p:extLst>
      <p:ext uri="{BB962C8B-B14F-4D97-AF65-F5344CB8AC3E}">
        <p14:creationId xmlns:p14="http://schemas.microsoft.com/office/powerpoint/2010/main" val="3488828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7FE4D0-2E1A-F94B-87F8-638D6555D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" r="5566"/>
          <a:stretch/>
        </p:blipFill>
        <p:spPr>
          <a:xfrm flipH="1">
            <a:off x="0" y="-12445"/>
            <a:ext cx="9143998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6605FE-E6C9-FF49-BE4C-3FC59532F816}"/>
              </a:ext>
            </a:extLst>
          </p:cNvPr>
          <p:cNvSpPr/>
          <p:nvPr/>
        </p:nvSpPr>
        <p:spPr>
          <a:xfrm rot="10800000">
            <a:off x="2199357" y="-13174"/>
            <a:ext cx="9930295" cy="6858729"/>
          </a:xfrm>
          <a:prstGeom prst="rect">
            <a:avLst/>
          </a:prstGeom>
          <a:gradFill>
            <a:gsLst>
              <a:gs pos="81000">
                <a:srgbClr val="0D2140">
                  <a:alpha val="57000"/>
                </a:srgbClr>
              </a:gs>
              <a:gs pos="59000">
                <a:srgbClr val="0D2140">
                  <a:alpha val="87000"/>
                </a:srgbClr>
              </a:gs>
              <a:gs pos="39000">
                <a:srgbClr val="0D2140"/>
              </a:gs>
              <a:gs pos="100000">
                <a:srgbClr val="0D2140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Slide Number Placeholder 19">
            <a:extLst>
              <a:ext uri="{FF2B5EF4-FFF2-40B4-BE49-F238E27FC236}">
                <a16:creationId xmlns:a16="http://schemas.microsoft.com/office/drawing/2014/main" id="{176D4429-31A5-EC46-BF9E-4C09CB3574E3}"/>
              </a:ext>
            </a:extLst>
          </p:cNvPr>
          <p:cNvSpPr txBox="1">
            <a:spLocks/>
          </p:cNvSpPr>
          <p:nvPr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D2149-6FA0-4B4E-8818-1AEC2B97CF4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Large #">
            <a:extLst>
              <a:ext uri="{FF2B5EF4-FFF2-40B4-BE49-F238E27FC236}">
                <a16:creationId xmlns:a16="http://schemas.microsoft.com/office/drawing/2014/main" id="{5139481C-F7B1-4889-9ABB-6880A9168058}"/>
              </a:ext>
            </a:extLst>
          </p:cNvPr>
          <p:cNvSpPr txBox="1"/>
          <p:nvPr/>
        </p:nvSpPr>
        <p:spPr>
          <a:xfrm>
            <a:off x="5327751" y="1380672"/>
            <a:ext cx="6933733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sv-SE" sz="60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Hur man driver och leder en klubbfilial</a:t>
            </a: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61A8C922-195A-4C1C-AEAB-CC2581D09CF3}"/>
              </a:ext>
            </a:extLst>
          </p:cNvPr>
          <p:cNvSpPr/>
          <p:nvPr/>
        </p:nvSpPr>
        <p:spPr>
          <a:xfrm>
            <a:off x="5512334" y="4479005"/>
            <a:ext cx="3395133" cy="12177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sv-SE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2" name="Page Number - Blue">
            <a:extLst>
              <a:ext uri="{FF2B5EF4-FFF2-40B4-BE49-F238E27FC236}">
                <a16:creationId xmlns:a16="http://schemas.microsoft.com/office/drawing/2014/main" id="{CEE728C0-D9D7-2D8E-8D31-E9D2B25D0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736" y="634530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92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ackground - Solid">
            <a:extLst>
              <a:ext uri="{FF2B5EF4-FFF2-40B4-BE49-F238E27FC236}">
                <a16:creationId xmlns:a16="http://schemas.microsoft.com/office/drawing/2014/main" id="{4F86686E-73C1-A249-8758-EFC42D77ED89}"/>
              </a:ext>
            </a:extLst>
          </p:cNvPr>
          <p:cNvSpPr/>
          <p:nvPr/>
        </p:nvSpPr>
        <p:spPr>
          <a:xfrm>
            <a:off x="0" y="-21020"/>
            <a:ext cx="12192000" cy="6968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cap="none" normalizeH="0" baseline="0" noProof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</a:t>
            </a:r>
          </a:p>
        </p:txBody>
      </p:sp>
      <p:sp>
        <p:nvSpPr>
          <p:cNvPr id="23" name="Slice - Solid">
            <a:extLst>
              <a:ext uri="{FF2B5EF4-FFF2-40B4-BE49-F238E27FC236}">
                <a16:creationId xmlns:a16="http://schemas.microsoft.com/office/drawing/2014/main" id="{ED6672AA-F9ED-E64C-88F1-7FBAACAE2E93}"/>
              </a:ext>
            </a:extLst>
          </p:cNvPr>
          <p:cNvSpPr/>
          <p:nvPr/>
        </p:nvSpPr>
        <p:spPr>
          <a:xfrm>
            <a:off x="1533997" y="-21020"/>
            <a:ext cx="10658003" cy="6968358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BE5B1B19-CDB9-4DD9-926B-A4B6D15AC64D}"/>
              </a:ext>
            </a:extLst>
          </p:cNvPr>
          <p:cNvSpPr txBox="1">
            <a:spLocks/>
          </p:cNvSpPr>
          <p:nvPr/>
        </p:nvSpPr>
        <p:spPr>
          <a:xfrm>
            <a:off x="3211503" y="1314917"/>
            <a:ext cx="8325653" cy="44660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sz="32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Förstå klubbfilialens verksamhet:</a:t>
            </a:r>
          </a:p>
        </p:txBody>
      </p:sp>
      <p:sp>
        <p:nvSpPr>
          <p:cNvPr id="12" name="Headline">
            <a:extLst>
              <a:ext uri="{FF2B5EF4-FFF2-40B4-BE49-F238E27FC236}">
                <a16:creationId xmlns:a16="http://schemas.microsoft.com/office/drawing/2014/main" id="{C4BD4F5D-90A1-4FA7-80CA-5EAE72D7EF26}"/>
              </a:ext>
            </a:extLst>
          </p:cNvPr>
          <p:cNvSpPr txBox="1">
            <a:spLocks/>
          </p:cNvSpPr>
          <p:nvPr/>
        </p:nvSpPr>
        <p:spPr>
          <a:xfrm>
            <a:off x="3290986" y="2682034"/>
            <a:ext cx="7584080" cy="55447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457200" indent="-457200">
              <a:buClr>
                <a:srgbClr val="FFC000"/>
              </a:buClr>
              <a:buFont typeface="+mj-lt"/>
              <a:buAutoNum type="arabicPeriod"/>
              <a:defRPr/>
            </a:pPr>
            <a:r>
              <a:rPr lang="sv-SE" sz="2000" b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Klubbfilialens struktur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sv-SE" sz="1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Roll och ansvar för klubbfilialens verkställande kommitté</a:t>
            </a:r>
          </a:p>
          <a:p>
            <a:pPr marL="457200" indent="-457200">
              <a:buClr>
                <a:srgbClr val="FFC000"/>
              </a:buClr>
              <a:buFont typeface="+mj-lt"/>
              <a:buAutoNum type="arabicPeriod"/>
              <a:defRPr/>
            </a:pPr>
            <a:r>
              <a:rPr lang="sv-SE" sz="2000" b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Klubbfilialens medlemmar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sv-SE" sz="1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Medlemsavgift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sv-SE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Lägga till en ny medlem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sv-SE" sz="1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Medlemsändringar</a:t>
            </a:r>
          </a:p>
          <a:p>
            <a:pPr marL="457200" indent="-457200">
              <a:buClr>
                <a:srgbClr val="FFC000"/>
              </a:buClr>
              <a:buFont typeface="+mj-lt"/>
              <a:buAutoNum type="arabicPeriod"/>
              <a:defRPr/>
            </a:pPr>
            <a:r>
              <a:rPr lang="sv-SE" sz="2000" b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Klubbfilialens verksamhet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sv-SE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Möten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sv-SE" sz="1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Stadgar och arbetsordning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sv-SE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Kommunikation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sv-SE" sz="1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Medlemsutveckling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sv-SE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Klubbfilialens ekonomi</a:t>
            </a:r>
          </a:p>
          <a:p>
            <a:pPr>
              <a:buClr>
                <a:srgbClr val="FFC000"/>
              </a:buClr>
              <a:defRPr/>
            </a:pPr>
            <a:endParaRPr lang="en-US" sz="2400" b="0" kern="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endParaRPr lang="en-US" sz="2400" b="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FE4F99-2A26-4A03-B205-6B709B8DE110}"/>
              </a:ext>
            </a:extLst>
          </p:cNvPr>
          <p:cNvSpPr/>
          <p:nvPr/>
        </p:nvSpPr>
        <p:spPr>
          <a:xfrm>
            <a:off x="6444759" y="2325158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Page Number - Blue">
            <a:extLst>
              <a:ext uri="{FF2B5EF4-FFF2-40B4-BE49-F238E27FC236}">
                <a16:creationId xmlns:a16="http://schemas.microsoft.com/office/drawing/2014/main" id="{C02141FF-5C31-D8FD-68C8-BD4324E18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0988" y="6442290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A8895F-4F4E-CDB0-5B3F-46A26D6A1E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7592" y="359770"/>
            <a:ext cx="1169773" cy="116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72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 - Solid">
            <a:extLst>
              <a:ext uri="{FF2B5EF4-FFF2-40B4-BE49-F238E27FC236}">
                <a16:creationId xmlns:a16="http://schemas.microsoft.com/office/drawing/2014/main" id="{52DEFE07-AD15-6465-5542-C63C11FD4A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>
              <a:alpha val="7515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sv-SE">
                <a:solidFill>
                  <a:schemeClr val="lt1">
                    <a:alpha val="44000"/>
                  </a:schemeClr>
                </a:solidFill>
              </a:rPr>
              <a:t> </a:t>
            </a: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BF09BEA-ED09-2643-B726-1DEF0CEEF4CD}"/>
              </a:ext>
            </a:extLst>
          </p:cNvPr>
          <p:cNvSpPr txBox="1">
            <a:spLocks/>
          </p:cNvSpPr>
          <p:nvPr/>
        </p:nvSpPr>
        <p:spPr>
          <a:xfrm>
            <a:off x="978196" y="3206478"/>
            <a:ext cx="10593034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v-SE">
                <a:solidFill>
                  <a:srgbClr val="FFC000"/>
                </a:solidFill>
              </a:rPr>
              <a:t>Vill du veta mer?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v-SE">
                <a:solidFill>
                  <a:srgbClr val="FFC000"/>
                </a:solidFill>
              </a:rPr>
              <a:t>Kontakta oss via e-post</a:t>
            </a:r>
            <a:r>
              <a:rPr lang="sv-SE"/>
              <a:t> Membership@lionsclubs.org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4000" u="none" strike="noStrike" cap="none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Besök webbplatsen</a:t>
            </a:r>
            <a:r>
              <a:rPr kumimoji="0" lang="sv-SE" sz="400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sv-SE" sz="4000" u="none" strike="noStrike" cap="none" normalizeH="0" baseline="0" noProof="0">
                <a:ln>
                  <a:noFill/>
                </a:ln>
                <a:effectLst/>
                <a:uLnTx/>
                <a:uFillTx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www.lionsclubs.org/sv/club-branch</a:t>
            </a:r>
            <a:r>
              <a:rPr kumimoji="0" lang="sv-SE" sz="4000" u="none" strike="noStrike" cap="none" normalizeH="0" baseline="0" noProof="0">
                <a:ln>
                  <a:noFill/>
                </a:ln>
                <a:effectLst/>
                <a:uLnTx/>
                <a:uFillTx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C6FCA2-405B-8E47-A863-E4A30197C9B6}"/>
              </a:ext>
            </a:extLst>
          </p:cNvPr>
          <p:cNvSpPr/>
          <p:nvPr/>
        </p:nvSpPr>
        <p:spPr>
          <a:xfrm>
            <a:off x="5370870" y="521838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676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7FE4D0-2E1A-F94B-87F8-638D6555D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5" b="3998"/>
          <a:stretch/>
        </p:blipFill>
        <p:spPr>
          <a:xfrm>
            <a:off x="-1" y="-10343"/>
            <a:ext cx="6427237" cy="685872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6605FE-E6C9-FF49-BE4C-3FC59532F816}"/>
              </a:ext>
            </a:extLst>
          </p:cNvPr>
          <p:cNvSpPr/>
          <p:nvPr/>
        </p:nvSpPr>
        <p:spPr>
          <a:xfrm rot="10800000">
            <a:off x="1671812" y="712"/>
            <a:ext cx="8845831" cy="6858729"/>
          </a:xfrm>
          <a:prstGeom prst="rect">
            <a:avLst/>
          </a:prstGeom>
          <a:gradFill>
            <a:gsLst>
              <a:gs pos="81000">
                <a:srgbClr val="0D2140">
                  <a:alpha val="57000"/>
                </a:srgbClr>
              </a:gs>
              <a:gs pos="59000">
                <a:srgbClr val="0D2140">
                  <a:alpha val="87000"/>
                </a:srgbClr>
              </a:gs>
              <a:gs pos="39000">
                <a:srgbClr val="0D2140"/>
              </a:gs>
              <a:gs pos="100000">
                <a:srgbClr val="0D2140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Slide Number Placeholder 19">
            <a:extLst>
              <a:ext uri="{FF2B5EF4-FFF2-40B4-BE49-F238E27FC236}">
                <a16:creationId xmlns:a16="http://schemas.microsoft.com/office/drawing/2014/main" id="{176D4429-31A5-EC46-BF9E-4C09CB3574E3}"/>
              </a:ext>
            </a:extLst>
          </p:cNvPr>
          <p:cNvSpPr txBox="1">
            <a:spLocks/>
          </p:cNvSpPr>
          <p:nvPr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D2149-6FA0-4B4E-8818-1AEC2B97CF4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B738BE4-85F2-B44C-AB59-5A2471BB97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526234" y="352225"/>
            <a:ext cx="1169773" cy="1169773"/>
          </a:xfrm>
          <a:prstGeom prst="rect">
            <a:avLst/>
          </a:prstGeom>
        </p:spPr>
      </p:pic>
      <p:sp>
        <p:nvSpPr>
          <p:cNvPr id="8" name="Body Copy">
            <a:extLst>
              <a:ext uri="{FF2B5EF4-FFF2-40B4-BE49-F238E27FC236}">
                <a16:creationId xmlns:a16="http://schemas.microsoft.com/office/drawing/2014/main" id="{C864EBC4-1C1F-4F2D-8FFF-2C9A859149A3}"/>
              </a:ext>
            </a:extLst>
          </p:cNvPr>
          <p:cNvSpPr txBox="1">
            <a:spLocks/>
          </p:cNvSpPr>
          <p:nvPr/>
        </p:nvSpPr>
        <p:spPr>
          <a:xfrm>
            <a:off x="5901422" y="1873511"/>
            <a:ext cx="6972950" cy="101320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lang="sv-SE" sz="6000" b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Vad är en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kumimoji="0" lang="sv-SE" sz="60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klubbfilial?</a:t>
            </a: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F31F86D3-EB9C-4CC3-A252-0ADB606CE15A}"/>
              </a:ext>
            </a:extLst>
          </p:cNvPr>
          <p:cNvSpPr/>
          <p:nvPr/>
        </p:nvSpPr>
        <p:spPr>
          <a:xfrm>
            <a:off x="5992764" y="4035090"/>
            <a:ext cx="3395133" cy="12177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sv-SE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2" name="Page Number - Blue">
            <a:extLst>
              <a:ext uri="{FF2B5EF4-FFF2-40B4-BE49-F238E27FC236}">
                <a16:creationId xmlns:a16="http://schemas.microsoft.com/office/drawing/2014/main" id="{F7D8A989-A1C4-45EC-E57E-EBEA4940A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736" y="634530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99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Background - Solid">
            <a:extLst>
              <a:ext uri="{FF2B5EF4-FFF2-40B4-BE49-F238E27FC236}">
                <a16:creationId xmlns:a16="http://schemas.microsoft.com/office/drawing/2014/main" id="{635F39A6-3ED7-FB4C-9115-D9429F346B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sv-SE">
                <a:solidFill>
                  <a:schemeClr val="lt1">
                    <a:alpha val="44000"/>
                  </a:schemeClr>
                </a:solidFill>
              </a:rPr>
              <a:t> </a:t>
            </a:r>
          </a:p>
        </p:txBody>
      </p:sp>
      <p:sp>
        <p:nvSpPr>
          <p:cNvPr id="10" name="Page Number - Blue">
            <a:extLst>
              <a:ext uri="{FF2B5EF4-FFF2-40B4-BE49-F238E27FC236}">
                <a16:creationId xmlns:a16="http://schemas.microsoft.com/office/drawing/2014/main" id="{53B5B03E-747E-6841-9369-154FEA0CE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736" y="634530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9F14A3E-E35D-614B-8464-A669E547DFC3}"/>
              </a:ext>
            </a:extLst>
          </p:cNvPr>
          <p:cNvSpPr/>
          <p:nvPr/>
        </p:nvSpPr>
        <p:spPr>
          <a:xfrm>
            <a:off x="0" y="765048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Text Placeholder 18">
            <a:extLst>
              <a:ext uri="{FF2B5EF4-FFF2-40B4-BE49-F238E27FC236}">
                <a16:creationId xmlns:a16="http://schemas.microsoft.com/office/drawing/2014/main" id="{906FAD10-5F3C-7846-B832-46BBE5AD8021}"/>
              </a:ext>
            </a:extLst>
          </p:cNvPr>
          <p:cNvSpPr txBox="1">
            <a:spLocks/>
          </p:cNvSpPr>
          <p:nvPr/>
        </p:nvSpPr>
        <p:spPr>
          <a:xfrm>
            <a:off x="685800" y="727674"/>
            <a:ext cx="7676322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sv-SE">
                <a:solidFill>
                  <a:srgbClr val="FFC000"/>
                </a:solidFill>
              </a:rPr>
              <a:t>Vad du behöver veta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3B051D-59AC-2542-87E2-B4DFEC29F89C}"/>
              </a:ext>
            </a:extLst>
          </p:cNvPr>
          <p:cNvSpPr/>
          <p:nvPr/>
        </p:nvSpPr>
        <p:spPr>
          <a:xfrm>
            <a:off x="1556239" y="1900391"/>
            <a:ext cx="8906607" cy="3081934"/>
          </a:xfrm>
          <a:prstGeom prst="rect">
            <a:avLst/>
          </a:prstGeom>
          <a:noFill/>
        </p:spPr>
        <p:txBody>
          <a:bodyPr wrap="square" numCol="1" spcCol="381000" anchor="t">
            <a:spAutoFit/>
          </a:bodyPr>
          <a:lstStyle/>
          <a:p>
            <a:pPr>
              <a:lnSpc>
                <a:spcPts val="3200"/>
              </a:lnSpc>
              <a:spcAft>
                <a:spcPts val="1200"/>
              </a:spcAft>
            </a:pPr>
            <a:r>
              <a:rPr lang="sv-SE" sz="3200" b="1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Klubbfilial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sv-SE" sz="2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Är en del av en befintlig moderklubb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sv-SE" sz="2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Krävs minst fem nya eller befintliga medlemmar 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sv-SE" sz="2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Genomför egna möten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sv-SE" sz="2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Gör det möjligt för din klubb att expandera till nya områden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sv-SE" sz="2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Tillgodoser medlemmarnas behov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sv-SE" sz="2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Hjälper till att dra nytta av och skapa mångfald bland Lions medlemmar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31151F-B24F-5850-830B-7B73499BAD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526234" y="352225"/>
            <a:ext cx="1169773" cy="116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6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7FE4D0-2E1A-F94B-87F8-638D6555D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41"/>
          <a:stretch/>
        </p:blipFill>
        <p:spPr>
          <a:xfrm>
            <a:off x="3440924" y="-729"/>
            <a:ext cx="8751076" cy="685872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6605FE-E6C9-FF49-BE4C-3FC59532F816}"/>
              </a:ext>
            </a:extLst>
          </p:cNvPr>
          <p:cNvSpPr/>
          <p:nvPr/>
        </p:nvSpPr>
        <p:spPr>
          <a:xfrm>
            <a:off x="599527" y="-730"/>
            <a:ext cx="9930295" cy="6858729"/>
          </a:xfrm>
          <a:prstGeom prst="rect">
            <a:avLst/>
          </a:prstGeom>
          <a:gradFill>
            <a:gsLst>
              <a:gs pos="81000">
                <a:srgbClr val="0D2140">
                  <a:alpha val="57000"/>
                </a:srgbClr>
              </a:gs>
              <a:gs pos="59000">
                <a:srgbClr val="0D2140">
                  <a:alpha val="87000"/>
                </a:srgbClr>
              </a:gs>
              <a:gs pos="39000">
                <a:srgbClr val="0D2140"/>
              </a:gs>
              <a:gs pos="100000">
                <a:srgbClr val="0D2140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Large #">
            <a:extLst>
              <a:ext uri="{FF2B5EF4-FFF2-40B4-BE49-F238E27FC236}">
                <a16:creationId xmlns:a16="http://schemas.microsoft.com/office/drawing/2014/main" id="{5139481C-F7B1-4889-9ABB-6880A9168058}"/>
              </a:ext>
            </a:extLst>
          </p:cNvPr>
          <p:cNvSpPr txBox="1"/>
          <p:nvPr/>
        </p:nvSpPr>
        <p:spPr>
          <a:xfrm>
            <a:off x="467592" y="1789288"/>
            <a:ext cx="6493648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sv-SE" sz="60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Vilka typer av klubbfilialer </a:t>
            </a:r>
          </a:p>
          <a:p>
            <a:r>
              <a:rPr lang="sv-SE" sz="60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kan bildas?</a:t>
            </a: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61A8C922-195A-4C1C-AEAB-CC2581D09CF3}"/>
              </a:ext>
            </a:extLst>
          </p:cNvPr>
          <p:cNvSpPr/>
          <p:nvPr/>
        </p:nvSpPr>
        <p:spPr>
          <a:xfrm>
            <a:off x="619927" y="4911355"/>
            <a:ext cx="3395133" cy="12177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sv-SE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187A1E-3F37-EDEE-46FC-3993377C595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7592" y="359770"/>
            <a:ext cx="1169773" cy="1169773"/>
          </a:xfrm>
          <a:prstGeom prst="rect">
            <a:avLst/>
          </a:prstGeom>
        </p:spPr>
      </p:pic>
      <p:sp>
        <p:nvSpPr>
          <p:cNvPr id="3" name="Page Number - Blue">
            <a:extLst>
              <a:ext uri="{FF2B5EF4-FFF2-40B4-BE49-F238E27FC236}">
                <a16:creationId xmlns:a16="http://schemas.microsoft.com/office/drawing/2014/main" id="{F1E60FA9-79AB-CBA9-898C-7025D7F60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/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67697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B594A9F2-F275-1546-A7F2-DCA913C3DD7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1" b="19261"/>
          <a:stretch/>
        </p:blipFill>
        <p:spPr>
          <a:xfrm>
            <a:off x="-1" y="-1"/>
            <a:ext cx="12192001" cy="6858001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718E854-FF03-405E-91C5-E388CBE6DEC9}"/>
              </a:ext>
            </a:extLst>
          </p:cNvPr>
          <p:cNvGrpSpPr/>
          <p:nvPr/>
        </p:nvGrpSpPr>
        <p:grpSpPr>
          <a:xfrm>
            <a:off x="7213241" y="754745"/>
            <a:ext cx="4250381" cy="5079880"/>
            <a:chOff x="7393994" y="563359"/>
            <a:chExt cx="4250381" cy="5079880"/>
          </a:xfrm>
          <a:solidFill>
            <a:srgbClr val="21304D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2CEC36D-EDD1-4507-9D3F-47D57CE05C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85509" y="3921881"/>
              <a:ext cx="2043074" cy="1721358"/>
            </a:xfrm>
            <a:prstGeom prst="rect">
              <a:avLst/>
            </a:prstGeom>
            <a:grpFill/>
            <a:effectLst>
              <a:innerShdw blurRad="927100" dist="101600" dir="2700000">
                <a:prstClr val="black">
                  <a:alpha val="25000"/>
                </a:prstClr>
              </a:innerShdw>
            </a:effectLst>
          </p:spPr>
          <p:txBody>
            <a:bodyPr wrap="none" lIns="0" tIns="0" rIns="0" bIns="0" anchor="ctr">
              <a:noAutofit/>
            </a:bodyPr>
            <a:lstStyle/>
            <a:p>
              <a:pPr marL="0" marR="0" lvl="0" indent="0" algn="ctr" defTabSz="914323" eaLnBrk="1" fontAlgn="auto" latinLnBrk="0" hangingPunct="1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40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Kultur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A65E9A7-6B45-4329-BC82-FD78999F27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09762" y="2249087"/>
              <a:ext cx="2048205" cy="1615605"/>
            </a:xfrm>
            <a:prstGeom prst="rect">
              <a:avLst/>
            </a:prstGeom>
            <a:grpFill/>
            <a:effectLst>
              <a:innerShdw blurRad="927100" dist="101600" dir="2700000">
                <a:prstClr val="black">
                  <a:alpha val="25000"/>
                </a:prstClr>
              </a:innerShdw>
            </a:effectLst>
          </p:spPr>
          <p:txBody>
            <a:bodyPr wrap="none" lIns="0" tIns="0" rIns="0" bIns="0" anchor="ctr">
              <a:noAutofit/>
            </a:bodyPr>
            <a:lstStyle/>
            <a:p>
              <a:pPr marL="0" marR="0" lvl="0" indent="0" algn="ctr" defTabSz="914323" eaLnBrk="1" fontAlgn="auto" latinLnBrk="0" hangingPunct="1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40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Leo-Lions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39A6689-080A-4FB7-AD11-67E7F7BF97DE}"/>
                </a:ext>
              </a:extLst>
            </p:cNvPr>
            <p:cNvGrpSpPr/>
            <p:nvPr/>
          </p:nvGrpSpPr>
          <p:grpSpPr>
            <a:xfrm>
              <a:off x="7393994" y="563359"/>
              <a:ext cx="4250381" cy="5079879"/>
              <a:chOff x="6707796" y="2763550"/>
              <a:chExt cx="4356444" cy="5180379"/>
            </a:xfrm>
            <a:grpFill/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AC8A9DF-C69E-3744-A8A4-1A8FE043F64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53997" y="2767888"/>
                <a:ext cx="2110243" cy="1656437"/>
              </a:xfrm>
              <a:prstGeom prst="rect">
                <a:avLst/>
              </a:prstGeom>
              <a:grpFill/>
              <a:effectLst>
                <a:innerShdw blurRad="927100" dist="101600" dir="2700000">
                  <a:prstClr val="black">
                    <a:alpha val="25000"/>
                  </a:prstClr>
                </a:innerShdw>
              </a:effectLst>
            </p:spPr>
            <p:txBody>
              <a:bodyPr wrap="none" lIns="0" tIns="0" rIns="0" bIns="0" anchor="ctr">
                <a:noAutofit/>
              </a:bodyPr>
              <a:lstStyle/>
              <a:p>
                <a:pPr marL="0" marR="0" lvl="0" indent="0" algn="ctr" defTabSz="914323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sv-SE" sz="24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Unga</a:t>
                </a:r>
              </a:p>
              <a:p>
                <a:pPr marL="0" marR="0" lvl="0" indent="0" algn="ctr" defTabSz="914323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2400" u="none" strike="noStrike" cap="none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yrkes-</a:t>
                </a:r>
              </a:p>
              <a:p>
                <a:pPr marL="0" marR="0" lvl="0" indent="0" algn="ctr" defTabSz="914323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2400" u="none" strike="noStrike" cap="none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människor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86B60AD-9692-DC48-9D29-E3D59AA4CA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07796" y="2763550"/>
                <a:ext cx="2115477" cy="1656437"/>
              </a:xfrm>
              <a:prstGeom prst="rect">
                <a:avLst/>
              </a:prstGeom>
              <a:grpFill/>
              <a:effectLst>
                <a:innerShdw blurRad="927100" dist="101600" dir="2700000">
                  <a:prstClr val="black">
                    <a:alpha val="25000"/>
                  </a:prstClr>
                </a:innerShdw>
              </a:effectLst>
            </p:spPr>
            <p:txBody>
              <a:bodyPr wrap="none" lIns="0" tIns="0" rIns="0" bIns="0" anchor="ctr">
                <a:noAutofit/>
              </a:bodyPr>
              <a:lstStyle/>
              <a:p>
                <a:pPr marL="0" marR="0" lvl="0" indent="0" algn="ctr" defTabSz="914323" eaLnBrk="1" fontAlgn="auto" latinLnBrk="0" hangingPunct="1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2400" u="none" strike="noStrike" cap="none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Familjer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641945A-223C-DD41-8E85-09A6309868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36962" y="4482628"/>
                <a:ext cx="2110243" cy="1635239"/>
              </a:xfrm>
              <a:prstGeom prst="rect">
                <a:avLst/>
              </a:prstGeom>
              <a:grpFill/>
              <a:effectLst>
                <a:innerShdw blurRad="927100" dist="101600" dir="2700000">
                  <a:prstClr val="black">
                    <a:alpha val="25000"/>
                  </a:prstClr>
                </a:innerShdw>
              </a:effectLst>
            </p:spPr>
            <p:txBody>
              <a:bodyPr wrap="none" lIns="0" tIns="0" rIns="0" bIns="0" anchor="ctr">
                <a:noAutofit/>
              </a:bodyPr>
              <a:lstStyle/>
              <a:p>
                <a:pPr marL="0" marR="0" lvl="0" indent="0" algn="ctr" defTabSz="914323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2400" u="none" strike="noStrike" cap="none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Samhälls-</a:t>
                </a:r>
              </a:p>
              <a:p>
                <a:pPr marL="0" marR="0" lvl="0" indent="0" algn="ctr" defTabSz="914323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sv-SE" sz="240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grupper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7CE96E5-0792-EA4F-BB4F-F668846B12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23957" y="6188516"/>
                <a:ext cx="2083153" cy="1755413"/>
              </a:xfrm>
              <a:prstGeom prst="rect">
                <a:avLst/>
              </a:prstGeom>
              <a:grpFill/>
              <a:effectLst>
                <a:innerShdw blurRad="927100" dist="101600" dir="2700000">
                  <a:prstClr val="black">
                    <a:alpha val="25000"/>
                  </a:prstClr>
                </a:innerShdw>
              </a:effectLst>
            </p:spPr>
            <p:txBody>
              <a:bodyPr wrap="none" lIns="0" tIns="0" rIns="0" bIns="0" anchor="ctr">
                <a:noAutofit/>
              </a:bodyPr>
              <a:lstStyle/>
              <a:p>
                <a:pPr marL="0" marR="0" lvl="0" indent="0" algn="ctr" defTabSz="914323" eaLnBrk="1" fontAlgn="auto" latinLnBrk="0" hangingPunct="1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sv-SE" sz="240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Virtuell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01D2C82-B7C9-D6B9-E5B0-C34ECB23C9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7592" y="359770"/>
            <a:ext cx="1169773" cy="1169773"/>
          </a:xfrm>
          <a:prstGeom prst="rect">
            <a:avLst/>
          </a:prstGeom>
        </p:spPr>
      </p:pic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25921F01-8EEF-206C-B33D-4C4E8D6EF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7881" y="6331450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31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6="http://schemas.microsoft.com/office/drawing/2014/main" xmlns:ahyp="http://schemas.microsoft.com/office/drawing/2018/hyperlinkcolor"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7FE4D0-2E1A-F94B-87F8-638D6555D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6" r="11502"/>
          <a:stretch/>
        </p:blipFill>
        <p:spPr>
          <a:xfrm>
            <a:off x="-1" y="-731"/>
            <a:ext cx="6501769" cy="685873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6605FE-E6C9-FF49-BE4C-3FC59532F816}"/>
              </a:ext>
            </a:extLst>
          </p:cNvPr>
          <p:cNvSpPr/>
          <p:nvPr/>
        </p:nvSpPr>
        <p:spPr>
          <a:xfrm rot="10800000">
            <a:off x="4184747" y="-1"/>
            <a:ext cx="6801907" cy="6858729"/>
          </a:xfrm>
          <a:prstGeom prst="rect">
            <a:avLst/>
          </a:prstGeom>
          <a:gradFill>
            <a:gsLst>
              <a:gs pos="85000">
                <a:srgbClr val="0D2140">
                  <a:alpha val="57000"/>
                </a:srgbClr>
              </a:gs>
              <a:gs pos="80527">
                <a:srgbClr val="0D2140"/>
              </a:gs>
              <a:gs pos="64000">
                <a:srgbClr val="0D2140">
                  <a:alpha val="87000"/>
                </a:srgbClr>
              </a:gs>
              <a:gs pos="52000">
                <a:srgbClr val="0D2140"/>
              </a:gs>
              <a:gs pos="93000">
                <a:srgbClr val="0D2140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Slide Number Placeholder 19">
            <a:extLst>
              <a:ext uri="{FF2B5EF4-FFF2-40B4-BE49-F238E27FC236}">
                <a16:creationId xmlns:a16="http://schemas.microsoft.com/office/drawing/2014/main" id="{176D4429-31A5-EC46-BF9E-4C09CB3574E3}"/>
              </a:ext>
            </a:extLst>
          </p:cNvPr>
          <p:cNvSpPr txBox="1">
            <a:spLocks/>
          </p:cNvSpPr>
          <p:nvPr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D2149-6FA0-4B4E-8818-1AEC2B97CF4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Large #">
            <a:extLst>
              <a:ext uri="{FF2B5EF4-FFF2-40B4-BE49-F238E27FC236}">
                <a16:creationId xmlns:a16="http://schemas.microsoft.com/office/drawing/2014/main" id="{12D868CD-B140-4F49-97D1-2A7F80C77922}"/>
              </a:ext>
            </a:extLst>
          </p:cNvPr>
          <p:cNvSpPr txBox="1"/>
          <p:nvPr/>
        </p:nvSpPr>
        <p:spPr>
          <a:xfrm>
            <a:off x="6160543" y="1518025"/>
            <a:ext cx="6126483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sv-SE" sz="60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Vilka är fördelarna med en klubbfilial?</a:t>
            </a: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330A8580-5D1C-4A0E-A9F9-AB4851137DD3}"/>
              </a:ext>
            </a:extLst>
          </p:cNvPr>
          <p:cNvSpPr/>
          <p:nvPr/>
        </p:nvSpPr>
        <p:spPr>
          <a:xfrm>
            <a:off x="6342066" y="4631120"/>
            <a:ext cx="3395133" cy="12177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sv-SE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21D527-ACAD-EC41-68EC-5D9F268D7B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526234" y="352225"/>
            <a:ext cx="1169773" cy="1169773"/>
          </a:xfrm>
          <a:prstGeom prst="rect">
            <a:avLst/>
          </a:prstGeom>
        </p:spPr>
      </p:pic>
      <p:sp>
        <p:nvSpPr>
          <p:cNvPr id="3" name="Page Number - Blue">
            <a:extLst>
              <a:ext uri="{FF2B5EF4-FFF2-40B4-BE49-F238E27FC236}">
                <a16:creationId xmlns:a16="http://schemas.microsoft.com/office/drawing/2014/main" id="{7F46F0F0-87D9-D0F3-A241-7E84D4DAE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7885" y="6331450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62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1BF8E21-33A9-6D43-AB3A-B420B9F885E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0" b="14890"/>
          <a:stretch/>
        </p:blipFill>
        <p:spPr>
          <a:xfrm>
            <a:off x="0" y="1098597"/>
            <a:ext cx="12192000" cy="2286000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02455" y="3982020"/>
            <a:ext cx="2751667" cy="886397"/>
          </a:xfrm>
        </p:spPr>
        <p:txBody>
          <a:bodyPr lIns="0" tIns="0" rIns="0" bIns="0"/>
          <a:lstStyle/>
          <a:p>
            <a:r>
              <a:rPr lang="sv-SE" sz="1600">
                <a:latin typeface="Arial" panose="020B0604020202020204" pitchFamily="34" charset="0"/>
                <a:cs typeface="Arial" panose="020B0604020202020204" pitchFamily="34" charset="0"/>
              </a:rPr>
              <a:t>En klubbfilial gör det möjligt för din klubb att utöka hjälpinsatsernas påverkan och att hjälpa fler människor.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3182809" y="3967273"/>
            <a:ext cx="2751667" cy="1107996"/>
          </a:xfrm>
        </p:spPr>
        <p:txBody>
          <a:bodyPr lIns="0" tIns="0" rIns="0" bIns="0"/>
          <a:lstStyle/>
          <a:p>
            <a:r>
              <a:rPr lang="sv-SE" sz="1600">
                <a:latin typeface="Arial" panose="020B0604020202020204" pitchFamily="34" charset="0"/>
                <a:cs typeface="Arial" panose="020B0604020202020204" pitchFamily="34" charset="0"/>
              </a:rPr>
              <a:t>Att bilda en klubbfilial kommer utöka klubbens möjliga ledare och tillhandahåller samtidigt fler möjligheter för ledare.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6268839" y="3967273"/>
            <a:ext cx="2751667" cy="1329595"/>
          </a:xfrm>
        </p:spPr>
        <p:txBody>
          <a:bodyPr lIns="0" tIns="0" rIns="0" bIns="0"/>
          <a:lstStyle/>
          <a:p>
            <a:r>
              <a:rPr lang="sv-SE" sz="1600">
                <a:latin typeface="Arial" panose="020B0604020202020204" pitchFamily="34" charset="0"/>
                <a:cs typeface="Arial" panose="020B0604020202020204" pitchFamily="34" charset="0"/>
              </a:rPr>
              <a:t>En klubbfilial kommer hjälpa till att utöka visionen för moderklubben och samtidigt förbättra allmänhetens uppfattning om klubben samt dessutom engagemang och relationer i lionklubben.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3365315"/>
            <a:ext cx="12192000" cy="40105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100" b="1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Att utöka antalet medlemmar! Vilket gör följande: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BA28EC-A6E8-6341-86E8-B69B203A4CB9}"/>
              </a:ext>
            </a:extLst>
          </p:cNvPr>
          <p:cNvSpPr/>
          <p:nvPr/>
        </p:nvSpPr>
        <p:spPr>
          <a:xfrm>
            <a:off x="0" y="6858000"/>
            <a:ext cx="4572000" cy="27699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sv-SE" sz="1200">
                <a:solidFill>
                  <a:schemeClr val="bg1">
                    <a:lumMod val="50000"/>
                  </a:schemeClr>
                </a:solidFill>
              </a:rPr>
              <a:t>Bild av Google Search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A52B19-1059-4A71-B603-E79A1C7FC6F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345938" y="3982021"/>
            <a:ext cx="2751667" cy="535531"/>
          </a:xfrm>
        </p:spPr>
        <p:txBody>
          <a:bodyPr/>
          <a:lstStyle/>
          <a:p>
            <a:r>
              <a:rPr lang="sv-SE" sz="1600">
                <a:latin typeface="Arial" panose="020B0604020202020204" pitchFamily="34" charset="0"/>
                <a:cs typeface="Arial" panose="020B0604020202020204" pitchFamily="34" charset="0"/>
              </a:rPr>
              <a:t>Ökar kamratskap i din klubb.</a:t>
            </a: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97BB1BA1-6EAB-74F3-9184-1E70B5EB3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7881" y="6331450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D2240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>
              <a:solidFill>
                <a:srgbClr val="0D22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82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ahyp="http://schemas.microsoft.com/office/drawing/2018/hyperlinkcolor" xmlns:a16="http://schemas.microsoft.com/office/drawing/2014/main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7FE4D0-2E1A-F94B-87F8-638D6555D3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078"/>
          <a:stretch/>
        </p:blipFill>
        <p:spPr>
          <a:xfrm flipH="1">
            <a:off x="-29603" y="0"/>
            <a:ext cx="9143998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6605FE-E6C9-FF49-BE4C-3FC59532F816}"/>
              </a:ext>
            </a:extLst>
          </p:cNvPr>
          <p:cNvSpPr/>
          <p:nvPr/>
        </p:nvSpPr>
        <p:spPr>
          <a:xfrm rot="10800000">
            <a:off x="827745" y="-729"/>
            <a:ext cx="9930295" cy="6858729"/>
          </a:xfrm>
          <a:prstGeom prst="rect">
            <a:avLst/>
          </a:prstGeom>
          <a:gradFill>
            <a:gsLst>
              <a:gs pos="81000">
                <a:srgbClr val="0D2140">
                  <a:alpha val="57000"/>
                </a:srgbClr>
              </a:gs>
              <a:gs pos="59000">
                <a:srgbClr val="0D2140">
                  <a:alpha val="87000"/>
                </a:srgbClr>
              </a:gs>
              <a:gs pos="39000">
                <a:srgbClr val="0D2140"/>
              </a:gs>
              <a:gs pos="100000">
                <a:srgbClr val="0D2140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Slide Number Placeholder 19">
            <a:extLst>
              <a:ext uri="{FF2B5EF4-FFF2-40B4-BE49-F238E27FC236}">
                <a16:creationId xmlns:a16="http://schemas.microsoft.com/office/drawing/2014/main" id="{176D4429-31A5-EC46-BF9E-4C09CB3574E3}"/>
              </a:ext>
            </a:extLst>
          </p:cNvPr>
          <p:cNvSpPr txBox="1">
            <a:spLocks/>
          </p:cNvSpPr>
          <p:nvPr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D2149-6FA0-4B4E-8818-1AEC2B97CF4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Large #">
            <a:extLst>
              <a:ext uri="{FF2B5EF4-FFF2-40B4-BE49-F238E27FC236}">
                <a16:creationId xmlns:a16="http://schemas.microsoft.com/office/drawing/2014/main" id="{5139481C-F7B1-4889-9ABB-6880A9168058}"/>
              </a:ext>
            </a:extLst>
          </p:cNvPr>
          <p:cNvSpPr txBox="1"/>
          <p:nvPr/>
        </p:nvSpPr>
        <p:spPr>
          <a:xfrm>
            <a:off x="5416038" y="1740662"/>
            <a:ext cx="6340411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sv-SE" sz="60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Hur man bildar en klubbfilial</a:t>
            </a: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61A8C922-195A-4C1C-AEAB-CC2581D09CF3}"/>
              </a:ext>
            </a:extLst>
          </p:cNvPr>
          <p:cNvSpPr/>
          <p:nvPr/>
        </p:nvSpPr>
        <p:spPr>
          <a:xfrm>
            <a:off x="5596092" y="3935136"/>
            <a:ext cx="3395133" cy="12177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sv-SE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E5F013-BADC-163E-0C83-E5F4618A2C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526234" y="352225"/>
            <a:ext cx="1169773" cy="1169773"/>
          </a:xfrm>
          <a:prstGeom prst="rect">
            <a:avLst/>
          </a:prstGeom>
        </p:spPr>
      </p:pic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5F7F2ADE-437C-430F-3752-51901DAC2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736" y="634530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75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ackground - Solid">
            <a:extLst>
              <a:ext uri="{FF2B5EF4-FFF2-40B4-BE49-F238E27FC236}">
                <a16:creationId xmlns:a16="http://schemas.microsoft.com/office/drawing/2014/main" id="{4F86686E-73C1-A249-8758-EFC42D77ED89}"/>
              </a:ext>
            </a:extLst>
          </p:cNvPr>
          <p:cNvSpPr/>
          <p:nvPr/>
        </p:nvSpPr>
        <p:spPr>
          <a:xfrm>
            <a:off x="0" y="-21020"/>
            <a:ext cx="12192000" cy="6968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cap="none" normalizeH="0" baseline="0" noProof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</a:t>
            </a:r>
          </a:p>
        </p:txBody>
      </p:sp>
      <p:sp>
        <p:nvSpPr>
          <p:cNvPr id="23" name="Slice - Solid">
            <a:extLst>
              <a:ext uri="{FF2B5EF4-FFF2-40B4-BE49-F238E27FC236}">
                <a16:creationId xmlns:a16="http://schemas.microsoft.com/office/drawing/2014/main" id="{ED6672AA-F9ED-E64C-88F1-7FBAACAE2E93}"/>
              </a:ext>
            </a:extLst>
          </p:cNvPr>
          <p:cNvSpPr/>
          <p:nvPr/>
        </p:nvSpPr>
        <p:spPr>
          <a:xfrm>
            <a:off x="1533997" y="-21020"/>
            <a:ext cx="10658003" cy="6968358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37" name="Headline">
            <a:extLst>
              <a:ext uri="{FF2B5EF4-FFF2-40B4-BE49-F238E27FC236}">
                <a16:creationId xmlns:a16="http://schemas.microsoft.com/office/drawing/2014/main" id="{9CE82B49-0294-4040-AE0F-BA692752E6D5}"/>
              </a:ext>
            </a:extLst>
          </p:cNvPr>
          <p:cNvSpPr txBox="1">
            <a:spLocks/>
          </p:cNvSpPr>
          <p:nvPr/>
        </p:nvSpPr>
        <p:spPr>
          <a:xfrm>
            <a:off x="3856552" y="1597620"/>
            <a:ext cx="7190676" cy="44660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sz="32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 steg bilda en klubbfilial:</a:t>
            </a:r>
          </a:p>
        </p:txBody>
      </p:sp>
      <p:sp>
        <p:nvSpPr>
          <p:cNvPr id="38" name="Headline">
            <a:extLst>
              <a:ext uri="{FF2B5EF4-FFF2-40B4-BE49-F238E27FC236}">
                <a16:creationId xmlns:a16="http://schemas.microsoft.com/office/drawing/2014/main" id="{084CAFD0-43A6-4039-BF39-C9E790DBA7B0}"/>
              </a:ext>
            </a:extLst>
          </p:cNvPr>
          <p:cNvSpPr txBox="1">
            <a:spLocks/>
          </p:cNvSpPr>
          <p:nvPr/>
        </p:nvSpPr>
        <p:spPr>
          <a:xfrm>
            <a:off x="3856552" y="2619648"/>
            <a:ext cx="8050556" cy="55447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sv-SE" sz="2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Steg 1: </a:t>
            </a:r>
            <a:r>
              <a:rPr lang="sv-SE" sz="2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Underrätta distriktsguvernören</a:t>
            </a: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sv-SE" sz="2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Steg 2: </a:t>
            </a:r>
            <a:r>
              <a:rPr lang="sv-SE" sz="2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Skapa en plan för klubbfilialen, genom att fundera över:</a:t>
            </a:r>
          </a:p>
          <a:p>
            <a:pPr marL="800100" lvl="1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sv-SE" sz="1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 bör klubbfilialen bildas?</a:t>
            </a:r>
          </a:p>
          <a:p>
            <a:pPr marL="800100" lvl="1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sv-SE" sz="1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Vilka medlemmar bör klubbfilialen bestå av?</a:t>
            </a:r>
          </a:p>
          <a:p>
            <a:pPr marL="800100" lvl="1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sv-SE" sz="1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Kommer klubbfilialen ha en speciell inriktning?</a:t>
            </a:r>
          </a:p>
          <a:p>
            <a:pPr lvl="1">
              <a:buClr>
                <a:srgbClr val="FFC000"/>
              </a:buClr>
              <a:defRPr/>
            </a:pPr>
            <a:endParaRPr lang="en-US" sz="1600" b="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sv-SE" sz="2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Steg 3: </a:t>
            </a:r>
            <a:r>
              <a:rPr lang="sv-SE" sz="2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Rekrytera medlemmar</a:t>
            </a: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sv-SE" sz="2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Steg 4: </a:t>
            </a:r>
            <a:r>
              <a:rPr lang="sv-SE" sz="2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Genomför ett informationsmöte</a:t>
            </a: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sv-SE" sz="2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Steg 5: </a:t>
            </a:r>
            <a:r>
              <a:rPr lang="sv-SE" sz="2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Genomför ett organisationsmöte</a:t>
            </a: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sv-SE" sz="2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Steg 6: </a:t>
            </a:r>
            <a:r>
              <a:rPr lang="sv-SE" sz="2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Skicka in Anmälan av klubbfilial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5908C8-00BC-484D-9745-5F08BA2D17F2}"/>
              </a:ext>
            </a:extLst>
          </p:cNvPr>
          <p:cNvSpPr/>
          <p:nvPr/>
        </p:nvSpPr>
        <p:spPr>
          <a:xfrm>
            <a:off x="6614880" y="2260288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Page Number - Blue">
            <a:extLst>
              <a:ext uri="{FF2B5EF4-FFF2-40B4-BE49-F238E27FC236}">
                <a16:creationId xmlns:a16="http://schemas.microsoft.com/office/drawing/2014/main" id="{A85803EF-45E7-5E7B-4F4E-B01765421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737" y="6428432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1DCE0F-3A2F-9F9C-3ED4-982614B6FA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7592" y="359770"/>
            <a:ext cx="1169773" cy="116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038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resentYourData">
  <a:themeElements>
    <a:clrScheme name="Better Deck Deck">
      <a:dk1>
        <a:srgbClr val="1A1A1A"/>
      </a:dk1>
      <a:lt1>
        <a:srgbClr val="FFFFFF"/>
      </a:lt1>
      <a:dk2>
        <a:srgbClr val="2A3856"/>
      </a:dk2>
      <a:lt2>
        <a:srgbClr val="EBEBEB"/>
      </a:lt2>
      <a:accent1>
        <a:srgbClr val="F3703A"/>
      </a:accent1>
      <a:accent2>
        <a:srgbClr val="3A9E61"/>
      </a:accent2>
      <a:accent3>
        <a:srgbClr val="CA4053"/>
      </a:accent3>
      <a:accent4>
        <a:srgbClr val="4276AC"/>
      </a:accent4>
      <a:accent5>
        <a:srgbClr val="4BACC6"/>
      </a:accent5>
      <a:accent6>
        <a:srgbClr val="E46C0A"/>
      </a:accent6>
      <a:hlink>
        <a:srgbClr val="FEFFFF"/>
      </a:hlink>
      <a:folHlink>
        <a:srgbClr val="EAEAEA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tx1">
              <a:lumMod val="65000"/>
              <a:lumOff val="3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29730</TotalTime>
  <Words>516</Words>
  <Application>Microsoft Office PowerPoint</Application>
  <PresentationFormat>Widescreen</PresentationFormat>
  <Paragraphs>104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9" baseType="lpstr">
      <vt:lpstr>Arial</vt:lpstr>
      <vt:lpstr>Arial Hebrew Scholar</vt:lpstr>
      <vt:lpstr>Avenir Next LT Pro</vt:lpstr>
      <vt:lpstr>Calibri</vt:lpstr>
      <vt:lpstr>Calibri Light</vt:lpstr>
      <vt:lpstr>Century Gothic</vt:lpstr>
      <vt:lpstr>Gill Sans Nova</vt:lpstr>
      <vt:lpstr>Gill Sans Nova Light</vt:lpstr>
      <vt:lpstr>Helvetica</vt:lpstr>
      <vt:lpstr>Helvetica Neue</vt:lpstr>
      <vt:lpstr>HelveticaNeueLT Std Lt</vt:lpstr>
      <vt:lpstr>Segoe UI</vt:lpstr>
      <vt:lpstr>Segoe UI Semibold</vt:lpstr>
      <vt:lpstr>Tw Cen MT</vt:lpstr>
      <vt:lpstr>Office Theme</vt:lpstr>
      <vt:lpstr>Blue Page Number</vt:lpstr>
      <vt:lpstr>PresentYourData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Castillo, Richard</dc:creator>
  <cp:lastModifiedBy>Barsema, Cheryl</cp:lastModifiedBy>
  <cp:revision>127</cp:revision>
  <dcterms:created xsi:type="dcterms:W3CDTF">2022-01-27T16:22:54Z</dcterms:created>
  <dcterms:modified xsi:type="dcterms:W3CDTF">2022-08-22T13:44:08Z</dcterms:modified>
</cp:coreProperties>
</file>