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1" r:id="rId2"/>
  </p:sldMasterIdLst>
  <p:notesMasterIdLst>
    <p:notesMasterId r:id="rId16"/>
  </p:notesMasterIdLst>
  <p:sldIdLst>
    <p:sldId id="1444" r:id="rId3"/>
    <p:sldId id="1968" r:id="rId4"/>
    <p:sldId id="1976" r:id="rId5"/>
    <p:sldId id="1975" r:id="rId6"/>
    <p:sldId id="1981" r:id="rId7"/>
    <p:sldId id="1971" r:id="rId8"/>
    <p:sldId id="1980" r:id="rId9"/>
    <p:sldId id="1985" r:id="rId10"/>
    <p:sldId id="1977" r:id="rId11"/>
    <p:sldId id="1978" r:id="rId12"/>
    <p:sldId id="1984" r:id="rId13"/>
    <p:sldId id="1973" r:id="rId14"/>
    <p:sldId id="1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407CCA"/>
    <a:srgbClr val="00338D"/>
    <a:srgbClr val="55565A"/>
    <a:srgbClr val="B3B2B1"/>
    <a:srgbClr val="00AC69"/>
    <a:srgbClr val="FF5C35"/>
    <a:srgbClr val="0D2240"/>
    <a:srgbClr val="7A268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6D526-DC23-4F6F-9657-C402DFC66A1D}" v="1" dt="2023-02-24T19:57:20.627"/>
    <p1510:client id="{471208FB-7E9C-4124-B4E9-2CB775431A08}" v="4" dt="2023-02-24T19:33:45.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89" autoAdjust="0"/>
    <p:restoredTop sz="81030" autoAdjust="0"/>
  </p:normalViewPr>
  <p:slideViewPr>
    <p:cSldViewPr snapToGrid="0" snapToObjects="1">
      <p:cViewPr varScale="1">
        <p:scale>
          <a:sx n="85" d="100"/>
          <a:sy n="85" d="100"/>
        </p:scale>
        <p:origin x="828" y="6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Esittelemme uuden</a:t>
            </a:r>
            <a:r>
              <a:rPr lang="fi-FI" baseline="0">
                <a:cs typeface="Calibri"/>
              </a:rPr>
              <a:t> Lions International -brändin lioneille ja maailmalle. Tämä lyhyt esitys auttaa meitä ymmärtämään, mikä tämä brändi on ja mitä se tarkoittaa lioneille.</a:t>
            </a:r>
          </a:p>
          <a:p>
            <a:endParaRPr lang="en-US" baseline="0" dirty="0">
              <a:cs typeface="Calibri"/>
            </a:endParaRPr>
          </a:p>
          <a:p>
            <a:r>
              <a:rPr lang="fi-FI" baseline="0">
                <a:cs typeface="Calibri"/>
              </a:rPr>
              <a:t>Aloitetaan katsomalla lyhyt video, joka auttaa esittelemään brändin. </a:t>
            </a: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Ei. Mottomme on ollut ”Me palvelemme” vuodesta 1954, ja se pysyy mottonamme myös jatkossa. </a:t>
            </a:r>
          </a:p>
          <a:p>
            <a:endParaRPr lang="en-US" dirty="0"/>
          </a:p>
          <a:p>
            <a:r>
              <a:rPr lang="fi-FI" dirty="0"/>
              <a:t>Osana Lions Internationalin brändiä esittelemme uuden tunnuslauseen: Palvelemme avun tarpeessa olevaa maailmaa. </a:t>
            </a:r>
          </a:p>
          <a:p>
            <a:endParaRPr lang="en-US" dirty="0"/>
          </a:p>
          <a:p>
            <a:r>
              <a:rPr lang="fi-FI" dirty="0"/>
              <a:t>Tunnuslause on ulkoinen tai yleisölle suunnattu viesti, joka kertoo nopeasti maailmalle, mitä teemme. Tunnuslause ei korvaa ”Me palvelemme” mottoa.</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00579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0" dirty="0">
                <a:ea typeface="ヒラギノ角ゴ Pro W3"/>
                <a:cs typeface="Calibri"/>
              </a:rPr>
              <a:t>Keskustelimme siitä, kuinka brändi otetaan käyttöön ajan myötä. </a:t>
            </a:r>
          </a:p>
          <a:p>
            <a:endParaRPr lang="en-US" b="0" dirty="0">
              <a:ea typeface="ヒラギノ角ゴ Pro W3"/>
              <a:cs typeface="Calibri"/>
            </a:endParaRPr>
          </a:p>
          <a:p>
            <a:r>
              <a:rPr lang="fi-FI" b="0" dirty="0">
                <a:ea typeface="ヒラギノ角ゴ Pro W3"/>
                <a:cs typeface="Calibri"/>
              </a:rPr>
              <a:t>Tässä on lyhyt katsaus brändin aikajanaan.</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344913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Jos etsit lisätietoja tai resursseja uudesta brändistä, käy brändikeskuksessamme käyttämällä ylhäällä olevaa linkkiä.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Voit myös lähettää kysymyksiä alla näkyvään sähköpostiosoitteeseen. </a:t>
            </a:r>
          </a:p>
        </p:txBody>
      </p:sp>
    </p:spTree>
    <p:extLst>
      <p:ext uri="{BB962C8B-B14F-4D97-AF65-F5344CB8AC3E}">
        <p14:creationId xmlns:p14="http://schemas.microsoft.com/office/powerpoint/2010/main" val="3493152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37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ea typeface="ヒラギノ角ゴ Pro W3"/>
              <a:cs typeface="Calibri"/>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382350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Puhumme nyt Lions Internationalin brändistä tai "yleisbrändistä" ja siitä, miten se toimii järjestömme ja säätiömme kanssa.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85028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Lions International -brändi yhdistää molemmat järjestöt yhden ”yleisbrändin” alle, jotta voimme kertoa maailmalle yhteisestä palvelustamme ja vaikutuksestamme. </a:t>
            </a:r>
          </a:p>
          <a:p>
            <a:pPr>
              <a:defRPr/>
            </a:pPr>
            <a:endParaRPr lang="en-US" dirty="0"/>
          </a:p>
          <a:p>
            <a:pPr>
              <a:defRPr/>
            </a:pPr>
            <a:r>
              <a:rPr lang="fi-FI" dirty="0"/>
              <a:t>Kun sanomme Lions International, tarkoitamme Lions Clubs Internationalia ja Lions Clubs Internationalin säätiötä, (LCIF), </a:t>
            </a:r>
            <a:r>
              <a:rPr lang="fi-FI" u="sng" dirty="0"/>
              <a:t>yhdessä</a:t>
            </a:r>
            <a:r>
              <a:rPr lang="fi-FI" dirty="0"/>
              <a:t>. Järjestömme ja säätiömme ovat jatkossakin erillisiä organisaatioita, joilla on omat hallintoelimensä. Mutta yhdessä olemme Lions International. </a:t>
            </a:r>
          </a:p>
          <a:p>
            <a:pPr>
              <a:defRPr/>
            </a:pPr>
            <a:endParaRPr lang="en-US" dirty="0"/>
          </a:p>
        </p:txBody>
      </p:sp>
    </p:spTree>
    <p:extLst>
      <p:ext uri="{BB962C8B-B14F-4D97-AF65-F5344CB8AC3E}">
        <p14:creationId xmlns:p14="http://schemas.microsoft.com/office/powerpoint/2010/main" val="186859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Auttaaksemme meitä kaikkia ymmärtämään Lions Internationalin brändiä paremmin, katsotaanpa joitain usein kysyttyjä kysymyksiä.</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0895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Järjestömme ja säätiömme vahvistamiseksi me tarvitsemme näiden kahden yksikön tiiviimpää yhdentymistä. </a:t>
            </a:r>
          </a:p>
          <a:p>
            <a:endParaRPr lang="en-US" dirty="0"/>
          </a:p>
          <a:p>
            <a:r>
              <a:rPr lang="fi-FI"/>
              <a:t>Yksi näkyvimmistä tavoista tehdä tämä on yhdistää Lions Clubs International ja Lions Clubs International Foundation (LCIF) yhden ”katon” tai yleisbrändin alle—Lions International—ja yhdenmukaistaa palvelukohteemme, jotta näytämme maailmalle, että toimimme yhdessä palvelun toteuttamiseksi.</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378849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Esittelemme "Lions Internationalin" yhtenäisenä yleisbrändinä edustamaan järjestöämme ja säätiötämme yhdessä, mutta järjestön ja säätiön yksittäiset nimet eivät muutu, vaan ne ovat jatkossakin erillisiä oikeudellisia yksiköitä. </a:t>
            </a:r>
          </a:p>
          <a:p>
            <a:endParaRPr lang="en-US" dirty="0"/>
          </a:p>
          <a:p>
            <a:r>
              <a:rPr lang="fi-FI" dirty="0"/>
              <a:t>Käytämme edelleen ”Lions Clubs International”, kun puhumme erityisesti järjestöstä, ja ”Lions Clubs International Foundation”, kun puhumme säätiöstämme. </a:t>
            </a:r>
          </a:p>
          <a:p>
            <a:endParaRPr lang="en-US" dirty="0"/>
          </a:p>
          <a:p>
            <a:r>
              <a:rPr lang="fi-FI" dirty="0"/>
              <a:t>Yhdessä niistä käytetään nimitystä "Lions International".</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357204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Teidän ei tarvitse tehdä välittömiä toimenpiteitä, eikä julkaisujen, asiakirjojen ja tarvikkeiden, kuten nimikylttien ja käyntikorttien, päivittämiselle ole määräaikaa. </a:t>
            </a:r>
          </a:p>
          <a:p>
            <a:endParaRPr lang="en-US" dirty="0"/>
          </a:p>
          <a:p>
            <a:r>
              <a:rPr lang="fi-FI" dirty="0"/>
              <a:t>Itse asiassa monia materiaaleja ei tarvitse päivittää ollenkaan, koska Lions Internationalin tunnus ei muutu ja Lions Clubs Internationalin ja Lions Clubs Internationalin säätiön tuotemerkit eivät katoa. </a:t>
            </a:r>
          </a:p>
          <a:p>
            <a:endParaRPr lang="en-US" dirty="0"/>
          </a:p>
          <a:p>
            <a:r>
              <a:rPr lang="fi-FI" dirty="0"/>
              <a:t>Uuden brändin käyttöönoton aikana tarjoamme brändiin liittyviä päivityksiä ja opastusta, jotka auttavat lioneja yhdenmukaistamaan toimintaa Lions International -brändin mukaisesti.</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17395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Ei. Emme muuta kuuluisaa leijonatunnusta, joka tunnetaan ympäri maailmaa. </a:t>
            </a:r>
          </a:p>
          <a:p>
            <a:endParaRPr lang="en-US" dirty="0"/>
          </a:p>
          <a:p>
            <a:r>
              <a:rPr lang="fi-FI"/>
              <a:t>Otamme käyttöön logon, jossa on sanat "Lions International", jota käytämme osana Lions International -brändiämme.</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424679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83481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23461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3/28/2023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4188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0886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3511811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32985" y="0"/>
            <a:ext cx="1559560" cy="6858000"/>
          </a:xfrm>
          <a:custGeom>
            <a:avLst/>
            <a:gdLst/>
            <a:ahLst/>
            <a:cxnLst/>
            <a:rect l="l" t="t" r="r" b="b"/>
            <a:pathLst>
              <a:path w="1559559" h="6858000">
                <a:moveTo>
                  <a:pt x="0" y="6858000"/>
                </a:moveTo>
                <a:lnTo>
                  <a:pt x="1559013" y="6858000"/>
                </a:lnTo>
                <a:lnTo>
                  <a:pt x="1559013" y="0"/>
                </a:lnTo>
                <a:lnTo>
                  <a:pt x="0" y="0"/>
                </a:lnTo>
                <a:lnTo>
                  <a:pt x="0" y="6858000"/>
                </a:lnTo>
                <a:close/>
              </a:path>
            </a:pathLst>
          </a:custGeom>
          <a:solidFill>
            <a:srgbClr val="F2F2F2"/>
          </a:solidFill>
        </p:spPr>
        <p:txBody>
          <a:bodyPr wrap="square" lIns="0" tIns="0" rIns="0" bIns="0" rtlCol="0"/>
          <a:lstStyle/>
          <a:p>
            <a:endParaRPr/>
          </a:p>
        </p:txBody>
      </p:sp>
      <p:sp>
        <p:nvSpPr>
          <p:cNvPr id="17" name="bk object 17"/>
          <p:cNvSpPr/>
          <p:nvPr/>
        </p:nvSpPr>
        <p:spPr>
          <a:xfrm>
            <a:off x="0" y="0"/>
            <a:ext cx="7772400" cy="6858000"/>
          </a:xfrm>
          <a:custGeom>
            <a:avLst/>
            <a:gdLst/>
            <a:ahLst/>
            <a:cxnLst/>
            <a:rect l="l" t="t" r="r" b="b"/>
            <a:pathLst>
              <a:path w="7772400" h="6858000">
                <a:moveTo>
                  <a:pt x="0" y="6858000"/>
                </a:moveTo>
                <a:lnTo>
                  <a:pt x="7772400" y="6858000"/>
                </a:lnTo>
                <a:lnTo>
                  <a:pt x="7772400" y="0"/>
                </a:lnTo>
                <a:lnTo>
                  <a:pt x="0" y="0"/>
                </a:lnTo>
                <a:lnTo>
                  <a:pt x="0" y="6858000"/>
                </a:lnTo>
                <a:close/>
              </a:path>
            </a:pathLst>
          </a:custGeom>
          <a:solidFill>
            <a:srgbClr val="F2F2F2"/>
          </a:solidFill>
        </p:spPr>
        <p:txBody>
          <a:bodyPr wrap="square" lIns="0" tIns="0" rIns="0" bIns="0" rtlCol="0"/>
          <a:lstStyle/>
          <a:p>
            <a:endParaRPr/>
          </a:p>
        </p:txBody>
      </p:sp>
      <p:sp>
        <p:nvSpPr>
          <p:cNvPr id="18" name="bk object 18"/>
          <p:cNvSpPr/>
          <p:nvPr/>
        </p:nvSpPr>
        <p:spPr>
          <a:xfrm>
            <a:off x="7162800" y="0"/>
            <a:ext cx="5029200" cy="6858000"/>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35" y="5544483"/>
            <a:ext cx="963612" cy="9118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238759" y="214402"/>
            <a:ext cx="11714480" cy="1046480"/>
          </a:xfrm>
          <a:prstGeom prst="rect">
            <a:avLst/>
          </a:prstGeom>
        </p:spPr>
        <p:txBody>
          <a:bodyPr lIns="0" tIns="0" rIns="0" bIns="0"/>
          <a:lstStyle>
            <a:lvl1pPr>
              <a:defRPr sz="4148"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0871" y="1733545"/>
            <a:ext cx="4748530" cy="253820"/>
          </a:xfrm>
          <a:prstGeom prst="rect">
            <a:avLst/>
          </a:prstGeom>
        </p:spPr>
        <p:txBody>
          <a:bodyPr wrap="square" lIns="0" tIns="0" rIns="0" bIns="0">
            <a:spAutoFit/>
          </a:bodyPr>
          <a:lstStyle>
            <a:lvl1pPr>
              <a:defRPr sz="1649" b="1" i="0">
                <a:solidFill>
                  <a:srgbClr val="0A5496"/>
                </a:solidFill>
                <a:latin typeface="Arial"/>
                <a:cs typeface="Arial"/>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3/28/2023</a:t>
            </a:fld>
            <a:endParaRPr lang="en-US"/>
          </a:p>
        </p:txBody>
      </p:sp>
      <p:sp>
        <p:nvSpPr>
          <p:cNvPr id="7" name="Holder 7"/>
          <p:cNvSpPr>
            <a:spLocks noGrp="1"/>
          </p:cNvSpPr>
          <p:nvPr>
            <p:ph type="sldNum" sz="quarter" idx="7"/>
          </p:nvPr>
        </p:nvSpPr>
        <p:spPr>
          <a:xfrm>
            <a:off x="11595099" y="6444693"/>
            <a:ext cx="224790" cy="144145"/>
          </a:xfrm>
          <a:prstGeom prst="rect">
            <a:avLst/>
          </a:prstGeom>
        </p:spPr>
        <p:txBody>
          <a:bodyPr lIns="0" tIns="0" rIns="0" bIns="0"/>
          <a:lstStyle>
            <a:lvl1pPr>
              <a:defRPr sz="800" b="0" i="0">
                <a:solidFill>
                  <a:srgbClr val="0A5496"/>
                </a:solidFill>
                <a:latin typeface="Arial"/>
                <a:cs typeface="Arial"/>
              </a:defRPr>
            </a:lvl1pPr>
          </a:lstStyle>
          <a:p>
            <a:pPr marL="59666">
              <a:spcBef>
                <a:spcPts val="55"/>
              </a:spcBef>
            </a:pPr>
            <a:fld id="{81D60167-4931-47E6-BA6A-407CBD079E47}" type="slidenum">
              <a:rPr lang="en-US" spc="15" smtClean="0"/>
              <a:pPr marL="59666">
                <a:spcBef>
                  <a:spcPts val="55"/>
                </a:spcBef>
              </a:pPr>
              <a:t>‹#›</a:t>
            </a:fld>
            <a:r>
              <a:rPr lang="en-US" spc="-140"/>
              <a:t> </a:t>
            </a:r>
          </a:p>
        </p:txBody>
      </p:sp>
    </p:spTree>
    <p:extLst>
      <p:ext uri="{BB962C8B-B14F-4D97-AF65-F5344CB8AC3E}">
        <p14:creationId xmlns:p14="http://schemas.microsoft.com/office/powerpoint/2010/main" val="20185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407150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FA986-4FAD-4619-9797-F45EBFD39DFC}"/>
              </a:ext>
            </a:extLst>
          </p:cNvPr>
          <p:cNvSpPr>
            <a:spLocks noGrp="1"/>
          </p:cNvSpPr>
          <p:nvPr>
            <p:ph type="dt" sz="half" idx="10"/>
          </p:nvPr>
        </p:nvSpPr>
        <p:spPr/>
        <p:txBody>
          <a:bodyPr/>
          <a:lstStyle/>
          <a:p>
            <a:fld id="{A6FC691C-21A2-415B-A1DA-0567096FBA53}" type="datetimeFigureOut">
              <a:rPr lang="en-US" smtClean="0"/>
              <a:t>3/28/2023</a:t>
            </a:fld>
            <a:endParaRPr lang="en-US"/>
          </a:p>
        </p:txBody>
      </p:sp>
      <p:sp>
        <p:nvSpPr>
          <p:cNvPr id="3" name="Footer Placeholder 2">
            <a:extLst>
              <a:ext uri="{FF2B5EF4-FFF2-40B4-BE49-F238E27FC236}">
                <a16:creationId xmlns:a16="http://schemas.microsoft.com/office/drawing/2014/main" id="{D095C73D-6525-4CE9-9675-746A71831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802C8F-E2C6-498A-8A26-F28D65A0E59E}"/>
              </a:ext>
            </a:extLst>
          </p:cNvPr>
          <p:cNvSpPr>
            <a:spLocks noGrp="1"/>
          </p:cNvSpPr>
          <p:nvPr>
            <p:ph type="sldNum" sz="quarter" idx="12"/>
          </p:nvPr>
        </p:nvSpPr>
        <p:spPr/>
        <p:txBody>
          <a:bodyPr/>
          <a:lstStyle/>
          <a:p>
            <a:fld id="{C2AB5D56-03DD-47D8-8615-F3C45FA87CBA}" type="slidenum">
              <a:rPr lang="en-US" smtClean="0"/>
              <a:t>‹#›</a:t>
            </a:fld>
            <a:endParaRPr lang="en-US"/>
          </a:p>
        </p:txBody>
      </p:sp>
    </p:spTree>
    <p:extLst>
      <p:ext uri="{BB962C8B-B14F-4D97-AF65-F5344CB8AC3E}">
        <p14:creationId xmlns:p14="http://schemas.microsoft.com/office/powerpoint/2010/main" val="244343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36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2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Tree>
    <p:extLst>
      <p:ext uri="{BB962C8B-B14F-4D97-AF65-F5344CB8AC3E}">
        <p14:creationId xmlns:p14="http://schemas.microsoft.com/office/powerpoint/2010/main" val="331216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561689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87" r:id="rId4"/>
    <p:sldLayoutId id="2147483891" r:id="rId5"/>
    <p:sldLayoutId id="2147483916" r:id="rId6"/>
    <p:sldLayoutId id="2147483926" r:id="rId7"/>
    <p:sldLayoutId id="2147483929" r:id="rId8"/>
    <p:sldLayoutId id="2147483924" r:id="rId9"/>
    <p:sldLayoutId id="2147483925" r:id="rId10"/>
    <p:sldLayoutId id="2147483932" r:id="rId11"/>
    <p:sldLayoutId id="2147483927" r:id="rId12"/>
    <p:sldLayoutId id="2147483933" r:id="rId13"/>
    <p:sldLayoutId id="2147483930" r:id="rId14"/>
    <p:sldLayoutId id="2147483931"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HK61PiVfAe8?feature=oembed"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2" name="Overlay">
            <a:extLst>
              <a:ext uri="{FF2B5EF4-FFF2-40B4-BE49-F238E27FC236}">
                <a16:creationId xmlns:a16="http://schemas.microsoft.com/office/drawing/2014/main" id="{FA823A69-A419-DC4B-8D50-36A9DE62DF8F}"/>
              </a:ext>
            </a:extLst>
          </p:cNvPr>
          <p:cNvSpPr/>
          <p:nvPr/>
        </p:nvSpPr>
        <p:spPr>
          <a:xfrm>
            <a:off x="-3" y="-1264"/>
            <a:ext cx="12192000" cy="6858000"/>
          </a:xfrm>
          <a:prstGeom prst="rect">
            <a:avLst/>
          </a:prstGeom>
          <a:gradFill>
            <a:gsLst>
              <a:gs pos="39000">
                <a:srgbClr val="0D2240">
                  <a:alpha val="85981"/>
                </a:srgbClr>
              </a:gs>
              <a:gs pos="100000">
                <a:srgbClr val="7A2682">
                  <a:alpha val="88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32" y="426393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1754372" y="4565106"/>
            <a:ext cx="8842745" cy="154349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400">
                <a:latin typeface="Arial"/>
                <a:ea typeface="ヒラギノ角ゴ Pro W3"/>
                <a:cs typeface="Arial"/>
              </a:rPr>
              <a:t>Brändin yleiskatsaus </a:t>
            </a:r>
            <a:br>
              <a:rPr lang="fi-FI" sz="3400">
                <a:latin typeface="Arial"/>
                <a:ea typeface="ヒラギノ角ゴ Pro W3"/>
                <a:cs typeface="Arial"/>
              </a:rPr>
            </a:br>
            <a:endParaRPr lang="fi-FI" sz="3400">
              <a:latin typeface="Arial"/>
              <a:ea typeface="ヒラギノ角ゴ Pro W3"/>
              <a:cs typeface="Aria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6" name="Picture 5">
            <a:extLst>
              <a:ext uri="{FF2B5EF4-FFF2-40B4-BE49-F238E27FC236}">
                <a16:creationId xmlns:a16="http://schemas.microsoft.com/office/drawing/2014/main" id="{1852E450-74E6-D64C-8103-75138265F842}"/>
              </a:ext>
            </a:extLst>
          </p:cNvPr>
          <p:cNvPicPr>
            <a:picLocks noChangeAspect="1"/>
          </p:cNvPicPr>
          <p:nvPr/>
        </p:nvPicPr>
        <p:blipFill>
          <a:blip r:embed="rId4"/>
          <a:stretch>
            <a:fillRect/>
          </a:stretch>
        </p:blipFill>
        <p:spPr>
          <a:xfrm>
            <a:off x="3040382" y="578398"/>
            <a:ext cx="6111237" cy="3395131"/>
          </a:xfrm>
          <a:prstGeom prst="rect">
            <a:avLst/>
          </a:prstGeom>
        </p:spPr>
      </p:pic>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5200">
                <a:solidFill>
                  <a:schemeClr val="bg1"/>
                </a:solidFill>
                <a:latin typeface="Helvetica Neue"/>
              </a:rPr>
              <a:t>Onko Me palvelemme -mottomme muuttumassa?</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408058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3"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16202"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6" name="Rectangle 25">
            <a:extLst>
              <a:ext uri="{FF2B5EF4-FFF2-40B4-BE49-F238E27FC236}">
                <a16:creationId xmlns:a16="http://schemas.microsoft.com/office/drawing/2014/main" id="{5541233F-5305-EA4F-B6A5-1DF04105F8EA}"/>
              </a:ext>
            </a:extLst>
          </p:cNvPr>
          <p:cNvSpPr/>
          <p:nvPr/>
        </p:nvSpPr>
        <p:spPr bwMode="auto">
          <a:xfrm>
            <a:off x="1079564" y="509225"/>
            <a:ext cx="10032873" cy="1511232"/>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fi-FI" sz="4400" b="1" dirty="0">
                <a:solidFill>
                  <a:schemeClr val="bg1"/>
                </a:solidFill>
                <a:latin typeface="Arial"/>
                <a:ea typeface="ヒラギノ角ゴ Pro W3"/>
                <a:cs typeface="Arial"/>
              </a:rPr>
              <a:t>Lions Internationalin brändin aikajana</a:t>
            </a:r>
          </a:p>
        </p:txBody>
      </p:sp>
      <p:sp>
        <p:nvSpPr>
          <p:cNvPr id="21" name="Rectangle 20">
            <a:extLst>
              <a:ext uri="{FF2B5EF4-FFF2-40B4-BE49-F238E27FC236}">
                <a16:creationId xmlns:a16="http://schemas.microsoft.com/office/drawing/2014/main" id="{BAF34ED0-BB6E-1645-8FDD-DDC88524E299}"/>
              </a:ext>
            </a:extLst>
          </p:cNvPr>
          <p:cNvSpPr/>
          <p:nvPr/>
        </p:nvSpPr>
        <p:spPr>
          <a:xfrm>
            <a:off x="5370871" y="227954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 name="Rounded Rectangle 1">
            <a:extLst>
              <a:ext uri="{FF2B5EF4-FFF2-40B4-BE49-F238E27FC236}">
                <a16:creationId xmlns:a16="http://schemas.microsoft.com/office/drawing/2014/main" id="{60AE8B70-3E2A-424D-A6E2-3612D9C81915}"/>
              </a:ext>
            </a:extLst>
          </p:cNvPr>
          <p:cNvSpPr/>
          <p:nvPr/>
        </p:nvSpPr>
        <p:spPr bwMode="auto">
          <a:xfrm>
            <a:off x="574166"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endParaRPr lang="en-US" sz="1900" b="1" dirty="0">
              <a:solidFill>
                <a:schemeClr val="bg1"/>
              </a:solidFill>
              <a:latin typeface="Arial"/>
              <a:ea typeface="ヒラギノ角ゴ Pro W3"/>
              <a:cs typeface="Arial"/>
            </a:endParaRPr>
          </a:p>
          <a:p>
            <a:pPr marL="609600" indent="-609600"/>
            <a:r>
              <a:rPr lang="fi-FI" sz="1900" b="1" dirty="0">
                <a:solidFill>
                  <a:schemeClr val="bg1"/>
                </a:solidFill>
                <a:latin typeface="Arial"/>
                <a:ea typeface="ヒラギノ角ゴ Pro W3"/>
                <a:cs typeface="Arial"/>
              </a:rPr>
              <a:t>1. vuosi 2021-2022</a:t>
            </a:r>
          </a:p>
          <a:p>
            <a:pPr marL="609600" indent="-609600"/>
            <a:r>
              <a:rPr lang="fi-FI" sz="1600" dirty="0">
                <a:solidFill>
                  <a:schemeClr val="bg1"/>
                </a:solidFill>
                <a:latin typeface="Arial"/>
                <a:ea typeface="ヒラギノ角ゴ Pro W3"/>
                <a:cs typeface="Arial"/>
              </a:rPr>
              <a:t>Suunnittelu</a:t>
            </a:r>
          </a:p>
          <a:p>
            <a:pPr marL="609600" indent="-609600"/>
            <a:endParaRPr lang="en-US" sz="1600" b="1" dirty="0">
              <a:solidFill>
                <a:schemeClr val="bg1"/>
              </a:solidFill>
              <a:cs typeface="Arial"/>
            </a:endParaRPr>
          </a:p>
        </p:txBody>
      </p:sp>
      <p:sp>
        <p:nvSpPr>
          <p:cNvPr id="31" name="Rounded Rectangle 30">
            <a:extLst>
              <a:ext uri="{FF2B5EF4-FFF2-40B4-BE49-F238E27FC236}">
                <a16:creationId xmlns:a16="http://schemas.microsoft.com/office/drawing/2014/main" id="{D48CEA04-CD5E-7A44-88C2-E96CFF4D7C67}"/>
              </a:ext>
            </a:extLst>
          </p:cNvPr>
          <p:cNvSpPr/>
          <p:nvPr/>
        </p:nvSpPr>
        <p:spPr bwMode="auto">
          <a:xfrm>
            <a:off x="3370880" y="3728900"/>
            <a:ext cx="2676670" cy="1619102"/>
          </a:xfrm>
          <a:prstGeom prst="round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fi-FI" sz="1900" b="1">
                <a:solidFill>
                  <a:srgbClr val="FFFFFF"/>
                </a:solidFill>
                <a:latin typeface="Arial"/>
                <a:ea typeface="ヒラギノ角ゴ Pro W3"/>
                <a:cs typeface="Arial"/>
              </a:rPr>
              <a:t>2. vuosi 2022-2023</a:t>
            </a:r>
          </a:p>
          <a:p>
            <a:pPr marL="609600" indent="-609600"/>
            <a:r>
              <a:rPr lang="fi-FI" sz="1500">
                <a:solidFill>
                  <a:srgbClr val="FFFFFF"/>
                </a:solidFill>
                <a:latin typeface="Arial"/>
                <a:ea typeface="ヒラギノ角ゴ Pro W3"/>
                <a:cs typeface="Arial"/>
              </a:rPr>
              <a:t>Aloitus ja toimeenpano</a:t>
            </a:r>
          </a:p>
        </p:txBody>
      </p:sp>
      <p:sp>
        <p:nvSpPr>
          <p:cNvPr id="33" name="Rounded Rectangle 32">
            <a:extLst>
              <a:ext uri="{FF2B5EF4-FFF2-40B4-BE49-F238E27FC236}">
                <a16:creationId xmlns:a16="http://schemas.microsoft.com/office/drawing/2014/main" id="{64517790-B463-DE48-90C1-C7424B5C9A0F}"/>
              </a:ext>
            </a:extLst>
          </p:cNvPr>
          <p:cNvSpPr/>
          <p:nvPr/>
        </p:nvSpPr>
        <p:spPr bwMode="auto">
          <a:xfrm>
            <a:off x="6479109"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fi-FI" sz="1900" b="1">
                <a:solidFill>
                  <a:schemeClr val="bg1"/>
                </a:solidFill>
                <a:latin typeface="Arial"/>
                <a:ea typeface="ヒラギノ角ゴ Pro W3"/>
                <a:cs typeface="Arial"/>
              </a:rPr>
              <a:t>3. vuosi 2023-2024</a:t>
            </a:r>
          </a:p>
          <a:p>
            <a:pPr marL="609600" indent="-609600"/>
            <a:r>
              <a:rPr lang="fi-FI" sz="1600">
                <a:solidFill>
                  <a:schemeClr val="bg1"/>
                </a:solidFill>
                <a:latin typeface="Arial"/>
                <a:ea typeface="ヒラギノ角ゴ Pro W3"/>
                <a:cs typeface="Arial"/>
              </a:rPr>
              <a:t>Käyttöönotto aloitetaan</a:t>
            </a:r>
          </a:p>
        </p:txBody>
      </p:sp>
      <p:sp>
        <p:nvSpPr>
          <p:cNvPr id="35" name="Rounded Rectangle 34">
            <a:extLst>
              <a:ext uri="{FF2B5EF4-FFF2-40B4-BE49-F238E27FC236}">
                <a16:creationId xmlns:a16="http://schemas.microsoft.com/office/drawing/2014/main" id="{C54361CF-E43D-304D-91EA-C0725A36F327}"/>
              </a:ext>
            </a:extLst>
          </p:cNvPr>
          <p:cNvSpPr/>
          <p:nvPr/>
        </p:nvSpPr>
        <p:spPr bwMode="auto">
          <a:xfrm>
            <a:off x="9271844"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fi-FI" sz="1900" b="1" dirty="0">
                <a:solidFill>
                  <a:schemeClr val="bg1"/>
                </a:solidFill>
                <a:latin typeface="Arial"/>
                <a:ea typeface="ヒラギノ角ゴ Pro W3"/>
                <a:cs typeface="Arial"/>
              </a:rPr>
              <a:t>4. vuosi 2024–2025 </a:t>
            </a:r>
          </a:p>
          <a:p>
            <a:pPr marL="609600" indent="-609600"/>
            <a:r>
              <a:rPr lang="fi-FI" sz="1400" dirty="0">
                <a:solidFill>
                  <a:schemeClr val="bg1"/>
                </a:solidFill>
                <a:latin typeface="Arial"/>
                <a:ea typeface="ヒラギノ角ゴ Pro W3"/>
                <a:cs typeface="Arial"/>
              </a:rPr>
              <a:t>Käyttöönottoa jatketaan vuonna 4 ja sen jälkeen.</a:t>
            </a:r>
          </a:p>
        </p:txBody>
      </p:sp>
      <p:sp>
        <p:nvSpPr>
          <p:cNvPr id="44" name="Rectangle 43">
            <a:extLst>
              <a:ext uri="{FF2B5EF4-FFF2-40B4-BE49-F238E27FC236}">
                <a16:creationId xmlns:a16="http://schemas.microsoft.com/office/drawing/2014/main" id="{A15B325E-8771-BB4A-843D-AE7535A3B0E6}"/>
              </a:ext>
            </a:extLst>
          </p:cNvPr>
          <p:cNvSpPr/>
          <p:nvPr/>
        </p:nvSpPr>
        <p:spPr bwMode="auto">
          <a:xfrm>
            <a:off x="1225181" y="2518235"/>
            <a:ext cx="974163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fi-FI" sz="2000">
                <a:solidFill>
                  <a:schemeClr val="bg1"/>
                </a:solidFill>
                <a:latin typeface="Arial"/>
                <a:ea typeface="ヒラギノ角ゴ Pro W3"/>
                <a:cs typeface="Arial"/>
              </a:rPr>
              <a:t>Julkaisemme Lions Internationalin brändin hitaasti ajan myötä. </a:t>
            </a:r>
          </a:p>
        </p:txBody>
      </p:sp>
      <p:sp>
        <p:nvSpPr>
          <p:cNvPr id="3" name="Left Brace 2">
            <a:extLst>
              <a:ext uri="{FF2B5EF4-FFF2-40B4-BE49-F238E27FC236}">
                <a16:creationId xmlns:a16="http://schemas.microsoft.com/office/drawing/2014/main" id="{5C1A9FD8-BF3D-101D-0EBC-EE00A447FE71}"/>
              </a:ext>
            </a:extLst>
          </p:cNvPr>
          <p:cNvSpPr/>
          <p:nvPr/>
        </p:nvSpPr>
        <p:spPr bwMode="auto">
          <a:xfrm rot="-5400000">
            <a:off x="8974691" y="3493483"/>
            <a:ext cx="361636" cy="4616821"/>
          </a:xfrm>
          <a:prstGeom prst="leftBrac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pPr>
            <a:endParaRPr kumimoji="0" lang="en-US" sz="3200" b="0" i="0" u="none" strike="noStrike" cap="none" normalizeH="0" baseline="-25000">
              <a:ln>
                <a:noFill/>
              </a:ln>
              <a:solidFill>
                <a:srgbClr val="404040"/>
              </a:solidFill>
              <a:effectLst/>
              <a:latin typeface="Helvetica" pitchFamily="84" charset="0"/>
              <a:ea typeface="ヒラギノ角ゴ Pro W3" pitchFamily="84" charset="-128"/>
            </a:endParaRPr>
          </a:p>
        </p:txBody>
      </p:sp>
      <p:sp>
        <p:nvSpPr>
          <p:cNvPr id="4" name="Rectangle 3">
            <a:extLst>
              <a:ext uri="{FF2B5EF4-FFF2-40B4-BE49-F238E27FC236}">
                <a16:creationId xmlns:a16="http://schemas.microsoft.com/office/drawing/2014/main" id="{BAFE95B2-7C27-7F03-DE7F-28550FE91F03}"/>
              </a:ext>
            </a:extLst>
          </p:cNvPr>
          <p:cNvSpPr/>
          <p:nvPr/>
        </p:nvSpPr>
        <p:spPr bwMode="auto">
          <a:xfrm>
            <a:off x="5703165" y="6217025"/>
            <a:ext cx="6904689" cy="263499"/>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fi-FI" sz="2000" b="1" dirty="0">
                <a:solidFill>
                  <a:schemeClr val="bg1"/>
                </a:solidFill>
                <a:latin typeface="Arial"/>
                <a:ea typeface="ヒラギノ角ゴ Pro W3"/>
                <a:cs typeface="Arial"/>
              </a:rPr>
              <a:t>Tärkeää huomata: </a:t>
            </a:r>
            <a:br>
              <a:rPr lang="fi-FI" sz="2000" b="1" dirty="0">
                <a:solidFill>
                  <a:schemeClr val="bg1"/>
                </a:solidFill>
                <a:latin typeface="Arial"/>
                <a:ea typeface="ヒラギノ角ゴ Pro W3"/>
                <a:cs typeface="Arial"/>
              </a:rPr>
            </a:br>
            <a:r>
              <a:rPr lang="fi-FI" sz="2000" b="1" dirty="0">
                <a:solidFill>
                  <a:schemeClr val="bg1"/>
                </a:solidFill>
                <a:latin typeface="Arial"/>
                <a:ea typeface="ヒラギノ角ゴ Pro W3"/>
                <a:cs typeface="Arial"/>
              </a:rPr>
              <a:t>Käyttöönotto tapahtuu asteittain ajan myötä. </a:t>
            </a:r>
            <a:r>
              <a:rPr lang="fi-FI" sz="1600" b="1" dirty="0">
                <a:solidFill>
                  <a:schemeClr val="bg1"/>
                </a:solidFill>
                <a:latin typeface="Arial"/>
                <a:ea typeface="ヒラギノ角ゴ Pro W3"/>
                <a:cs typeface="Arial"/>
              </a:rPr>
              <a:t> </a:t>
            </a:r>
          </a:p>
        </p:txBody>
      </p:sp>
    </p:spTree>
    <p:extLst>
      <p:ext uri="{BB962C8B-B14F-4D97-AF65-F5344CB8AC3E}">
        <p14:creationId xmlns:p14="http://schemas.microsoft.com/office/powerpoint/2010/main" val="99165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70510" y="3292185"/>
            <a:ext cx="4181190" cy="26692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400"/>
              </a:spcBef>
              <a:spcAft>
                <a:spcPts val="0"/>
              </a:spcAft>
              <a:tabLst>
                <a:tab pos="144780" algn="l"/>
              </a:tabLst>
              <a:defRPr/>
            </a:pPr>
            <a:r>
              <a:rPr lang="fi-FI" sz="2400" b="1" dirty="0">
                <a:solidFill>
                  <a:srgbClr val="33373B"/>
                </a:solidFill>
                <a:latin typeface="Arial"/>
                <a:ea typeface="ヒラギノ角ゴ Pro W3"/>
                <a:cs typeface="Arial"/>
              </a:rPr>
              <a:t>Täältä löytyy:</a:t>
            </a:r>
          </a:p>
          <a:p>
            <a:pPr marL="342900" indent="-342900">
              <a:spcBef>
                <a:spcPts val="400"/>
              </a:spcBef>
              <a:spcAft>
                <a:spcPts val="0"/>
              </a:spcAft>
              <a:buChar char="•"/>
              <a:tabLst>
                <a:tab pos="144780" algn="l"/>
              </a:tabLst>
              <a:defRPr/>
            </a:pPr>
            <a:r>
              <a:rPr lang="fi-FI" sz="2200" dirty="0">
                <a:solidFill>
                  <a:srgbClr val="33373B"/>
                </a:solidFill>
                <a:latin typeface="Arial"/>
                <a:ea typeface="ヒラギノ角ゴ Pro W3"/>
                <a:cs typeface="Arial"/>
              </a:rPr>
              <a:t>Tietoa brändimme kehityksestä </a:t>
            </a:r>
          </a:p>
          <a:p>
            <a:pPr marL="342900" indent="-342900">
              <a:spcBef>
                <a:spcPts val="400"/>
              </a:spcBef>
              <a:spcAft>
                <a:spcPts val="0"/>
              </a:spcAft>
              <a:buChar char="•"/>
              <a:tabLst>
                <a:tab pos="144780" algn="l"/>
              </a:tabLst>
              <a:defRPr/>
            </a:pPr>
            <a:r>
              <a:rPr lang="fi-FI" sz="2200" dirty="0">
                <a:solidFill>
                  <a:srgbClr val="33373B"/>
                </a:solidFill>
                <a:latin typeface="Arial"/>
                <a:ea typeface="ヒラギノ角ゴ Pro W3"/>
                <a:cs typeface="Arial"/>
              </a:rPr>
              <a:t>Resursseja, mukaan lukien brändiin liittyvä viestintäoppaamme</a:t>
            </a:r>
          </a:p>
          <a:p>
            <a:pPr marL="342900" indent="-342900">
              <a:spcBef>
                <a:spcPts val="400"/>
              </a:spcBef>
              <a:spcAft>
                <a:spcPts val="0"/>
              </a:spcAft>
              <a:buChar char="•"/>
              <a:tabLst>
                <a:tab pos="144780" algn="l"/>
              </a:tabLst>
              <a:defRPr/>
            </a:pPr>
            <a:r>
              <a:rPr lang="fi-FI" sz="2200" dirty="0">
                <a:solidFill>
                  <a:srgbClr val="33373B"/>
                </a:solidFill>
                <a:latin typeface="Arial"/>
                <a:ea typeface="ヒラギノ角ゴ Pro W3"/>
                <a:cs typeface="Arial"/>
              </a:rPr>
              <a:t>Usein kysyttyä</a:t>
            </a:r>
          </a:p>
          <a:p>
            <a:pPr marL="342900" indent="-342900">
              <a:spcBef>
                <a:spcPts val="400"/>
              </a:spcBef>
              <a:spcAft>
                <a:spcPts val="0"/>
              </a:spcAft>
              <a:buChar char="•"/>
              <a:tabLst>
                <a:tab pos="144780" algn="l"/>
              </a:tabLst>
              <a:defRPr/>
            </a:pPr>
            <a:endParaRPr lang="en-US" sz="2400" spc="10" dirty="0">
              <a:solidFill>
                <a:srgbClr val="33373B"/>
              </a:solidFill>
              <a:latin typeface="Arial"/>
              <a:ea typeface="ヒラギノ角ゴ Pro W3"/>
              <a:cs typeface="Arial"/>
            </a:endParaRPr>
          </a:p>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fi-FI" sz="2200" dirty="0">
                <a:solidFill>
                  <a:srgbClr val="33373B"/>
                </a:solidFill>
                <a:latin typeface="Arial"/>
                <a:ea typeface="ヒラギノ角ゴ Pro W3"/>
                <a:cs typeface="Arial"/>
              </a:rPr>
            </a:br>
            <a:endParaRPr lang="fi-FI" sz="2200" dirty="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870510" y="25484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70510" y="1156036"/>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fi-FI">
                <a:latin typeface="Helvetica Neue"/>
              </a:rPr>
              <a:t>Lions Internationalin verkkosivu</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pic>
        <p:nvPicPr>
          <p:cNvPr id="2" name="Picture 3" descr="Graphical user interface, website&#10;&#10;Description automatically generated">
            <a:extLst>
              <a:ext uri="{FF2B5EF4-FFF2-40B4-BE49-F238E27FC236}">
                <a16:creationId xmlns:a16="http://schemas.microsoft.com/office/drawing/2014/main" id="{DC87049A-97ED-E918-33A0-82FDE5FEB87B}"/>
              </a:ext>
            </a:extLst>
          </p:cNvPr>
          <p:cNvPicPr>
            <a:picLocks noChangeAspect="1"/>
          </p:cNvPicPr>
          <p:nvPr/>
        </p:nvPicPr>
        <p:blipFill>
          <a:blip r:embed="rId4"/>
          <a:stretch>
            <a:fillRect/>
          </a:stretch>
        </p:blipFill>
        <p:spPr>
          <a:xfrm>
            <a:off x="9386381" y="1205804"/>
            <a:ext cx="1861728" cy="62457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3" descr="Graphical user interface, website&#10;&#10;Description automatically generated">
            <a:extLst>
              <a:ext uri="{FF2B5EF4-FFF2-40B4-BE49-F238E27FC236}">
                <a16:creationId xmlns:a16="http://schemas.microsoft.com/office/drawing/2014/main" id="{6D2701E2-849A-0F9C-5DE4-A368B5483BC6}"/>
              </a:ext>
            </a:extLst>
          </p:cNvPr>
          <p:cNvPicPr>
            <a:picLocks noChangeAspect="1"/>
          </p:cNvPicPr>
          <p:nvPr/>
        </p:nvPicPr>
        <p:blipFill rotWithShape="1">
          <a:blip r:embed="rId4"/>
          <a:srcRect b="63044"/>
          <a:stretch/>
        </p:blipFill>
        <p:spPr>
          <a:xfrm>
            <a:off x="5041516" y="1989787"/>
            <a:ext cx="4653284" cy="57590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Headline">
            <a:extLst>
              <a:ext uri="{FF2B5EF4-FFF2-40B4-BE49-F238E27FC236}">
                <a16:creationId xmlns:a16="http://schemas.microsoft.com/office/drawing/2014/main" id="{7EFB0286-32BC-2271-0450-425598D2E5F2}"/>
              </a:ext>
            </a:extLst>
          </p:cNvPr>
          <p:cNvSpPr txBox="1">
            <a:spLocks/>
          </p:cNvSpPr>
          <p:nvPr/>
        </p:nvSpPr>
        <p:spPr>
          <a:xfrm>
            <a:off x="870510" y="2748420"/>
            <a:ext cx="4759420" cy="45191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fi-FI" sz="2600">
                <a:latin typeface="Helvetica Neue"/>
              </a:rPr>
              <a:t>Lionsclubs.org/our-brand</a:t>
            </a:r>
          </a:p>
        </p:txBody>
      </p:sp>
      <p:sp>
        <p:nvSpPr>
          <p:cNvPr id="5" name="TextBox 4">
            <a:extLst>
              <a:ext uri="{FF2B5EF4-FFF2-40B4-BE49-F238E27FC236}">
                <a16:creationId xmlns:a16="http://schemas.microsoft.com/office/drawing/2014/main" id="{05E13640-04EE-5939-779B-4D3A03F16E8E}"/>
              </a:ext>
            </a:extLst>
          </p:cNvPr>
          <p:cNvSpPr txBox="1"/>
          <p:nvPr/>
        </p:nvSpPr>
        <p:spPr>
          <a:xfrm>
            <a:off x="130629" y="6126455"/>
            <a:ext cx="8869983" cy="1107996"/>
          </a:xfrm>
          <a:prstGeom prst="rect">
            <a:avLst/>
          </a:prstGeom>
          <a:noFill/>
        </p:spPr>
        <p:txBody>
          <a:bodyPr wrap="square" rtlCol="0">
            <a:spAutoFit/>
          </a:bodyPr>
          <a:lstStyle/>
          <a:p>
            <a:r>
              <a:rPr lang="fi-FI" dirty="0">
                <a:solidFill>
                  <a:srgbClr val="33373B"/>
                </a:solidFill>
                <a:latin typeface="Arial"/>
                <a:ea typeface="ヒラギノ角ゴ Pro W3"/>
                <a:cs typeface="Arial"/>
              </a:rPr>
              <a:t>Lähetä brändiin liittyvä kysymykset osoitteeseen:</a:t>
            </a:r>
          </a:p>
          <a:p>
            <a:r>
              <a:rPr lang="fi-FI" u="sng" dirty="0">
                <a:solidFill>
                  <a:srgbClr val="0070C0"/>
                </a:solidFill>
                <a:latin typeface="Arial"/>
                <a:ea typeface="ヒラギノ角ゴ Pro W3"/>
                <a:cs typeface="Arial"/>
              </a:rPr>
              <a:t>lionsbrand@lionsclubs.org</a:t>
            </a:r>
            <a:r>
              <a:rPr lang="fi-FI" dirty="0">
                <a:solidFill>
                  <a:srgbClr val="33373B"/>
                </a:solidFill>
                <a:latin typeface="Arial"/>
                <a:ea typeface="ヒラギノ角ゴ Pro W3"/>
                <a:cs typeface="Arial"/>
              </a:rPr>
              <a:t>.</a:t>
            </a:r>
          </a:p>
          <a:p>
            <a:endParaRPr lang="en-US" sz="2800" dirty="0" err="1"/>
          </a:p>
        </p:txBody>
      </p:sp>
    </p:spTree>
    <p:extLst>
      <p:ext uri="{BB962C8B-B14F-4D97-AF65-F5344CB8AC3E}">
        <p14:creationId xmlns:p14="http://schemas.microsoft.com/office/powerpoint/2010/main" val="233431279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7" y="-5257"/>
            <a:ext cx="12209417" cy="6866903"/>
          </a:xfrm>
          <a:prstGeom prst="rect">
            <a:avLst/>
          </a:prstGeom>
        </p:spPr>
      </p:pic>
      <p:sp>
        <p:nvSpPr>
          <p:cNvPr id="12" name="Overlay">
            <a:extLst>
              <a:ext uri="{FF2B5EF4-FFF2-40B4-BE49-F238E27FC236}">
                <a16:creationId xmlns:a16="http://schemas.microsoft.com/office/drawing/2014/main" id="{B7164FF5-67AE-B74A-874F-8E78802E709F}"/>
              </a:ext>
            </a:extLst>
          </p:cNvPr>
          <p:cNvSpPr/>
          <p:nvPr/>
        </p:nvSpPr>
        <p:spPr>
          <a:xfrm>
            <a:off x="-112143" y="0"/>
            <a:ext cx="12304143" cy="6858000"/>
          </a:xfrm>
          <a:prstGeom prst="rect">
            <a:avLst/>
          </a:prstGeom>
          <a:gradFill>
            <a:gsLst>
              <a:gs pos="39000">
                <a:srgbClr val="0D2240">
                  <a:alpha val="85981"/>
                </a:srgbClr>
              </a:gs>
              <a:gs pos="100000">
                <a:srgbClr val="7A2682">
                  <a:alpha val="88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descr="lionlogo_white.eps">
            <a:extLst>
              <a:ext uri="{FF2B5EF4-FFF2-40B4-BE49-F238E27FC236}">
                <a16:creationId xmlns:a16="http://schemas.microsoft.com/office/drawing/2014/main" id="{AFB8B13E-3B99-2140-8C3E-B7506FDCF4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93768" y="1828800"/>
            <a:ext cx="1204464" cy="1174956"/>
          </a:xfrm>
          <a:prstGeom prst="rect">
            <a:avLst/>
          </a:prstGeom>
        </p:spPr>
      </p:pic>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Kiitos</a:t>
            </a:r>
          </a:p>
        </p:txBody>
      </p:sp>
      <p:sp>
        <p:nvSpPr>
          <p:cNvPr id="9" name="Rectangle 8">
            <a:extLst>
              <a:ext uri="{FF2B5EF4-FFF2-40B4-BE49-F238E27FC236}">
                <a16:creationId xmlns:a16="http://schemas.microsoft.com/office/drawing/2014/main" id="{7E15C85D-EDCB-C74F-8F29-3BB6B6CCF5ED}"/>
              </a:ext>
            </a:extLst>
          </p:cNvPr>
          <p:cNvSpPr/>
          <p:nvPr/>
        </p:nvSpPr>
        <p:spPr>
          <a:xfrm>
            <a:off x="537087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0" name="TextBox 9">
            <a:extLst>
              <a:ext uri="{FF2B5EF4-FFF2-40B4-BE49-F238E27FC236}">
                <a16:creationId xmlns:a16="http://schemas.microsoft.com/office/drawing/2014/main" id="{5FD77007-DB48-654F-892C-631DEE861BBC}"/>
              </a:ext>
            </a:extLst>
          </p:cNvPr>
          <p:cNvSpPr txBox="1"/>
          <p:nvPr/>
        </p:nvSpPr>
        <p:spPr>
          <a:xfrm>
            <a:off x="4396095" y="6248400"/>
            <a:ext cx="3399810" cy="338554"/>
          </a:xfrm>
          <a:prstGeom prst="rect">
            <a:avLst/>
          </a:prstGeom>
          <a:noFill/>
        </p:spPr>
        <p:txBody>
          <a:bodyPr wrap="square" lIns="91440" tIns="45720" rIns="91440" bIns="45720" rtlCol="0" anchor="t">
            <a:spAutoFit/>
          </a:bodyPr>
          <a:lstStyle/>
          <a:p>
            <a:pPr algn="ctr"/>
            <a:r>
              <a:rPr lang="fi-FI" sz="1600" b="1">
                <a:solidFill>
                  <a:schemeClr val="bg1"/>
                </a:solidFill>
              </a:rPr>
              <a:t>© 2023 Lions Clubs International</a:t>
            </a: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4"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5" name="Online Media 4" title="Me olemme Lions International. [FI]">
            <a:hlinkClick r:id="" action="ppaction://media"/>
            <a:extLst>
              <a:ext uri="{FF2B5EF4-FFF2-40B4-BE49-F238E27FC236}">
                <a16:creationId xmlns:a16="http://schemas.microsoft.com/office/drawing/2014/main" id="{44E19507-87FF-0668-310C-F3C863577CA5}"/>
              </a:ext>
            </a:extLst>
          </p:cNvPr>
          <p:cNvPicPr>
            <a:picLocks noRot="1" noChangeAspect="1"/>
          </p:cNvPicPr>
          <p:nvPr>
            <a:videoFile r:link="rId1"/>
          </p:nvPr>
        </p:nvPicPr>
        <p:blipFill>
          <a:blip r:embed="rId5"/>
          <a:stretch>
            <a:fillRect/>
          </a:stretch>
        </p:blipFill>
        <p:spPr>
          <a:xfrm>
            <a:off x="2234800" y="1247422"/>
            <a:ext cx="7722400" cy="4363156"/>
          </a:xfrm>
          <a:prstGeom prst="rect">
            <a:avLst/>
          </a:prstGeom>
        </p:spPr>
      </p:pic>
    </p:spTree>
    <p:extLst>
      <p:ext uri="{BB962C8B-B14F-4D97-AF65-F5344CB8AC3E}">
        <p14:creationId xmlns:p14="http://schemas.microsoft.com/office/powerpoint/2010/main" val="18249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822785"/>
            <a:ext cx="8958866" cy="1506530"/>
            <a:chOff x="1534309" y="1289715"/>
            <a:chExt cx="8958866" cy="1506530"/>
          </a:xfrm>
        </p:grpSpPr>
        <p:sp>
          <p:nvSpPr>
            <p:cNvPr id="3" name="Yellow Bar">
              <a:extLst>
                <a:ext uri="{FF2B5EF4-FFF2-40B4-BE49-F238E27FC236}">
                  <a16:creationId xmlns:a16="http://schemas.microsoft.com/office/drawing/2014/main" id="{8CF8280C-73E8-A64D-9417-F9D6E215655B}"/>
                </a:ext>
              </a:extLst>
            </p:cNvPr>
            <p:cNvSpPr/>
            <p:nvPr/>
          </p:nvSpPr>
          <p:spPr>
            <a:xfrm>
              <a:off x="5163054" y="27234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34309" y="1289715"/>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000">
                  <a:solidFill>
                    <a:srgbClr val="00338D"/>
                  </a:solidFill>
                  <a:latin typeface="Arial"/>
                  <a:ea typeface="ヒラギノ角ゴ Pro W3"/>
                  <a:cs typeface="Arial"/>
                </a:rPr>
                <a:t>Esittelemme Lions Internationalin yleisbrändin</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504188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dirty="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2787181"/>
            <a:ext cx="5509805" cy="398804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fi-FI" sz="2200">
                <a:solidFill>
                  <a:srgbClr val="33373B"/>
                </a:solidFill>
                <a:latin typeface="Arial"/>
                <a:ea typeface="ヒラギノ角ゴ Pro W3"/>
                <a:cs typeface="Arial"/>
              </a:rPr>
            </a:br>
            <a:endParaRPr lang="fi-FI" sz="220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59757" y="21538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371189"/>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fi-FI">
                <a:latin typeface="Helvetica Neue"/>
              </a:rPr>
              <a:t>Brändin kaava</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sp>
        <p:nvSpPr>
          <p:cNvPr id="11" name="Headline">
            <a:extLst>
              <a:ext uri="{FF2B5EF4-FFF2-40B4-BE49-F238E27FC236}">
                <a16:creationId xmlns:a16="http://schemas.microsoft.com/office/drawing/2014/main" id="{13AB7F86-05E1-BE72-FB6B-B8636B8F5DFB}"/>
              </a:ext>
            </a:extLst>
          </p:cNvPr>
          <p:cNvSpPr txBox="1">
            <a:spLocks/>
          </p:cNvSpPr>
          <p:nvPr/>
        </p:nvSpPr>
        <p:spPr>
          <a:xfrm>
            <a:off x="1057193" y="3341662"/>
            <a:ext cx="3017875"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sz="1800">
                <a:solidFill>
                  <a:srgbClr val="002060"/>
                </a:solidFill>
                <a:latin typeface="Arial"/>
                <a:ea typeface="ヒラギノ角ゴ Pro W3"/>
                <a:cs typeface="Arial"/>
              </a:rPr>
              <a:t>”Yleisbrändi”</a:t>
            </a:r>
            <a:br>
              <a:rPr lang="fi-FI" sz="1800" b="0"/>
            </a:br>
            <a:endParaRPr lang="fi-FI" sz="1800" b="0"/>
          </a:p>
        </p:txBody>
      </p:sp>
      <p:sp>
        <p:nvSpPr>
          <p:cNvPr id="13" name="Headline">
            <a:extLst>
              <a:ext uri="{FF2B5EF4-FFF2-40B4-BE49-F238E27FC236}">
                <a16:creationId xmlns:a16="http://schemas.microsoft.com/office/drawing/2014/main" id="{C117A15F-25CE-B636-F7A9-DD3B2388988E}"/>
              </a:ext>
            </a:extLst>
          </p:cNvPr>
          <p:cNvSpPr txBox="1">
            <a:spLocks/>
          </p:cNvSpPr>
          <p:nvPr/>
        </p:nvSpPr>
        <p:spPr>
          <a:xfrm>
            <a:off x="1060253" y="5153375"/>
            <a:ext cx="2692310"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sz="1800">
                <a:solidFill>
                  <a:srgbClr val="002060"/>
                </a:solidFill>
                <a:latin typeface="Arial"/>
                <a:ea typeface="ヒラギノ角ゴ Pro W3"/>
                <a:cs typeface="Arial"/>
              </a:rPr>
              <a:t>Organisaatiobrändit</a:t>
            </a:r>
            <a:br>
              <a:rPr lang="fi-FI" sz="1800" b="0"/>
            </a:br>
            <a:endParaRPr lang="fi-FI" sz="1800" b="0"/>
          </a:p>
        </p:txBody>
      </p:sp>
      <p:pic>
        <p:nvPicPr>
          <p:cNvPr id="15" name="Picture 14" descr="Graphical user interface&#10;&#10;Description automatically generated">
            <a:extLst>
              <a:ext uri="{FF2B5EF4-FFF2-40B4-BE49-F238E27FC236}">
                <a16:creationId xmlns:a16="http://schemas.microsoft.com/office/drawing/2014/main" id="{B77D529D-8981-FC9E-45F9-D6EDC901CBBA}"/>
              </a:ext>
            </a:extLst>
          </p:cNvPr>
          <p:cNvPicPr>
            <a:picLocks noChangeAspect="1"/>
          </p:cNvPicPr>
          <p:nvPr/>
        </p:nvPicPr>
        <p:blipFill>
          <a:blip r:embed="rId4"/>
          <a:stretch>
            <a:fillRect/>
          </a:stretch>
        </p:blipFill>
        <p:spPr>
          <a:xfrm>
            <a:off x="4465523" y="2892363"/>
            <a:ext cx="6802489" cy="2835195"/>
          </a:xfrm>
          <a:prstGeom prst="rect">
            <a:avLst/>
          </a:prstGeom>
        </p:spPr>
      </p:pic>
    </p:spTree>
    <p:extLst>
      <p:ext uri="{BB962C8B-B14F-4D97-AF65-F5344CB8AC3E}">
        <p14:creationId xmlns:p14="http://schemas.microsoft.com/office/powerpoint/2010/main" val="346888778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744853"/>
            <a:ext cx="8958866" cy="1723007"/>
            <a:chOff x="1568945" y="1211783"/>
            <a:chExt cx="8958866" cy="1723007"/>
          </a:xfrm>
        </p:grpSpPr>
        <p:sp>
          <p:nvSpPr>
            <p:cNvPr id="3" name="Yellow Bar">
              <a:extLst>
                <a:ext uri="{FF2B5EF4-FFF2-40B4-BE49-F238E27FC236}">
                  <a16:creationId xmlns:a16="http://schemas.microsoft.com/office/drawing/2014/main" id="{8CF8280C-73E8-A64D-9417-F9D6E215655B}"/>
                </a:ext>
              </a:extLst>
            </p:cNvPr>
            <p:cNvSpPr/>
            <p:nvPr/>
          </p:nvSpPr>
          <p:spPr>
            <a:xfrm>
              <a:off x="5197690" y="2862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68945" y="1211783"/>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000">
                  <a:solidFill>
                    <a:srgbClr val="00338D"/>
                  </a:solidFill>
                  <a:latin typeface="Arial"/>
                  <a:ea typeface="ヒラギノ角ゴ Pro W3"/>
                  <a:cs typeface="Arial"/>
                </a:rPr>
                <a:t>Teillä on kysymyksiä. </a:t>
              </a:r>
              <a:br>
                <a:rPr lang="fi-FI" sz="4000">
                  <a:solidFill>
                    <a:srgbClr val="00338D"/>
                  </a:solidFill>
                  <a:latin typeface="Arial"/>
                  <a:ea typeface="ヒラギノ角ゴ Pro W3"/>
                  <a:cs typeface="Arial"/>
                </a:rPr>
              </a:br>
              <a:r>
                <a:rPr lang="fi-FI" sz="4000">
                  <a:solidFill>
                    <a:srgbClr val="00338D"/>
                  </a:solidFill>
                  <a:latin typeface="Arial"/>
                  <a:ea typeface="ヒラギノ角ゴ Pro W3"/>
                  <a:cs typeface="Arial"/>
                </a:rPr>
                <a:t>Meillä on vastauksia.</a:t>
              </a:r>
            </a:p>
            <a:p>
              <a:endParaRPr lang="en-US" sz="4000" kern="0" dirty="0">
                <a:solidFill>
                  <a:srgbClr val="00338D"/>
                </a:solidFill>
                <a:latin typeface="Arial"/>
                <a:ea typeface="ヒラギノ角ゴ Pro W3"/>
                <a:cs typeface="Arial"/>
              </a:endParaRPr>
            </a:p>
            <a:p>
              <a:r>
                <a:rPr lang="fi-FI" sz="4000" b="0">
                  <a:solidFill>
                    <a:srgbClr val="00338D"/>
                  </a:solidFill>
                  <a:latin typeface="Arial"/>
                  <a:ea typeface="ヒラギノ角ゴ Pro W3"/>
                  <a:cs typeface="Arial"/>
                </a:rPr>
                <a:t>Viisi useimmin esitettyä kysymystä</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102419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dirty="0" smtClean="0">
                <a:solidFill>
                  <a:schemeClr val="bg1"/>
                </a:solidFill>
              </a:rPr>
              <a:pPr eaLnBrk="0" hangingPunct="0">
                <a:spcBef>
                  <a:spcPct val="50000"/>
                </a:spcBef>
                <a:defRPr/>
              </a:pPr>
              <a:t>6</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5200" dirty="0">
                <a:solidFill>
                  <a:schemeClr val="bg1">
                    <a:lumMod val="95000"/>
                  </a:schemeClr>
                </a:solidFill>
                <a:latin typeface="Helvetica Neue"/>
              </a:rPr>
              <a:t>Miksi siirrymme käyttämään </a:t>
            </a:r>
            <a:br>
              <a:rPr lang="fi-FI" sz="5200" dirty="0">
                <a:solidFill>
                  <a:schemeClr val="bg1">
                    <a:lumMod val="95000"/>
                  </a:schemeClr>
                </a:solidFill>
                <a:latin typeface="Helvetica Neue"/>
              </a:rPr>
            </a:br>
            <a:r>
              <a:rPr lang="fi-FI" sz="5200" dirty="0">
                <a:solidFill>
                  <a:schemeClr val="bg1">
                    <a:lumMod val="95000"/>
                  </a:schemeClr>
                </a:solidFill>
                <a:latin typeface="Helvetica Neue"/>
              </a:rPr>
              <a:t>Lions Internationalia </a:t>
            </a:r>
            <a:br>
              <a:rPr lang="fi-FI" sz="5200" dirty="0">
                <a:solidFill>
                  <a:schemeClr val="bg1">
                    <a:lumMod val="95000"/>
                  </a:schemeClr>
                </a:solidFill>
                <a:latin typeface="Helvetica Neue"/>
              </a:rPr>
            </a:br>
            <a:r>
              <a:rPr lang="fi-FI" sz="5200" dirty="0">
                <a:solidFill>
                  <a:schemeClr val="bg1">
                    <a:lumMod val="95000"/>
                  </a:schemeClr>
                </a:solidFill>
                <a:latin typeface="Helvetica Neue"/>
              </a:rPr>
              <a:t>yleisbrändinä?</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30037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862835" y="917763"/>
            <a:ext cx="8183856"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5200" dirty="0">
                <a:solidFill>
                  <a:schemeClr val="bg1"/>
                </a:solidFill>
                <a:latin typeface="Helvetica Neue"/>
              </a:rPr>
              <a:t>Jos Lions International on yleisbrändimme, tarkoittaako se, että emme ole enää Lions Clubs International ja Lions Clubs International Foundation?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87483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94450" y="1368019"/>
            <a:ext cx="8400486"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5200" dirty="0">
                <a:solidFill>
                  <a:schemeClr val="bg1"/>
                </a:solidFill>
                <a:latin typeface="Helvetica Neue"/>
              </a:rPr>
              <a:t>Onko klubeilla, piireillä ja moninkertaispiireillä määräaika päivittää materiaalinsa uudella brändillä?</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68763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5200">
                <a:solidFill>
                  <a:schemeClr val="bg1"/>
                </a:solidFill>
                <a:latin typeface="Helvetica Neue"/>
              </a:rPr>
              <a:t>Onko Lions Internationalin tunnus muuttumassa?</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388853315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2748</TotalTime>
  <Words>654</Words>
  <Application>Microsoft Office PowerPoint</Application>
  <PresentationFormat>Widescreen</PresentationFormat>
  <Paragraphs>101</Paragraphs>
  <Slides>13</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Helvetica</vt:lpstr>
      <vt:lpstr>Helvetica Neue</vt:lpstr>
      <vt:lpstr>Open Sans Light</vt:lpstr>
      <vt:lpstr>Open Sans Regular</vt:lpstr>
      <vt:lpstr>Segoe UI</vt:lpstr>
      <vt:lpstr>Segoe UI Semibold</vt:lpstr>
      <vt:lpstr>MASTER SLIDE - BLANK</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Tait, Christine</cp:lastModifiedBy>
  <cp:revision>1357</cp:revision>
  <cp:lastPrinted>2019-06-19T16:24:35Z</cp:lastPrinted>
  <dcterms:created xsi:type="dcterms:W3CDTF">2018-11-12T16:45:52Z</dcterms:created>
  <dcterms:modified xsi:type="dcterms:W3CDTF">2023-03-28T18:46:10Z</dcterms:modified>
</cp:coreProperties>
</file>