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63"/>
  </p:notesMasterIdLst>
  <p:handoutMasterIdLst>
    <p:handoutMasterId r:id="rId64"/>
  </p:handoutMasterIdLst>
  <p:sldIdLst>
    <p:sldId id="957" r:id="rId9"/>
    <p:sldId id="954" r:id="rId10"/>
    <p:sldId id="1043" r:id="rId11"/>
    <p:sldId id="955" r:id="rId12"/>
    <p:sldId id="963" r:id="rId13"/>
    <p:sldId id="966" r:id="rId14"/>
    <p:sldId id="958" r:id="rId15"/>
    <p:sldId id="1000" r:id="rId16"/>
    <p:sldId id="1024" r:id="rId17"/>
    <p:sldId id="1046" r:id="rId18"/>
    <p:sldId id="1037" r:id="rId19"/>
    <p:sldId id="1039" r:id="rId20"/>
    <p:sldId id="1007" r:id="rId21"/>
    <p:sldId id="968" r:id="rId22"/>
    <p:sldId id="970" r:id="rId23"/>
    <p:sldId id="996" r:id="rId24"/>
    <p:sldId id="1253" r:id="rId25"/>
    <p:sldId id="1045" r:id="rId26"/>
    <p:sldId id="535" r:id="rId27"/>
    <p:sldId id="1250" r:id="rId28"/>
    <p:sldId id="1028" r:id="rId29"/>
    <p:sldId id="995" r:id="rId30"/>
    <p:sldId id="1011" r:id="rId31"/>
    <p:sldId id="961" r:id="rId32"/>
    <p:sldId id="1017" r:id="rId33"/>
    <p:sldId id="1038" r:id="rId34"/>
    <p:sldId id="972" r:id="rId35"/>
    <p:sldId id="959" r:id="rId36"/>
    <p:sldId id="1004" r:id="rId37"/>
    <p:sldId id="974" r:id="rId38"/>
    <p:sldId id="1001" r:id="rId39"/>
    <p:sldId id="988" r:id="rId40"/>
    <p:sldId id="990" r:id="rId41"/>
    <p:sldId id="976" r:id="rId42"/>
    <p:sldId id="1014" r:id="rId43"/>
    <p:sldId id="978" r:id="rId44"/>
    <p:sldId id="979" r:id="rId45"/>
    <p:sldId id="1015" r:id="rId46"/>
    <p:sldId id="987" r:id="rId47"/>
    <p:sldId id="1016" r:id="rId48"/>
    <p:sldId id="956" r:id="rId49"/>
    <p:sldId id="1252" r:id="rId50"/>
    <p:sldId id="1251" r:id="rId51"/>
    <p:sldId id="1248" r:id="rId52"/>
    <p:sldId id="1035" r:id="rId53"/>
    <p:sldId id="1245" r:id="rId54"/>
    <p:sldId id="1042" r:id="rId55"/>
    <p:sldId id="1012" r:id="rId56"/>
    <p:sldId id="1020" r:id="rId57"/>
    <p:sldId id="1041" r:id="rId58"/>
    <p:sldId id="1247" r:id="rId59"/>
    <p:sldId id="1023" r:id="rId60"/>
    <p:sldId id="545" r:id="rId61"/>
    <p:sldId id="1044" r:id="rId6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Laube, Ann" initials="LA" lastIdx="1" clrIdx="81">
    <p:extLst>
      <p:ext uri="{19B8F6BF-5375-455C-9EA6-DF929625EA0E}">
        <p15:presenceInfo xmlns:p15="http://schemas.microsoft.com/office/powerpoint/2012/main" userId="S-1-5-21-1659004503-1409082233-839522115-4154"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F0C300"/>
    <a:srgbClr val="56565A"/>
    <a:srgbClr val="732E81"/>
    <a:srgbClr val="457DC8"/>
    <a:srgbClr val="082E87"/>
    <a:srgbClr val="0A5496"/>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88665" autoAdjust="0"/>
  </p:normalViewPr>
  <p:slideViewPr>
    <p:cSldViewPr showGuides="1">
      <p:cViewPr varScale="1">
        <p:scale>
          <a:sx n="101" d="100"/>
          <a:sy n="101" d="100"/>
        </p:scale>
        <p:origin x="1062" y="7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4320"/>
    </p:cViewPr>
  </p:outlineViewPr>
  <p:notesTextViewPr>
    <p:cViewPr>
      <p:scale>
        <a:sx n="150" d="100"/>
        <a:sy n="150" d="100"/>
      </p:scale>
      <p:origin x="0" y="0"/>
    </p:cViewPr>
  </p:notesTextViewPr>
  <p:sorterViewPr>
    <p:cViewPr>
      <p:scale>
        <a:sx n="120" d="100"/>
        <a:sy n="120" d="100"/>
      </p:scale>
      <p:origin x="0" y="-3228"/>
    </p:cViewPr>
  </p:sorterViewPr>
  <p:notesViewPr>
    <p:cSldViewPr showGuides="1">
      <p:cViewPr varScale="1">
        <p:scale>
          <a:sx n="88" d="100"/>
          <a:sy n="88" d="100"/>
        </p:scale>
        <p:origin x="369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3038475" cy="465621"/>
          </a:xfrm>
          <a:prstGeom prst="rect">
            <a:avLst/>
          </a:prstGeom>
        </p:spPr>
        <p:txBody>
          <a:bodyPr vert="horz" lIns="91840" tIns="45920" rIns="91840" bIns="4592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5" y="8829185"/>
            <a:ext cx="3038475" cy="465621"/>
          </a:xfrm>
          <a:prstGeom prst="rect">
            <a:avLst/>
          </a:prstGeom>
        </p:spPr>
        <p:txBody>
          <a:bodyPr vert="horz" lIns="91840" tIns="45920" rIns="91840" bIns="4592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41" y="8829185"/>
            <a:ext cx="3038475" cy="465621"/>
          </a:xfrm>
          <a:prstGeom prst="rect">
            <a:avLst/>
          </a:prstGeom>
        </p:spPr>
        <p:txBody>
          <a:bodyPr vert="horz" wrap="square" lIns="91840" tIns="45920" rIns="91840" bIns="4592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105457FD-C346-4862-9B20-58440274D4DF}" type="datetime1">
              <a:rPr lang="en-US" smtClean="0"/>
              <a:t>9/22/2023</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2" y="228600"/>
            <a:ext cx="2278060" cy="237025"/>
          </a:xfrm>
          <a:prstGeom prst="rect">
            <a:avLst/>
          </a:prstGeom>
        </p:spPr>
        <p:txBody>
          <a:bodyPr vert="horz" wrap="square" lIns="92852" tIns="46425" rIns="92852" bIns="46425" numCol="1" anchor="t" anchorCtr="0" compatLnSpc="1">
            <a:prstTxWarp prst="textNoShape">
              <a:avLst/>
            </a:prstTxWarp>
          </a:bodyPr>
          <a:lstStyle>
            <a:lvl1pPr algn="r">
              <a:defRPr sz="1300" smtClean="0">
                <a:latin typeface="Calibri" pitchFamily="34" charset="0"/>
              </a:defRPr>
            </a:lvl1pPr>
          </a:lstStyle>
          <a:p>
            <a:pPr>
              <a:defRPr/>
            </a:pPr>
            <a:fld id="{CAFD0B60-6681-4A01-8781-7D77F9AE44FA}" type="datetime1">
              <a:rPr lang="en-US" smtClean="0"/>
              <a:t>9/22/2023</a:t>
            </a:fld>
            <a:endParaRPr lang="en-US" dirty="0"/>
          </a:p>
        </p:txBody>
      </p:sp>
      <p:sp>
        <p:nvSpPr>
          <p:cNvPr id="4" name="Slide Image Placeholder 3"/>
          <p:cNvSpPr>
            <a:spLocks noGrp="1" noRot="1" noChangeAspect="1"/>
          </p:cNvSpPr>
          <p:nvPr>
            <p:ph type="sldImg" idx="2"/>
          </p:nvPr>
        </p:nvSpPr>
        <p:spPr>
          <a:xfrm>
            <a:off x="762002" y="696038"/>
            <a:ext cx="5486400" cy="3087068"/>
          </a:xfrm>
          <a:prstGeom prst="rect">
            <a:avLst/>
          </a:prstGeom>
          <a:noFill/>
          <a:ln w="12700">
            <a:solidFill>
              <a:prstClr val="black"/>
            </a:solidFill>
          </a:ln>
        </p:spPr>
        <p:txBody>
          <a:bodyPr vert="horz" lIns="92852" tIns="46425" rIns="92852" bIns="46425" rtlCol="0" anchor="ctr"/>
          <a:lstStyle/>
          <a:p>
            <a:pPr lvl="0"/>
            <a:endParaRPr lang="en-US" noProof="0" dirty="0"/>
          </a:p>
        </p:txBody>
      </p:sp>
      <p:sp>
        <p:nvSpPr>
          <p:cNvPr id="7" name="Slide Number Placeholder 6"/>
          <p:cNvSpPr>
            <a:spLocks noGrp="1"/>
          </p:cNvSpPr>
          <p:nvPr>
            <p:ph type="sldNum" sz="quarter" idx="5"/>
          </p:nvPr>
        </p:nvSpPr>
        <p:spPr>
          <a:xfrm>
            <a:off x="5784852" y="8829185"/>
            <a:ext cx="523875" cy="314236"/>
          </a:xfrm>
          <a:prstGeom prst="rect">
            <a:avLst/>
          </a:prstGeom>
        </p:spPr>
        <p:txBody>
          <a:bodyPr vert="horz" wrap="square" lIns="92852" tIns="46425" rIns="92852" bIns="46425" numCol="1" anchor="b" anchorCtr="0" compatLnSpc="1">
            <a:prstTxWarp prst="textNoShape">
              <a:avLst/>
            </a:prstTxWarp>
          </a:bodyPr>
          <a:lstStyle>
            <a:lvl1pPr algn="ctr">
              <a:defRPr sz="1300" smtClean="0">
                <a:latin typeface="Calibri" pitchFamily="34" charset="0"/>
              </a:defRPr>
            </a:lvl1pPr>
          </a:lstStyle>
          <a:p>
            <a:pPr>
              <a:defRPr/>
            </a:pPr>
            <a:fld id="{6627F33C-24D4-41C1-BFA2-68160C39F89C}" type="slidenum">
              <a:rPr lang="en-US" smtClean="0"/>
              <a:pPr>
                <a:defRPr/>
              </a:pPr>
              <a:t>‹#›</a:t>
            </a:fld>
            <a:endParaRPr lang="en-US" dirty="0"/>
          </a:p>
        </p:txBody>
      </p:sp>
      <p:sp>
        <p:nvSpPr>
          <p:cNvPr id="9" name="Notes Placeholder 8"/>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p:notesStyle>
    <a:lvl1pPr marL="0" indent="0" algn="l" rtl="0" eaLnBrk="0" fontAlgn="base" hangingPunct="0">
      <a:lnSpc>
        <a:spcPct val="150000"/>
      </a:lnSpc>
      <a:spcBef>
        <a:spcPts val="0"/>
      </a:spcBef>
      <a:spcAft>
        <a:spcPct val="0"/>
      </a:spcAft>
      <a:tabLst>
        <a:tab pos="461963" algn="l"/>
        <a:tab pos="914400" algn="l"/>
        <a:tab pos="1376363" algn="l"/>
        <a:tab pos="1828800" algn="l"/>
      </a:tabLst>
      <a:defRPr sz="1200" kern="1200">
        <a:solidFill>
          <a:schemeClr val="tx1">
            <a:lumMod val="75000"/>
          </a:schemeClr>
        </a:solidFill>
        <a:latin typeface="+mn-lt"/>
        <a:ea typeface="ヒラギノ角ゴ Pro W3" charset="0"/>
        <a:cs typeface="ヒラギノ角ゴ Pro W3" charset="0"/>
      </a:defRPr>
    </a:lvl1pPr>
    <a:lvl2pPr marL="457200" indent="-457200" algn="l" rtl="0" eaLnBrk="0" fontAlgn="base" hangingPunct="0">
      <a:lnSpc>
        <a:spcPct val="150000"/>
      </a:lnSpc>
      <a:spcBef>
        <a:spcPts val="0"/>
      </a:spcBef>
      <a:spcAft>
        <a:spcPct val="0"/>
      </a:spcAft>
      <a:defRPr sz="1200" kern="1200">
        <a:solidFill>
          <a:schemeClr val="tx1"/>
        </a:solidFill>
        <a:latin typeface="+mn-lt"/>
        <a:ea typeface="ヒラギノ角ゴ Pro W3" charset="0"/>
        <a:cs typeface="+mn-cs"/>
      </a:defRPr>
    </a:lvl2pPr>
    <a:lvl3pPr marL="457200" indent="-457200" algn="l" rtl="0" eaLnBrk="0" fontAlgn="base" hangingPunct="0">
      <a:lnSpc>
        <a:spcPct val="150000"/>
      </a:lnSpc>
      <a:spcBef>
        <a:spcPts val="0"/>
      </a:spcBef>
      <a:spcAft>
        <a:spcPct val="0"/>
      </a:spcAft>
      <a:defRPr lang="en-US" sz="1200" kern="1200" noProof="0" dirty="0">
        <a:solidFill>
          <a:schemeClr val="tx1">
            <a:lumMod val="75000"/>
          </a:schemeClr>
        </a:solidFill>
        <a:latin typeface="+mn-lt"/>
        <a:ea typeface="ヒラギノ角ゴ Pro W3" charset="0"/>
        <a:cs typeface="+mn-cs"/>
      </a:defRPr>
    </a:lvl3pPr>
    <a:lvl4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4pPr>
    <a:lvl5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r>
              <a:rPr lang="sv-SE" dirty="0"/>
              <a:t>Låt oss titta närmare på rollen som zonordförande.</a:t>
            </a:r>
          </a:p>
          <a:p>
            <a:pPr defTabSz="424723">
              <a:lnSpc>
                <a:spcPct val="150000"/>
              </a:lnSpc>
            </a:pPr>
            <a:endParaRPr lang="en-US" dirty="0"/>
          </a:p>
          <a:p>
            <a:pPr defTabSz="424723">
              <a:lnSpc>
                <a:spcPct val="150000"/>
              </a:lnSpc>
            </a:pPr>
            <a:r>
              <a:rPr lang="sv-SE" dirty="0"/>
              <a:t>Oavsett hur många av er som redan har varit zonordförande eller hur många av er som kommer att inta denna post för första gången hoppas vi verkligen att vi kan använda denna möjlighet till att dela idéer och arbetssätt om att vara en framgångsrik zonordförande. </a:t>
            </a:r>
          </a:p>
          <a:p>
            <a:pPr defTabSz="424723">
              <a:lnSpc>
                <a:spcPct val="150000"/>
              </a:lnSpc>
            </a:pPr>
            <a:endParaRPr lang="en-US" dirty="0"/>
          </a:p>
          <a:p>
            <a:pPr defTabSz="424723">
              <a:lnSpc>
                <a:spcPct val="150000"/>
              </a:lnSpc>
            </a:pPr>
            <a:r>
              <a:rPr lang="sv-SE" dirty="0"/>
              <a:t>Låt oss tala om betydelsen av zonordföranden och stödet till klubbarna.</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a:t>
            </a:fld>
            <a:endParaRPr lang="en-US"/>
          </a:p>
        </p:txBody>
      </p:sp>
    </p:spTree>
    <p:extLst>
      <p:ext uri="{BB962C8B-B14F-4D97-AF65-F5344CB8AC3E}">
        <p14:creationId xmlns:p14="http://schemas.microsoft.com/office/powerpoint/2010/main" val="242191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635125" y="509588"/>
            <a:ext cx="3740150" cy="21034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defRPr/>
            </a:pPr>
            <a:r>
              <a:rPr lang="sv-SE" dirty="0">
                <a:latin typeface="Helvetica Neue"/>
              </a:rPr>
              <a:t>Denna webbsida har nyligen uppdaterats och tillhandahåller användbart material för dig under det att du förbereder inför ett framgångsrikt år som zonordförande.</a:t>
            </a:r>
          </a:p>
        </p:txBody>
      </p:sp>
      <p:sp>
        <p:nvSpPr>
          <p:cNvPr id="4" name="Notes Placeholder 2">
            <a:extLst>
              <a:ext uri="{FF2B5EF4-FFF2-40B4-BE49-F238E27FC236}">
                <a16:creationId xmlns:a16="http://schemas.microsoft.com/office/drawing/2014/main" id="{788DE6F3-F043-4125-AB6F-83F2A3A2A397}"/>
              </a:ext>
            </a:extLst>
          </p:cNvPr>
          <p:cNvSpPr txBox="1">
            <a:spLocks/>
          </p:cNvSpPr>
          <p:nvPr/>
        </p:nvSpPr>
        <p:spPr>
          <a:xfrm>
            <a:off x="441166" y="2819257"/>
            <a:ext cx="6126480" cy="5760720"/>
          </a:xfrm>
          <a:prstGeom prst="rect">
            <a:avLst/>
          </a:prstGeom>
        </p:spPr>
        <p:txBody>
          <a:bodyPr vert="horz" lIns="93164" tIns="46582" rIns="93164" bIns="46582" rtlCol="0">
            <a:normAutofit/>
          </a:bodyPr>
          <a:lstStyle>
            <a:lvl1pPr algn="l" rtl="0" eaLnBrk="0" fontAlgn="base" hangingPunct="0">
              <a:spcBef>
                <a:spcPct val="30000"/>
              </a:spcBef>
              <a:spcAft>
                <a:spcPct val="0"/>
              </a:spcAft>
              <a:defRPr sz="11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p>
          <a:p>
            <a:pPr>
              <a:lnSpc>
                <a:spcPct val="150000"/>
              </a:lnSpc>
            </a:pPr>
            <a:endParaRPr lang="en-US" dirty="0"/>
          </a:p>
          <a:p>
            <a:pPr>
              <a:lnSpc>
                <a:spcPct val="150000"/>
              </a:lnSpc>
            </a:pPr>
            <a:r>
              <a:rPr lang="sv-SE"/>
              <a:t>	</a:t>
            </a:r>
          </a:p>
          <a:p>
            <a:pPr>
              <a:lnSpc>
                <a:spcPct val="150000"/>
              </a:lnSpc>
            </a:pPr>
            <a:endParaRPr lang="en-US" dirty="0"/>
          </a:p>
          <a:p>
            <a:pPr>
              <a:lnSpc>
                <a:spcPct val="150000"/>
              </a:lnSpc>
            </a:pPr>
            <a:endParaRPr lang="en-US" dirty="0"/>
          </a:p>
          <a:p>
            <a:pPr defTabSz="881390">
              <a:lnSpc>
                <a:spcPct val="150000"/>
              </a:lnSpc>
              <a:spcBef>
                <a:spcPts val="0"/>
              </a:spcBef>
              <a:tabLst>
                <a:tab pos="445286" algn="l"/>
                <a:tab pos="881390" algn="l"/>
                <a:tab pos="1326676" algn="l"/>
                <a:tab pos="1762780" algn="l"/>
              </a:tabLst>
              <a:defRPr/>
            </a:pPr>
            <a:endParaRPr lang="en-US" dirty="0"/>
          </a:p>
        </p:txBody>
      </p:sp>
    </p:spTree>
    <p:extLst>
      <p:ext uri="{BB962C8B-B14F-4D97-AF65-F5344CB8AC3E}">
        <p14:creationId xmlns:p14="http://schemas.microsoft.com/office/powerpoint/2010/main" val="77324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rPr>
              <a:t>Det här är din bas för verktyg och resurser.</a:t>
            </a:r>
          </a:p>
          <a:p>
            <a:pPr>
              <a:lnSpc>
                <a:spcPct val="150000"/>
              </a:lnSpc>
            </a:pPr>
            <a:endParaRPr lang="en-US" baseline="0" dirty="0">
              <a:solidFill>
                <a:schemeClr val="tx1"/>
              </a:solidFill>
            </a:endParaRPr>
          </a:p>
          <a:p>
            <a:pPr>
              <a:lnSpc>
                <a:spcPct val="150000"/>
              </a:lnSpc>
            </a:pPr>
            <a:r>
              <a:rPr lang="sv-SE" dirty="0">
                <a:solidFill>
                  <a:schemeClr val="tx1"/>
                </a:solidFill>
              </a:rPr>
              <a:t>När du är på webbsidan går du till </a:t>
            </a:r>
            <a:r>
              <a:rPr lang="sv-SE" i="1" dirty="0">
                <a:solidFill>
                  <a:schemeClr val="tx1"/>
                </a:solidFill>
              </a:rPr>
              <a:t>Resurser</a:t>
            </a:r>
            <a:r>
              <a:rPr lang="sv-SE" dirty="0">
                <a:solidFill>
                  <a:schemeClr val="tx1"/>
                </a:solidFill>
              </a:rPr>
              <a:t>, för att finna e-bok för zonordförande och regionordförande samt en länk till utbildningar för zonordförande, vilka kan genomföras som självstudier eller lärarledd utbildning.</a:t>
            </a:r>
            <a:r>
              <a:rPr lang="sv-SE" baseline="0" dirty="0">
                <a:solidFill>
                  <a:schemeClr val="tx1"/>
                </a:solidFill>
              </a:rPr>
              <a:t> </a:t>
            </a:r>
          </a:p>
          <a:p>
            <a:pPr>
              <a:lnSpc>
                <a:spcPct val="150000"/>
              </a:lnSpc>
            </a:pPr>
            <a:endParaRPr lang="en-US" baseline="0" dirty="0">
              <a:solidFill>
                <a:schemeClr val="tx1"/>
              </a:solidFill>
            </a:endParaRPr>
          </a:p>
          <a:p>
            <a:pPr>
              <a:lnSpc>
                <a:spcPct val="150000"/>
              </a:lnSpc>
            </a:pPr>
            <a:r>
              <a:rPr lang="sv-SE" dirty="0">
                <a:solidFill>
                  <a:schemeClr val="tx1"/>
                </a:solidFill>
              </a:rPr>
              <a:t>Den här </a:t>
            </a:r>
            <a:r>
              <a:rPr lang="sv-SE" baseline="0" dirty="0">
                <a:solidFill>
                  <a:schemeClr val="tx1"/>
                </a:solidFill>
              </a:rPr>
              <a:t>webbsidan innehåller länkar till formulär och vägledningar som används ofta, för att leda zonmöten och stödja klubbar. </a:t>
            </a:r>
          </a:p>
          <a:p>
            <a:pPr>
              <a:lnSpc>
                <a:spcPct val="150000"/>
              </a:lnSpc>
            </a:pPr>
            <a:endParaRPr lang="en-US" baseline="0" dirty="0">
              <a:solidFill>
                <a:schemeClr val="tx1"/>
              </a:solidFill>
            </a:endParaRPr>
          </a:p>
          <a:p>
            <a:pPr>
              <a:lnSpc>
                <a:spcPct val="150000"/>
              </a:lnSpc>
            </a:pPr>
            <a:r>
              <a:rPr lang="sv-SE" dirty="0">
                <a:solidFill>
                  <a:schemeClr val="tx1"/>
                </a:solidFill>
              </a:rPr>
              <a:t>Om du skannar QR-koden kommer du till sidan på engelska. Där kan du byta till svenska.</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11</a:t>
            </a:fld>
            <a:endParaRPr lang="en-US"/>
          </a:p>
        </p:txBody>
      </p:sp>
    </p:spTree>
    <p:extLst>
      <p:ext uri="{BB962C8B-B14F-4D97-AF65-F5344CB8AC3E}">
        <p14:creationId xmlns:p14="http://schemas.microsoft.com/office/powerpoint/2010/main" val="160437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6100"/>
          </a:xfrm>
        </p:spPr>
      </p:sp>
      <p:sp>
        <p:nvSpPr>
          <p:cNvPr id="3" name="Notes Placeholder 2"/>
          <p:cNvSpPr>
            <a:spLocks noGrp="1"/>
          </p:cNvSpPr>
          <p:nvPr>
            <p:ph type="body" idx="1"/>
          </p:nvPr>
        </p:nvSpPr>
        <p:spPr>
          <a:xfrm>
            <a:off x="811036" y="3992075"/>
            <a:ext cx="5486400" cy="4754880"/>
          </a:xfrm>
          <a:prstGeom prst="rect">
            <a:avLst/>
          </a:prstGeom>
        </p:spPr>
        <p:txBody>
          <a:bodyPr/>
          <a:lstStyle/>
          <a:p>
            <a:pPr algn="l"/>
            <a:r>
              <a:rPr lang="sv-SE" sz="1200" baseline="0" dirty="0">
                <a:solidFill>
                  <a:schemeClr val="tx1"/>
                </a:solidFill>
                <a:ea typeface="Arial" charset="0"/>
                <a:cs typeface="Arial" charset="0"/>
              </a:rPr>
              <a:t>E-bok för zonordförande och regionordförande ger vägledning steg för steg</a:t>
            </a:r>
            <a:r>
              <a:rPr lang="sv-SE" sz="1200" dirty="0">
                <a:solidFill>
                  <a:schemeClr val="tx1"/>
                </a:solidFill>
                <a:ea typeface="Arial" charset="0"/>
                <a:cs typeface="Arial" charset="0"/>
              </a:rPr>
              <a:t> om hur man utför sina uppgifter i denna viktiga roll.</a:t>
            </a:r>
            <a:r>
              <a:rPr lang="sv-SE" sz="1200" baseline="0" dirty="0">
                <a:solidFill>
                  <a:schemeClr val="tx1"/>
                </a:solidFill>
                <a:ea typeface="Arial" charset="0"/>
                <a:cs typeface="Arial" charset="0"/>
              </a:rPr>
              <a:t> Den är nyligen uppdaterad.</a:t>
            </a:r>
          </a:p>
          <a:p>
            <a:pPr algn="l"/>
            <a:endParaRPr lang="en-US" sz="1200" kern="0" baseline="0" dirty="0">
              <a:solidFill>
                <a:schemeClr val="tx1"/>
              </a:solidFill>
              <a:ea typeface="Arial" charset="0"/>
              <a:cs typeface="Arial" charset="0"/>
            </a:endParaRPr>
          </a:p>
          <a:p>
            <a:pPr algn="l"/>
            <a:r>
              <a:rPr lang="sv-SE" sz="1200" dirty="0">
                <a:solidFill>
                  <a:schemeClr val="tx1"/>
                </a:solidFill>
                <a:ea typeface="Arial" charset="0"/>
                <a:cs typeface="Arial" charset="0"/>
              </a:rPr>
              <a:t>Den vägleder dig under året, till exempel:</a:t>
            </a:r>
          </a:p>
          <a:p>
            <a:pPr algn="l"/>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sv-SE" sz="1200" dirty="0">
                <a:solidFill>
                  <a:schemeClr val="tx1"/>
                </a:solidFill>
                <a:ea typeface="Arial" charset="0"/>
                <a:cs typeface="Arial" charset="0"/>
              </a:rPr>
              <a:t>Förberedelser och utbildning</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sv-SE" sz="1200" dirty="0">
                <a:solidFill>
                  <a:schemeClr val="tx1"/>
                </a:solidFill>
                <a:ea typeface="Arial" charset="0"/>
                <a:cs typeface="Arial" charset="0"/>
              </a:rPr>
              <a:t>Planera din </a:t>
            </a:r>
            <a:r>
              <a:rPr lang="sv-SE" sz="1200" baseline="0" dirty="0">
                <a:solidFill>
                  <a:schemeClr val="tx1"/>
                </a:solidFill>
                <a:ea typeface="Arial" charset="0"/>
                <a:cs typeface="Arial" charset="0"/>
              </a:rPr>
              <a:t>kalender och förbereda året</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sv-SE" sz="1200" baseline="0" dirty="0">
                <a:solidFill>
                  <a:schemeClr val="tx1"/>
                </a:solidFill>
                <a:ea typeface="Arial" charset="0"/>
                <a:cs typeface="Arial" charset="0"/>
              </a:rPr>
              <a:t>Din roll med klubbarna och distriktet</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sv-SE" sz="1200" baseline="0" dirty="0">
                <a:solidFill>
                  <a:schemeClr val="tx1"/>
                </a:solidFill>
                <a:ea typeface="Arial" charset="0"/>
                <a:cs typeface="Arial" charset="0"/>
              </a:rPr>
              <a:t>Resurser om klubbkvalitet som hjälper dig att hjälpa klubbarna</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sv-SE" sz="1200" baseline="0" dirty="0">
                <a:solidFill>
                  <a:schemeClr val="tx1"/>
                </a:solidFill>
                <a:ea typeface="Arial" charset="0"/>
                <a:cs typeface="Arial" charset="0"/>
              </a:rPr>
              <a:t>Verktyg att främja harmoni bland klubbarna</a:t>
            </a:r>
          </a:p>
        </p:txBody>
      </p:sp>
      <p:sp>
        <p:nvSpPr>
          <p:cNvPr id="4" name="Date Placeholder 3"/>
          <p:cNvSpPr>
            <a:spLocks noGrp="1"/>
          </p:cNvSpPr>
          <p:nvPr>
            <p:ph type="dt" idx="10"/>
          </p:nvPr>
        </p:nvSpPr>
        <p:spPr/>
        <p:txBody>
          <a:bodyPr/>
          <a:lstStyle/>
          <a:p>
            <a:pPr>
              <a:defRPr/>
            </a:pPr>
            <a:fld id="{E19E7317-CCDF-47D0-B35F-E8E9A83F069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12</a:t>
            </a:fld>
            <a:endParaRPr lang="en-US"/>
          </a:p>
        </p:txBody>
      </p:sp>
    </p:spTree>
    <p:extLst>
      <p:ext uri="{BB962C8B-B14F-4D97-AF65-F5344CB8AC3E}">
        <p14:creationId xmlns:p14="http://schemas.microsoft.com/office/powerpoint/2010/main" val="23644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30956" y="4012713"/>
            <a:ext cx="5486400" cy="4754880"/>
          </a:xfrm>
          <a:prstGeom prst="rect">
            <a:avLst/>
          </a:prstGeom>
        </p:spPr>
        <p:txBody>
          <a:bodyPr>
            <a:normAutofit/>
          </a:bodyPr>
          <a:lstStyle/>
          <a:p>
            <a:pPr marR="0" lvl="0" indent="-457200" algn="l" defTabSz="914400" rtl="0" eaLnBrk="0" fontAlgn="base" latinLnBrk="0" hangingPunct="0">
              <a:spcAft>
                <a:spcPct val="0"/>
              </a:spcAft>
              <a:buClrTx/>
              <a:buSzTx/>
              <a:buFontTx/>
              <a:buNone/>
              <a:tabLst/>
              <a:defRPr/>
            </a:pPr>
            <a:r>
              <a:rPr lang="sv-SE" sz="1200">
                <a:solidFill>
                  <a:schemeClr val="tx1"/>
                </a:solidFill>
                <a:cs typeface="Arial" charset="0"/>
              </a:rPr>
              <a:t>Bli Certified Guiding Lion!</a:t>
            </a:r>
          </a:p>
          <a:p>
            <a:pPr marR="0" lvl="0" indent="-457200" algn="l" defTabSz="914400" rtl="0" eaLnBrk="0" fontAlgn="base" latinLnBrk="0" hangingPunct="0">
              <a:spcAft>
                <a:spcPct val="0"/>
              </a:spcAft>
              <a:buClrTx/>
              <a:buSzTx/>
              <a:buFontTx/>
              <a:buNone/>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sv-SE">
                <a:solidFill>
                  <a:schemeClr val="tx1"/>
                </a:solidFill>
                <a:cs typeface="Helvetica" panose="020B0604020202020204" pitchFamily="34" charset="0"/>
              </a:rPr>
              <a:t>Lär dig mer om hur du stödjer både nya klubbar och befintliga klubbar som behöver hjälp. </a:t>
            </a:r>
          </a:p>
          <a:p>
            <a:pPr marR="0" lvl="0" indent="-457200" algn="l" defTabSz="914400" rtl="0" eaLnBrk="0" fontAlgn="base" latinLnBrk="0" hangingPunct="0">
              <a:spcAft>
                <a:spcPct val="0"/>
              </a:spcAft>
              <a:buClrTx/>
              <a:buSzTx/>
              <a:buFont typeface="Arial" panose="020B0604020202020204" pitchFamily="34" charset="0"/>
              <a:buChar char="•"/>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sv-SE">
                <a:solidFill>
                  <a:schemeClr val="tx1"/>
                </a:solidFill>
                <a:cs typeface="Helvetica" panose="020B0604020202020204" pitchFamily="34" charset="0"/>
              </a:rPr>
              <a:t>Få full förståelse för rollerna för alla klubbtjänstemän.</a:t>
            </a:r>
          </a:p>
          <a:p>
            <a:pPr indent="-457200">
              <a:buFont typeface="Arial" panose="020B0604020202020204" pitchFamily="34" charset="0"/>
              <a:buChar char="•"/>
            </a:pPr>
            <a:endParaRPr lang="en-US" kern="0" dirty="0">
              <a:solidFill>
                <a:schemeClr val="tx1"/>
              </a:solidFill>
              <a:cs typeface="Helvetica" panose="020B0604020202020204" pitchFamily="34" charset="0"/>
            </a:endParaRPr>
          </a:p>
          <a:p>
            <a:pPr indent="-171450">
              <a:buFont typeface="Arial" panose="020B0604020202020204" pitchFamily="34" charset="0"/>
              <a:buChar char="•"/>
            </a:pPr>
            <a:r>
              <a:rPr lang="sv-SE">
                <a:solidFill>
                  <a:schemeClr val="tx1"/>
                </a:solidFill>
                <a:cs typeface="Helvetica" panose="020B0604020202020204" pitchFamily="34" charset="0"/>
              </a:rPr>
              <a:t>Fokusera på bästa arbetssätt för klubbarnas verksamhet. </a:t>
            </a:r>
          </a:p>
          <a:p>
            <a:pPr indent="-171450">
              <a:buFont typeface="Arial" panose="020B0604020202020204" pitchFamily="34" charset="0"/>
              <a:buChar char="•"/>
            </a:pPr>
            <a:endParaRPr lang="en-US" dirty="0">
              <a:solidFill>
                <a:schemeClr val="tx1"/>
              </a:solidFill>
            </a:endParaRPr>
          </a:p>
          <a:p>
            <a:pPr indent="-171450">
              <a:buFont typeface="Arial" panose="020B0604020202020204" pitchFamily="34" charset="0"/>
              <a:buChar char="•"/>
            </a:pPr>
            <a:r>
              <a:rPr lang="sv-SE">
                <a:solidFill>
                  <a:schemeClr val="tx1"/>
                </a:solidFill>
              </a:rPr>
              <a:t>Var informerad om de senaste resurserna för klubbar!</a:t>
            </a:r>
          </a:p>
        </p:txBody>
      </p:sp>
      <p:sp>
        <p:nvSpPr>
          <p:cNvPr id="4" name="Date Placeholder 3"/>
          <p:cNvSpPr>
            <a:spLocks noGrp="1"/>
          </p:cNvSpPr>
          <p:nvPr>
            <p:ph type="dt" idx="10"/>
          </p:nvPr>
        </p:nvSpPr>
        <p:spPr/>
        <p:txBody>
          <a:bodyPr/>
          <a:lstStyle/>
          <a:p>
            <a:pPr>
              <a:defRPr/>
            </a:pPr>
            <a:fld id="{65036EA3-445E-4B4D-B9E2-FF42D5BACE2A}"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13</a:t>
            </a:fld>
            <a:endParaRPr lang="en-US"/>
          </a:p>
        </p:txBody>
      </p:sp>
    </p:spTree>
    <p:extLst>
      <p:ext uri="{BB962C8B-B14F-4D97-AF65-F5344CB8AC3E}">
        <p14:creationId xmlns:p14="http://schemas.microsoft.com/office/powerpoint/2010/main" val="125365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Content Placeholder 6"/>
          <p:cNvSpPr txBox="1">
            <a:spLocks noGrp="1"/>
          </p:cNvSpPr>
          <p:nvPr>
            <p:ph type="body" idx="1"/>
          </p:nvPr>
        </p:nvSpPr>
        <p:spPr>
          <a:xfrm>
            <a:off x="742246" y="4013519"/>
            <a:ext cx="5486400" cy="475488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0" lvl="1" indent="0">
              <a:buClr>
                <a:schemeClr val="accent1"/>
              </a:buClr>
              <a:buSzPct val="150000"/>
              <a:buNone/>
            </a:pPr>
            <a:r>
              <a:rPr lang="sv-SE" dirty="0">
                <a:effectLst/>
                <a:latin typeface="HelveticaNeueLT Std Lt" panose="020B0403020202020204" pitchFamily="34" charset="0"/>
                <a:ea typeface="ヒラギノ角ゴ Pro W3"/>
              </a:rPr>
              <a:t>Förbered att leda och förbered inför framgångar.</a:t>
            </a:r>
          </a:p>
          <a:p>
            <a:pPr marL="0" lvl="1" indent="0">
              <a:buClr>
                <a:schemeClr val="accent1"/>
              </a:buClr>
              <a:buSzPct val="150000"/>
              <a:buNone/>
            </a:pPr>
            <a:endParaRPr lang="en-US" b="0" kern="1200" dirty="0">
              <a:effectLst/>
              <a:latin typeface="HelveticaNeueLT Std Lt" panose="020B0403020202020204" pitchFamily="34" charset="0"/>
            </a:endParaRPr>
          </a:p>
          <a:p>
            <a:pPr marL="0" marR="0" lvl="1" indent="0" algn="l" defTabSz="914400" rtl="0" eaLnBrk="1" fontAlgn="base" latinLnBrk="0" hangingPunct="1">
              <a:lnSpc>
                <a:spcPct val="150000"/>
              </a:lnSpc>
              <a:spcBef>
                <a:spcPct val="20000"/>
              </a:spcBef>
              <a:spcAft>
                <a:spcPct val="0"/>
              </a:spcAft>
              <a:buClr>
                <a:schemeClr val="accent1"/>
              </a:buClr>
              <a:buSzPct val="150000"/>
              <a:buFont typeface="Segoe UI" panose="020B0502040204020203" pitchFamily="34" charset="0"/>
              <a:buNone/>
              <a:tabLst/>
              <a:defRPr/>
            </a:pPr>
            <a:r>
              <a:rPr lang="sv-SE" dirty="0">
                <a:latin typeface="+mn-lt"/>
              </a:rPr>
              <a:t>Innan ditt år inleds planerar du din kalender för året.</a:t>
            </a:r>
          </a:p>
          <a:p>
            <a:pPr marL="0" lvl="1" indent="0">
              <a:buClr>
                <a:schemeClr val="accent1"/>
              </a:buClr>
              <a:buSzPct val="150000"/>
              <a:buNone/>
            </a:pPr>
            <a:endParaRPr lang="en-US" b="0" kern="0" dirty="0">
              <a:latin typeface="+mn-lt"/>
            </a:endParaRPr>
          </a:p>
          <a:p>
            <a:pPr marL="171450" lvl="1" indent="-171450">
              <a:buClr>
                <a:schemeClr val="tx1"/>
              </a:buClr>
              <a:buSzPct val="100000"/>
              <a:buFont typeface="Arial" panose="020B0604020202020204" pitchFamily="34" charset="0"/>
              <a:buChar char="•"/>
            </a:pPr>
            <a:r>
              <a:rPr lang="sv-SE" b="0" i="0" dirty="0">
                <a:latin typeface="+mn-lt"/>
              </a:rPr>
              <a:t>Klubbesök</a:t>
            </a:r>
          </a:p>
          <a:p>
            <a:pPr marL="171450" lvl="1" indent="-171450">
              <a:buClr>
                <a:schemeClr val="tx1"/>
              </a:buClr>
              <a:buSzPct val="100000"/>
              <a:buFont typeface="Arial" panose="020B0604020202020204" pitchFamily="34" charset="0"/>
              <a:buChar char="•"/>
              <a:defRPr/>
            </a:pPr>
            <a:r>
              <a:rPr lang="sv-SE" dirty="0">
                <a:latin typeface="+mn-lt"/>
              </a:rPr>
              <a:t>Zonmöten</a:t>
            </a:r>
          </a:p>
          <a:p>
            <a:pPr marL="171450" lvl="1" indent="-171450">
              <a:buClr>
                <a:schemeClr val="tx1"/>
              </a:buClr>
              <a:buSzPct val="100000"/>
              <a:buFont typeface="Arial" panose="020B0604020202020204" pitchFamily="34" charset="0"/>
              <a:buChar char="•"/>
              <a:defRPr/>
            </a:pPr>
            <a:r>
              <a:rPr lang="sv-SE" dirty="0">
                <a:latin typeface="+mn-lt"/>
              </a:rPr>
              <a:t>Distriktsrådsmöten</a:t>
            </a:r>
          </a:p>
          <a:p>
            <a:pPr marL="171450" lvl="1" indent="-171450">
              <a:buClr>
                <a:schemeClr val="tx1"/>
              </a:buClr>
              <a:buSzPct val="100000"/>
              <a:buFont typeface="Arial" panose="020B0604020202020204" pitchFamily="34" charset="0"/>
              <a:buChar char="•"/>
              <a:defRPr/>
            </a:pPr>
            <a:r>
              <a:rPr lang="sv-SE" dirty="0">
                <a:latin typeface="+mn-lt"/>
              </a:rPr>
              <a:t>Distriktsmöten och konferenser</a:t>
            </a:r>
          </a:p>
          <a:p>
            <a:pPr marL="0" lvl="2" indent="0">
              <a:buClr>
                <a:schemeClr val="accent1"/>
              </a:buClr>
              <a:buSzPct val="100000"/>
              <a:buNone/>
            </a:pPr>
            <a:r>
              <a:rPr lang="sv-SE" sz="1200" b="0" i="1" dirty="0">
                <a:latin typeface="+mn-lt"/>
              </a:rPr>
              <a:t>			</a:t>
            </a:r>
          </a:p>
          <a:p>
            <a:pPr marL="0" lvl="1" indent="0">
              <a:buClr>
                <a:schemeClr val="accent1"/>
              </a:buClr>
              <a:buSzPct val="150000"/>
              <a:buNone/>
            </a:pPr>
            <a:r>
              <a:rPr lang="sv-SE" b="0" dirty="0">
                <a:latin typeface="+mn-lt"/>
              </a:rPr>
              <a:t>Bli organiserad och ta reda på hur du kan kontakta klubbarnas tjänstemän.</a:t>
            </a:r>
          </a:p>
          <a:p>
            <a:pPr marL="0" lvl="1" indent="0">
              <a:buClr>
                <a:schemeClr val="accent1"/>
              </a:buClr>
              <a:buSzPct val="150000"/>
              <a:buNone/>
            </a:pPr>
            <a:endParaRPr lang="en-US" b="1" kern="0"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55D94271-8645-4283-A1D6-03074A49840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14</a:t>
            </a:fld>
            <a:endParaRPr lang="en-US"/>
          </a:p>
        </p:txBody>
      </p:sp>
    </p:spTree>
    <p:extLst>
      <p:ext uri="{BB962C8B-B14F-4D97-AF65-F5344CB8AC3E}">
        <p14:creationId xmlns:p14="http://schemas.microsoft.com/office/powerpoint/2010/main" val="90468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0711"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cs typeface="Arial" panose="020B0604020202020204" pitchFamily="34" charset="0"/>
              </a:rPr>
              <a:t>OK, jag tror jag är redo. Vad gör jag nu?</a:t>
            </a:r>
          </a:p>
          <a:p>
            <a:endParaRPr lang="en-US" dirty="0">
              <a:solidFill>
                <a:schemeClr val="tx1"/>
              </a:solidFill>
            </a:endParaRPr>
          </a:p>
          <a:p>
            <a:r>
              <a:rPr lang="sv-SE" sz="1200" dirty="0">
                <a:solidFill>
                  <a:schemeClr val="tx1"/>
                </a:solidFill>
              </a:rPr>
              <a:t>Var aktivt engagerad med klubbarna under hela året.</a:t>
            </a:r>
          </a:p>
        </p:txBody>
      </p:sp>
      <p:sp>
        <p:nvSpPr>
          <p:cNvPr id="4" name="Date Placeholder 3"/>
          <p:cNvSpPr>
            <a:spLocks noGrp="1"/>
          </p:cNvSpPr>
          <p:nvPr>
            <p:ph type="dt" idx="10"/>
          </p:nvPr>
        </p:nvSpPr>
        <p:spPr/>
        <p:txBody>
          <a:bodyPr/>
          <a:lstStyle/>
          <a:p>
            <a:pPr>
              <a:defRPr/>
            </a:pPr>
            <a:fld id="{2C2B05DE-2E7F-4160-9968-E56946C2BB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15</a:t>
            </a:fld>
            <a:endParaRPr lang="en-US"/>
          </a:p>
        </p:txBody>
      </p:sp>
    </p:spTree>
    <p:extLst>
      <p:ext uri="{BB962C8B-B14F-4D97-AF65-F5344CB8AC3E}">
        <p14:creationId xmlns:p14="http://schemas.microsoft.com/office/powerpoint/2010/main" val="429306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a:buSzPct val="125000"/>
            </a:pPr>
            <a:r>
              <a:rPr lang="sv-SE" b="1" dirty="0">
                <a:solidFill>
                  <a:schemeClr val="tx1"/>
                </a:solidFill>
              </a:rPr>
              <a:t>Förbered inför dina klubbesök och var aktivt engagerad!</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b="1" i="1" dirty="0">
              <a:solidFill>
                <a:schemeClr val="tx1"/>
              </a:solidFill>
            </a:endParaRP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sv-SE" b="1" i="1" dirty="0">
                <a:solidFill>
                  <a:schemeClr val="tx1"/>
                </a:solidFill>
              </a:rPr>
              <a:t>Var klubbens bästa vän!</a:t>
            </a:r>
          </a:p>
          <a:p>
            <a:pPr>
              <a:buSzPct val="125000"/>
            </a:pPr>
            <a:endParaRPr lang="en-US" altLang="ja-JP" dirty="0">
              <a:solidFill>
                <a:schemeClr val="tx1"/>
              </a:solidFill>
            </a:endParaRPr>
          </a:p>
          <a:p>
            <a:pPr marL="171450" indent="-171450">
              <a:buSzPct val="125000"/>
              <a:buFont typeface="Arial" panose="020B0604020202020204" pitchFamily="34" charset="0"/>
              <a:buChar char="•"/>
            </a:pPr>
            <a:r>
              <a:rPr lang="sv-SE" sz="1200" dirty="0">
                <a:solidFill>
                  <a:schemeClr val="tx1"/>
                </a:solidFill>
              </a:rPr>
              <a:t>Var kunnig om klubbarna och deras projekt. Diskutera rapport om klubbarnas prestationer, var man finner den och vad som kan utläsas i den.</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sv-SE" sz="1200" dirty="0">
                <a:solidFill>
                  <a:schemeClr val="tx1"/>
                </a:solidFill>
                <a:cs typeface="Times New Roman" pitchFamily="18" charset="0"/>
              </a:rPr>
              <a:t>Ha alltid med dig ett exemplar av stadgar och arbetsordning samt information för nya medlemmar, i den händelse frågor uppkommer. På så sätt är du förberedd.</a:t>
            </a:r>
          </a:p>
          <a:p>
            <a:pPr>
              <a:buSzPct val="125000"/>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sv-SE" sz="1200" dirty="0">
                <a:solidFill>
                  <a:schemeClr val="tx1"/>
                </a:solidFill>
              </a:rPr>
              <a:t>Marknadsför den internationella presidentens och distriktsguvernörens tema. Var beredd att diskutera och att ge information om dem.</a:t>
            </a: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14502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marL="171450" indent="-171450">
              <a:buSzPct val="125000"/>
              <a:buFont typeface="Arial" panose="020B0604020202020204" pitchFamily="34" charset="0"/>
              <a:buChar char="•"/>
            </a:pPr>
            <a:r>
              <a:rPr lang="sv-SE" sz="1200" dirty="0">
                <a:solidFill>
                  <a:schemeClr val="tx1"/>
                </a:solidFill>
              </a:rPr>
              <a:t>Om du har ett tema för din zon marknadsför du det. Diskutera passionen bakom det och hur klubbarna kan hjälpa till att uppnå det.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sv-SE" sz="1200" dirty="0">
                <a:solidFill>
                  <a:schemeClr val="tx1"/>
                </a:solidFill>
                <a:cs typeface="Times New Roman" pitchFamily="18" charset="0"/>
              </a:rPr>
              <a:t>Bekanta dig med de avgifter som klubbarna debiteras av LCI och den kommande höjningen av medlemsavgiften. Ta reda på var du kan finna denna information på LCI:s webbplats.</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sv-SE" sz="1200" dirty="0">
                <a:solidFill>
                  <a:schemeClr val="tx1"/>
                </a:solidFill>
                <a:cs typeface="Times New Roman" pitchFamily="18" charset="0"/>
              </a:rPr>
              <a:t>Uppmuntra klubbarna att sträva mot klubbens excellensutmärkelse varje år! Ha med dig ett exemplar av utmärkelsens ansökan och uppmuntra klubbarna att de besöker webbplatsen för att lära sig mer.</a:t>
            </a:r>
          </a:p>
          <a:p>
            <a:pPr marL="171450" indent="-171450">
              <a:buSzPct val="125000"/>
              <a:buFont typeface="Arial" panose="020B0604020202020204" pitchFamily="34" charset="0"/>
              <a:buChar char="•"/>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sv-SE" sz="1200" dirty="0">
                <a:solidFill>
                  <a:schemeClr val="tx1"/>
                </a:solidFill>
                <a:cs typeface="Times New Roman" pitchFamily="18" charset="0"/>
              </a:rPr>
              <a:t>Successionsplanering är viktigt. När du besöker klubbarna försöker du finna nästa zonordförande. </a:t>
            </a: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42002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rPr>
              <a:t>Du får tillgång till denna rapport genom att klicka på länken i avsnittet </a:t>
            </a:r>
            <a:r>
              <a:rPr lang="sv-SE" sz="1200" i="1" dirty="0">
                <a:solidFill>
                  <a:schemeClr val="tx1"/>
                </a:solidFill>
              </a:rPr>
              <a:t>Resurser</a:t>
            </a:r>
            <a:r>
              <a:rPr lang="sv-SE" sz="1200" dirty="0">
                <a:solidFill>
                  <a:schemeClr val="tx1"/>
                </a:solidFill>
              </a:rPr>
              <a:t> på webbsidan för zonordförande/regionordförande.</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baseline="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baseline="0" dirty="0">
                <a:solidFill>
                  <a:schemeClr val="tx1"/>
                </a:solidFill>
              </a:rPr>
              <a:t>Även ordförande i ej distriktsindelade tillfälliga zoner/regioner har nytta av denna information.</a:t>
            </a:r>
          </a:p>
          <a:p>
            <a:pPr>
              <a:lnSpc>
                <a:spcPct val="150000"/>
              </a:lnSpc>
            </a:pPr>
            <a:endParaRPr lang="en-US"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255980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a:lnSpc>
                <a:spcPct val="170000"/>
              </a:lnSpc>
            </a:pPr>
            <a:r>
              <a:rPr lang="sv-SE" sz="1300" dirty="0"/>
              <a:t>En av de mest värdefulla resurserna för zonordförande är rapporten över klubbarnas status. </a:t>
            </a:r>
          </a:p>
          <a:p>
            <a:pPr>
              <a:lnSpc>
                <a:spcPct val="170000"/>
              </a:lnSpc>
            </a:pPr>
            <a:endParaRPr lang="en-US" sz="1300" dirty="0"/>
          </a:p>
          <a:p>
            <a:pPr marL="225425" indent="-225425">
              <a:lnSpc>
                <a:spcPct val="170000"/>
              </a:lnSpc>
              <a:buFont typeface="Arial" panose="020B0604020202020204" pitchFamily="34" charset="0"/>
              <a:buChar char="•"/>
              <a:tabLst>
                <a:tab pos="463550" algn="l"/>
                <a:tab pos="914400" algn="l"/>
                <a:tab pos="1376363" algn="l"/>
                <a:tab pos="1828800" algn="l"/>
              </a:tabLst>
            </a:pPr>
            <a:r>
              <a:rPr lang="sv-SE" sz="1300" dirty="0"/>
              <a:t>Genereras varje månad och skickas till distriktsguvernören via e-post.</a:t>
            </a:r>
          </a:p>
          <a:p>
            <a:pPr>
              <a:lnSpc>
                <a:spcPct val="170000"/>
              </a:lnSpc>
            </a:pPr>
            <a:endParaRPr lang="en-US" sz="1300" dirty="0"/>
          </a:p>
          <a:p>
            <a:pPr marL="225425" indent="-225425">
              <a:lnSpc>
                <a:spcPct val="170000"/>
              </a:lnSpc>
              <a:buFont typeface="Arial" panose="020B0604020202020204" pitchFamily="34" charset="0"/>
              <a:buChar char="•"/>
            </a:pPr>
            <a:r>
              <a:rPr lang="sv-SE" sz="1300" dirty="0"/>
              <a:t>Be distriktsguvernören att dela med sig av denna rapport varje månad. </a:t>
            </a:r>
          </a:p>
          <a:p>
            <a:pPr>
              <a:lnSpc>
                <a:spcPct val="170000"/>
              </a:lnSpc>
            </a:pPr>
            <a:endParaRPr lang="en-US" sz="1300" dirty="0">
              <a:solidFill>
                <a:schemeClr val="tx1"/>
              </a:solidFill>
            </a:endParaRPr>
          </a:p>
          <a:p>
            <a:pPr>
              <a:lnSpc>
                <a:spcPct val="170000"/>
              </a:lnSpc>
            </a:pPr>
            <a:r>
              <a:rPr lang="sv-SE" sz="1300" dirty="0">
                <a:solidFill>
                  <a:schemeClr val="tx1"/>
                </a:solidFill>
              </a:rPr>
              <a:t>Bedömning av klubbarnas status ger en snabb översikt över:</a:t>
            </a:r>
          </a:p>
          <a:p>
            <a:pPr>
              <a:lnSpc>
                <a:spcPct val="170000"/>
              </a:lnSpc>
            </a:pPr>
            <a:endParaRPr lang="en-US" sz="1300" dirty="0"/>
          </a:p>
          <a:p>
            <a:pPr marL="225425" indent="-225425">
              <a:lnSpc>
                <a:spcPct val="170000"/>
              </a:lnSpc>
              <a:buFont typeface="Arial" panose="020B0604020202020204" pitchFamily="34" charset="0"/>
              <a:buChar char="•"/>
            </a:pPr>
            <a:r>
              <a:rPr lang="sv-SE" sz="1300" b="1" dirty="0"/>
              <a:t>Klubbstatus - </a:t>
            </a:r>
            <a:r>
              <a:rPr lang="sv-SE" sz="1300" dirty="0"/>
              <a:t>Aktiv status eller i status quo</a:t>
            </a:r>
          </a:p>
          <a:p>
            <a:pPr>
              <a:lnSpc>
                <a:spcPct val="170000"/>
              </a:lnSpc>
            </a:pPr>
            <a:endParaRPr lang="en-US" sz="1300" dirty="0"/>
          </a:p>
          <a:p>
            <a:pPr marL="225425" indent="-225425">
              <a:lnSpc>
                <a:spcPct val="170000"/>
              </a:lnSpc>
              <a:buFont typeface="Arial" panose="020B0604020202020204" pitchFamily="34" charset="0"/>
              <a:buChar char="•"/>
            </a:pPr>
            <a:r>
              <a:rPr lang="sv-SE" sz="1300" b="1" dirty="0"/>
              <a:t>Medlemmar - </a:t>
            </a:r>
            <a:r>
              <a:rPr lang="sv-SE" sz="1300" b="0" dirty="0"/>
              <a:t>Medlemstillväxt under året</a:t>
            </a:r>
          </a:p>
          <a:p>
            <a:pPr>
              <a:lnSpc>
                <a:spcPct val="170000"/>
              </a:lnSpc>
            </a:pPr>
            <a:endParaRPr lang="en-US" sz="1300" dirty="0"/>
          </a:p>
          <a:p>
            <a:pPr>
              <a:lnSpc>
                <a:spcPct val="170000"/>
              </a:lnSpc>
            </a:pPr>
            <a:r>
              <a:rPr lang="sv-SE" sz="1300" dirty="0"/>
              <a:t>Den ger även information om hur klubbarna inrapporterar.</a:t>
            </a:r>
          </a:p>
          <a:p>
            <a:pPr>
              <a:lnSpc>
                <a:spcPct val="170000"/>
              </a:lnSpc>
            </a:pPr>
            <a:r>
              <a:rPr lang="sv-SE" sz="1300" dirty="0"/>
              <a:t> </a:t>
            </a:r>
          </a:p>
          <a:p>
            <a:pPr marL="225425" lvl="1" indent="-225425">
              <a:lnSpc>
                <a:spcPct val="170000"/>
              </a:lnSpc>
              <a:buFont typeface="Arial" panose="020B0604020202020204" pitchFamily="34" charset="0"/>
              <a:buChar char="•"/>
              <a:tabLst>
                <a:tab pos="461963" algn="l"/>
                <a:tab pos="914400" algn="l"/>
                <a:tab pos="1376363" algn="l"/>
                <a:tab pos="1828800" algn="l"/>
              </a:tabLst>
            </a:pPr>
            <a:r>
              <a:rPr lang="sv-SE" sz="1300" b="1" dirty="0">
                <a:solidFill>
                  <a:schemeClr val="tx1">
                    <a:lumMod val="75000"/>
                  </a:schemeClr>
                </a:solidFill>
                <a:cs typeface="ヒラギノ角ゴ Pro W3" charset="0"/>
              </a:rPr>
              <a:t>Månatliga medlemsrapporter med historik hur klubbarna har inrapporterat.</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sv-SE" sz="1300" b="1" dirty="0">
                <a:solidFill>
                  <a:schemeClr val="tx1">
                    <a:lumMod val="75000"/>
                  </a:schemeClr>
                </a:solidFill>
                <a:cs typeface="ヒラギノ角ゴ Pro W3" charset="0"/>
              </a:rPr>
              <a:t>Rotation av klubbpresident är viktigt att följa upp. (Diskutera krympande pool av ledare).</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sv-SE" sz="1300" b="1" dirty="0">
                <a:solidFill>
                  <a:schemeClr val="tx1">
                    <a:lumMod val="75000"/>
                  </a:schemeClr>
                </a:solidFill>
                <a:cs typeface="ヒラギノ角ゴ Pro W3" charset="0"/>
              </a:rPr>
              <a:t>Inrapportering av serviceaktiviteter - Uppmuntra klubbarna att inrapportera alla sina aktiviteter!</a:t>
            </a:r>
          </a:p>
        </p:txBody>
      </p:sp>
      <p:sp>
        <p:nvSpPr>
          <p:cNvPr id="4" name="Slide Number Placeholder 3"/>
          <p:cNvSpPr>
            <a:spLocks noGrp="1"/>
          </p:cNvSpPr>
          <p:nvPr>
            <p:ph type="sldNum" sz="quarter" idx="5"/>
          </p:nvPr>
        </p:nvSpPr>
        <p:spPr/>
        <p:txBody>
          <a:bodyPr/>
          <a:lstStyle/>
          <a:p>
            <a:fld id="{63301E8E-E352-4226-9A21-5215CEB53F4E}" type="slidenum">
              <a:rPr lang="en-US" smtClean="0"/>
              <a:t>19</a:t>
            </a:fld>
            <a:endParaRPr lang="en-US"/>
          </a:p>
        </p:txBody>
      </p:sp>
    </p:spTree>
    <p:extLst>
      <p:ext uri="{BB962C8B-B14F-4D97-AF65-F5344CB8AC3E}">
        <p14:creationId xmlns:p14="http://schemas.microsoft.com/office/powerpoint/2010/main" val="95987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66750"/>
            <a:ext cx="5486400" cy="3086100"/>
          </a:xfrm>
        </p:spPr>
      </p:sp>
      <p:sp>
        <p:nvSpPr>
          <p:cNvPr id="3" name="Notes Placeholder 2"/>
          <p:cNvSpPr>
            <a:spLocks noGrp="1"/>
          </p:cNvSpPr>
          <p:nvPr>
            <p:ph type="body" idx="1"/>
          </p:nvPr>
        </p:nvSpPr>
        <p:spPr>
          <a:xfrm>
            <a:off x="816683" y="3953764"/>
            <a:ext cx="5486400" cy="4800600"/>
          </a:xfrm>
          <a:prstGeom prst="rect">
            <a:avLst/>
          </a:prstGeom>
        </p:spPr>
        <p:txBody>
          <a:bodyPr>
            <a:normAutofit fontScale="85000" lnSpcReduction="10000"/>
          </a:bodyPr>
          <a:lstStyle/>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sv-SE" dirty="0">
                <a:solidFill>
                  <a:schemeClr val="tx1"/>
                </a:solidFill>
              </a:rPr>
              <a:t>Vad vi kommer att utforska tillsammans:</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altLang="ja-JP" kern="0" dirty="0">
              <a:solidFill>
                <a:schemeClr val="tx1"/>
              </a:solidFill>
            </a:endParaRPr>
          </a:p>
          <a:p>
            <a:pPr marL="171450" indent="-171450">
              <a:buSzPct val="125000"/>
              <a:buFont typeface="Arial" panose="020B0604020202020204" pitchFamily="34" charset="0"/>
              <a:buChar char="•"/>
            </a:pPr>
            <a:r>
              <a:rPr lang="sv-SE" dirty="0">
                <a:solidFill>
                  <a:schemeClr val="tx1"/>
                </a:solidFill>
              </a:rPr>
              <a:t>Rollen för zonordförande eller regionordförande.</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sv-SE" dirty="0">
                <a:solidFill>
                  <a:schemeClr val="tx1"/>
                </a:solidFill>
              </a:rPr>
              <a:t>Lära er mer om hur ni förbereder er inför ett framgångsrikt år på denna post.</a:t>
            </a:r>
          </a:p>
          <a:p>
            <a:pPr marL="171450" lvl="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sv-SE" dirty="0">
                <a:solidFill>
                  <a:schemeClr val="tx1"/>
                </a:solidFill>
              </a:rPr>
              <a:t>Fokusera på klubbarna! Var aktivt engagerad med klubbarna och fortlöpande kommunikation. Detta är det område jag har mest passion för. Klubbarna behöver mentorer på samma sätt som nya medlemmar behöver mentorer, så du kan vara en mentor och en resurs för klubbarna!</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sv-SE" dirty="0">
                <a:solidFill>
                  <a:schemeClr val="tx1"/>
                </a:solidFill>
              </a:rPr>
              <a:t>Maximera värdet av zonmötet för klubbarnas ledare. </a:t>
            </a:r>
            <a:r>
              <a:rPr lang="sv-SE" b="1" dirty="0">
                <a:solidFill>
                  <a:schemeClr val="tx1"/>
                </a:solidFill>
              </a:rPr>
              <a:t>Sök efter morgondagens ledare! Betoning på successionsplanering! </a:t>
            </a:r>
          </a:p>
          <a:p>
            <a:pPr marL="171450" indent="-171450">
              <a:buSzPct val="125000"/>
              <a:buFont typeface="Arial" panose="020B0604020202020204" pitchFamily="34" charset="0"/>
              <a:buChar char="•"/>
            </a:pPr>
            <a:r>
              <a:rPr lang="sv-SE" b="1" dirty="0">
                <a:solidFill>
                  <a:schemeClr val="tx1"/>
                </a:solidFill>
              </a:rPr>
              <a:t>Håll mötena strömlinjeformade och fokusera på klubbarna! Vilka är deras behov? Dela inte bara ut material! Ge klubbarna möjlighet att sätta upp mål och tala om sina utmaningar.</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sv-SE" dirty="0">
                <a:solidFill>
                  <a:schemeClr val="tx1"/>
                </a:solidFill>
              </a:rPr>
              <a:t>Presentera resurser och verktyg som finns för dig och klubbarna i din zon.</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sv-SE" dirty="0">
                <a:solidFill>
                  <a:schemeClr val="tx1"/>
                </a:solidFill>
              </a:rPr>
              <a:t>Finn bästa sätt att kommunicera utmaningar till distriktets ledare.</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sv-SE" dirty="0">
                <a:solidFill>
                  <a:schemeClr val="tx1"/>
                </a:solidFill>
              </a:rPr>
              <a:t>Dela bästa arbetssätt, framgångsberättelser och frågor.</a:t>
            </a:r>
          </a:p>
        </p:txBody>
      </p:sp>
      <p:sp>
        <p:nvSpPr>
          <p:cNvPr id="4" name="Date Placeholder 3"/>
          <p:cNvSpPr>
            <a:spLocks noGrp="1"/>
          </p:cNvSpPr>
          <p:nvPr>
            <p:ph type="dt" idx="10"/>
          </p:nvPr>
        </p:nvSpPr>
        <p:spPr/>
        <p:txBody>
          <a:bodyPr/>
          <a:lstStyle/>
          <a:p>
            <a:pPr>
              <a:defRPr/>
            </a:pPr>
            <a:fld id="{295346B5-0687-4EFF-BF17-2BA7D796C7B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a:t>
            </a:fld>
            <a:endParaRPr lang="en-US"/>
          </a:p>
        </p:txBody>
      </p:sp>
    </p:spTree>
    <p:extLst>
      <p:ext uri="{BB962C8B-B14F-4D97-AF65-F5344CB8AC3E}">
        <p14:creationId xmlns:p14="http://schemas.microsoft.com/office/powerpoint/2010/main" val="201307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sv-SE" dirty="0"/>
              <a:t>Denna rapport ger en detaljerad bild över hur klubben fungerar.  </a:t>
            </a:r>
          </a:p>
          <a:p>
            <a:endParaRPr lang="en-US" dirty="0"/>
          </a:p>
          <a:p>
            <a:r>
              <a:rPr lang="sv-SE" dirty="0"/>
              <a:t>Som du kan se på denna bild innehåller rapporten flera kategorier som hjälper dig att bekanta dig med klubben inför ditt besök.  </a:t>
            </a:r>
          </a:p>
          <a:p>
            <a:endParaRPr lang="en-US" dirty="0"/>
          </a:p>
          <a:p>
            <a:r>
              <a:rPr lang="sv-SE" dirty="0"/>
              <a:t>För närvarande finns denna rapport i avsnittet </a:t>
            </a:r>
            <a:r>
              <a:rPr lang="sv-SE" i="1" dirty="0"/>
              <a:t>Rapporter</a:t>
            </a:r>
            <a:r>
              <a:rPr lang="sv-SE" dirty="0"/>
              <a:t> på Lion Portal och kommer att flyttas till det nya systemet när det lanseras.</a:t>
            </a:r>
          </a:p>
        </p:txBody>
      </p:sp>
      <p:sp>
        <p:nvSpPr>
          <p:cNvPr id="4" name="Slide Number Placeholder 3"/>
          <p:cNvSpPr>
            <a:spLocks noGrp="1"/>
          </p:cNvSpPr>
          <p:nvPr>
            <p:ph type="sldNum" sz="quarter" idx="5"/>
          </p:nvPr>
        </p:nvSpPr>
        <p:spPr/>
        <p:txBody>
          <a:bodyPr/>
          <a:lstStyle/>
          <a:p>
            <a:fld id="{63301E8E-E352-4226-9A21-5215CEB53F4E}" type="slidenum">
              <a:rPr lang="en-US" smtClean="0"/>
              <a:t>20</a:t>
            </a:fld>
            <a:endParaRPr lang="en-US"/>
          </a:p>
        </p:txBody>
      </p:sp>
    </p:spTree>
    <p:extLst>
      <p:ext uri="{BB962C8B-B14F-4D97-AF65-F5344CB8AC3E}">
        <p14:creationId xmlns:p14="http://schemas.microsoft.com/office/powerpoint/2010/main" val="258372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ea typeface="Arial" charset="0"/>
                <a:cs typeface="Arial" charset="0"/>
              </a:rPr>
              <a:t>Avsätt tid till att förstå rollen för varje klubbtjänsteman.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ea typeface="Arial" charset="0"/>
              <a:cs typeface="Arial" charset="0"/>
            </a:endParaRPr>
          </a:p>
          <a:p>
            <a:pPr>
              <a:lnSpc>
                <a:spcPct val="150000"/>
              </a:lnSpc>
            </a:pPr>
            <a:r>
              <a:rPr lang="sv-SE" dirty="0">
                <a:solidFill>
                  <a:schemeClr val="tx1"/>
                </a:solidFill>
              </a:rPr>
              <a:t>För att förbättra verksamheten i klubbarna och tillhandahålla en fokuserad struktur för klubbledare har ändringar gjorts i stadgar och arbetsordning för lionklubb.  </a:t>
            </a:r>
          </a:p>
          <a:p>
            <a:pPr>
              <a:lnSpc>
                <a:spcPct val="150000"/>
              </a:lnSpc>
            </a:pPr>
            <a:endParaRPr lang="en-US" dirty="0">
              <a:solidFill>
                <a:schemeClr val="tx1"/>
              </a:solidFill>
            </a:endParaRPr>
          </a:p>
          <a:p>
            <a:pPr marL="225425" indent="-225425">
              <a:lnSpc>
                <a:spcPct val="150000"/>
              </a:lnSpc>
              <a:buFont typeface="Arial" panose="020B0604020202020204" pitchFamily="34" charset="0"/>
              <a:buChar char="•"/>
            </a:pPr>
            <a:r>
              <a:rPr lang="sv-SE" dirty="0">
                <a:solidFill>
                  <a:schemeClr val="tx1"/>
                </a:solidFill>
              </a:rPr>
              <a:t>Den innehåller regler för tjänstemän, direktorer och kommittéordförande</a:t>
            </a:r>
          </a:p>
          <a:p>
            <a:pPr marL="0" lvl="1" indent="0">
              <a:lnSpc>
                <a:spcPct val="150000"/>
              </a:lnSpc>
              <a:buFont typeface="Arial" panose="020B0604020202020204" pitchFamily="34" charset="0"/>
              <a:buNone/>
            </a:pPr>
            <a:endParaRPr lang="en-US" dirty="0"/>
          </a:p>
          <a:p>
            <a:pPr marL="0" indent="0">
              <a:lnSpc>
                <a:spcPct val="150000"/>
              </a:lnSpc>
              <a:buFont typeface="Arial" panose="020B0604020202020204" pitchFamily="34" charset="0"/>
              <a:buNone/>
            </a:pPr>
            <a:r>
              <a:rPr lang="sv-SE" dirty="0">
                <a:solidFill>
                  <a:schemeClr val="tx1"/>
                </a:solidFill>
              </a:rPr>
              <a:t>Kommittéer med nytt syfte – Kommittéerna baseras nu på de sju huvudsakliga klubbtjänstemännen och stödjer de viktiga funktionerna för att skapa framgångsrika klubbar:</a:t>
            </a:r>
          </a:p>
          <a:p>
            <a:pPr marL="0" indent="0">
              <a:lnSpc>
                <a:spcPct val="150000"/>
              </a:lnSpc>
              <a:buFont typeface="Arial" panose="020B0604020202020204" pitchFamily="34" charset="0"/>
              <a:buNone/>
            </a:pPr>
            <a:endParaRPr lang="en-US" dirty="0">
              <a:solidFill>
                <a:schemeClr val="tx1"/>
              </a:solidFill>
            </a:endParaRPr>
          </a:p>
          <a:p>
            <a:pPr marL="225425" lvl="2" indent="-225425">
              <a:lnSpc>
                <a:spcPct val="150000"/>
              </a:lnSpc>
              <a:buFont typeface="Arial" panose="020B0604020202020204" pitchFamily="34" charset="0"/>
              <a:buChar char="•"/>
            </a:pPr>
            <a:r>
              <a:rPr lang="sv-SE" dirty="0">
                <a:solidFill>
                  <a:schemeClr val="tx1"/>
                </a:solidFill>
              </a:rPr>
              <a:t>Tillhandahålla meningsfulla hjälpinsatser</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sv-SE" dirty="0">
                <a:solidFill>
                  <a:schemeClr val="tx1"/>
                </a:solidFill>
              </a:rPr>
              <a:t>Öka antal medlemmar och skapa positiva relationer</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sv-SE" dirty="0">
                <a:solidFill>
                  <a:schemeClr val="tx1"/>
                </a:solidFill>
              </a:rPr>
              <a:t>Utveckla framgångsrika ledare</a:t>
            </a:r>
          </a:p>
        </p:txBody>
      </p:sp>
      <p:sp>
        <p:nvSpPr>
          <p:cNvPr id="4" name="Date Placeholder 3"/>
          <p:cNvSpPr>
            <a:spLocks noGrp="1"/>
          </p:cNvSpPr>
          <p:nvPr>
            <p:ph type="dt" idx="10"/>
          </p:nvPr>
        </p:nvSpPr>
        <p:spPr/>
        <p:txBody>
          <a:bodyPr/>
          <a:lstStyle/>
          <a:p>
            <a:pPr>
              <a:defRPr/>
            </a:pPr>
            <a:fld id="{5602BF30-612E-4A81-A220-6B8234777BF6}"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394267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dirty="0">
                <a:solidFill>
                  <a:schemeClr val="tx2"/>
                </a:solidFill>
                <a:highlight>
                  <a:srgbClr val="FFFF00"/>
                </a:highlight>
                <a:latin typeface="Adobe Devanagari" panose="02040503050201020203" pitchFamily="18" charset="0"/>
                <a:cs typeface="Adobe Devanagari" panose="02040503050201020203" pitchFamily="18" charset="0"/>
              </a:rPr>
              <a:t>Klubbarna bör gå igenom ansökan i början av verksamhetsåret och använda den som en vägkarta för utmärkt verksamhet i respektive klubb. </a:t>
            </a:r>
          </a:p>
          <a:p>
            <a:endParaRPr lang="en-US" dirty="0">
              <a:solidFill>
                <a:schemeClr val="tx2"/>
              </a:solidFill>
            </a:endParaRPr>
          </a:p>
          <a:p>
            <a:endParaRPr lang="en-US" dirty="0">
              <a:solidFill>
                <a:schemeClr val="tx2"/>
              </a:solidFill>
            </a:endParaRPr>
          </a:p>
          <a:p>
            <a:pPr marL="228600" indent="-228600">
              <a:buAutoNum type="arabicPeriod"/>
            </a:pPr>
            <a:r>
              <a:rPr lang="sv-SE" dirty="0">
                <a:solidFill>
                  <a:schemeClr val="tx2"/>
                </a:solidFill>
              </a:rPr>
              <a:t>Medlemskap: Nettoökning av antal medlemmar eller fadder för en lionklubb, leoklubb eller klubbfilial under detta verksamhetsår.</a:t>
            </a:r>
          </a:p>
          <a:p>
            <a:pPr marL="0" indent="0">
              <a:buNone/>
            </a:pPr>
            <a:endParaRPr lang="en-US" dirty="0">
              <a:solidFill>
                <a:schemeClr val="tx2"/>
              </a:solidFill>
            </a:endParaRPr>
          </a:p>
          <a:p>
            <a:pPr marL="0" indent="0">
              <a:buNone/>
            </a:pPr>
            <a:r>
              <a:rPr lang="sv-SE" dirty="0">
                <a:solidFill>
                  <a:schemeClr val="tx2"/>
                </a:solidFill>
              </a:rPr>
              <a:t>2.    Hjälpinsatser: Har bidragit till LCIF, har startat ett nytt serviceprojekt.</a:t>
            </a:r>
          </a:p>
          <a:p>
            <a:pPr marL="0" indent="0">
              <a:buNone/>
            </a:pPr>
            <a:endParaRPr lang="en-US" dirty="0">
              <a:solidFill>
                <a:schemeClr val="tx2"/>
              </a:solidFill>
            </a:endParaRPr>
          </a:p>
          <a:p>
            <a:pPr marL="228600" indent="-228600">
              <a:buAutoNum type="arabicPeriod" startAt="3"/>
            </a:pPr>
            <a:r>
              <a:rPr lang="sv-SE" dirty="0">
                <a:solidFill>
                  <a:schemeClr val="tx2"/>
                </a:solidFill>
              </a:rPr>
              <a:t>Utmärkt ledarskap och verksamhet: Klubben måste ha fullgjort sina skyldigheter, inrapporterat tjänstemän till LCI, deltagit i ett eller fler evenemang om ledarutveckling (distrikt, multipeldistrikt, internationellt, webbseminarium, Lions utbildningscenter) och möjligheter till förbättringar genom att använda </a:t>
            </a:r>
            <a:r>
              <a:rPr lang="sv-SE" b="1" dirty="0">
                <a:solidFill>
                  <a:schemeClr val="tx2"/>
                </a:solidFill>
              </a:rPr>
              <a:t>Program för klubbkvalitet</a:t>
            </a:r>
            <a:r>
              <a:rPr lang="sv-SE" dirty="0">
                <a:solidFill>
                  <a:schemeClr val="tx2"/>
                </a:solidFill>
              </a:rPr>
              <a:t>, </a:t>
            </a:r>
            <a:r>
              <a:rPr lang="sv-SE" b="1" dirty="0">
                <a:solidFill>
                  <a:schemeClr val="tx2"/>
                </a:solidFill>
              </a:rPr>
              <a:t>Er klubb ert sätt</a:t>
            </a:r>
            <a:r>
              <a:rPr lang="sv-SE" dirty="0">
                <a:solidFill>
                  <a:schemeClr val="tx2"/>
                </a:solidFill>
              </a:rPr>
              <a:t> eller </a:t>
            </a:r>
            <a:r>
              <a:rPr lang="sv-SE" b="1" dirty="0">
                <a:solidFill>
                  <a:schemeClr val="tx2"/>
                </a:solidFill>
              </a:rPr>
              <a:t>Planera för klubbens framgångar.</a:t>
            </a:r>
          </a:p>
          <a:p>
            <a:pPr marL="0" indent="0">
              <a:buNone/>
            </a:pPr>
            <a:endParaRPr lang="en-US" dirty="0">
              <a:solidFill>
                <a:schemeClr val="tx2"/>
              </a:solidFill>
            </a:endParaRPr>
          </a:p>
          <a:p>
            <a:pPr marL="0" indent="0">
              <a:buNone/>
            </a:pPr>
            <a:r>
              <a:rPr lang="sv-SE" dirty="0">
                <a:solidFill>
                  <a:schemeClr val="tx2"/>
                </a:solidFill>
              </a:rPr>
              <a:t>4.   Marknadsföring: Har publicerat sina serviceaktiviteter i lokala medier och sociala medier.</a:t>
            </a:r>
          </a:p>
          <a:p>
            <a:pPr marL="0" indent="0">
              <a:buNone/>
            </a:pPr>
            <a:endParaRPr lang="en-US"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dirty="0">
                <a:solidFill>
                  <a:schemeClr val="tx2"/>
                </a:solidFill>
              </a:rPr>
              <a:t>Klubbar som är chartrade före den 1 januari är kvalificerade.</a:t>
            </a:r>
          </a:p>
        </p:txBody>
      </p:sp>
      <p:sp>
        <p:nvSpPr>
          <p:cNvPr id="4" name="Date Placeholder 3"/>
          <p:cNvSpPr>
            <a:spLocks noGrp="1"/>
          </p:cNvSpPr>
          <p:nvPr>
            <p:ph type="dt" idx="10"/>
          </p:nvPr>
        </p:nvSpPr>
        <p:spPr/>
        <p:txBody>
          <a:bodyPr/>
          <a:lstStyle/>
          <a:p>
            <a:pPr>
              <a:defRPr/>
            </a:pPr>
            <a:fld id="{0E404FEF-309D-4072-82DC-B0C1FA087A2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3490887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2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ea typeface="Arial" charset="0"/>
                <a:cs typeface="Arial" charset="0"/>
              </a:rPr>
              <a:t>Var aktiv på digitala plattformar och stå i nära kontakt med dina klubbar.  </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sv-SE" sz="1200" dirty="0">
                <a:solidFill>
                  <a:schemeClr val="tx1"/>
                </a:solidFill>
                <a:ea typeface="Arial" charset="0"/>
                <a:cs typeface="Arial" charset="0"/>
              </a:rPr>
              <a:t>Gå med i klubbarnas sociala medier.</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sv-SE" sz="1200" dirty="0">
                <a:solidFill>
                  <a:schemeClr val="tx1"/>
                </a:solidFill>
                <a:ea typeface="Arial" charset="0"/>
                <a:cs typeface="Arial" charset="0"/>
              </a:rPr>
              <a:t>Följ dina klubbars e-klubbhus och Salesforce gällande klubbaktiviteter.</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sv-SE" sz="1200" dirty="0">
                <a:solidFill>
                  <a:schemeClr val="tx1"/>
                </a:solidFill>
                <a:ea typeface="Arial" charset="0"/>
                <a:cs typeface="Arial" charset="0"/>
              </a:rPr>
              <a:t>Följ upp rapporter i rapportsystemet</a:t>
            </a:r>
            <a:r>
              <a:rPr lang="en-US" sz="1200" kern="0" dirty="0">
                <a:solidFill>
                  <a:schemeClr val="tx1"/>
                </a:solidFill>
                <a:ea typeface="Arial" charset="0"/>
                <a:cs typeface="Arial" charset="0"/>
              </a:rPr>
              <a:t>.</a:t>
            </a:r>
            <a:endParaRPr lang="sv-SE" sz="120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B49D7210-3EEA-407C-A51D-D2EE8CD29BE9}"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919351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339885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22313"/>
            <a:ext cx="5486400" cy="3086100"/>
          </a:xfrm>
        </p:spPr>
      </p:sp>
      <p:sp>
        <p:nvSpPr>
          <p:cNvPr id="3" name="Notes Placeholder 2"/>
          <p:cNvSpPr>
            <a:spLocks noGrp="1"/>
          </p:cNvSpPr>
          <p:nvPr>
            <p:ph type="body" idx="1"/>
          </p:nvPr>
        </p:nvSpPr>
        <p:spPr>
          <a:xfrm>
            <a:off x="894644" y="4064596"/>
            <a:ext cx="5486400" cy="4754880"/>
          </a:xfrm>
          <a:prstGeom prst="rect">
            <a:avLst/>
          </a:prstGeom>
        </p:spPr>
        <p:txBody>
          <a:bodyPr>
            <a:noAutofit/>
          </a:bodyPr>
          <a:lstStyle/>
          <a:p>
            <a:pPr marL="0" marR="0" lvl="0" indent="0" algn="l" defTabSz="914400" rtl="0" eaLnBrk="0" fontAlgn="base" latinLnBrk="0" hangingPunct="0">
              <a:spcBef>
                <a:spcPts val="2400"/>
              </a:spcBef>
              <a:spcAft>
                <a:spcPct val="0"/>
              </a:spcAft>
              <a:buClrTx/>
              <a:buSzTx/>
              <a:buFontTx/>
              <a:buNone/>
              <a:tabLst/>
              <a:defRPr/>
            </a:pPr>
            <a:r>
              <a:rPr lang="sv-SE" dirty="0">
                <a:solidFill>
                  <a:schemeClr val="tx1"/>
                </a:solidFill>
                <a:ea typeface="Arial" charset="0"/>
                <a:cs typeface="Arial" charset="0"/>
              </a:rPr>
              <a:t>Handboken om zonmöten kommer hjälpa dig att förbereda dem. </a:t>
            </a:r>
            <a:r>
              <a:rPr lang="sv-SE" dirty="0">
                <a:solidFill>
                  <a:schemeClr val="tx1"/>
                </a:solidFill>
              </a:rPr>
              <a:t>Denna handbok finns på webbsidan för zonordförande och regionordförande tillsammans med formulär i PDF-format som finns i handboken. </a:t>
            </a:r>
          </a:p>
          <a:p>
            <a:pPr marL="0" marR="0" lvl="0" indent="0" algn="l" defTabSz="914400" rtl="0" eaLnBrk="0" fontAlgn="base" latinLnBrk="0" hangingPunct="0">
              <a:spcBef>
                <a:spcPts val="2400"/>
              </a:spcBef>
              <a:spcAft>
                <a:spcPct val="0"/>
              </a:spcAft>
              <a:buClrTx/>
              <a:buSzTx/>
              <a:buFontTx/>
              <a:buNone/>
              <a:tabLst/>
              <a:defRPr/>
            </a:pPr>
            <a:endParaRPr lang="sv-SE" dirty="0">
              <a:solidFill>
                <a:schemeClr val="tx1"/>
              </a:solidFill>
            </a:endParaRPr>
          </a:p>
          <a:p>
            <a:pPr marL="0" marR="0" lvl="0" indent="0" algn="l" defTabSz="914400" rtl="0" eaLnBrk="0" fontAlgn="base" latinLnBrk="0" hangingPunct="0">
              <a:spcBef>
                <a:spcPts val="2400"/>
              </a:spcBef>
              <a:spcAft>
                <a:spcPct val="0"/>
              </a:spcAft>
              <a:buClrTx/>
              <a:buSzTx/>
              <a:buFontTx/>
              <a:buNone/>
              <a:tabLst/>
              <a:defRPr/>
            </a:pPr>
            <a:r>
              <a:rPr lang="sv-SE" dirty="0">
                <a:solidFill>
                  <a:schemeClr val="tx1"/>
                </a:solidFill>
              </a:rPr>
              <a:t>Tips om:</a:t>
            </a:r>
          </a:p>
          <a:p>
            <a:pPr lvl="1">
              <a:spcBef>
                <a:spcPts val="2400"/>
              </a:spcBef>
              <a:buFont typeface="Arial" panose="020B0604020202020204" pitchFamily="34" charset="0"/>
              <a:buChar char="•"/>
              <a:defRPr/>
            </a:pPr>
            <a:r>
              <a:rPr lang="sv-SE" dirty="0"/>
              <a:t>Boka in möten i god tid.</a:t>
            </a:r>
          </a:p>
          <a:p>
            <a:pPr lvl="1">
              <a:buFont typeface="Arial" panose="020B0604020202020204" pitchFamily="34" charset="0"/>
              <a:buChar char="•"/>
            </a:pPr>
            <a:endParaRPr lang="en-US" altLang="ja-JP" dirty="0"/>
          </a:p>
          <a:p>
            <a:pPr lvl="1">
              <a:buFont typeface="Arial" panose="020B0604020202020204" pitchFamily="34" charset="0"/>
              <a:buChar char="•"/>
            </a:pPr>
            <a:r>
              <a:rPr lang="sv-SE" dirty="0"/>
              <a:t>Föreslagen dagordning till varje möte.</a:t>
            </a:r>
          </a:p>
          <a:p>
            <a:pPr lvl="1">
              <a:buFont typeface="Arial" panose="020B0604020202020204" pitchFamily="34" charset="0"/>
              <a:buChar char="•"/>
            </a:pPr>
            <a:endParaRPr lang="en-US" altLang="ja-JP" dirty="0"/>
          </a:p>
          <a:p>
            <a:pPr lvl="1">
              <a:buFont typeface="Arial" panose="020B0604020202020204" pitchFamily="34" charset="0"/>
              <a:buChar char="•"/>
            </a:pPr>
            <a:r>
              <a:rPr lang="sv-SE" dirty="0"/>
              <a:t>Erbjuda olika platser för respektive möte.</a:t>
            </a:r>
          </a:p>
          <a:p>
            <a:pPr lvl="1">
              <a:buFont typeface="Arial" panose="020B0604020202020204" pitchFamily="34" charset="0"/>
              <a:buChar char="•"/>
            </a:pPr>
            <a:endParaRPr lang="en-US" altLang="ja-JP" dirty="0"/>
          </a:p>
          <a:p>
            <a:pPr lvl="1">
              <a:buFont typeface="Arial" panose="020B0604020202020204" pitchFamily="34" charset="0"/>
              <a:buChar char="•"/>
            </a:pPr>
            <a:r>
              <a:rPr lang="sv-SE" dirty="0"/>
              <a:t>Engagera stöd från den globala arbetsteamets distriktskoordinator.</a:t>
            </a:r>
          </a:p>
          <a:p>
            <a:pPr lvl="1">
              <a:buFont typeface="Arial" panose="020B0604020202020204" pitchFamily="34" charset="0"/>
              <a:buChar char="•"/>
            </a:pPr>
            <a:endParaRPr lang="en-US" altLang="ja-JP" dirty="0"/>
          </a:p>
          <a:p>
            <a:pPr lvl="1">
              <a:buFont typeface="Arial" panose="020B0604020202020204" pitchFamily="34" charset="0"/>
              <a:buChar char="•"/>
            </a:pPr>
            <a:r>
              <a:rPr lang="sv-SE" b="1" i="1" dirty="0"/>
              <a:t>Kom ihåg: Håll dem kortfattade och fokusera på klubbarnas behov!</a:t>
            </a:r>
          </a:p>
        </p:txBody>
      </p:sp>
      <p:sp>
        <p:nvSpPr>
          <p:cNvPr id="4" name="Date Placeholder 3"/>
          <p:cNvSpPr>
            <a:spLocks noGrp="1"/>
          </p:cNvSpPr>
          <p:nvPr>
            <p:ph type="dt" idx="10"/>
          </p:nvPr>
        </p:nvSpPr>
        <p:spPr/>
        <p:txBody>
          <a:bodyPr/>
          <a:lstStyle/>
          <a:p>
            <a:pPr>
              <a:defRPr/>
            </a:pPr>
            <a:fld id="{A042BA95-BB94-4D92-A202-362A2D99B231}"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a:p>
        </p:txBody>
      </p:sp>
    </p:spTree>
    <p:extLst>
      <p:ext uri="{BB962C8B-B14F-4D97-AF65-F5344CB8AC3E}">
        <p14:creationId xmlns:p14="http://schemas.microsoft.com/office/powerpoint/2010/main" val="61457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sv-SE" sz="1200" dirty="0">
                <a:solidFill>
                  <a:schemeClr val="tx1"/>
                </a:solidFill>
                <a:cs typeface="Arial" charset="0"/>
              </a:rPr>
              <a:t>Hjälp klubbarna att förbereda – Fyll i arbetsbladet om utmaningar och möjligheter.</a:t>
            </a:r>
          </a:p>
          <a:p>
            <a:pPr marL="0" marR="0" lvl="0" indent="0" algn="l" defTabSz="914400" rtl="0" eaLnBrk="0" fontAlgn="base" latinLnBrk="0" hangingPunct="0">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spcBef>
                <a:spcPct val="30000"/>
              </a:spcBef>
              <a:spcAft>
                <a:spcPct val="0"/>
              </a:spcAft>
              <a:buClrTx/>
              <a:buSzTx/>
              <a:buFontTx/>
              <a:buNone/>
              <a:tabLst/>
              <a:defRPr/>
            </a:pPr>
            <a:r>
              <a:rPr lang="sv-SE" sz="1200" dirty="0">
                <a:solidFill>
                  <a:schemeClr val="tx1"/>
                </a:solidFill>
                <a:ea typeface="Arial" charset="0"/>
                <a:cs typeface="Arial" charset="0"/>
              </a:rPr>
              <a:t>Vissa klubbar kan behöva mer uppmärksamhet och söker efter sätt att ta sig an utmaningar.  </a:t>
            </a:r>
          </a:p>
          <a:p>
            <a:endParaRPr lang="en-US" dirty="0">
              <a:solidFill>
                <a:schemeClr val="tx1"/>
              </a:solidFill>
            </a:endParaRPr>
          </a:p>
          <a:p>
            <a:pPr marL="171450" indent="-171450" algn="l">
              <a:buFont typeface="Arial" panose="020B0604020202020204" pitchFamily="34" charset="0"/>
              <a:buChar char="•"/>
            </a:pPr>
            <a:r>
              <a:rPr lang="sv-SE" sz="1200" dirty="0">
                <a:solidFill>
                  <a:schemeClr val="tx1"/>
                </a:solidFill>
                <a:ea typeface="Arial" charset="0"/>
                <a:cs typeface="Arial" charset="0"/>
              </a:rPr>
              <a:t>Ett bra verktyg för klubbar som kämpar inom specifika områden i verksamheten.</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sv-SE" sz="1200" dirty="0">
                <a:solidFill>
                  <a:schemeClr val="tx1"/>
                </a:solidFill>
                <a:ea typeface="Arial" charset="0"/>
                <a:cs typeface="Arial" charset="0"/>
              </a:rPr>
              <a:t>Kan användas vid klubbesök eller zonmöten.</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sv-SE" sz="1200" dirty="0">
                <a:solidFill>
                  <a:schemeClr val="tx1"/>
                </a:solidFill>
                <a:ea typeface="Arial" charset="0"/>
                <a:cs typeface="Arial" charset="0"/>
              </a:rPr>
              <a:t>Användbart verktyg vid diskussioner med GAT distriktskoordinatorer om stöd till klubbarna.</a:t>
            </a:r>
          </a:p>
          <a:p>
            <a:pPr marL="171450" indent="-171450" algn="l">
              <a:buFont typeface="Arial" panose="020B0604020202020204" pitchFamily="34" charset="0"/>
              <a:buChar char="•"/>
            </a:pPr>
            <a:r>
              <a:rPr lang="sv-SE" sz="1200" b="1" dirty="0">
                <a:solidFill>
                  <a:schemeClr val="tx1"/>
                </a:solidFill>
                <a:ea typeface="Arial" charset="0"/>
                <a:cs typeface="Arial" charset="0"/>
              </a:rPr>
              <a:t>Användbara tips: Vid det första zonmötet ber du varje klubbpresident att skriva ner en lista med mål för sin klubb inom följande områden:</a:t>
            </a:r>
          </a:p>
          <a:p>
            <a:pPr marL="0" indent="0" algn="l">
              <a:buFont typeface="Arial" panose="020B0604020202020204" pitchFamily="34" charset="0"/>
              <a:buNone/>
            </a:pPr>
            <a:r>
              <a:rPr lang="sv-SE" sz="1200" b="1" dirty="0">
                <a:solidFill>
                  <a:schemeClr val="tx1"/>
                </a:solidFill>
                <a:ea typeface="Arial" charset="0"/>
                <a:cs typeface="Arial" charset="0"/>
              </a:rPr>
              <a:t>	Medlemstillväxt/behålla medlemmar</a:t>
            </a:r>
          </a:p>
          <a:p>
            <a:pPr marL="0" indent="0" algn="l">
              <a:buFont typeface="Arial" panose="020B0604020202020204" pitchFamily="34" charset="0"/>
              <a:buNone/>
            </a:pPr>
            <a:r>
              <a:rPr lang="sv-SE" sz="1200" b="1" dirty="0">
                <a:solidFill>
                  <a:schemeClr val="tx1"/>
                </a:solidFill>
                <a:ea typeface="Arial" charset="0"/>
                <a:cs typeface="Arial" charset="0"/>
              </a:rPr>
              <a:t>	Ledarutveckling</a:t>
            </a:r>
          </a:p>
          <a:p>
            <a:pPr marL="0" indent="0" algn="l">
              <a:buFont typeface="Arial" panose="020B0604020202020204" pitchFamily="34" charset="0"/>
              <a:buNone/>
            </a:pPr>
            <a:r>
              <a:rPr lang="sv-SE" sz="1200" b="1" dirty="0">
                <a:solidFill>
                  <a:schemeClr val="tx1"/>
                </a:solidFill>
                <a:ea typeface="Arial" charset="0"/>
                <a:cs typeface="Arial" charset="0"/>
              </a:rPr>
              <a:t>	Hjälpinsatser </a:t>
            </a:r>
          </a:p>
          <a:p>
            <a:pPr marL="0" indent="0" algn="l">
              <a:buFont typeface="Arial" panose="020B0604020202020204" pitchFamily="34" charset="0"/>
              <a:buNone/>
            </a:pPr>
            <a:r>
              <a:rPr lang="sv-SE" sz="1200" b="1" dirty="0">
                <a:solidFill>
                  <a:schemeClr val="tx1"/>
                </a:solidFill>
                <a:ea typeface="Arial" charset="0"/>
                <a:cs typeface="Arial" charset="0"/>
              </a:rPr>
              <a:t>	LCIF</a:t>
            </a:r>
          </a:p>
          <a:p>
            <a:pPr marL="0" indent="0" algn="l">
              <a:buFont typeface="Arial" panose="020B0604020202020204" pitchFamily="34" charset="0"/>
              <a:buNone/>
            </a:pPr>
            <a:endParaRPr lang="sv-SE" sz="1200" b="1" dirty="0">
              <a:solidFill>
                <a:schemeClr val="tx1"/>
              </a:solidFill>
              <a:ea typeface="Arial" charset="0"/>
              <a:cs typeface="Arial" charset="0"/>
            </a:endParaRPr>
          </a:p>
          <a:p>
            <a:pPr marL="0" indent="0" algn="l">
              <a:buFont typeface="Arial" panose="020B0604020202020204" pitchFamily="34" charset="0"/>
              <a:buNone/>
            </a:pPr>
            <a:r>
              <a:rPr lang="sv-SE" sz="1200" b="1" dirty="0">
                <a:solidFill>
                  <a:schemeClr val="tx1"/>
                </a:solidFill>
                <a:ea typeface="Arial" charset="0"/>
                <a:cs typeface="Arial" charset="0"/>
              </a:rPr>
              <a:t>Arbetsbladet om utmaningar och möjligheter kan hjälpa dem att formulera smarta mål och/eller att justera orealistiska mål.</a:t>
            </a:r>
          </a:p>
        </p:txBody>
      </p:sp>
      <p:sp>
        <p:nvSpPr>
          <p:cNvPr id="4" name="Date Placeholder 3"/>
          <p:cNvSpPr>
            <a:spLocks noGrp="1"/>
          </p:cNvSpPr>
          <p:nvPr>
            <p:ph type="dt" idx="10"/>
          </p:nvPr>
        </p:nvSpPr>
        <p:spPr/>
        <p:txBody>
          <a:bodyPr/>
          <a:lstStyle/>
          <a:p>
            <a:pPr>
              <a:defRPr/>
            </a:pPr>
            <a:fld id="{23321517-6E5E-4C7A-8DB7-EA65ED3A51BB}"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26</a:t>
            </a:fld>
            <a:endParaRPr lang="en-US"/>
          </a:p>
        </p:txBody>
      </p:sp>
    </p:spTree>
    <p:extLst>
      <p:ext uri="{BB962C8B-B14F-4D97-AF65-F5344CB8AC3E}">
        <p14:creationId xmlns:p14="http://schemas.microsoft.com/office/powerpoint/2010/main" val="263126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defRPr/>
            </a:pPr>
            <a:r>
              <a:rPr lang="sv-SE" sz="1200" i="0" dirty="0">
                <a:solidFill>
                  <a:schemeClr val="tx1"/>
                </a:solidFill>
                <a:latin typeface="+mn-lt"/>
              </a:rPr>
              <a:t>Ditt zonmöte inleds med distriktsguvernörens rådgivande kommitté.</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sv-SE" sz="1200" i="0" dirty="0">
                <a:solidFill>
                  <a:schemeClr val="tx1"/>
                </a:solidFill>
                <a:latin typeface="+mn-lt"/>
              </a:rPr>
              <a:t>Vissa zoner bjuder in fler än klubbtjänstemännen till sina möten, med de huvudsakliga medlemmarna i distriktsguvernörens rådgivande kommitté är:</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sv-SE" sz="1200" i="0" dirty="0">
                <a:solidFill>
                  <a:schemeClr val="tx1"/>
                </a:solidFill>
                <a:latin typeface="+mn-lt"/>
              </a:rPr>
              <a:t>Klubbens president</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sv-SE" sz="1200" i="0" dirty="0">
                <a:solidFill>
                  <a:schemeClr val="tx1"/>
                </a:solidFill>
                <a:latin typeface="+mn-lt"/>
              </a:rPr>
              <a:t>Klubbens vice president</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sv-SE" sz="1200" i="0" dirty="0">
                <a:solidFill>
                  <a:schemeClr val="tx1"/>
                </a:solidFill>
                <a:latin typeface="+mn-lt"/>
              </a:rPr>
              <a:t>Klubbens sekreterare</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sv-SE" sz="1200" i="0" dirty="0">
                <a:solidFill>
                  <a:schemeClr val="tx1"/>
                </a:solidFill>
                <a:latin typeface="+mn-lt"/>
              </a:rPr>
              <a:t>Beroende på huvudfokus vid mötet kan du bjuda in GAT-koordinatorer eller talare och då kan det finnas möjligheter till lärande för:</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baseline="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sv-SE" sz="1200" i="0" baseline="0" dirty="0">
                <a:solidFill>
                  <a:schemeClr val="tx1"/>
                </a:solidFill>
                <a:latin typeface="+mn-lt"/>
              </a:rPr>
              <a:t>Klubbens serviceordförande</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sv-SE" sz="1200" i="0" baseline="0" dirty="0">
                <a:solidFill>
                  <a:schemeClr val="tx1"/>
                </a:solidFill>
                <a:latin typeface="+mn-lt"/>
              </a:rPr>
              <a:t>Klubbens medlemsordförande</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sv-SE" sz="1200" i="0" baseline="0" dirty="0">
                <a:solidFill>
                  <a:schemeClr val="tx1"/>
                </a:solidFill>
                <a:latin typeface="+mn-lt"/>
              </a:rPr>
              <a:t>Klubbens ledarskapsordförande</a:t>
            </a: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2891927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Autofit/>
          </a:bodyPr>
          <a:lstStyle/>
          <a:p>
            <a:pPr marL="0" marR="0" lvl="0" indent="0" algn="l" defTabSz="914400" rtl="0" eaLnBrk="0" fontAlgn="base" latinLnBrk="0" hangingPunct="0">
              <a:spcBef>
                <a:spcPct val="30000"/>
              </a:spcBef>
              <a:spcAft>
                <a:spcPct val="0"/>
              </a:spcAft>
              <a:buClrTx/>
              <a:buSzTx/>
              <a:buFontTx/>
              <a:buNone/>
              <a:tabLst/>
              <a:defRPr/>
            </a:pPr>
            <a:r>
              <a:rPr lang="sv-SE" dirty="0">
                <a:solidFill>
                  <a:schemeClr val="tx1"/>
                </a:solidFill>
                <a:cs typeface="Arial"/>
              </a:rPr>
              <a:t>Guiding Lions är ytterligare en resurs för klubbarna. </a:t>
            </a:r>
            <a:r>
              <a:rPr lang="sv-SE" dirty="0">
                <a:solidFill>
                  <a:schemeClr val="tx1"/>
                </a:solidFill>
              </a:rPr>
              <a:t>Bjud alltid in klubbens Guiding Lions om de har utsetts.</a:t>
            </a:r>
          </a:p>
          <a:p>
            <a:endParaRPr lang="en-US" dirty="0">
              <a:solidFill>
                <a:schemeClr val="tx1"/>
              </a:solidFill>
            </a:endParaRPr>
          </a:p>
          <a:p>
            <a:r>
              <a:rPr lang="sv-SE" dirty="0">
                <a:solidFill>
                  <a:schemeClr val="tx1"/>
                </a:solidFill>
              </a:rPr>
              <a:t>Guiding Lions utses till varje ny lionklubb som chartras. De samarbetar direkt med klubbens tjänstemän, för att se till att klubben får en god start på verksamheten.</a:t>
            </a:r>
          </a:p>
          <a:p>
            <a:endParaRPr lang="en-US" dirty="0">
              <a:solidFill>
                <a:schemeClr val="tx1"/>
              </a:solidFill>
            </a:endParaRPr>
          </a:p>
          <a:p>
            <a:r>
              <a:rPr lang="sv-SE" dirty="0">
                <a:solidFill>
                  <a:schemeClr val="tx1"/>
                </a:solidFill>
              </a:rPr>
              <a:t>Om du har klubbar som är yngre än två år är det till nytta om du bjuder in dessa viktiga ledare till zonmötena. </a:t>
            </a:r>
          </a:p>
          <a:p>
            <a:endParaRPr lang="en-US" dirty="0">
              <a:solidFill>
                <a:schemeClr val="tx1"/>
              </a:solidFill>
            </a:endParaRPr>
          </a:p>
          <a:p>
            <a:r>
              <a:rPr lang="sv-SE" dirty="0">
                <a:solidFill>
                  <a:schemeClr val="tx1"/>
                </a:solidFill>
              </a:rPr>
              <a:t>Guiding Lions kan även utses till befintliga klubbar i din zon, vilket du kanske inte har kännedom om.  </a:t>
            </a:r>
          </a:p>
          <a:p>
            <a:endParaRPr lang="en-US" dirty="0">
              <a:solidFill>
                <a:schemeClr val="tx1"/>
              </a:solidFill>
            </a:endParaRPr>
          </a:p>
          <a:p>
            <a:r>
              <a:rPr lang="sv-SE" dirty="0">
                <a:solidFill>
                  <a:schemeClr val="tx1"/>
                </a:solidFill>
              </a:rPr>
              <a:t>Be att distriktsguvernören sammanställer en lista över alla de Guiding Lions som har tilldelats någon av klubbarna i din zon.  </a:t>
            </a:r>
          </a:p>
          <a:p>
            <a:endParaRPr lang="en-US" dirty="0">
              <a:solidFill>
                <a:schemeClr val="tx1"/>
              </a:solidFill>
            </a:endParaRPr>
          </a:p>
          <a:p>
            <a:r>
              <a:rPr lang="sv-SE" dirty="0">
                <a:solidFill>
                  <a:schemeClr val="tx1"/>
                </a:solidFill>
              </a:rPr>
              <a:t>En rapport över Guiding Lions finns i Salesforce.</a:t>
            </a:r>
          </a:p>
        </p:txBody>
      </p:sp>
      <p:sp>
        <p:nvSpPr>
          <p:cNvPr id="4" name="Date Placeholder 3"/>
          <p:cNvSpPr>
            <a:spLocks noGrp="1"/>
          </p:cNvSpPr>
          <p:nvPr>
            <p:ph type="dt" idx="10"/>
          </p:nvPr>
        </p:nvSpPr>
        <p:spPr/>
        <p:txBody>
          <a:bodyPr/>
          <a:lstStyle/>
          <a:p>
            <a:pPr>
              <a:defRPr/>
            </a:pPr>
            <a:fld id="{A983C5A9-CF49-4E26-BAA4-A877E7259F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a:p>
        </p:txBody>
      </p:sp>
    </p:spTree>
    <p:extLst>
      <p:ext uri="{BB962C8B-B14F-4D97-AF65-F5344CB8AC3E}">
        <p14:creationId xmlns:p14="http://schemas.microsoft.com/office/powerpoint/2010/main" val="2029208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76275"/>
            <a:ext cx="5486400" cy="3087688"/>
          </a:xfrm>
        </p:spPr>
      </p:sp>
      <p:sp>
        <p:nvSpPr>
          <p:cNvPr id="4" name="Notes Placeholder 2"/>
          <p:cNvSpPr txBox="1">
            <a:spLocks/>
          </p:cNvSpPr>
          <p:nvPr/>
        </p:nvSpPr>
        <p:spPr>
          <a:xfrm>
            <a:off x="673202" y="4426860"/>
            <a:ext cx="5373423" cy="2956079"/>
          </a:xfrm>
          <a:prstGeom prst="rect">
            <a:avLst/>
          </a:prstGeom>
        </p:spPr>
        <p:txBody>
          <a:bodyPr vert="horz" lIns="92852" tIns="46425" rIns="92852" bIns="46425" rtlCol="0">
            <a:spAutoFit/>
          </a:bodyPr>
          <a:lst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0348" indent="-220348">
              <a:lnSpc>
                <a:spcPct val="200000"/>
              </a:lnSpc>
              <a:spcBef>
                <a:spcPts val="0"/>
              </a:spcBef>
            </a:pPr>
            <a:r>
              <a:rPr lang="sv-SE">
                <a:latin typeface="HelveticaNeueLT Std" panose="020B0604020202020204" pitchFamily="34" charset="0"/>
              </a:rPr>
              <a:t>Zonordföranden skapar en länk till resurser, vilka tillhandahålls av Lions ledare som har goda kunskaper och stor erfarenhet, till exempel koordinatorer i det globala arbetsteamet som stödjer klubbarnas tjänstemän att leda klubbarna.</a:t>
            </a:r>
          </a:p>
          <a:p>
            <a:pPr marL="220348" indent="-220348">
              <a:lnSpc>
                <a:spcPct val="200000"/>
              </a:lnSpc>
              <a:spcBef>
                <a:spcPts val="0"/>
              </a:spcBef>
            </a:pPr>
            <a:endParaRPr lang="en-US" dirty="0">
              <a:latin typeface="HelveticaNeueLT Std" panose="020B0604020202020204" pitchFamily="34" charset="0"/>
            </a:endParaRPr>
          </a:p>
          <a:p>
            <a:pPr marL="220348" indent="-220348">
              <a:lnSpc>
                <a:spcPct val="200000"/>
              </a:lnSpc>
              <a:spcBef>
                <a:spcPts val="0"/>
              </a:spcBef>
            </a:pPr>
            <a:r>
              <a:rPr lang="sv-SE">
                <a:latin typeface="HelveticaNeueLT Std" panose="020B0604020202020204" pitchFamily="34" charset="0"/>
              </a:rPr>
              <a:t>I distriktet innehar koordinatorerna sina respektive poster i ett år och de är medlemmar i distriktsrådet</a:t>
            </a:r>
          </a:p>
          <a:p>
            <a:pPr marL="159295" indent="-159295">
              <a:lnSpc>
                <a:spcPct val="150000"/>
              </a:lnSpc>
              <a:spcBef>
                <a:spcPts val="0"/>
              </a:spcBef>
              <a:buFontTx/>
              <a:buChar char="-"/>
            </a:pPr>
            <a:endParaRPr lang="en-US" dirty="0">
              <a:latin typeface="HelveticaNeueLT Std" panose="020B0604020202020204" pitchFamily="34" charset="0"/>
            </a:endParaRPr>
          </a:p>
        </p:txBody>
      </p:sp>
      <p:sp>
        <p:nvSpPr>
          <p:cNvPr id="3" name="Date Placeholder 2"/>
          <p:cNvSpPr>
            <a:spLocks noGrp="1"/>
          </p:cNvSpPr>
          <p:nvPr>
            <p:ph type="dt" idx="10"/>
          </p:nvPr>
        </p:nvSpPr>
        <p:spPr/>
        <p:txBody>
          <a:bodyPr/>
          <a:lstStyle/>
          <a:p>
            <a:pPr>
              <a:defRPr/>
            </a:pPr>
            <a:fld id="{9CE7DD70-D955-4C2E-8568-EB894574461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a:p>
        </p:txBody>
      </p:sp>
      <p:sp>
        <p:nvSpPr>
          <p:cNvPr id="6" name="Notes Placeholder 5"/>
          <p:cNvSpPr>
            <a:spLocks noGrp="1"/>
          </p:cNvSpPr>
          <p:nvPr>
            <p:ph type="body" idx="1"/>
          </p:nvPr>
        </p:nvSpPr>
        <p:spPr>
          <a:xfrm>
            <a:off x="424998" y="7543800"/>
            <a:ext cx="5607050" cy="4673280"/>
          </a:xfrm>
          <a:prstGeom prst="rect">
            <a:avLst/>
          </a:prstGeom>
        </p:spPr>
        <p:txBody>
          <a:bodyPr/>
          <a:lstStyle/>
          <a:p>
            <a:r>
              <a:rPr lang="sv-SE" dirty="0"/>
              <a:t>Distriktsguvernören är ordförande i distriktets globala arbetsteam. </a:t>
            </a:r>
          </a:p>
          <a:p>
            <a:endParaRPr lang="en-US" dirty="0"/>
          </a:p>
          <a:p>
            <a:r>
              <a:rPr lang="sv-SE" dirty="0"/>
              <a:t>Varje distrikt har en</a:t>
            </a:r>
            <a:r>
              <a:rPr lang="sv-SE" baseline="0" dirty="0"/>
              <a:t>:</a:t>
            </a:r>
          </a:p>
          <a:p>
            <a:endParaRPr lang="en-US" baseline="0" dirty="0"/>
          </a:p>
          <a:p>
            <a:r>
              <a:rPr lang="sv-SE" baseline="0" dirty="0"/>
              <a:t>Globala serviceteamets distriktskoordinator</a:t>
            </a:r>
          </a:p>
          <a:p>
            <a:endParaRPr lang="en-US" baseline="0" dirty="0"/>
          </a:p>
          <a:p>
            <a:r>
              <a:rPr lang="sv-SE" baseline="0" dirty="0"/>
              <a:t>Globala medlemsteamets distriktskoordinator</a:t>
            </a:r>
          </a:p>
          <a:p>
            <a:endParaRPr lang="en-US" baseline="0" dirty="0"/>
          </a:p>
          <a:p>
            <a:r>
              <a:rPr lang="sv-SE" baseline="0" dirty="0"/>
              <a:t>Globala ledarskapsteamets distriktskoordinator</a:t>
            </a:r>
          </a:p>
          <a:p>
            <a:endParaRPr lang="en-US" baseline="0" dirty="0"/>
          </a:p>
          <a:p>
            <a:r>
              <a:rPr lang="sv-SE" baseline="0" dirty="0"/>
              <a:t>En ny koordinator för det kommande verksamhetsåret är det globala tillväxtteamets distriktskoordinator.</a:t>
            </a:r>
          </a:p>
          <a:p>
            <a:endParaRPr lang="en-US" baseline="0" dirty="0"/>
          </a:p>
          <a:p>
            <a:r>
              <a:rPr lang="sv-SE" baseline="0" dirty="0"/>
              <a:t>Var och en av dessa ledare i distriktet tillför expertis som hjälper klubbarna att lyckas inom dessa specifika områden.</a:t>
            </a:r>
          </a:p>
          <a:p>
            <a:endParaRPr lang="en-US" baseline="0" dirty="0"/>
          </a:p>
          <a:p>
            <a:r>
              <a:rPr lang="sv-SE" baseline="0" dirty="0"/>
              <a:t>Finn sätt att engagera dessa värdefulla mänskliga resurser, vilket kommer hjälpa klubbarna i din zon!</a:t>
            </a:r>
          </a:p>
          <a:p>
            <a:endParaRPr lang="en-US" baseline="0" dirty="0"/>
          </a:p>
          <a:p>
            <a:r>
              <a:rPr lang="sv-SE" b="1" baseline="0" dirty="0"/>
              <a:t>Påminn klubbarna och dig själv att medlemmarna i GAT inte är en nivå som utövar tillsyn, utan är en resurs som bör användas av klubbarna för att förbättra klubbarnas effektivitet inom de fyra områden vi diskuterade på bild 22.</a:t>
            </a:r>
          </a:p>
        </p:txBody>
      </p:sp>
    </p:spTree>
    <p:extLst>
      <p:ext uri="{BB962C8B-B14F-4D97-AF65-F5344CB8AC3E}">
        <p14:creationId xmlns:p14="http://schemas.microsoft.com/office/powerpoint/2010/main" val="114027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endParaRPr lang="en-US" dirty="0">
              <a:latin typeface="Calibri" panose="020F0502020204030204" pitchFamily="34" charset="0"/>
            </a:endParaRPr>
          </a:p>
          <a:p>
            <a:r>
              <a:rPr lang="sv-SE"/>
              <a:t>Låt oss titta närmare på rollen som zonordförande.</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a:t>
            </a:fld>
            <a:endParaRPr lang="en-US"/>
          </a:p>
        </p:txBody>
      </p:sp>
    </p:spTree>
    <p:extLst>
      <p:ext uri="{BB962C8B-B14F-4D97-AF65-F5344CB8AC3E}">
        <p14:creationId xmlns:p14="http://schemas.microsoft.com/office/powerpoint/2010/main" val="202097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685800"/>
            <a:ext cx="5486400" cy="3087688"/>
          </a:xfrm>
        </p:spPr>
      </p:sp>
      <p:sp>
        <p:nvSpPr>
          <p:cNvPr id="3" name="Notes Placeholder 2"/>
          <p:cNvSpPr>
            <a:spLocks noGrp="1"/>
          </p:cNvSpPr>
          <p:nvPr>
            <p:ph type="body" idx="1"/>
          </p:nvPr>
        </p:nvSpPr>
        <p:spPr>
          <a:xfrm>
            <a:off x="747891" y="399353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b="1" dirty="0">
                <a:solidFill>
                  <a:schemeClr val="tx1"/>
                </a:solidFill>
              </a:rPr>
              <a:t>Ditt första möte – Fokusera på hjälpinsatser!</a:t>
            </a:r>
          </a:p>
          <a:p>
            <a:endParaRPr lang="en-US" dirty="0"/>
          </a:p>
          <a:p>
            <a:r>
              <a:rPr lang="sv-SE" dirty="0"/>
              <a:t>För att tillhandahålla möjligheter till lärande för dina klubbtjänstemän bör du fokusera det första mötet på hjälpinsatser!</a:t>
            </a:r>
          </a:p>
          <a:p>
            <a:endParaRPr lang="en-US" dirty="0"/>
          </a:p>
          <a:p>
            <a:r>
              <a:rPr lang="sv-SE" dirty="0"/>
              <a:t>Det börjar med dig som zonordförande o</a:t>
            </a:r>
            <a:r>
              <a:rPr lang="sv-SE" baseline="0" dirty="0"/>
              <a:t>ch klubbarnas medlemmar i distriktsguvernörens rådgivande kommitté, men bjud även in klubbarnas serviceordförande att delta och engagera distriktets servicekoordinator i det globala arbetsteamet. </a:t>
            </a:r>
          </a:p>
        </p:txBody>
      </p:sp>
      <p:sp>
        <p:nvSpPr>
          <p:cNvPr id="4" name="Date Placeholder 3"/>
          <p:cNvSpPr>
            <a:spLocks noGrp="1"/>
          </p:cNvSpPr>
          <p:nvPr>
            <p:ph type="dt" idx="10"/>
          </p:nvPr>
        </p:nvSpPr>
        <p:spPr/>
        <p:txBody>
          <a:bodyPr/>
          <a:lstStyle/>
          <a:p>
            <a:pPr>
              <a:defRPr/>
            </a:pPr>
            <a:fld id="{EA9CDD31-930E-4A8E-B09A-42015B4D9CC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a:p>
        </p:txBody>
      </p:sp>
    </p:spTree>
    <p:extLst>
      <p:ext uri="{BB962C8B-B14F-4D97-AF65-F5344CB8AC3E}">
        <p14:creationId xmlns:p14="http://schemas.microsoft.com/office/powerpoint/2010/main" val="145107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7688"/>
          </a:xfrm>
        </p:spPr>
      </p:sp>
      <p:sp>
        <p:nvSpPr>
          <p:cNvPr id="3" name="Notes Placeholder 2"/>
          <p:cNvSpPr>
            <a:spLocks noGrp="1"/>
          </p:cNvSpPr>
          <p:nvPr>
            <p:ph type="body" idx="1"/>
          </p:nvPr>
        </p:nvSpPr>
        <p:spPr>
          <a:xfrm>
            <a:off x="802663" y="399366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sv-SE" sz="1200" b="1" dirty="0">
                <a:solidFill>
                  <a:schemeClr val="tx1"/>
                </a:solidFill>
                <a:latin typeface="+mj-lt"/>
              </a:rPr>
              <a:t>Engagera det globala serviceteamets distriktskoordinator att informera om:</a:t>
            </a:r>
          </a:p>
          <a:p>
            <a:endParaRPr lang="en-US" dirty="0">
              <a:solidFill>
                <a:schemeClr val="tx1"/>
              </a:solidFill>
              <a:latin typeface="+mj-lt"/>
            </a:endParaRPr>
          </a:p>
          <a:p>
            <a:pPr marL="171450" indent="-171450">
              <a:buSzPct val="125000"/>
              <a:buFont typeface="Arial" panose="020B0604020202020204" pitchFamily="34" charset="0"/>
              <a:buChar char="•"/>
            </a:pPr>
            <a:r>
              <a:rPr lang="sv-SE" dirty="0">
                <a:solidFill>
                  <a:schemeClr val="tx1"/>
                </a:solidFill>
                <a:latin typeface="+mj-lt"/>
              </a:rPr>
              <a:t>Program i distrikt, multipeldistrikt och internationellt</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sv-SE" dirty="0">
                <a:solidFill>
                  <a:schemeClr val="tx1"/>
                </a:solidFill>
                <a:latin typeface="+mj-lt"/>
              </a:rPr>
              <a:t>Distriktsomfattande serviceprojekt och program</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sv-SE" dirty="0">
                <a:solidFill>
                  <a:schemeClr val="tx1"/>
                </a:solidFill>
                <a:latin typeface="+mj-lt"/>
              </a:rPr>
              <a:t>Utbyte av idéer om klubbarnas serviceprojekt</a:t>
            </a:r>
          </a:p>
          <a:p>
            <a:pPr marL="171450" indent="-171450">
              <a:buSzPct val="125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sv-SE" dirty="0">
                <a:solidFill>
                  <a:schemeClr val="tx1"/>
                </a:solidFill>
                <a:latin typeface="+mj-lt"/>
              </a:rPr>
              <a:t>Sätt att identifiera nya serviceprojekt</a:t>
            </a:r>
          </a:p>
          <a:p>
            <a:pPr marL="633412" indent="-171450">
              <a:buSzPct val="100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sv-SE" dirty="0">
                <a:solidFill>
                  <a:schemeClr val="tx1"/>
                </a:solidFill>
                <a:latin typeface="+mj-lt"/>
              </a:rPr>
              <a:t>Bedömning av samhällsbehov</a:t>
            </a:r>
          </a:p>
        </p:txBody>
      </p:sp>
      <p:sp>
        <p:nvSpPr>
          <p:cNvPr id="4" name="Date Placeholder 3"/>
          <p:cNvSpPr>
            <a:spLocks noGrp="1"/>
          </p:cNvSpPr>
          <p:nvPr>
            <p:ph type="dt" idx="10"/>
          </p:nvPr>
        </p:nvSpPr>
        <p:spPr/>
        <p:txBody>
          <a:bodyPr/>
          <a:lstStyle/>
          <a:p>
            <a:pPr>
              <a:defRPr/>
            </a:pPr>
            <a:fld id="{B5D58174-9133-4DEF-9AFC-C9D5C06C928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a:p>
        </p:txBody>
      </p:sp>
    </p:spTree>
    <p:extLst>
      <p:ext uri="{BB962C8B-B14F-4D97-AF65-F5344CB8AC3E}">
        <p14:creationId xmlns:p14="http://schemas.microsoft.com/office/powerpoint/2010/main" val="4424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762000"/>
            <a:ext cx="5486400" cy="3087688"/>
          </a:xfrm>
        </p:spPr>
      </p:sp>
      <p:sp>
        <p:nvSpPr>
          <p:cNvPr id="3" name="Notes Placeholder 2"/>
          <p:cNvSpPr>
            <a:spLocks noGrp="1"/>
          </p:cNvSpPr>
          <p:nvPr>
            <p:ph type="body" idx="1"/>
          </p:nvPr>
        </p:nvSpPr>
        <p:spPr>
          <a:xfrm>
            <a:off x="762002" y="4145930"/>
            <a:ext cx="5486400" cy="467328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tx1"/>
                </a:solidFill>
              </a:rPr>
              <a:t>Resurser för klubbens serviceordförande: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tx1"/>
                </a:solidFill>
                <a:ea typeface="Arial" charset="0"/>
                <a:cs typeface="Arial" charset="0"/>
              </a:rPr>
              <a:t>De globala frågorna: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dirty="0">
                <a:solidFill>
                  <a:schemeClr val="tx1"/>
                </a:solidFill>
                <a:ea typeface="Arial" charset="0"/>
                <a:cs typeface="Arial" charset="0"/>
              </a:rPr>
              <a:t>Diabetes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dirty="0">
                <a:solidFill>
                  <a:schemeClr val="tx1"/>
                </a:solidFill>
                <a:ea typeface="Arial" charset="0"/>
                <a:cs typeface="Arial" charset="0"/>
              </a:rPr>
              <a:t>Miljön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dirty="0">
                <a:solidFill>
                  <a:schemeClr val="tx1"/>
                </a:solidFill>
                <a:ea typeface="Arial" charset="0"/>
                <a:cs typeface="Arial" charset="0"/>
              </a:rPr>
              <a:t>Hungersnöd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dirty="0">
                <a:solidFill>
                  <a:schemeClr val="tx1"/>
                </a:solidFill>
                <a:ea typeface="Arial" charset="0"/>
                <a:cs typeface="Arial" charset="0"/>
              </a:rPr>
              <a:t>Syn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dirty="0">
                <a:solidFill>
                  <a:schemeClr val="tx1"/>
                </a:solidFill>
                <a:ea typeface="Arial" charset="0"/>
                <a:cs typeface="Arial" charset="0"/>
              </a:rPr>
              <a:t>Barncancer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aseline="0" dirty="0">
                <a:solidFill>
                  <a:schemeClr val="tx1"/>
                </a:solidFill>
                <a:ea typeface="Arial" charset="0"/>
                <a:cs typeface="Arial" charset="0"/>
              </a:rPr>
              <a:t>På webbsidan kan du söka efter ”Resan i hjälpinsatser”, för att finna ett stort utbud av verktyg och resurser, vilka hjälper klubbarna att tillhandahålla meningsfulla hjälpinsatser i samhället.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baseline="0" dirty="0">
                <a:solidFill>
                  <a:schemeClr val="tx1"/>
                </a:solidFill>
                <a:ea typeface="Arial" charset="0"/>
                <a:cs typeface="Arial" charset="0"/>
              </a:rPr>
              <a:t>Lära – Utforska de globala frågorna.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baseline="0" dirty="0">
                <a:solidFill>
                  <a:schemeClr val="tx1"/>
                </a:solidFill>
                <a:ea typeface="Arial" charset="0"/>
                <a:cs typeface="Arial" charset="0"/>
              </a:rPr>
              <a:t>Upptäcka – Utforska verktygslåda om hjälpinsatser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baseline="0" dirty="0">
                <a:solidFill>
                  <a:schemeClr val="tx1"/>
                </a:solidFill>
                <a:ea typeface="Arial" charset="0"/>
                <a:cs typeface="Arial" charset="0"/>
              </a:rPr>
              <a:t>Agera – Inled en serviceaktivitet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baseline="0" dirty="0">
                <a:solidFill>
                  <a:schemeClr val="tx1"/>
                </a:solidFill>
                <a:ea typeface="Arial" charset="0"/>
                <a:cs typeface="Arial" charset="0"/>
              </a:rPr>
              <a:t>Fira – Dela era berättelser!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tx1">
                    <a:lumMod val="75000"/>
                  </a:schemeClr>
                </a:solidFill>
                <a:latin typeface="HelveticaNeueLT Std Lt" panose="020B0403020202020204" pitchFamily="34" charset="0"/>
                <a:ea typeface="Arial" charset="0"/>
                <a:cs typeface="Arial" charset="0"/>
              </a:rPr>
              <a:t>Förutom de fokusområden som har nämnts här har även LCIF tre fokusområden. De är: Ungdomar, katastrofhjälp och humanitära insatser.</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32</a:t>
            </a:fld>
            <a:endParaRPr lang="en-US"/>
          </a:p>
        </p:txBody>
      </p:sp>
      <p:sp>
        <p:nvSpPr>
          <p:cNvPr id="5" name="Date Placeholder 4"/>
          <p:cNvSpPr>
            <a:spLocks noGrp="1"/>
          </p:cNvSpPr>
          <p:nvPr>
            <p:ph type="dt" idx="11"/>
          </p:nvPr>
        </p:nvSpPr>
        <p:spPr/>
        <p:txBody>
          <a:bodyPr/>
          <a:lstStyle/>
          <a:p>
            <a:pPr>
              <a:defRPr/>
            </a:pPr>
            <a:fld id="{D7252D4A-1D50-4452-854D-0008139EF4A0}" type="datetime1">
              <a:rPr lang="en-US" smtClean="0"/>
              <a:t>9/22/2023</a:t>
            </a:fld>
            <a:endParaRPr lang="en-US"/>
          </a:p>
        </p:txBody>
      </p:sp>
    </p:spTree>
    <p:extLst>
      <p:ext uri="{BB962C8B-B14F-4D97-AF65-F5344CB8AC3E}">
        <p14:creationId xmlns:p14="http://schemas.microsoft.com/office/powerpoint/2010/main" val="1376828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r>
              <a:rPr lang="sv-SE" b="1" baseline="0" dirty="0">
                <a:solidFill>
                  <a:schemeClr val="tx1"/>
                </a:solidFill>
              </a:rPr>
              <a:t>LCIF är er stiftelse. </a:t>
            </a:r>
          </a:p>
          <a:p>
            <a:r>
              <a:rPr lang="sv-SE" b="1" dirty="0">
                <a:solidFill>
                  <a:schemeClr val="tx1"/>
                </a:solidFill>
              </a:rPr>
              <a:t>LCIF finns här för att stärka hjälpinsatser.</a:t>
            </a:r>
          </a:p>
          <a:p>
            <a:endParaRPr lang="en-US" sz="1200" kern="0" dirty="0">
              <a:solidFill>
                <a:schemeClr val="tx1">
                  <a:lumMod val="75000"/>
                </a:schemeClr>
              </a:solidFill>
              <a:ea typeface="Arial" charset="0"/>
              <a:cs typeface="Arial" charset="0"/>
            </a:endParaRPr>
          </a:p>
          <a:p>
            <a:r>
              <a:rPr lang="sv-SE" sz="1200" dirty="0">
                <a:solidFill>
                  <a:schemeClr val="tx1">
                    <a:lumMod val="75000"/>
                  </a:schemeClr>
                </a:solidFill>
                <a:ea typeface="Arial" charset="0"/>
                <a:cs typeface="Arial" charset="0"/>
              </a:rPr>
              <a:t>Hanterar anslag:</a:t>
            </a:r>
          </a:p>
          <a:p>
            <a:endParaRPr lang="en-US" sz="1200" kern="0" dirty="0">
              <a:solidFill>
                <a:schemeClr val="tx1">
                  <a:lumMod val="75000"/>
                </a:schemeClr>
              </a:solidFill>
              <a:ea typeface="Arial" charset="0"/>
              <a:cs typeface="Arial" charset="0"/>
            </a:endParaRPr>
          </a:p>
          <a:p>
            <a:pPr marL="171450" indent="-171450">
              <a:buFont typeface="Arial" panose="020B0604020202020204" pitchFamily="34" charset="0"/>
              <a:buChar char="•"/>
            </a:pPr>
            <a:r>
              <a:rPr lang="sv-SE" sz="1200" dirty="0">
                <a:solidFill>
                  <a:schemeClr val="tx1">
                    <a:lumMod val="75000"/>
                  </a:schemeClr>
                </a:solidFill>
                <a:ea typeface="Arial" charset="0"/>
                <a:cs typeface="Arial" charset="0"/>
              </a:rPr>
              <a:t>Humanitära insatser</a:t>
            </a:r>
          </a:p>
          <a:p>
            <a:pPr marL="171450" indent="-171450">
              <a:buFont typeface="Arial" panose="020B0604020202020204" pitchFamily="34" charset="0"/>
              <a:buChar char="•"/>
            </a:pPr>
            <a:r>
              <a:rPr lang="sv-SE" sz="1200" dirty="0">
                <a:solidFill>
                  <a:schemeClr val="tx1">
                    <a:lumMod val="75000"/>
                  </a:schemeClr>
                </a:solidFill>
                <a:ea typeface="Arial" charset="0"/>
                <a:cs typeface="Arial" charset="0"/>
              </a:rPr>
              <a:t>Globala hälsoinitiativ</a:t>
            </a:r>
          </a:p>
          <a:p>
            <a:pPr marL="171450" indent="-171450">
              <a:buFont typeface="Arial" panose="020B0604020202020204" pitchFamily="34" charset="0"/>
              <a:buChar char="•"/>
            </a:pPr>
            <a:r>
              <a:rPr lang="sv-SE" sz="1200" dirty="0">
                <a:solidFill>
                  <a:schemeClr val="tx1">
                    <a:lumMod val="75000"/>
                  </a:schemeClr>
                </a:solidFill>
                <a:ea typeface="Arial" charset="0"/>
                <a:cs typeface="Arial" charset="0"/>
              </a:rPr>
              <a:t>Nya och växande initiativ</a:t>
            </a:r>
          </a:p>
          <a:p>
            <a:endParaRPr lang="en-US" sz="1200" kern="0" dirty="0">
              <a:solidFill>
                <a:schemeClr val="tx1">
                  <a:lumMod val="75000"/>
                </a:schemeClr>
              </a:solidFill>
              <a:ea typeface="Arial" charset="0"/>
              <a:cs typeface="Arial" charset="0"/>
            </a:endParaRPr>
          </a:p>
          <a:p>
            <a:r>
              <a:rPr lang="sv-SE" sz="1200" dirty="0">
                <a:solidFill>
                  <a:schemeClr val="tx1">
                    <a:lumMod val="75000"/>
                  </a:schemeClr>
                </a:solidFill>
                <a:ea typeface="Arial" charset="0"/>
                <a:cs typeface="Arial" charset="0"/>
              </a:rPr>
              <a:t>Bjud in distriktets LCIF-koordinator till ett möte, för att utbilda medlemmarna om er stiftelse.</a:t>
            </a:r>
          </a:p>
        </p:txBody>
      </p:sp>
      <p:sp>
        <p:nvSpPr>
          <p:cNvPr id="4" name="Date Placeholder 3"/>
          <p:cNvSpPr>
            <a:spLocks noGrp="1"/>
          </p:cNvSpPr>
          <p:nvPr>
            <p:ph type="dt" idx="10"/>
          </p:nvPr>
        </p:nvSpPr>
        <p:spPr/>
        <p:txBody>
          <a:bodyPr/>
          <a:lstStyle/>
          <a:p>
            <a:pPr>
              <a:defRPr/>
            </a:pPr>
            <a:fld id="{65793844-D9B9-4FD5-AAE1-63965079529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a:p>
        </p:txBody>
      </p:sp>
    </p:spTree>
    <p:extLst>
      <p:ext uri="{BB962C8B-B14F-4D97-AF65-F5344CB8AC3E}">
        <p14:creationId xmlns:p14="http://schemas.microsoft.com/office/powerpoint/2010/main" val="3876113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85800"/>
            <a:ext cx="5486400" cy="3087688"/>
          </a:xfrm>
        </p:spPr>
      </p:sp>
      <p:sp>
        <p:nvSpPr>
          <p:cNvPr id="3" name="Notes Placeholder 2"/>
          <p:cNvSpPr>
            <a:spLocks noGrp="1"/>
          </p:cNvSpPr>
          <p:nvPr>
            <p:ph type="body" idx="1"/>
          </p:nvPr>
        </p:nvSpPr>
        <p:spPr>
          <a:xfrm>
            <a:off x="7366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sv-SE" sz="1200" b="1" dirty="0">
                <a:solidFill>
                  <a:schemeClr val="tx1"/>
                </a:solidFill>
              </a:rPr>
              <a:t>Ditt andra möte – Fokusera på medlemskap!</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sv-SE" dirty="0">
                <a:solidFill>
                  <a:schemeClr val="tx1"/>
                </a:solidFill>
              </a:rPr>
              <a:t>Fokusera mötesprogrammet på medlemskap!</a:t>
            </a:r>
          </a:p>
          <a:p>
            <a:endParaRPr lang="en-US" dirty="0"/>
          </a:p>
          <a:p>
            <a:r>
              <a:rPr lang="sv-SE" baseline="0" dirty="0"/>
              <a:t>Bjud in klubbarnas medlemmar i distriktsguvernörens rådgivande kommitté, men bjud även in klubbarnas medlemsordförande att delta och engagera distriktets medlemskoordinator i det globala arbetsteamet.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bg1"/>
              </a:solidFill>
              <a:ea typeface="Arial" charset="0"/>
              <a:cs typeface="Arial" charset="0"/>
            </a:endParaRPr>
          </a:p>
          <a:p>
            <a:endParaRPr lang="en-US" dirty="0"/>
          </a:p>
        </p:txBody>
      </p:sp>
      <p:sp>
        <p:nvSpPr>
          <p:cNvPr id="4" name="Date Placeholder 3"/>
          <p:cNvSpPr>
            <a:spLocks noGrp="1"/>
          </p:cNvSpPr>
          <p:nvPr>
            <p:ph type="dt" idx="10"/>
          </p:nvPr>
        </p:nvSpPr>
        <p:spPr/>
        <p:txBody>
          <a:bodyPr/>
          <a:lstStyle/>
          <a:p>
            <a:pPr>
              <a:defRPr/>
            </a:pPr>
            <a:fld id="{6CD8A588-A78C-4142-AA17-9ED2377E005B}"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2496380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algn="l"/>
            <a:r>
              <a:rPr lang="sv-SE" sz="1200" b="0" dirty="0">
                <a:solidFill>
                  <a:schemeClr val="tx1"/>
                </a:solidFill>
                <a:latin typeface="+mn-lt"/>
              </a:rPr>
              <a:t>Engagera det globala medlemsteamets distriktskoordinator att informera om:</a:t>
            </a:r>
          </a:p>
          <a:p>
            <a:pPr algn="l"/>
            <a:endParaRPr lang="en-US" sz="1200" b="0" kern="0" dirty="0">
              <a:solidFill>
                <a:schemeClr val="tx1"/>
              </a:solidFill>
              <a:latin typeface="+mn-lt"/>
              <a:ea typeface="Arial" charset="0"/>
              <a:cs typeface="Arial" charset="0"/>
            </a:endParaRPr>
          </a:p>
          <a:p>
            <a:pPr marL="171450" indent="-171450">
              <a:buSzPct val="125000"/>
              <a:buFont typeface="Arial" panose="020B0604020202020204" pitchFamily="34" charset="0"/>
              <a:buChar char="•"/>
            </a:pPr>
            <a:r>
              <a:rPr lang="sv-SE" sz="1200" dirty="0">
                <a:solidFill>
                  <a:schemeClr val="tx1"/>
                </a:solidFill>
              </a:rPr>
              <a:t>	Marknadsföra medlemsresurser till klubbarna.</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sv-SE" sz="1200" dirty="0">
                <a:solidFill>
                  <a:schemeClr val="tx1"/>
                </a:solidFill>
              </a:rPr>
              <a:t>	Stödja och vägleda klubbarnas medlemsordförande.</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sv-SE" sz="1200" dirty="0">
                <a:solidFill>
                  <a:schemeClr val="tx1"/>
                </a:solidFill>
              </a:rPr>
              <a:t>	Finna samhällen som är lämpliga för nya klubbar.</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sv-SE" sz="1200" dirty="0">
                <a:solidFill>
                  <a:schemeClr val="tx1"/>
                </a:solidFill>
              </a:rPr>
              <a:t>	Hjälpa klubbarna att genomföra en plan om medlemstillväxt.</a:t>
            </a:r>
          </a:p>
          <a:p>
            <a:pPr marL="0" indent="0">
              <a:buSzPct val="125000"/>
              <a:buFont typeface="Arial" panose="020B0604020202020204" pitchFamily="34" charset="0"/>
              <a:buNone/>
            </a:pPr>
            <a:endParaRPr lang="en-US" sz="1200" dirty="0">
              <a:solidFill>
                <a:schemeClr val="tx1"/>
              </a:solidFill>
            </a:endParaRPr>
          </a:p>
          <a:p>
            <a:pPr marL="0" indent="0">
              <a:buSzPct val="125000"/>
              <a:buFont typeface="Arial" panose="020B0604020202020204" pitchFamily="34" charset="0"/>
              <a:buNone/>
            </a:pPr>
            <a:r>
              <a:rPr lang="sv-SE" sz="1200" dirty="0">
                <a:solidFill>
                  <a:schemeClr val="tx1"/>
                </a:solidFill>
              </a:rPr>
              <a:t>Om en klubb i din zon, eller om du som zonordförande, är intresserad av att bilda en ny klubb kontaktar du det globala tillväxtteamets koordinator för att få hjälp.</a:t>
            </a:r>
          </a:p>
        </p:txBody>
      </p:sp>
      <p:sp>
        <p:nvSpPr>
          <p:cNvPr id="4" name="Date Placeholder 3"/>
          <p:cNvSpPr>
            <a:spLocks noGrp="1"/>
          </p:cNvSpPr>
          <p:nvPr>
            <p:ph type="dt" idx="10"/>
          </p:nvPr>
        </p:nvSpPr>
        <p:spPr/>
        <p:txBody>
          <a:bodyPr/>
          <a:lstStyle/>
          <a:p>
            <a:pPr>
              <a:defRPr/>
            </a:pPr>
            <a:fld id="{D333BF7B-9537-49DF-B66F-DF2A274D903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223724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685800"/>
            <a:ext cx="5486400" cy="3087688"/>
          </a:xfrm>
        </p:spPr>
      </p:sp>
      <p:sp>
        <p:nvSpPr>
          <p:cNvPr id="3" name="Notes Placeholder 2"/>
          <p:cNvSpPr>
            <a:spLocks noGrp="1"/>
          </p:cNvSpPr>
          <p:nvPr>
            <p:ph type="body" idx="1"/>
          </p:nvPr>
        </p:nvSpPr>
        <p:spPr>
          <a:xfrm>
            <a:off x="560389" y="3993530"/>
            <a:ext cx="5486400" cy="4754880"/>
          </a:xfrm>
          <a:prstGeom prst="rect">
            <a:avLst/>
          </a:prstGeom>
        </p:spPr>
        <p:txBody>
          <a:bodyPr>
            <a:normAutofit fontScale="92500"/>
          </a:bodyPr>
          <a:lstStyle/>
          <a:p>
            <a:pPr marL="0" indent="0">
              <a:spcBef>
                <a:spcPts val="600"/>
              </a:spcBef>
              <a:buNone/>
            </a:pPr>
            <a:r>
              <a:rPr lang="sv-SE" sz="1200" dirty="0">
                <a:solidFill>
                  <a:schemeClr val="tx1"/>
                </a:solidFill>
                <a:ea typeface="Arial" charset="0"/>
                <a:cs typeface="Helvetica" panose="020B0604020202020204" pitchFamily="34" charset="0"/>
              </a:rPr>
              <a:t>Handboken för klubbens medlemsordförande innehåller</a:t>
            </a:r>
            <a:r>
              <a:rPr lang="sv-SE" sz="1200" baseline="0" dirty="0">
                <a:solidFill>
                  <a:schemeClr val="tx1"/>
                </a:solidFill>
                <a:ea typeface="Arial" charset="0"/>
                <a:cs typeface="Helvetica" panose="020B0604020202020204" pitchFamily="34" charset="0"/>
              </a:rPr>
              <a:t>:</a:t>
            </a:r>
          </a:p>
          <a:p>
            <a:pPr marL="457200" indent="-457200">
              <a:lnSpc>
                <a:spcPct val="110000"/>
              </a:lnSpc>
              <a:buAutoNum type="arabicPeriod"/>
            </a:pPr>
            <a:r>
              <a:rPr lang="sv-SE" sz="1200" dirty="0">
                <a:solidFill>
                  <a:schemeClr val="tx1"/>
                </a:solidFill>
                <a:ea typeface="Arial" charset="0"/>
                <a:cs typeface="Helvetica" panose="020B0604020202020204" pitchFamily="34" charset="0"/>
              </a:rPr>
              <a:t>Förberedelser inför ditt år</a:t>
            </a:r>
          </a:p>
          <a:p>
            <a:pPr marL="457200" indent="-457200">
              <a:lnSpc>
                <a:spcPct val="110000"/>
              </a:lnSpc>
              <a:buAutoNum type="arabicPeriod"/>
            </a:pPr>
            <a:r>
              <a:rPr lang="sv-SE" sz="1200" dirty="0">
                <a:solidFill>
                  <a:schemeClr val="tx1"/>
                </a:solidFill>
                <a:ea typeface="Arial" charset="0"/>
                <a:cs typeface="Helvetica" panose="020B0604020202020204" pitchFamily="34" charset="0"/>
              </a:rPr>
              <a:t>Ansvar</a:t>
            </a:r>
          </a:p>
          <a:p>
            <a:pPr marL="457200" indent="-457200">
              <a:lnSpc>
                <a:spcPct val="110000"/>
              </a:lnSpc>
              <a:buAutoNum type="arabicPeriod"/>
            </a:pPr>
            <a:r>
              <a:rPr lang="sv-SE" sz="1200" dirty="0">
                <a:solidFill>
                  <a:schemeClr val="tx1"/>
                </a:solidFill>
                <a:ea typeface="Arial" charset="0"/>
                <a:cs typeface="Helvetica" panose="020B0604020202020204" pitchFamily="34" charset="0"/>
              </a:rPr>
              <a:t>Stöd och vägledning</a:t>
            </a:r>
          </a:p>
          <a:p>
            <a:pPr marL="457200" indent="-457200">
              <a:lnSpc>
                <a:spcPct val="110000"/>
              </a:lnSpc>
              <a:buAutoNum type="arabicPeriod"/>
            </a:pPr>
            <a:r>
              <a:rPr lang="sv-SE" sz="1200" dirty="0">
                <a:solidFill>
                  <a:schemeClr val="tx1"/>
                </a:solidFill>
                <a:ea typeface="Arial" charset="0"/>
                <a:cs typeface="Helvetica" panose="020B0604020202020204" pitchFamily="34" charset="0"/>
              </a:rPr>
              <a:t>Medlemstrivsel</a:t>
            </a:r>
          </a:p>
          <a:p>
            <a:pPr marL="457200" indent="-457200">
              <a:lnSpc>
                <a:spcPct val="110000"/>
              </a:lnSpc>
              <a:buAutoNum type="arabicPeriod"/>
            </a:pPr>
            <a:r>
              <a:rPr lang="sv-SE" sz="1200" dirty="0">
                <a:solidFill>
                  <a:schemeClr val="tx1"/>
                </a:solidFill>
                <a:ea typeface="Arial" charset="0"/>
                <a:cs typeface="Helvetica" panose="020B0604020202020204" pitchFamily="34" charset="0"/>
              </a:rPr>
              <a:t>Medlemsrekrytering</a:t>
            </a:r>
          </a:p>
          <a:p>
            <a:pPr marL="457200" indent="-457200">
              <a:lnSpc>
                <a:spcPct val="110000"/>
              </a:lnSpc>
              <a:buAutoNum type="arabicPeriod"/>
            </a:pPr>
            <a:r>
              <a:rPr lang="sv-SE" sz="1200" dirty="0">
                <a:solidFill>
                  <a:schemeClr val="tx1"/>
                </a:solidFill>
                <a:ea typeface="Arial" charset="0"/>
                <a:cs typeface="Helvetica" panose="020B0604020202020204" pitchFamily="34" charset="0"/>
              </a:rPr>
              <a:t>Utmärkelser och erkänsla</a:t>
            </a:r>
          </a:p>
          <a:p>
            <a:pPr marL="457200" indent="-457200">
              <a:lnSpc>
                <a:spcPct val="110000"/>
              </a:lnSpc>
              <a:buAutoNum type="arabicPeriod"/>
            </a:pPr>
            <a:r>
              <a:rPr lang="sv-SE" sz="1200" dirty="0">
                <a:solidFill>
                  <a:schemeClr val="tx1"/>
                </a:solidFill>
                <a:ea typeface="Arial" charset="0"/>
                <a:cs typeface="Helvetica" panose="020B0604020202020204" pitchFamily="34" charset="0"/>
              </a:rPr>
              <a:t>Planeringskalender</a:t>
            </a:r>
          </a:p>
          <a:p>
            <a:pPr>
              <a:spcBef>
                <a:spcPts val="600"/>
              </a:spcBef>
            </a:pPr>
            <a:endParaRPr lang="en-US" dirty="0">
              <a:solidFill>
                <a:schemeClr val="tx1"/>
              </a:solidFill>
            </a:endParaRPr>
          </a:p>
          <a:p>
            <a:pPr>
              <a:spcBef>
                <a:spcPts val="600"/>
              </a:spcBef>
            </a:pPr>
            <a:r>
              <a:rPr lang="sv-SE" dirty="0">
                <a:solidFill>
                  <a:schemeClr val="tx1"/>
                </a:solidFill>
              </a:rPr>
              <a:t>Bara fråga –</a:t>
            </a:r>
            <a:r>
              <a:rPr lang="sv-SE" sz="1200" b="1" dirty="0">
                <a:solidFill>
                  <a:schemeClr val="tx1"/>
                </a:solidFill>
                <a:ea typeface="Arial" charset="0"/>
                <a:cs typeface="Arial" charset="0"/>
              </a:rPr>
              <a:t>Steg att rekrytera medlemmar</a:t>
            </a:r>
          </a:p>
          <a:p>
            <a:pPr marL="457200" indent="-457200">
              <a:buAutoNum type="arabicPeriod"/>
            </a:pPr>
            <a:r>
              <a:rPr lang="sv-SE" sz="1200" dirty="0">
                <a:solidFill>
                  <a:schemeClr val="tx1"/>
                </a:solidFill>
                <a:ea typeface="Arial" charset="0"/>
                <a:cs typeface="Helvetica" panose="020B0604020202020204" pitchFamily="34" charset="0"/>
              </a:rPr>
              <a:t>Förbereda din klubb</a:t>
            </a:r>
          </a:p>
          <a:p>
            <a:pPr marL="457200" indent="-457200">
              <a:buAutoNum type="arabicPeriod"/>
            </a:pPr>
            <a:r>
              <a:rPr lang="sv-SE" sz="1200" dirty="0">
                <a:solidFill>
                  <a:schemeClr val="tx1"/>
                </a:solidFill>
                <a:ea typeface="Arial" charset="0"/>
                <a:cs typeface="Helvetica" panose="020B0604020202020204" pitchFamily="34" charset="0"/>
              </a:rPr>
              <a:t>Skapa klubbens tillväxtplan</a:t>
            </a:r>
          </a:p>
          <a:p>
            <a:pPr marL="457200" indent="-457200">
              <a:buAutoNum type="arabicPeriod"/>
            </a:pPr>
            <a:r>
              <a:rPr lang="sv-SE" sz="1200" dirty="0">
                <a:solidFill>
                  <a:schemeClr val="tx1"/>
                </a:solidFill>
                <a:ea typeface="Arial" charset="0"/>
                <a:cs typeface="Helvetica" panose="020B0604020202020204" pitchFamily="34" charset="0"/>
              </a:rPr>
              <a:t>Implementera klubbens tillväxtplan</a:t>
            </a:r>
          </a:p>
          <a:p>
            <a:pPr marL="457200" indent="-457200">
              <a:buAutoNum type="arabicPeriod"/>
            </a:pPr>
            <a:r>
              <a:rPr lang="sv-SE" sz="1200" dirty="0">
                <a:solidFill>
                  <a:schemeClr val="tx1"/>
                </a:solidFill>
                <a:ea typeface="Arial" charset="0"/>
                <a:cs typeface="Helvetica" panose="020B0604020202020204" pitchFamily="34" charset="0"/>
              </a:rPr>
              <a:t>Välkomna nya medlemmar</a:t>
            </a:r>
          </a:p>
          <a:p>
            <a:pPr marL="457200" indent="-457200">
              <a:buAutoNum type="arabicPeriod"/>
            </a:pPr>
            <a:r>
              <a:rPr lang="sv-SE" sz="1200" dirty="0">
                <a:solidFill>
                  <a:schemeClr val="tx1"/>
                </a:solidFill>
                <a:ea typeface="Arial" charset="0"/>
                <a:cs typeface="Helvetica" panose="020B0604020202020204" pitchFamily="34" charset="0"/>
              </a:rPr>
              <a:t>Engagera era nya medlemmar</a:t>
            </a:r>
          </a:p>
          <a:p>
            <a:pPr marL="0" marR="0" lvl="0" indent="0" algn="l" defTabSz="914400" rtl="0" eaLnBrk="0" fontAlgn="base" latinLnBrk="0" hangingPunct="0">
              <a:spcBef>
                <a:spcPts val="600"/>
              </a:spcBef>
              <a:spcAft>
                <a:spcPct val="0"/>
              </a:spcAft>
              <a:buClrTx/>
              <a:buSzTx/>
              <a:buFontTx/>
              <a:buNone/>
              <a:tabLst/>
              <a:defRPr/>
            </a:pPr>
            <a:endParaRPr lang="en-US" dirty="0">
              <a:solidFill>
                <a:schemeClr val="tx1"/>
              </a:solidFill>
            </a:endParaRPr>
          </a:p>
          <a:p>
            <a:pPr marL="0" marR="0" lvl="0" indent="0" algn="l" defTabSz="914400" rtl="0" eaLnBrk="0" fontAlgn="base" latinLnBrk="0" hangingPunct="0">
              <a:spcBef>
                <a:spcPts val="600"/>
              </a:spcBef>
              <a:spcAft>
                <a:spcPct val="0"/>
              </a:spcAft>
              <a:buClrTx/>
              <a:buSzTx/>
              <a:buFontTx/>
              <a:buNone/>
              <a:tabLst/>
              <a:defRPr/>
            </a:pPr>
            <a:r>
              <a:rPr lang="sv-SE" dirty="0">
                <a:solidFill>
                  <a:schemeClr val="tx1"/>
                </a:solidFill>
              </a:rPr>
              <a:t>Informationshandbok för nya medlemmar </a:t>
            </a:r>
            <a:r>
              <a:rPr lang="sv-SE" baseline="0" dirty="0">
                <a:solidFill>
                  <a:schemeClr val="tx1"/>
                </a:solidFill>
              </a:rPr>
              <a:t>- </a:t>
            </a:r>
            <a:r>
              <a:rPr lang="sv-SE" sz="1200" b="1" dirty="0">
                <a:solidFill>
                  <a:schemeClr val="tx1"/>
                </a:solidFill>
                <a:ea typeface="Arial" charset="0"/>
                <a:cs typeface="Arial" charset="0"/>
              </a:rPr>
              <a:t>Berättelsen, från en medlem till global stolthet.</a:t>
            </a:r>
          </a:p>
          <a:p>
            <a:pPr marL="0" marR="0" lvl="0" indent="0" algn="l" defTabSz="914400" rtl="0" eaLnBrk="0" fontAlgn="base" latinLnBrk="0" hangingPunct="0">
              <a:spcBef>
                <a:spcPts val="600"/>
              </a:spcBef>
              <a:spcAft>
                <a:spcPct val="0"/>
              </a:spcAft>
              <a:buClrTx/>
              <a:buSzTx/>
              <a:buFont typeface="+mj-lt"/>
              <a:buNone/>
              <a:tabLst/>
              <a:defRPr/>
            </a:pPr>
            <a:r>
              <a:rPr lang="sv-SE" sz="1200" b="0" dirty="0">
                <a:solidFill>
                  <a:schemeClr val="tx1"/>
                </a:solidFill>
                <a:ea typeface="Arial" charset="0"/>
                <a:cs typeface="Arial" charset="0"/>
              </a:rPr>
              <a:t>Informera nya medlemmar om klubben, distriktet och Lions globala närvaro.</a:t>
            </a:r>
          </a:p>
        </p:txBody>
      </p:sp>
      <p:sp>
        <p:nvSpPr>
          <p:cNvPr id="4" name="Date Placeholder 3"/>
          <p:cNvSpPr>
            <a:spLocks noGrp="1"/>
          </p:cNvSpPr>
          <p:nvPr>
            <p:ph type="dt" idx="10"/>
          </p:nvPr>
        </p:nvSpPr>
        <p:spPr/>
        <p:txBody>
          <a:bodyPr/>
          <a:lstStyle/>
          <a:p>
            <a:pPr>
              <a:defRPr/>
            </a:pPr>
            <a:fld id="{4AF0E240-3342-4D0C-A883-64E4920F8535}"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36</a:t>
            </a:fld>
            <a:endParaRPr lang="en-US"/>
          </a:p>
        </p:txBody>
      </p:sp>
    </p:spTree>
    <p:extLst>
      <p:ext uri="{BB962C8B-B14F-4D97-AF65-F5344CB8AC3E}">
        <p14:creationId xmlns:p14="http://schemas.microsoft.com/office/powerpoint/2010/main" val="544095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6763"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sv-SE" sz="1200" b="1" dirty="0">
                <a:solidFill>
                  <a:schemeClr val="tx1"/>
                </a:solidFill>
              </a:rPr>
              <a:t>Ditt tredje möte – Fokusera på ledarskap!</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sv-SE" dirty="0">
                <a:solidFill>
                  <a:schemeClr val="tx1"/>
                </a:solidFill>
              </a:rPr>
              <a:t>Fokusera mötesprogrammet på ledarskap!</a:t>
            </a:r>
          </a:p>
          <a:p>
            <a:endParaRPr lang="en-US" dirty="0"/>
          </a:p>
          <a:p>
            <a:r>
              <a:rPr lang="sv-SE" baseline="0" dirty="0"/>
              <a:t>Bjud in klubbarnas medlemmar i distriktsguvernörens rådgivande kommitté, men fokus ligger på klubbarnas vice presidenter, eftersom de planerar för den årliga övergången till nya ledare.</a:t>
            </a:r>
          </a:p>
          <a:p>
            <a:endParaRPr lang="en-US" baseline="0" dirty="0"/>
          </a:p>
          <a:p>
            <a:r>
              <a:rPr lang="sv-SE" baseline="0" dirty="0"/>
              <a:t>Engagera distriktets ledarskapskoordinator i det globala arbetsteamet.</a:t>
            </a:r>
          </a:p>
        </p:txBody>
      </p:sp>
      <p:sp>
        <p:nvSpPr>
          <p:cNvPr id="4" name="Date Placeholder 3"/>
          <p:cNvSpPr>
            <a:spLocks noGrp="1"/>
          </p:cNvSpPr>
          <p:nvPr>
            <p:ph type="dt" idx="10"/>
          </p:nvPr>
        </p:nvSpPr>
        <p:spPr/>
        <p:txBody>
          <a:bodyPr/>
          <a:lstStyle/>
          <a:p>
            <a:pPr>
              <a:defRPr/>
            </a:pPr>
            <a:fld id="{F24D7D2A-A820-4F9C-B479-9AF85D571BE1}"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37</a:t>
            </a:fld>
            <a:endParaRPr lang="en-US"/>
          </a:p>
        </p:txBody>
      </p:sp>
    </p:spTree>
    <p:extLst>
      <p:ext uri="{BB962C8B-B14F-4D97-AF65-F5344CB8AC3E}">
        <p14:creationId xmlns:p14="http://schemas.microsoft.com/office/powerpoint/2010/main" val="3515356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b="0" dirty="0">
                <a:solidFill>
                  <a:schemeClr val="tx1"/>
                </a:solidFill>
              </a:rPr>
              <a:t>Engagera det globala ledarskapsteamets distriktskoordinator att informera om:</a:t>
            </a:r>
          </a:p>
          <a:p>
            <a:endParaRPr lang="en-US" dirty="0">
              <a:solidFill>
                <a:schemeClr val="tx1"/>
              </a:solidFill>
            </a:endParaRPr>
          </a:p>
          <a:p>
            <a:pPr>
              <a:buSzPct val="125000"/>
            </a:pPr>
            <a:r>
              <a:rPr lang="sv-SE" sz="1200" dirty="0">
                <a:solidFill>
                  <a:schemeClr val="tx1"/>
                </a:solidFill>
              </a:rPr>
              <a:t>	Främja framtida klubbledare.</a:t>
            </a:r>
          </a:p>
          <a:p>
            <a:pPr>
              <a:buSzPct val="125000"/>
            </a:pPr>
            <a:endParaRPr lang="en-US" sz="1200" dirty="0">
              <a:solidFill>
                <a:schemeClr val="tx1"/>
              </a:solidFill>
            </a:endParaRPr>
          </a:p>
          <a:p>
            <a:pPr>
              <a:buSzPct val="125000"/>
            </a:pPr>
            <a:r>
              <a:rPr lang="sv-SE" sz="1200" dirty="0">
                <a:solidFill>
                  <a:schemeClr val="tx1"/>
                </a:solidFill>
              </a:rPr>
              <a:t>	Främja möjligheter till personlig utveckling och ledarskap.</a:t>
            </a:r>
          </a:p>
          <a:p>
            <a:pPr>
              <a:buSzPct val="125000"/>
            </a:pPr>
            <a:endParaRPr lang="en-US" sz="1200" dirty="0">
              <a:solidFill>
                <a:schemeClr val="tx1"/>
              </a:solidFill>
            </a:endParaRPr>
          </a:p>
          <a:p>
            <a:pPr>
              <a:buSzPct val="125000"/>
            </a:pPr>
            <a:r>
              <a:rPr lang="sv-SE" sz="1200" dirty="0">
                <a:solidFill>
                  <a:schemeClr val="tx1"/>
                </a:solidFill>
              </a:rPr>
              <a:t>	Uppmuntra nya klubbledare att verkligen ta sig an sitt ansvar.</a:t>
            </a:r>
          </a:p>
          <a:p>
            <a:pPr>
              <a:buSzPct val="125000"/>
            </a:pPr>
            <a:endParaRPr lang="en-US" sz="1200" dirty="0">
              <a:solidFill>
                <a:schemeClr val="tx1"/>
              </a:solidFill>
            </a:endParaRPr>
          </a:p>
          <a:p>
            <a:pPr>
              <a:buSzPct val="125000"/>
            </a:pPr>
            <a:r>
              <a:rPr lang="sv-SE" sz="1200" dirty="0">
                <a:solidFill>
                  <a:schemeClr val="tx1"/>
                </a:solidFill>
              </a:rPr>
              <a:t>	Delta i utbildningar för klubbtjänstemän.</a:t>
            </a:r>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38</a:t>
            </a:fld>
            <a:endParaRPr lang="en-US"/>
          </a:p>
        </p:txBody>
      </p:sp>
    </p:spTree>
    <p:extLst>
      <p:ext uri="{BB962C8B-B14F-4D97-AF65-F5344CB8AC3E}">
        <p14:creationId xmlns:p14="http://schemas.microsoft.com/office/powerpoint/2010/main" val="2660220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r>
              <a:rPr lang="sv-SE" dirty="0">
                <a:solidFill>
                  <a:schemeClr val="tx1"/>
                </a:solidFill>
              </a:rPr>
              <a:t>E-böcker för klubbtjänstemän erbjuder konkret information om att leda klubben under hela året. </a:t>
            </a:r>
          </a:p>
          <a:p>
            <a:endParaRPr lang="en-US" dirty="0">
              <a:solidFill>
                <a:schemeClr val="tx1"/>
              </a:solidFill>
            </a:endParaRPr>
          </a:p>
          <a:p>
            <a:r>
              <a:rPr lang="sv-SE" dirty="0">
                <a:solidFill>
                  <a:schemeClr val="tx1"/>
                </a:solidFill>
              </a:rPr>
              <a:t>De är skrivna specifikt för varje klubbtjänsteman och vägleder kronologiskt under hela verksamhetsåret.</a:t>
            </a:r>
          </a:p>
          <a:p>
            <a:endParaRPr lang="en-US" dirty="0">
              <a:solidFill>
                <a:schemeClr val="tx1"/>
              </a:solidFill>
            </a:endParaRPr>
          </a:p>
          <a:p>
            <a:r>
              <a:rPr lang="sv-SE" dirty="0">
                <a:solidFill>
                  <a:schemeClr val="tx1"/>
                </a:solidFill>
              </a:rPr>
              <a:t>Där finns länkar till användbara resurser och verktyg på webbplatsen, vilket är det snabbaste sättet att ta del av dem, samt till sidan för klubbtjänstemän.</a:t>
            </a:r>
            <a:endParaRPr lang="sv-SE" baseline="0" dirty="0">
              <a:solidFill>
                <a:schemeClr val="tx1"/>
              </a:solidFill>
            </a:endParaRPr>
          </a:p>
          <a:p>
            <a:endParaRPr lang="en-US" baseline="0" dirty="0">
              <a:solidFill>
                <a:schemeClr val="tx1"/>
              </a:solidFill>
            </a:endParaRPr>
          </a:p>
          <a:p>
            <a:r>
              <a:rPr lang="sv-SE" baseline="0" dirty="0">
                <a:solidFill>
                  <a:schemeClr val="tx1"/>
                </a:solidFill>
              </a:rPr>
              <a:t>Ange tjänstemannens titel i sökfältet på webbplatsen, för att finna information som är specifik för varje tjänsteman.  </a:t>
            </a:r>
          </a:p>
          <a:p>
            <a:endParaRPr lang="en-US" dirty="0">
              <a:solidFill>
                <a:schemeClr val="tx1"/>
              </a:solidFill>
            </a:endParaRPr>
          </a:p>
          <a:p>
            <a:r>
              <a:rPr lang="sv-SE" baseline="0" dirty="0">
                <a:solidFill>
                  <a:schemeClr val="tx1"/>
                </a:solidFill>
              </a:rPr>
              <a:t>Varje sida innehåller länkar till de verktyg och resurser som behövs på respektive post.</a:t>
            </a:r>
          </a:p>
        </p:txBody>
      </p:sp>
      <p:sp>
        <p:nvSpPr>
          <p:cNvPr id="4" name="Date Placeholder 3"/>
          <p:cNvSpPr>
            <a:spLocks noGrp="1"/>
          </p:cNvSpPr>
          <p:nvPr>
            <p:ph type="dt" idx="10"/>
          </p:nvPr>
        </p:nvSpPr>
        <p:spPr/>
        <p:txBody>
          <a:bodyPr/>
          <a:lstStyle/>
          <a:p>
            <a:pPr>
              <a:defRPr/>
            </a:pPr>
            <a:fld id="{50716BCF-EDF2-415D-8CD9-A64C9D3EEA1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39</a:t>
            </a:fld>
            <a:endParaRPr lang="en-US"/>
          </a:p>
        </p:txBody>
      </p:sp>
    </p:spTree>
    <p:extLst>
      <p:ext uri="{BB962C8B-B14F-4D97-AF65-F5344CB8AC3E}">
        <p14:creationId xmlns:p14="http://schemas.microsoft.com/office/powerpoint/2010/main" val="402021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marL="0" lvl="1" defTabSz="424723"/>
            <a:r>
              <a:rPr lang="sv-SE"/>
              <a:t>Som zonordförande har du en viktig roll i distriktet att stödja framgångar bland klubbarna i zonen.</a:t>
            </a:r>
          </a:p>
          <a:p>
            <a:pPr marL="0" lvl="1" defTabSz="424723"/>
            <a:r>
              <a:rPr lang="sv-SE"/>
              <a:t> </a:t>
            </a:r>
          </a:p>
          <a:p>
            <a:pPr marL="0" lvl="1" defTabSz="424723"/>
            <a:r>
              <a:rPr lang="sv-SE"/>
              <a:t>Såsom länken i kedjan är zonordföranden länken mellan klubbarna och distriktet. *</a:t>
            </a:r>
            <a:r>
              <a:rPr lang="sv-SE" b="1"/>
              <a:t>Därför måste du göra allt du kan för att stärka länken! Kommunicera, kommunicera, kommunicera!</a:t>
            </a:r>
          </a:p>
          <a:p>
            <a:pPr marL="0" lvl="1" defTabSz="424723"/>
            <a:endParaRPr lang="en-US" b="1" dirty="0"/>
          </a:p>
          <a:p>
            <a:pPr marL="0" lvl="1" defTabSz="424723"/>
            <a:r>
              <a:rPr lang="sv-SE" sz="1800">
                <a:effectLst/>
                <a:latin typeface="Calibri" panose="020F0502020204030204" pitchFamily="34" charset="0"/>
                <a:ea typeface="Calibri" panose="020F0502020204030204" pitchFamily="34" charset="0"/>
              </a:rPr>
              <a:t>”Detta gäller även tillfälliga zoner och regioner!”</a:t>
            </a:r>
          </a:p>
          <a:p>
            <a:pPr marL="0" lvl="1" defTabSz="424723"/>
            <a:endParaRPr lang="en-US" sz="1800" b="1" dirty="0">
              <a:effectLst/>
              <a:latin typeface="Calibri" panose="020F0502020204030204" pitchFamily="34" charset="0"/>
            </a:endParaRPr>
          </a:p>
          <a:p>
            <a:pPr marL="0" lvl="1" defTabSz="424723"/>
            <a:r>
              <a:rPr lang="sv-SE" sz="1800" b="1">
                <a:effectLst/>
                <a:latin typeface="Calibri" panose="020F0502020204030204" pitchFamily="34" charset="0"/>
              </a:rPr>
              <a:t>Tala om varför de valdes, vad de erbjuder etc.</a:t>
            </a:r>
          </a:p>
        </p:txBody>
      </p:sp>
      <p:sp>
        <p:nvSpPr>
          <p:cNvPr id="4" name="Date Placeholder 3"/>
          <p:cNvSpPr>
            <a:spLocks noGrp="1"/>
          </p:cNvSpPr>
          <p:nvPr>
            <p:ph type="dt" idx="10"/>
          </p:nvPr>
        </p:nvSpPr>
        <p:spPr/>
        <p:txBody>
          <a:bodyPr/>
          <a:lstStyle/>
          <a:p>
            <a:pPr>
              <a:defRPr/>
            </a:pPr>
            <a:fld id="{F502645B-BB72-4BD5-BDA5-0A7F695300C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a:t>
            </a:fld>
            <a:endParaRPr lang="en-US"/>
          </a:p>
        </p:txBody>
      </p:sp>
    </p:spTree>
    <p:extLst>
      <p:ext uri="{BB962C8B-B14F-4D97-AF65-F5344CB8AC3E}">
        <p14:creationId xmlns:p14="http://schemas.microsoft.com/office/powerpoint/2010/main" val="3286075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normAutofit fontScale="32500" lnSpcReduction="20000"/>
          </a:bodyPr>
          <a:lstStyle/>
          <a:p>
            <a:r>
              <a:rPr lang="sv-SE" sz="4800" b="1" dirty="0">
                <a:solidFill>
                  <a:schemeClr val="tx2"/>
                </a:solidFill>
              </a:rPr>
              <a:t>Program för klubbkvalitet</a:t>
            </a:r>
            <a:r>
              <a:rPr lang="sv-SE" sz="4800" dirty="0">
                <a:solidFill>
                  <a:schemeClr val="tx2"/>
                </a:solidFill>
              </a:rPr>
              <a:t> - Denna resurs hjälper klubben att utforska hur den kan förbättras fortlöpande och den är enkel att använda som ett årligt planeringsverktyg. Den uppmuntrar till deltagande av alla medlemmar.</a:t>
            </a:r>
          </a:p>
          <a:p>
            <a:pPr marL="457200" lvl="1" indent="-457200">
              <a:lnSpc>
                <a:spcPct val="120000"/>
              </a:lnSpc>
              <a:buSzPct val="125000"/>
            </a:pPr>
            <a:endParaRPr lang="en-US" sz="48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4800" b="1" dirty="0">
                <a:solidFill>
                  <a:schemeClr val="tx2"/>
                </a:solidFill>
              </a:rPr>
              <a:t>Planera för din klubbs framgång</a:t>
            </a:r>
            <a:r>
              <a:rPr lang="sv-SE" sz="4800" dirty="0">
                <a:solidFill>
                  <a:schemeClr val="tx2"/>
                </a:solidFill>
              </a:rPr>
              <a:t> - Ger information steg för steg om SSMH-analys, smarta mål och handlingsplaner för att skapa ett team, skapa en vision, skapa en plan och skapa framgång.</a:t>
            </a:r>
          </a:p>
          <a:p>
            <a:pPr marL="457200" indent="-457200">
              <a:lnSpc>
                <a:spcPct val="120000"/>
              </a:lnSpc>
            </a:pPr>
            <a:endParaRPr lang="en-US" sz="4800" kern="0" dirty="0">
              <a:solidFill>
                <a:schemeClr val="tx1"/>
              </a:solidFill>
              <a:ea typeface="Arial" charset="0"/>
              <a:cs typeface="Arial" charset="0"/>
            </a:endParaRPr>
          </a:p>
          <a:p>
            <a:r>
              <a:rPr lang="sv-SE" sz="4800" b="1" dirty="0">
                <a:solidFill>
                  <a:schemeClr val="tx2"/>
                </a:solidFill>
              </a:rPr>
              <a:t>Er klubb, ert sätt</a:t>
            </a:r>
            <a:r>
              <a:rPr lang="sv-SE" sz="4800" dirty="0">
                <a:solidFill>
                  <a:schemeClr val="tx2"/>
                </a:solidFill>
              </a:rPr>
              <a:t> - Denna vägledning tillhandahåller stegen i processen som hjälper dig att anpassa och genomföra klubbmöten som är välplanerade, engagerande och roliga, vilket ökar kamratskap och medlemmarnas tillfredsställelse.</a:t>
            </a: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40</a:t>
            </a:fld>
            <a:endParaRPr lang="en-US"/>
          </a:p>
        </p:txBody>
      </p:sp>
    </p:spTree>
    <p:extLst>
      <p:ext uri="{BB962C8B-B14F-4D97-AF65-F5344CB8AC3E}">
        <p14:creationId xmlns:p14="http://schemas.microsoft.com/office/powerpoint/2010/main" val="109672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pPr marL="0" lvl="1" defTabSz="424723">
              <a:lnSpc>
                <a:spcPct val="200000"/>
              </a:lnSpc>
            </a:pPr>
            <a:r>
              <a:rPr lang="sv-SE" dirty="0"/>
              <a:t>Du som zonordförande tillhandahåller distriktets resurser till klubbarna, för att stödja aktiva klubbar inom områdena:</a:t>
            </a:r>
          </a:p>
          <a:p>
            <a:pPr marL="0" lvl="1" defTabSz="424723">
              <a:lnSpc>
                <a:spcPct val="200000"/>
              </a:lnSpc>
            </a:pPr>
            <a:endParaRPr lang="sv-SE" dirty="0"/>
          </a:p>
          <a:p>
            <a:pPr marL="0" lvl="1" defTabSz="424723">
              <a:lnSpc>
                <a:spcPct val="200000"/>
              </a:lnSpc>
            </a:pPr>
            <a:r>
              <a:rPr lang="sv-SE" b="1" dirty="0"/>
              <a:t>Hjälpinsatser</a:t>
            </a:r>
            <a:r>
              <a:rPr lang="sv-SE" dirty="0"/>
              <a:t> – För att hålla klubbarna fokuserade på hjälpinsatser som är relevanta i det lokala samhället.</a:t>
            </a:r>
          </a:p>
          <a:p>
            <a:pPr lvl="0">
              <a:lnSpc>
                <a:spcPct val="200000"/>
              </a:lnSpc>
            </a:pPr>
            <a:r>
              <a:rPr lang="sv-SE" b="1" dirty="0"/>
              <a:t>Medlemstillväxt </a:t>
            </a:r>
            <a:r>
              <a:rPr lang="sv-SE" dirty="0"/>
              <a:t>– En zonordförande kan vara det främsta sättet att kommunicera för klubbar som söker efter sätt att både finna nya medlemmar och att engagera befintliga medlemmar.</a:t>
            </a:r>
          </a:p>
          <a:p>
            <a:pPr lvl="0">
              <a:lnSpc>
                <a:spcPct val="200000"/>
              </a:lnSpc>
            </a:pPr>
            <a:r>
              <a:rPr lang="sv-SE" b="1" dirty="0"/>
              <a:t>Ledarutveckling </a:t>
            </a:r>
            <a:r>
              <a:rPr lang="sv-SE" dirty="0"/>
              <a:t>– Zonordföranden arbetar nära tillsammans med klubbtjänstemännen, för att hjälpa dem att finna potentiella nya ledare och uppmuntra dem att inta ledarposter på en högre nivå i klubben och senare i distriktet.</a:t>
            </a:r>
          </a:p>
        </p:txBody>
      </p:sp>
      <p:sp>
        <p:nvSpPr>
          <p:cNvPr id="4" name="Date Placeholder 3"/>
          <p:cNvSpPr>
            <a:spLocks noGrp="1"/>
          </p:cNvSpPr>
          <p:nvPr>
            <p:ph type="dt" idx="10"/>
          </p:nvPr>
        </p:nvSpPr>
        <p:spPr/>
        <p:txBody>
          <a:bodyPr/>
          <a:lstStyle/>
          <a:p>
            <a:pPr>
              <a:defRPr/>
            </a:pPr>
            <a:fld id="{BF916D08-6CFF-49EE-905A-6251775BF49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41</a:t>
            </a:fld>
            <a:endParaRPr lang="en-US"/>
          </a:p>
        </p:txBody>
      </p:sp>
    </p:spTree>
    <p:extLst>
      <p:ext uri="{BB962C8B-B14F-4D97-AF65-F5344CB8AC3E}">
        <p14:creationId xmlns:p14="http://schemas.microsoft.com/office/powerpoint/2010/main" val="160881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r>
              <a:rPr lang="sv-SE" dirty="0">
                <a:solidFill>
                  <a:schemeClr val="tx1"/>
                </a:solidFill>
              </a:rPr>
              <a:t>Detta möte bör genomföras cirka 30 dagar före riksmötet eller på det sätt som är angivet i distriktets stadgar och arbetsordning.  Bjud in nuvarande tjänstemän och inkommande tjänstemän. </a:t>
            </a:r>
          </a:p>
          <a:p>
            <a:endParaRPr lang="en-US" dirty="0">
              <a:solidFill>
                <a:schemeClr val="tx1"/>
              </a:solidFill>
            </a:endParaRPr>
          </a:p>
          <a:p>
            <a:r>
              <a:rPr lang="sv-SE" dirty="0">
                <a:solidFill>
                  <a:schemeClr val="tx1"/>
                </a:solidFill>
              </a:rPr>
              <a:t>Överväg att bjuda in distriktets GLT-koordinator och att framföra en presentation om ledarskap, för att hjälpa inkommande tjänstemän att förbereda inför sitt respektive år.</a:t>
            </a: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42</a:t>
            </a:fld>
            <a:endParaRPr lang="en-US"/>
          </a:p>
        </p:txBody>
      </p:sp>
    </p:spTree>
    <p:extLst>
      <p:ext uri="{BB962C8B-B14F-4D97-AF65-F5344CB8AC3E}">
        <p14:creationId xmlns:p14="http://schemas.microsoft.com/office/powerpoint/2010/main" val="136879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b="0" dirty="0">
                <a:solidFill>
                  <a:schemeClr val="tx1"/>
                </a:solidFill>
              </a:rPr>
              <a:t>Detta frivilliga fjärde möte har utformats att fokusera på framtiden.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b="0" dirty="0">
                <a:solidFill>
                  <a:schemeClr val="tx1"/>
                </a:solidFill>
              </a:rPr>
              <a:t>Börja mötet med att diskutera betydelsen av klubbarna i zonen. Tala om betydelsen av möten i den rådgivande kommittén och värdet i att delta.</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rPr>
              <a:t>Presentationer: Låt varje tjänsteman (nuvarande och nya) presentera sig.</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rPr>
              <a:t>Övergång: Låt varje tjänsteman berätta om hur de främjar en smidig övergång till nästa års tjänstemän. Fråga de nya tjänstemännen om det finns information de skulle vilja ha innan de börjar sitt år.</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rPr>
              <a:t>Planera för klubbens framgångar: Gå igenom material som finns på webbplatsen, så att klubbarna kan använda den globala medlemsfokuseringen.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rPr>
              <a:t>Uppmärksamma hjälpinsatser: Genomför en diskussion om hur de planerar att uppmuntra utbyte av idéer om unika hjälpinsatser.  Diskutera det material som finns på webbsidan om resan i hjälpinsatser.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rPr>
              <a:t>Uppmärksamma LCIF: Marknadsför LCIF:s anslagsprojekt och diskutera även hur distriktet arbetar med insamlingar.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rPr>
              <a:t>Utmärkelser: Ta den här tiden till att ge erkänsla till klubbtjänstemän för att de deltar i möten, för medlemstillväxt, utmärkta hjälpinsatser, LCIF och andra framgångar.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rPr>
              <a:t>Vad kommer härnäst för zonordförande?</a:t>
            </a:r>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43</a:t>
            </a:fld>
            <a:endParaRPr lang="en-US"/>
          </a:p>
        </p:txBody>
      </p:sp>
    </p:spTree>
    <p:extLst>
      <p:ext uri="{BB962C8B-B14F-4D97-AF65-F5344CB8AC3E}">
        <p14:creationId xmlns:p14="http://schemas.microsoft.com/office/powerpoint/2010/main" val="273930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Låt oss tala om hur du kan stödja klubbarna, genom att använda den globala medlemsfokuseringen.</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3375378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normAutofit/>
          </a:bodyPr>
          <a:lstStyle/>
          <a:p>
            <a:pPr algn="l"/>
            <a:r>
              <a:rPr lang="sv-SE" sz="1200" dirty="0">
                <a:solidFill>
                  <a:schemeClr val="tx1"/>
                </a:solidFill>
                <a:ea typeface="Arial" charset="0"/>
                <a:cs typeface="Arial" charset="0"/>
              </a:rPr>
              <a:t>Hur kommer du att engagera och uppmuntra klubbarna vid zonmötena att stödja varandra och att kontakta ledare i distriktet som kan vara till hjälp?</a:t>
            </a:r>
          </a:p>
          <a:p>
            <a:pPr algn="l"/>
            <a:endParaRPr lang="en-US" sz="1200" kern="0" dirty="0">
              <a:solidFill>
                <a:schemeClr val="tx1"/>
              </a:solidFill>
              <a:ea typeface="Arial" charset="0"/>
              <a:cs typeface="Arial" charset="0"/>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rPr>
              <a:t>Vad inspirerar klubbarna i din zon?</a:t>
            </a: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endParaRPr lang="en-US" altLang="ja-JP" sz="1200" dirty="0">
              <a:solidFill>
                <a:schemeClr val="tx1"/>
              </a:solidFill>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sv-SE" sz="1200" b="1" dirty="0">
                <a:solidFill>
                  <a:schemeClr val="tx1"/>
                </a:solidFill>
              </a:rPr>
              <a:t>Användbara tips: Ofta är det de små sakerna som är de viktiga! Ett ”Tack” räcker långt! Enkla gåvor.</a:t>
            </a:r>
          </a:p>
        </p:txBody>
      </p:sp>
      <p:sp>
        <p:nvSpPr>
          <p:cNvPr id="4" name="Date Placeholder 3"/>
          <p:cNvSpPr>
            <a:spLocks noGrp="1"/>
          </p:cNvSpPr>
          <p:nvPr>
            <p:ph type="dt" idx="10"/>
          </p:nvPr>
        </p:nvSpPr>
        <p:spPr/>
        <p:txBody>
          <a:bodyPr/>
          <a:lstStyle/>
          <a:p>
            <a:pPr>
              <a:defRPr/>
            </a:pPr>
            <a:fld id="{FA0829B7-1947-427A-908A-A176FB6129F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45</a:t>
            </a:fld>
            <a:endParaRPr lang="en-US"/>
          </a:p>
        </p:txBody>
      </p:sp>
    </p:spTree>
    <p:extLst>
      <p:ext uri="{BB962C8B-B14F-4D97-AF65-F5344CB8AC3E}">
        <p14:creationId xmlns:p14="http://schemas.microsoft.com/office/powerpoint/2010/main" val="2751133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a:lnSpc>
                <a:spcPct val="150000"/>
              </a:lnSpc>
            </a:pPr>
            <a:r>
              <a:rPr lang="sv-SE" baseline="0" dirty="0">
                <a:solidFill>
                  <a:schemeClr val="tx2"/>
                </a:solidFill>
              </a:rPr>
              <a:t>LCI har lanserat webbsidan med resurser för regionordförande och zonordförande om den globala medlemsfokuseringen.  </a:t>
            </a:r>
          </a:p>
          <a:p>
            <a:pPr>
              <a:lnSpc>
                <a:spcPct val="150000"/>
              </a:lnSpc>
            </a:pPr>
            <a:endParaRPr lang="en-US" baseline="0" dirty="0">
              <a:solidFill>
                <a:schemeClr val="tx2"/>
              </a:solidFill>
            </a:endParaRPr>
          </a:p>
          <a:p>
            <a:pPr>
              <a:lnSpc>
                <a:spcPct val="150000"/>
              </a:lnSpc>
            </a:pPr>
            <a:r>
              <a:rPr lang="sv-SE" baseline="0" dirty="0">
                <a:solidFill>
                  <a:schemeClr val="tx2"/>
                </a:solidFill>
              </a:rPr>
              <a:t>Webbsidan fokuserar på verktyg och resurser som hjälper till med ”Process för framgång”.</a:t>
            </a:r>
          </a:p>
          <a:p>
            <a:pPr>
              <a:lnSpc>
                <a:spcPct val="150000"/>
              </a:lnSpc>
            </a:pPr>
            <a:endParaRPr lang="en-US" baseline="0" dirty="0">
              <a:solidFill>
                <a:schemeClr val="tx2"/>
              </a:solidFill>
            </a:endParaRPr>
          </a:p>
          <a:p>
            <a:pPr>
              <a:lnSpc>
                <a:spcPct val="150000"/>
              </a:lnSpc>
            </a:pPr>
            <a:r>
              <a:rPr lang="sv-SE" baseline="0" dirty="0">
                <a:solidFill>
                  <a:schemeClr val="tx2"/>
                </a:solidFill>
              </a:rPr>
              <a:t>Verktyg och resurser har tagits fram för att hjälpa zonordförandena när de hjälper klubbarna att:</a:t>
            </a:r>
          </a:p>
          <a:p>
            <a:pPr>
              <a:lnSpc>
                <a:spcPct val="150000"/>
              </a:lnSpc>
            </a:pPr>
            <a:endParaRPr lang="en-US" baseline="0" dirty="0">
              <a:solidFill>
                <a:schemeClr val="tx2"/>
              </a:solidFill>
            </a:endParaRPr>
          </a:p>
          <a:p>
            <a:pPr>
              <a:lnSpc>
                <a:spcPct val="150000"/>
              </a:lnSpc>
            </a:pPr>
            <a:r>
              <a:rPr lang="sv-SE" baseline="0" dirty="0">
                <a:solidFill>
                  <a:schemeClr val="tx2"/>
                </a:solidFill>
              </a:rPr>
              <a:t>Skapa ett team</a:t>
            </a:r>
          </a:p>
          <a:p>
            <a:pPr>
              <a:lnSpc>
                <a:spcPct val="150000"/>
              </a:lnSpc>
            </a:pPr>
            <a:r>
              <a:rPr lang="sv-SE" baseline="0" dirty="0">
                <a:solidFill>
                  <a:schemeClr val="tx2"/>
                </a:solidFill>
              </a:rPr>
              <a:t>Skapa en vision</a:t>
            </a:r>
          </a:p>
          <a:p>
            <a:pPr>
              <a:lnSpc>
                <a:spcPct val="150000"/>
              </a:lnSpc>
            </a:pPr>
            <a:r>
              <a:rPr lang="sv-SE" baseline="0" dirty="0">
                <a:solidFill>
                  <a:schemeClr val="tx2"/>
                </a:solidFill>
              </a:rPr>
              <a:t>Skapa en plan</a:t>
            </a:r>
          </a:p>
          <a:p>
            <a:pPr>
              <a:lnSpc>
                <a:spcPct val="150000"/>
              </a:lnSpc>
            </a:pPr>
            <a:r>
              <a:rPr lang="sv-SE" baseline="0" dirty="0">
                <a:solidFill>
                  <a:schemeClr val="tx2"/>
                </a:solidFill>
              </a:rPr>
              <a:t>Skapa framgång </a:t>
            </a:r>
          </a:p>
          <a:p>
            <a:pPr>
              <a:lnSpc>
                <a:spcPct val="150000"/>
              </a:lnSpc>
            </a:pPr>
            <a:endParaRPr lang="en-US" baseline="0" dirty="0">
              <a:solidFill>
                <a:schemeClr val="tx2"/>
              </a:solidFill>
            </a:endParaRPr>
          </a:p>
          <a:p>
            <a:pPr>
              <a:lnSpc>
                <a:spcPct val="150000"/>
              </a:lnSpc>
            </a:pPr>
            <a:r>
              <a:rPr lang="sv-SE" baseline="0" dirty="0">
                <a:solidFill>
                  <a:schemeClr val="tx2"/>
                </a:solidFill>
              </a:rPr>
              <a:t>QR-kod: Skanna för att gå till webbsidan.</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1202918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r>
              <a:rPr lang="sv-SE" dirty="0"/>
              <a:t>Var noga med att göra korrekta och fullständiga noteringar om de utmaningar dina klubbar har samt att du finner svar och återkommer till dem så snabbt som möjligt. Gör detta till en god och återkommande vana.</a:t>
            </a:r>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47</a:t>
            </a:fld>
            <a:endParaRPr lang="en-US"/>
          </a:p>
        </p:txBody>
      </p:sp>
    </p:spTree>
    <p:extLst>
      <p:ext uri="{BB962C8B-B14F-4D97-AF65-F5344CB8AC3E}">
        <p14:creationId xmlns:p14="http://schemas.microsoft.com/office/powerpoint/2010/main" val="2110196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r>
              <a:rPr lang="sv-SE" dirty="0">
                <a:solidFill>
                  <a:schemeClr val="tx1"/>
                </a:solidFill>
              </a:rPr>
              <a:t>För protokoll vid dina möten.</a:t>
            </a:r>
          </a:p>
          <a:p>
            <a:endParaRPr lang="en-US" dirty="0">
              <a:solidFill>
                <a:schemeClr val="tx1"/>
              </a:solidFill>
            </a:endParaRPr>
          </a:p>
          <a:p>
            <a:pPr marL="171450" indent="-171450">
              <a:buFont typeface="Arial" panose="020B0604020202020204" pitchFamily="34" charset="0"/>
              <a:buChar char="•"/>
            </a:pPr>
            <a:r>
              <a:rPr lang="sv-SE" dirty="0">
                <a:solidFill>
                  <a:schemeClr val="tx1"/>
                </a:solidFill>
              </a:rPr>
              <a:t>Använd denna mall, för att föra noteringar under zonmötet. </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sv-SE" dirty="0">
                <a:solidFill>
                  <a:schemeClr val="tx1"/>
                </a:solidFill>
              </a:rPr>
              <a:t>Detta är ett bra verktyg att använda, speciellt om ärenden går vidare till nästa möte.</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sv-SE" dirty="0">
                <a:solidFill>
                  <a:schemeClr val="tx1"/>
                </a:solidFill>
              </a:rPr>
              <a:t>God historik över zonens evenemang. </a:t>
            </a:r>
          </a:p>
          <a:p>
            <a:pPr marL="0" indent="0">
              <a:buFont typeface="Arial" panose="020B0604020202020204" pitchFamily="34" charset="0"/>
              <a:buNone/>
            </a:pPr>
            <a:endParaRPr lang="sv-SE" dirty="0">
              <a:solidFill>
                <a:schemeClr val="tx1"/>
              </a:solidFill>
            </a:endParaRPr>
          </a:p>
          <a:p>
            <a:pPr marL="171450" indent="-171450">
              <a:buFont typeface="Arial" panose="020B0604020202020204" pitchFamily="34" charset="0"/>
              <a:buChar char="•"/>
            </a:pPr>
            <a:r>
              <a:rPr lang="sv-SE" b="1" dirty="0">
                <a:solidFill>
                  <a:schemeClr val="tx1"/>
                </a:solidFill>
              </a:rPr>
              <a:t>Organisationer upprätthåller sin historik och policy, genom att föra protokoll vid sina möten. Detta är ett viktigt koncept att hålla i minnet. Det är viktigt att föra protokoll vid alla möten, så att de kan distribueras på lämpligt sätt och för att undvika felaktig information.</a:t>
            </a:r>
          </a:p>
        </p:txBody>
      </p:sp>
      <p:sp>
        <p:nvSpPr>
          <p:cNvPr id="4" name="Date Placeholder 3"/>
          <p:cNvSpPr>
            <a:spLocks noGrp="1"/>
          </p:cNvSpPr>
          <p:nvPr>
            <p:ph type="dt" idx="10"/>
          </p:nvPr>
        </p:nvSpPr>
        <p:spPr/>
        <p:txBody>
          <a:bodyPr/>
          <a:lstStyle/>
          <a:p>
            <a:pPr>
              <a:defRPr/>
            </a:pPr>
            <a:fld id="{680E959C-F08E-4782-AC76-7A73AD9E1F3F}"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48</a:t>
            </a:fld>
            <a:endParaRPr lang="en-US"/>
          </a:p>
        </p:txBody>
      </p:sp>
    </p:spTree>
    <p:extLst>
      <p:ext uri="{BB962C8B-B14F-4D97-AF65-F5344CB8AC3E}">
        <p14:creationId xmlns:p14="http://schemas.microsoft.com/office/powerpoint/2010/main" val="123718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6356" y="4012713"/>
            <a:ext cx="5486400" cy="4754880"/>
          </a:xfrm>
          <a:prstGeom prst="rect">
            <a:avLst/>
          </a:prstGeom>
        </p:spPr>
        <p:txBody>
          <a:bodyPr/>
          <a:lstStyle/>
          <a:p>
            <a:pPr marL="0" marR="0" lvl="0" indent="0" algn="l" defTabSz="914400" rtl="0" eaLnBrk="1" fontAlgn="base" latinLnBrk="0" hangingPunct="1">
              <a:spcBef>
                <a:spcPct val="0"/>
              </a:spcBef>
              <a:spcAft>
                <a:spcPct val="0"/>
              </a:spcAft>
              <a:buClrTx/>
              <a:buSzTx/>
              <a:buFontTx/>
              <a:buNone/>
              <a:tabLst/>
              <a:defRPr/>
            </a:pPr>
            <a:r>
              <a:rPr kumimoji="0" lang="sv-SE" sz="1200" b="0" i="0" u="none" strike="noStrike" cap="none" normalizeH="0" noProof="0" dirty="0">
                <a:ln>
                  <a:noFill/>
                </a:ln>
                <a:solidFill>
                  <a:schemeClr val="tx1"/>
                </a:solidFill>
                <a:effectLst/>
                <a:uLnTx/>
                <a:uFillTx/>
                <a:ea typeface="Arial" charset="0"/>
                <a:cs typeface="Arial" charset="0"/>
              </a:rPr>
              <a:t>Följ upp beslutade åtgärder avseende stöd till klubbarna samt engagemang av distriktsguvernören och GAT</a:t>
            </a:r>
            <a:r>
              <a:rPr kumimoji="0" lang="sv-SE" sz="1200" b="0" i="0" u="none" strike="noStrike" cap="none" normalizeH="0" baseline="0" noProof="0" dirty="0">
                <a:ln>
                  <a:noFill/>
                </a:ln>
                <a:solidFill>
                  <a:schemeClr val="tx1"/>
                </a:solidFill>
                <a:effectLst/>
                <a:uLnTx/>
                <a:uFillTx/>
                <a:ea typeface="Arial" charset="0"/>
                <a:cs typeface="Arial" charset="0"/>
              </a:rPr>
              <a:t>-koordinatorer</a:t>
            </a:r>
            <a:r>
              <a:rPr kumimoji="0" lang="sv-SE" sz="1200" b="0" i="0" u="none" strike="noStrike" cap="none" normalizeH="0" noProof="0" dirty="0">
                <a:ln>
                  <a:noFill/>
                </a:ln>
                <a:solidFill>
                  <a:schemeClr val="tx1"/>
                </a:solidFill>
                <a:effectLst/>
                <a:uLnTx/>
                <a:uFillTx/>
                <a:ea typeface="Arial" charset="0"/>
                <a:cs typeface="Arial" charset="0"/>
              </a:rPr>
              <a:t>.</a:t>
            </a:r>
          </a:p>
          <a:p>
            <a:pPr marL="0" marR="0" lvl="0" indent="0" algn="l" defTabSz="914400" rtl="0" eaLnBrk="1" fontAlgn="base" latinLnBrk="0" hangingPunct="1">
              <a:spcBef>
                <a:spcPct val="0"/>
              </a:spcBef>
              <a:spcAft>
                <a:spcPct val="0"/>
              </a:spcAft>
              <a:buClrTx/>
              <a:buSzTx/>
              <a:buFontTx/>
              <a:buNone/>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kumimoji="0" lang="sv-SE" sz="1200" b="0" i="0" u="none" strike="noStrike" cap="none" normalizeH="0" noProof="0" dirty="0">
                <a:ln>
                  <a:noFill/>
                </a:ln>
                <a:solidFill>
                  <a:schemeClr val="tx1"/>
                </a:solidFill>
                <a:effectLst/>
                <a:uLnTx/>
                <a:uFillTx/>
                <a:ea typeface="Arial" charset="0"/>
                <a:cs typeface="Arial" charset="0"/>
              </a:rPr>
              <a:t>Prioritera frågor som kräver mer uppmärksamhet gällande kämpande klubbar i zonen.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sv-SE" baseline="0" dirty="0">
                <a:solidFill>
                  <a:schemeClr val="tx1"/>
                </a:solidFill>
                <a:ea typeface="Arial" charset="0"/>
                <a:cs typeface="Arial" charset="0"/>
              </a:rPr>
              <a:t>Notera all uppföljning som krävs. </a:t>
            </a: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sv-SE" dirty="0">
                <a:solidFill>
                  <a:schemeClr val="tx1"/>
                </a:solidFill>
                <a:ea typeface="Arial" charset="0"/>
                <a:cs typeface="Arial" charset="0"/>
              </a:rPr>
              <a:t>Skapa planer och åtgärder inför nästa zonmöte.</a:t>
            </a:r>
          </a:p>
        </p:txBody>
      </p:sp>
      <p:sp>
        <p:nvSpPr>
          <p:cNvPr id="4" name="Date Placeholder 3"/>
          <p:cNvSpPr>
            <a:spLocks noGrp="1"/>
          </p:cNvSpPr>
          <p:nvPr>
            <p:ph type="dt" idx="10"/>
          </p:nvPr>
        </p:nvSpPr>
        <p:spPr/>
        <p:txBody>
          <a:bodyPr/>
          <a:lstStyle/>
          <a:p>
            <a:pPr>
              <a:defRPr/>
            </a:pPr>
            <a:fld id="{15B326ED-AB43-46AF-91E3-565B3A6FCFC2}"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49</a:t>
            </a:fld>
            <a:endParaRPr lang="en-US"/>
          </a:p>
        </p:txBody>
      </p:sp>
    </p:spTree>
    <p:extLst>
      <p:ext uri="{BB962C8B-B14F-4D97-AF65-F5344CB8AC3E}">
        <p14:creationId xmlns:p14="http://schemas.microsoft.com/office/powerpoint/2010/main" val="296243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762000"/>
            <a:ext cx="5486400" cy="3087688"/>
          </a:xfrm>
        </p:spPr>
      </p:sp>
      <p:sp>
        <p:nvSpPr>
          <p:cNvPr id="3" name="Notes Placeholder 2"/>
          <p:cNvSpPr>
            <a:spLocks noGrp="1"/>
          </p:cNvSpPr>
          <p:nvPr>
            <p:ph type="body" idx="1"/>
          </p:nvPr>
        </p:nvSpPr>
        <p:spPr>
          <a:xfrm>
            <a:off x="687388" y="4145303"/>
            <a:ext cx="5486400" cy="4754880"/>
          </a:xfrm>
          <a:prstGeom prst="rect">
            <a:avLst/>
          </a:prstGeom>
        </p:spPr>
        <p:txBody>
          <a:bodyPr wrap="square">
            <a:normAutofit/>
          </a:bodyPr>
          <a:lstStyle/>
          <a:p>
            <a:pPr>
              <a:lnSpc>
                <a:spcPct val="150000"/>
              </a:lnSpc>
              <a:spcBef>
                <a:spcPts val="0"/>
              </a:spcBef>
            </a:pPr>
            <a:r>
              <a:rPr lang="sv-SE" sz="1100" dirty="0">
                <a:latin typeface="+mn-lt"/>
                <a:cs typeface="Arial" panose="020B0604020202020204" pitchFamily="34" charset="0"/>
              </a:rPr>
              <a:t>Du kommer att tillbringa tid tillsammans med följande tjänstemän: Mestadels klubbarnas presidenter, vice presidenter, sekreterare samt även klubbarnas medlemsordförande och serviceordförande.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sv-SE" sz="1100" dirty="0">
                <a:latin typeface="+mn-lt"/>
                <a:cs typeface="Arial" panose="020B0604020202020204" pitchFamily="34" charset="0"/>
              </a:rPr>
              <a:t>Notera även att de fasta kommittéerna är strukturerade att stödja de viktigaste funktionerna i en framgångsrik klubb. I och med att de nya klubbtjänstemännen har definierats i stadgar och arbetsordning för lionklubb har även roll och ansvar definierats för flera av klubbtjänstemännen.</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sv-SE" sz="1100" dirty="0">
                <a:latin typeface="+mn-lt"/>
                <a:cs typeface="Arial" panose="020B0604020202020204" pitchFamily="34" charset="0"/>
              </a:rPr>
              <a:t>Denna struktur är en del av ett större perspektiv om att tillhandahålla förbättrade och utökade humanitära hjälpinsatser i våra lokala samhällen och runtom i världen.</a:t>
            </a:r>
          </a:p>
        </p:txBody>
      </p:sp>
      <p:sp>
        <p:nvSpPr>
          <p:cNvPr id="4" name="Slide Number Placeholder 3"/>
          <p:cNvSpPr>
            <a:spLocks noGrp="1"/>
          </p:cNvSpPr>
          <p:nvPr>
            <p:ph type="sldNum" sz="quarter" idx="10"/>
          </p:nvPr>
        </p:nvSpPr>
        <p:spPr/>
        <p:txBody>
          <a:bodyPr/>
          <a:lstStyle/>
          <a:p>
            <a:fld id="{608124D4-FDF1-4512-943D-23B1A8088631}" type="slidenum">
              <a:rPr lang="en-US" smtClean="0"/>
              <a:t>5</a:t>
            </a:fld>
            <a:endParaRPr lang="en-US"/>
          </a:p>
        </p:txBody>
      </p:sp>
      <p:sp>
        <p:nvSpPr>
          <p:cNvPr id="5" name="Date Placeholder 4"/>
          <p:cNvSpPr>
            <a:spLocks noGrp="1"/>
          </p:cNvSpPr>
          <p:nvPr>
            <p:ph type="dt" idx="11"/>
          </p:nvPr>
        </p:nvSpPr>
        <p:spPr/>
        <p:txBody>
          <a:bodyPr/>
          <a:lstStyle/>
          <a:p>
            <a:pPr>
              <a:defRPr/>
            </a:pPr>
            <a:fld id="{6A73418A-77AF-417F-8D5B-00FC9620580D}" type="datetime1">
              <a:rPr lang="en-US" smtClean="0"/>
              <a:t>9/22/2023</a:t>
            </a:fld>
            <a:endParaRPr lang="en-US"/>
          </a:p>
        </p:txBody>
      </p:sp>
    </p:spTree>
    <p:extLst>
      <p:ext uri="{BB962C8B-B14F-4D97-AF65-F5344CB8AC3E}">
        <p14:creationId xmlns:p14="http://schemas.microsoft.com/office/powerpoint/2010/main" val="217877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71513"/>
            <a:ext cx="5486400" cy="3087687"/>
          </a:xfrm>
        </p:spPr>
      </p:sp>
      <p:sp>
        <p:nvSpPr>
          <p:cNvPr id="3" name="Notes Placeholder 2"/>
          <p:cNvSpPr>
            <a:spLocks noGrp="1"/>
          </p:cNvSpPr>
          <p:nvPr>
            <p:ph type="body" idx="1"/>
          </p:nvPr>
        </p:nvSpPr>
        <p:spPr>
          <a:xfrm>
            <a:off x="701677" y="3963984"/>
            <a:ext cx="5486400" cy="4754880"/>
          </a:xfrm>
          <a:prstGeom prst="rect">
            <a:avLst/>
          </a:prstGeom>
        </p:spPr>
        <p:txBody>
          <a:bodyPr>
            <a:normAutofit/>
          </a:bodyPr>
          <a:lstStyle/>
          <a:p>
            <a:r>
              <a:rPr lang="sv-SE" sz="1200" dirty="0">
                <a:solidFill>
                  <a:schemeClr val="tx1"/>
                </a:solidFill>
                <a:latin typeface="+mn-lt"/>
                <a:ea typeface="Arial" charset="0"/>
                <a:cs typeface="Arial" charset="0"/>
              </a:rPr>
              <a:t>Uppmärksamma framgångar bland dina klubbar samt hedra klubbarnas och medlemmarnas prestationer med erkänsla.</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latin typeface="+mn-lt"/>
                <a:ea typeface="Arial" charset="0"/>
                <a:cs typeface="Arial" charset="0"/>
              </a:rPr>
              <a:t>Engagera alltid klubbarna vid dina zonmöten med erkänsla och firande.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latin typeface="+mn-lt"/>
                <a:ea typeface="Arial" charset="0"/>
                <a:cs typeface="Arial" charset="0"/>
              </a:rPr>
              <a:t>Medlemmarna bör vara glada över att de är medlemmar i Lions!</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latin typeface="+mn-lt"/>
                <a:ea typeface="Arial" charset="0"/>
                <a:cs typeface="Arial" charset="0"/>
              </a:rPr>
              <a:t>Har vi gått igenom allt? Vad kommer härnäst?</a:t>
            </a: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50</a:t>
            </a:fld>
            <a:endParaRPr lang="en-US"/>
          </a:p>
        </p:txBody>
      </p:sp>
    </p:spTree>
    <p:extLst>
      <p:ext uri="{BB962C8B-B14F-4D97-AF65-F5344CB8AC3E}">
        <p14:creationId xmlns:p14="http://schemas.microsoft.com/office/powerpoint/2010/main" val="950863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51</a:t>
            </a:fld>
            <a:endParaRPr lang="en-US"/>
          </a:p>
        </p:txBody>
      </p:sp>
    </p:spTree>
    <p:extLst>
      <p:ext uri="{BB962C8B-B14F-4D97-AF65-F5344CB8AC3E}">
        <p14:creationId xmlns:p14="http://schemas.microsoft.com/office/powerpoint/2010/main" val="2913199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sv-SE" sz="1200" b="1" dirty="0">
                <a:solidFill>
                  <a:schemeClr val="tx1"/>
                </a:solidFill>
                <a:ea typeface="Arial" charset="0"/>
                <a:cs typeface="Arial" charset="0"/>
              </a:rPr>
              <a:t>Tilldelas erkänsla för resultatet av era framgångar.</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pPr marL="167112" indent="-167112">
              <a:buFont typeface="Arial" panose="020B0604020202020204" pitchFamily="34" charset="0"/>
              <a:buChar char="•"/>
            </a:pPr>
            <a:r>
              <a:rPr lang="sv-SE" dirty="0"/>
              <a:t>Kräver att ni fyller i och skickar in ansökan.  </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sv-SE" dirty="0"/>
              <a:t>Ansökan finns på webbsidan för regionordförande och zonordförande.</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sv-SE" dirty="0"/>
              <a:t>Ansökan för de som har tjänstgjort under nuvarande verksamhetsår kommer finnas, så att de kan titta närmare på den och använda den som en väg till framgång.</a:t>
            </a:r>
          </a:p>
          <a:p>
            <a:pPr defTabSz="891262">
              <a:defRPr/>
            </a:pPr>
            <a:endParaRPr lang="en-US" b="1" kern="0" dirty="0">
              <a:ea typeface="Arial" charset="0"/>
              <a:cs typeface="Arial" charset="0"/>
            </a:endParaRPr>
          </a:p>
          <a:p>
            <a:pPr marL="0" indent="0">
              <a:buFont typeface="Arial" panose="020B0604020202020204" pitchFamily="34" charset="0"/>
              <a:buNone/>
            </a:pPr>
            <a:r>
              <a:rPr lang="sv-SE" sz="1200" b="0" dirty="0">
                <a:solidFill>
                  <a:schemeClr val="tx1">
                    <a:lumMod val="75000"/>
                  </a:schemeClr>
                </a:solidFill>
                <a:cs typeface="Arial" charset="0"/>
              </a:rPr>
              <a:t>QR-kod: Skanna denna QR-kod, så kommer du enkelt till ansökan.</a:t>
            </a:r>
          </a:p>
        </p:txBody>
      </p:sp>
      <p:sp>
        <p:nvSpPr>
          <p:cNvPr id="4" name="Date Placeholder 3"/>
          <p:cNvSpPr>
            <a:spLocks noGrp="1"/>
          </p:cNvSpPr>
          <p:nvPr>
            <p:ph type="dt" idx="10"/>
          </p:nvPr>
        </p:nvSpPr>
        <p:spPr/>
        <p:txBody>
          <a:bodyPr/>
          <a:lstStyle/>
          <a:p>
            <a:pPr>
              <a:defRPr/>
            </a:pPr>
            <a:fld id="{454823BF-63A1-43BA-8E1D-19CB584868F7}"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52</a:t>
            </a:fld>
            <a:endParaRPr lang="en-US"/>
          </a:p>
        </p:txBody>
      </p:sp>
    </p:spTree>
    <p:extLst>
      <p:ext uri="{BB962C8B-B14F-4D97-AF65-F5344CB8AC3E}">
        <p14:creationId xmlns:p14="http://schemas.microsoft.com/office/powerpoint/2010/main" val="1773090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sv-SE" dirty="0">
                <a:solidFill>
                  <a:schemeClr val="tx2"/>
                </a:solidFill>
              </a:rPr>
              <a:t>Personalen vid divisionen för distrikts- och klubbadministration finns här för att stödja dig. </a:t>
            </a:r>
          </a:p>
          <a:p>
            <a:r>
              <a:rPr lang="sv-SE" dirty="0">
                <a:solidFill>
                  <a:schemeClr val="tx2"/>
                </a:solidFill>
              </a:rPr>
              <a:t>På denna bild finner du deras kontaktinformation.</a:t>
            </a:r>
          </a:p>
          <a:p>
            <a:endParaRPr lang="en-US" dirty="0">
              <a:solidFill>
                <a:schemeClr val="tx2"/>
              </a:solidFill>
            </a:endParaRPr>
          </a:p>
          <a:p>
            <a:r>
              <a:rPr lang="sv-SE" dirty="0">
                <a:solidFill>
                  <a:schemeClr val="tx2"/>
                </a:solidFill>
              </a:rPr>
              <a:t>Nu lämnar jag ordet fritt för de frågor ni kan tänkas ha.</a:t>
            </a:r>
          </a:p>
        </p:txBody>
      </p:sp>
      <p:sp>
        <p:nvSpPr>
          <p:cNvPr id="4" name="Slide Number Placeholder 3"/>
          <p:cNvSpPr>
            <a:spLocks noGrp="1"/>
          </p:cNvSpPr>
          <p:nvPr>
            <p:ph type="sldNum" sz="quarter" idx="5"/>
          </p:nvPr>
        </p:nvSpPr>
        <p:spPr/>
        <p:txBody>
          <a:bodyPr/>
          <a:lstStyle/>
          <a:p>
            <a:fld id="{63301E8E-E352-4226-9A21-5215CEB53F4E}" type="slidenum">
              <a:rPr lang="en-US" smtClean="0"/>
              <a:t>53</a:t>
            </a:fld>
            <a:endParaRPr lang="en-US"/>
          </a:p>
        </p:txBody>
      </p:sp>
    </p:spTree>
    <p:extLst>
      <p:ext uri="{BB962C8B-B14F-4D97-AF65-F5344CB8AC3E}">
        <p14:creationId xmlns:p14="http://schemas.microsoft.com/office/powerpoint/2010/main" val="967578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54</a:t>
            </a:fld>
            <a:endParaRPr lang="en-US"/>
          </a:p>
        </p:txBody>
      </p:sp>
    </p:spTree>
    <p:extLst>
      <p:ext uri="{BB962C8B-B14F-4D97-AF65-F5344CB8AC3E}">
        <p14:creationId xmlns:p14="http://schemas.microsoft.com/office/powerpoint/2010/main" val="251608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533400"/>
            <a:ext cx="5486400" cy="3087688"/>
          </a:xfrm>
        </p:spPr>
      </p:sp>
      <p:sp>
        <p:nvSpPr>
          <p:cNvPr id="3" name="Notes Placeholder 2"/>
          <p:cNvSpPr>
            <a:spLocks noGrp="1"/>
          </p:cNvSpPr>
          <p:nvPr>
            <p:ph type="body" idx="1"/>
          </p:nvPr>
        </p:nvSpPr>
        <p:spPr>
          <a:xfrm>
            <a:off x="762000" y="3847637"/>
            <a:ext cx="5486400" cy="4754880"/>
          </a:xfrm>
          <a:prstGeom prst="rect">
            <a:avLst/>
          </a:prstGeom>
        </p:spPr>
        <p:txBody>
          <a:bodyPr/>
          <a:lstStyle/>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sv-SE" sz="1200" dirty="0">
                <a:solidFill>
                  <a:schemeClr val="tx1"/>
                </a:solidFill>
              </a:rPr>
              <a:t>Den rådgivande kommittén kommunicerar genom zonordföranden till distriktsguvernören och distriktsrådet. Låt oss använda en stund till att verkligen försöka förstå vad det innebär. Det innebär att den rådgivande kommittén arbetar med alla delar i GAT, för att stödja klubbarna med nya idéer om serviceprojekt, effektiva rekryteringsstrategier, uppmärksamma och stödja ledare samt uppmuntra medlemmarna att finna vad de gillar och vill fokusera på, så att de kan inhämta självförtroende att rekrytera och vara mentorer för andra medlemmar. </a:t>
            </a:r>
            <a:r>
              <a:rPr lang="sv-SE" sz="1200" b="1" dirty="0">
                <a:solidFill>
                  <a:schemeClr val="tx1"/>
                </a:solidFill>
              </a:rPr>
              <a:t>Du är en viktig del i insatserna att detta ska bli verklighet. Att göra det möjligt för klubbtjänstemän att se hur viktigt det är att ta sig an ledarroller på en högre nivå är så viktigt för långsiktigheten i organisationen!</a:t>
            </a:r>
          </a:p>
          <a:p>
            <a:pPr>
              <a:spcBef>
                <a:spcPts val="0"/>
              </a:spcBef>
            </a:pPr>
            <a:endParaRPr lang="en-US" dirty="0">
              <a:solidFill>
                <a:schemeClr val="tx1"/>
              </a:solidFill>
            </a:endParaRPr>
          </a:p>
          <a:p>
            <a:pPr>
              <a:spcBef>
                <a:spcPts val="0"/>
              </a:spcBef>
            </a:pPr>
            <a:r>
              <a:rPr lang="sv-SE" dirty="0">
                <a:solidFill>
                  <a:schemeClr val="tx1"/>
                </a:solidFill>
              </a:rPr>
              <a:t>Zonordförande och regionordförande är tjänstemän i distriktsrådet enligt den modell som finns för distriktsstruktur samt är den huvudsakliga kommunikationslänken mellan distriktsrådet och klubbtjänstemännen i distriktsguvernörens rådgivande kommitté.  </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08124D4-FDF1-4512-943D-23B1A8088631}" type="slidenum">
              <a:rPr lang="en-US" smtClean="0"/>
              <a:t>6</a:t>
            </a:fld>
            <a:endParaRPr lang="en-US"/>
          </a:p>
        </p:txBody>
      </p:sp>
      <p:sp>
        <p:nvSpPr>
          <p:cNvPr id="5" name="Date Placeholder 4"/>
          <p:cNvSpPr>
            <a:spLocks noGrp="1"/>
          </p:cNvSpPr>
          <p:nvPr>
            <p:ph type="dt" idx="11"/>
          </p:nvPr>
        </p:nvSpPr>
        <p:spPr/>
        <p:txBody>
          <a:bodyPr/>
          <a:lstStyle/>
          <a:p>
            <a:pPr>
              <a:defRPr/>
            </a:pPr>
            <a:fld id="{552A2E15-4163-44A7-8186-2E4D807BE8A2}" type="datetime1">
              <a:rPr lang="en-US" smtClean="0"/>
              <a:t>9/22/2023</a:t>
            </a:fld>
            <a:endParaRPr lang="en-US"/>
          </a:p>
        </p:txBody>
      </p:sp>
    </p:spTree>
    <p:extLst>
      <p:ext uri="{BB962C8B-B14F-4D97-AF65-F5344CB8AC3E}">
        <p14:creationId xmlns:p14="http://schemas.microsoft.com/office/powerpoint/2010/main" val="188089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62000"/>
            <a:ext cx="5486400" cy="3086100"/>
          </a:xfrm>
        </p:spPr>
      </p:sp>
      <p:sp>
        <p:nvSpPr>
          <p:cNvPr id="3" name="Notes Placeholder 2"/>
          <p:cNvSpPr>
            <a:spLocks noGrp="1"/>
          </p:cNvSpPr>
          <p:nvPr>
            <p:ph type="body" idx="1"/>
          </p:nvPr>
        </p:nvSpPr>
        <p:spPr>
          <a:xfrm>
            <a:off x="675219" y="4089038"/>
            <a:ext cx="5852160" cy="4754880"/>
          </a:xfrm>
          <a:prstGeom prst="rect">
            <a:avLst/>
          </a:prstGeom>
        </p:spPr>
        <p:txBody>
          <a:bodyPr>
            <a:normAutofit fontScale="70000" lnSpcReduction="20000"/>
          </a:bodyPr>
          <a:lstStyle/>
          <a:p>
            <a:pPr>
              <a:lnSpc>
                <a:spcPct val="170000"/>
              </a:lnSpc>
              <a:spcBef>
                <a:spcPts val="0"/>
              </a:spcBef>
            </a:pPr>
            <a:r>
              <a:rPr lang="sv-SE" sz="1400" dirty="0"/>
              <a:t>Kommunikation, speciellt tvåvägskommunikation, är en viktig komponent för framgång i alla ledarroller, även för zonordförande.  Tvåvägskommunikation avser det effektiva utbytet av information på olika nivåer inom en etablerad struktur.</a:t>
            </a:r>
          </a:p>
          <a:p>
            <a:pPr>
              <a:lnSpc>
                <a:spcPct val="170000"/>
              </a:lnSpc>
              <a:spcBef>
                <a:spcPts val="0"/>
              </a:spcBef>
            </a:pPr>
            <a:endParaRPr lang="en-US" sz="1400" dirty="0"/>
          </a:p>
          <a:p>
            <a:pPr>
              <a:lnSpc>
                <a:spcPct val="170000"/>
              </a:lnSpc>
              <a:spcBef>
                <a:spcPts val="0"/>
              </a:spcBef>
            </a:pPr>
            <a:r>
              <a:rPr lang="sv-SE" sz="1400" dirty="0"/>
              <a:t>Som länken mellan klubbarna och distriktet är du den som möjliggör denna tvåvägskommunikation. Det innebär att du kommer att använda strategier för att styra kommunikationsflödet på olika nivåer i distriktet och säkerställa att kommunikationslinjerna hålls öppna.</a:t>
            </a:r>
          </a:p>
          <a:p>
            <a:pPr>
              <a:lnSpc>
                <a:spcPct val="170000"/>
              </a:lnSpc>
              <a:spcBef>
                <a:spcPts val="0"/>
              </a:spcBef>
            </a:pPr>
            <a:endParaRPr lang="en-US" sz="1400" dirty="0"/>
          </a:p>
          <a:p>
            <a:pPr>
              <a:lnSpc>
                <a:spcPct val="170000"/>
              </a:lnSpc>
              <a:spcBef>
                <a:spcPts val="0"/>
              </a:spcBef>
            </a:pPr>
            <a:r>
              <a:rPr lang="sv-SE" sz="1400" dirty="0"/>
              <a:t>Som </a:t>
            </a:r>
            <a:r>
              <a:rPr lang="sv-SE" sz="1400" b="1" dirty="0"/>
              <a:t>en viktig resurs för klubbarna</a:t>
            </a:r>
            <a:r>
              <a:rPr lang="sv-SE" sz="1400" dirty="0"/>
              <a:t> och klubbtjänstemännen kommunicerar du information från klubbarna i din zon till distriktet och framgångar och utmaningar.</a:t>
            </a:r>
          </a:p>
          <a:p>
            <a:pPr>
              <a:lnSpc>
                <a:spcPct val="170000"/>
              </a:lnSpc>
              <a:spcBef>
                <a:spcPts val="0"/>
              </a:spcBef>
            </a:pPr>
            <a:r>
              <a:rPr lang="sv-SE" sz="1400" dirty="0"/>
              <a:t> </a:t>
            </a:r>
          </a:p>
          <a:p>
            <a:pPr lvl="0">
              <a:lnSpc>
                <a:spcPct val="170000"/>
              </a:lnSpc>
              <a:spcBef>
                <a:spcPts val="0"/>
              </a:spcBef>
            </a:pPr>
            <a:r>
              <a:rPr lang="sv-SE" sz="1400" dirty="0"/>
              <a:t>Du delar information om </a:t>
            </a:r>
            <a:r>
              <a:rPr lang="sv-SE" sz="1400" b="1" dirty="0"/>
              <a:t>program och projekt </a:t>
            </a:r>
            <a:r>
              <a:rPr lang="sv-SE" sz="1400" dirty="0"/>
              <a:t>som genomförs av distrikt, multipeldistrikt och Lions International. </a:t>
            </a:r>
            <a:r>
              <a:rPr lang="sv-SE" sz="1400" i="1" dirty="0"/>
              <a:t>Du uppmuntrar även klubbarna att delta i </a:t>
            </a:r>
            <a:r>
              <a:rPr lang="sv-SE" sz="1400" b="1" i="1" dirty="0"/>
              <a:t>distriktsmöten, riksmöten och internationella kongresser</a:t>
            </a:r>
            <a:r>
              <a:rPr lang="sv-SE" sz="1400" i="1" dirty="0"/>
              <a:t>.</a:t>
            </a:r>
          </a:p>
          <a:p>
            <a:pPr lvl="0">
              <a:lnSpc>
                <a:spcPct val="170000"/>
              </a:lnSpc>
              <a:spcBef>
                <a:spcPts val="0"/>
              </a:spcBef>
            </a:pPr>
            <a:endParaRPr lang="en-US" sz="1400" dirty="0"/>
          </a:p>
          <a:p>
            <a:pPr>
              <a:lnSpc>
                <a:spcPct val="170000"/>
              </a:lnSpc>
              <a:spcBef>
                <a:spcPts val="0"/>
              </a:spcBef>
            </a:pPr>
            <a:r>
              <a:rPr lang="sv-SE" sz="1400" dirty="0"/>
              <a:t>Du kommer att samarbeta med distriktsguvernörens team och det globala arbetsteamets distriktskoordinatorer, för att främja aktiva och engagerade klubbar.</a:t>
            </a:r>
          </a:p>
          <a:p>
            <a:pPr>
              <a:lnSpc>
                <a:spcPct val="170000"/>
              </a:lnSpc>
              <a:spcBef>
                <a:spcPts val="0"/>
              </a:spcBef>
            </a:pPr>
            <a:endParaRPr lang="en-US" sz="1400" dirty="0"/>
          </a:p>
          <a:p>
            <a:pPr>
              <a:lnSpc>
                <a:spcPct val="170000"/>
              </a:lnSpc>
              <a:spcBef>
                <a:spcPts val="0"/>
              </a:spcBef>
            </a:pPr>
            <a:r>
              <a:rPr lang="sv-SE" sz="1400" dirty="0"/>
              <a:t>Du tillhandahåller även möjligheter för klubbarnas ledare att träffas och utbyta information vid zonmöten samt ger möjligheter till lärande för klubbarnas ledare och att fira klubbarnas framgångar!</a:t>
            </a:r>
            <a:endParaRPr lang="sv-SE" sz="1400" baseline="0" dirty="0"/>
          </a:p>
        </p:txBody>
      </p:sp>
      <p:sp>
        <p:nvSpPr>
          <p:cNvPr id="4" name="Date Placeholder 3"/>
          <p:cNvSpPr>
            <a:spLocks noGrp="1"/>
          </p:cNvSpPr>
          <p:nvPr>
            <p:ph type="dt" idx="10"/>
          </p:nvPr>
        </p:nvSpPr>
        <p:spPr/>
        <p:txBody>
          <a:bodyPr/>
          <a:lstStyle/>
          <a:p>
            <a:pPr>
              <a:defRPr/>
            </a:pPr>
            <a:fld id="{A39874E2-BB31-48DB-AAA8-488C7B3FCF50}"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7</a:t>
            </a:fld>
            <a:endParaRPr lang="en-US"/>
          </a:p>
        </p:txBody>
      </p:sp>
    </p:spTree>
    <p:extLst>
      <p:ext uri="{BB962C8B-B14F-4D97-AF65-F5344CB8AC3E}">
        <p14:creationId xmlns:p14="http://schemas.microsoft.com/office/powerpoint/2010/main" val="28597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13860"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sv-SE" sz="1200">
                <a:solidFill>
                  <a:schemeClr val="accent6"/>
                </a:solidFill>
                <a:latin typeface="Helvetica Neue"/>
              </a:rPr>
              <a:t>Låt oss titta närmare på hur du kan förbereda dig innan du inleder ditt år!</a:t>
            </a:r>
          </a:p>
        </p:txBody>
      </p:sp>
      <p:sp>
        <p:nvSpPr>
          <p:cNvPr id="4" name="Date Placeholder 3"/>
          <p:cNvSpPr>
            <a:spLocks noGrp="1"/>
          </p:cNvSpPr>
          <p:nvPr>
            <p:ph type="dt" idx="10"/>
          </p:nvPr>
        </p:nvSpPr>
        <p:spPr/>
        <p:txBody>
          <a:bodyPr/>
          <a:lstStyle/>
          <a:p>
            <a:pPr>
              <a:defRPr/>
            </a:pPr>
            <a:fld id="{58607A12-40EC-4906-B1A2-7B459FFE508F}"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8</a:t>
            </a:fld>
            <a:endParaRPr lang="en-US"/>
          </a:p>
        </p:txBody>
      </p:sp>
    </p:spTree>
    <p:extLst>
      <p:ext uri="{BB962C8B-B14F-4D97-AF65-F5344CB8AC3E}">
        <p14:creationId xmlns:p14="http://schemas.microsoft.com/office/powerpoint/2010/main" val="255941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algn="l"/>
            <a:r>
              <a:rPr lang="sv-SE" sz="1200">
                <a:solidFill>
                  <a:schemeClr val="tx1"/>
                </a:solidFill>
                <a:cs typeface="Arial" charset="0"/>
              </a:rPr>
              <a:t>Delta i alla utbildningar för zonordförande och regionordförande som distriktet erbjuder.</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sv-SE" sz="1200">
                <a:solidFill>
                  <a:schemeClr val="tx1"/>
                </a:solidFill>
                <a:ea typeface="Arial" charset="0"/>
                <a:cs typeface="Arial" charset="0"/>
              </a:rPr>
              <a:t>Det finns utbildningar på webbplatsen.</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sv-SE" sz="1200">
                <a:solidFill>
                  <a:schemeClr val="tx1"/>
                </a:solidFill>
                <a:ea typeface="Arial" charset="0"/>
                <a:cs typeface="Arial" charset="0"/>
              </a:rPr>
              <a:t>Ditt distrikt kan erbjuda ytterligare utbildningar.</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sv-SE" sz="1200">
                <a:solidFill>
                  <a:schemeClr val="tx1"/>
                </a:solidFill>
                <a:ea typeface="Arial" charset="0"/>
                <a:cs typeface="Arial" charset="0"/>
              </a:rPr>
              <a:t>Titta även igenom de senaste resurserna för klubbar. </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sv-SE" sz="1200">
                <a:solidFill>
                  <a:schemeClr val="tx1"/>
                </a:solidFill>
                <a:ea typeface="Arial" charset="0"/>
                <a:cs typeface="Arial" charset="0"/>
              </a:rPr>
              <a:t>Utforska möjligheter till lärande i Lions utbildningscenter.</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42DF96FC-5FAC-4D0A-A04F-BB8FF5547B1D}" type="datetime1">
              <a:rPr lang="en-US" smtClean="0"/>
              <a:t>9/22/2023</a:t>
            </a:fld>
            <a:endParaRPr lang="en-US"/>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9</a:t>
            </a:fld>
            <a:endParaRPr lang="en-US"/>
          </a:p>
        </p:txBody>
      </p:sp>
    </p:spTree>
    <p:extLst>
      <p:ext uri="{BB962C8B-B14F-4D97-AF65-F5344CB8AC3E}">
        <p14:creationId xmlns:p14="http://schemas.microsoft.com/office/powerpoint/2010/main" val="3362149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8959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575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649A6-CAC9-464D-A179-069B609676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93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 id="2147483882" r:id="rId17"/>
    <p:sldLayoutId id="2147483883" r:id="rId18"/>
    <p:sldLayoutId id="2147483885" r:id="rId19"/>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39.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9.png"/><Relationship Id="rId7"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hyperlink" Target="https://www.lionsclubs.org/sv/resources-for-members/resource-center/zone-region-chairpersons" TargetMode="External"/><Relationship Id="rId4" Type="http://schemas.openxmlformats.org/officeDocument/2006/relationships/hyperlink" Target="mailto:Eurafrican@lionsclubs.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3261F1A-F0ED-4BAF-A8CA-491A3EACC8EC}"/>
              </a:ext>
            </a:extLst>
          </p:cNvPr>
          <p:cNvSpPr txBox="1">
            <a:spLocks/>
          </p:cNvSpPr>
          <p:nvPr/>
        </p:nvSpPr>
        <p:spPr>
          <a:xfrm>
            <a:off x="2362200" y="1600200"/>
            <a:ext cx="7467600" cy="2170055"/>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algn="ctr"/>
            <a:r>
              <a:rPr lang="sv-SE" sz="4000" b="1" dirty="0">
                <a:solidFill>
                  <a:schemeClr val="bg1"/>
                </a:solidFill>
                <a:latin typeface="Calibri"/>
                <a:ea typeface="ヒラギノ角ゴ Pro W3"/>
                <a:cs typeface="Calibri"/>
              </a:rPr>
              <a:t>Framgångsrika zonordförande </a:t>
            </a:r>
          </a:p>
        </p:txBody>
      </p:sp>
      <p:sp>
        <p:nvSpPr>
          <p:cNvPr id="2" name="textruta 1">
            <a:extLst>
              <a:ext uri="{FF2B5EF4-FFF2-40B4-BE49-F238E27FC236}">
                <a16:creationId xmlns:a16="http://schemas.microsoft.com/office/drawing/2014/main" id="{A366AF8E-B80F-ED7C-C3EA-29F9FEEECAA4}"/>
              </a:ext>
            </a:extLst>
          </p:cNvPr>
          <p:cNvSpPr txBox="1"/>
          <p:nvPr/>
        </p:nvSpPr>
        <p:spPr>
          <a:xfrm>
            <a:off x="381000" y="6248400"/>
            <a:ext cx="2362200" cy="215444"/>
          </a:xfrm>
          <a:prstGeom prst="rect">
            <a:avLst/>
          </a:prstGeom>
          <a:noFill/>
        </p:spPr>
        <p:txBody>
          <a:bodyPr wrap="square" rtlCol="0">
            <a:spAutoFit/>
          </a:bodyPr>
          <a:lstStyle/>
          <a:p>
            <a:r>
              <a:rPr lang="sv-SE" sz="800">
                <a:solidFill>
                  <a:schemeClr val="bg1"/>
                </a:solidFill>
              </a:rPr>
              <a:t>ZONE CHAIRPERSON SEMINAR PPT.SW</a:t>
            </a:r>
          </a:p>
        </p:txBody>
      </p:sp>
    </p:spTree>
    <p:extLst>
      <p:ext uri="{BB962C8B-B14F-4D97-AF65-F5344CB8AC3E}">
        <p14:creationId xmlns:p14="http://schemas.microsoft.com/office/powerpoint/2010/main" val="19674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solidFill>
                  <a:srgbClr val="33373B"/>
                </a:solidFill>
              </a:rPr>
              <a:t>Chris Bunch – LION Managing Editor</a:t>
            </a:r>
          </a:p>
          <a:p>
            <a:pPr marL="0" indent="0" algn="ctr">
              <a:buFont typeface="Arial" pitchFamily="34" charset="0"/>
              <a:buNone/>
              <a:defRPr/>
            </a:pPr>
            <a:r>
              <a:rPr lang="en-US" sz="2400" kern="0" dirty="0">
                <a:solidFill>
                  <a:srgbClr val="33373B"/>
                </a:solidFill>
              </a:rPr>
              <a:t>Sanjeev Ahuja – Chief of Marketing &amp; Membership</a:t>
            </a:r>
          </a:p>
          <a:p>
            <a:pPr marL="0" indent="0" algn="ctr">
              <a:buFont typeface="Arial" pitchFamily="34" charset="0"/>
              <a:buNone/>
              <a:defRPr/>
            </a:pPr>
            <a:r>
              <a:rPr lang="en-US" sz="2400" kern="0" dirty="0">
                <a:solidFill>
                  <a:srgbClr val="33373B"/>
                </a:solidFill>
              </a:rPr>
              <a:t>Dan Hervey – Brand &amp; Creative Director</a:t>
            </a:r>
          </a:p>
          <a:p>
            <a:pPr marL="0" indent="0" algn="ctr">
              <a:buFont typeface="Arial" pitchFamily="34" charset="0"/>
              <a:buNone/>
              <a:defRPr/>
            </a:pPr>
            <a:r>
              <a:rPr lang="en-US" sz="2400" kern="0" dirty="0">
                <a:solidFill>
                  <a:srgbClr val="33373B"/>
                </a:solidFill>
              </a:rPr>
              <a:t>Stephanie Morales – Meetings Manager</a:t>
            </a:r>
            <a:endParaRPr lang="en-US" kern="0" dirty="0">
              <a:solidFill>
                <a:srgbClr val="33373B"/>
              </a:solidFill>
            </a:endParaRPr>
          </a:p>
        </p:txBody>
      </p:sp>
      <p:sp>
        <p:nvSpPr>
          <p:cNvPr id="135171" name="Rectangle 9"/>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a:solidFill>
                <a:srgbClr val="404040"/>
              </a:solidFill>
              <a:ea typeface="ヒラギノ角ゴ Pro W3"/>
              <a:cs typeface="ヒラギノ角ゴ Pro W3"/>
            </a:endParaRPr>
          </a:p>
        </p:txBody>
      </p:sp>
      <p:sp>
        <p:nvSpPr>
          <p:cNvPr id="2" name="TextBox 1">
            <a:extLst>
              <a:ext uri="{FF2B5EF4-FFF2-40B4-BE49-F238E27FC236}">
                <a16:creationId xmlns:a16="http://schemas.microsoft.com/office/drawing/2014/main" id="{831F88D1-A5B3-4648-8C5D-208FED4C8469}"/>
              </a:ext>
            </a:extLst>
          </p:cNvPr>
          <p:cNvSpPr txBox="1"/>
          <p:nvPr/>
        </p:nvSpPr>
        <p:spPr>
          <a:xfrm>
            <a:off x="552684" y="1032204"/>
            <a:ext cx="2723916" cy="3539430"/>
          </a:xfrm>
          <a:prstGeom prst="rect">
            <a:avLst/>
          </a:prstGeom>
          <a:noFill/>
        </p:spPr>
        <p:txBody>
          <a:bodyPr wrap="square" rtlCol="0">
            <a:spAutoFit/>
          </a:bodyPr>
          <a:lstStyle/>
          <a:p>
            <a:pPr eaLnBrk="1" hangingPunct="1">
              <a:defRPr/>
            </a:pPr>
            <a:r>
              <a:rPr lang="sv-SE" sz="3200" dirty="0">
                <a:solidFill>
                  <a:schemeClr val="accent1"/>
                </a:solidFill>
                <a:latin typeface="Calibri" panose="020F0502020204030204" pitchFamily="34" charset="0"/>
                <a:cs typeface="Calibri" panose="020F0502020204030204" pitchFamily="34" charset="0"/>
              </a:rPr>
              <a:t>Förbered för framgång!</a:t>
            </a:r>
          </a:p>
          <a:p>
            <a:pPr eaLnBrk="1" hangingPunct="1">
              <a:defRPr/>
            </a:pPr>
            <a:endParaRPr lang="en-US" sz="3200" kern="0" dirty="0">
              <a:solidFill>
                <a:schemeClr val="accent1"/>
              </a:solidFill>
              <a:latin typeface="Calibri" panose="020F0502020204030204" pitchFamily="34" charset="0"/>
              <a:cs typeface="Calibri" panose="020F0502020204030204" pitchFamily="34" charset="0"/>
            </a:endParaRPr>
          </a:p>
          <a:p>
            <a:pPr eaLnBrk="1" hangingPunct="1">
              <a:defRPr/>
            </a:pPr>
            <a:r>
              <a:rPr lang="sv-SE" sz="3200" dirty="0">
                <a:solidFill>
                  <a:schemeClr val="accent1"/>
                </a:solidFill>
                <a:latin typeface="Calibri" panose="020F0502020204030204" pitchFamily="34" charset="0"/>
                <a:cs typeface="Calibri" panose="020F0502020204030204" pitchFamily="34" charset="0"/>
              </a:rPr>
              <a:t>Utbildningar och seminarier finns på webbplatsen!  </a:t>
            </a:r>
          </a:p>
        </p:txBody>
      </p:sp>
      <p:sp>
        <p:nvSpPr>
          <p:cNvPr id="3" name="Rectangle 2">
            <a:extLst>
              <a:ext uri="{FF2B5EF4-FFF2-40B4-BE49-F238E27FC236}">
                <a16:creationId xmlns:a16="http://schemas.microsoft.com/office/drawing/2014/main" id="{897068DD-C85C-4044-AD05-D8FC1DE33675}"/>
              </a:ext>
            </a:extLst>
          </p:cNvPr>
          <p:cNvSpPr/>
          <p:nvPr/>
        </p:nvSpPr>
        <p:spPr>
          <a:xfrm>
            <a:off x="4343400" y="4079192"/>
            <a:ext cx="7086600" cy="2246769"/>
          </a:xfrm>
          <a:prstGeom prst="rect">
            <a:avLst/>
          </a:prstGeom>
        </p:spPr>
        <p:txBody>
          <a:bodyPr wrap="square">
            <a:spAutoFit/>
          </a:bodyPr>
          <a:lstStyle/>
          <a:p>
            <a:r>
              <a:rPr lang="sv-SE" sz="2800" dirty="0">
                <a:solidFill>
                  <a:srgbClr val="00338D"/>
                </a:solidFill>
                <a:latin typeface="Calibri" panose="020F0502020204030204" pitchFamily="34" charset="0"/>
                <a:cs typeface="Calibri" panose="020F0502020204030204" pitchFamily="34" charset="0"/>
              </a:rPr>
              <a:t>Förberedelser inför sessionen</a:t>
            </a:r>
          </a:p>
          <a:p>
            <a:r>
              <a:rPr lang="sv-SE" sz="2800" dirty="0">
                <a:solidFill>
                  <a:srgbClr val="00338D"/>
                </a:solidFill>
                <a:latin typeface="Calibri" panose="020F0502020204030204" pitchFamily="34" charset="0"/>
                <a:cs typeface="Calibri" panose="020F0502020204030204" pitchFamily="34" charset="0"/>
              </a:rPr>
              <a:t>Roll för zonordförande</a:t>
            </a:r>
          </a:p>
          <a:p>
            <a:r>
              <a:rPr lang="sv-SE" sz="2800" dirty="0">
                <a:solidFill>
                  <a:srgbClr val="00338D"/>
                </a:solidFill>
                <a:latin typeface="Calibri" panose="020F0502020204030204" pitchFamily="34" charset="0"/>
                <a:cs typeface="Calibri" panose="020F0502020204030204" pitchFamily="34" charset="0"/>
              </a:rPr>
              <a:t>Fastställa zonens mål och handlingsplaner</a:t>
            </a:r>
          </a:p>
          <a:p>
            <a:r>
              <a:rPr lang="sv-SE" sz="2800" dirty="0">
                <a:solidFill>
                  <a:srgbClr val="00338D"/>
                </a:solidFill>
                <a:latin typeface="Calibri" panose="020F0502020204030204" pitchFamily="34" charset="0"/>
                <a:cs typeface="Calibri" panose="020F0502020204030204" pitchFamily="34" charset="0"/>
              </a:rPr>
              <a:t>Problemlösning</a:t>
            </a:r>
          </a:p>
          <a:p>
            <a:r>
              <a:rPr lang="sv-SE" sz="2800" dirty="0">
                <a:solidFill>
                  <a:srgbClr val="00338D"/>
                </a:solidFill>
                <a:latin typeface="Calibri" panose="020F0502020204030204" pitchFamily="34" charset="0"/>
                <a:cs typeface="Calibri" panose="020F0502020204030204" pitchFamily="34" charset="0"/>
              </a:rPr>
              <a:t>Bedöma klubbarnas status</a:t>
            </a:r>
          </a:p>
        </p:txBody>
      </p:sp>
      <p:pic>
        <p:nvPicPr>
          <p:cNvPr id="11" name="Picture 10" descr="lionlogo_white.eps">
            <a:extLst>
              <a:ext uri="{FF2B5EF4-FFF2-40B4-BE49-F238E27FC236}">
                <a16:creationId xmlns:a16="http://schemas.microsoft.com/office/drawing/2014/main" id="{66905850-50BC-4BEB-BB4A-754868FA7B3A}"/>
              </a:ext>
            </a:extLst>
          </p:cNvPr>
          <p:cNvPicPr>
            <a:picLocks noChangeAspect="1"/>
          </p:cNvPicPr>
          <p:nvPr/>
        </p:nvPicPr>
        <p:blipFill>
          <a:blip r:embed="rId3" cstate="print">
            <a:alphaModFix amt="33000"/>
            <a:lum contrast="-20000"/>
            <a:extLst>
              <a:ext uri="{28A0092B-C50C-407E-A947-70E740481C1C}">
                <a14:useLocalDpi xmlns:a14="http://schemas.microsoft.com/office/drawing/2010/main" val="0"/>
              </a:ext>
            </a:extLst>
          </a:blip>
          <a:stretch>
            <a:fillRect/>
          </a:stretch>
        </p:blipFill>
        <p:spPr>
          <a:xfrm>
            <a:off x="152400" y="5219700"/>
            <a:ext cx="1464110" cy="1428239"/>
          </a:xfrm>
          <a:prstGeom prst="rect">
            <a:avLst/>
          </a:prstGeom>
          <a:effectLst>
            <a:outerShdw blurRad="50800" dist="50800" dir="5400000" algn="ctr" rotWithShape="0">
              <a:srgbClr val="000000"/>
            </a:outerShdw>
          </a:effectLst>
        </p:spPr>
      </p:pic>
      <p:pic>
        <p:nvPicPr>
          <p:cNvPr id="7" name="Bildobjekt 6">
            <a:extLst>
              <a:ext uri="{FF2B5EF4-FFF2-40B4-BE49-F238E27FC236}">
                <a16:creationId xmlns:a16="http://schemas.microsoft.com/office/drawing/2014/main" id="{09FA1BFE-FF0D-7E9B-9963-91C19569B246}"/>
              </a:ext>
            </a:extLst>
          </p:cNvPr>
          <p:cNvPicPr>
            <a:picLocks noChangeAspect="1"/>
          </p:cNvPicPr>
          <p:nvPr/>
        </p:nvPicPr>
        <p:blipFill>
          <a:blip r:embed="rId4"/>
          <a:stretch>
            <a:fillRect/>
          </a:stretch>
        </p:blipFill>
        <p:spPr>
          <a:xfrm>
            <a:off x="4329404" y="457200"/>
            <a:ext cx="7830229" cy="3455969"/>
          </a:xfrm>
          <a:prstGeom prst="rect">
            <a:avLst/>
          </a:prstGeom>
        </p:spPr>
      </p:pic>
      <p:pic>
        <p:nvPicPr>
          <p:cNvPr id="8" name="Picture 7">
            <a:extLst>
              <a:ext uri="{FF2B5EF4-FFF2-40B4-BE49-F238E27FC236}">
                <a16:creationId xmlns:a16="http://schemas.microsoft.com/office/drawing/2014/main" id="{DF64941F-D8F9-0F08-CBE4-68F139E983BC}"/>
              </a:ext>
            </a:extLst>
          </p:cNvPr>
          <p:cNvPicPr>
            <a:picLocks noChangeAspect="1"/>
          </p:cNvPicPr>
          <p:nvPr/>
        </p:nvPicPr>
        <p:blipFill>
          <a:blip r:embed="rId5"/>
          <a:stretch>
            <a:fillRect/>
          </a:stretch>
        </p:blipFill>
        <p:spPr>
          <a:xfrm>
            <a:off x="10633677" y="5200650"/>
            <a:ext cx="1405923" cy="1428239"/>
          </a:xfrm>
          <a:prstGeom prst="rect">
            <a:avLst/>
          </a:prstGeom>
        </p:spPr>
      </p:pic>
    </p:spTree>
    <p:extLst>
      <p:ext uri="{BB962C8B-B14F-4D97-AF65-F5344CB8AC3E}">
        <p14:creationId xmlns:p14="http://schemas.microsoft.com/office/powerpoint/2010/main" val="8494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84932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57200" y="214326"/>
            <a:ext cx="109728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chemeClr val="bg1"/>
                </a:solidFill>
                <a:latin typeface="Calibri" panose="020F0502020204030204" pitchFamily="34" charset="0"/>
                <a:cs typeface="Calibri" panose="020F0502020204030204" pitchFamily="34" charset="0"/>
              </a:rPr>
              <a:t>Det här är din bas för verktyg och resurser</a:t>
            </a:r>
          </a:p>
        </p:txBody>
      </p:sp>
      <p:pic>
        <p:nvPicPr>
          <p:cNvPr id="5" name="Bildobjekt 4">
            <a:extLst>
              <a:ext uri="{FF2B5EF4-FFF2-40B4-BE49-F238E27FC236}">
                <a16:creationId xmlns:a16="http://schemas.microsoft.com/office/drawing/2014/main" id="{D1DECD21-6EC2-D724-4C78-8B01D9173E23}"/>
              </a:ext>
            </a:extLst>
          </p:cNvPr>
          <p:cNvPicPr>
            <a:picLocks noChangeAspect="1"/>
          </p:cNvPicPr>
          <p:nvPr/>
        </p:nvPicPr>
        <p:blipFill>
          <a:blip r:embed="rId3"/>
          <a:stretch>
            <a:fillRect/>
          </a:stretch>
        </p:blipFill>
        <p:spPr>
          <a:xfrm>
            <a:off x="2362200" y="1219200"/>
            <a:ext cx="8135055" cy="5601185"/>
          </a:xfrm>
          <a:prstGeom prst="rect">
            <a:avLst/>
          </a:prstGeom>
        </p:spPr>
      </p:pic>
      <p:pic>
        <p:nvPicPr>
          <p:cNvPr id="4" name="Picture 3">
            <a:extLst>
              <a:ext uri="{FF2B5EF4-FFF2-40B4-BE49-F238E27FC236}">
                <a16:creationId xmlns:a16="http://schemas.microsoft.com/office/drawing/2014/main" id="{4F4E3754-B755-30B9-4F68-DF2A45BE7B72}"/>
              </a:ext>
            </a:extLst>
          </p:cNvPr>
          <p:cNvPicPr>
            <a:picLocks noChangeAspect="1"/>
          </p:cNvPicPr>
          <p:nvPr/>
        </p:nvPicPr>
        <p:blipFill>
          <a:blip r:embed="rId4"/>
          <a:stretch>
            <a:fillRect/>
          </a:stretch>
        </p:blipFill>
        <p:spPr>
          <a:xfrm>
            <a:off x="228601" y="5029200"/>
            <a:ext cx="1628098" cy="1614474"/>
          </a:xfrm>
          <a:prstGeom prst="rect">
            <a:avLst/>
          </a:prstGeom>
        </p:spPr>
      </p:pic>
    </p:spTree>
    <p:extLst>
      <p:ext uri="{BB962C8B-B14F-4D97-AF65-F5344CB8AC3E}">
        <p14:creationId xmlns:p14="http://schemas.microsoft.com/office/powerpoint/2010/main" val="69748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721662" y="1018269"/>
            <a:ext cx="6705600" cy="638083"/>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sv-SE" sz="2400">
                <a:latin typeface="Calibri" panose="020F0502020204030204" pitchFamily="34" charset="0"/>
                <a:ea typeface="Arial" charset="0"/>
                <a:cs typeface="Calibri" panose="020F0502020204030204" pitchFamily="34" charset="0"/>
              </a:rPr>
              <a:t>Den vägleder dig under året, till exempel:</a:t>
            </a:r>
          </a:p>
          <a:p>
            <a:pPr algn="l">
              <a:lnSpc>
                <a:spcPct val="120000"/>
              </a:lnSpc>
            </a:pPr>
            <a:r>
              <a:rPr lang="sv-SE" sz="2400">
                <a:solidFill>
                  <a:schemeClr val="accent6">
                    <a:lumMod val="65000"/>
                    <a:lumOff val="35000"/>
                  </a:schemeClr>
                </a:solidFill>
                <a:latin typeface="Calibri" panose="020F0502020204030204" pitchFamily="34" charset="0"/>
                <a:ea typeface="Arial" charset="0"/>
                <a:cs typeface="Calibri" panose="020F0502020204030204" pitchFamily="34"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4114208" y="184592"/>
            <a:ext cx="8077791" cy="5334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dirty="0">
                <a:solidFill>
                  <a:srgbClr val="082E87"/>
                </a:solidFill>
                <a:latin typeface="Calibri" panose="020F0502020204030204" pitchFamily="34" charset="0"/>
                <a:cs typeface="Calibri" panose="020F0502020204030204" pitchFamily="34" charset="0"/>
              </a:rPr>
              <a:t>E-bok för zonordförande och regionordförande!</a:t>
            </a:r>
          </a:p>
        </p:txBody>
      </p:sp>
      <p:sp>
        <p:nvSpPr>
          <p:cNvPr id="8" name="Rectangle 7"/>
          <p:cNvSpPr/>
          <p:nvPr/>
        </p:nvSpPr>
        <p:spPr>
          <a:xfrm>
            <a:off x="4294777" y="75776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2" name="Title 1">
            <a:extLst>
              <a:ext uri="{FF2B5EF4-FFF2-40B4-BE49-F238E27FC236}">
                <a16:creationId xmlns:a16="http://schemas.microsoft.com/office/drawing/2014/main" id="{4305FA3F-A0E1-41AE-AD5C-8876935B7D22}"/>
              </a:ext>
            </a:extLst>
          </p:cNvPr>
          <p:cNvSpPr txBox="1">
            <a:spLocks/>
          </p:cNvSpPr>
          <p:nvPr/>
        </p:nvSpPr>
        <p:spPr>
          <a:xfrm>
            <a:off x="5232463" y="1732437"/>
            <a:ext cx="6705600" cy="437581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sv-SE" sz="2400">
                <a:latin typeface="Calibri Light" panose="020F0302020204030204" pitchFamily="34" charset="0"/>
                <a:ea typeface="Arial" charset="0"/>
                <a:cs typeface="Calibri Light" panose="020F0302020204030204" pitchFamily="34" charset="0"/>
              </a:rPr>
              <a:t>	</a:t>
            </a:r>
          </a:p>
          <a:p>
            <a:pPr marL="342900" indent="-342900" algn="l">
              <a:lnSpc>
                <a:spcPct val="120000"/>
              </a:lnSpc>
              <a:buFont typeface="Arial" panose="020B0604020202020204" pitchFamily="34" charset="0"/>
              <a:buChar char="•"/>
            </a:pPr>
            <a:r>
              <a:rPr lang="sv-SE" sz="2400">
                <a:latin typeface="Calibri" panose="020F0502020204030204" pitchFamily="34" charset="0"/>
                <a:ea typeface="Arial" charset="0"/>
                <a:cs typeface="Calibri" panose="020F0502020204030204" pitchFamily="34" charset="0"/>
              </a:rPr>
              <a:t>Förberedelser och utbildning</a:t>
            </a:r>
          </a:p>
          <a:p>
            <a:pPr algn="l">
              <a:lnSpc>
                <a:spcPct val="120000"/>
              </a:lnSpc>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sv-SE" sz="2400">
                <a:latin typeface="Calibri" panose="020F0502020204030204" pitchFamily="34" charset="0"/>
                <a:ea typeface="Arial" charset="0"/>
                <a:cs typeface="Calibri" panose="020F0502020204030204" pitchFamily="34" charset="0"/>
              </a:rPr>
              <a:t>Planera din kalender för året</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sv-SE" sz="2400">
                <a:latin typeface="Calibri" panose="020F0502020204030204" pitchFamily="34" charset="0"/>
                <a:ea typeface="Arial" charset="0"/>
                <a:cs typeface="Calibri" panose="020F0502020204030204" pitchFamily="34" charset="0"/>
              </a:rPr>
              <a:t>Din roll med klubbarna och distriktet</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sv-SE" sz="2400">
                <a:latin typeface="Calibri" panose="020F0502020204030204" pitchFamily="34" charset="0"/>
                <a:ea typeface="Arial" charset="0"/>
                <a:cs typeface="Calibri" panose="020F0502020204030204" pitchFamily="34" charset="0"/>
              </a:rPr>
              <a:t>Resurser om klubbkvalitet för aktiva klubbar</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sv-SE" sz="2400">
                <a:latin typeface="Calibri" panose="020F0502020204030204" pitchFamily="34" charset="0"/>
                <a:ea typeface="Arial" charset="0"/>
                <a:cs typeface="Calibri" panose="020F0502020204030204" pitchFamily="34" charset="0"/>
              </a:rPr>
              <a:t>Främja harmoni bland klubbarna</a:t>
            </a:r>
          </a:p>
          <a:p>
            <a:pPr algn="l">
              <a:lnSpc>
                <a:spcPct val="120000"/>
              </a:lnSpc>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pic>
        <p:nvPicPr>
          <p:cNvPr id="9" name="Picture 8">
            <a:extLst>
              <a:ext uri="{FF2B5EF4-FFF2-40B4-BE49-F238E27FC236}">
                <a16:creationId xmlns:a16="http://schemas.microsoft.com/office/drawing/2014/main" id="{440612E2-1550-A8C4-99F6-54DF059C68D6}"/>
              </a:ext>
            </a:extLst>
          </p:cNvPr>
          <p:cNvPicPr>
            <a:picLocks noChangeAspect="1"/>
          </p:cNvPicPr>
          <p:nvPr/>
        </p:nvPicPr>
        <p:blipFill>
          <a:blip r:embed="rId3"/>
          <a:stretch>
            <a:fillRect/>
          </a:stretch>
        </p:blipFill>
        <p:spPr>
          <a:xfrm>
            <a:off x="609600" y="1605903"/>
            <a:ext cx="3770531" cy="4911612"/>
          </a:xfrm>
          <a:prstGeom prst="rect">
            <a:avLst/>
          </a:prstGeom>
        </p:spPr>
      </p:pic>
    </p:spTree>
    <p:extLst>
      <p:ext uri="{BB962C8B-B14F-4D97-AF65-F5344CB8AC3E}">
        <p14:creationId xmlns:p14="http://schemas.microsoft.com/office/powerpoint/2010/main" val="157743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836923"/>
            <a:ext cx="6427705" cy="56430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a:solidFill>
                  <a:srgbClr val="082E87"/>
                </a:solidFill>
                <a:latin typeface="Calibri" panose="020F0502020204030204" pitchFamily="34" charset="0"/>
                <a:cs typeface="Calibri" panose="020F0502020204030204" pitchFamily="34" charset="0"/>
              </a:rPr>
              <a:t>Bli Certified Guiding Lion!</a:t>
            </a:r>
          </a:p>
          <a:p>
            <a:pPr algn="l"/>
            <a:endParaRPr lang="en-US" sz="3200" kern="0" dirty="0">
              <a:solidFill>
                <a:srgbClr val="082E87"/>
              </a:solidFill>
              <a:latin typeface="Helvetica Neue"/>
              <a:ea typeface="Arial" charset="0"/>
              <a:cs typeface="Arial" charset="0"/>
            </a:endParaRPr>
          </a:p>
        </p:txBody>
      </p:sp>
      <p:sp>
        <p:nvSpPr>
          <p:cNvPr id="12" name="Rectangle 11"/>
          <p:cNvSpPr/>
          <p:nvPr/>
        </p:nvSpPr>
        <p:spPr>
          <a:xfrm>
            <a:off x="5410200" y="1676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5334000" y="2362200"/>
            <a:ext cx="6629400" cy="3077766"/>
          </a:xfrm>
          <a:prstGeom prst="rect">
            <a:avLst/>
          </a:prstGeom>
        </p:spPr>
        <p:txBody>
          <a:bodyPr wrap="square">
            <a:spAutoFit/>
          </a:bodyPr>
          <a:lstStyle/>
          <a:p>
            <a:r>
              <a:rPr lang="sv-SE" sz="2200" dirty="0">
                <a:solidFill>
                  <a:schemeClr val="accent6">
                    <a:lumMod val="65000"/>
                    <a:lumOff val="35000"/>
                  </a:schemeClr>
                </a:solidFill>
                <a:latin typeface="Calibri" panose="020F0502020204030204" pitchFamily="34" charset="0"/>
                <a:cs typeface="Calibri" panose="020F0502020204030204" pitchFamily="34" charset="0"/>
              </a:rPr>
              <a:t>Lär dig mer om hur du stödjer både nya klubbar och befintliga klubbar som kämpar.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r>
              <a:rPr lang="sv-SE" sz="2200" dirty="0">
                <a:solidFill>
                  <a:schemeClr val="accent6">
                    <a:lumMod val="65000"/>
                    <a:lumOff val="35000"/>
                  </a:schemeClr>
                </a:solidFill>
                <a:latin typeface="Calibri" panose="020F0502020204030204" pitchFamily="34" charset="0"/>
                <a:cs typeface="Calibri" panose="020F0502020204030204" pitchFamily="34" charset="0"/>
              </a:rPr>
              <a:t>Få full förståelse för rollerna för alla klubbtjänstemän.</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sv-SE" sz="2200" dirty="0">
                <a:solidFill>
                  <a:schemeClr val="accent6">
                    <a:lumMod val="65000"/>
                    <a:lumOff val="35000"/>
                  </a:schemeClr>
                </a:solidFill>
                <a:latin typeface="Calibri" panose="020F0502020204030204" pitchFamily="34" charset="0"/>
                <a:cs typeface="Calibri" panose="020F0502020204030204" pitchFamily="34" charset="0"/>
              </a:rPr>
              <a:t>Fokusera på bästa arbetssätt för klubbarnas verksamhet.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sv-SE" sz="2200" dirty="0">
                <a:solidFill>
                  <a:schemeClr val="accent6">
                    <a:lumMod val="65000"/>
                    <a:lumOff val="35000"/>
                  </a:schemeClr>
                </a:solidFill>
                <a:latin typeface="Calibri" panose="020F0502020204030204" pitchFamily="34" charset="0"/>
                <a:cs typeface="Calibri" panose="020F0502020204030204" pitchFamily="34" charset="0"/>
              </a:rPr>
              <a:t>Var informerad om de senaste resurserna för klubbar!</a:t>
            </a:r>
          </a:p>
          <a:p>
            <a:pPr marL="457200" indent="-457200"/>
            <a:endParaRPr lang="en-US" kern="0" dirty="0">
              <a:solidFill>
                <a:srgbClr val="56565A"/>
              </a:solidFill>
            </a:endParaRPr>
          </a:p>
        </p:txBody>
      </p:sp>
      <p:pic>
        <p:nvPicPr>
          <p:cNvPr id="4" name="Picture 3">
            <a:extLst>
              <a:ext uri="{FF2B5EF4-FFF2-40B4-BE49-F238E27FC236}">
                <a16:creationId xmlns:a16="http://schemas.microsoft.com/office/drawing/2014/main" id="{C8887BDA-C8AC-4ACD-3994-BD13D8A08AAA}"/>
              </a:ext>
            </a:extLst>
          </p:cNvPr>
          <p:cNvPicPr>
            <a:picLocks noChangeAspect="1"/>
          </p:cNvPicPr>
          <p:nvPr/>
        </p:nvPicPr>
        <p:blipFill>
          <a:blip r:embed="rId3"/>
          <a:stretch>
            <a:fillRect/>
          </a:stretch>
        </p:blipFill>
        <p:spPr>
          <a:xfrm>
            <a:off x="990600" y="1401228"/>
            <a:ext cx="3476216" cy="4570723"/>
          </a:xfrm>
          <a:prstGeom prst="rect">
            <a:avLst/>
          </a:prstGeom>
        </p:spPr>
      </p:pic>
    </p:spTree>
    <p:extLst>
      <p:ext uri="{BB962C8B-B14F-4D97-AF65-F5344CB8AC3E}">
        <p14:creationId xmlns:p14="http://schemas.microsoft.com/office/powerpoint/2010/main" val="2547510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331514" y="1481389"/>
            <a:ext cx="4357237" cy="400110"/>
          </a:xfrm>
          <a:prstGeom prst="rect">
            <a:avLst/>
          </a:prstGeom>
          <a:noFill/>
        </p:spPr>
        <p:txBody>
          <a:bodyPr wrap="square" rtlCol="0">
            <a:spAutoFit/>
          </a:bodyPr>
          <a:lstStyle/>
          <a:p>
            <a:r>
              <a:rPr lang="sv-SE" sz="2000" i="1">
                <a:solidFill>
                  <a:schemeClr val="bg1"/>
                </a:solidFill>
                <a:latin typeface="Calibri" panose="020F0502020204030204" pitchFamily="34" charset="0"/>
                <a:cs typeface="Calibri" panose="020F0502020204030204" pitchFamily="34" charset="0"/>
              </a:rPr>
              <a:t>Innan ditt år på din post inleds</a:t>
            </a:r>
          </a:p>
        </p:txBody>
      </p:sp>
      <p:sp>
        <p:nvSpPr>
          <p:cNvPr id="9" name="Content Placeholder 6"/>
          <p:cNvSpPr txBox="1">
            <a:spLocks/>
          </p:cNvSpPr>
          <p:nvPr/>
        </p:nvSpPr>
        <p:spPr>
          <a:xfrm>
            <a:off x="6074229" y="2143690"/>
            <a:ext cx="5257799" cy="401395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457200" lvl="1" indent="0">
              <a:buClr>
                <a:schemeClr val="accent1"/>
              </a:buClr>
              <a:buSzPct val="150000"/>
              <a:buNone/>
            </a:pPr>
            <a:r>
              <a:rPr lang="sv-SE" sz="2400">
                <a:solidFill>
                  <a:schemeClr val="bg1"/>
                </a:solidFill>
                <a:latin typeface="Calibri" panose="020F0502020204030204" pitchFamily="34" charset="0"/>
                <a:cs typeface="Calibri" panose="020F0502020204030204" pitchFamily="34" charset="0"/>
              </a:rPr>
              <a:t>Planera din kalender för året</a:t>
            </a:r>
          </a:p>
          <a:p>
            <a:pPr marL="457200" lvl="1" indent="0">
              <a:buClr>
                <a:schemeClr val="accent1"/>
              </a:buClr>
              <a:buSzPct val="150000"/>
              <a:buNone/>
            </a:pPr>
            <a:r>
              <a:rPr lang="sv-SE" sz="2400">
                <a:solidFill>
                  <a:srgbClr val="FF0000"/>
                </a:solidFill>
                <a:latin typeface="Calibri" panose="020F0502020204030204" pitchFamily="34" charset="0"/>
                <a:cs typeface="Calibri" panose="020F0502020204030204" pitchFamily="34" charset="0"/>
              </a:rPr>
              <a:t>För evenemang som genomförs under året.</a:t>
            </a:r>
          </a:p>
          <a:p>
            <a:pPr marL="457200" lvl="2" indent="0">
              <a:buClr>
                <a:schemeClr val="accent1"/>
              </a:buClr>
              <a:buSzPct val="100000"/>
              <a:buNone/>
            </a:pPr>
            <a:r>
              <a:rPr lang="sv-SE" sz="1800" i="1">
                <a:solidFill>
                  <a:schemeClr val="bg1"/>
                </a:solidFill>
                <a:latin typeface="Calibri" panose="020F0502020204030204" pitchFamily="34" charset="0"/>
                <a:cs typeface="Calibri" panose="020F0502020204030204" pitchFamily="34" charset="0"/>
              </a:rPr>
              <a:t>			</a:t>
            </a:r>
          </a:p>
          <a:p>
            <a:pPr marL="457200" lvl="2" indent="0">
              <a:buClr>
                <a:schemeClr val="accent1"/>
              </a:buClr>
              <a:buSzPct val="150000"/>
              <a:buNone/>
            </a:pPr>
            <a:endParaRPr lang="en-US" sz="1000" kern="0" dirty="0">
              <a:solidFill>
                <a:schemeClr val="bg1"/>
              </a:solidFill>
              <a:latin typeface="Calibri" panose="020F0502020204030204" pitchFamily="34" charset="0"/>
              <a:cs typeface="Calibri" panose="020F0502020204030204" pitchFamily="34" charset="0"/>
            </a:endParaRPr>
          </a:p>
          <a:p>
            <a:pPr marL="457200" lvl="1" indent="0">
              <a:buClr>
                <a:schemeClr val="accent1"/>
              </a:buClr>
              <a:buSzPct val="150000"/>
              <a:buNone/>
            </a:pPr>
            <a:r>
              <a:rPr lang="sv-SE" sz="2400">
                <a:solidFill>
                  <a:schemeClr val="bg1"/>
                </a:solidFill>
                <a:latin typeface="Calibri" panose="020F0502020204030204" pitchFamily="34" charset="0"/>
                <a:cs typeface="Calibri" panose="020F0502020204030204" pitchFamily="34" charset="0"/>
              </a:rPr>
              <a:t>Bli organiserad och ta reda på hur du kan kontakta klubbarnas tjänstemän.</a:t>
            </a:r>
          </a:p>
          <a:p>
            <a:pPr marL="457200" lvl="1" indent="0">
              <a:buClr>
                <a:schemeClr val="accent1"/>
              </a:buClr>
              <a:buSzPct val="150000"/>
              <a:buNone/>
            </a:pPr>
            <a:endParaRPr lang="en-US" sz="2000" kern="0" dirty="0">
              <a:solidFill>
                <a:schemeClr val="bg1"/>
              </a:solidFill>
              <a:latin typeface="HelveticaNeueLT Std Lt" panose="020B0403020202020204" pitchFamily="34" charset="0"/>
            </a:endParaRPr>
          </a:p>
        </p:txBody>
      </p:sp>
      <p:pic>
        <p:nvPicPr>
          <p:cNvPr id="10" name="Picture 2" descr="H:\digital graphics\Clo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269" y="2459665"/>
            <a:ext cx="3855798" cy="2771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806903" y="319257"/>
            <a:ext cx="10515600" cy="538100"/>
          </a:xfrm>
          <a:prstGeom prst="rect">
            <a:avLst/>
          </a:prstGeom>
        </p:spPr>
        <p:txBody>
          <a:bodyPr/>
          <a:lstStyle/>
          <a:p>
            <a:pPr rtl="0" fontAlgn="base"/>
            <a:r>
              <a:rPr lang="sv-SE" sz="3200">
                <a:solidFill>
                  <a:srgbClr val="FFFFFF"/>
                </a:solidFill>
                <a:effectLst/>
                <a:latin typeface="Calibri" panose="020F0502020204030204" pitchFamily="34" charset="0"/>
                <a:ea typeface="ヒラギノ角ゴ Pro W3"/>
                <a:cs typeface="Calibri" panose="020F0502020204030204" pitchFamily="34" charset="0"/>
              </a:rPr>
              <a:t>Förbered att leda och förbered inför framgångar</a:t>
            </a:r>
          </a:p>
          <a:p>
            <a:endParaRPr lang="en-US" dirty="0"/>
          </a:p>
        </p:txBody>
      </p:sp>
    </p:spTree>
    <p:extLst>
      <p:ext uri="{BB962C8B-B14F-4D97-AF65-F5344CB8AC3E}">
        <p14:creationId xmlns:p14="http://schemas.microsoft.com/office/powerpoint/2010/main" val="273119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600200" y="2362200"/>
            <a:ext cx="8839200" cy="1482969"/>
          </a:xfrm>
        </p:spPr>
        <p:txBody>
          <a:bodyPr anchor="t"/>
          <a:lstStyle/>
          <a:p>
            <a:r>
              <a:rPr lang="sv-SE" sz="3600">
                <a:latin typeface="Calibri" panose="020F0502020204030204" pitchFamily="34" charset="0"/>
                <a:cs typeface="Calibri" panose="020F0502020204030204" pitchFamily="34" charset="0"/>
              </a:rPr>
              <a:t>Var aktivt engagerad med klubbarna </a:t>
            </a:r>
          </a:p>
          <a:p>
            <a:r>
              <a:rPr lang="sv-SE" sz="3600">
                <a:latin typeface="Calibri" panose="020F0502020204030204" pitchFamily="34" charset="0"/>
                <a:cs typeface="Calibri" panose="020F0502020204030204" pitchFamily="34" charset="0"/>
              </a:rPr>
              <a:t>under hela året. </a:t>
            </a:r>
          </a:p>
        </p:txBody>
      </p:sp>
      <p:sp>
        <p:nvSpPr>
          <p:cNvPr id="3" name="Rectangle 2"/>
          <p:cNvSpPr/>
          <p:nvPr/>
        </p:nvSpPr>
        <p:spPr>
          <a:xfrm>
            <a:off x="2438400" y="1295400"/>
            <a:ext cx="7772400" cy="646331"/>
          </a:xfrm>
          <a:prstGeom prst="rect">
            <a:avLst/>
          </a:prstGeom>
        </p:spPr>
        <p:txBody>
          <a:bodyPr wrap="square">
            <a:spAutoFit/>
          </a:bodyPr>
          <a:lstStyle/>
          <a:p>
            <a:r>
              <a:rPr lang="sv-SE" sz="3600" b="1" dirty="0">
                <a:solidFill>
                  <a:schemeClr val="bg1"/>
                </a:solidFill>
                <a:latin typeface="Calibri" panose="020F0502020204030204" pitchFamily="34" charset="0"/>
                <a:ea typeface="ヒラギノ角ゴ Pro W3" charset="0"/>
                <a:cs typeface="Calibri" panose="020F0502020204030204" pitchFamily="34" charset="0"/>
              </a:rPr>
              <a:t>OK, jag tror jag är redo. Vad gör jag nu?</a:t>
            </a:r>
          </a:p>
        </p:txBody>
      </p:sp>
    </p:spTree>
    <p:extLst>
      <p:ext uri="{BB962C8B-B14F-4D97-AF65-F5344CB8AC3E}">
        <p14:creationId xmlns:p14="http://schemas.microsoft.com/office/powerpoint/2010/main" val="367151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70538" y="1491327"/>
            <a:ext cx="9144000" cy="646331"/>
          </a:xfrm>
          <a:prstGeom prst="rect">
            <a:avLst/>
          </a:prstGeom>
          <a:noFill/>
        </p:spPr>
        <p:txBody>
          <a:bodyPr wrap="square" rtlCol="0">
            <a:spAutoFit/>
          </a:bodyPr>
          <a:lstStyle/>
          <a:p>
            <a:pPr algn="ctr"/>
            <a:r>
              <a:rPr lang="sv-SE" sz="3600" b="1" i="1">
                <a:solidFill>
                  <a:schemeClr val="bg1"/>
                </a:solidFill>
                <a:latin typeface="Calibri" panose="020F0502020204030204" pitchFamily="34" charset="0"/>
                <a:cs typeface="Calibri" panose="020F0502020204030204" pitchFamily="34" charset="0"/>
              </a:rPr>
              <a:t>Var klubbens bästa vän!</a:t>
            </a:r>
            <a:r>
              <a:rPr lang="sv-SE" sz="360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858129" y="2815810"/>
            <a:ext cx="10968819" cy="4216539"/>
          </a:xfrm>
          <a:prstGeom prst="rect">
            <a:avLst/>
          </a:prstGeom>
          <a:noFill/>
        </p:spPr>
        <p:txBody>
          <a:bodyPr wrap="square" rtlCol="0">
            <a:spAutoFit/>
          </a:bodyPr>
          <a:lstStyle/>
          <a:p>
            <a:pPr>
              <a:buSzPct val="125000"/>
            </a:pPr>
            <a:r>
              <a:rPr lang="sv-SE" sz="2800">
                <a:solidFill>
                  <a:schemeClr val="accent1"/>
                </a:solidFill>
                <a:latin typeface="Calibri" panose="020F0502020204030204" pitchFamily="34" charset="0"/>
                <a:cs typeface="Calibri" panose="020F0502020204030204" pitchFamily="34" charset="0"/>
              </a:rPr>
              <a:t>Var kunnig om klubbarna och deras projekt. Bekanta dig med rapporten om klubbarnas prestationer. </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sv-SE" sz="2800">
                <a:solidFill>
                  <a:schemeClr val="accent1"/>
                </a:solidFill>
                <a:latin typeface="Calibri" panose="020F0502020204030204" pitchFamily="34" charset="0"/>
                <a:cs typeface="Calibri" panose="020F0502020204030204" pitchFamily="34" charset="0"/>
              </a:rPr>
              <a:t>Ha alltid med dig ett exemplar av stadgar och arbetsordning samt information för nya medlemmar, i den händelse frågor uppkommer.</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sv-SE" sz="2800">
                <a:solidFill>
                  <a:schemeClr val="accent1"/>
                </a:solidFill>
                <a:latin typeface="Calibri" panose="020F0502020204030204" pitchFamily="34" charset="0"/>
                <a:cs typeface="Calibri" panose="020F0502020204030204" pitchFamily="34" charset="0"/>
              </a:rPr>
              <a:t>Var uppdaterad om den internationella presidentens och distriktsguvernörens tema samt var beredd att diskutera dem. </a:t>
            </a:r>
          </a:p>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124936"/>
            <a:ext cx="10968819"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a:solidFill>
                  <a:schemeClr val="bg1"/>
                </a:solidFill>
                <a:latin typeface="Calibri" panose="020F0502020204030204" pitchFamily="34" charset="0"/>
                <a:cs typeface="Calibri" panose="020F0502020204030204" pitchFamily="34" charset="0"/>
              </a:rPr>
              <a:t>Förbered inför dina klubbesök och var aktivt engagerad</a:t>
            </a:r>
          </a:p>
        </p:txBody>
      </p:sp>
      <p:sp>
        <p:nvSpPr>
          <p:cNvPr id="8" name="Rectangle 7"/>
          <p:cNvSpPr/>
          <p:nvPr/>
        </p:nvSpPr>
        <p:spPr>
          <a:xfrm>
            <a:off x="5366886" y="104239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2743070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50609" y="1355579"/>
            <a:ext cx="9144000" cy="646331"/>
          </a:xfrm>
          <a:prstGeom prst="rect">
            <a:avLst/>
          </a:prstGeom>
          <a:noFill/>
        </p:spPr>
        <p:txBody>
          <a:bodyPr wrap="square" rtlCol="0">
            <a:spAutoFit/>
          </a:bodyPr>
          <a:lstStyle/>
          <a:p>
            <a:pPr algn="ctr"/>
            <a:r>
              <a:rPr lang="sv-SE" sz="3600" b="1" i="1">
                <a:solidFill>
                  <a:schemeClr val="bg1"/>
                </a:solidFill>
                <a:latin typeface="Calibri" panose="020F0502020204030204" pitchFamily="34" charset="0"/>
                <a:cs typeface="Calibri" panose="020F0502020204030204" pitchFamily="34" charset="0"/>
              </a:rPr>
              <a:t>Var klubbens bästa vän!</a:t>
            </a:r>
            <a:r>
              <a:rPr lang="sv-SE" sz="360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838199" y="2320579"/>
            <a:ext cx="10968819" cy="4216539"/>
          </a:xfrm>
          <a:prstGeom prst="rect">
            <a:avLst/>
          </a:prstGeom>
          <a:noFill/>
        </p:spPr>
        <p:txBody>
          <a:bodyPr wrap="square" rtlCol="0">
            <a:spAutoFit/>
          </a:bodyPr>
          <a:lstStyle/>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r>
              <a:rPr lang="sv-SE" sz="2800" dirty="0">
                <a:solidFill>
                  <a:schemeClr val="accent1"/>
                </a:solidFill>
                <a:latin typeface="Calibri" panose="020F0502020204030204" pitchFamily="34" charset="0"/>
                <a:cs typeface="Calibri" panose="020F0502020204030204" pitchFamily="34" charset="0"/>
              </a:rPr>
              <a:t>Marknadsför din zons tema med betoning på passion.</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sv-SE" sz="2800" dirty="0">
                <a:solidFill>
                  <a:schemeClr val="accent1"/>
                </a:solidFill>
                <a:latin typeface="Calibri" panose="020F0502020204030204" pitchFamily="34" charset="0"/>
                <a:cs typeface="Calibri" panose="020F0502020204030204" pitchFamily="34" charset="0"/>
              </a:rPr>
              <a:t>Var beredd på att besvara frågor om Lions, till exempel medlemsavgifter, program etc.</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sv-SE" sz="2800" dirty="0">
                <a:solidFill>
                  <a:schemeClr val="accent1"/>
                </a:solidFill>
                <a:latin typeface="Calibri" panose="020F0502020204030204" pitchFamily="34" charset="0"/>
                <a:cs typeface="Calibri" panose="020F0502020204030204" pitchFamily="34" charset="0"/>
              </a:rPr>
              <a:t>Uppmuntra klubbar att sträva mot klubbens excellensutmärkelse varje år!</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sv-SE" sz="2800" dirty="0">
                <a:solidFill>
                  <a:schemeClr val="accent1"/>
                </a:solidFill>
                <a:latin typeface="Calibri" panose="020F0502020204030204" pitchFamily="34" charset="0"/>
                <a:cs typeface="Calibri" panose="020F0502020204030204" pitchFamily="34" charset="0"/>
              </a:rPr>
              <a:t>Sök efter nästa zonordförande: Successionsplanering</a:t>
            </a: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64280"/>
            <a:ext cx="10968819"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a:solidFill>
                  <a:schemeClr val="bg1"/>
                </a:solidFill>
                <a:latin typeface="Calibri" panose="020F0502020204030204" pitchFamily="34" charset="0"/>
                <a:cs typeface="Calibri" panose="020F0502020204030204" pitchFamily="34" charset="0"/>
              </a:rPr>
              <a:t>Förbered inför dina klubbesök och var aktivt engagerad</a:t>
            </a:r>
          </a:p>
        </p:txBody>
      </p:sp>
      <p:sp>
        <p:nvSpPr>
          <p:cNvPr id="8" name="Rectangle 7"/>
          <p:cNvSpPr/>
          <p:nvPr/>
        </p:nvSpPr>
        <p:spPr>
          <a:xfrm>
            <a:off x="5366886" y="96649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334984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366860"/>
            <a:ext cx="10972800" cy="1385739"/>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chemeClr val="bg1"/>
                </a:solidFill>
                <a:latin typeface="Calibri" panose="020F0502020204030204" pitchFamily="34" charset="0"/>
                <a:cs typeface="Calibri" panose="020F0502020204030204" pitchFamily="34" charset="0"/>
              </a:rPr>
              <a:t>Hur du använder rapporten över klubbarnas status</a:t>
            </a:r>
          </a:p>
        </p:txBody>
      </p:sp>
      <p:pic>
        <p:nvPicPr>
          <p:cNvPr id="3" name="Picture 2">
            <a:extLst>
              <a:ext uri="{FF2B5EF4-FFF2-40B4-BE49-F238E27FC236}">
                <a16:creationId xmlns:a16="http://schemas.microsoft.com/office/drawing/2014/main" id="{C30C83D3-8274-6CF3-3A73-1D9D7AEEF021}"/>
              </a:ext>
            </a:extLst>
          </p:cNvPr>
          <p:cNvPicPr>
            <a:picLocks noChangeAspect="1"/>
          </p:cNvPicPr>
          <p:nvPr/>
        </p:nvPicPr>
        <p:blipFill>
          <a:blip r:embed="rId3"/>
          <a:stretch>
            <a:fillRect/>
          </a:stretch>
        </p:blipFill>
        <p:spPr>
          <a:xfrm>
            <a:off x="4191000" y="2013785"/>
            <a:ext cx="4481512" cy="2830429"/>
          </a:xfrm>
          <a:prstGeom prst="rect">
            <a:avLst/>
          </a:prstGeom>
        </p:spPr>
      </p:pic>
      <p:sp>
        <p:nvSpPr>
          <p:cNvPr id="10" name="Rounded Rectangle 9"/>
          <p:cNvSpPr/>
          <p:nvPr/>
        </p:nvSpPr>
        <p:spPr bwMode="auto">
          <a:xfrm>
            <a:off x="4495800" y="4191000"/>
            <a:ext cx="3733800" cy="523103"/>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237020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1652" y="7073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457200" y="-10630"/>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sv-SE" sz="4000" b="1" dirty="0">
                <a:solidFill>
                  <a:schemeClr val="bg1"/>
                </a:solidFill>
                <a:latin typeface="Calibri" panose="020F0502020204030204" pitchFamily="34" charset="0"/>
                <a:cs typeface="Calibri" panose="020F0502020204030204" pitchFamily="34" charset="0"/>
              </a:rPr>
              <a:t>Bedömning av klubbstatus </a:t>
            </a:r>
          </a:p>
        </p:txBody>
      </p:sp>
      <p:sp>
        <p:nvSpPr>
          <p:cNvPr id="28" name="TextBox 27">
            <a:extLst>
              <a:ext uri="{FF2B5EF4-FFF2-40B4-BE49-F238E27FC236}">
                <a16:creationId xmlns:a16="http://schemas.microsoft.com/office/drawing/2014/main" id="{5FB94A8B-8030-4227-9089-BF588E717957}"/>
              </a:ext>
            </a:extLst>
          </p:cNvPr>
          <p:cNvSpPr txBox="1"/>
          <p:nvPr/>
        </p:nvSpPr>
        <p:spPr>
          <a:xfrm>
            <a:off x="7911845" y="2079710"/>
            <a:ext cx="3982250" cy="3905173"/>
          </a:xfrm>
          <a:prstGeom prst="rect">
            <a:avLst/>
          </a:prstGeom>
          <a:noFill/>
        </p:spPr>
        <p:txBody>
          <a:bodyPr wrap="square" rtlCol="0">
            <a:spAutoFit/>
          </a:bodyPr>
          <a:lstStyle/>
          <a:p>
            <a:r>
              <a:rPr lang="sv-SE" sz="2000">
                <a:solidFill>
                  <a:schemeClr val="bg1"/>
                </a:solidFill>
                <a:latin typeface="Calibri" panose="020F0502020204030204" pitchFamily="34" charset="0"/>
                <a:cs typeface="Calibri" panose="020F0502020204030204" pitchFamily="34" charset="0"/>
              </a:rPr>
              <a:t>Ger en snabb översikt över:</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000">
                <a:solidFill>
                  <a:schemeClr val="bg1"/>
                </a:solidFill>
                <a:latin typeface="Calibri" panose="020F0502020204030204" pitchFamily="34" charset="0"/>
                <a:cs typeface="Calibri" panose="020F0502020204030204" pitchFamily="34" charset="0"/>
              </a:rPr>
              <a:t>Netto medlemsökning hittills i år</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000">
                <a:solidFill>
                  <a:schemeClr val="bg1"/>
                </a:solidFill>
                <a:latin typeface="Calibri" panose="020F0502020204030204" pitchFamily="34" charset="0"/>
                <a:cs typeface="Calibri" panose="020F0502020204030204" pitchFamily="34" charset="0"/>
              </a:rPr>
              <a:t>Inrapportering av hjälpinsatser</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000">
                <a:solidFill>
                  <a:schemeClr val="bg1"/>
                </a:solidFill>
                <a:latin typeface="Calibri" panose="020F0502020204030204" pitchFamily="34" charset="0"/>
                <a:cs typeface="Calibri" panose="020F0502020204030204" pitchFamily="34" charset="0"/>
              </a:rPr>
              <a:t>Rotation av tjänstemän</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000">
                <a:solidFill>
                  <a:schemeClr val="bg1"/>
                </a:solidFill>
                <a:latin typeface="Calibri" panose="020F0502020204030204" pitchFamily="34" charset="0"/>
                <a:cs typeface="Calibri" panose="020F0502020204030204" pitchFamily="34" charset="0"/>
              </a:rPr>
              <a:t>Historik över medlemsrapporter</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000">
                <a:solidFill>
                  <a:schemeClr val="bg1"/>
                </a:solidFill>
                <a:latin typeface="Calibri" panose="020F0502020204030204" pitchFamily="34" charset="0"/>
                <a:cs typeface="Calibri" panose="020F0502020204030204" pitchFamily="34" charset="0"/>
              </a:rPr>
              <a:t>Aktuell klubbstatus </a:t>
            </a:r>
          </a:p>
          <a:p>
            <a:endParaRPr lang="en-US" sz="3000" dirty="0"/>
          </a:p>
        </p:txBody>
      </p:sp>
      <p:sp>
        <p:nvSpPr>
          <p:cNvPr id="27" name="TextBox 26">
            <a:extLst>
              <a:ext uri="{FF2B5EF4-FFF2-40B4-BE49-F238E27FC236}">
                <a16:creationId xmlns:a16="http://schemas.microsoft.com/office/drawing/2014/main" id="{59D4BE80-1314-41FC-8895-47465F077EA9}"/>
              </a:ext>
            </a:extLst>
          </p:cNvPr>
          <p:cNvSpPr txBox="1"/>
          <p:nvPr/>
        </p:nvSpPr>
        <p:spPr>
          <a:xfrm>
            <a:off x="7512844" y="1105894"/>
            <a:ext cx="4202906" cy="369332"/>
          </a:xfrm>
          <a:prstGeom prst="rect">
            <a:avLst/>
          </a:prstGeom>
          <a:noFill/>
        </p:spPr>
        <p:txBody>
          <a:bodyPr wrap="square">
            <a:spAutoFit/>
          </a:bodyPr>
          <a:lstStyle/>
          <a:p>
            <a:r>
              <a:rPr lang="sv-SE" sz="1800" i="1">
                <a:solidFill>
                  <a:schemeClr val="bg1"/>
                </a:solidFill>
                <a:latin typeface="Calibri" panose="020F0502020204030204" pitchFamily="34" charset="0"/>
                <a:cs typeface="Calibri" panose="020F0502020204030204" pitchFamily="34" charset="0"/>
              </a:rPr>
              <a:t>Bedöm status för din klubb varje månad</a:t>
            </a:r>
            <a:r>
              <a:rPr lang="sv-SE" sz="1800">
                <a:solidFill>
                  <a:schemeClr val="bg1"/>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5D26F95F-5809-4A46-A8D9-235CDD7658AC}"/>
              </a:ext>
            </a:extLst>
          </p:cNvPr>
          <p:cNvPicPr>
            <a:picLocks noChangeAspect="1"/>
          </p:cNvPicPr>
          <p:nvPr/>
        </p:nvPicPr>
        <p:blipFill>
          <a:blip r:embed="rId3"/>
          <a:stretch>
            <a:fillRect/>
          </a:stretch>
        </p:blipFill>
        <p:spPr>
          <a:xfrm>
            <a:off x="351518" y="1124214"/>
            <a:ext cx="6772275" cy="5212080"/>
          </a:xfrm>
          <a:prstGeom prst="rect">
            <a:avLst/>
          </a:prstGeom>
        </p:spPr>
      </p:pic>
      <p:sp>
        <p:nvSpPr>
          <p:cNvPr id="46" name="Left Arrow 7">
            <a:extLst>
              <a:ext uri="{FF2B5EF4-FFF2-40B4-BE49-F238E27FC236}">
                <a16:creationId xmlns:a16="http://schemas.microsoft.com/office/drawing/2014/main" id="{A4057BD6-5778-4C1F-B996-71C28257254C}"/>
              </a:ext>
            </a:extLst>
          </p:cNvPr>
          <p:cNvSpPr/>
          <p:nvPr/>
        </p:nvSpPr>
        <p:spPr>
          <a:xfrm>
            <a:off x="3728552" y="1540609"/>
            <a:ext cx="2062648"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BC1EDA1D-F51D-49C4-84B0-1912FE623E32}"/>
              </a:ext>
            </a:extLst>
          </p:cNvPr>
          <p:cNvSpPr txBox="1"/>
          <p:nvPr/>
        </p:nvSpPr>
        <p:spPr>
          <a:xfrm>
            <a:off x="3962400" y="1696623"/>
            <a:ext cx="1828800" cy="276999"/>
          </a:xfrm>
          <a:prstGeom prst="rect">
            <a:avLst/>
          </a:prstGeom>
          <a:noFill/>
        </p:spPr>
        <p:txBody>
          <a:bodyPr wrap="square" rtlCol="0">
            <a:spAutoFit/>
          </a:bodyPr>
          <a:lstStyle/>
          <a:p>
            <a:r>
              <a:rPr lang="sv-SE" sz="1200" b="1" dirty="0"/>
              <a:t>Netto medlemsökning</a:t>
            </a:r>
          </a:p>
        </p:txBody>
      </p:sp>
      <p:sp>
        <p:nvSpPr>
          <p:cNvPr id="48" name="Left Arrow 6">
            <a:extLst>
              <a:ext uri="{FF2B5EF4-FFF2-40B4-BE49-F238E27FC236}">
                <a16:creationId xmlns:a16="http://schemas.microsoft.com/office/drawing/2014/main" id="{E552B0D6-86BC-4573-89EF-DB6F88812445}"/>
              </a:ext>
            </a:extLst>
          </p:cNvPr>
          <p:cNvSpPr/>
          <p:nvPr/>
        </p:nvSpPr>
        <p:spPr>
          <a:xfrm>
            <a:off x="5197749" y="4669143"/>
            <a:ext cx="2089967"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01B2E966-8DEB-46AE-A42D-77AC23BFF0A0}"/>
              </a:ext>
            </a:extLst>
          </p:cNvPr>
          <p:cNvSpPr txBox="1"/>
          <p:nvPr/>
        </p:nvSpPr>
        <p:spPr>
          <a:xfrm>
            <a:off x="5464187" y="4825302"/>
            <a:ext cx="1927213" cy="276999"/>
          </a:xfrm>
          <a:prstGeom prst="rect">
            <a:avLst/>
          </a:prstGeom>
          <a:noFill/>
        </p:spPr>
        <p:txBody>
          <a:bodyPr wrap="square" rtlCol="0" anchor="b">
            <a:spAutoFit/>
          </a:bodyPr>
          <a:lstStyle/>
          <a:p>
            <a:r>
              <a:rPr lang="sv-SE" sz="1200" b="1" dirty="0"/>
              <a:t>Rotation av tjänstemän</a:t>
            </a:r>
          </a:p>
        </p:txBody>
      </p:sp>
      <p:sp>
        <p:nvSpPr>
          <p:cNvPr id="50" name="Left Arrow 8">
            <a:extLst>
              <a:ext uri="{FF2B5EF4-FFF2-40B4-BE49-F238E27FC236}">
                <a16:creationId xmlns:a16="http://schemas.microsoft.com/office/drawing/2014/main" id="{2C7E4C6A-654F-4443-BA90-DBDDC3CE2086}"/>
              </a:ext>
            </a:extLst>
          </p:cNvPr>
          <p:cNvSpPr/>
          <p:nvPr/>
        </p:nvSpPr>
        <p:spPr>
          <a:xfrm>
            <a:off x="6260839" y="2785895"/>
            <a:ext cx="1487082" cy="8717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96ECA65-BA76-4ADD-932D-225C25D1F735}"/>
              </a:ext>
            </a:extLst>
          </p:cNvPr>
          <p:cNvSpPr txBox="1"/>
          <p:nvPr/>
        </p:nvSpPr>
        <p:spPr>
          <a:xfrm>
            <a:off x="6426625" y="2977202"/>
            <a:ext cx="1390664" cy="461665"/>
          </a:xfrm>
          <a:prstGeom prst="rect">
            <a:avLst/>
          </a:prstGeom>
          <a:noFill/>
        </p:spPr>
        <p:txBody>
          <a:bodyPr wrap="square" rtlCol="0">
            <a:spAutoFit/>
          </a:bodyPr>
          <a:lstStyle/>
          <a:p>
            <a:r>
              <a:rPr lang="sv-SE" sz="1200" b="1" dirty="0"/>
              <a:t>Inrapportering av hjälpinsatser</a:t>
            </a:r>
          </a:p>
        </p:txBody>
      </p:sp>
      <p:sp>
        <p:nvSpPr>
          <p:cNvPr id="52" name="Left Arrow 10">
            <a:extLst>
              <a:ext uri="{FF2B5EF4-FFF2-40B4-BE49-F238E27FC236}">
                <a16:creationId xmlns:a16="http://schemas.microsoft.com/office/drawing/2014/main" id="{A40F28D0-0734-4EF9-ADFE-434760D68DC4}"/>
              </a:ext>
            </a:extLst>
          </p:cNvPr>
          <p:cNvSpPr/>
          <p:nvPr/>
        </p:nvSpPr>
        <p:spPr>
          <a:xfrm>
            <a:off x="4700041" y="4032297"/>
            <a:ext cx="1624559"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50C246D5-1773-4D6D-8F87-10E10C24B290}"/>
              </a:ext>
            </a:extLst>
          </p:cNvPr>
          <p:cNvSpPr txBox="1"/>
          <p:nvPr/>
        </p:nvSpPr>
        <p:spPr>
          <a:xfrm>
            <a:off x="4902342" y="4188273"/>
            <a:ext cx="1577602" cy="276999"/>
          </a:xfrm>
          <a:prstGeom prst="rect">
            <a:avLst/>
          </a:prstGeom>
          <a:noFill/>
        </p:spPr>
        <p:txBody>
          <a:bodyPr wrap="square" rtlCol="0">
            <a:spAutoFit/>
          </a:bodyPr>
          <a:lstStyle/>
          <a:p>
            <a:r>
              <a:rPr lang="sv-SE" sz="1200" b="1" dirty="0"/>
              <a:t>Rapporthistorik</a:t>
            </a:r>
          </a:p>
        </p:txBody>
      </p:sp>
      <p:sp>
        <p:nvSpPr>
          <p:cNvPr id="54" name="Left Arrow 5">
            <a:extLst>
              <a:ext uri="{FF2B5EF4-FFF2-40B4-BE49-F238E27FC236}">
                <a16:creationId xmlns:a16="http://schemas.microsoft.com/office/drawing/2014/main" id="{4F6963E4-CD9F-4B0D-908B-4DB9EEC00E44}"/>
              </a:ext>
            </a:extLst>
          </p:cNvPr>
          <p:cNvSpPr/>
          <p:nvPr/>
        </p:nvSpPr>
        <p:spPr>
          <a:xfrm flipV="1">
            <a:off x="2224591" y="5436474"/>
            <a:ext cx="1280609"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D3D8C4A2-8827-4614-8381-0CF368BBDC43}"/>
              </a:ext>
            </a:extLst>
          </p:cNvPr>
          <p:cNvSpPr txBox="1"/>
          <p:nvPr/>
        </p:nvSpPr>
        <p:spPr>
          <a:xfrm>
            <a:off x="2489474" y="5605823"/>
            <a:ext cx="1143000" cy="276999"/>
          </a:xfrm>
          <a:prstGeom prst="rect">
            <a:avLst/>
          </a:prstGeom>
          <a:noFill/>
        </p:spPr>
        <p:txBody>
          <a:bodyPr wrap="square" rtlCol="0">
            <a:spAutoFit/>
          </a:bodyPr>
          <a:lstStyle/>
          <a:p>
            <a:r>
              <a:rPr lang="sv-SE" sz="1200" b="1" dirty="0"/>
              <a:t>Klubbstatus</a:t>
            </a:r>
          </a:p>
        </p:txBody>
      </p:sp>
    </p:spTree>
    <p:extLst>
      <p:ext uri="{BB962C8B-B14F-4D97-AF65-F5344CB8AC3E}">
        <p14:creationId xmlns:p14="http://schemas.microsoft.com/office/powerpoint/2010/main" val="414588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33998" y="1315370"/>
            <a:ext cx="1450259" cy="5244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 Placeholder 4">
            <a:extLst>
              <a:ext uri="{FF2B5EF4-FFF2-40B4-BE49-F238E27FC236}">
                <a16:creationId xmlns:a16="http://schemas.microsoft.com/office/drawing/2014/main" id="{7032D669-EAC9-0841-B5A6-482C5AF9E652}"/>
              </a:ext>
            </a:extLst>
          </p:cNvPr>
          <p:cNvSpPr txBox="1">
            <a:spLocks/>
          </p:cNvSpPr>
          <p:nvPr/>
        </p:nvSpPr>
        <p:spPr>
          <a:xfrm>
            <a:off x="609600" y="397260"/>
            <a:ext cx="10972800" cy="72200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sv-SE" sz="3600">
                <a:solidFill>
                  <a:schemeClr val="bg1"/>
                </a:solidFill>
                <a:latin typeface="Calibri" panose="020F0502020204030204" pitchFamily="34" charset="0"/>
                <a:cs typeface="Calibri" panose="020F0502020204030204" pitchFamily="34" charset="0"/>
              </a:rPr>
              <a:t>Vad vi kommer att utforska tillsammans i dag</a:t>
            </a:r>
          </a:p>
          <a:p>
            <a:pPr marL="0" indent="0" algn="ctr">
              <a:buNone/>
            </a:pPr>
            <a:endParaRPr lang="en-US" sz="3600" kern="0" dirty="0">
              <a:solidFill>
                <a:schemeClr val="bg1"/>
              </a:solidFill>
              <a:latin typeface="HelveticaNeueLT Std Lt" panose="020B0403020202020204" pitchFamily="34" charset="0"/>
            </a:endParaRPr>
          </a:p>
        </p:txBody>
      </p:sp>
      <p:sp>
        <p:nvSpPr>
          <p:cNvPr id="2" name="Rectangle 1"/>
          <p:cNvSpPr/>
          <p:nvPr/>
        </p:nvSpPr>
        <p:spPr>
          <a:xfrm>
            <a:off x="1066800" y="2227411"/>
            <a:ext cx="10058400" cy="3477875"/>
          </a:xfrm>
          <a:prstGeom prst="rect">
            <a:avLst/>
          </a:prstGeom>
        </p:spPr>
        <p:txBody>
          <a:bodyPr wrap="square">
            <a:spAutoFit/>
          </a:bodyPr>
          <a:lstStyle/>
          <a:p>
            <a:pPr marL="342900" indent="-342900">
              <a:buSzPct val="125000"/>
              <a:buFont typeface="Arial" panose="020B0604020202020204" pitchFamily="34" charset="0"/>
              <a:buChar char="•"/>
            </a:pPr>
            <a:r>
              <a:rPr lang="sv-SE" sz="2000">
                <a:solidFill>
                  <a:schemeClr val="accent1"/>
                </a:solidFill>
                <a:latin typeface="Calibri" panose="020F0502020204030204" pitchFamily="34" charset="0"/>
                <a:cs typeface="Calibri" panose="020F0502020204030204" pitchFamily="34" charset="0"/>
              </a:rPr>
              <a:t>Utforska rollen för zonordförande eller regionordförande</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sv-SE" sz="2000">
                <a:solidFill>
                  <a:schemeClr val="accent1"/>
                </a:solidFill>
                <a:latin typeface="Calibri" panose="020F0502020204030204" pitchFamily="34" charset="0"/>
                <a:cs typeface="Calibri" panose="020F0502020204030204" pitchFamily="34" charset="0"/>
              </a:rPr>
              <a:t>Lära er mer om hur ni förbereder er inför ett framgångsrikt år på denna post</a:t>
            </a:r>
          </a:p>
          <a:p>
            <a:pPr lvl="0">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sv-SE" sz="2000">
                <a:solidFill>
                  <a:schemeClr val="accent1"/>
                </a:solidFill>
                <a:latin typeface="Calibri" panose="020F0502020204030204" pitchFamily="34" charset="0"/>
                <a:cs typeface="Calibri" panose="020F0502020204030204" pitchFamily="34" charset="0"/>
              </a:rPr>
              <a:t>Maximera värdet av zonmöten för klubbarna, genom att förbereda, engagera och följa upp!</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sv-SE" sz="2000">
                <a:solidFill>
                  <a:schemeClr val="accent1"/>
                </a:solidFill>
                <a:latin typeface="Calibri" panose="020F0502020204030204" pitchFamily="34" charset="0"/>
                <a:cs typeface="Calibri" panose="020F0502020204030204" pitchFamily="34" charset="0"/>
              </a:rPr>
              <a:t>Zonordförande och regionordförande – Global medlemsfokusering</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sv-SE" sz="2000">
                <a:solidFill>
                  <a:schemeClr val="accent1"/>
                </a:solidFill>
                <a:latin typeface="Calibri" panose="020F0502020204030204" pitchFamily="34" charset="0"/>
                <a:cs typeface="Calibri" panose="020F0502020204030204" pitchFamily="34" charset="0"/>
              </a:rPr>
              <a:t>Följa upp med dina klubbar</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sv-SE" sz="2000">
                <a:solidFill>
                  <a:schemeClr val="accent1"/>
                </a:solidFill>
                <a:latin typeface="Calibri" panose="020F0502020204030204" pitchFamily="34" charset="0"/>
                <a:cs typeface="Calibri" panose="020F0502020204030204" pitchFamily="34" charset="0"/>
              </a:rPr>
              <a:t>Utmärkelser</a:t>
            </a:r>
          </a:p>
        </p:txBody>
      </p:sp>
    </p:spTree>
    <p:extLst>
      <p:ext uri="{BB962C8B-B14F-4D97-AF65-F5344CB8AC3E}">
        <p14:creationId xmlns:p14="http://schemas.microsoft.com/office/powerpoint/2010/main" val="98935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0" y="850542"/>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1143000" y="76200"/>
            <a:ext cx="82296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sv-SE" sz="4000" b="1" dirty="0">
                <a:solidFill>
                  <a:schemeClr val="bg1"/>
                </a:solidFill>
                <a:latin typeface="Calibri" panose="020F0502020204030204" pitchFamily="34" charset="0"/>
                <a:cs typeface="Calibri" panose="020F0502020204030204" pitchFamily="34" charset="0"/>
              </a:rPr>
              <a:t>Rapport om klubbarnas prestationer</a:t>
            </a:r>
          </a:p>
        </p:txBody>
      </p:sp>
      <p:sp>
        <p:nvSpPr>
          <p:cNvPr id="3" name="TextBox 2">
            <a:extLst>
              <a:ext uri="{FF2B5EF4-FFF2-40B4-BE49-F238E27FC236}">
                <a16:creationId xmlns:a16="http://schemas.microsoft.com/office/drawing/2014/main" id="{A64FB700-93D3-1192-E502-E8C7A9ADBCC6}"/>
              </a:ext>
            </a:extLst>
          </p:cNvPr>
          <p:cNvSpPr txBox="1"/>
          <p:nvPr/>
        </p:nvSpPr>
        <p:spPr>
          <a:xfrm>
            <a:off x="1295400" y="1219200"/>
            <a:ext cx="9829800" cy="4401205"/>
          </a:xfrm>
          <a:prstGeom prst="rect">
            <a:avLst/>
          </a:prstGeom>
          <a:noFill/>
        </p:spPr>
        <p:txBody>
          <a:bodyPr wrap="square" rtlCol="0">
            <a:spAutoFit/>
          </a:bodyPr>
          <a:lstStyle/>
          <a:p>
            <a:pPr marL="342900" indent="-342900">
              <a:buSzPct val="125000"/>
              <a:buFont typeface="Arial" panose="020B0604020202020204" pitchFamily="34" charset="0"/>
              <a:buChar char="•"/>
            </a:pPr>
            <a:r>
              <a:rPr lang="sv-SE" sz="2800" dirty="0">
                <a:solidFill>
                  <a:schemeClr val="accent1"/>
                </a:solidFill>
                <a:latin typeface="Calibri" panose="020F0502020204030204" pitchFamily="34" charset="0"/>
                <a:cs typeface="Calibri" panose="020F0502020204030204" pitchFamily="34" charset="0"/>
              </a:rPr>
              <a:t>Antal befintliga, nya och avrapporterade medlemmar under året</a:t>
            </a:r>
          </a:p>
          <a:p>
            <a:pPr marL="342900" indent="-342900">
              <a:buSzPct val="125000"/>
              <a:buFont typeface="Arial" panose="020B0604020202020204" pitchFamily="34" charset="0"/>
              <a:buChar char="•"/>
            </a:pPr>
            <a:r>
              <a:rPr lang="sv-SE" sz="2800" dirty="0">
                <a:solidFill>
                  <a:schemeClr val="accent1"/>
                </a:solidFill>
                <a:latin typeface="Calibri" panose="020F0502020204030204" pitchFamily="34" charset="0"/>
                <a:cs typeface="Calibri" panose="020F0502020204030204" pitchFamily="34" charset="0"/>
              </a:rPr>
              <a:t>Klubbens status</a:t>
            </a:r>
          </a:p>
          <a:p>
            <a:pPr marL="342900" indent="-342900">
              <a:buSzPct val="125000"/>
              <a:buFont typeface="Arial" panose="020B0604020202020204" pitchFamily="34" charset="0"/>
              <a:buChar char="•"/>
            </a:pPr>
            <a:r>
              <a:rPr lang="sv-SE" sz="2800" dirty="0">
                <a:solidFill>
                  <a:schemeClr val="accent1"/>
                </a:solidFill>
                <a:latin typeface="Calibri" panose="020F0502020204030204" pitchFamily="34" charset="0"/>
                <a:cs typeface="Calibri" panose="020F0502020204030204" pitchFamily="34" charset="0"/>
              </a:rPr>
              <a:t>Klubbtjänstemän</a:t>
            </a:r>
          </a:p>
          <a:p>
            <a:pPr marL="342900" indent="-342900">
              <a:buSzPct val="125000"/>
              <a:buFont typeface="Arial" panose="020B0604020202020204" pitchFamily="34" charset="0"/>
              <a:buChar char="•"/>
            </a:pPr>
            <a:r>
              <a:rPr lang="sv-SE" sz="2800" dirty="0">
                <a:solidFill>
                  <a:schemeClr val="accent1"/>
                </a:solidFill>
                <a:latin typeface="Calibri" panose="020F0502020204030204" pitchFamily="34" charset="0"/>
                <a:cs typeface="Calibri" panose="020F0502020204030204" pitchFamily="34" charset="0"/>
              </a:rPr>
              <a:t>Medlemmar som har varit fadder för andra medlemmar</a:t>
            </a:r>
          </a:p>
          <a:p>
            <a:pPr marL="342900" indent="-342900">
              <a:buSzPct val="125000"/>
              <a:buFont typeface="Arial" panose="020B0604020202020204" pitchFamily="34" charset="0"/>
              <a:buChar char="•"/>
            </a:pPr>
            <a:r>
              <a:rPr lang="sv-SE" sz="2800" dirty="0">
                <a:solidFill>
                  <a:schemeClr val="accent1"/>
                </a:solidFill>
                <a:latin typeface="Calibri" panose="020F0502020204030204" pitchFamily="34" charset="0"/>
                <a:cs typeface="Calibri" panose="020F0502020204030204" pitchFamily="34" charset="0"/>
              </a:rPr>
              <a:t>Medlemmar som har tilldelats flera utmärkelser (nyckelutmärkelser, ständigt medlemskap, Chevron-utmärkelser, klubbens excellensutmärkelse med flera)</a:t>
            </a:r>
          </a:p>
          <a:p>
            <a:pPr marL="342900" indent="-342900">
              <a:buSzPct val="125000"/>
              <a:buFont typeface="Arial" panose="020B0604020202020204" pitchFamily="34" charset="0"/>
              <a:buChar char="•"/>
            </a:pPr>
            <a:r>
              <a:rPr lang="sv-SE" sz="2800" dirty="0">
                <a:solidFill>
                  <a:schemeClr val="accent1"/>
                </a:solidFill>
                <a:latin typeface="Calibri" panose="020F0502020204030204" pitchFamily="34" charset="0"/>
                <a:cs typeface="Calibri" panose="020F0502020204030204" pitchFamily="34" charset="0"/>
              </a:rPr>
              <a:t>Donationer till LCIF, Melvin Jones Fellowship och PMJF</a:t>
            </a:r>
          </a:p>
          <a:p>
            <a:pPr marL="342900" indent="-342900">
              <a:buSzPct val="125000"/>
              <a:buFont typeface="Arial" panose="020B0604020202020204" pitchFamily="34" charset="0"/>
              <a:buChar char="•"/>
            </a:pPr>
            <a:r>
              <a:rPr lang="sv-SE" sz="2800" dirty="0">
                <a:solidFill>
                  <a:schemeClr val="accent1"/>
                </a:solidFill>
                <a:latin typeface="Calibri" panose="020F0502020204030204" pitchFamily="34" charset="0"/>
                <a:cs typeface="Calibri" panose="020F0502020204030204" pitchFamily="34" charset="0"/>
              </a:rPr>
              <a:t>Erkänsla till klubben</a:t>
            </a:r>
          </a:p>
          <a:p>
            <a:pPr marL="342900" indent="-342900">
              <a:buSzPct val="125000"/>
              <a:buFont typeface="Arial" panose="020B0604020202020204" pitchFamily="34" charset="0"/>
              <a:buChar char="•"/>
            </a:pPr>
            <a:r>
              <a:rPr lang="sv-SE" sz="2800" dirty="0">
                <a:solidFill>
                  <a:schemeClr val="accent1"/>
                </a:solidFill>
                <a:latin typeface="Calibri" panose="020F0502020204030204" pitchFamily="34" charset="0"/>
                <a:cs typeface="Calibri" panose="020F0502020204030204" pitchFamily="34" charset="0"/>
              </a:rPr>
              <a:t>Nyligen genomförda serviceaktiviteter</a:t>
            </a:r>
          </a:p>
        </p:txBody>
      </p:sp>
    </p:spTree>
    <p:extLst>
      <p:ext uri="{BB962C8B-B14F-4D97-AF65-F5344CB8AC3E}">
        <p14:creationId xmlns:p14="http://schemas.microsoft.com/office/powerpoint/2010/main" val="136798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Rectangle 1"/>
          <p:cNvSpPr/>
          <p:nvPr/>
        </p:nvSpPr>
        <p:spPr>
          <a:xfrm>
            <a:off x="5029200" y="2743200"/>
            <a:ext cx="6858000" cy="2173415"/>
          </a:xfrm>
          <a:prstGeom prst="rect">
            <a:avLst/>
          </a:prstGeom>
        </p:spPr>
        <p:txBody>
          <a:bodyPr wrap="square">
            <a:spAutoFit/>
          </a:bodyPr>
          <a:lstStyle/>
          <a:p>
            <a:pPr>
              <a:lnSpc>
                <a:spcPct val="114000"/>
              </a:lnSpc>
            </a:pPr>
            <a:r>
              <a:rPr lang="sv-SE" sz="2400" dirty="0">
                <a:solidFill>
                  <a:schemeClr val="accent6">
                    <a:lumMod val="75000"/>
                    <a:lumOff val="25000"/>
                  </a:schemeClr>
                </a:solidFill>
                <a:latin typeface="Calibri" panose="020F0502020204030204" pitchFamily="34" charset="0"/>
                <a:cs typeface="Calibri" panose="020F0502020204030204" pitchFamily="34" charset="0"/>
              </a:rPr>
              <a:t>Nya tjänstemän, direktorer och kommittéordförande.</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sv-SE" sz="2400" dirty="0">
                <a:solidFill>
                  <a:schemeClr val="accent6">
                    <a:lumMod val="75000"/>
                    <a:lumOff val="25000"/>
                  </a:schemeClr>
                </a:solidFill>
                <a:latin typeface="Calibri" panose="020F0502020204030204" pitchFamily="34" charset="0"/>
                <a:cs typeface="Calibri" panose="020F0502020204030204" pitchFamily="34" charset="0"/>
              </a:rPr>
              <a:t>Uppdaterade fasta kommittéer med förnyat syfte.</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sv-SE" sz="2400" dirty="0">
                <a:solidFill>
                  <a:schemeClr val="accent6">
                    <a:lumMod val="75000"/>
                    <a:lumOff val="25000"/>
                  </a:schemeClr>
                </a:solidFill>
                <a:latin typeface="Calibri" panose="020F0502020204030204" pitchFamily="34" charset="0"/>
                <a:cs typeface="Calibri" panose="020F0502020204030204" pitchFamily="34" charset="0"/>
              </a:rPr>
              <a:t>Definierar ny standard i klubbstrukturen.</a:t>
            </a:r>
          </a:p>
        </p:txBody>
      </p:sp>
      <p:sp>
        <p:nvSpPr>
          <p:cNvPr id="8" name="Title 1"/>
          <p:cNvSpPr txBox="1">
            <a:spLocks/>
          </p:cNvSpPr>
          <p:nvPr/>
        </p:nvSpPr>
        <p:spPr>
          <a:xfrm>
            <a:off x="4876801" y="884390"/>
            <a:ext cx="5334000" cy="105113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dirty="0">
                <a:solidFill>
                  <a:srgbClr val="082E87"/>
                </a:solidFill>
                <a:latin typeface="Calibri" panose="020F0502020204030204" pitchFamily="34" charset="0"/>
                <a:ea typeface="Arial" charset="0"/>
                <a:cs typeface="Calibri" panose="020F0502020204030204" pitchFamily="34" charset="0"/>
              </a:rPr>
              <a:t>Avsätt tid till att förstå rollen för varje klubbtjänsteman</a:t>
            </a:r>
          </a:p>
          <a:p>
            <a:pPr algn="l"/>
            <a:endParaRPr lang="en-US" sz="3600" kern="0" dirty="0">
              <a:solidFill>
                <a:srgbClr val="082E87"/>
              </a:solidFill>
              <a:latin typeface="Helvetica Neue"/>
              <a:ea typeface="Arial" charset="0"/>
              <a:cs typeface="Arial" charset="0"/>
            </a:endParaRPr>
          </a:p>
        </p:txBody>
      </p:sp>
      <p:sp>
        <p:nvSpPr>
          <p:cNvPr id="9" name="Rectangle 8"/>
          <p:cNvSpPr/>
          <p:nvPr/>
        </p:nvSpPr>
        <p:spPr>
          <a:xfrm>
            <a:off x="5094953" y="218656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 name="Group 2">
            <a:extLst>
              <a:ext uri="{FF2B5EF4-FFF2-40B4-BE49-F238E27FC236}">
                <a16:creationId xmlns:a16="http://schemas.microsoft.com/office/drawing/2014/main" id="{E62F97B0-95AA-2AC5-E6D2-7A730364E7D9}"/>
              </a:ext>
            </a:extLst>
          </p:cNvPr>
          <p:cNvGrpSpPr/>
          <p:nvPr/>
        </p:nvGrpSpPr>
        <p:grpSpPr>
          <a:xfrm>
            <a:off x="1814974" y="683147"/>
            <a:ext cx="2457450" cy="5524500"/>
            <a:chOff x="5473765" y="685800"/>
            <a:chExt cx="2457450" cy="5524500"/>
          </a:xfrm>
        </p:grpSpPr>
        <p:pic>
          <p:nvPicPr>
            <p:cNvPr id="4" name="Picture 3">
              <a:extLst>
                <a:ext uri="{FF2B5EF4-FFF2-40B4-BE49-F238E27FC236}">
                  <a16:creationId xmlns:a16="http://schemas.microsoft.com/office/drawing/2014/main" id="{47B2BA65-C9B0-EC38-E744-403B120D1C41}"/>
                </a:ext>
              </a:extLst>
            </p:cNvPr>
            <p:cNvPicPr>
              <a:picLocks noChangeAspect="1"/>
            </p:cNvPicPr>
            <p:nvPr/>
          </p:nvPicPr>
          <p:blipFill>
            <a:blip r:embed="rId3"/>
            <a:stretch>
              <a:fillRect/>
            </a:stretch>
          </p:blipFill>
          <p:spPr>
            <a:xfrm>
              <a:off x="5473765" y="685800"/>
              <a:ext cx="2457450" cy="5114925"/>
            </a:xfrm>
            <a:prstGeom prst="rect">
              <a:avLst/>
            </a:prstGeom>
          </p:spPr>
        </p:pic>
        <p:pic>
          <p:nvPicPr>
            <p:cNvPr id="5" name="Picture 4">
              <a:extLst>
                <a:ext uri="{FF2B5EF4-FFF2-40B4-BE49-F238E27FC236}">
                  <a16:creationId xmlns:a16="http://schemas.microsoft.com/office/drawing/2014/main" id="{AA9DE576-C55F-DE01-A6FC-82000FC22C00}"/>
                </a:ext>
              </a:extLst>
            </p:cNvPr>
            <p:cNvPicPr>
              <a:picLocks noChangeAspect="1"/>
            </p:cNvPicPr>
            <p:nvPr/>
          </p:nvPicPr>
          <p:blipFill>
            <a:blip r:embed="rId4"/>
            <a:stretch>
              <a:fillRect/>
            </a:stretch>
          </p:blipFill>
          <p:spPr>
            <a:xfrm>
              <a:off x="5473765" y="5800725"/>
              <a:ext cx="2457450" cy="409575"/>
            </a:xfrm>
            <a:prstGeom prst="rect">
              <a:avLst/>
            </a:prstGeom>
          </p:spPr>
        </p:pic>
      </p:grpSp>
    </p:spTree>
    <p:extLst>
      <p:ext uri="{BB962C8B-B14F-4D97-AF65-F5344CB8AC3E}">
        <p14:creationId xmlns:p14="http://schemas.microsoft.com/office/powerpoint/2010/main" val="113464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76200" y="6029917"/>
            <a:ext cx="11531600" cy="547714"/>
          </a:xfrm>
          <a:prstGeom prst="rect">
            <a:avLst/>
          </a:prstGeom>
        </p:spPr>
        <p:txBody>
          <a:bodyPr wrap="square">
            <a:spAutoFit/>
          </a:bodyPr>
          <a:lstStyle/>
          <a:p>
            <a:pPr lvl="0" algn="ctr" eaLnBrk="0" hangingPunct="0">
              <a:lnSpc>
                <a:spcPct val="150000"/>
              </a:lnSpc>
              <a:spcBef>
                <a:spcPts val="0"/>
              </a:spcBef>
              <a:tabLst>
                <a:tab pos="461963" algn="l"/>
                <a:tab pos="914400" algn="l"/>
                <a:tab pos="1376363" algn="l"/>
                <a:tab pos="1828800" algn="l"/>
              </a:tabLst>
              <a:defRPr/>
            </a:pPr>
            <a:r>
              <a:rPr lang="sv-SE" sz="2200" dirty="0">
                <a:solidFill>
                  <a:schemeClr val="bg2"/>
                </a:solidFill>
                <a:latin typeface="Calibri" panose="020F0502020204030204" pitchFamily="34" charset="0"/>
                <a:ea typeface="Arial" charset="0"/>
                <a:cs typeface="Calibri" panose="020F0502020204030204" pitchFamily="34" charset="0"/>
              </a:rPr>
              <a:t>Denna utmärkelse kan tilldelas varje år, så den är ett utmärkt mål för varje klubb att sätta upp!</a:t>
            </a:r>
          </a:p>
        </p:txBody>
      </p:sp>
      <p:pic>
        <p:nvPicPr>
          <p:cNvPr id="6" name="Picture 5">
            <a:extLst>
              <a:ext uri="{FF2B5EF4-FFF2-40B4-BE49-F238E27FC236}">
                <a16:creationId xmlns:a16="http://schemas.microsoft.com/office/drawing/2014/main" id="{5FEE7598-F96D-483D-A73D-73560F2C63AC}"/>
              </a:ext>
            </a:extLst>
          </p:cNvPr>
          <p:cNvPicPr>
            <a:picLocks noChangeAspect="1"/>
          </p:cNvPicPr>
          <p:nvPr/>
        </p:nvPicPr>
        <p:blipFill>
          <a:blip r:embed="rId3"/>
          <a:stretch>
            <a:fillRect/>
          </a:stretch>
        </p:blipFill>
        <p:spPr>
          <a:xfrm>
            <a:off x="1066800" y="1591539"/>
            <a:ext cx="3046496" cy="3674921"/>
          </a:xfrm>
          <a:prstGeom prst="rect">
            <a:avLst/>
          </a:prstGeom>
        </p:spPr>
      </p:pic>
      <p:sp>
        <p:nvSpPr>
          <p:cNvPr id="8" name="TextBox 7">
            <a:extLst>
              <a:ext uri="{FF2B5EF4-FFF2-40B4-BE49-F238E27FC236}">
                <a16:creationId xmlns:a16="http://schemas.microsoft.com/office/drawing/2014/main" id="{6E6F740B-8706-4FA3-BDE0-87304CABDD23}"/>
              </a:ext>
            </a:extLst>
          </p:cNvPr>
          <p:cNvSpPr txBox="1"/>
          <p:nvPr/>
        </p:nvSpPr>
        <p:spPr>
          <a:xfrm>
            <a:off x="228600" y="174633"/>
            <a:ext cx="5410200" cy="584775"/>
          </a:xfrm>
          <a:prstGeom prst="rect">
            <a:avLst/>
          </a:prstGeom>
          <a:noFill/>
        </p:spPr>
        <p:txBody>
          <a:bodyPr wrap="square" rtlCol="0">
            <a:spAutoFit/>
          </a:bodyPr>
          <a:lstStyle/>
          <a:p>
            <a:r>
              <a:rPr lang="sv-SE" sz="3200" b="1" dirty="0">
                <a:solidFill>
                  <a:schemeClr val="bg1"/>
                </a:solidFill>
                <a:latin typeface="Calibri" panose="020F0502020204030204" pitchFamily="34" charset="0"/>
                <a:cs typeface="Calibri" panose="020F0502020204030204" pitchFamily="34" charset="0"/>
              </a:rPr>
              <a:t>Klubbens excellensutmärkelse</a:t>
            </a:r>
          </a:p>
        </p:txBody>
      </p:sp>
      <p:sp>
        <p:nvSpPr>
          <p:cNvPr id="9" name="Title 1">
            <a:extLst>
              <a:ext uri="{FF2B5EF4-FFF2-40B4-BE49-F238E27FC236}">
                <a16:creationId xmlns:a16="http://schemas.microsoft.com/office/drawing/2014/main" id="{094C5142-4A3D-4187-B845-E3DF2E0DB0D9}"/>
              </a:ext>
            </a:extLst>
          </p:cNvPr>
          <p:cNvSpPr txBox="1">
            <a:spLocks/>
          </p:cNvSpPr>
          <p:nvPr/>
        </p:nvSpPr>
        <p:spPr>
          <a:xfrm>
            <a:off x="5873750" y="593726"/>
            <a:ext cx="5069698" cy="731754"/>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b="0" i="1" dirty="0">
                <a:solidFill>
                  <a:schemeClr val="bg1"/>
                </a:solidFill>
                <a:latin typeface="Calibri" panose="020F0502020204030204" pitchFamily="34" charset="0"/>
                <a:cs typeface="Calibri" panose="020F0502020204030204" pitchFamily="34" charset="0"/>
              </a:rPr>
              <a:t>Vägkarta för framgångar</a:t>
            </a:r>
          </a:p>
        </p:txBody>
      </p:sp>
      <p:sp>
        <p:nvSpPr>
          <p:cNvPr id="10" name="TextBox 9">
            <a:extLst>
              <a:ext uri="{FF2B5EF4-FFF2-40B4-BE49-F238E27FC236}">
                <a16:creationId xmlns:a16="http://schemas.microsoft.com/office/drawing/2014/main" id="{FBD551C9-B215-4708-95E8-A05E05D6F51C}"/>
              </a:ext>
            </a:extLst>
          </p:cNvPr>
          <p:cNvSpPr txBox="1"/>
          <p:nvPr/>
        </p:nvSpPr>
        <p:spPr>
          <a:xfrm>
            <a:off x="5873750" y="1969538"/>
            <a:ext cx="5069698" cy="3416320"/>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r>
              <a:rPr lang="sv-SE" sz="2200" b="0" dirty="0">
                <a:solidFill>
                  <a:schemeClr val="bg1"/>
                </a:solidFill>
                <a:latin typeface="Calibri" panose="020F0502020204030204" pitchFamily="34" charset="0"/>
                <a:cs typeface="Calibri" panose="020F0502020204030204" pitchFamily="34" charset="0"/>
              </a:rPr>
              <a:t>Kriterierna har dessa fokusområden:</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200" b="0" dirty="0">
                <a:solidFill>
                  <a:schemeClr val="bg1"/>
                </a:solidFill>
                <a:latin typeface="Calibri" panose="020F0502020204030204" pitchFamily="34" charset="0"/>
                <a:cs typeface="Calibri" panose="020F0502020204030204" pitchFamily="34" charset="0"/>
              </a:rPr>
              <a:t>Medlemskap</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200" b="0" dirty="0">
                <a:solidFill>
                  <a:schemeClr val="bg1"/>
                </a:solidFill>
                <a:latin typeface="Calibri" panose="020F0502020204030204" pitchFamily="34" charset="0"/>
                <a:cs typeface="Calibri" panose="020F0502020204030204" pitchFamily="34" charset="0"/>
              </a:rPr>
              <a:t>Hjälpinsatser</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200" b="0" dirty="0">
                <a:solidFill>
                  <a:schemeClr val="bg1"/>
                </a:solidFill>
                <a:latin typeface="Calibri" panose="020F0502020204030204" pitchFamily="34" charset="0"/>
                <a:cs typeface="Calibri" panose="020F0502020204030204" pitchFamily="34" charset="0"/>
              </a:rPr>
              <a:t>Utmärkt ledarskap och verksamhet</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200" b="0" dirty="0">
                <a:solidFill>
                  <a:schemeClr val="bg1"/>
                </a:solidFill>
                <a:latin typeface="Calibri" panose="020F0502020204030204" pitchFamily="34" charset="0"/>
                <a:cs typeface="Calibri" panose="020F0502020204030204" pitchFamily="34" charset="0"/>
              </a:rPr>
              <a:t>Marknadsföring</a:t>
            </a:r>
          </a:p>
          <a:p>
            <a:endParaRPr lang="en-US" sz="18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58373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905115" y="3272968"/>
            <a:ext cx="5943598" cy="275312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sv-SE" sz="2200">
                <a:solidFill>
                  <a:schemeClr val="accent6">
                    <a:lumMod val="75000"/>
                    <a:lumOff val="25000"/>
                  </a:schemeClr>
                </a:solidFill>
                <a:latin typeface="Calibri" panose="020F0502020204030204" pitchFamily="34" charset="0"/>
                <a:ea typeface="Arial" charset="0"/>
                <a:cs typeface="Calibri" panose="020F0502020204030204" pitchFamily="34" charset="0"/>
              </a:rPr>
              <a:t>Gå med i klubbarnas sociala medier.</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sv-SE" sz="2200">
                <a:solidFill>
                  <a:schemeClr val="accent6">
                    <a:lumMod val="75000"/>
                    <a:lumOff val="25000"/>
                  </a:schemeClr>
                </a:solidFill>
                <a:latin typeface="Calibri" panose="020F0502020204030204" pitchFamily="34" charset="0"/>
                <a:ea typeface="Arial" charset="0"/>
                <a:cs typeface="Calibri" panose="020F0502020204030204" pitchFamily="34" charset="0"/>
              </a:rPr>
              <a:t>Följ dina klubbars e-klubbhus och Salesforce gällande klubbaktiviteter.</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sv-SE" sz="2200">
                <a:solidFill>
                  <a:schemeClr val="accent6">
                    <a:lumMod val="75000"/>
                    <a:lumOff val="25000"/>
                  </a:schemeClr>
                </a:solidFill>
                <a:latin typeface="Calibri" panose="020F0502020204030204" pitchFamily="34" charset="0"/>
                <a:ea typeface="Arial" charset="0"/>
                <a:cs typeface="Calibri" panose="020F0502020204030204" pitchFamily="34" charset="0"/>
              </a:rPr>
              <a:t>Följ upp rapporter i rapportsystemet</a:t>
            </a:r>
          </a:p>
          <a:p>
            <a:pPr marL="457200" indent="-457200" algn="l">
              <a:lnSpc>
                <a:spcPct val="120000"/>
              </a:lnSpc>
              <a:buAutoNum type="arabicPeriod"/>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marL="457200" indent="-457200" algn="l">
              <a:lnSpc>
                <a:spcPct val="120000"/>
              </a:lnSpc>
              <a:buAutoNum type="arabicPeriod"/>
            </a:pPr>
            <a:endParaRPr lang="en-US" sz="2200" kern="0" dirty="0">
              <a:solidFill>
                <a:srgbClr val="56565A"/>
              </a:solidFill>
              <a:latin typeface="HelveticaNeueLT Std Lt" panose="020B0403020202020204" pitchFamily="34" charset="0"/>
              <a:ea typeface="Arial" charset="0"/>
              <a:cs typeface="Arial" charset="0"/>
            </a:endParaRPr>
          </a:p>
          <a:p>
            <a:pPr marL="457200" indent="-457200" algn="l">
              <a:lnSpc>
                <a:spcPct val="120000"/>
              </a:lnSpc>
              <a:buFont typeface="+mj-lt"/>
              <a:buAutoNum type="arabicPeriod"/>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105398" y="914400"/>
            <a:ext cx="5543032" cy="23622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kern="0" dirty="0">
              <a:solidFill>
                <a:srgbClr val="082E87"/>
              </a:solidFill>
              <a:latin typeface="Helvetica Neue"/>
              <a:ea typeface="Arial" charset="0"/>
              <a:cs typeface="Arial" charset="0"/>
            </a:endParaRPr>
          </a:p>
        </p:txBody>
      </p:sp>
      <p:sp>
        <p:nvSpPr>
          <p:cNvPr id="8" name="Rectangle 7"/>
          <p:cNvSpPr/>
          <p:nvPr/>
        </p:nvSpPr>
        <p:spPr>
          <a:xfrm>
            <a:off x="4905114" y="274320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Rectangle 8"/>
          <p:cNvSpPr/>
          <p:nvPr/>
        </p:nvSpPr>
        <p:spPr>
          <a:xfrm>
            <a:off x="4792690" y="1339436"/>
            <a:ext cx="6476998" cy="978729"/>
          </a:xfrm>
          <a:prstGeom prst="rect">
            <a:avLst/>
          </a:prstGeom>
        </p:spPr>
        <p:txBody>
          <a:bodyPr wrap="square">
            <a:spAutoFit/>
          </a:bodyPr>
          <a:lstStyle/>
          <a:p>
            <a:pPr>
              <a:lnSpc>
                <a:spcPct val="90000"/>
              </a:lnSpc>
            </a:pPr>
            <a:r>
              <a:rPr lang="sv-SE" sz="3200">
                <a:solidFill>
                  <a:srgbClr val="082E87"/>
                </a:solidFill>
                <a:latin typeface="Calibri" panose="020F0502020204030204" pitchFamily="34" charset="0"/>
                <a:ea typeface="Arial" charset="0"/>
                <a:cs typeface="Calibri" panose="020F0502020204030204" pitchFamily="34" charset="0"/>
              </a:rPr>
              <a:t>Var aktiv på digitala plattformar och stå i nära kontakt med dina klubbar</a:t>
            </a:r>
          </a:p>
        </p:txBody>
      </p:sp>
      <p:pic>
        <p:nvPicPr>
          <p:cNvPr id="13" name="Picture 12"/>
          <p:cNvPicPr>
            <a:picLocks noChangeAspect="1"/>
          </p:cNvPicPr>
          <p:nvPr/>
        </p:nvPicPr>
        <p:blipFill>
          <a:blip r:embed="rId3"/>
          <a:stretch>
            <a:fillRect/>
          </a:stretch>
        </p:blipFill>
        <p:spPr>
          <a:xfrm>
            <a:off x="387209" y="2391012"/>
            <a:ext cx="3191454" cy="849898"/>
          </a:xfrm>
          <a:prstGeom prst="rect">
            <a:avLst/>
          </a:prstGeom>
        </p:spPr>
      </p:pic>
    </p:spTree>
    <p:extLst>
      <p:ext uri="{BB962C8B-B14F-4D97-AF65-F5344CB8AC3E}">
        <p14:creationId xmlns:p14="http://schemas.microsoft.com/office/powerpoint/2010/main" val="407549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057400"/>
            <a:ext cx="8000999" cy="1600200"/>
          </a:xfrm>
        </p:spPr>
        <p:txBody>
          <a:bodyPr anchor="t"/>
          <a:lstStyle/>
          <a:p>
            <a:r>
              <a:rPr lang="sv-SE" sz="3600" dirty="0">
                <a:latin typeface="Calibri" panose="020F0502020204030204" pitchFamily="34" charset="0"/>
                <a:cs typeface="Calibri" panose="020F0502020204030204" pitchFamily="34" charset="0"/>
              </a:rPr>
              <a:t>Framgångsrika zonmöten</a:t>
            </a:r>
          </a:p>
          <a:p>
            <a:r>
              <a:rPr lang="sv-SE" sz="3600" dirty="0">
                <a:latin typeface="Calibri" panose="020F0502020204030204" pitchFamily="34" charset="0"/>
                <a:cs typeface="Calibri" panose="020F0502020204030204" pitchFamily="34" charset="0"/>
              </a:rPr>
              <a:t>Förbered, engagera, följ upp!</a:t>
            </a:r>
          </a:p>
        </p:txBody>
      </p:sp>
    </p:spTree>
    <p:extLst>
      <p:ext uri="{BB962C8B-B14F-4D97-AF65-F5344CB8AC3E}">
        <p14:creationId xmlns:p14="http://schemas.microsoft.com/office/powerpoint/2010/main" val="237456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5147933" y="10649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4991100" y="1447800"/>
            <a:ext cx="6896100" cy="5407634"/>
          </a:xfrm>
          <a:prstGeom prst="rect">
            <a:avLst/>
          </a:prstGeom>
        </p:spPr>
        <p:txBody>
          <a:bodyPr wrap="square">
            <a:spAutoFit/>
          </a:bodyPr>
          <a:lstStyle/>
          <a:p>
            <a:pPr>
              <a:lnSpc>
                <a:spcPct val="90000"/>
              </a:lnSpc>
              <a:spcBef>
                <a:spcPts val="2400"/>
              </a:spcBef>
              <a:defRPr/>
            </a:pPr>
            <a:r>
              <a:rPr lang="sv-SE" sz="2000" dirty="0">
                <a:solidFill>
                  <a:schemeClr val="accent6">
                    <a:lumMod val="75000"/>
                    <a:lumOff val="25000"/>
                  </a:schemeClr>
                </a:solidFill>
                <a:latin typeface="Calibri" panose="020F0502020204030204" pitchFamily="34" charset="0"/>
                <a:cs typeface="Calibri" panose="020F0502020204030204" pitchFamily="34" charset="0"/>
              </a:rPr>
              <a:t>Denna handbok finns på webbsidan för zonordförande och regionordförande tillsammans med formulär i PDF-format som finns i handboken. Tips om:</a:t>
            </a:r>
          </a:p>
          <a:p>
            <a:pPr>
              <a:lnSpc>
                <a:spcPct val="90000"/>
              </a:lnSpc>
              <a:spcBef>
                <a:spcPts val="2400"/>
              </a:spcBef>
              <a:defRPr/>
            </a:pPr>
            <a:endParaRPr lang="en-US" altLang="ja-JP" sz="1000" dirty="0">
              <a:solidFill>
                <a:schemeClr val="accent6">
                  <a:lumMod val="75000"/>
                  <a:lumOff val="25000"/>
                </a:schemeClr>
              </a:solidFill>
              <a:latin typeface="Calibri Light" panose="020F0302020204030204" pitchFamily="34" charset="0"/>
              <a:cs typeface="Calibri Light" panose="020F0302020204030204" pitchFamily="34" charset="0"/>
            </a:endParaRPr>
          </a:p>
          <a:p>
            <a:pPr marL="342900" indent="-342900" algn="l">
              <a:lnSpc>
                <a:spcPct val="120000"/>
              </a:lnSpc>
              <a:buFont typeface="Arial" panose="020B0604020202020204" pitchFamily="34" charset="0"/>
              <a:buChar char="•"/>
            </a:pPr>
            <a:r>
              <a:rPr lang="sv-SE" sz="2000" dirty="0">
                <a:solidFill>
                  <a:schemeClr val="accent6"/>
                </a:solidFill>
                <a:latin typeface="Calibri" panose="020F0502020204030204" pitchFamily="34" charset="0"/>
                <a:ea typeface="Arial" charset="0"/>
                <a:cs typeface="Calibri" panose="020F0502020204030204" pitchFamily="34" charset="0"/>
              </a:rPr>
              <a:t>Boka in möten i god tid</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sv-SE" sz="2000" dirty="0">
                <a:solidFill>
                  <a:schemeClr val="accent6"/>
                </a:solidFill>
                <a:latin typeface="Calibri" panose="020F0502020204030204" pitchFamily="34" charset="0"/>
                <a:ea typeface="Arial" charset="0"/>
                <a:cs typeface="Calibri" panose="020F0502020204030204" pitchFamily="34" charset="0"/>
              </a:rPr>
              <a:t>Föreslagen dagordning till varje möte</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sv-SE" sz="2000" dirty="0">
                <a:solidFill>
                  <a:schemeClr val="accent6"/>
                </a:solidFill>
                <a:latin typeface="Calibri" panose="020F0502020204030204" pitchFamily="34" charset="0"/>
                <a:ea typeface="Arial" charset="0"/>
                <a:cs typeface="Calibri" panose="020F0502020204030204" pitchFamily="34" charset="0"/>
              </a:rPr>
              <a:t>Erbjuda olika platser för respektive möte</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sv-SE" sz="2000" dirty="0">
                <a:solidFill>
                  <a:schemeClr val="accent6"/>
                </a:solidFill>
                <a:latin typeface="Calibri" panose="020F0502020204030204" pitchFamily="34" charset="0"/>
                <a:ea typeface="Arial" charset="0"/>
                <a:cs typeface="Calibri" panose="020F0502020204030204" pitchFamily="34" charset="0"/>
              </a:rPr>
              <a:t>Engagera stöd från koordinatorer i det globala arbetsteamet</a:t>
            </a:r>
          </a:p>
          <a:p>
            <a:pPr marL="342900" indent="-342900" algn="l">
              <a:lnSpc>
                <a:spcPct val="120000"/>
              </a:lnSpc>
              <a:buFont typeface="Arial" panose="020B0604020202020204" pitchFamily="34" charset="0"/>
              <a:buChar char="•"/>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sv-SE" sz="2000" b="1" i="1" dirty="0">
                <a:solidFill>
                  <a:schemeClr val="accent6"/>
                </a:solidFill>
                <a:latin typeface="Calibri" panose="020F0502020204030204" pitchFamily="34" charset="0"/>
                <a:cs typeface="Calibri" panose="020F0502020204030204" pitchFamily="34" charset="0"/>
              </a:rPr>
              <a:t>Kom ihåg: </a:t>
            </a:r>
          </a:p>
          <a:p>
            <a:pPr algn="l">
              <a:lnSpc>
                <a:spcPct val="120000"/>
              </a:lnSpc>
            </a:pPr>
            <a:r>
              <a:rPr lang="sv-SE" sz="2000" b="1" i="1" dirty="0">
                <a:solidFill>
                  <a:schemeClr val="accent6"/>
                </a:solidFill>
                <a:latin typeface="Calibri" panose="020F0502020204030204" pitchFamily="34" charset="0"/>
                <a:cs typeface="Calibri" panose="020F0502020204030204" pitchFamily="34" charset="0"/>
              </a:rPr>
              <a:t>      Håll dem kortfattade och fokusera på klubbarnas behov! </a:t>
            </a:r>
          </a:p>
          <a:p>
            <a:pPr marL="342900" indent="-342900" algn="l">
              <a:lnSpc>
                <a:spcPct val="120000"/>
              </a:lnSpc>
              <a:buFont typeface="Arial" panose="020B0604020202020204" pitchFamily="34" charset="0"/>
              <a:buChar char="•"/>
            </a:pPr>
            <a:endParaRPr lang="en-US" sz="2000" kern="0" dirty="0">
              <a:solidFill>
                <a:srgbClr val="FF0000"/>
              </a:solidFill>
              <a:latin typeface="Calibri Light" panose="020F0302020204030204" pitchFamily="34" charset="0"/>
              <a:ea typeface="Arial" charset="0"/>
              <a:cs typeface="Calibri Light" panose="020F0302020204030204" pitchFamily="34" charset="0"/>
            </a:endParaRPr>
          </a:p>
        </p:txBody>
      </p:sp>
      <p:sp>
        <p:nvSpPr>
          <p:cNvPr id="9" name="Title 1"/>
          <p:cNvSpPr txBox="1">
            <a:spLocks/>
          </p:cNvSpPr>
          <p:nvPr/>
        </p:nvSpPr>
        <p:spPr>
          <a:xfrm>
            <a:off x="4876800" y="46439"/>
            <a:ext cx="5791200" cy="958881"/>
          </a:xfrm>
          <a:prstGeom prst="rect">
            <a:avLst/>
          </a:prstGeom>
        </p:spPr>
        <p:txBody>
          <a:bodyPr anchor="b">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dirty="0">
                <a:solidFill>
                  <a:srgbClr val="082E87"/>
                </a:solidFill>
                <a:latin typeface="Calibri" panose="020F0502020204030204" pitchFamily="34" charset="0"/>
                <a:ea typeface="Arial" charset="0"/>
                <a:cs typeface="Calibri" panose="020F0502020204030204" pitchFamily="34" charset="0"/>
              </a:rPr>
              <a:t>Handboken om zonmöten kommer hjälpa dig att förbereda dem</a:t>
            </a:r>
          </a:p>
        </p:txBody>
      </p:sp>
      <p:pic>
        <p:nvPicPr>
          <p:cNvPr id="4" name="Picture 3">
            <a:extLst>
              <a:ext uri="{FF2B5EF4-FFF2-40B4-BE49-F238E27FC236}">
                <a16:creationId xmlns:a16="http://schemas.microsoft.com/office/drawing/2014/main" id="{0B7F605F-45BE-2E51-F2A1-FBEA9653CA53}"/>
              </a:ext>
            </a:extLst>
          </p:cNvPr>
          <p:cNvPicPr>
            <a:picLocks noChangeAspect="1"/>
          </p:cNvPicPr>
          <p:nvPr/>
        </p:nvPicPr>
        <p:blipFill>
          <a:blip r:embed="rId3"/>
          <a:stretch>
            <a:fillRect/>
          </a:stretch>
        </p:blipFill>
        <p:spPr>
          <a:xfrm>
            <a:off x="609601" y="939539"/>
            <a:ext cx="3771900" cy="4910899"/>
          </a:xfrm>
          <a:prstGeom prst="rect">
            <a:avLst/>
          </a:prstGeom>
        </p:spPr>
      </p:pic>
    </p:spTree>
    <p:extLst>
      <p:ext uri="{BB962C8B-B14F-4D97-AF65-F5344CB8AC3E}">
        <p14:creationId xmlns:p14="http://schemas.microsoft.com/office/powerpoint/2010/main" val="71097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05400" y="2438400"/>
            <a:ext cx="6705600" cy="3489902"/>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sv-SE"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Ett bra verktyg för klubbar som kämpar inom specifika områden i verksamheten.</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sv-SE"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Kan användas vid klubbesök eller zonmöten.</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sv-SE"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Användbart verktyg vid diskussioner med GAT:s distriktskoordinatorer om stöd till klubbarna.</a:t>
            </a:r>
          </a:p>
        </p:txBody>
      </p:sp>
      <p:sp>
        <p:nvSpPr>
          <p:cNvPr id="7" name="Title 1"/>
          <p:cNvSpPr txBox="1">
            <a:spLocks/>
          </p:cNvSpPr>
          <p:nvPr/>
        </p:nvSpPr>
        <p:spPr>
          <a:xfrm>
            <a:off x="5114925" y="272629"/>
            <a:ext cx="5543032" cy="163237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a:solidFill>
                  <a:srgbClr val="082E87"/>
                </a:solidFill>
                <a:latin typeface="Calibri" panose="020F0502020204030204" pitchFamily="34" charset="0"/>
                <a:cs typeface="Calibri" panose="020F0502020204030204" pitchFamily="34" charset="0"/>
              </a:rPr>
              <a:t>Hjälp klubbarna att förbereda – Fyll i arbetsbladet om utmaningar och möjligheter </a:t>
            </a:r>
          </a:p>
        </p:txBody>
      </p:sp>
      <p:sp>
        <p:nvSpPr>
          <p:cNvPr id="8" name="Rectangle 7"/>
          <p:cNvSpPr/>
          <p:nvPr/>
        </p:nvSpPr>
        <p:spPr>
          <a:xfrm>
            <a:off x="5257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EC77DF39-C5DF-D5B1-F7DD-B1EFBDAC9E65}"/>
              </a:ext>
            </a:extLst>
          </p:cNvPr>
          <p:cNvPicPr>
            <a:picLocks noChangeAspect="1"/>
          </p:cNvPicPr>
          <p:nvPr/>
        </p:nvPicPr>
        <p:blipFill>
          <a:blip r:embed="rId3"/>
          <a:stretch>
            <a:fillRect/>
          </a:stretch>
        </p:blipFill>
        <p:spPr>
          <a:xfrm>
            <a:off x="800099" y="1143000"/>
            <a:ext cx="3764949" cy="4953000"/>
          </a:xfrm>
          <a:prstGeom prst="rect">
            <a:avLst/>
          </a:prstGeom>
          <a:ln w="19050">
            <a:solidFill>
              <a:schemeClr val="accent1"/>
            </a:solidFill>
          </a:ln>
        </p:spPr>
      </p:pic>
    </p:spTree>
    <p:extLst>
      <p:ext uri="{BB962C8B-B14F-4D97-AF65-F5344CB8AC3E}">
        <p14:creationId xmlns:p14="http://schemas.microsoft.com/office/powerpoint/2010/main" val="73647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15054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616797" y="334601"/>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chemeClr val="bg1"/>
                </a:solidFill>
                <a:latin typeface="Calibri" panose="020F0502020204030204" pitchFamily="34" charset="0"/>
                <a:cs typeface="Calibri" panose="020F0502020204030204" pitchFamily="34" charset="0"/>
              </a:rPr>
              <a:t>Distriktsguvernörens rådgivande kommitté</a:t>
            </a:r>
          </a:p>
        </p:txBody>
      </p:sp>
      <p:sp>
        <p:nvSpPr>
          <p:cNvPr id="31" name="TextBox 30"/>
          <p:cNvSpPr txBox="1"/>
          <p:nvPr/>
        </p:nvSpPr>
        <p:spPr>
          <a:xfrm>
            <a:off x="762000" y="1705443"/>
            <a:ext cx="10591800" cy="830997"/>
          </a:xfrm>
          <a:prstGeom prst="rect">
            <a:avLst/>
          </a:prstGeom>
          <a:noFill/>
        </p:spPr>
        <p:txBody>
          <a:bodyPr wrap="square" rtlCol="0">
            <a:spAutoFit/>
          </a:bodyPr>
          <a:lstStyle/>
          <a:p>
            <a:pPr algn="ctr"/>
            <a:r>
              <a:rPr lang="sv-SE" sz="2400" i="1">
                <a:solidFill>
                  <a:schemeClr val="bg2"/>
                </a:solidFill>
                <a:latin typeface="Calibri" panose="020F0502020204030204" pitchFamily="34" charset="0"/>
                <a:cs typeface="Calibri" panose="020F0502020204030204" pitchFamily="34" charset="0"/>
              </a:rPr>
              <a:t>Ditt zonmöte inleds med distriktsguvernörens rådgivande kommitté </a:t>
            </a:r>
          </a:p>
          <a:p>
            <a:r>
              <a:rPr lang="sv-SE" sz="2400" i="1">
                <a:solidFill>
                  <a:schemeClr val="bg2"/>
                </a:solidFill>
                <a:latin typeface="Calibri" panose="020F0502020204030204" pitchFamily="34" charset="0"/>
                <a:cs typeface="Calibri" panose="020F0502020204030204" pitchFamily="34" charset="0"/>
              </a:rPr>
              <a:t> </a:t>
            </a:r>
          </a:p>
        </p:txBody>
      </p:sp>
      <p:grpSp>
        <p:nvGrpSpPr>
          <p:cNvPr id="32" name="Group 31"/>
          <p:cNvGrpSpPr/>
          <p:nvPr/>
        </p:nvGrpSpPr>
        <p:grpSpPr>
          <a:xfrm>
            <a:off x="762000" y="2682331"/>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Zonordförande</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President</a:t>
              </a:r>
              <a:r>
                <a:rPr lang="sv-SE" sz="120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Vice president</a:t>
              </a:r>
              <a:r>
                <a:rPr lang="sv-SE" sz="1600">
                  <a:solidFill>
                    <a:schemeClr val="bg1"/>
                  </a:solidFill>
                  <a:latin typeface="Helvetica Neue"/>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Sekreterare</a:t>
              </a:r>
              <a:r>
                <a:rPr lang="sv-SE" sz="1200">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889603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0" y="346121"/>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chemeClr val="bg1"/>
                </a:solidFill>
                <a:latin typeface="Calibri" panose="020F0502020204030204" pitchFamily="34" charset="0"/>
                <a:cs typeface="Calibri" panose="020F0502020204030204" pitchFamily="34" charset="0"/>
              </a:rPr>
              <a:t>Guiding Lions är ytterligare en resurs för klubbarna</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724400" y="5938941"/>
            <a:ext cx="2743200" cy="584775"/>
          </a:xfrm>
          <a:prstGeom prst="rect">
            <a:avLst/>
          </a:prstGeom>
          <a:noFill/>
          <a:effectLst/>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Certified Guiding Lions</a:t>
            </a:r>
          </a:p>
          <a:p>
            <a:pPr algn="ctr"/>
            <a:endParaRPr lang="en-US" sz="1600" dirty="0">
              <a:solidFill>
                <a:srgbClr val="00338D"/>
              </a:solidFill>
            </a:endParaRPr>
          </a:p>
        </p:txBody>
      </p:sp>
      <p:sp>
        <p:nvSpPr>
          <p:cNvPr id="2" name="TextBox 1"/>
          <p:cNvSpPr txBox="1"/>
          <p:nvPr/>
        </p:nvSpPr>
        <p:spPr>
          <a:xfrm>
            <a:off x="1447800" y="1670240"/>
            <a:ext cx="9601200" cy="461665"/>
          </a:xfrm>
          <a:prstGeom prst="rect">
            <a:avLst/>
          </a:prstGeom>
          <a:noFill/>
        </p:spPr>
        <p:txBody>
          <a:bodyPr wrap="square" rtlCol="0">
            <a:spAutoFit/>
          </a:bodyPr>
          <a:lstStyle/>
          <a:p>
            <a:pPr algn="ctr"/>
            <a:r>
              <a:rPr lang="sv-SE" sz="2400">
                <a:solidFill>
                  <a:schemeClr val="bg2"/>
                </a:solidFill>
                <a:latin typeface="Calibri" panose="020F0502020204030204" pitchFamily="34" charset="0"/>
                <a:cs typeface="Calibri" panose="020F0502020204030204" pitchFamily="34" charset="0"/>
              </a:rPr>
              <a:t>Bjud alltid in klubbens Guiding Lions om de har utsetts</a:t>
            </a:r>
          </a:p>
        </p:txBody>
      </p:sp>
      <p:pic>
        <p:nvPicPr>
          <p:cNvPr id="3" name="Picture 2"/>
          <p:cNvPicPr>
            <a:picLocks noChangeAspect="1"/>
          </p:cNvPicPr>
          <p:nvPr/>
        </p:nvPicPr>
        <p:blipFill rotWithShape="1">
          <a:blip r:embed="rId3"/>
          <a:srcRect l="6493" t="2260" r="14788"/>
          <a:stretch/>
        </p:blipFill>
        <p:spPr>
          <a:xfrm>
            <a:off x="4838700" y="3042507"/>
            <a:ext cx="2514600" cy="2570607"/>
          </a:xfrm>
          <a:prstGeom prst="rect">
            <a:avLst/>
          </a:prstGeom>
          <a:effectLst>
            <a:outerShdw blurRad="50800" dist="38100" dir="2700000" algn="tl" rotWithShape="0">
              <a:schemeClr val="bg1">
                <a:lumMod val="50000"/>
                <a:alpha val="40000"/>
              </a:schemeClr>
            </a:outerShdw>
          </a:effectLst>
        </p:spPr>
      </p:pic>
    </p:spTree>
    <p:extLst>
      <p:ext uri="{BB962C8B-B14F-4D97-AF65-F5344CB8AC3E}">
        <p14:creationId xmlns:p14="http://schemas.microsoft.com/office/powerpoint/2010/main" val="173802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5" name="Group 4"/>
          <p:cNvGrpSpPr/>
          <p:nvPr/>
        </p:nvGrpSpPr>
        <p:grpSpPr>
          <a:xfrm>
            <a:off x="3026522" y="2307829"/>
            <a:ext cx="1600200" cy="3444750"/>
            <a:chOff x="932643" y="2133600"/>
            <a:chExt cx="1600200" cy="344475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5" r="15017" b="19600"/>
            <a:stretch/>
          </p:blipFill>
          <p:spPr>
            <a:xfrm>
              <a:off x="932643" y="2133600"/>
              <a:ext cx="1600200" cy="2286000"/>
            </a:xfrm>
            <a:prstGeom prst="rect">
              <a:avLst/>
            </a:prstGeom>
            <a:ln>
              <a:noFill/>
            </a:ln>
            <a:effectLst/>
          </p:spPr>
        </p:pic>
        <p:sp>
          <p:nvSpPr>
            <p:cNvPr id="7" name="TextBox 6"/>
            <p:cNvSpPr txBox="1"/>
            <p:nvPr/>
          </p:nvSpPr>
          <p:spPr>
            <a:xfrm>
              <a:off x="953576" y="4747353"/>
              <a:ext cx="1558333" cy="830997"/>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Distriktets service-koordinator</a:t>
              </a:r>
            </a:p>
          </p:txBody>
        </p:sp>
      </p:grpSp>
      <p:grpSp>
        <p:nvGrpSpPr>
          <p:cNvPr id="8" name="Group 7"/>
          <p:cNvGrpSpPr/>
          <p:nvPr/>
        </p:nvGrpSpPr>
        <p:grpSpPr>
          <a:xfrm>
            <a:off x="5528790" y="2322488"/>
            <a:ext cx="1801623" cy="3448491"/>
            <a:chOff x="837228" y="2066731"/>
            <a:chExt cx="1801623" cy="344849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837228" y="4684225"/>
              <a:ext cx="1801623" cy="830997"/>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Distriktets medlems-koordinator</a:t>
              </a:r>
            </a:p>
          </p:txBody>
        </p:sp>
      </p:grpSp>
      <p:grpSp>
        <p:nvGrpSpPr>
          <p:cNvPr id="12" name="Group 11"/>
          <p:cNvGrpSpPr/>
          <p:nvPr/>
        </p:nvGrpSpPr>
        <p:grpSpPr>
          <a:xfrm>
            <a:off x="7799191" y="2307829"/>
            <a:ext cx="1905000" cy="3430091"/>
            <a:chOff x="1369648" y="2588058"/>
            <a:chExt cx="1905000" cy="3430091"/>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369648" y="5187152"/>
              <a:ext cx="1905000" cy="830997"/>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Distriktets ledarskaps-koordinator</a:t>
              </a:r>
            </a:p>
          </p:txBody>
        </p:sp>
      </p:grpSp>
      <p:grpSp>
        <p:nvGrpSpPr>
          <p:cNvPr id="2" name="Group 1"/>
          <p:cNvGrpSpPr/>
          <p:nvPr/>
        </p:nvGrpSpPr>
        <p:grpSpPr>
          <a:xfrm>
            <a:off x="170644" y="2307829"/>
            <a:ext cx="1828800" cy="2939333"/>
            <a:chOff x="808424" y="2307829"/>
            <a:chExt cx="1828800" cy="2939333"/>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8411" t="1929" r="27456" b="52588"/>
            <a:stretch/>
          </p:blipFill>
          <p:spPr>
            <a:xfrm>
              <a:off x="854849" y="2307829"/>
              <a:ext cx="1735951" cy="2187971"/>
            </a:xfrm>
            <a:prstGeom prst="roundRect">
              <a:avLst>
                <a:gd name="adj" fmla="val 0"/>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7" name="TextBox 16"/>
            <p:cNvSpPr txBox="1"/>
            <p:nvPr/>
          </p:nvSpPr>
          <p:spPr>
            <a:xfrm>
              <a:off x="808424" y="4908608"/>
              <a:ext cx="1828800" cy="338554"/>
            </a:xfrm>
            <a:prstGeom prst="rect">
              <a:avLst/>
            </a:prstGeom>
            <a:noFill/>
            <a:ln>
              <a:noFill/>
            </a:ln>
            <a:effectLst/>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Distriktsguvernör</a:t>
              </a:r>
            </a:p>
          </p:txBody>
        </p:sp>
      </p:grpSp>
      <p:sp>
        <p:nvSpPr>
          <p:cNvPr id="18" name="Title 5"/>
          <p:cNvSpPr txBox="1">
            <a:spLocks/>
          </p:cNvSpPr>
          <p:nvPr/>
        </p:nvSpPr>
        <p:spPr bwMode="auto">
          <a:xfrm>
            <a:off x="0" y="314136"/>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chemeClr val="bg1"/>
                </a:solidFill>
                <a:latin typeface="Calibri" panose="020F0502020204030204" pitchFamily="34" charset="0"/>
                <a:cs typeface="Calibri" panose="020F0502020204030204" pitchFamily="34" charset="0"/>
              </a:rPr>
              <a:t>GAT tillför resurser till klubbarnas ledare</a:t>
            </a:r>
          </a:p>
        </p:txBody>
      </p:sp>
      <p:sp>
        <p:nvSpPr>
          <p:cNvPr id="19" name="TextBox 18">
            <a:extLst>
              <a:ext uri="{FF2B5EF4-FFF2-40B4-BE49-F238E27FC236}">
                <a16:creationId xmlns:a16="http://schemas.microsoft.com/office/drawing/2014/main" id="{F9B72B9D-F823-75A2-3498-DD3B4605E656}"/>
              </a:ext>
            </a:extLst>
          </p:cNvPr>
          <p:cNvSpPr txBox="1"/>
          <p:nvPr/>
        </p:nvSpPr>
        <p:spPr>
          <a:xfrm>
            <a:off x="10172969" y="4906923"/>
            <a:ext cx="1676400" cy="830997"/>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Distriktets tillväxt-koordinator</a:t>
            </a:r>
          </a:p>
        </p:txBody>
      </p:sp>
      <p:pic>
        <p:nvPicPr>
          <p:cNvPr id="21" name="Picture 20">
            <a:extLst>
              <a:ext uri="{FF2B5EF4-FFF2-40B4-BE49-F238E27FC236}">
                <a16:creationId xmlns:a16="http://schemas.microsoft.com/office/drawing/2014/main" id="{23881F97-0DFB-7D76-F9A4-CF30AB445C7D}"/>
              </a:ext>
            </a:extLst>
          </p:cNvPr>
          <p:cNvPicPr>
            <a:picLocks noChangeAspect="1"/>
          </p:cNvPicPr>
          <p:nvPr/>
        </p:nvPicPr>
        <p:blipFill>
          <a:blip r:embed="rId7"/>
          <a:stretch>
            <a:fillRect/>
          </a:stretch>
        </p:blipFill>
        <p:spPr>
          <a:xfrm>
            <a:off x="10134600" y="2337147"/>
            <a:ext cx="1783900" cy="2271341"/>
          </a:xfrm>
          <a:prstGeom prst="rect">
            <a:avLst/>
          </a:prstGeom>
        </p:spPr>
      </p:pic>
    </p:spTree>
    <p:extLst>
      <p:ext uri="{BB962C8B-B14F-4D97-AF65-F5344CB8AC3E}">
        <p14:creationId xmlns:p14="http://schemas.microsoft.com/office/powerpoint/2010/main" val="138581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295400" y="2562225"/>
            <a:ext cx="9525000" cy="1171575"/>
          </a:xfrm>
        </p:spPr>
        <p:txBody>
          <a:bodyPr/>
          <a:lstStyle/>
          <a:p>
            <a:r>
              <a:rPr lang="sv-SE" sz="3600">
                <a:latin typeface="Calibri" panose="020F0502020204030204" pitchFamily="34" charset="0"/>
                <a:cs typeface="Calibri" panose="020F0502020204030204" pitchFamily="34" charset="0"/>
              </a:rPr>
              <a:t>Rollen som zonordförande</a:t>
            </a:r>
          </a:p>
        </p:txBody>
      </p:sp>
    </p:spTree>
    <p:extLst>
      <p:ext uri="{BB962C8B-B14F-4D97-AF65-F5344CB8AC3E}">
        <p14:creationId xmlns:p14="http://schemas.microsoft.com/office/powerpoint/2010/main" val="230400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51852"/>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552394" y="373283"/>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chemeClr val="bg1"/>
                </a:solidFill>
                <a:latin typeface="Calibri" panose="020F0502020204030204" pitchFamily="34" charset="0"/>
                <a:cs typeface="Calibri" panose="020F0502020204030204" pitchFamily="34" charset="0"/>
              </a:rPr>
              <a:t>Ditt första möte – Fokusera på hjälpinsatser!</a:t>
            </a:r>
          </a:p>
        </p:txBody>
      </p:sp>
      <p:grpSp>
        <p:nvGrpSpPr>
          <p:cNvPr id="20" name="Group 19"/>
          <p:cNvGrpSpPr>
            <a:grpSpLocks noChangeAspect="1"/>
          </p:cNvGrpSpPr>
          <p:nvPr/>
        </p:nvGrpSpPr>
        <p:grpSpPr>
          <a:xfrm>
            <a:off x="7981669" y="1938793"/>
            <a:ext cx="1165659" cy="1763484"/>
            <a:chOff x="5734418" y="1656569"/>
            <a:chExt cx="1086478" cy="1643696"/>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9" y="1656569"/>
              <a:ext cx="852855" cy="1242324"/>
            </a:xfrm>
            <a:prstGeom prst="rect">
              <a:avLst/>
            </a:prstGeom>
            <a:ln>
              <a:noFill/>
            </a:ln>
            <a:effectLst/>
          </p:spPr>
        </p:pic>
        <p:sp>
          <p:nvSpPr>
            <p:cNvPr id="22" name="TextBox 21"/>
            <p:cNvSpPr txBox="1"/>
            <p:nvPr/>
          </p:nvSpPr>
          <p:spPr>
            <a:xfrm>
              <a:off x="5734418" y="2984708"/>
              <a:ext cx="1086478" cy="315557"/>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President	</a:t>
              </a:r>
            </a:p>
          </p:txBody>
        </p:sp>
      </p:grpSp>
      <p:sp>
        <p:nvSpPr>
          <p:cNvPr id="23" name="TextBox 22"/>
          <p:cNvSpPr txBox="1"/>
          <p:nvPr/>
        </p:nvSpPr>
        <p:spPr>
          <a:xfrm>
            <a:off x="811064" y="1306422"/>
            <a:ext cx="3105994" cy="400110"/>
          </a:xfrm>
          <a:prstGeom prst="rect">
            <a:avLst/>
          </a:prstGeom>
          <a:noFill/>
        </p:spPr>
        <p:txBody>
          <a:bodyPr wrap="square" rtlCol="0">
            <a:spAutoFit/>
          </a:bodyPr>
          <a:lstStyle/>
          <a:p>
            <a:pPr algn="ctr"/>
            <a:r>
              <a:rPr lang="sv-SE" sz="2000" b="1" i="1">
                <a:solidFill>
                  <a:schemeClr val="bg2"/>
                </a:solidFill>
                <a:latin typeface="Calibri" panose="020F0502020204030204" pitchFamily="34" charset="0"/>
                <a:cs typeface="Calibri" panose="020F0502020204030204" pitchFamily="34" charset="0"/>
              </a:rPr>
              <a:t>Globala arbetsteamet</a:t>
            </a:r>
          </a:p>
        </p:txBody>
      </p:sp>
      <p:grpSp>
        <p:nvGrpSpPr>
          <p:cNvPr id="24" name="Group 23"/>
          <p:cNvGrpSpPr>
            <a:grpSpLocks noChangeAspect="1"/>
          </p:cNvGrpSpPr>
          <p:nvPr/>
        </p:nvGrpSpPr>
        <p:grpSpPr>
          <a:xfrm>
            <a:off x="7837202" y="4002140"/>
            <a:ext cx="1359382" cy="2223559"/>
            <a:chOff x="5566022" y="3532187"/>
            <a:chExt cx="1359382" cy="2223559"/>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566022" y="4986305"/>
              <a:ext cx="1359382" cy="769441"/>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Service- </a:t>
              </a:r>
            </a:p>
            <a:p>
              <a:pPr algn="ctr"/>
              <a:r>
                <a:rPr lang="sv-SE" sz="1600">
                  <a:solidFill>
                    <a:schemeClr val="bg1"/>
                  </a:solidFill>
                  <a:latin typeface="Calibri" panose="020F0502020204030204" pitchFamily="34" charset="0"/>
                  <a:cs typeface="Calibri" panose="020F0502020204030204" pitchFamily="34" charset="0"/>
                </a:rPr>
                <a:t>ordförande</a:t>
              </a:r>
              <a:r>
                <a:rPr lang="sv-SE" sz="1200">
                  <a:solidFill>
                    <a:schemeClr val="bg1"/>
                  </a:solidFill>
                </a:rPr>
                <a:t>	</a:t>
              </a:r>
            </a:p>
          </p:txBody>
        </p:sp>
      </p:grpSp>
      <p:grpSp>
        <p:nvGrpSpPr>
          <p:cNvPr id="27" name="Group 26"/>
          <p:cNvGrpSpPr>
            <a:grpSpLocks noChangeAspect="1"/>
          </p:cNvGrpSpPr>
          <p:nvPr/>
        </p:nvGrpSpPr>
        <p:grpSpPr>
          <a:xfrm>
            <a:off x="9558804" y="4002139"/>
            <a:ext cx="1185396" cy="2038893"/>
            <a:chOff x="7146970" y="3535483"/>
            <a:chExt cx="1185396" cy="2038893"/>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7146970" y="4989601"/>
              <a:ext cx="1185396" cy="584775"/>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Sekreterare	</a:t>
              </a:r>
            </a:p>
          </p:txBody>
        </p:sp>
      </p:grpSp>
      <p:grpSp>
        <p:nvGrpSpPr>
          <p:cNvPr id="30" name="Group 29"/>
          <p:cNvGrpSpPr>
            <a:grpSpLocks noChangeAspect="1"/>
          </p:cNvGrpSpPr>
          <p:nvPr/>
        </p:nvGrpSpPr>
        <p:grpSpPr>
          <a:xfrm>
            <a:off x="9399260" y="1936658"/>
            <a:ext cx="1284241" cy="2050944"/>
            <a:chOff x="7048569" y="1523998"/>
            <a:chExt cx="1284241" cy="2050944"/>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048569" y="2990167"/>
              <a:ext cx="1284241" cy="584775"/>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Vice president	</a:t>
              </a:r>
            </a:p>
          </p:txBody>
        </p:sp>
      </p:grpSp>
      <p:grpSp>
        <p:nvGrpSpPr>
          <p:cNvPr id="47" name="Group 46"/>
          <p:cNvGrpSpPr/>
          <p:nvPr/>
        </p:nvGrpSpPr>
        <p:grpSpPr>
          <a:xfrm>
            <a:off x="4544763" y="2259828"/>
            <a:ext cx="2496002" cy="2901907"/>
            <a:chOff x="3094090" y="2066731"/>
            <a:chExt cx="2496002" cy="2901907"/>
          </a:xfrm>
        </p:grpSpPr>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49" name="TextBox 48"/>
            <p:cNvSpPr txBox="1"/>
            <p:nvPr/>
          </p:nvSpPr>
          <p:spPr>
            <a:xfrm>
              <a:off x="3094090" y="4630084"/>
              <a:ext cx="2496002" cy="338554"/>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Zonordförande</a:t>
              </a:r>
            </a:p>
          </p:txBody>
        </p:sp>
      </p:grpSp>
      <p:grpSp>
        <p:nvGrpSpPr>
          <p:cNvPr id="50" name="Group 49"/>
          <p:cNvGrpSpPr/>
          <p:nvPr/>
        </p:nvGrpSpPr>
        <p:grpSpPr>
          <a:xfrm>
            <a:off x="1116060" y="2303366"/>
            <a:ext cx="2496002" cy="2835038"/>
            <a:chOff x="475406" y="2133600"/>
            <a:chExt cx="2496002" cy="2835038"/>
          </a:xfrm>
        </p:grpSpPr>
        <p:pic>
          <p:nvPicPr>
            <p:cNvPr id="51" name="Picture 50"/>
            <p:cNvPicPr>
              <a:picLocks noChangeAspect="1"/>
            </p:cNvPicPr>
            <p:nvPr/>
          </p:nvPicPr>
          <p:blipFill rotWithShape="1">
            <a:blip r:embed="rId8">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tx1">
                  <a:alpha val="40000"/>
                </a:schemeClr>
              </a:outerShdw>
            </a:effectLst>
          </p:spPr>
        </p:pic>
        <p:sp>
          <p:nvSpPr>
            <p:cNvPr id="52" name="TextBox 51"/>
            <p:cNvSpPr txBox="1"/>
            <p:nvPr/>
          </p:nvSpPr>
          <p:spPr>
            <a:xfrm>
              <a:off x="475406" y="4630084"/>
              <a:ext cx="2496002" cy="338554"/>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Distriktets servicekoordinator</a:t>
              </a:r>
            </a:p>
          </p:txBody>
        </p:sp>
      </p:grpSp>
      <p:sp>
        <p:nvSpPr>
          <p:cNvPr id="53" name="TextBox 52"/>
          <p:cNvSpPr txBox="1"/>
          <p:nvPr/>
        </p:nvSpPr>
        <p:spPr>
          <a:xfrm>
            <a:off x="8187497" y="1306422"/>
            <a:ext cx="2496002" cy="400110"/>
          </a:xfrm>
          <a:prstGeom prst="rect">
            <a:avLst/>
          </a:prstGeom>
          <a:noFill/>
        </p:spPr>
        <p:txBody>
          <a:bodyPr wrap="square" rtlCol="0">
            <a:spAutoFit/>
          </a:bodyPr>
          <a:lstStyle/>
          <a:p>
            <a:pPr algn="ctr"/>
            <a:r>
              <a:rPr lang="sv-SE" sz="2000" b="1" i="1">
                <a:solidFill>
                  <a:schemeClr val="bg2"/>
                </a:solidFill>
                <a:latin typeface="HelveticaNeueLT Std" panose="020B0604020202020204" pitchFamily="34" charset="0"/>
              </a:rPr>
              <a:t>Klubbtjänstemän</a:t>
            </a:r>
          </a:p>
        </p:txBody>
      </p:sp>
    </p:spTree>
    <p:extLst>
      <p:ext uri="{BB962C8B-B14F-4D97-AF65-F5344CB8AC3E}">
        <p14:creationId xmlns:p14="http://schemas.microsoft.com/office/powerpoint/2010/main" val="401528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876800" y="1524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705350" y="255490"/>
            <a:ext cx="6800850" cy="1182092"/>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sv-SE" sz="3200" b="1" dirty="0">
                <a:solidFill>
                  <a:srgbClr val="082E87"/>
                </a:solidFill>
                <a:latin typeface="Calibri" panose="020F0502020204030204" pitchFamily="34" charset="0"/>
                <a:cs typeface="Calibri" panose="020F0502020204030204" pitchFamily="34" charset="0"/>
              </a:rPr>
              <a:t>Engagera det globala serviceteamets distriktskoordinator att informera om:</a:t>
            </a:r>
          </a:p>
        </p:txBody>
      </p:sp>
      <p:grpSp>
        <p:nvGrpSpPr>
          <p:cNvPr id="9" name="Group 8"/>
          <p:cNvGrpSpPr/>
          <p:nvPr/>
        </p:nvGrpSpPr>
        <p:grpSpPr>
          <a:xfrm>
            <a:off x="695099" y="1904767"/>
            <a:ext cx="2496002" cy="2835038"/>
            <a:chOff x="475406" y="2133600"/>
            <a:chExt cx="2496002" cy="2835038"/>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accent6">
                  <a:lumMod val="50000"/>
                  <a:lumOff val="50000"/>
                  <a:alpha val="40000"/>
                </a:schemeClr>
              </a:outerShdw>
            </a:effectLst>
          </p:spPr>
        </p:pic>
        <p:sp>
          <p:nvSpPr>
            <p:cNvPr id="13" name="TextBox 12"/>
            <p:cNvSpPr txBox="1"/>
            <p:nvPr/>
          </p:nvSpPr>
          <p:spPr>
            <a:xfrm>
              <a:off x="475406" y="4630084"/>
              <a:ext cx="2496002" cy="338554"/>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Distriktets servicekoordinator</a:t>
              </a:r>
            </a:p>
          </p:txBody>
        </p:sp>
      </p:grpSp>
      <p:sp>
        <p:nvSpPr>
          <p:cNvPr id="14" name="TextBox 13"/>
          <p:cNvSpPr txBox="1"/>
          <p:nvPr/>
        </p:nvSpPr>
        <p:spPr>
          <a:xfrm>
            <a:off x="4724399" y="2170527"/>
            <a:ext cx="6772501" cy="3693319"/>
          </a:xfrm>
          <a:prstGeom prst="rect">
            <a:avLst/>
          </a:prstGeom>
          <a:noFill/>
        </p:spPr>
        <p:txBody>
          <a:bodyPr wrap="square" rtlCol="0">
            <a:spAutoFit/>
          </a:bodyPr>
          <a:lstStyle/>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Program i distrikt, multipeldistrikt och internationellt</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Distriktsomfattande serviceprojekt och program</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Utbyte av idéer om klubbarnas serviceprojekt</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sv-SE" sz="2400" dirty="0">
                <a:solidFill>
                  <a:schemeClr val="accent6">
                    <a:lumMod val="75000"/>
                    <a:lumOff val="25000"/>
                  </a:schemeClr>
                </a:solidFill>
                <a:latin typeface="Calibri" panose="020F0502020204030204" pitchFamily="34" charset="0"/>
                <a:cs typeface="Calibri" panose="020F0502020204030204" pitchFamily="34" charset="0"/>
              </a:rPr>
              <a:t>Sätt att identifiera nya serviceprojekt</a:t>
            </a:r>
          </a:p>
          <a:p>
            <a:pPr marL="461962">
              <a:buSzPct val="100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sv-SE" sz="2400" dirty="0">
                <a:solidFill>
                  <a:schemeClr val="accent6">
                    <a:lumMod val="75000"/>
                    <a:lumOff val="25000"/>
                  </a:schemeClr>
                </a:solidFill>
                <a:latin typeface="Calibri" panose="020F0502020204030204" pitchFamily="34" charset="0"/>
                <a:cs typeface="Calibri" panose="020F0502020204030204" pitchFamily="34" charset="0"/>
              </a:rPr>
              <a:t>Bedömning av samhällsbehov</a:t>
            </a:r>
          </a:p>
          <a:p>
            <a:endParaRPr lang="en-US" dirty="0">
              <a:solidFill>
                <a:schemeClr val="accent6">
                  <a:lumMod val="65000"/>
                  <a:lumOff val="35000"/>
                </a:schemeClr>
              </a:solidFill>
            </a:endParaRPr>
          </a:p>
        </p:txBody>
      </p:sp>
    </p:spTree>
    <p:extLst>
      <p:ext uri="{BB962C8B-B14F-4D97-AF65-F5344CB8AC3E}">
        <p14:creationId xmlns:p14="http://schemas.microsoft.com/office/powerpoint/2010/main" val="977322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Rectangle 4"/>
          <p:cNvSpPr/>
          <p:nvPr/>
        </p:nvSpPr>
        <p:spPr>
          <a:xfrm>
            <a:off x="972248" y="5148195"/>
            <a:ext cx="10439400" cy="3600985"/>
          </a:xfrm>
          <a:prstGeom prst="rect">
            <a:avLst/>
          </a:prstGeom>
        </p:spPr>
        <p:txBody>
          <a:bodyPr wrap="square" numCol="5">
            <a:spAutoFit/>
          </a:bodyPr>
          <a:lstStyle/>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p:txBody>
      </p:sp>
      <p:sp>
        <p:nvSpPr>
          <p:cNvPr id="15" name="Title 1"/>
          <p:cNvSpPr txBox="1">
            <a:spLocks/>
          </p:cNvSpPr>
          <p:nvPr/>
        </p:nvSpPr>
        <p:spPr>
          <a:xfrm>
            <a:off x="1371600" y="479510"/>
            <a:ext cx="9448800" cy="58118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sv-SE" sz="3600">
                <a:solidFill>
                  <a:schemeClr val="bg1"/>
                </a:solidFill>
                <a:latin typeface="Calibri" panose="020F0502020204030204" pitchFamily="34" charset="0"/>
                <a:cs typeface="Calibri" panose="020F0502020204030204" pitchFamily="34" charset="0"/>
              </a:rPr>
              <a:t>Resurser för klubbens serviceordförande</a:t>
            </a:r>
          </a:p>
        </p:txBody>
      </p:sp>
      <p:sp>
        <p:nvSpPr>
          <p:cNvPr id="17" name="Rectangle 16"/>
          <p:cNvSpPr/>
          <p:nvPr/>
        </p:nvSpPr>
        <p:spPr>
          <a:xfrm>
            <a:off x="4839413" y="1295400"/>
            <a:ext cx="2352331"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4" name="TextBox 3"/>
          <p:cNvSpPr txBox="1"/>
          <p:nvPr/>
        </p:nvSpPr>
        <p:spPr>
          <a:xfrm>
            <a:off x="1235547" y="5148195"/>
            <a:ext cx="9912802" cy="1015663"/>
          </a:xfrm>
          <a:prstGeom prst="rect">
            <a:avLst/>
          </a:prstGeom>
          <a:noFill/>
        </p:spPr>
        <p:txBody>
          <a:bodyPr wrap="square" rtlCol="0">
            <a:spAutoFit/>
          </a:bodyPr>
          <a:lstStyle/>
          <a:p>
            <a:pPr algn="ctr"/>
            <a:r>
              <a:rPr lang="sv-SE" sz="3000">
                <a:solidFill>
                  <a:schemeClr val="accent1"/>
                </a:solidFill>
                <a:latin typeface="Calibri" panose="020F0502020204030204" pitchFamily="34" charset="0"/>
                <a:cs typeface="Calibri" panose="020F0502020204030204" pitchFamily="34" charset="0"/>
              </a:rPr>
              <a:t>Resan i hjälpinsatser</a:t>
            </a:r>
          </a:p>
          <a:p>
            <a:pPr algn="ctr"/>
            <a:r>
              <a:rPr lang="sv-SE" sz="3000">
                <a:solidFill>
                  <a:schemeClr val="accent1"/>
                </a:solidFill>
                <a:latin typeface="Calibri" panose="020F0502020204030204" pitchFamily="34" charset="0"/>
                <a:cs typeface="Calibri" panose="020F0502020204030204" pitchFamily="34" charset="0"/>
              </a:rPr>
              <a:t>Lära, upptäcka, agera, fira </a:t>
            </a:r>
          </a:p>
        </p:txBody>
      </p:sp>
      <p:grpSp>
        <p:nvGrpSpPr>
          <p:cNvPr id="6" name="Group 5">
            <a:extLst>
              <a:ext uri="{FF2B5EF4-FFF2-40B4-BE49-F238E27FC236}">
                <a16:creationId xmlns:a16="http://schemas.microsoft.com/office/drawing/2014/main" id="{71555496-C330-72D0-0BFE-7E374CDD5A59}"/>
              </a:ext>
            </a:extLst>
          </p:cNvPr>
          <p:cNvGrpSpPr/>
          <p:nvPr/>
        </p:nvGrpSpPr>
        <p:grpSpPr>
          <a:xfrm>
            <a:off x="111322" y="2534298"/>
            <a:ext cx="11808512" cy="1980441"/>
            <a:chOff x="256702" y="2422460"/>
            <a:chExt cx="11808512" cy="1980441"/>
          </a:xfrm>
        </p:grpSpPr>
        <p:grpSp>
          <p:nvGrpSpPr>
            <p:cNvPr id="7" name="Group 6">
              <a:extLst>
                <a:ext uri="{FF2B5EF4-FFF2-40B4-BE49-F238E27FC236}">
                  <a16:creationId xmlns:a16="http://schemas.microsoft.com/office/drawing/2014/main" id="{46D6022A-20DE-D672-4ABF-4D13D05D9B85}"/>
                </a:ext>
              </a:extLst>
            </p:cNvPr>
            <p:cNvGrpSpPr/>
            <p:nvPr/>
          </p:nvGrpSpPr>
          <p:grpSpPr>
            <a:xfrm>
              <a:off x="256702" y="2429249"/>
              <a:ext cx="11808512" cy="1973652"/>
              <a:chOff x="217631" y="709793"/>
              <a:chExt cx="11808512" cy="1973652"/>
            </a:xfrm>
          </p:grpSpPr>
          <p:sp>
            <p:nvSpPr>
              <p:cNvPr id="9" name="TextBox 8">
                <a:extLst>
                  <a:ext uri="{FF2B5EF4-FFF2-40B4-BE49-F238E27FC236}">
                    <a16:creationId xmlns:a16="http://schemas.microsoft.com/office/drawing/2014/main" id="{A5891E32-A09E-D3F2-5149-AA552C17115A}"/>
                  </a:ext>
                </a:extLst>
              </p:cNvPr>
              <p:cNvSpPr txBox="1"/>
              <p:nvPr/>
            </p:nvSpPr>
            <p:spPr>
              <a:xfrm>
                <a:off x="4507775" y="1852448"/>
                <a:ext cx="1553291" cy="585216"/>
              </a:xfrm>
              <a:prstGeom prst="rect">
                <a:avLst/>
              </a:prstGeom>
              <a:noFill/>
            </p:spPr>
            <p:txBody>
              <a:bodyPr wrap="square" lIns="0" rIns="0" rtlCol="0">
                <a:spAutoFit/>
              </a:bodyPr>
              <a:lstStyle/>
              <a:p>
                <a:pPr algn="ctr"/>
                <a:r>
                  <a:rPr lang="sv-SE" sz="1600" b="1">
                    <a:solidFill>
                      <a:srgbClr val="8CC63F"/>
                    </a:solidFill>
                    <a:ea typeface="Open Sans" charset="0"/>
                    <a:cs typeface="Open Sans" charset="0"/>
                  </a:rPr>
                  <a:t>MILJÖ</a:t>
                </a:r>
                <a:br>
                  <a:rPr lang="sv-SE" sz="1600" b="1">
                    <a:solidFill>
                      <a:srgbClr val="8CC63F"/>
                    </a:solidFill>
                    <a:ea typeface="Open Sans" charset="0"/>
                    <a:cs typeface="Open Sans" charset="0"/>
                  </a:rPr>
                </a:br>
                <a:endParaRPr lang="sv-SE" sz="1600" b="1">
                  <a:solidFill>
                    <a:srgbClr val="8CC63F"/>
                  </a:solidFill>
                  <a:ea typeface="Open Sans" charset="0"/>
                  <a:cs typeface="Open Sans" charset="0"/>
                </a:endParaRPr>
              </a:p>
            </p:txBody>
          </p:sp>
          <p:sp>
            <p:nvSpPr>
              <p:cNvPr id="10" name="TextBox 9">
                <a:extLst>
                  <a:ext uri="{FF2B5EF4-FFF2-40B4-BE49-F238E27FC236}">
                    <a16:creationId xmlns:a16="http://schemas.microsoft.com/office/drawing/2014/main" id="{9F2C267B-6B8C-D8B3-D30A-4245B183C60E}"/>
                  </a:ext>
                </a:extLst>
              </p:cNvPr>
              <p:cNvSpPr txBox="1"/>
              <p:nvPr/>
            </p:nvSpPr>
            <p:spPr>
              <a:xfrm>
                <a:off x="7596389" y="1852448"/>
                <a:ext cx="1463040" cy="830997"/>
              </a:xfrm>
              <a:prstGeom prst="rect">
                <a:avLst/>
              </a:prstGeom>
              <a:noFill/>
            </p:spPr>
            <p:txBody>
              <a:bodyPr wrap="square" lIns="0" rIns="0" rtlCol="0">
                <a:spAutoFit/>
              </a:bodyPr>
              <a:lstStyle/>
              <a:p>
                <a:pPr algn="ctr"/>
                <a:r>
                  <a:rPr lang="sv-SE" sz="1600" b="1" dirty="0">
                    <a:solidFill>
                      <a:srgbClr val="F26A2C"/>
                    </a:solidFill>
                    <a:ea typeface="Open Sans" charset="0"/>
                    <a:cs typeface="Open Sans" charset="0"/>
                  </a:rPr>
                  <a:t>HUNGERS-NÖD</a:t>
                </a:r>
                <a:br>
                  <a:rPr lang="sv-SE" sz="1600" b="1" dirty="0">
                    <a:solidFill>
                      <a:srgbClr val="F26A2C"/>
                    </a:solidFill>
                    <a:ea typeface="Open Sans" charset="0"/>
                    <a:cs typeface="Open Sans" charset="0"/>
                  </a:rPr>
                </a:br>
                <a:endParaRPr lang="sv-SE" sz="1600" b="1" dirty="0">
                  <a:solidFill>
                    <a:srgbClr val="F26A2C"/>
                  </a:solidFill>
                  <a:ea typeface="Open Sans" charset="0"/>
                  <a:cs typeface="Open Sans" charset="0"/>
                </a:endParaRPr>
              </a:p>
            </p:txBody>
          </p:sp>
          <p:sp>
            <p:nvSpPr>
              <p:cNvPr id="11" name="TextBox 10">
                <a:extLst>
                  <a:ext uri="{FF2B5EF4-FFF2-40B4-BE49-F238E27FC236}">
                    <a16:creationId xmlns:a16="http://schemas.microsoft.com/office/drawing/2014/main" id="{5792905E-87EF-B75E-EDCE-77603C8FB742}"/>
                  </a:ext>
                </a:extLst>
              </p:cNvPr>
              <p:cNvSpPr txBox="1"/>
              <p:nvPr/>
            </p:nvSpPr>
            <p:spPr>
              <a:xfrm>
                <a:off x="9112143" y="1852448"/>
                <a:ext cx="1463040" cy="585216"/>
              </a:xfrm>
              <a:prstGeom prst="rect">
                <a:avLst/>
              </a:prstGeom>
              <a:noFill/>
            </p:spPr>
            <p:txBody>
              <a:bodyPr wrap="square" lIns="0" rIns="0" rtlCol="0">
                <a:spAutoFit/>
              </a:bodyPr>
              <a:lstStyle/>
              <a:p>
                <a:pPr algn="ctr"/>
                <a:r>
                  <a:rPr lang="sv-SE" sz="1600" b="1">
                    <a:solidFill>
                      <a:srgbClr val="6A205F"/>
                    </a:solidFill>
                    <a:ea typeface="Open Sans" charset="0"/>
                    <a:cs typeface="Open Sans" charset="0"/>
                  </a:rPr>
                  <a:t>SYN</a:t>
                </a:r>
                <a:br>
                  <a:rPr lang="sv-SE" sz="1600" b="1">
                    <a:solidFill>
                      <a:srgbClr val="6A205F"/>
                    </a:solidFill>
                    <a:ea typeface="Open Sans" charset="0"/>
                    <a:cs typeface="Open Sans" charset="0"/>
                  </a:rPr>
                </a:br>
                <a:endParaRPr lang="sv-SE" sz="1600" b="1">
                  <a:solidFill>
                    <a:srgbClr val="6A205F"/>
                  </a:solidFill>
                  <a:ea typeface="Open Sans" charset="0"/>
                  <a:cs typeface="Open Sans" charset="0"/>
                </a:endParaRPr>
              </a:p>
            </p:txBody>
          </p:sp>
          <p:sp>
            <p:nvSpPr>
              <p:cNvPr id="12" name="TextBox 11">
                <a:extLst>
                  <a:ext uri="{FF2B5EF4-FFF2-40B4-BE49-F238E27FC236}">
                    <a16:creationId xmlns:a16="http://schemas.microsoft.com/office/drawing/2014/main" id="{E02C45E7-FE59-CF59-BE75-8181098259CA}"/>
                  </a:ext>
                </a:extLst>
              </p:cNvPr>
              <p:cNvSpPr txBox="1"/>
              <p:nvPr/>
            </p:nvSpPr>
            <p:spPr>
              <a:xfrm>
                <a:off x="217631" y="1852448"/>
                <a:ext cx="1463040" cy="585216"/>
              </a:xfrm>
              <a:prstGeom prst="rect">
                <a:avLst/>
              </a:prstGeom>
              <a:noFill/>
            </p:spPr>
            <p:txBody>
              <a:bodyPr wrap="square" lIns="0" rIns="0" rtlCol="0">
                <a:spAutoFit/>
              </a:bodyPr>
              <a:lstStyle/>
              <a:p>
                <a:pPr algn="ctr"/>
                <a:r>
                  <a:rPr lang="sv-SE" sz="1600" b="1">
                    <a:solidFill>
                      <a:srgbClr val="F0C217"/>
                    </a:solidFill>
                    <a:ea typeface="Open Sans" charset="0"/>
                    <a:cs typeface="Open Sans" charset="0"/>
                  </a:rPr>
                  <a:t>BARN- </a:t>
                </a:r>
              </a:p>
              <a:p>
                <a:pPr algn="ctr"/>
                <a:r>
                  <a:rPr lang="sv-SE" sz="1600" b="1">
                    <a:solidFill>
                      <a:srgbClr val="F0C217"/>
                    </a:solidFill>
                    <a:ea typeface="Open Sans" charset="0"/>
                    <a:cs typeface="Open Sans" charset="0"/>
                  </a:rPr>
                  <a:t>CANCER</a:t>
                </a:r>
              </a:p>
            </p:txBody>
          </p:sp>
          <p:pic>
            <p:nvPicPr>
              <p:cNvPr id="13" name="Picture 12">
                <a:extLst>
                  <a:ext uri="{FF2B5EF4-FFF2-40B4-BE49-F238E27FC236}">
                    <a16:creationId xmlns:a16="http://schemas.microsoft.com/office/drawing/2014/main" id="{D2561F4B-CDFF-CDF8-5FBA-41BE7FE145AD}"/>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18" name="Picture 17">
                <a:extLst>
                  <a:ext uri="{FF2B5EF4-FFF2-40B4-BE49-F238E27FC236}">
                    <a16:creationId xmlns:a16="http://schemas.microsoft.com/office/drawing/2014/main" id="{7BE87EC4-D992-B832-55AA-90CE7FD55538}"/>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19" name="Picture 18">
                <a:extLst>
                  <a:ext uri="{FF2B5EF4-FFF2-40B4-BE49-F238E27FC236}">
                    <a16:creationId xmlns:a16="http://schemas.microsoft.com/office/drawing/2014/main" id="{DC3A84E4-023D-C0DA-83D6-9BD372F983A5}"/>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0" name="Picture 19">
                <a:extLst>
                  <a:ext uri="{FF2B5EF4-FFF2-40B4-BE49-F238E27FC236}">
                    <a16:creationId xmlns:a16="http://schemas.microsoft.com/office/drawing/2014/main" id="{F9B74E8D-9597-5E0F-B8AC-A387FE8066D5}"/>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7" name="TextBox 26">
                <a:extLst>
                  <a:ext uri="{FF2B5EF4-FFF2-40B4-BE49-F238E27FC236}">
                    <a16:creationId xmlns:a16="http://schemas.microsoft.com/office/drawing/2014/main" id="{7A80504F-6E9D-E585-D134-8B4C644A943A}"/>
                  </a:ext>
                </a:extLst>
              </p:cNvPr>
              <p:cNvSpPr txBox="1"/>
              <p:nvPr/>
            </p:nvSpPr>
            <p:spPr>
              <a:xfrm>
                <a:off x="1689891" y="1852448"/>
                <a:ext cx="1463040" cy="585216"/>
              </a:xfrm>
              <a:prstGeom prst="rect">
                <a:avLst/>
              </a:prstGeom>
              <a:noFill/>
            </p:spPr>
            <p:txBody>
              <a:bodyPr wrap="square" lIns="0" rIns="0" rtlCol="0">
                <a:spAutoFit/>
              </a:bodyPr>
              <a:lstStyle/>
              <a:p>
                <a:pPr algn="ctr"/>
                <a:r>
                  <a:rPr lang="sv-SE" sz="1600" b="1">
                    <a:solidFill>
                      <a:srgbClr val="0774AF"/>
                    </a:solidFill>
                    <a:ea typeface="Open Sans" charset="0"/>
                    <a:cs typeface="Open Sans" charset="0"/>
                  </a:rPr>
                  <a:t>DIABETES</a:t>
                </a:r>
                <a:br>
                  <a:rPr lang="sv-SE" sz="1200" b="1">
                    <a:solidFill>
                      <a:schemeClr val="tx2"/>
                    </a:solidFill>
                    <a:ea typeface="Open Sans" charset="0"/>
                    <a:cs typeface="Open Sans" charset="0"/>
                  </a:rPr>
                </a:br>
                <a:endParaRPr lang="sv-SE" sz="1200" b="1">
                  <a:solidFill>
                    <a:schemeClr val="tx2"/>
                  </a:solidFill>
                  <a:ea typeface="Open Sans" charset="0"/>
                  <a:cs typeface="Open Sans" charset="0"/>
                </a:endParaRPr>
              </a:p>
            </p:txBody>
          </p:sp>
          <p:pic>
            <p:nvPicPr>
              <p:cNvPr id="28" name="Picture 27">
                <a:extLst>
                  <a:ext uri="{FF2B5EF4-FFF2-40B4-BE49-F238E27FC236}">
                    <a16:creationId xmlns:a16="http://schemas.microsoft.com/office/drawing/2014/main" id="{10F2A02D-8FF6-5710-9C7B-E1B2C60B8A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sp>
            <p:nvSpPr>
              <p:cNvPr id="29" name="TextBox 28">
                <a:extLst>
                  <a:ext uri="{FF2B5EF4-FFF2-40B4-BE49-F238E27FC236}">
                    <a16:creationId xmlns:a16="http://schemas.microsoft.com/office/drawing/2014/main" id="{2266A70B-CA0E-A3E5-2CB3-6AB92D96DD6A}"/>
                  </a:ext>
                </a:extLst>
              </p:cNvPr>
              <p:cNvSpPr txBox="1"/>
              <p:nvPr/>
            </p:nvSpPr>
            <p:spPr>
              <a:xfrm>
                <a:off x="3161397" y="1852448"/>
                <a:ext cx="1463040" cy="585216"/>
              </a:xfrm>
              <a:prstGeom prst="rect">
                <a:avLst/>
              </a:prstGeom>
              <a:noFill/>
            </p:spPr>
            <p:txBody>
              <a:bodyPr wrap="square" lIns="0" rIns="0" rtlCol="0">
                <a:spAutoFit/>
              </a:bodyPr>
              <a:lstStyle/>
              <a:p>
                <a:pPr algn="ctr"/>
                <a:r>
                  <a:rPr lang="sv-SE" sz="1600" b="1" dirty="0">
                    <a:solidFill>
                      <a:srgbClr val="00339A"/>
                    </a:solidFill>
                    <a:ea typeface="Open Sans" charset="0"/>
                    <a:cs typeface="Open Sans" charset="0"/>
                  </a:rPr>
                  <a:t>KATASTROF-HJÄLP</a:t>
                </a:r>
              </a:p>
            </p:txBody>
          </p:sp>
          <p:pic>
            <p:nvPicPr>
              <p:cNvPr id="30" name="Picture 29" descr="A group of people holding hands&#10;&#10;Description automatically generated">
                <a:extLst>
                  <a:ext uri="{FF2B5EF4-FFF2-40B4-BE49-F238E27FC236}">
                    <a16:creationId xmlns:a16="http://schemas.microsoft.com/office/drawing/2014/main" id="{9B0D774D-6980-1708-0728-4000F493A6A9}"/>
                  </a:ext>
                </a:extLst>
              </p:cNvPr>
              <p:cNvPicPr>
                <a:picLocks noChangeAspect="1"/>
              </p:cNvPicPr>
              <p:nvPr/>
            </p:nvPicPr>
            <p:blipFill>
              <a:blip r:embed="rId8"/>
              <a:stretch>
                <a:fillRect/>
              </a:stretch>
            </p:blipFill>
            <p:spPr>
              <a:xfrm>
                <a:off x="10724026" y="709793"/>
                <a:ext cx="1130824" cy="1143000"/>
              </a:xfrm>
              <a:prstGeom prst="rect">
                <a:avLst/>
              </a:prstGeom>
            </p:spPr>
          </p:pic>
          <p:sp>
            <p:nvSpPr>
              <p:cNvPr id="31" name="TextBox 30">
                <a:extLst>
                  <a:ext uri="{FF2B5EF4-FFF2-40B4-BE49-F238E27FC236}">
                    <a16:creationId xmlns:a16="http://schemas.microsoft.com/office/drawing/2014/main" id="{6CC1A18A-CF5A-EEB7-3BE6-EE211BACCFF3}"/>
                  </a:ext>
                </a:extLst>
              </p:cNvPr>
              <p:cNvSpPr txBox="1"/>
              <p:nvPr/>
            </p:nvSpPr>
            <p:spPr>
              <a:xfrm>
                <a:off x="10563103" y="1852448"/>
                <a:ext cx="1463040" cy="585216"/>
              </a:xfrm>
              <a:prstGeom prst="rect">
                <a:avLst/>
              </a:prstGeom>
              <a:noFill/>
            </p:spPr>
            <p:txBody>
              <a:bodyPr wrap="square" lIns="0" rIns="0" rtlCol="0">
                <a:spAutoFit/>
              </a:bodyPr>
              <a:lstStyle/>
              <a:p>
                <a:pPr algn="ctr"/>
                <a:r>
                  <a:rPr lang="sv-SE" sz="1600" b="1">
                    <a:solidFill>
                      <a:srgbClr val="10A0A0"/>
                    </a:solidFill>
                    <a:ea typeface="Open Sans" charset="0"/>
                    <a:cs typeface="Open Sans" charset="0"/>
                  </a:rPr>
                  <a:t>UNGDOMAR</a:t>
                </a:r>
                <a:br>
                  <a:rPr lang="sv-SE" sz="1600" b="1">
                    <a:solidFill>
                      <a:srgbClr val="10A0A0"/>
                    </a:solidFill>
                    <a:ea typeface="Open Sans" charset="0"/>
                    <a:cs typeface="Open Sans" charset="0"/>
                  </a:rPr>
                </a:br>
                <a:endParaRPr lang="sv-SE" sz="1600" b="1">
                  <a:solidFill>
                    <a:srgbClr val="10A0A0"/>
                  </a:solidFill>
                  <a:ea typeface="Open Sans" charset="0"/>
                  <a:cs typeface="Open Sans" charset="0"/>
                </a:endParaRPr>
              </a:p>
            </p:txBody>
          </p:sp>
          <p:sp>
            <p:nvSpPr>
              <p:cNvPr id="32" name="TextBox 31">
                <a:extLst>
                  <a:ext uri="{FF2B5EF4-FFF2-40B4-BE49-F238E27FC236}">
                    <a16:creationId xmlns:a16="http://schemas.microsoft.com/office/drawing/2014/main" id="{BFB96AB2-F0E5-FCC7-3D19-510E40CEF3B0}"/>
                  </a:ext>
                </a:extLst>
              </p:cNvPr>
              <p:cNvSpPr txBox="1"/>
              <p:nvPr/>
            </p:nvSpPr>
            <p:spPr>
              <a:xfrm>
                <a:off x="6094533" y="1852448"/>
                <a:ext cx="1592247" cy="585216"/>
              </a:xfrm>
              <a:prstGeom prst="rect">
                <a:avLst/>
              </a:prstGeom>
              <a:noFill/>
            </p:spPr>
            <p:txBody>
              <a:bodyPr wrap="square" lIns="0" rIns="0" rtlCol="0">
                <a:spAutoFit/>
              </a:bodyPr>
              <a:lstStyle/>
              <a:p>
                <a:pPr algn="ctr"/>
                <a:r>
                  <a:rPr lang="sv-SE" sz="1600" b="1">
                    <a:solidFill>
                      <a:srgbClr val="C00000"/>
                    </a:solidFill>
                    <a:ea typeface="Open Sans" charset="0"/>
                    <a:cs typeface="Open Sans" charset="0"/>
                  </a:rPr>
                  <a:t>HUMANITÄRA INSATSER</a:t>
                </a:r>
                <a:br>
                  <a:rPr lang="sv-SE" sz="1600" b="1">
                    <a:solidFill>
                      <a:srgbClr val="C00000"/>
                    </a:solidFill>
                    <a:ea typeface="Open Sans" charset="0"/>
                    <a:cs typeface="Open Sans" charset="0"/>
                  </a:rPr>
                </a:br>
                <a:endParaRPr lang="sv-SE" sz="1600" b="1">
                  <a:solidFill>
                    <a:srgbClr val="C00000"/>
                  </a:solidFill>
                  <a:ea typeface="Open Sans" charset="0"/>
                  <a:cs typeface="Open Sans" charset="0"/>
                </a:endParaRPr>
              </a:p>
            </p:txBody>
          </p:sp>
          <p:pic>
            <p:nvPicPr>
              <p:cNvPr id="33" name="Picture 32" descr="A close-up of a logo&#10;&#10;Description automatically generated">
                <a:extLst>
                  <a:ext uri="{FF2B5EF4-FFF2-40B4-BE49-F238E27FC236}">
                    <a16:creationId xmlns:a16="http://schemas.microsoft.com/office/drawing/2014/main" id="{3347E8DD-E90E-275C-E1AC-9B23504223FA}"/>
                  </a:ext>
                </a:extLst>
              </p:cNvPr>
              <p:cNvPicPr>
                <a:picLocks noChangeAspect="1"/>
              </p:cNvPicPr>
              <p:nvPr/>
            </p:nvPicPr>
            <p:blipFill>
              <a:blip r:embed="rId9"/>
              <a:stretch>
                <a:fillRect/>
              </a:stretch>
            </p:blipFill>
            <p:spPr>
              <a:xfrm>
                <a:off x="6210299" y="709793"/>
                <a:ext cx="1231510" cy="1143000"/>
              </a:xfrm>
              <a:prstGeom prst="rect">
                <a:avLst/>
              </a:prstGeom>
            </p:spPr>
          </p:pic>
        </p:grpSp>
        <p:pic>
          <p:nvPicPr>
            <p:cNvPr id="8" name="Picture 7" descr="A logo of a cloud with rain and lightning&#10;&#10;Description automatically generated">
              <a:extLst>
                <a:ext uri="{FF2B5EF4-FFF2-40B4-BE49-F238E27FC236}">
                  <a16:creationId xmlns:a16="http://schemas.microsoft.com/office/drawing/2014/main" id="{B658D071-5F1D-F1F5-127D-B45ACA242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1717" y="2422460"/>
              <a:ext cx="1137199" cy="1149444"/>
            </a:xfrm>
            <a:prstGeom prst="rect">
              <a:avLst/>
            </a:prstGeom>
          </p:spPr>
        </p:pic>
      </p:grpSp>
    </p:spTree>
    <p:extLst>
      <p:ext uri="{BB962C8B-B14F-4D97-AF65-F5344CB8AC3E}">
        <p14:creationId xmlns:p14="http://schemas.microsoft.com/office/powerpoint/2010/main" val="77369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2" name="Rectangle 1"/>
          <p:cNvSpPr/>
          <p:nvPr/>
        </p:nvSpPr>
        <p:spPr>
          <a:xfrm>
            <a:off x="6324600" y="1600200"/>
            <a:ext cx="5315348" cy="4493538"/>
          </a:xfrm>
          <a:prstGeom prst="rect">
            <a:avLst/>
          </a:prstGeom>
        </p:spPr>
        <p:txBody>
          <a:bodyPr wrap="square">
            <a:spAutoFit/>
          </a:bodyPr>
          <a:lstStyle/>
          <a:p>
            <a:r>
              <a:rPr lang="sv-SE" sz="2200">
                <a:solidFill>
                  <a:schemeClr val="bg1"/>
                </a:solidFill>
                <a:latin typeface="Calibri" panose="020F0502020204030204" pitchFamily="34" charset="0"/>
                <a:ea typeface="Arial" charset="0"/>
                <a:cs typeface="Calibri" panose="020F0502020204030204" pitchFamily="34" charset="0"/>
              </a:rPr>
              <a:t>Stärker medlemmarnas hjälpinsatser.</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sv-SE" sz="2200">
                <a:solidFill>
                  <a:schemeClr val="bg1"/>
                </a:solidFill>
                <a:latin typeface="Calibri" panose="020F0502020204030204" pitchFamily="34" charset="0"/>
                <a:ea typeface="Arial" charset="0"/>
                <a:cs typeface="Calibri" panose="020F0502020204030204" pitchFamily="34" charset="0"/>
              </a:rPr>
              <a:t>Hanterar anslag:</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sv-SE" sz="2200">
                <a:solidFill>
                  <a:schemeClr val="bg1"/>
                </a:solidFill>
                <a:latin typeface="Calibri" panose="020F0502020204030204" pitchFamily="34" charset="0"/>
                <a:ea typeface="Arial" charset="0"/>
                <a:cs typeface="Calibri" panose="020F0502020204030204" pitchFamily="34" charset="0"/>
              </a:rPr>
              <a:t>	Humanitära insatser</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sv-SE" sz="2200">
                <a:solidFill>
                  <a:schemeClr val="bg1"/>
                </a:solidFill>
                <a:latin typeface="Calibri" panose="020F0502020204030204" pitchFamily="34" charset="0"/>
                <a:ea typeface="Arial" charset="0"/>
                <a:cs typeface="Calibri" panose="020F0502020204030204" pitchFamily="34" charset="0"/>
              </a:rPr>
              <a:t>	Globala hälsoinitiativ</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sv-SE" sz="2200">
                <a:solidFill>
                  <a:schemeClr val="bg1"/>
                </a:solidFill>
                <a:latin typeface="Calibri" panose="020F0502020204030204" pitchFamily="34" charset="0"/>
                <a:ea typeface="Arial" charset="0"/>
                <a:cs typeface="Calibri" panose="020F0502020204030204" pitchFamily="34" charset="0"/>
              </a:rPr>
              <a:t>	Nya och växande initiativ</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sv-SE" sz="2200">
                <a:solidFill>
                  <a:schemeClr val="bg1"/>
                </a:solidFill>
                <a:latin typeface="Calibri" panose="020F0502020204030204" pitchFamily="34" charset="0"/>
                <a:ea typeface="Arial" charset="0"/>
                <a:cs typeface="Calibri" panose="020F0502020204030204" pitchFamily="34" charset="0"/>
              </a:rPr>
              <a:t>Bjud in distriktets LCIF-koordinator till ett möte, för att utbilda medlemmarna om er stiftelse.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5" y="1752600"/>
            <a:ext cx="3962400" cy="3018789"/>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5558306" y="685800"/>
            <a:ext cx="6543136" cy="574901"/>
          </a:xfrm>
          <a:prstGeom prst="rect">
            <a:avLst/>
          </a:prstGeom>
        </p:spPr>
        <p:txBody>
          <a:bodyPr wrap="square">
            <a:spAutoFit/>
          </a:bodyPr>
          <a:lstStyle/>
          <a:p>
            <a:pPr>
              <a:lnSpc>
                <a:spcPct val="120000"/>
              </a:lnSpc>
            </a:pPr>
            <a:r>
              <a:rPr lang="sv-SE" sz="2800" b="1">
                <a:solidFill>
                  <a:schemeClr val="accent1"/>
                </a:solidFill>
                <a:latin typeface="Calibri" panose="020F0502020204030204" pitchFamily="34" charset="0"/>
                <a:cs typeface="Calibri" panose="020F0502020204030204" pitchFamily="34" charset="0"/>
              </a:rPr>
              <a:t>Lions Clubs International Foundation </a:t>
            </a:r>
          </a:p>
        </p:txBody>
      </p:sp>
    </p:spTree>
    <p:extLst>
      <p:ext uri="{BB962C8B-B14F-4D97-AF65-F5344CB8AC3E}">
        <p14:creationId xmlns:p14="http://schemas.microsoft.com/office/powerpoint/2010/main" val="2152497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1" y="1168167"/>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423006"/>
            <a:ext cx="11201400" cy="455131"/>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chemeClr val="bg1"/>
                </a:solidFill>
                <a:latin typeface="Calibri" panose="020F0502020204030204" pitchFamily="34" charset="0"/>
                <a:cs typeface="Calibri" panose="020F0502020204030204" pitchFamily="34" charset="0"/>
              </a:rPr>
              <a:t>Ditt andra möte – Fokusera på medlemskap!</a:t>
            </a:r>
          </a:p>
        </p:txBody>
      </p:sp>
      <p:grpSp>
        <p:nvGrpSpPr>
          <p:cNvPr id="31" name="Group 30"/>
          <p:cNvGrpSpPr/>
          <p:nvPr/>
        </p:nvGrpSpPr>
        <p:grpSpPr>
          <a:xfrm>
            <a:off x="8438936" y="2385248"/>
            <a:ext cx="1086478" cy="1980634"/>
            <a:chOff x="5734418" y="1527294"/>
            <a:chExt cx="1086478" cy="1980634"/>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33" name="TextBox 32"/>
            <p:cNvSpPr txBox="1"/>
            <p:nvPr/>
          </p:nvSpPr>
          <p:spPr>
            <a:xfrm>
              <a:off x="5734418" y="2984708"/>
              <a:ext cx="1086478" cy="523220"/>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President</a:t>
              </a:r>
              <a:r>
                <a:rPr lang="sv-SE" sz="1200">
                  <a:solidFill>
                    <a:schemeClr val="bg1"/>
                  </a:solidFill>
                </a:rPr>
                <a:t>	</a:t>
              </a:r>
            </a:p>
          </p:txBody>
        </p:sp>
      </p:grpSp>
      <p:sp>
        <p:nvSpPr>
          <p:cNvPr id="34" name="TextBox 33"/>
          <p:cNvSpPr txBox="1"/>
          <p:nvPr/>
        </p:nvSpPr>
        <p:spPr>
          <a:xfrm>
            <a:off x="787347" y="1419696"/>
            <a:ext cx="2989761" cy="412162"/>
          </a:xfrm>
          <a:prstGeom prst="rect">
            <a:avLst/>
          </a:prstGeom>
          <a:noFill/>
        </p:spPr>
        <p:txBody>
          <a:bodyPr wrap="square" rtlCol="0">
            <a:noAutofit/>
          </a:bodyPr>
          <a:lstStyle/>
          <a:p>
            <a:pPr algn="ctr"/>
            <a:r>
              <a:rPr lang="sv-SE" sz="2000" b="1" i="1">
                <a:solidFill>
                  <a:schemeClr val="bg2"/>
                </a:solidFill>
                <a:latin typeface="Calibri" panose="020F0502020204030204" pitchFamily="34" charset="0"/>
                <a:cs typeface="Calibri" panose="020F0502020204030204" pitchFamily="34" charset="0"/>
              </a:rPr>
              <a:t>Globala arbetsteamet</a:t>
            </a:r>
          </a:p>
        </p:txBody>
      </p:sp>
      <p:grpSp>
        <p:nvGrpSpPr>
          <p:cNvPr id="35" name="Group 34"/>
          <p:cNvGrpSpPr/>
          <p:nvPr/>
        </p:nvGrpSpPr>
        <p:grpSpPr>
          <a:xfrm>
            <a:off x="9695034" y="4474021"/>
            <a:ext cx="1312344" cy="1818330"/>
            <a:chOff x="7059658" y="3535483"/>
            <a:chExt cx="1312344" cy="1818330"/>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7059658" y="5015259"/>
              <a:ext cx="1312344" cy="338554"/>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Sekreterare</a:t>
              </a:r>
              <a:r>
                <a:rPr lang="sv-SE" sz="1200">
                  <a:solidFill>
                    <a:srgbClr val="00338D"/>
                  </a:solidFill>
                  <a:latin typeface="Calibri" panose="020F0502020204030204" pitchFamily="34" charset="0"/>
                  <a:cs typeface="Calibri" panose="020F0502020204030204" pitchFamily="34" charset="0"/>
                </a:rPr>
                <a:t>	</a:t>
              </a:r>
            </a:p>
          </p:txBody>
        </p:sp>
      </p:grpSp>
      <p:grpSp>
        <p:nvGrpSpPr>
          <p:cNvPr id="38" name="Group 37"/>
          <p:cNvGrpSpPr/>
          <p:nvPr/>
        </p:nvGrpSpPr>
        <p:grpSpPr>
          <a:xfrm>
            <a:off x="9550128" y="2385249"/>
            <a:ext cx="1574318" cy="1995569"/>
            <a:chOff x="6939901" y="1523998"/>
            <a:chExt cx="1574318" cy="19955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6939901" y="2996347"/>
              <a:ext cx="1574318" cy="523220"/>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Vice president</a:t>
              </a:r>
              <a:r>
                <a:rPr lang="sv-SE" sz="1200">
                  <a:latin typeface="Calibri" panose="020F0502020204030204" pitchFamily="34" charset="0"/>
                  <a:cs typeface="Calibri" panose="020F0502020204030204" pitchFamily="34" charset="0"/>
                </a:rPr>
                <a:t>	</a:t>
              </a:r>
            </a:p>
          </p:txBody>
        </p:sp>
      </p:grpSp>
      <p:grpSp>
        <p:nvGrpSpPr>
          <p:cNvPr id="41" name="Group 40"/>
          <p:cNvGrpSpPr/>
          <p:nvPr/>
        </p:nvGrpSpPr>
        <p:grpSpPr>
          <a:xfrm>
            <a:off x="4950278" y="2356538"/>
            <a:ext cx="2496002" cy="2932685"/>
            <a:chOff x="3094090" y="2066731"/>
            <a:chExt cx="2496002" cy="2932685"/>
          </a:xfrm>
        </p:grpSpPr>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7898" r="11601" b="23333"/>
            <a:stretch/>
          </p:blipFill>
          <p:spPr>
            <a:xfrm>
              <a:off x="3505200" y="2066731"/>
              <a:ext cx="1600200" cy="2286000"/>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3094090" y="4630084"/>
              <a:ext cx="2496002" cy="369332"/>
            </a:xfrm>
            <a:prstGeom prst="rect">
              <a:avLst/>
            </a:prstGeom>
            <a:noFill/>
          </p:spPr>
          <p:txBody>
            <a:bodyPr wrap="square" rtlCol="0">
              <a:spAutoFit/>
            </a:bodyPr>
            <a:lstStyle/>
            <a:p>
              <a:pPr algn="ctr"/>
              <a:r>
                <a:rPr lang="sv-SE">
                  <a:solidFill>
                    <a:schemeClr val="bg1"/>
                  </a:solidFill>
                  <a:latin typeface="Calibri" panose="020F0502020204030204" pitchFamily="34" charset="0"/>
                  <a:cs typeface="Calibri" panose="020F0502020204030204" pitchFamily="34" charset="0"/>
                </a:rPr>
                <a:t>Zonordförande</a:t>
              </a:r>
            </a:p>
          </p:txBody>
        </p:sp>
      </p:grpSp>
      <p:sp>
        <p:nvSpPr>
          <p:cNvPr id="44" name="TextBox 43"/>
          <p:cNvSpPr txBox="1"/>
          <p:nvPr/>
        </p:nvSpPr>
        <p:spPr>
          <a:xfrm>
            <a:off x="8342734" y="1443580"/>
            <a:ext cx="2496002" cy="400110"/>
          </a:xfrm>
          <a:prstGeom prst="rect">
            <a:avLst/>
          </a:prstGeom>
          <a:noFill/>
        </p:spPr>
        <p:txBody>
          <a:bodyPr wrap="square" rtlCol="0">
            <a:spAutoFit/>
          </a:bodyPr>
          <a:lstStyle/>
          <a:p>
            <a:pPr algn="ctr"/>
            <a:r>
              <a:rPr lang="sv-SE" sz="2000" b="1" i="1">
                <a:solidFill>
                  <a:schemeClr val="bg2"/>
                </a:solidFill>
                <a:latin typeface="HelveticaNeueLT Std Lt" panose="020B0403020202020204" pitchFamily="34" charset="0"/>
              </a:rPr>
              <a:t>Klubbtjänstemän</a:t>
            </a:r>
          </a:p>
        </p:txBody>
      </p:sp>
      <p:grpSp>
        <p:nvGrpSpPr>
          <p:cNvPr id="54" name="Group 53"/>
          <p:cNvGrpSpPr/>
          <p:nvPr/>
        </p:nvGrpSpPr>
        <p:grpSpPr>
          <a:xfrm>
            <a:off x="8278488" y="4474021"/>
            <a:ext cx="1539796" cy="2311226"/>
            <a:chOff x="5574084" y="3446373"/>
            <a:chExt cx="1539796" cy="2311226"/>
          </a:xfrm>
        </p:grpSpPr>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r="10399" b="6500"/>
            <a:stretch/>
          </p:blipFill>
          <p:spPr>
            <a:xfrm>
              <a:off x="5866955" y="3446373"/>
              <a:ext cx="954055" cy="1371600"/>
            </a:xfrm>
            <a:prstGeom prst="rect">
              <a:avLst/>
            </a:prstGeom>
            <a:ln>
              <a:noFill/>
            </a:ln>
            <a:effectLst>
              <a:outerShdw blurRad="292100" dist="139700" dir="2700000" algn="tl" rotWithShape="0">
                <a:srgbClr val="333333">
                  <a:alpha val="65000"/>
                </a:srgbClr>
              </a:outerShdw>
            </a:effectLst>
          </p:spPr>
        </p:pic>
        <p:sp>
          <p:nvSpPr>
            <p:cNvPr id="56" name="TextBox 55"/>
            <p:cNvSpPr txBox="1"/>
            <p:nvPr/>
          </p:nvSpPr>
          <p:spPr>
            <a:xfrm>
              <a:off x="5574084" y="4988158"/>
              <a:ext cx="1539796" cy="769441"/>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Medlems-</a:t>
              </a:r>
            </a:p>
            <a:p>
              <a:pPr algn="ctr"/>
              <a:r>
                <a:rPr lang="sv-SE" sz="1600">
                  <a:solidFill>
                    <a:schemeClr val="bg1"/>
                  </a:solidFill>
                  <a:latin typeface="Calibri" panose="020F0502020204030204" pitchFamily="34" charset="0"/>
                  <a:cs typeface="Calibri" panose="020F0502020204030204" pitchFamily="34" charset="0"/>
                </a:rPr>
                <a:t>ordförande</a:t>
              </a:r>
              <a:r>
                <a:rPr lang="sv-SE" sz="1200">
                  <a:solidFill>
                    <a:schemeClr val="bg1"/>
                  </a:solidFill>
                </a:rPr>
                <a:t>	</a:t>
              </a:r>
            </a:p>
          </p:txBody>
        </p:sp>
      </p:grpSp>
      <p:grpSp>
        <p:nvGrpSpPr>
          <p:cNvPr id="57" name="Group 56"/>
          <p:cNvGrpSpPr/>
          <p:nvPr/>
        </p:nvGrpSpPr>
        <p:grpSpPr>
          <a:xfrm>
            <a:off x="1034226" y="2356538"/>
            <a:ext cx="2496002" cy="3277273"/>
            <a:chOff x="490038" y="2066731"/>
            <a:chExt cx="2496002" cy="3277273"/>
          </a:xfrm>
        </p:grpSpPr>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490038" y="4759229"/>
              <a:ext cx="2496002" cy="584775"/>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Distriktets medlemskoordinator</a:t>
              </a:r>
            </a:p>
          </p:txBody>
        </p:sp>
      </p:grpSp>
    </p:spTree>
    <p:extLst>
      <p:ext uri="{BB962C8B-B14F-4D97-AF65-F5344CB8AC3E}">
        <p14:creationId xmlns:p14="http://schemas.microsoft.com/office/powerpoint/2010/main" val="355368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572000" y="132830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343400" y="263226"/>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b="1">
                <a:solidFill>
                  <a:srgbClr val="082E87"/>
                </a:solidFill>
                <a:latin typeface="Calibri" panose="020F0502020204030204" pitchFamily="34" charset="0"/>
                <a:cs typeface="Calibri" panose="020F0502020204030204" pitchFamily="34" charset="0"/>
              </a:rPr>
              <a:t>Engagera det globala medlemsteamets distriktskoordinator att informera om:</a:t>
            </a:r>
          </a:p>
        </p:txBody>
      </p:sp>
      <p:grpSp>
        <p:nvGrpSpPr>
          <p:cNvPr id="15" name="Group 14"/>
          <p:cNvGrpSpPr/>
          <p:nvPr/>
        </p:nvGrpSpPr>
        <p:grpSpPr>
          <a:xfrm>
            <a:off x="838200" y="2030834"/>
            <a:ext cx="2496002" cy="3277273"/>
            <a:chOff x="490038" y="2066731"/>
            <a:chExt cx="2496002" cy="3277273"/>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90038" y="4759229"/>
              <a:ext cx="2496002" cy="584775"/>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Distriktets medlemskoordinator</a:t>
              </a:r>
            </a:p>
          </p:txBody>
        </p:sp>
      </p:grpSp>
      <p:sp>
        <p:nvSpPr>
          <p:cNvPr id="18" name="TextBox 17"/>
          <p:cNvSpPr txBox="1"/>
          <p:nvPr/>
        </p:nvSpPr>
        <p:spPr>
          <a:xfrm>
            <a:off x="4800600" y="2030834"/>
            <a:ext cx="7239000" cy="2739211"/>
          </a:xfrm>
          <a:prstGeom prst="rect">
            <a:avLst/>
          </a:prstGeom>
          <a:noFill/>
        </p:spPr>
        <p:txBody>
          <a:bodyPr wrap="square" rtlCol="0">
            <a:spAutoFit/>
          </a:bodyPr>
          <a:lstStyle/>
          <a:p>
            <a:pPr>
              <a:buSzPct val="125000"/>
            </a:pPr>
            <a:r>
              <a:rPr lang="sv-SE" sz="2200" dirty="0">
                <a:solidFill>
                  <a:schemeClr val="accent6">
                    <a:lumMod val="75000"/>
                    <a:lumOff val="25000"/>
                  </a:schemeClr>
                </a:solidFill>
                <a:latin typeface="Calibri" panose="020F0502020204030204" pitchFamily="34" charset="0"/>
                <a:cs typeface="Calibri" panose="020F0502020204030204" pitchFamily="34" charset="0"/>
              </a:rPr>
              <a:t>Marknadsföra medlemsresurser till klubbarna.</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200" dirty="0">
                <a:solidFill>
                  <a:schemeClr val="accent6">
                    <a:lumMod val="75000"/>
                    <a:lumOff val="25000"/>
                  </a:schemeClr>
                </a:solidFill>
                <a:latin typeface="Calibri" panose="020F0502020204030204" pitchFamily="34" charset="0"/>
                <a:cs typeface="Calibri" panose="020F0502020204030204" pitchFamily="34" charset="0"/>
              </a:rPr>
              <a:t>Stödja och vägleda klubbarnas medlemsordförande.</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200" dirty="0">
                <a:solidFill>
                  <a:schemeClr val="accent6">
                    <a:lumMod val="75000"/>
                    <a:lumOff val="25000"/>
                  </a:schemeClr>
                </a:solidFill>
                <a:latin typeface="Calibri" panose="020F0502020204030204" pitchFamily="34" charset="0"/>
                <a:cs typeface="Calibri" panose="020F0502020204030204" pitchFamily="34" charset="0"/>
              </a:rPr>
              <a:t>Finna samhällen som är lämpliga för nya klubbar.</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200" dirty="0">
                <a:solidFill>
                  <a:schemeClr val="accent6">
                    <a:lumMod val="75000"/>
                    <a:lumOff val="25000"/>
                  </a:schemeClr>
                </a:solidFill>
                <a:latin typeface="Calibri" panose="020F0502020204030204" pitchFamily="34" charset="0"/>
                <a:cs typeface="Calibri" panose="020F0502020204030204" pitchFamily="34" charset="0"/>
              </a:rPr>
              <a:t>Hjälpa klubbarna att genomföra en plan om medlemstillväxt.</a:t>
            </a:r>
          </a:p>
          <a:p>
            <a:endParaRPr lang="en-US" dirty="0">
              <a:solidFill>
                <a:srgbClr val="56565A"/>
              </a:solidFill>
            </a:endParaRPr>
          </a:p>
        </p:txBody>
      </p:sp>
    </p:spTree>
    <p:extLst>
      <p:ext uri="{BB962C8B-B14F-4D97-AF65-F5344CB8AC3E}">
        <p14:creationId xmlns:p14="http://schemas.microsoft.com/office/powerpoint/2010/main" val="1067226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192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762000" y="423006"/>
            <a:ext cx="108204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chemeClr val="bg1"/>
                </a:solidFill>
                <a:latin typeface="Calibri" panose="020F0502020204030204" pitchFamily="34" charset="0"/>
                <a:cs typeface="Calibri" panose="020F0502020204030204" pitchFamily="34" charset="0"/>
              </a:rPr>
              <a:t>Resurser för klubbens medlemsordförande</a:t>
            </a:r>
          </a:p>
        </p:txBody>
      </p:sp>
      <p:pic>
        <p:nvPicPr>
          <p:cNvPr id="2" name="Picture 1">
            <a:extLst>
              <a:ext uri="{FF2B5EF4-FFF2-40B4-BE49-F238E27FC236}">
                <a16:creationId xmlns:a16="http://schemas.microsoft.com/office/drawing/2014/main" id="{D3EED882-1CA8-E162-C7B6-66F689A15121}"/>
              </a:ext>
            </a:extLst>
          </p:cNvPr>
          <p:cNvPicPr>
            <a:picLocks noChangeAspect="1"/>
          </p:cNvPicPr>
          <p:nvPr/>
        </p:nvPicPr>
        <p:blipFill>
          <a:blip r:embed="rId3"/>
          <a:stretch>
            <a:fillRect/>
          </a:stretch>
        </p:blipFill>
        <p:spPr>
          <a:xfrm>
            <a:off x="316555" y="1770864"/>
            <a:ext cx="3518983" cy="4441759"/>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FB84C883-87BA-89D3-F4DC-0FFDD024CAEC}"/>
              </a:ext>
            </a:extLst>
          </p:cNvPr>
          <p:cNvPicPr>
            <a:picLocks noChangeAspect="1"/>
          </p:cNvPicPr>
          <p:nvPr/>
        </p:nvPicPr>
        <p:blipFill>
          <a:blip r:embed="rId4"/>
          <a:stretch>
            <a:fillRect/>
          </a:stretch>
        </p:blipFill>
        <p:spPr>
          <a:xfrm>
            <a:off x="4267200" y="1732764"/>
            <a:ext cx="3483573" cy="4441759"/>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5566290A-E4CD-5279-D0D6-76679DD6DBAC}"/>
              </a:ext>
            </a:extLst>
          </p:cNvPr>
          <p:cNvPicPr>
            <a:picLocks noChangeAspect="1"/>
          </p:cNvPicPr>
          <p:nvPr/>
        </p:nvPicPr>
        <p:blipFill>
          <a:blip r:embed="rId5"/>
          <a:stretch>
            <a:fillRect/>
          </a:stretch>
        </p:blipFill>
        <p:spPr>
          <a:xfrm>
            <a:off x="8077200" y="1668099"/>
            <a:ext cx="3611165" cy="465650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188433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099" y="116727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26" name="Group 25"/>
          <p:cNvGrpSpPr/>
          <p:nvPr/>
        </p:nvGrpSpPr>
        <p:grpSpPr>
          <a:xfrm>
            <a:off x="8276383" y="3994285"/>
            <a:ext cx="1086478" cy="1980634"/>
            <a:chOff x="5734418" y="1527294"/>
            <a:chExt cx="1086478" cy="1980634"/>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5734418" y="2984708"/>
              <a:ext cx="1086478" cy="523220"/>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President</a:t>
              </a:r>
              <a:r>
                <a:rPr lang="sv-SE" sz="1200">
                  <a:latin typeface="Calibri" panose="020F0502020204030204" pitchFamily="34" charset="0"/>
                  <a:cs typeface="Calibri" panose="020F0502020204030204" pitchFamily="34" charset="0"/>
                </a:rPr>
                <a:t>	</a:t>
              </a:r>
            </a:p>
          </p:txBody>
        </p:sp>
      </p:grpSp>
      <p:sp>
        <p:nvSpPr>
          <p:cNvPr id="29" name="TextBox 28"/>
          <p:cNvSpPr txBox="1"/>
          <p:nvPr/>
        </p:nvSpPr>
        <p:spPr>
          <a:xfrm>
            <a:off x="461416" y="1866677"/>
            <a:ext cx="3926031" cy="400110"/>
          </a:xfrm>
          <a:prstGeom prst="rect">
            <a:avLst/>
          </a:prstGeom>
          <a:noFill/>
        </p:spPr>
        <p:txBody>
          <a:bodyPr wrap="square" rtlCol="0">
            <a:spAutoFit/>
          </a:bodyPr>
          <a:lstStyle/>
          <a:p>
            <a:pPr algn="ctr"/>
            <a:r>
              <a:rPr lang="sv-SE" sz="2000" i="1">
                <a:solidFill>
                  <a:schemeClr val="bg2"/>
                </a:solidFill>
                <a:latin typeface="Calibri" panose="020F0502020204030204" pitchFamily="34" charset="0"/>
                <a:cs typeface="Calibri" panose="020F0502020204030204" pitchFamily="34" charset="0"/>
              </a:rPr>
              <a:t>Globala arbetsteamet</a:t>
            </a:r>
          </a:p>
        </p:txBody>
      </p:sp>
      <p:grpSp>
        <p:nvGrpSpPr>
          <p:cNvPr id="30" name="Group 29"/>
          <p:cNvGrpSpPr/>
          <p:nvPr/>
        </p:nvGrpSpPr>
        <p:grpSpPr>
          <a:xfrm>
            <a:off x="10091384" y="3994286"/>
            <a:ext cx="1178643" cy="2030010"/>
            <a:chOff x="7206457" y="3535483"/>
            <a:chExt cx="1178643" cy="2030010"/>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206457" y="4980718"/>
              <a:ext cx="1178643" cy="584775"/>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Sekreterare	</a:t>
              </a:r>
            </a:p>
          </p:txBody>
        </p:sp>
      </p:grpSp>
      <p:grpSp>
        <p:nvGrpSpPr>
          <p:cNvPr id="47" name="Group 46"/>
          <p:cNvGrpSpPr/>
          <p:nvPr/>
        </p:nvGrpSpPr>
        <p:grpSpPr>
          <a:xfrm>
            <a:off x="9067800" y="2186989"/>
            <a:ext cx="1433840" cy="1937762"/>
            <a:chOff x="6962131" y="1523998"/>
            <a:chExt cx="1433840" cy="1937762"/>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9" name="TextBox 48"/>
            <p:cNvSpPr txBox="1"/>
            <p:nvPr/>
          </p:nvSpPr>
          <p:spPr>
            <a:xfrm>
              <a:off x="6962131" y="2876985"/>
              <a:ext cx="1433840" cy="584775"/>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Vice president</a:t>
              </a:r>
              <a:r>
                <a:rPr lang="sv-SE" sz="1600"/>
                <a:t>	</a:t>
              </a:r>
            </a:p>
          </p:txBody>
        </p:sp>
      </p:grpSp>
      <p:grpSp>
        <p:nvGrpSpPr>
          <p:cNvPr id="50" name="Group 49"/>
          <p:cNvGrpSpPr/>
          <p:nvPr/>
        </p:nvGrpSpPr>
        <p:grpSpPr>
          <a:xfrm>
            <a:off x="4742422" y="2605241"/>
            <a:ext cx="2496002" cy="3052933"/>
            <a:chOff x="3063519" y="2066731"/>
            <a:chExt cx="2496002" cy="3052933"/>
          </a:xfrm>
        </p:grpSpPr>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5882" r="9785" b="23333"/>
            <a:stretch/>
          </p:blipFill>
          <p:spPr>
            <a:xfrm>
              <a:off x="3465094" y="2066731"/>
              <a:ext cx="1676400" cy="2286000"/>
            </a:xfrm>
            <a:prstGeom prst="rect">
              <a:avLst/>
            </a:prstGeom>
            <a:ln>
              <a:noFill/>
            </a:ln>
            <a:effectLst>
              <a:outerShdw blurRad="292100" dist="139700" dir="2700000" algn="tl" rotWithShape="0">
                <a:srgbClr val="333333">
                  <a:alpha val="65000"/>
                </a:srgbClr>
              </a:outerShdw>
            </a:effectLst>
          </p:spPr>
        </p:pic>
        <p:sp>
          <p:nvSpPr>
            <p:cNvPr id="52" name="TextBox 51"/>
            <p:cNvSpPr txBox="1"/>
            <p:nvPr/>
          </p:nvSpPr>
          <p:spPr>
            <a:xfrm>
              <a:off x="3063519" y="4781110"/>
              <a:ext cx="2496002" cy="338554"/>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Zonordförande</a:t>
              </a:r>
            </a:p>
          </p:txBody>
        </p:sp>
      </p:grpSp>
      <p:sp>
        <p:nvSpPr>
          <p:cNvPr id="53" name="TextBox 52"/>
          <p:cNvSpPr txBox="1"/>
          <p:nvPr/>
        </p:nvSpPr>
        <p:spPr>
          <a:xfrm>
            <a:off x="8562871" y="1454488"/>
            <a:ext cx="2496002" cy="400110"/>
          </a:xfrm>
          <a:prstGeom prst="rect">
            <a:avLst/>
          </a:prstGeom>
          <a:noFill/>
        </p:spPr>
        <p:txBody>
          <a:bodyPr wrap="square" rtlCol="0">
            <a:spAutoFit/>
          </a:bodyPr>
          <a:lstStyle/>
          <a:p>
            <a:pPr algn="ctr"/>
            <a:r>
              <a:rPr lang="sv-SE" sz="2000" i="1">
                <a:solidFill>
                  <a:schemeClr val="bg2"/>
                </a:solidFill>
                <a:latin typeface="Calibri" panose="020F0502020204030204" pitchFamily="34" charset="0"/>
                <a:cs typeface="Calibri" panose="020F0502020204030204" pitchFamily="34" charset="0"/>
              </a:rPr>
              <a:t>Klubbtjänstemän</a:t>
            </a:r>
          </a:p>
        </p:txBody>
      </p:sp>
      <p:grpSp>
        <p:nvGrpSpPr>
          <p:cNvPr id="2" name="Group 1"/>
          <p:cNvGrpSpPr/>
          <p:nvPr/>
        </p:nvGrpSpPr>
        <p:grpSpPr>
          <a:xfrm>
            <a:off x="921973" y="2588058"/>
            <a:ext cx="2496002" cy="3190017"/>
            <a:chOff x="921973" y="2588058"/>
            <a:chExt cx="2496002" cy="3190017"/>
          </a:xfrm>
        </p:grpSpPr>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921973" y="5193300"/>
              <a:ext cx="2496002" cy="584775"/>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Distriktets ledarskapskoordinator</a:t>
              </a:r>
            </a:p>
          </p:txBody>
        </p:sp>
      </p:grpSp>
      <p:sp>
        <p:nvSpPr>
          <p:cNvPr id="6" name="Title 5"/>
          <p:cNvSpPr>
            <a:spLocks noGrp="1"/>
          </p:cNvSpPr>
          <p:nvPr>
            <p:ph type="title" idx="4294967295"/>
          </p:nvPr>
        </p:nvSpPr>
        <p:spPr>
          <a:xfrm>
            <a:off x="604419" y="493909"/>
            <a:ext cx="11027054" cy="808765"/>
          </a:xfrm>
          <a:prstGeom prst="rect">
            <a:avLst/>
          </a:prstGeom>
        </p:spPr>
        <p:txBody>
          <a:bodyPr/>
          <a:lstStyle/>
          <a:p>
            <a:pPr rtl="0" fontAlgn="base"/>
            <a:r>
              <a:rPr lang="sv-SE" sz="3600">
                <a:solidFill>
                  <a:srgbClr val="FFFFFF"/>
                </a:solidFill>
                <a:effectLst/>
                <a:latin typeface="Calibri" panose="020F0502020204030204" pitchFamily="34" charset="0"/>
                <a:ea typeface="ヒラギノ角ゴ Pro W3"/>
                <a:cs typeface="Calibri" panose="020F0502020204030204" pitchFamily="34" charset="0"/>
              </a:rPr>
              <a:t>Ditt tredje möte – Fokusera på ledarskap!</a:t>
            </a:r>
          </a:p>
          <a:p>
            <a:endParaRPr lang="en-US" dirty="0">
              <a:latin typeface="HelveticaNeueLT Std" panose="020B0604020202020204" pitchFamily="34" charset="0"/>
            </a:endParaRPr>
          </a:p>
        </p:txBody>
      </p:sp>
    </p:spTree>
    <p:extLst>
      <p:ext uri="{BB962C8B-B14F-4D97-AF65-F5344CB8AC3E}">
        <p14:creationId xmlns:p14="http://schemas.microsoft.com/office/powerpoint/2010/main" val="451255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13320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59"/>
            <a:ext cx="7162800"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b="1" dirty="0">
                <a:solidFill>
                  <a:srgbClr val="082E87"/>
                </a:solidFill>
                <a:latin typeface="Calibri" panose="020F0502020204030204" pitchFamily="34" charset="0"/>
                <a:cs typeface="Calibri" panose="020F0502020204030204" pitchFamily="34" charset="0"/>
              </a:rPr>
              <a:t>Engagera det globala ledarskapsteamets distriktskoordinator att informera om:</a:t>
            </a:r>
          </a:p>
        </p:txBody>
      </p:sp>
      <p:sp>
        <p:nvSpPr>
          <p:cNvPr id="18" name="TextBox 17"/>
          <p:cNvSpPr txBox="1"/>
          <p:nvPr/>
        </p:nvSpPr>
        <p:spPr>
          <a:xfrm>
            <a:off x="4724400" y="2057400"/>
            <a:ext cx="6315302" cy="4031873"/>
          </a:xfrm>
          <a:prstGeom prst="rect">
            <a:avLst/>
          </a:prstGeom>
          <a:noFill/>
        </p:spPr>
        <p:txBody>
          <a:bodyPr wrap="square" rtlCol="0">
            <a:spAutoFit/>
          </a:bodyPr>
          <a:lstStyle/>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Främja framtida klubbledare.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Främja möjligheter till personlig utveckling och ledarskap.</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Uppmuntra nya klubbledare att verkligen ta sig an sitt ansvar.</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Delta i utbildningar för klubbtjänstemän.</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Distriktets ledarskapskoordinator</a:t>
              </a:r>
            </a:p>
          </p:txBody>
        </p:sp>
      </p:grpSp>
    </p:spTree>
    <p:extLst>
      <p:ext uri="{BB962C8B-B14F-4D97-AF65-F5344CB8AC3E}">
        <p14:creationId xmlns:p14="http://schemas.microsoft.com/office/powerpoint/2010/main" val="3381634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363985"/>
            <a:ext cx="6516037" cy="666746"/>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a:solidFill>
                  <a:srgbClr val="082E87"/>
                </a:solidFill>
                <a:latin typeface="Calibri" panose="020F0502020204030204" pitchFamily="34" charset="0"/>
                <a:cs typeface="Calibri" panose="020F0502020204030204" pitchFamily="34" charset="0"/>
              </a:rPr>
              <a:t>E-bok för varje klubbtjänsteman </a:t>
            </a:r>
          </a:p>
        </p:txBody>
      </p:sp>
      <p:sp>
        <p:nvSpPr>
          <p:cNvPr id="12" name="Rectangle 11"/>
          <p:cNvSpPr/>
          <p:nvPr/>
        </p:nvSpPr>
        <p:spPr>
          <a:xfrm>
            <a:off x="5505338" y="96667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65DF4B24-472B-1ABD-805A-1C1AF17DF339}"/>
              </a:ext>
            </a:extLst>
          </p:cNvPr>
          <p:cNvGrpSpPr/>
          <p:nvPr/>
        </p:nvGrpSpPr>
        <p:grpSpPr>
          <a:xfrm>
            <a:off x="6327064" y="1779921"/>
            <a:ext cx="3957476" cy="4461591"/>
            <a:chOff x="6393420" y="2209800"/>
            <a:chExt cx="3957476" cy="4461591"/>
          </a:xfrm>
        </p:grpSpPr>
        <p:grpSp>
          <p:nvGrpSpPr>
            <p:cNvPr id="13" name="Group 12"/>
            <p:cNvGrpSpPr/>
            <p:nvPr/>
          </p:nvGrpSpPr>
          <p:grpSpPr>
            <a:xfrm>
              <a:off x="6393420" y="2209800"/>
              <a:ext cx="1086478" cy="2029160"/>
              <a:chOff x="5690583" y="1527294"/>
              <a:chExt cx="1086478" cy="202916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914" y="1527294"/>
                <a:ext cx="917692" cy="133677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690583" y="3033234"/>
                <a:ext cx="1086478" cy="523220"/>
              </a:xfrm>
              <a:prstGeom prst="rect">
                <a:avLst/>
              </a:prstGeom>
              <a:noFill/>
            </p:spPr>
            <p:txBody>
              <a:bodyPr wrap="square" rtlCol="0">
                <a:spAutoFit/>
              </a:bodyPr>
              <a:lstStyle/>
              <a:p>
                <a:pPr algn="ctr"/>
                <a:r>
                  <a:rPr lang="sv-SE" sz="1600">
                    <a:solidFill>
                      <a:srgbClr val="00338D"/>
                    </a:solidFill>
                    <a:latin typeface="Calibri" panose="020F0502020204030204" pitchFamily="34" charset="0"/>
                    <a:cs typeface="Calibri" panose="020F0502020204030204" pitchFamily="34" charset="0"/>
                  </a:rPr>
                  <a:t>President</a:t>
                </a:r>
                <a:r>
                  <a:rPr lang="sv-SE" sz="1200"/>
                  <a:t>	</a:t>
                </a:r>
              </a:p>
            </p:txBody>
          </p:sp>
        </p:grpSp>
        <p:grpSp>
          <p:nvGrpSpPr>
            <p:cNvPr id="16" name="Group 15"/>
            <p:cNvGrpSpPr/>
            <p:nvPr/>
          </p:nvGrpSpPr>
          <p:grpSpPr>
            <a:xfrm>
              <a:off x="7665535" y="2209801"/>
              <a:ext cx="1284241" cy="2059937"/>
              <a:chOff x="7048567" y="1523998"/>
              <a:chExt cx="1284241" cy="205993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459" y="1523998"/>
                <a:ext cx="914400" cy="13716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048567" y="2999160"/>
                <a:ext cx="1284241" cy="584775"/>
              </a:xfrm>
              <a:prstGeom prst="rect">
                <a:avLst/>
              </a:prstGeom>
              <a:noFill/>
            </p:spPr>
            <p:txBody>
              <a:bodyPr wrap="square" rtlCol="0">
                <a:spAutoFit/>
              </a:bodyPr>
              <a:lstStyle/>
              <a:p>
                <a:pPr algn="ctr"/>
                <a:r>
                  <a:rPr lang="sv-SE" sz="1600">
                    <a:solidFill>
                      <a:srgbClr val="00338D"/>
                    </a:solidFill>
                    <a:latin typeface="Calibri" panose="020F0502020204030204" pitchFamily="34" charset="0"/>
                    <a:cs typeface="Calibri" panose="020F0502020204030204" pitchFamily="34" charset="0"/>
                  </a:rPr>
                  <a:t>Vice president</a:t>
                </a:r>
                <a:r>
                  <a:rPr lang="sv-SE" sz="1200"/>
                  <a:t>	</a:t>
                </a:r>
              </a:p>
            </p:txBody>
          </p:sp>
        </p:grpSp>
        <p:grpSp>
          <p:nvGrpSpPr>
            <p:cNvPr id="19" name="Group 18"/>
            <p:cNvGrpSpPr/>
            <p:nvPr/>
          </p:nvGrpSpPr>
          <p:grpSpPr>
            <a:xfrm>
              <a:off x="9119318" y="2215602"/>
              <a:ext cx="1157837" cy="2088584"/>
              <a:chOff x="7145783" y="3556147"/>
              <a:chExt cx="1157837" cy="2088584"/>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61878" y="3556147"/>
                <a:ext cx="1012067" cy="1454118"/>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7145783" y="5121511"/>
                <a:ext cx="1157837" cy="523220"/>
              </a:xfrm>
              <a:prstGeom prst="rect">
                <a:avLst/>
              </a:prstGeom>
              <a:noFill/>
            </p:spPr>
            <p:txBody>
              <a:bodyPr wrap="square" rtlCol="0">
                <a:spAutoFit/>
              </a:bodyPr>
              <a:lstStyle/>
              <a:p>
                <a:pPr algn="ctr"/>
                <a:r>
                  <a:rPr lang="sv-SE" sz="1600" dirty="0">
                    <a:solidFill>
                      <a:srgbClr val="00338D"/>
                    </a:solidFill>
                    <a:latin typeface="Calibri" panose="020F0502020204030204" pitchFamily="34" charset="0"/>
                    <a:cs typeface="Calibri" panose="020F0502020204030204" pitchFamily="34" charset="0"/>
                  </a:rPr>
                  <a:t>Sekreterare</a:t>
                </a:r>
                <a:r>
                  <a:rPr lang="sv-SE" sz="1200" dirty="0">
                    <a:latin typeface="Calibri" panose="020F0502020204030204" pitchFamily="34" charset="0"/>
                    <a:cs typeface="Calibri" panose="020F0502020204030204" pitchFamily="34" charset="0"/>
                  </a:rPr>
                  <a:t>	</a:t>
                </a:r>
              </a:p>
            </p:txBody>
          </p:sp>
        </p:grpSp>
        <p:grpSp>
          <p:nvGrpSpPr>
            <p:cNvPr id="22" name="Group 21"/>
            <p:cNvGrpSpPr/>
            <p:nvPr/>
          </p:nvGrpSpPr>
          <p:grpSpPr>
            <a:xfrm>
              <a:off x="6393420" y="4352683"/>
              <a:ext cx="1066122" cy="2085335"/>
              <a:chOff x="7338999" y="3425669"/>
              <a:chExt cx="1066122" cy="2226913"/>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8598" r="11747" b="22917"/>
              <a:stretch/>
            </p:blipFill>
            <p:spPr>
              <a:xfrm>
                <a:off x="7397086" y="3425669"/>
                <a:ext cx="990600" cy="1506426"/>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338999" y="5093840"/>
                <a:ext cx="1066122" cy="558742"/>
              </a:xfrm>
              <a:prstGeom prst="rect">
                <a:avLst/>
              </a:prstGeom>
              <a:noFill/>
            </p:spPr>
            <p:txBody>
              <a:bodyPr wrap="square" rtlCol="0">
                <a:spAutoFit/>
              </a:bodyPr>
              <a:lstStyle/>
              <a:p>
                <a:pPr algn="ctr"/>
                <a:r>
                  <a:rPr lang="sv-SE" sz="1600">
                    <a:solidFill>
                      <a:srgbClr val="00338D"/>
                    </a:solidFill>
                    <a:latin typeface="Calibri" panose="020F0502020204030204" pitchFamily="34" charset="0"/>
                    <a:cs typeface="Calibri" panose="020F0502020204030204" pitchFamily="34" charset="0"/>
                  </a:rPr>
                  <a:t>Kassör</a:t>
                </a:r>
                <a:r>
                  <a:rPr lang="sv-SE" sz="1200"/>
                  <a:t>	</a:t>
                </a:r>
              </a:p>
            </p:txBody>
          </p:sp>
        </p:grpSp>
        <p:grpSp>
          <p:nvGrpSpPr>
            <p:cNvPr id="25" name="Group 24"/>
            <p:cNvGrpSpPr>
              <a:grpSpLocks noChangeAspect="1"/>
            </p:cNvGrpSpPr>
            <p:nvPr/>
          </p:nvGrpSpPr>
          <p:grpSpPr>
            <a:xfrm>
              <a:off x="8931997" y="4306595"/>
              <a:ext cx="1418899" cy="2349684"/>
              <a:chOff x="5603441" y="3591094"/>
              <a:chExt cx="1418899" cy="2212356"/>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91094"/>
                <a:ext cx="972921" cy="137160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603441" y="5021021"/>
                <a:ext cx="1418899" cy="782429"/>
              </a:xfrm>
              <a:prstGeom prst="rect">
                <a:avLst/>
              </a:prstGeom>
              <a:noFill/>
            </p:spPr>
            <p:txBody>
              <a:bodyPr wrap="square" rtlCol="0">
                <a:spAutoFit/>
              </a:bodyPr>
              <a:lstStyle/>
              <a:p>
                <a:pPr algn="ctr"/>
                <a:r>
                  <a:rPr lang="sv-SE" sz="1600">
                    <a:solidFill>
                      <a:srgbClr val="00338D"/>
                    </a:solidFill>
                    <a:latin typeface="Calibri" panose="020F0502020204030204" pitchFamily="34" charset="0"/>
                    <a:cs typeface="Calibri" panose="020F0502020204030204" pitchFamily="34" charset="0"/>
                  </a:rPr>
                  <a:t>Service- </a:t>
                </a:r>
              </a:p>
              <a:p>
                <a:pPr algn="ctr"/>
                <a:r>
                  <a:rPr lang="sv-SE" sz="1600">
                    <a:solidFill>
                      <a:srgbClr val="00338D"/>
                    </a:solidFill>
                    <a:latin typeface="Calibri" panose="020F0502020204030204" pitchFamily="34" charset="0"/>
                    <a:cs typeface="Calibri" panose="020F0502020204030204" pitchFamily="34" charset="0"/>
                  </a:rPr>
                  <a:t>ordförande	</a:t>
                </a:r>
              </a:p>
            </p:txBody>
          </p:sp>
        </p:grpSp>
        <p:grpSp>
          <p:nvGrpSpPr>
            <p:cNvPr id="28" name="Group 27"/>
            <p:cNvGrpSpPr/>
            <p:nvPr/>
          </p:nvGrpSpPr>
          <p:grpSpPr>
            <a:xfrm>
              <a:off x="7638285" y="4353737"/>
              <a:ext cx="1366495" cy="2317654"/>
              <a:chOff x="5668222" y="3446372"/>
              <a:chExt cx="1366495" cy="2317654"/>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840525" y="3446372"/>
                <a:ext cx="980485" cy="1409597"/>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668222" y="4933029"/>
                <a:ext cx="1366495" cy="830997"/>
              </a:xfrm>
              <a:prstGeom prst="rect">
                <a:avLst/>
              </a:prstGeom>
              <a:noFill/>
            </p:spPr>
            <p:txBody>
              <a:bodyPr wrap="square" rtlCol="0">
                <a:spAutoFit/>
              </a:bodyPr>
              <a:lstStyle/>
              <a:p>
                <a:pPr algn="ctr"/>
                <a:r>
                  <a:rPr lang="sv-SE" sz="1600" dirty="0">
                    <a:solidFill>
                      <a:srgbClr val="00338D"/>
                    </a:solidFill>
                    <a:latin typeface="Calibri" panose="020F0502020204030204" pitchFamily="34" charset="0"/>
                    <a:cs typeface="Calibri" panose="020F0502020204030204" pitchFamily="34" charset="0"/>
                  </a:rPr>
                  <a:t>Medlems-ordförande	</a:t>
                </a:r>
              </a:p>
            </p:txBody>
          </p:sp>
        </p:grpSp>
      </p:grpSp>
      <p:pic>
        <p:nvPicPr>
          <p:cNvPr id="5" name="Picture 4">
            <a:extLst>
              <a:ext uri="{FF2B5EF4-FFF2-40B4-BE49-F238E27FC236}">
                <a16:creationId xmlns:a16="http://schemas.microsoft.com/office/drawing/2014/main" id="{7B340132-3659-49D8-8F9C-B4E8A81CD802}"/>
              </a:ext>
            </a:extLst>
          </p:cNvPr>
          <p:cNvPicPr>
            <a:picLocks noChangeAspect="1"/>
          </p:cNvPicPr>
          <p:nvPr/>
        </p:nvPicPr>
        <p:blipFill>
          <a:blip r:embed="rId9"/>
          <a:stretch>
            <a:fillRect/>
          </a:stretch>
        </p:blipFill>
        <p:spPr>
          <a:xfrm>
            <a:off x="710230" y="1055743"/>
            <a:ext cx="3999195" cy="518576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90460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152400" y="404705"/>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a:solidFill>
                  <a:schemeClr val="bg1"/>
                </a:solidFill>
                <a:latin typeface="Calibri" panose="020F0502020204030204" pitchFamily="34" charset="0"/>
                <a:cs typeface="Calibri" panose="020F0502020204030204" pitchFamily="34" charset="0"/>
              </a:rPr>
              <a:t>Zonordföranden är länken</a:t>
            </a:r>
          </a:p>
        </p:txBody>
      </p:sp>
      <p:sp>
        <p:nvSpPr>
          <p:cNvPr id="7" name="Rectangle 6"/>
          <p:cNvSpPr/>
          <p:nvPr/>
        </p:nvSpPr>
        <p:spPr>
          <a:xfrm>
            <a:off x="5523270" y="136061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71A30583-6FEB-060F-77C8-34DDFF93ABBA}"/>
              </a:ext>
            </a:extLst>
          </p:cNvPr>
          <p:cNvGrpSpPr/>
          <p:nvPr/>
        </p:nvGrpSpPr>
        <p:grpSpPr>
          <a:xfrm>
            <a:off x="2438400" y="1905000"/>
            <a:ext cx="7152080" cy="4160878"/>
            <a:chOff x="2438400" y="1905000"/>
            <a:chExt cx="7152080" cy="4160878"/>
          </a:xfrm>
        </p:grpSpPr>
        <p:grpSp>
          <p:nvGrpSpPr>
            <p:cNvPr id="5" name="Group 4"/>
            <p:cNvGrpSpPr/>
            <p:nvPr/>
          </p:nvGrpSpPr>
          <p:grpSpPr>
            <a:xfrm>
              <a:off x="3962400" y="1905000"/>
              <a:ext cx="4343400" cy="4160878"/>
              <a:chOff x="2438400" y="2286000"/>
              <a:chExt cx="3640568" cy="3284903"/>
            </a:xfrm>
            <a:effectLst>
              <a:outerShdw blurRad="50800" dist="38100" dir="2700000" algn="tl" rotWithShape="0">
                <a:schemeClr val="accent2">
                  <a:alpha val="40000"/>
                </a:schemeClr>
              </a:outerShdw>
            </a:effectLst>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0"/>
                <a:ext cx="3640568" cy="31199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438400" y="5425114"/>
                <a:ext cx="3640568" cy="145789"/>
              </a:xfrm>
              <a:prstGeom prst="rect">
                <a:avLst/>
              </a:prstGeom>
              <a:noFill/>
              <a:ln>
                <a:noFill/>
              </a:ln>
              <a:scene3d>
                <a:camera prst="orthographicFront"/>
                <a:lightRig rig="threePt" dir="t"/>
              </a:scene3d>
              <a:sp3d extrusionH="76200">
                <a:extrusionClr>
                  <a:schemeClr val="tx2">
                    <a:lumMod val="75000"/>
                  </a:schemeClr>
                </a:extrusionClr>
              </a:sp3d>
            </p:spPr>
            <p:txBody>
              <a:bodyPr wrap="square" rtlCol="0">
                <a:spAutoFit/>
              </a:bodyPr>
              <a:lstStyle/>
              <a:p>
                <a:r>
                  <a:rPr lang="sv-SE" sz="600" i="1">
                    <a:solidFill>
                      <a:schemeClr val="bg1"/>
                    </a:solidFill>
                    <a:latin typeface="+mn-lt"/>
                    <a:ea typeface="STCaiyun" pitchFamily="2" charset="-122"/>
                  </a:rPr>
                  <a:t>Bild med tillåtelse av David Castillo Dominici / FreeDigitalPhotos.net</a:t>
                </a:r>
              </a:p>
            </p:txBody>
          </p:sp>
        </p:grpSp>
        <p:sp>
          <p:nvSpPr>
            <p:cNvPr id="11" name="TextBox 10"/>
            <p:cNvSpPr txBox="1"/>
            <p:nvPr/>
          </p:nvSpPr>
          <p:spPr>
            <a:xfrm>
              <a:off x="2438400" y="3621107"/>
              <a:ext cx="1371600" cy="707886"/>
            </a:xfrm>
            <a:prstGeom prst="rect">
              <a:avLst/>
            </a:prstGeom>
            <a:noFill/>
          </p:spPr>
          <p:txBody>
            <a:bodyPr wrap="square" rtlCol="0">
              <a:spAutoFit/>
            </a:bodyPr>
            <a:lstStyle/>
            <a:p>
              <a:pPr algn="r"/>
              <a:r>
                <a:rPr lang="sv-SE" sz="2000" dirty="0">
                  <a:solidFill>
                    <a:schemeClr val="bg1"/>
                  </a:solidFill>
                  <a:latin typeface="Calibri" panose="020F0502020204030204" pitchFamily="34" charset="0"/>
                  <a:cs typeface="Calibri" panose="020F0502020204030204" pitchFamily="34" charset="0"/>
                </a:rPr>
                <a:t>mellan </a:t>
              </a:r>
            </a:p>
            <a:p>
              <a:pPr algn="r"/>
              <a:r>
                <a:rPr lang="sv-SE" sz="2000" dirty="0">
                  <a:solidFill>
                    <a:schemeClr val="bg1"/>
                  </a:solidFill>
                  <a:latin typeface="Calibri" panose="020F0502020204030204" pitchFamily="34" charset="0"/>
                  <a:cs typeface="Calibri" panose="020F0502020204030204" pitchFamily="34" charset="0"/>
                </a:rPr>
                <a:t>klubbarna</a:t>
              </a:r>
              <a:endParaRPr lang="sv-SE" sz="2800" dirty="0">
                <a:solidFill>
                  <a:schemeClr val="tx2"/>
                </a:solidFill>
                <a:latin typeface="Calibri" panose="020F0502020204030204" pitchFamily="34" charset="0"/>
                <a:cs typeface="Calibri" panose="020F0502020204030204" pitchFamily="34" charset="0"/>
              </a:endParaRPr>
            </a:p>
          </p:txBody>
        </p:sp>
        <p:sp>
          <p:nvSpPr>
            <p:cNvPr id="12" name="TextBox 11"/>
            <p:cNvSpPr txBox="1"/>
            <p:nvPr/>
          </p:nvSpPr>
          <p:spPr>
            <a:xfrm>
              <a:off x="8458200" y="2605444"/>
              <a:ext cx="1132280" cy="707886"/>
            </a:xfrm>
            <a:prstGeom prst="rect">
              <a:avLst/>
            </a:prstGeom>
            <a:noFill/>
          </p:spPr>
          <p:txBody>
            <a:bodyPr wrap="square" rtlCol="0">
              <a:spAutoFit/>
            </a:bodyPr>
            <a:lstStyle/>
            <a:p>
              <a:r>
                <a:rPr lang="sv-SE" sz="2000" dirty="0">
                  <a:solidFill>
                    <a:schemeClr val="bg1"/>
                  </a:solidFill>
                </a:rPr>
                <a:t>och </a:t>
              </a:r>
            </a:p>
            <a:p>
              <a:r>
                <a:rPr lang="sv-SE" sz="2000" dirty="0">
                  <a:solidFill>
                    <a:schemeClr val="bg1"/>
                  </a:solidFill>
                </a:rPr>
                <a:t>distriktet</a:t>
              </a:r>
            </a:p>
          </p:txBody>
        </p:sp>
      </p:grpSp>
    </p:spTree>
    <p:extLst>
      <p:ext uri="{BB962C8B-B14F-4D97-AF65-F5344CB8AC3E}">
        <p14:creationId xmlns:p14="http://schemas.microsoft.com/office/powerpoint/2010/main" val="444025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7"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chemeClr val="bg1"/>
                </a:solidFill>
                <a:latin typeface="Calibri" panose="020F0502020204030204" pitchFamily="34" charset="0"/>
                <a:cs typeface="Calibri" panose="020F0502020204030204" pitchFamily="34" charset="0"/>
              </a:rPr>
              <a:t>Resurser för klubbens tjänstemän och första vice president </a:t>
            </a:r>
          </a:p>
          <a:p>
            <a:r>
              <a:rPr lang="sv-SE" sz="3600">
                <a:solidFill>
                  <a:schemeClr val="bg1"/>
                </a:solidFill>
                <a:latin typeface="Calibri" panose="020F0502020204030204" pitchFamily="34" charset="0"/>
                <a:cs typeface="Calibri" panose="020F0502020204030204" pitchFamily="34" charset="0"/>
              </a:rPr>
              <a:t>(Klubbens ledarskapsordförande)</a:t>
            </a:r>
          </a:p>
        </p:txBody>
      </p:sp>
      <p:pic>
        <p:nvPicPr>
          <p:cNvPr id="3" name="Picture 2">
            <a:extLst>
              <a:ext uri="{FF2B5EF4-FFF2-40B4-BE49-F238E27FC236}">
                <a16:creationId xmlns:a16="http://schemas.microsoft.com/office/drawing/2014/main" id="{B603F0F6-4DB8-8B8E-F37A-85F40DB707E3}"/>
              </a:ext>
            </a:extLst>
          </p:cNvPr>
          <p:cNvPicPr>
            <a:picLocks noChangeAspect="1"/>
          </p:cNvPicPr>
          <p:nvPr/>
        </p:nvPicPr>
        <p:blipFill>
          <a:blip r:embed="rId3"/>
          <a:stretch>
            <a:fillRect/>
          </a:stretch>
        </p:blipFill>
        <p:spPr>
          <a:xfrm>
            <a:off x="8445461" y="1889952"/>
            <a:ext cx="3238442" cy="4188177"/>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08783871-5351-D318-8442-5EAE3D1EBC2C}"/>
              </a:ext>
            </a:extLst>
          </p:cNvPr>
          <p:cNvPicPr>
            <a:picLocks noChangeAspect="1"/>
          </p:cNvPicPr>
          <p:nvPr/>
        </p:nvPicPr>
        <p:blipFill>
          <a:blip r:embed="rId4"/>
          <a:stretch>
            <a:fillRect/>
          </a:stretch>
        </p:blipFill>
        <p:spPr>
          <a:xfrm>
            <a:off x="228600" y="1981200"/>
            <a:ext cx="3114001" cy="4032666"/>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7B506F7B-A95A-A827-6365-0973EF284BCC}"/>
              </a:ext>
            </a:extLst>
          </p:cNvPr>
          <p:cNvPicPr>
            <a:picLocks noChangeAspect="1"/>
          </p:cNvPicPr>
          <p:nvPr/>
        </p:nvPicPr>
        <p:blipFill>
          <a:blip r:embed="rId5"/>
          <a:stretch>
            <a:fillRect/>
          </a:stretch>
        </p:blipFill>
        <p:spPr>
          <a:xfrm>
            <a:off x="4267200" y="1889952"/>
            <a:ext cx="3111301" cy="405017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82390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588443" y="1524000"/>
            <a:ext cx="125853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extBox 8"/>
          <p:cNvSpPr txBox="1"/>
          <p:nvPr/>
        </p:nvSpPr>
        <p:spPr>
          <a:xfrm>
            <a:off x="762000" y="2374766"/>
            <a:ext cx="6313968" cy="3693319"/>
          </a:xfrm>
          <a:prstGeom prst="rect">
            <a:avLst/>
          </a:prstGeom>
          <a:noFill/>
        </p:spPr>
        <p:txBody>
          <a:bodyPr wrap="square" rtlCol="0">
            <a:spAutoFit/>
          </a:bodyPr>
          <a:lstStyle/>
          <a:p>
            <a:r>
              <a:rPr lang="sv-SE" sz="2400">
                <a:solidFill>
                  <a:schemeClr val="bg1"/>
                </a:solidFill>
                <a:latin typeface="Calibri" panose="020F0502020204030204" pitchFamily="34" charset="0"/>
                <a:cs typeface="Calibri" panose="020F0502020204030204" pitchFamily="34" charset="0"/>
              </a:rPr>
              <a:t>Fylla i rapporten från zonmötet och skicka till distriktets ledare</a:t>
            </a:r>
          </a:p>
          <a:p>
            <a:pPr marL="0" lvl="1"/>
            <a:endParaRPr lang="en-US" altLang="ja-JP" sz="2400" dirty="0">
              <a:solidFill>
                <a:schemeClr val="bg1"/>
              </a:solidFill>
              <a:latin typeface="Calibri" panose="020F0502020204030204" pitchFamily="34" charset="0"/>
              <a:cs typeface="Calibri" panose="020F0502020204030204" pitchFamily="34" charset="0"/>
            </a:endParaRPr>
          </a:p>
          <a:p>
            <a:r>
              <a:rPr lang="sv-SE" sz="2400">
                <a:solidFill>
                  <a:schemeClr val="bg1"/>
                </a:solidFill>
                <a:latin typeface="Calibri" panose="020F0502020204030204" pitchFamily="34" charset="0"/>
                <a:cs typeface="Calibri" panose="020F0502020204030204" pitchFamily="34" charset="0"/>
              </a:rPr>
              <a:t>Rapportera om klubbarnas framgångar och bästa arbetssätt</a:t>
            </a:r>
          </a:p>
          <a:p>
            <a:pPr marL="0" lvl="1"/>
            <a:endParaRPr lang="en-US" sz="2400" b="1" i="1" dirty="0">
              <a:solidFill>
                <a:schemeClr val="bg1"/>
              </a:solidFill>
              <a:latin typeface="Calibri" panose="020F0502020204030204" pitchFamily="34" charset="0"/>
              <a:cs typeface="Calibri" panose="020F0502020204030204" pitchFamily="34" charset="0"/>
            </a:endParaRPr>
          </a:p>
          <a:p>
            <a:r>
              <a:rPr lang="sv-SE" sz="2400">
                <a:solidFill>
                  <a:schemeClr val="bg1"/>
                </a:solidFill>
                <a:latin typeface="Calibri" panose="020F0502020204030204" pitchFamily="34" charset="0"/>
                <a:cs typeface="Calibri" panose="020F0502020204030204" pitchFamily="34" charset="0"/>
              </a:rPr>
              <a:t>Notera om det finns någon oro över vissa klubbar</a:t>
            </a:r>
          </a:p>
          <a:p>
            <a:endParaRPr lang="en-US" sz="2400" dirty="0">
              <a:solidFill>
                <a:schemeClr val="bg1"/>
              </a:solidFill>
              <a:latin typeface="Calibri" panose="020F0502020204030204" pitchFamily="34" charset="0"/>
              <a:cs typeface="Calibri" panose="020F0502020204030204" pitchFamily="34" charset="0"/>
            </a:endParaRPr>
          </a:p>
          <a:p>
            <a:r>
              <a:rPr lang="sv-SE" sz="2400">
                <a:solidFill>
                  <a:schemeClr val="bg1"/>
                </a:solidFill>
                <a:latin typeface="Calibri" panose="020F0502020204030204" pitchFamily="34" charset="0"/>
                <a:cs typeface="Calibri" panose="020F0502020204030204" pitchFamily="34" charset="0"/>
              </a:rPr>
              <a:t>Rekommendera handlingar som stödjer klubbarnas tjänstemän</a:t>
            </a:r>
          </a:p>
          <a:p>
            <a:endParaRPr lang="en-US" sz="2400" dirty="0">
              <a:solidFill>
                <a:schemeClr val="bg1"/>
              </a:solidFill>
              <a:latin typeface="HelveticaNeueLT Std Lt" panose="020B0403020202020204" pitchFamily="34" charset="0"/>
            </a:endParaRPr>
          </a:p>
          <a:p>
            <a:endParaRPr lang="en-US" dirty="0">
              <a:solidFill>
                <a:srgbClr val="00338D"/>
              </a:solidFill>
            </a:endParaRPr>
          </a:p>
        </p:txBody>
      </p:sp>
      <p:sp>
        <p:nvSpPr>
          <p:cNvPr id="8" name="Title 1"/>
          <p:cNvSpPr txBox="1">
            <a:spLocks/>
          </p:cNvSpPr>
          <p:nvPr/>
        </p:nvSpPr>
        <p:spPr>
          <a:xfrm>
            <a:off x="1077432" y="304800"/>
            <a:ext cx="10280552"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chemeClr val="bg1"/>
                </a:solidFill>
                <a:latin typeface="Calibri" panose="020F0502020204030204" pitchFamily="34" charset="0"/>
                <a:cs typeface="Calibri" panose="020F0502020204030204" pitchFamily="34" charset="0"/>
              </a:rPr>
              <a:t>Kommunicera med distriktsguvernören </a:t>
            </a:r>
          </a:p>
          <a:p>
            <a:r>
              <a:rPr lang="sv-SE" sz="3600">
                <a:solidFill>
                  <a:schemeClr val="bg1"/>
                </a:solidFill>
                <a:latin typeface="Calibri" panose="020F0502020204030204" pitchFamily="34" charset="0"/>
                <a:cs typeface="Calibri" panose="020F0502020204030204" pitchFamily="34" charset="0"/>
              </a:rPr>
              <a:t>och GAT:s distriktskoordinatorer</a:t>
            </a:r>
          </a:p>
        </p:txBody>
      </p:sp>
      <p:pic>
        <p:nvPicPr>
          <p:cNvPr id="3" name="Picture 2" descr="A logo of a company&#10;&#10;Description automatically generated">
            <a:extLst>
              <a:ext uri="{FF2B5EF4-FFF2-40B4-BE49-F238E27FC236}">
                <a16:creationId xmlns:a16="http://schemas.microsoft.com/office/drawing/2014/main" id="{D413FFE3-004F-4D12-6CA2-36C313E29781}"/>
              </a:ext>
            </a:extLst>
          </p:cNvPr>
          <p:cNvPicPr>
            <a:picLocks noChangeAspect="1"/>
          </p:cNvPicPr>
          <p:nvPr/>
        </p:nvPicPr>
        <p:blipFill>
          <a:blip r:embed="rId3"/>
          <a:stretch>
            <a:fillRect/>
          </a:stretch>
        </p:blipFill>
        <p:spPr>
          <a:xfrm>
            <a:off x="7696200" y="1905000"/>
            <a:ext cx="4292360" cy="4292360"/>
          </a:xfrm>
          <a:prstGeom prst="rect">
            <a:avLst/>
          </a:prstGeom>
        </p:spPr>
      </p:pic>
    </p:spTree>
    <p:extLst>
      <p:ext uri="{BB962C8B-B14F-4D97-AF65-F5344CB8AC3E}">
        <p14:creationId xmlns:p14="http://schemas.microsoft.com/office/powerpoint/2010/main" val="347679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447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2" name="Group 31"/>
          <p:cNvGrpSpPr/>
          <p:nvPr/>
        </p:nvGrpSpPr>
        <p:grpSpPr>
          <a:xfrm>
            <a:off x="148787" y="2757572"/>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Zonordförande</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President</a:t>
              </a:r>
              <a:r>
                <a:rPr lang="sv-SE" sz="120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Vice president</a:t>
              </a:r>
              <a:r>
                <a:rPr lang="sv-SE" sz="1600">
                  <a:solidFill>
                    <a:schemeClr val="bg1"/>
                  </a:solidFill>
                  <a:latin typeface="Helvetica Neue"/>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Sekreterare</a:t>
              </a:r>
              <a:r>
                <a:rPr lang="sv-SE" sz="1200">
                  <a:latin typeface="Calibri" panose="020F0502020204030204" pitchFamily="34" charset="0"/>
                  <a:cs typeface="Calibri" panose="020F0502020204030204" pitchFamily="34" charset="0"/>
                </a:rPr>
                <a:t>	</a:t>
              </a:r>
            </a:p>
          </p:txBody>
        </p:sp>
      </p:grpSp>
      <p:sp>
        <p:nvSpPr>
          <p:cNvPr id="2" name="Title 5">
            <a:extLst>
              <a:ext uri="{FF2B5EF4-FFF2-40B4-BE49-F238E27FC236}">
                <a16:creationId xmlns:a16="http://schemas.microsoft.com/office/drawing/2014/main" id="{F95B8AD9-8B08-D6E8-12F9-5DF6EB8965E8}"/>
              </a:ext>
            </a:extLst>
          </p:cNvPr>
          <p:cNvSpPr txBox="1">
            <a:spLocks/>
          </p:cNvSpPr>
          <p:nvPr/>
        </p:nvSpPr>
        <p:spPr>
          <a:xfrm>
            <a:off x="605077" y="178831"/>
            <a:ext cx="11027054" cy="1090408"/>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rgbClr val="FFFFFF"/>
                </a:solidFill>
                <a:latin typeface="Calibri" panose="020F0502020204030204" pitchFamily="34" charset="0"/>
                <a:ea typeface="ヒラギノ角ゴ Pro W3"/>
                <a:cs typeface="Calibri" panose="020F0502020204030204" pitchFamily="34" charset="0"/>
              </a:rPr>
              <a:t>Ditt fjärde möte – Fokusera på framtiden!</a:t>
            </a:r>
          </a:p>
          <a:p>
            <a:r>
              <a:rPr lang="sv-SE" sz="3600">
                <a:solidFill>
                  <a:srgbClr val="FFFFFF"/>
                </a:solidFill>
                <a:latin typeface="Calibri" panose="020F0502020204030204" pitchFamily="34" charset="0"/>
                <a:ea typeface="ヒラギノ角ゴ Pro W3"/>
                <a:cs typeface="Calibri" panose="020F0502020204030204" pitchFamily="34" charset="0"/>
              </a:rPr>
              <a:t>(valfritt)</a:t>
            </a:r>
          </a:p>
          <a:p>
            <a:endParaRPr lang="en-US" kern="0" dirty="0">
              <a:latin typeface="HelveticaNeueLT Std" panose="020B0604020202020204" pitchFamily="34" charset="0"/>
            </a:endParaRPr>
          </a:p>
        </p:txBody>
      </p:sp>
      <p:grpSp>
        <p:nvGrpSpPr>
          <p:cNvPr id="3" name="Group 2">
            <a:extLst>
              <a:ext uri="{FF2B5EF4-FFF2-40B4-BE49-F238E27FC236}">
                <a16:creationId xmlns:a16="http://schemas.microsoft.com/office/drawing/2014/main" id="{FF9BCF32-8242-6B2F-7B5C-55382882B9C2}"/>
              </a:ext>
            </a:extLst>
          </p:cNvPr>
          <p:cNvGrpSpPr/>
          <p:nvPr/>
        </p:nvGrpSpPr>
        <p:grpSpPr>
          <a:xfrm>
            <a:off x="2900160" y="2722936"/>
            <a:ext cx="1905000" cy="3430091"/>
            <a:chOff x="1369648" y="2588058"/>
            <a:chExt cx="1905000" cy="3430091"/>
          </a:xfrm>
        </p:grpSpPr>
        <p:pic>
          <p:nvPicPr>
            <p:cNvPr id="4" name="Picture 3">
              <a:extLst>
                <a:ext uri="{FF2B5EF4-FFF2-40B4-BE49-F238E27FC236}">
                  <a16:creationId xmlns:a16="http://schemas.microsoft.com/office/drawing/2014/main" id="{60FC7270-3385-1D37-B174-1612734E9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91A6FBC-C6BB-8D5C-0D1D-0F2418D4D4AF}"/>
                </a:ext>
              </a:extLst>
            </p:cNvPr>
            <p:cNvSpPr txBox="1"/>
            <p:nvPr/>
          </p:nvSpPr>
          <p:spPr>
            <a:xfrm>
              <a:off x="1369648" y="5187152"/>
              <a:ext cx="1905000" cy="830997"/>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Distriktets ledarskaps-koordinator</a:t>
              </a:r>
            </a:p>
          </p:txBody>
        </p:sp>
      </p:grpSp>
    </p:spTree>
    <p:extLst>
      <p:ext uri="{BB962C8B-B14F-4D97-AF65-F5344CB8AC3E}">
        <p14:creationId xmlns:p14="http://schemas.microsoft.com/office/powerpoint/2010/main" val="2832140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914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60"/>
            <a:ext cx="7696200" cy="511268"/>
          </a:xfrm>
          <a:prstGeom prst="rect">
            <a:avLst/>
          </a:prstGeom>
        </p:spPr>
        <p:txBody>
          <a:bodyPr anchor="t">
            <a:normAutofit fontScale="850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b="1" dirty="0">
                <a:solidFill>
                  <a:srgbClr val="082E87"/>
                </a:solidFill>
                <a:latin typeface="Calibri" panose="020F0502020204030204" pitchFamily="34" charset="0"/>
                <a:cs typeface="Calibri" panose="020F0502020204030204" pitchFamily="34" charset="0"/>
              </a:rPr>
              <a:t>Fokusera på framtiden och hjälp dem att förbereda:</a:t>
            </a:r>
          </a:p>
        </p:txBody>
      </p:sp>
      <p:sp>
        <p:nvSpPr>
          <p:cNvPr id="18" name="TextBox 17"/>
          <p:cNvSpPr txBox="1"/>
          <p:nvPr/>
        </p:nvSpPr>
        <p:spPr>
          <a:xfrm>
            <a:off x="4419600" y="1701030"/>
            <a:ext cx="7696200" cy="5509200"/>
          </a:xfrm>
          <a:prstGeom prst="rect">
            <a:avLst/>
          </a:prstGeom>
          <a:noFill/>
        </p:spPr>
        <p:txBody>
          <a:bodyPr wrap="square" rtlCol="0">
            <a:spAutoFit/>
          </a:bodyPr>
          <a:lstStyle/>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Inled mötet med information om zonen</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Presentationer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Övergång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Planera för klubbens framgång (global medlemsfokusering)</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Uppmärksamma hjälpinsatser</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Uppmärksamma LCIF</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sv-SE" sz="2400" dirty="0">
                <a:solidFill>
                  <a:schemeClr val="accent6">
                    <a:lumMod val="75000"/>
                    <a:lumOff val="25000"/>
                  </a:schemeClr>
                </a:solidFill>
                <a:latin typeface="Calibri" panose="020F0502020204030204" pitchFamily="34" charset="0"/>
                <a:cs typeface="Calibri" panose="020F0502020204030204" pitchFamily="34" charset="0"/>
              </a:rPr>
              <a:t>Utmärkelser</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Distriktets ledarskapskoordinator</a:t>
              </a:r>
            </a:p>
          </p:txBody>
        </p:sp>
      </p:grpSp>
    </p:spTree>
    <p:extLst>
      <p:ext uri="{BB962C8B-B14F-4D97-AF65-F5344CB8AC3E}">
        <p14:creationId xmlns:p14="http://schemas.microsoft.com/office/powerpoint/2010/main" val="2570603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2265561" y="2352369"/>
            <a:ext cx="7660878" cy="1686231"/>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sv-SE" sz="3600" b="1" dirty="0">
                <a:solidFill>
                  <a:schemeClr val="bg1"/>
                </a:solidFill>
                <a:latin typeface="Calibri" panose="020F0502020204030204" pitchFamily="34" charset="0"/>
                <a:cs typeface="Calibri" panose="020F0502020204030204" pitchFamily="34" charset="0"/>
              </a:rPr>
              <a:t>Zonordförande och regionordförande – Global medlemsfokusering </a:t>
            </a:r>
          </a:p>
        </p:txBody>
      </p:sp>
      <p:sp>
        <p:nvSpPr>
          <p:cNvPr id="17" name="Rectangle 16"/>
          <p:cNvSpPr/>
          <p:nvPr/>
        </p:nvSpPr>
        <p:spPr>
          <a:xfrm>
            <a:off x="4724400" y="4038600"/>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5128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381000" y="192204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itle 1"/>
          <p:cNvSpPr txBox="1">
            <a:spLocks/>
          </p:cNvSpPr>
          <p:nvPr/>
        </p:nvSpPr>
        <p:spPr>
          <a:xfrm>
            <a:off x="4724400" y="1874778"/>
            <a:ext cx="6857999" cy="277973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sv-SE" sz="3200" dirty="0">
                <a:solidFill>
                  <a:srgbClr val="082E87"/>
                </a:solidFill>
                <a:latin typeface="Calibri" panose="020F0502020204030204" pitchFamily="34" charset="0"/>
                <a:ea typeface="Arial" charset="0"/>
                <a:cs typeface="Calibri" panose="020F0502020204030204" pitchFamily="34" charset="0"/>
              </a:rPr>
              <a:t>Hur kommer du att engagera och uppmuntra klubbarna vid zonmötena att stödja varandra och att kontakta ledare i distriktet som kan vara till hjälp?</a:t>
            </a:r>
          </a:p>
        </p:txBody>
      </p:sp>
      <p:sp>
        <p:nvSpPr>
          <p:cNvPr id="2" name="Rectangle 1"/>
          <p:cNvSpPr/>
          <p:nvPr/>
        </p:nvSpPr>
        <p:spPr>
          <a:xfrm>
            <a:off x="228600" y="452850"/>
            <a:ext cx="3276600" cy="1421928"/>
          </a:xfrm>
          <a:prstGeom prst="rect">
            <a:avLst/>
          </a:prstGeom>
        </p:spPr>
        <p:txBody>
          <a:bodyPr wrap="square">
            <a:spAutoFit/>
          </a:bodyPr>
          <a:lstStyle/>
          <a:p>
            <a:pPr>
              <a:lnSpc>
                <a:spcPct val="90000"/>
              </a:lnSpc>
              <a:spcBef>
                <a:spcPts val="2400"/>
              </a:spcBef>
              <a:defRPr/>
            </a:pPr>
            <a:r>
              <a:rPr lang="sv-SE" sz="3200">
                <a:solidFill>
                  <a:schemeClr val="bg1"/>
                </a:solidFill>
                <a:latin typeface="Calibri" panose="020F0502020204030204" pitchFamily="34" charset="0"/>
                <a:cs typeface="Calibri" panose="020F0502020204030204" pitchFamily="34" charset="0"/>
              </a:rPr>
              <a:t>Vad inspirerar klubbarna i din zon?</a:t>
            </a:r>
          </a:p>
        </p:txBody>
      </p:sp>
    </p:spTree>
    <p:extLst>
      <p:ext uri="{BB962C8B-B14F-4D97-AF65-F5344CB8AC3E}">
        <p14:creationId xmlns:p14="http://schemas.microsoft.com/office/powerpoint/2010/main" val="236687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7" name="Rectangle 16"/>
          <p:cNvSpPr/>
          <p:nvPr/>
        </p:nvSpPr>
        <p:spPr>
          <a:xfrm>
            <a:off x="304800" y="51936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27D8B01F-5B68-47E7-86E5-8F4A46870C3C}"/>
              </a:ext>
            </a:extLst>
          </p:cNvPr>
          <p:cNvSpPr txBox="1">
            <a:spLocks/>
          </p:cNvSpPr>
          <p:nvPr/>
        </p:nvSpPr>
        <p:spPr>
          <a:xfrm>
            <a:off x="160878" y="-50696"/>
            <a:ext cx="12000271" cy="75470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gn="l"/>
            <a:r>
              <a:rPr lang="sv-SE" sz="3300" b="1" dirty="0">
                <a:solidFill>
                  <a:schemeClr val="bg1"/>
                </a:solidFill>
                <a:latin typeface="Calibri" panose="020F0502020204030204" pitchFamily="34" charset="0"/>
                <a:cs typeface="Calibri" panose="020F0502020204030204" pitchFamily="34" charset="0"/>
              </a:rPr>
              <a:t>Zonordförande och regionordförande – Global medlemsfokusering</a:t>
            </a:r>
          </a:p>
        </p:txBody>
      </p:sp>
      <p:pic>
        <p:nvPicPr>
          <p:cNvPr id="7" name="Bildobjekt 6">
            <a:extLst>
              <a:ext uri="{FF2B5EF4-FFF2-40B4-BE49-F238E27FC236}">
                <a16:creationId xmlns:a16="http://schemas.microsoft.com/office/drawing/2014/main" id="{4542895B-9A1C-CA07-4924-50104228925C}"/>
              </a:ext>
            </a:extLst>
          </p:cNvPr>
          <p:cNvPicPr>
            <a:picLocks noChangeAspect="1"/>
          </p:cNvPicPr>
          <p:nvPr/>
        </p:nvPicPr>
        <p:blipFill>
          <a:blip r:embed="rId3"/>
          <a:stretch>
            <a:fillRect/>
          </a:stretch>
        </p:blipFill>
        <p:spPr>
          <a:xfrm>
            <a:off x="6705600" y="762000"/>
            <a:ext cx="5004394" cy="5105400"/>
          </a:xfrm>
          <a:prstGeom prst="rect">
            <a:avLst/>
          </a:prstGeom>
        </p:spPr>
      </p:pic>
      <p:pic>
        <p:nvPicPr>
          <p:cNvPr id="3" name="Picture 2">
            <a:extLst>
              <a:ext uri="{FF2B5EF4-FFF2-40B4-BE49-F238E27FC236}">
                <a16:creationId xmlns:a16="http://schemas.microsoft.com/office/drawing/2014/main" id="{8F62CDF9-47AC-865E-150F-385C04328BDA}"/>
              </a:ext>
            </a:extLst>
          </p:cNvPr>
          <p:cNvPicPr>
            <a:picLocks noChangeAspect="1"/>
          </p:cNvPicPr>
          <p:nvPr/>
        </p:nvPicPr>
        <p:blipFill>
          <a:blip r:embed="rId4"/>
          <a:stretch>
            <a:fillRect/>
          </a:stretch>
        </p:blipFill>
        <p:spPr>
          <a:xfrm>
            <a:off x="10248900" y="5006901"/>
            <a:ext cx="1752987" cy="1720998"/>
          </a:xfrm>
          <a:prstGeom prst="rect">
            <a:avLst/>
          </a:prstGeom>
        </p:spPr>
      </p:pic>
      <p:pic>
        <p:nvPicPr>
          <p:cNvPr id="4" name="Picture 3">
            <a:extLst>
              <a:ext uri="{FF2B5EF4-FFF2-40B4-BE49-F238E27FC236}">
                <a16:creationId xmlns:a16="http://schemas.microsoft.com/office/drawing/2014/main" id="{F53FFC92-5EF4-D1D1-B2E4-1B57EB055567}"/>
              </a:ext>
            </a:extLst>
          </p:cNvPr>
          <p:cNvPicPr>
            <a:picLocks noChangeAspect="1"/>
          </p:cNvPicPr>
          <p:nvPr/>
        </p:nvPicPr>
        <p:blipFill>
          <a:blip r:embed="rId5"/>
          <a:stretch>
            <a:fillRect/>
          </a:stretch>
        </p:blipFill>
        <p:spPr>
          <a:xfrm>
            <a:off x="482969" y="769143"/>
            <a:ext cx="6179291" cy="5569493"/>
          </a:xfrm>
          <a:prstGeom prst="rect">
            <a:avLst/>
          </a:prstGeom>
        </p:spPr>
      </p:pic>
    </p:spTree>
    <p:extLst>
      <p:ext uri="{BB962C8B-B14F-4D97-AF65-F5344CB8AC3E}">
        <p14:creationId xmlns:p14="http://schemas.microsoft.com/office/powerpoint/2010/main" val="98922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sv-SE">
                <a:latin typeface="Calibri" panose="020F0502020204030204" pitchFamily="34" charset="0"/>
                <a:cs typeface="Calibri" panose="020F0502020204030204" pitchFamily="34" charset="0"/>
              </a:rPr>
              <a:t>FÖLJ UPP</a:t>
            </a:r>
          </a:p>
        </p:txBody>
      </p:sp>
    </p:spTree>
    <p:extLst>
      <p:ext uri="{BB962C8B-B14F-4D97-AF65-F5344CB8AC3E}">
        <p14:creationId xmlns:p14="http://schemas.microsoft.com/office/powerpoint/2010/main" val="793522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664853" y="2743200"/>
            <a:ext cx="5662894" cy="2365625"/>
          </a:xfrm>
          <a:prstGeom prst="rect">
            <a:avLst/>
          </a:prstGeom>
        </p:spPr>
        <p:txBody>
          <a:bodyPr anchor="t">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Använd denna mall, för att föra noteringar under zonmötet.</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sv-SE"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Detta är ett bra verktyg att använda, speciellt om ärenden går vidare till nästa zonmöte. </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sv-SE"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God historik över zonens evenemang.</a:t>
            </a: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486400" y="958741"/>
            <a:ext cx="6019800" cy="11783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b="1" dirty="0">
                <a:solidFill>
                  <a:srgbClr val="082E87"/>
                </a:solidFill>
                <a:latin typeface="Calibri" panose="020F0502020204030204" pitchFamily="34" charset="0"/>
                <a:ea typeface="Arial" charset="0"/>
                <a:cs typeface="Calibri" panose="020F0502020204030204" pitchFamily="34" charset="0"/>
              </a:rPr>
              <a:t>För protokoll vid dina möten</a:t>
            </a:r>
          </a:p>
        </p:txBody>
      </p:sp>
      <p:sp>
        <p:nvSpPr>
          <p:cNvPr id="8" name="Rectangle 7"/>
          <p:cNvSpPr/>
          <p:nvPr/>
        </p:nvSpPr>
        <p:spPr>
          <a:xfrm>
            <a:off x="5638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1FF41394-09D5-5114-6A3F-C4FC3107D981}"/>
              </a:ext>
            </a:extLst>
          </p:cNvPr>
          <p:cNvPicPr>
            <a:picLocks noChangeAspect="1"/>
          </p:cNvPicPr>
          <p:nvPr/>
        </p:nvPicPr>
        <p:blipFill>
          <a:blip r:embed="rId3"/>
          <a:stretch>
            <a:fillRect/>
          </a:stretch>
        </p:blipFill>
        <p:spPr>
          <a:xfrm>
            <a:off x="446583" y="930018"/>
            <a:ext cx="4328943" cy="549328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58595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5370870" y="2819400"/>
            <a:ext cx="6277880" cy="30480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sv-S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Prioritera frågor som kräver mer uppmärksamhet gällande kämpande klubbar i zonen. </a:t>
            </a:r>
          </a:p>
          <a:p>
            <a:pPr marL="463550" indent="-463550" algn="l">
              <a:lnSpc>
                <a:spcPct val="100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sv-S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Notera all uppföljning som krävs.</a:t>
            </a:r>
          </a:p>
          <a:p>
            <a:pPr algn="l"/>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sv-S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Skapa planer och åtgärder inför nästa zonmöte. </a:t>
            </a: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322674" y="228600"/>
            <a:ext cx="5878726" cy="190844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dirty="0">
                <a:solidFill>
                  <a:srgbClr val="082E87"/>
                </a:solidFill>
                <a:latin typeface="Calibri" panose="020F0502020204030204" pitchFamily="34" charset="0"/>
                <a:ea typeface="Arial" charset="0"/>
                <a:cs typeface="Calibri" panose="020F0502020204030204" pitchFamily="34" charset="0"/>
              </a:rPr>
              <a:t>Följ upp åtgärder avseende stöd till klubbarna samt engagemang av distriktsguvernören och GAT-koordinatorer.</a:t>
            </a:r>
          </a:p>
        </p:txBody>
      </p:sp>
      <p:sp>
        <p:nvSpPr>
          <p:cNvPr id="8" name="Rectangle 7"/>
          <p:cNvSpPr/>
          <p:nvPr/>
        </p:nvSpPr>
        <p:spPr>
          <a:xfrm>
            <a:off x="5370870" y="21370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4" name="Picture 3">
            <a:extLst>
              <a:ext uri="{FF2B5EF4-FFF2-40B4-BE49-F238E27FC236}">
                <a16:creationId xmlns:a16="http://schemas.microsoft.com/office/drawing/2014/main" id="{37B0248F-547D-484C-882E-62C0650B75F5}"/>
              </a:ext>
            </a:extLst>
          </p:cNvPr>
          <p:cNvPicPr>
            <a:picLocks noChangeAspect="1"/>
          </p:cNvPicPr>
          <p:nvPr/>
        </p:nvPicPr>
        <p:blipFill>
          <a:blip r:embed="rId3"/>
          <a:stretch>
            <a:fillRect/>
          </a:stretch>
        </p:blipFill>
        <p:spPr>
          <a:xfrm>
            <a:off x="228600" y="933450"/>
            <a:ext cx="4388340" cy="5562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61144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507977"/>
            <a:ext cx="11048999" cy="696445"/>
          </a:xfrm>
        </p:spPr>
        <p:txBody>
          <a:bodyPr/>
          <a:lstStyle/>
          <a:p>
            <a:r>
              <a:rPr lang="sv-SE" sz="3200">
                <a:solidFill>
                  <a:schemeClr val="bg1"/>
                </a:solidFill>
                <a:latin typeface="Calibri" panose="020F0502020204030204" pitchFamily="34" charset="0"/>
                <a:cs typeface="Calibri" panose="020F0502020204030204" pitchFamily="34" charset="0"/>
              </a:rPr>
              <a:t>Du kommer att samarbeta med dessa tjänstemän</a:t>
            </a:r>
          </a:p>
        </p:txBody>
      </p:sp>
      <p:grpSp>
        <p:nvGrpSpPr>
          <p:cNvPr id="45" name="Group 44"/>
          <p:cNvGrpSpPr/>
          <p:nvPr/>
        </p:nvGrpSpPr>
        <p:grpSpPr>
          <a:xfrm>
            <a:off x="1262700" y="2244778"/>
            <a:ext cx="2496002" cy="2901907"/>
            <a:chOff x="3094090" y="2066731"/>
            <a:chExt cx="2496002" cy="2901907"/>
          </a:xfrm>
        </p:grpSpPr>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3094090" y="4630084"/>
              <a:ext cx="2496002" cy="338554"/>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Zonordförande</a:t>
              </a:r>
            </a:p>
          </p:txBody>
        </p:sp>
      </p:grpSp>
      <p:grpSp>
        <p:nvGrpSpPr>
          <p:cNvPr id="60" name="Group 59"/>
          <p:cNvGrpSpPr>
            <a:grpSpLocks noChangeAspect="1"/>
          </p:cNvGrpSpPr>
          <p:nvPr/>
        </p:nvGrpSpPr>
        <p:grpSpPr>
          <a:xfrm>
            <a:off x="5558581" y="1751722"/>
            <a:ext cx="1504770" cy="2305931"/>
            <a:chOff x="5734418" y="1564230"/>
            <a:chExt cx="1086478" cy="1664919"/>
          </a:xfrm>
          <a:effectLst>
            <a:outerShdw blurRad="50800" dist="38100" dir="2700000" algn="tl" rotWithShape="0">
              <a:srgbClr val="56565A">
                <a:alpha val="40000"/>
              </a:srgbClr>
            </a:outerShdw>
          </a:effectLst>
        </p:grpSpPr>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5734418" y="2984708"/>
              <a:ext cx="1086478" cy="244441"/>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President</a:t>
              </a:r>
              <a:r>
                <a:rPr lang="sv-SE" sz="1200">
                  <a:latin typeface="Calibri" panose="020F0502020204030204" pitchFamily="34" charset="0"/>
                  <a:cs typeface="Calibri" panose="020F0502020204030204" pitchFamily="34" charset="0"/>
                </a:rPr>
                <a:t>	</a:t>
              </a:r>
            </a:p>
          </p:txBody>
        </p:sp>
      </p:grpSp>
      <p:grpSp>
        <p:nvGrpSpPr>
          <p:cNvPr id="65" name="Group 64"/>
          <p:cNvGrpSpPr>
            <a:grpSpLocks noChangeAspect="1"/>
          </p:cNvGrpSpPr>
          <p:nvPr/>
        </p:nvGrpSpPr>
        <p:grpSpPr>
          <a:xfrm>
            <a:off x="7678811" y="1700565"/>
            <a:ext cx="1633680" cy="2584088"/>
            <a:chOff x="7048568" y="1413035"/>
            <a:chExt cx="1284241" cy="2031369"/>
          </a:xfrm>
        </p:grpSpPr>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67" name="TextBox 66"/>
            <p:cNvSpPr txBox="1"/>
            <p:nvPr/>
          </p:nvSpPr>
          <p:spPr>
            <a:xfrm>
              <a:off x="7048568" y="2984708"/>
              <a:ext cx="1284241" cy="459696"/>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Vice president	</a:t>
              </a:r>
            </a:p>
          </p:txBody>
        </p:sp>
      </p:grpSp>
      <p:grpSp>
        <p:nvGrpSpPr>
          <p:cNvPr id="69" name="Group 68"/>
          <p:cNvGrpSpPr>
            <a:grpSpLocks noChangeAspect="1"/>
          </p:cNvGrpSpPr>
          <p:nvPr/>
        </p:nvGrpSpPr>
        <p:grpSpPr>
          <a:xfrm>
            <a:off x="9927951" y="1751722"/>
            <a:ext cx="1515480" cy="2398066"/>
            <a:chOff x="7094604" y="3565858"/>
            <a:chExt cx="1092380" cy="1728560"/>
          </a:xfrm>
        </p:grpSpPr>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57144" y="3565858"/>
              <a:ext cx="967300" cy="1389798"/>
            </a:xfrm>
            <a:prstGeom prst="rect">
              <a:avLst/>
            </a:prstGeom>
            <a:ln>
              <a:noFill/>
            </a:ln>
            <a:effectLst>
              <a:outerShdw blurRad="292100" dist="139700" dir="2700000" algn="tl" rotWithShape="0">
                <a:srgbClr val="333333">
                  <a:alpha val="65000"/>
                </a:srgbClr>
              </a:outerShdw>
            </a:effectLst>
          </p:spPr>
        </p:pic>
        <p:sp>
          <p:nvSpPr>
            <p:cNvPr id="71" name="TextBox 70"/>
            <p:cNvSpPr txBox="1"/>
            <p:nvPr/>
          </p:nvSpPr>
          <p:spPr>
            <a:xfrm>
              <a:off x="7094604" y="5050383"/>
              <a:ext cx="1092380" cy="244035"/>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Sekreterare</a:t>
              </a:r>
              <a:r>
                <a:rPr lang="sv-SE" sz="1200">
                  <a:latin typeface="Calibri" panose="020F0502020204030204" pitchFamily="34" charset="0"/>
                  <a:cs typeface="Calibri" panose="020F0502020204030204" pitchFamily="34" charset="0"/>
                </a:rPr>
                <a:t>	</a:t>
              </a:r>
            </a:p>
          </p:txBody>
        </p:sp>
      </p:grpSp>
      <p:grpSp>
        <p:nvGrpSpPr>
          <p:cNvPr id="72" name="Group 71"/>
          <p:cNvGrpSpPr>
            <a:grpSpLocks noChangeAspect="1"/>
          </p:cNvGrpSpPr>
          <p:nvPr/>
        </p:nvGrpSpPr>
        <p:grpSpPr>
          <a:xfrm>
            <a:off x="8777994" y="4110807"/>
            <a:ext cx="1652784" cy="2537409"/>
            <a:chOff x="5566022" y="3532187"/>
            <a:chExt cx="1359382" cy="2086968"/>
          </a:xfrm>
        </p:grpSpPr>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74" name="TextBox 73"/>
            <p:cNvSpPr txBox="1"/>
            <p:nvPr/>
          </p:nvSpPr>
          <p:spPr>
            <a:xfrm>
              <a:off x="5566022" y="4986305"/>
              <a:ext cx="1359382" cy="632850"/>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Service- </a:t>
              </a:r>
            </a:p>
            <a:p>
              <a:pPr algn="ctr"/>
              <a:r>
                <a:rPr lang="sv-SE" sz="1600">
                  <a:solidFill>
                    <a:schemeClr val="bg1"/>
                  </a:solidFill>
                  <a:latin typeface="Calibri" panose="020F0502020204030204" pitchFamily="34" charset="0"/>
                  <a:cs typeface="Calibri" panose="020F0502020204030204" pitchFamily="34" charset="0"/>
                </a:rPr>
                <a:t>ordförande</a:t>
              </a:r>
              <a:r>
                <a:rPr lang="sv-SE" sz="1200">
                  <a:solidFill>
                    <a:schemeClr val="bg1"/>
                  </a:solidFill>
                </a:rPr>
                <a:t>	</a:t>
              </a:r>
            </a:p>
          </p:txBody>
        </p:sp>
      </p:grpSp>
      <p:grpSp>
        <p:nvGrpSpPr>
          <p:cNvPr id="75" name="Group 74"/>
          <p:cNvGrpSpPr/>
          <p:nvPr/>
        </p:nvGrpSpPr>
        <p:grpSpPr>
          <a:xfrm>
            <a:off x="6870358" y="4110807"/>
            <a:ext cx="1539796" cy="2546186"/>
            <a:chOff x="5471252" y="3446373"/>
            <a:chExt cx="1539796" cy="2546186"/>
          </a:xfrm>
        </p:grpSpPr>
        <p:pic>
          <p:nvPicPr>
            <p:cNvPr id="76" name="Picture 75"/>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685569" y="3446373"/>
              <a:ext cx="1135441" cy="1632370"/>
            </a:xfrm>
            <a:prstGeom prst="rect">
              <a:avLst/>
            </a:prstGeom>
            <a:ln>
              <a:noFill/>
            </a:ln>
            <a:effectLst>
              <a:outerShdw blurRad="292100" dist="139700" dir="2700000" algn="tl" rotWithShape="0">
                <a:srgbClr val="333333">
                  <a:alpha val="65000"/>
                </a:srgbClr>
              </a:outerShdw>
            </a:effectLst>
          </p:spPr>
        </p:pic>
        <p:sp>
          <p:nvSpPr>
            <p:cNvPr id="77" name="TextBox 76"/>
            <p:cNvSpPr txBox="1"/>
            <p:nvPr/>
          </p:nvSpPr>
          <p:spPr>
            <a:xfrm>
              <a:off x="5471252" y="5223118"/>
              <a:ext cx="1539796" cy="769441"/>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Medlems-</a:t>
              </a:r>
            </a:p>
            <a:p>
              <a:pPr algn="ctr"/>
              <a:r>
                <a:rPr lang="sv-SE" sz="1600">
                  <a:solidFill>
                    <a:schemeClr val="bg1"/>
                  </a:solidFill>
                  <a:latin typeface="Calibri" panose="020F0502020204030204" pitchFamily="34" charset="0"/>
                  <a:cs typeface="Calibri" panose="020F0502020204030204" pitchFamily="34" charset="0"/>
                </a:rPr>
                <a:t>ordförande</a:t>
              </a:r>
              <a:r>
                <a:rPr lang="sv-SE" sz="1200">
                  <a:solidFill>
                    <a:schemeClr val="bg1"/>
                  </a:solidFill>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50947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7"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600">
                <a:solidFill>
                  <a:schemeClr val="bg1"/>
                </a:solidFill>
                <a:latin typeface="Calibri" panose="020F0502020204030204" pitchFamily="34" charset="0"/>
                <a:ea typeface="Arial" charset="0"/>
                <a:cs typeface="Calibri" panose="020F0502020204030204" pitchFamily="34" charset="0"/>
              </a:rPr>
              <a:t>Uppmärksamma framgångar bland dina klubbar samt hedra klubbarnas och medlemmarnas prestationer med erkänsla</a:t>
            </a:r>
          </a:p>
        </p:txBody>
      </p:sp>
      <p:pic>
        <p:nvPicPr>
          <p:cNvPr id="7" name="Picture 6"/>
          <p:cNvPicPr>
            <a:picLocks noChangeAspect="1"/>
          </p:cNvPicPr>
          <p:nvPr/>
        </p:nvPicPr>
        <p:blipFill rotWithShape="1">
          <a:blip r:embed="rId3"/>
          <a:srcRect l="6889" r="1975"/>
          <a:stretch/>
        </p:blipFill>
        <p:spPr>
          <a:xfrm>
            <a:off x="1045073" y="2133600"/>
            <a:ext cx="10165546" cy="37338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9569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sv-SE">
                <a:latin typeface="Calibri" panose="020F0502020204030204" pitchFamily="34" charset="0"/>
                <a:cs typeface="Calibri" panose="020F0502020204030204" pitchFamily="34" charset="0"/>
              </a:rPr>
              <a:t>Utmärkelser</a:t>
            </a:r>
          </a:p>
        </p:txBody>
      </p:sp>
    </p:spTree>
    <p:extLst>
      <p:ext uri="{BB962C8B-B14F-4D97-AF65-F5344CB8AC3E}">
        <p14:creationId xmlns:p14="http://schemas.microsoft.com/office/powerpoint/2010/main" val="1702255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itle 1"/>
          <p:cNvSpPr txBox="1">
            <a:spLocks/>
          </p:cNvSpPr>
          <p:nvPr/>
        </p:nvSpPr>
        <p:spPr>
          <a:xfrm>
            <a:off x="5638800" y="958741"/>
            <a:ext cx="4267200" cy="5687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b="1" kern="0" dirty="0">
              <a:solidFill>
                <a:srgbClr val="082E87"/>
              </a:solidFill>
              <a:latin typeface="HelveticaNeueLT Std Lt" panose="020B0403020202020204" pitchFamily="34" charset="0"/>
              <a:ea typeface="Arial" charset="0"/>
              <a:cs typeface="Arial" charset="0"/>
            </a:endParaRPr>
          </a:p>
        </p:txBody>
      </p:sp>
      <p:sp>
        <p:nvSpPr>
          <p:cNvPr id="8" name="Rectangle 7"/>
          <p:cNvSpPr/>
          <p:nvPr/>
        </p:nvSpPr>
        <p:spPr>
          <a:xfrm>
            <a:off x="4630048" y="135687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4" name="Title 1"/>
          <p:cNvSpPr txBox="1">
            <a:spLocks/>
          </p:cNvSpPr>
          <p:nvPr/>
        </p:nvSpPr>
        <p:spPr>
          <a:xfrm>
            <a:off x="4038600" y="307003"/>
            <a:ext cx="8077200" cy="10975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000" b="1" dirty="0">
                <a:solidFill>
                  <a:srgbClr val="082E87"/>
                </a:solidFill>
                <a:latin typeface="Calibri" panose="020F0502020204030204" pitchFamily="34" charset="0"/>
                <a:ea typeface="Arial" charset="0"/>
                <a:cs typeface="Calibri" panose="020F0502020204030204" pitchFamily="34" charset="0"/>
              </a:rPr>
              <a:t>Tilldelas erkänsla för resultatet av era framgångar</a:t>
            </a:r>
          </a:p>
        </p:txBody>
      </p:sp>
      <p:pic>
        <p:nvPicPr>
          <p:cNvPr id="13" name="Picture 12">
            <a:extLst>
              <a:ext uri="{FF2B5EF4-FFF2-40B4-BE49-F238E27FC236}">
                <a16:creationId xmlns:a16="http://schemas.microsoft.com/office/drawing/2014/main" id="{3C763E75-95C9-4177-B6F4-B8E73D41367A}"/>
              </a:ext>
            </a:extLst>
          </p:cNvPr>
          <p:cNvPicPr>
            <a:picLocks noChangeAspect="1"/>
          </p:cNvPicPr>
          <p:nvPr/>
        </p:nvPicPr>
        <p:blipFill rotWithShape="1">
          <a:blip r:embed="rId3"/>
          <a:srcRect l="1694" t="1162" r="2305" b="-1"/>
          <a:stretch/>
        </p:blipFill>
        <p:spPr>
          <a:xfrm>
            <a:off x="751867" y="389103"/>
            <a:ext cx="2475606" cy="2752710"/>
          </a:xfrm>
          <a:prstGeom prst="rect">
            <a:avLst/>
          </a:prstGeom>
        </p:spPr>
      </p:pic>
      <p:pic>
        <p:nvPicPr>
          <p:cNvPr id="15" name="Picture 14">
            <a:extLst>
              <a:ext uri="{FF2B5EF4-FFF2-40B4-BE49-F238E27FC236}">
                <a16:creationId xmlns:a16="http://schemas.microsoft.com/office/drawing/2014/main" id="{769EC002-1CF1-4A95-AB8A-9B7EE6BD483D}"/>
              </a:ext>
            </a:extLst>
          </p:cNvPr>
          <p:cNvPicPr>
            <a:picLocks noChangeAspect="1"/>
          </p:cNvPicPr>
          <p:nvPr/>
        </p:nvPicPr>
        <p:blipFill rotWithShape="1">
          <a:blip r:embed="rId4"/>
          <a:srcRect l="3448" r="3448"/>
          <a:stretch/>
        </p:blipFill>
        <p:spPr>
          <a:xfrm>
            <a:off x="751867" y="3530916"/>
            <a:ext cx="2449470" cy="2887420"/>
          </a:xfrm>
          <a:prstGeom prst="rect">
            <a:avLst/>
          </a:prstGeom>
        </p:spPr>
      </p:pic>
      <p:sp>
        <p:nvSpPr>
          <p:cNvPr id="17" name="TextBox 16">
            <a:extLst>
              <a:ext uri="{FF2B5EF4-FFF2-40B4-BE49-F238E27FC236}">
                <a16:creationId xmlns:a16="http://schemas.microsoft.com/office/drawing/2014/main" id="{6BD9F33E-E270-4DBC-B5A1-F4166D2450C3}"/>
              </a:ext>
            </a:extLst>
          </p:cNvPr>
          <p:cNvSpPr txBox="1"/>
          <p:nvPr/>
        </p:nvSpPr>
        <p:spPr>
          <a:xfrm>
            <a:off x="4181423" y="1618851"/>
            <a:ext cx="7391401" cy="5170646"/>
          </a:xfrm>
          <a:prstGeom prst="rect">
            <a:avLst/>
          </a:prstGeom>
          <a:noFill/>
        </p:spPr>
        <p:txBody>
          <a:bodyPr wrap="square" rtlCol="0">
            <a:spAutoFit/>
          </a:bodyPr>
          <a:lstStyle/>
          <a:p>
            <a:pPr marL="457200" indent="-457200">
              <a:buFont typeface="Arial" panose="020B0604020202020204" pitchFamily="34" charset="0"/>
              <a:buChar char="•"/>
            </a:pPr>
            <a:r>
              <a:rPr lang="sv-SE" sz="2400" dirty="0">
                <a:solidFill>
                  <a:schemeClr val="accent6"/>
                </a:solidFill>
                <a:latin typeface="Calibri" panose="020F0502020204030204" pitchFamily="34" charset="0"/>
                <a:cs typeface="Calibri" panose="020F0502020204030204" pitchFamily="34" charset="0"/>
              </a:rPr>
              <a:t>Gå igenom kriterierna avseende</a:t>
            </a:r>
          </a:p>
          <a:p>
            <a:pPr marL="739775" indent="234950">
              <a:buFont typeface="Wingdings" panose="05000000000000000000" pitchFamily="2" charset="2"/>
              <a:buChar char="Ø"/>
            </a:pPr>
            <a:r>
              <a:rPr lang="sv-SE" sz="2400" dirty="0">
                <a:solidFill>
                  <a:schemeClr val="accent6"/>
                </a:solidFill>
                <a:latin typeface="Calibri" panose="020F0502020204030204" pitchFamily="34" charset="0"/>
                <a:cs typeface="Calibri" panose="020F0502020204030204" pitchFamily="34" charset="0"/>
              </a:rPr>
              <a:t> Den första 90 dagarna</a:t>
            </a:r>
          </a:p>
          <a:p>
            <a:pPr marL="739775" indent="234950">
              <a:buFont typeface="Wingdings" panose="05000000000000000000" pitchFamily="2" charset="2"/>
              <a:buChar char="Ø"/>
            </a:pPr>
            <a:r>
              <a:rPr lang="sv-SE" sz="2400" dirty="0">
                <a:solidFill>
                  <a:schemeClr val="accent6"/>
                </a:solidFill>
                <a:latin typeface="Calibri" panose="020F0502020204030204" pitchFamily="34" charset="0"/>
                <a:cs typeface="Calibri" panose="020F0502020204030204" pitchFamily="34" charset="0"/>
              </a:rPr>
              <a:t>Under hela året</a:t>
            </a:r>
          </a:p>
          <a:p>
            <a:pPr marL="739775" indent="234950">
              <a:buFont typeface="Wingdings" panose="05000000000000000000" pitchFamily="2" charset="2"/>
              <a:buChar char="Ø"/>
            </a:pPr>
            <a:r>
              <a:rPr lang="sv-SE" sz="2400" dirty="0">
                <a:solidFill>
                  <a:schemeClr val="accent6"/>
                </a:solidFill>
                <a:latin typeface="Calibri" panose="020F0502020204030204" pitchFamily="34" charset="0"/>
                <a:cs typeface="Calibri" panose="020F0502020204030204" pitchFamily="34" charset="0"/>
              </a:rPr>
              <a:t>Innan verksamhetsårets slut</a:t>
            </a:r>
          </a:p>
          <a:p>
            <a:pPr marL="739775" indent="234950">
              <a:buFont typeface="Wingdings" panose="05000000000000000000" pitchFamily="2" charset="2"/>
              <a:buChar char="Ø"/>
            </a:pPr>
            <a:r>
              <a:rPr lang="sv-SE" sz="2400" dirty="0">
                <a:solidFill>
                  <a:schemeClr val="accent6"/>
                </a:solidFill>
                <a:latin typeface="Calibri" panose="020F0502020204030204" pitchFamily="34" charset="0"/>
                <a:cs typeface="Calibri" panose="020F0502020204030204" pitchFamily="34" charset="0"/>
              </a:rPr>
              <a:t>Vid verksamhetsårets slut</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sv-SE" sz="2400" dirty="0">
                <a:solidFill>
                  <a:schemeClr val="accent6"/>
                </a:solidFill>
                <a:latin typeface="Calibri" panose="020F0502020204030204" pitchFamily="34" charset="0"/>
                <a:cs typeface="Calibri" panose="020F0502020204030204" pitchFamily="34" charset="0"/>
              </a:rPr>
              <a:t>Fyll i ansökan</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sv-SE" sz="2400" dirty="0">
                <a:solidFill>
                  <a:schemeClr val="accent6"/>
                </a:solidFill>
                <a:latin typeface="Calibri" panose="020F0502020204030204" pitchFamily="34" charset="0"/>
                <a:cs typeface="Calibri" panose="020F0502020204030204" pitchFamily="34" charset="0"/>
              </a:rPr>
              <a:t>LCI tillhanda senast den 31 augusti</a:t>
            </a:r>
          </a:p>
          <a:p>
            <a:endParaRPr lang="en-US" sz="2400" dirty="0">
              <a:solidFill>
                <a:schemeClr val="accent6"/>
              </a:solidFill>
              <a:latin typeface="Calibri" panose="020F0502020204030204" pitchFamily="34" charset="0"/>
              <a:cs typeface="Calibri" panose="020F0502020204030204" pitchFamily="34" charset="0"/>
            </a:endParaRPr>
          </a:p>
          <a:p>
            <a:r>
              <a:rPr lang="sv-SE" sz="2400" i="1" dirty="0">
                <a:solidFill>
                  <a:schemeClr val="accent6"/>
                </a:solidFill>
                <a:latin typeface="Calibri" panose="020F0502020204030204" pitchFamily="34" charset="0"/>
                <a:cs typeface="Calibri" panose="020F0502020204030204" pitchFamily="34" charset="0"/>
              </a:rPr>
              <a:t>Ansökningar finns på webbsidan för </a:t>
            </a:r>
          </a:p>
          <a:p>
            <a:r>
              <a:rPr lang="sv-SE" sz="2400" i="1" dirty="0">
                <a:solidFill>
                  <a:schemeClr val="accent6"/>
                </a:solidFill>
                <a:latin typeface="Calibri" panose="020F0502020204030204" pitchFamily="34" charset="0"/>
                <a:cs typeface="Calibri" panose="020F0502020204030204" pitchFamily="34" charset="0"/>
              </a:rPr>
              <a:t>zonordförande och regionordförande</a:t>
            </a:r>
          </a:p>
          <a:p>
            <a:pPr marL="457200" indent="-457200">
              <a:buFont typeface="Arial" panose="020B0604020202020204" pitchFamily="34" charset="0"/>
              <a:buChar char="•"/>
            </a:pPr>
            <a:endParaRPr lang="en-US" sz="2400" dirty="0">
              <a:solidFill>
                <a:schemeClr val="accent6"/>
              </a:solidFill>
              <a:latin typeface="Calibri" panose="020F0502020204030204" pitchFamily="34" charset="0"/>
              <a:cs typeface="Calibri" panose="020F0502020204030204" pitchFamily="34" charset="0"/>
            </a:endParaRPr>
          </a:p>
          <a:p>
            <a:endParaRPr lang="en-US" dirty="0">
              <a:latin typeface="HelveticaNeueLT Std" panose="020B0604020202020204" pitchFamily="34" charset="0"/>
            </a:endParaRPr>
          </a:p>
        </p:txBody>
      </p:sp>
      <p:pic>
        <p:nvPicPr>
          <p:cNvPr id="4" name="Picture 3">
            <a:extLst>
              <a:ext uri="{FF2B5EF4-FFF2-40B4-BE49-F238E27FC236}">
                <a16:creationId xmlns:a16="http://schemas.microsoft.com/office/drawing/2014/main" id="{C701794F-8463-A952-B1CC-220BFA06D38C}"/>
              </a:ext>
            </a:extLst>
          </p:cNvPr>
          <p:cNvPicPr>
            <a:picLocks noChangeAspect="1"/>
          </p:cNvPicPr>
          <p:nvPr/>
        </p:nvPicPr>
        <p:blipFill>
          <a:blip r:embed="rId5"/>
          <a:stretch>
            <a:fillRect/>
          </a:stretch>
        </p:blipFill>
        <p:spPr>
          <a:xfrm>
            <a:off x="9906000" y="4689234"/>
            <a:ext cx="2057400" cy="2100263"/>
          </a:xfrm>
          <a:prstGeom prst="rect">
            <a:avLst/>
          </a:prstGeom>
        </p:spPr>
      </p:pic>
    </p:spTree>
    <p:extLst>
      <p:ext uri="{BB962C8B-B14F-4D97-AF65-F5344CB8AC3E}">
        <p14:creationId xmlns:p14="http://schemas.microsoft.com/office/powerpoint/2010/main" val="632135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362139" y="195584"/>
            <a:ext cx="1466661" cy="1430728"/>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sv-SE" sz="3600">
                <a:solidFill>
                  <a:schemeClr val="bg1"/>
                </a:solidFill>
                <a:latin typeface="Calibri" panose="020F0502020204030204" pitchFamily="34" charset="0"/>
                <a:cs typeface="Calibri" panose="020F0502020204030204" pitchFamily="34" charset="0"/>
              </a:rPr>
              <a:t>Kontaktinformation till LCI </a:t>
            </a:r>
          </a:p>
        </p:txBody>
      </p:sp>
      <p:sp>
        <p:nvSpPr>
          <p:cNvPr id="15" name="TextBox 27">
            <a:extLst>
              <a:ext uri="{FF2B5EF4-FFF2-40B4-BE49-F238E27FC236}">
                <a16:creationId xmlns:a16="http://schemas.microsoft.com/office/drawing/2014/main" id="{DA759A5B-BE78-45E5-B6F5-72D938C62AEE}"/>
              </a:ext>
            </a:extLst>
          </p:cNvPr>
          <p:cNvSpPr txBox="1"/>
          <p:nvPr/>
        </p:nvSpPr>
        <p:spPr>
          <a:xfrm>
            <a:off x="381000" y="1958135"/>
            <a:ext cx="11506200" cy="2254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r>
              <a:rPr lang="sv-SE" sz="2400" dirty="0">
                <a:solidFill>
                  <a:srgbClr val="FFFFFF"/>
                </a:solidFill>
                <a:latin typeface="Calibri" panose="020F0502020204030204" pitchFamily="34" charset="0"/>
                <a:ea typeface="HelveticaNeueLT Std Lt"/>
                <a:cs typeface="Calibri" panose="020F0502020204030204" pitchFamily="34" charset="0"/>
                <a:sym typeface="HelveticaNeueLT Std Lt"/>
              </a:rPr>
              <a:t>Telefon: </a:t>
            </a:r>
            <a:r>
              <a:rPr lang="sv-SE" sz="2400" dirty="0">
                <a:solidFill>
                  <a:schemeClr val="bg1"/>
                </a:solidFill>
                <a:latin typeface="Calibri" panose="020F0502020204030204" pitchFamily="34" charset="0"/>
                <a:ea typeface="HelveticaNeueLT Std Lt"/>
                <a:cs typeface="Calibri" panose="020F0502020204030204" pitchFamily="34" charset="0"/>
                <a:sym typeface="HelveticaNeueLT Std Lt"/>
              </a:rPr>
              <a:t>630-468-6948</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Calibri" panose="020F0502020204030204" pitchFamily="34" charset="0"/>
              <a:ea typeface="HelveticaNeueLT Std Lt"/>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sv-SE" sz="2400" dirty="0">
                <a:solidFill>
                  <a:srgbClr val="FFFFFF"/>
                </a:solidFill>
                <a:latin typeface="Calibri" panose="020F0502020204030204" pitchFamily="34" charset="0"/>
                <a:ea typeface="Arial"/>
                <a:cs typeface="Calibri" panose="020F0502020204030204" pitchFamily="34" charset="0"/>
                <a:sym typeface="HelveticaNeueLT Std Lt"/>
              </a:rPr>
              <a:t>E-post: </a:t>
            </a:r>
            <a:r>
              <a:rPr lang="sv-SE" sz="2400" dirty="0">
                <a:solidFill>
                  <a:srgbClr val="FFFFFF"/>
                </a:solidFill>
                <a:latin typeface="Calibri" panose="020F0502020204030204" pitchFamily="34" charset="0"/>
                <a:ea typeface="Arial"/>
                <a:cs typeface="Calibri" panose="020F0502020204030204" pitchFamily="34" charset="0"/>
                <a:sym typeface="HelveticaNeueLT Std Lt"/>
                <a:hlinkClick r:id="rId4"/>
              </a:rPr>
              <a:t>Eurafrican@lionsclubs.org</a:t>
            </a:r>
            <a:r>
              <a:rPr lang="sv-SE"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sv-SE" sz="2400" dirty="0">
                <a:solidFill>
                  <a:srgbClr val="FFFFFF"/>
                </a:solidFill>
                <a:latin typeface="Calibri" panose="020F0502020204030204" pitchFamily="34" charset="0"/>
                <a:ea typeface="Arial"/>
                <a:cs typeface="Calibri" panose="020F0502020204030204" pitchFamily="34" charset="0"/>
                <a:sym typeface="HelveticaNeueLT Std Lt"/>
              </a:rPr>
              <a:t>Webbsida: </a:t>
            </a:r>
          </a:p>
          <a:p>
            <a:pPr defTabSz="914367" hangingPunct="0">
              <a:defRPr sz="2800" b="0">
                <a:solidFill>
                  <a:srgbClr val="FFFFFF"/>
                </a:solidFill>
                <a:latin typeface="HelveticaNeueLT Std Lt"/>
                <a:ea typeface="HelveticaNeueLT Std Lt"/>
                <a:cs typeface="HelveticaNeueLT Std Lt"/>
                <a:sym typeface="HelveticaNeueLT Std Lt"/>
              </a:defRPr>
            </a:pPr>
            <a:r>
              <a:rPr lang="sv-SE" sz="2200" dirty="0">
                <a:solidFill>
                  <a:srgbClr val="FFFFFF"/>
                </a:solidFill>
                <a:latin typeface="Calibri" panose="020F0502020204030204" pitchFamily="34" charset="0"/>
                <a:ea typeface="Arial"/>
                <a:cs typeface="Calibri" panose="020F0502020204030204" pitchFamily="34" charset="0"/>
                <a:sym typeface="HelveticaNeueLT Std Lt"/>
                <a:hlinkClick r:id="rId5"/>
              </a:rPr>
              <a:t>https://www.lionsclubs.org/sv/resources-for-members/resource-center/zone-region-chairpersons</a:t>
            </a:r>
            <a:r>
              <a:rPr lang="sv-SE" sz="2200" dirty="0">
                <a:solidFill>
                  <a:srgbClr val="FFFFFF"/>
                </a:solidFill>
                <a:latin typeface="Calibri" panose="020F0502020204030204" pitchFamily="34" charset="0"/>
                <a:ea typeface="Arial"/>
                <a:cs typeface="Calibri" panose="020F0502020204030204" pitchFamily="34" charset="0"/>
                <a:sym typeface="HelveticaNeueLT Std Lt"/>
              </a:rPr>
              <a:t> </a:t>
            </a:r>
          </a:p>
        </p:txBody>
      </p:sp>
      <p:pic>
        <p:nvPicPr>
          <p:cNvPr id="5" name="Picture 4">
            <a:extLst>
              <a:ext uri="{FF2B5EF4-FFF2-40B4-BE49-F238E27FC236}">
                <a16:creationId xmlns:a16="http://schemas.microsoft.com/office/drawing/2014/main" id="{373CD2D3-81F7-83F5-7776-2C39F697509F}"/>
              </a:ext>
            </a:extLst>
          </p:cNvPr>
          <p:cNvPicPr>
            <a:picLocks noChangeAspect="1"/>
          </p:cNvPicPr>
          <p:nvPr/>
        </p:nvPicPr>
        <p:blipFill>
          <a:blip r:embed="rId6"/>
          <a:stretch>
            <a:fillRect/>
          </a:stretch>
        </p:blipFill>
        <p:spPr>
          <a:xfrm>
            <a:off x="9906000" y="4706526"/>
            <a:ext cx="2028825" cy="2037174"/>
          </a:xfrm>
          <a:prstGeom prst="rect">
            <a:avLst/>
          </a:prstGeom>
        </p:spPr>
      </p:pic>
    </p:spTree>
    <p:extLst>
      <p:ext uri="{BB962C8B-B14F-4D97-AF65-F5344CB8AC3E}">
        <p14:creationId xmlns:p14="http://schemas.microsoft.com/office/powerpoint/2010/main" val="2078379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sv-SE">
                <a:latin typeface="Helvetica Neue"/>
              </a:rPr>
              <a:t>Tack!</a:t>
            </a:r>
          </a:p>
        </p:txBody>
      </p:sp>
    </p:spTree>
    <p:extLst>
      <p:ext uri="{BB962C8B-B14F-4D97-AF65-F5344CB8AC3E}">
        <p14:creationId xmlns:p14="http://schemas.microsoft.com/office/powerpoint/2010/main" val="174800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27954"/>
            <a:ext cx="11201400" cy="591220"/>
          </a:xfrm>
        </p:spPr>
        <p:txBody>
          <a:bodyPr/>
          <a:lstStyle/>
          <a:p>
            <a:r>
              <a:rPr lang="sv-SE" sz="3200">
                <a:solidFill>
                  <a:schemeClr val="bg1"/>
                </a:solidFill>
                <a:latin typeface="Calibri" panose="020F0502020204030204" pitchFamily="34" charset="0"/>
                <a:cs typeface="Calibri" panose="020F0502020204030204" pitchFamily="34" charset="0"/>
              </a:rPr>
              <a:t>Du arbetar nära tillsammans med distriktsguvernören</a:t>
            </a:r>
          </a:p>
        </p:txBody>
      </p:sp>
      <p:sp>
        <p:nvSpPr>
          <p:cNvPr id="47" name="Rectangle 46"/>
          <p:cNvSpPr/>
          <p:nvPr/>
        </p:nvSpPr>
        <p:spPr>
          <a:xfrm>
            <a:off x="5357089" y="119264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48" name="Title 3"/>
          <p:cNvSpPr txBox="1">
            <a:spLocks/>
          </p:cNvSpPr>
          <p:nvPr/>
        </p:nvSpPr>
        <p:spPr>
          <a:xfrm>
            <a:off x="6477000" y="1772807"/>
            <a:ext cx="4648200" cy="591220"/>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2800" dirty="0">
                <a:solidFill>
                  <a:schemeClr val="accent1"/>
                </a:solidFill>
                <a:latin typeface="Calibri" panose="020F0502020204030204" pitchFamily="34" charset="0"/>
                <a:cs typeface="Calibri" panose="020F0502020204030204" pitchFamily="34" charset="0"/>
              </a:rPr>
              <a:t>och det globala arbetsteamet</a:t>
            </a:r>
          </a:p>
        </p:txBody>
      </p:sp>
      <p:grpSp>
        <p:nvGrpSpPr>
          <p:cNvPr id="49" name="Group 48"/>
          <p:cNvGrpSpPr/>
          <p:nvPr/>
        </p:nvGrpSpPr>
        <p:grpSpPr>
          <a:xfrm>
            <a:off x="2450648" y="2229960"/>
            <a:ext cx="1862377" cy="2776326"/>
            <a:chOff x="-188769" y="2404189"/>
            <a:chExt cx="1862377" cy="2776326"/>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18411" t="1929" r="27456" b="52588"/>
            <a:stretch/>
          </p:blipFill>
          <p:spPr>
            <a:xfrm>
              <a:off x="-188769" y="2404189"/>
              <a:ext cx="1796283" cy="2264013"/>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51" name="TextBox 50"/>
            <p:cNvSpPr txBox="1"/>
            <p:nvPr/>
          </p:nvSpPr>
          <p:spPr>
            <a:xfrm>
              <a:off x="-155192" y="4841961"/>
              <a:ext cx="1828800" cy="338554"/>
            </a:xfrm>
            <a:prstGeom prst="rect">
              <a:avLst/>
            </a:prstGeom>
            <a:noFill/>
            <a:ln>
              <a:noFill/>
            </a:ln>
            <a:effectLst/>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Distriktsguvernör</a:t>
              </a:r>
            </a:p>
          </p:txBody>
        </p:sp>
      </p:grpSp>
      <p:grpSp>
        <p:nvGrpSpPr>
          <p:cNvPr id="52" name="Group 51"/>
          <p:cNvGrpSpPr/>
          <p:nvPr/>
        </p:nvGrpSpPr>
        <p:grpSpPr>
          <a:xfrm>
            <a:off x="300820" y="2239317"/>
            <a:ext cx="1705388" cy="2717920"/>
            <a:chOff x="2917901" y="2250718"/>
            <a:chExt cx="1705388" cy="2717920"/>
          </a:xfrm>
        </p:grpSpPr>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5128" r="10539" b="23333"/>
            <a:stretch/>
          </p:blipFill>
          <p:spPr>
            <a:xfrm>
              <a:off x="2946889" y="2250718"/>
              <a:ext cx="1676400" cy="2286000"/>
            </a:xfrm>
            <a:prstGeom prst="rect">
              <a:avLst/>
            </a:prstGeom>
            <a:ln>
              <a:noFill/>
            </a:ln>
            <a:effectLst>
              <a:outerShdw blurRad="50800" dist="38100" dir="2700000" algn="tl" rotWithShape="0">
                <a:prstClr val="black">
                  <a:alpha val="40000"/>
                </a:prstClr>
              </a:outerShdw>
            </a:effectLst>
          </p:spPr>
        </p:pic>
        <p:sp>
          <p:nvSpPr>
            <p:cNvPr id="54" name="TextBox 53"/>
            <p:cNvSpPr txBox="1"/>
            <p:nvPr/>
          </p:nvSpPr>
          <p:spPr>
            <a:xfrm>
              <a:off x="2917901" y="4630084"/>
              <a:ext cx="1676400" cy="338554"/>
            </a:xfrm>
            <a:prstGeom prst="rect">
              <a:avLst/>
            </a:prstGeom>
            <a:noFill/>
          </p:spPr>
          <p:txBody>
            <a:bodyPr wrap="square" rtlCol="0">
              <a:spAutoFit/>
            </a:bodyPr>
            <a:lstStyle/>
            <a:p>
              <a:pPr algn="ctr"/>
              <a:r>
                <a:rPr lang="sv-SE" sz="1600">
                  <a:solidFill>
                    <a:schemeClr val="bg1"/>
                  </a:solidFill>
                  <a:latin typeface="Calibri" panose="020F0502020204030204" pitchFamily="34" charset="0"/>
                  <a:cs typeface="Calibri" panose="020F0502020204030204" pitchFamily="34" charset="0"/>
                </a:rPr>
                <a:t>Zonordförande</a:t>
              </a:r>
            </a:p>
          </p:txBody>
        </p:sp>
      </p:grpSp>
      <p:grpSp>
        <p:nvGrpSpPr>
          <p:cNvPr id="8" name="Group 7">
            <a:extLst>
              <a:ext uri="{FF2B5EF4-FFF2-40B4-BE49-F238E27FC236}">
                <a16:creationId xmlns:a16="http://schemas.microsoft.com/office/drawing/2014/main" id="{94C60A20-4747-4C29-1470-E1A9DBCDE9FD}"/>
              </a:ext>
            </a:extLst>
          </p:cNvPr>
          <p:cNvGrpSpPr/>
          <p:nvPr/>
        </p:nvGrpSpPr>
        <p:grpSpPr>
          <a:xfrm>
            <a:off x="5051384" y="2433919"/>
            <a:ext cx="5200874" cy="2846398"/>
            <a:chOff x="6212448" y="2561668"/>
            <a:chExt cx="5200874" cy="2846398"/>
          </a:xfrm>
        </p:grpSpPr>
        <p:grpSp>
          <p:nvGrpSpPr>
            <p:cNvPr id="55" name="Group 54"/>
            <p:cNvGrpSpPr/>
            <p:nvPr/>
          </p:nvGrpSpPr>
          <p:grpSpPr>
            <a:xfrm>
              <a:off x="9758754" y="2566211"/>
              <a:ext cx="1654568" cy="2841855"/>
              <a:chOff x="871601" y="2138143"/>
              <a:chExt cx="1654568" cy="2841855"/>
            </a:xfrm>
          </p:grpSpPr>
          <p:pic>
            <p:nvPicPr>
              <p:cNvPr id="56" name="Picture 55"/>
              <p:cNvPicPr>
                <a:picLocks noChangeAspect="1"/>
              </p:cNvPicPr>
              <p:nvPr/>
            </p:nvPicPr>
            <p:blipFill rotWithShape="1">
              <a:blip r:embed="rId5">
                <a:extLst>
                  <a:ext uri="{28A0092B-C50C-407E-A947-70E740481C1C}">
                    <a14:useLocalDpi xmlns:a14="http://schemas.microsoft.com/office/drawing/2010/main" val="0"/>
                  </a:ext>
                </a:extLst>
              </a:blip>
              <a:srcRect l="4735" r="15017" b="19600"/>
              <a:stretch/>
            </p:blipFill>
            <p:spPr>
              <a:xfrm>
                <a:off x="1079143" y="2138143"/>
                <a:ext cx="1248583" cy="1783690"/>
              </a:xfrm>
              <a:prstGeom prst="rect">
                <a:avLst/>
              </a:prstGeom>
              <a:ln>
                <a:noFill/>
              </a:ln>
              <a:effectLst/>
            </p:spPr>
          </p:pic>
          <p:sp>
            <p:nvSpPr>
              <p:cNvPr id="57" name="TextBox 56"/>
              <p:cNvSpPr txBox="1"/>
              <p:nvPr/>
            </p:nvSpPr>
            <p:spPr>
              <a:xfrm>
                <a:off x="871601" y="4149001"/>
                <a:ext cx="1654568" cy="830997"/>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Distriktets service-koordinator</a:t>
                </a:r>
              </a:p>
            </p:txBody>
          </p:sp>
        </p:grpSp>
        <p:grpSp>
          <p:nvGrpSpPr>
            <p:cNvPr id="58" name="Group 57"/>
            <p:cNvGrpSpPr/>
            <p:nvPr/>
          </p:nvGrpSpPr>
          <p:grpSpPr>
            <a:xfrm>
              <a:off x="6212448" y="2561668"/>
              <a:ext cx="1870306" cy="2818588"/>
              <a:chOff x="1013750" y="2066731"/>
              <a:chExt cx="1870306" cy="2818588"/>
            </a:xfrm>
          </p:grpSpPr>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8958" y="2066731"/>
                <a:ext cx="1244610" cy="1788233"/>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1013750" y="4054322"/>
                <a:ext cx="1870306" cy="830997"/>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Distriktets medlems-koordinator</a:t>
                </a:r>
              </a:p>
            </p:txBody>
          </p:sp>
        </p:grpSp>
        <p:grpSp>
          <p:nvGrpSpPr>
            <p:cNvPr id="67" name="Group 66"/>
            <p:cNvGrpSpPr/>
            <p:nvPr/>
          </p:nvGrpSpPr>
          <p:grpSpPr>
            <a:xfrm>
              <a:off x="7888448" y="2561668"/>
              <a:ext cx="1997033" cy="2842933"/>
              <a:chOff x="1373521" y="2598716"/>
              <a:chExt cx="1997033" cy="2842933"/>
            </a:xfrm>
          </p:grpSpPr>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961" y="2598716"/>
                <a:ext cx="1192155" cy="1788233"/>
              </a:xfrm>
              <a:prstGeom prst="rect">
                <a:avLst/>
              </a:prstGeom>
              <a:ln>
                <a:noFill/>
              </a:ln>
              <a:effectLst>
                <a:outerShdw blurRad="292100" dist="139700" dir="2700000" algn="tl" rotWithShape="0">
                  <a:srgbClr val="333333">
                    <a:alpha val="65000"/>
                  </a:srgbClr>
                </a:outerShdw>
              </a:effectLst>
            </p:spPr>
          </p:pic>
          <p:sp>
            <p:nvSpPr>
              <p:cNvPr id="69" name="TextBox 68"/>
              <p:cNvSpPr txBox="1"/>
              <p:nvPr/>
            </p:nvSpPr>
            <p:spPr>
              <a:xfrm>
                <a:off x="1373521" y="4610652"/>
                <a:ext cx="1997033" cy="830997"/>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Distriktets ledarskaps-koordinator</a:t>
                </a:r>
              </a:p>
            </p:txBody>
          </p:sp>
        </p:grpSp>
      </p:grpSp>
      <p:pic>
        <p:nvPicPr>
          <p:cNvPr id="7" name="Picture 6">
            <a:extLst>
              <a:ext uri="{FF2B5EF4-FFF2-40B4-BE49-F238E27FC236}">
                <a16:creationId xmlns:a16="http://schemas.microsoft.com/office/drawing/2014/main" id="{603AC0BA-BE0A-E505-FE7F-25CE40A0C5FF}"/>
              </a:ext>
            </a:extLst>
          </p:cNvPr>
          <p:cNvPicPr>
            <a:picLocks noChangeAspect="1"/>
          </p:cNvPicPr>
          <p:nvPr/>
        </p:nvPicPr>
        <p:blipFill>
          <a:blip r:embed="rId8"/>
          <a:stretch>
            <a:fillRect/>
          </a:stretch>
        </p:blipFill>
        <p:spPr>
          <a:xfrm>
            <a:off x="10536959" y="2433919"/>
            <a:ext cx="1404469" cy="1788233"/>
          </a:xfrm>
          <a:prstGeom prst="rect">
            <a:avLst/>
          </a:prstGeom>
        </p:spPr>
      </p:pic>
      <p:sp>
        <p:nvSpPr>
          <p:cNvPr id="26" name="TextBox 25">
            <a:extLst>
              <a:ext uri="{FF2B5EF4-FFF2-40B4-BE49-F238E27FC236}">
                <a16:creationId xmlns:a16="http://schemas.microsoft.com/office/drawing/2014/main" id="{3B04A8A3-0978-816D-9E0C-7F9CE600B18E}"/>
              </a:ext>
            </a:extLst>
          </p:cNvPr>
          <p:cNvSpPr txBox="1"/>
          <p:nvPr/>
        </p:nvSpPr>
        <p:spPr>
          <a:xfrm>
            <a:off x="10411908" y="4445854"/>
            <a:ext cx="1654569" cy="830997"/>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Distriktets tillväxt-koordinator</a:t>
            </a:r>
          </a:p>
        </p:txBody>
      </p:sp>
    </p:spTree>
    <p:extLst>
      <p:ext uri="{BB962C8B-B14F-4D97-AF65-F5344CB8AC3E}">
        <p14:creationId xmlns:p14="http://schemas.microsoft.com/office/powerpoint/2010/main" val="190678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4C3A0045-C79F-C7D2-69C8-A0875A5AC8AA}"/>
              </a:ext>
            </a:extLst>
          </p:cNvPr>
          <p:cNvCxnSpPr>
            <a:cxnSpLocks/>
          </p:cNvCxnSpPr>
          <p:nvPr/>
        </p:nvCxnSpPr>
        <p:spPr>
          <a:xfrm flipH="1">
            <a:off x="1678184" y="3398963"/>
            <a:ext cx="3264432" cy="219620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bwMode="auto">
          <a:xfrm>
            <a:off x="1658111" y="2797963"/>
            <a:ext cx="1828800" cy="1828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8" name="Regular Pentagon 47"/>
          <p:cNvSpPr>
            <a:spLocks noChangeAspect="1"/>
          </p:cNvSpPr>
          <p:nvPr/>
        </p:nvSpPr>
        <p:spPr bwMode="auto">
          <a:xfrm>
            <a:off x="8787654" y="2469635"/>
            <a:ext cx="2400300" cy="2286000"/>
          </a:xfrm>
          <a:prstGeom prst="pent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cxnSp>
        <p:nvCxnSpPr>
          <p:cNvPr id="15" name="Straight Connector 14"/>
          <p:cNvCxnSpPr/>
          <p:nvPr/>
        </p:nvCxnSpPr>
        <p:spPr>
          <a:xfrm>
            <a:off x="6634129" y="3003678"/>
            <a:ext cx="4244865" cy="78105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Title 5"/>
          <p:cNvSpPr txBox="1">
            <a:spLocks/>
          </p:cNvSpPr>
          <p:nvPr/>
        </p:nvSpPr>
        <p:spPr bwMode="auto">
          <a:xfrm>
            <a:off x="161800" y="201837"/>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a:solidFill>
                  <a:schemeClr val="bg1"/>
                </a:solidFill>
                <a:latin typeface="Calibri" panose="020F0502020204030204" pitchFamily="34" charset="0"/>
                <a:cs typeface="Calibri" panose="020F0502020204030204" pitchFamily="34" charset="0"/>
              </a:rPr>
              <a:t>Du tillhandahåller tvåvägskommunikation</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cxnSp>
        <p:nvCxnSpPr>
          <p:cNvPr id="10" name="Straight Connector 9"/>
          <p:cNvCxnSpPr>
            <a:cxnSpLocks/>
          </p:cNvCxnSpPr>
          <p:nvPr/>
        </p:nvCxnSpPr>
        <p:spPr>
          <a:xfrm flipH="1">
            <a:off x="2568635" y="3340781"/>
            <a:ext cx="2354436" cy="13661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8" idx="3"/>
          </p:cNvCxnSpPr>
          <p:nvPr/>
        </p:nvCxnSpPr>
        <p:spPr>
          <a:xfrm flipH="1" flipV="1">
            <a:off x="2073554" y="2972555"/>
            <a:ext cx="2871824" cy="33376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32566" y="2553915"/>
            <a:ext cx="1405189" cy="74183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7" idx="1"/>
          </p:cNvCxnSpPr>
          <p:nvPr/>
        </p:nvCxnSpPr>
        <p:spPr>
          <a:xfrm flipV="1">
            <a:off x="6610272" y="2459628"/>
            <a:ext cx="3013672" cy="53629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634129" y="2971622"/>
            <a:ext cx="1755731" cy="5246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34129" y="3003678"/>
            <a:ext cx="3663374" cy="141737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1214" y="1014866"/>
            <a:ext cx="2989938" cy="400110"/>
          </a:xfrm>
          <a:prstGeom prst="rect">
            <a:avLst/>
          </a:prstGeom>
          <a:noFill/>
        </p:spPr>
        <p:txBody>
          <a:bodyPr wrap="square" rtlCol="0">
            <a:spAutoFit/>
          </a:bodyPr>
          <a:lstStyle/>
          <a:p>
            <a:r>
              <a:rPr lang="sv-SE" i="1">
                <a:solidFill>
                  <a:schemeClr val="accent1"/>
                </a:solidFill>
                <a:latin typeface="Calibri" panose="020F0502020204030204" pitchFamily="34" charset="0"/>
                <a:cs typeface="Calibri" panose="020F0502020204030204" pitchFamily="34" charset="0"/>
              </a:rPr>
              <a:t>Distriktets globala arbetsteam</a:t>
            </a:r>
          </a:p>
        </p:txBody>
      </p:sp>
      <p:sp>
        <p:nvSpPr>
          <p:cNvPr id="18" name="Rectangle 17"/>
          <p:cNvSpPr/>
          <p:nvPr/>
        </p:nvSpPr>
        <p:spPr>
          <a:xfrm>
            <a:off x="7691083" y="1045644"/>
            <a:ext cx="4272317" cy="369332"/>
          </a:xfrm>
          <a:prstGeom prst="rect">
            <a:avLst/>
          </a:prstGeom>
        </p:spPr>
        <p:txBody>
          <a:bodyPr wrap="square">
            <a:spAutoFit/>
          </a:bodyPr>
          <a:lstStyle/>
          <a:p>
            <a:r>
              <a:rPr lang="sv-SE" i="1" dirty="0">
                <a:solidFill>
                  <a:schemeClr val="accent1"/>
                </a:solidFill>
                <a:latin typeface="Calibri" panose="020F0502020204030204" pitchFamily="34" charset="0"/>
                <a:cs typeface="Calibri" panose="020F0502020204030204" pitchFamily="34" charset="0"/>
              </a:rPr>
              <a:t>Distriktsguvernörens rådgivande kommitté</a:t>
            </a:r>
          </a:p>
        </p:txBody>
      </p:sp>
      <p:cxnSp>
        <p:nvCxnSpPr>
          <p:cNvPr id="19" name="Straight Connector 18"/>
          <p:cNvCxnSpPr/>
          <p:nvPr/>
        </p:nvCxnSpPr>
        <p:spPr>
          <a:xfrm flipH="1">
            <a:off x="3842851" y="3335281"/>
            <a:ext cx="1081056" cy="38968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36" idx="1"/>
          </p:cNvCxnSpPr>
          <p:nvPr/>
        </p:nvCxnSpPr>
        <p:spPr>
          <a:xfrm>
            <a:off x="6638769" y="3041776"/>
            <a:ext cx="2271129" cy="175227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577708" y="2057400"/>
            <a:ext cx="2496002" cy="2797994"/>
            <a:chOff x="3307852" y="1938648"/>
            <a:chExt cx="2496002" cy="2797994"/>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6851" t="-4296" r="-1185" b="27629"/>
            <a:stretch/>
          </p:blipFill>
          <p:spPr>
            <a:xfrm>
              <a:off x="3683144" y="1938648"/>
              <a:ext cx="1676400" cy="22860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3307852" y="4398088"/>
              <a:ext cx="2496002" cy="338554"/>
            </a:xfrm>
            <a:prstGeom prst="rect">
              <a:avLst/>
            </a:prstGeom>
            <a:noFill/>
          </p:spPr>
          <p:txBody>
            <a:bodyPr wrap="square" rtlCol="0">
              <a:spAutoFit/>
            </a:bodyPr>
            <a:lstStyle/>
            <a:p>
              <a:pPr algn="ctr"/>
              <a:r>
                <a:rPr lang="sv-SE" sz="1600">
                  <a:solidFill>
                    <a:schemeClr val="bg1"/>
                  </a:solidFill>
                  <a:latin typeface="Helvetica Neue"/>
                </a:rPr>
                <a:t>Zonordförande</a:t>
              </a:r>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944" y="1819548"/>
            <a:ext cx="878821" cy="1280160"/>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263" y="2669091"/>
            <a:ext cx="853443" cy="128016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78994" y="2705153"/>
            <a:ext cx="890992" cy="1280160"/>
          </a:xfrm>
          <a:prstGeom prst="rect">
            <a:avLst/>
          </a:prstGeom>
          <a:ln>
            <a:no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898" y="4153972"/>
            <a:ext cx="908059" cy="1280160"/>
          </a:xfrm>
          <a:prstGeom prst="rect">
            <a:avLst/>
          </a:prstGeom>
          <a:ln>
            <a:noFill/>
          </a:ln>
          <a:effectLst>
            <a:outerShdw blurRad="50800" dist="38100" dir="2700000" algn="tl" rotWithShape="0">
              <a:prstClr val="black">
                <a:alpha val="40000"/>
              </a:prstClr>
            </a:outerShdw>
          </a:effectLst>
        </p:spPr>
      </p:pic>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10297503" y="4125562"/>
            <a:ext cx="890451" cy="1280160"/>
          </a:xfrm>
          <a:prstGeom prst="rect">
            <a:avLst/>
          </a:prstGeom>
          <a:ln>
            <a:noFill/>
          </a:ln>
          <a:effectLst>
            <a:outerShdw blurRad="50800" dist="38100" dir="2700000" algn="tl" rotWithShape="0">
              <a:prstClr val="black">
                <a:alpha val="40000"/>
              </a:prstClr>
            </a:outerShdw>
          </a:effectLst>
        </p:spPr>
      </p:pic>
      <p:pic>
        <p:nvPicPr>
          <p:cNvPr id="62" name="Picture 61"/>
          <p:cNvPicPr>
            <a:picLocks noChangeAspect="1"/>
          </p:cNvPicPr>
          <p:nvPr/>
        </p:nvPicPr>
        <p:blipFill rotWithShape="1">
          <a:blip r:embed="rId9">
            <a:extLst>
              <a:ext uri="{28A0092B-C50C-407E-A947-70E740481C1C}">
                <a14:useLocalDpi xmlns:a14="http://schemas.microsoft.com/office/drawing/2010/main" val="0"/>
              </a:ext>
            </a:extLst>
          </a:blip>
          <a:srcRect l="18411" t="1929" r="27456" b="52588"/>
          <a:stretch/>
        </p:blipFill>
        <p:spPr>
          <a:xfrm>
            <a:off x="2480223" y="1829555"/>
            <a:ext cx="1037953" cy="1280160"/>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65" name="Picture 64"/>
          <p:cNvPicPr>
            <a:picLocks noChangeAspect="1"/>
          </p:cNvPicPr>
          <p:nvPr/>
        </p:nvPicPr>
        <p:blipFill rotWithShape="1">
          <a:blip r:embed="rId10">
            <a:extLst>
              <a:ext uri="{28A0092B-C50C-407E-A947-70E740481C1C}">
                <a14:useLocalDpi xmlns:a14="http://schemas.microsoft.com/office/drawing/2010/main" val="0"/>
              </a:ext>
            </a:extLst>
          </a:blip>
          <a:srcRect l="4735" r="15017" b="19600"/>
          <a:stretch/>
        </p:blipFill>
        <p:spPr>
          <a:xfrm>
            <a:off x="2045816" y="3703320"/>
            <a:ext cx="915756" cy="1280160"/>
          </a:xfrm>
          <a:prstGeom prst="rect">
            <a:avLst/>
          </a:prstGeom>
          <a:ln>
            <a:noFill/>
          </a:ln>
          <a:effectLst/>
        </p:spPr>
      </p:pic>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3030" y="2332475"/>
            <a:ext cx="910524" cy="1280160"/>
          </a:xfrm>
          <a:prstGeom prst="rect">
            <a:avLst/>
          </a:prstGeom>
          <a:ln>
            <a:noFill/>
          </a:ln>
          <a:effectLst>
            <a:outerShdw blurRad="292100" dist="139700" dir="2700000" algn="tl" rotWithShape="0">
              <a:srgbClr val="333333">
                <a:alpha val="65000"/>
              </a:srgbClr>
            </a:outerShdw>
          </a:effectLst>
        </p:spPr>
      </p:pic>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9523" y="3310307"/>
            <a:ext cx="934445" cy="1371600"/>
          </a:xfrm>
          <a:prstGeom prst="rect">
            <a:avLst/>
          </a:prstGeom>
          <a:ln>
            <a:no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C25DC871-4225-7F35-94BB-6792D696FE05}"/>
              </a:ext>
            </a:extLst>
          </p:cNvPr>
          <p:cNvPicPr>
            <a:picLocks noChangeAspect="1"/>
          </p:cNvPicPr>
          <p:nvPr/>
        </p:nvPicPr>
        <p:blipFill>
          <a:blip r:embed="rId13"/>
          <a:stretch>
            <a:fillRect/>
          </a:stretch>
        </p:blipFill>
        <p:spPr>
          <a:xfrm>
            <a:off x="828785" y="4343400"/>
            <a:ext cx="1077248" cy="1371600"/>
          </a:xfrm>
          <a:prstGeom prst="rect">
            <a:avLst/>
          </a:prstGeom>
        </p:spPr>
      </p:pic>
    </p:spTree>
    <p:extLst>
      <p:ext uri="{BB962C8B-B14F-4D97-AF65-F5344CB8AC3E}">
        <p14:creationId xmlns:p14="http://schemas.microsoft.com/office/powerpoint/2010/main" val="231350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638800" y="3810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Text Placeholder 1">
            <a:extLst>
              <a:ext uri="{FF2B5EF4-FFF2-40B4-BE49-F238E27FC236}">
                <a16:creationId xmlns:a16="http://schemas.microsoft.com/office/drawing/2014/main" id="{86B08A72-D8F2-2B4C-90A6-138848A9CEF3}"/>
              </a:ext>
            </a:extLst>
          </p:cNvPr>
          <p:cNvSpPr txBox="1">
            <a:spLocks/>
          </p:cNvSpPr>
          <p:nvPr/>
        </p:nvSpPr>
        <p:spPr>
          <a:xfrm>
            <a:off x="1420147" y="2667000"/>
            <a:ext cx="95250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spcBef>
                <a:spcPts val="0"/>
              </a:spcBef>
              <a:buNone/>
            </a:pPr>
            <a:r>
              <a:rPr lang="sv-SE" sz="3600" b="1">
                <a:solidFill>
                  <a:schemeClr val="bg1"/>
                </a:solidFill>
                <a:latin typeface="Calibri" panose="020F0502020204030204" pitchFamily="34" charset="0"/>
                <a:cs typeface="Calibri" panose="020F0502020204030204" pitchFamily="34" charset="0"/>
              </a:rPr>
              <a:t>Förbered dig innan du inleder ditt år!</a:t>
            </a:r>
          </a:p>
        </p:txBody>
      </p:sp>
    </p:spTree>
    <p:extLst>
      <p:ext uri="{BB962C8B-B14F-4D97-AF65-F5344CB8AC3E}">
        <p14:creationId xmlns:p14="http://schemas.microsoft.com/office/powerpoint/2010/main" val="426465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876800" y="2286000"/>
            <a:ext cx="7315200" cy="425750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sv-S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Utforska möjligheter till lärande i Lions utbildningscenter.</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sv-S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Ditt distrikt kan erbjuda ytterligare utbildningar.</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sv-SE"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Titta även igenom de senaste resurserna för klubbar. </a:t>
            </a:r>
          </a:p>
          <a:p>
            <a:pPr algn="l">
              <a:lnSpc>
                <a:spcPct val="125000"/>
              </a:lnSpc>
            </a:pPr>
            <a:endParaRPr lang="en-US" sz="2400" kern="0" dirty="0">
              <a:solidFill>
                <a:schemeClr val="accent6">
                  <a:lumMod val="65000"/>
                  <a:lumOff val="35000"/>
                </a:schemeClr>
              </a:solidFill>
              <a:latin typeface="HelveticaNeueLT Std Lt" panose="020B0403020202020204" pitchFamily="34" charset="0"/>
              <a:ea typeface="Arial" charset="0"/>
              <a:cs typeface="Arial" charset="0"/>
            </a:endParaRPr>
          </a:p>
          <a:p>
            <a:pPr algn="l">
              <a:lnSpc>
                <a:spcPct val="120000"/>
              </a:lnSpc>
            </a:pPr>
            <a:r>
              <a:rPr lang="sv-SE" sz="2200" dirty="0">
                <a:solidFill>
                  <a:srgbClr val="56565A"/>
                </a:solidFill>
                <a:latin typeface="HelveticaNeueLT Std Lt" panose="020B0403020202020204" pitchFamily="34" charset="0"/>
                <a:ea typeface="Arial" charset="0"/>
                <a:cs typeface="Arial"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4953000" y="381000"/>
            <a:ext cx="7162800" cy="1397101"/>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sv-SE" sz="3200" dirty="0">
                <a:solidFill>
                  <a:srgbClr val="082E87"/>
                </a:solidFill>
                <a:latin typeface="Calibri" panose="020F0502020204030204" pitchFamily="34" charset="0"/>
                <a:cs typeface="Calibri" panose="020F0502020204030204" pitchFamily="34" charset="0"/>
              </a:rPr>
              <a:t>Delta i alla utbildningar för zonordförande och regionordförande som distriktet erbjuder</a:t>
            </a:r>
          </a:p>
        </p:txBody>
      </p:sp>
      <p:sp>
        <p:nvSpPr>
          <p:cNvPr id="8" name="Rectangle 7"/>
          <p:cNvSpPr/>
          <p:nvPr/>
        </p:nvSpPr>
        <p:spPr>
          <a:xfrm>
            <a:off x="5043576" y="207156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2016647"/>
            <a:ext cx="3810000" cy="2857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9333096"/>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purl.org/dc/elements/1.1/"/>
    <ds:schemaRef ds:uri="http://schemas.microsoft.com/office/infopath/2007/PartnerControls"/>
    <ds:schemaRef ds:uri="a7495015-d16d-4dd1-a72f-488cd8119f34"/>
    <ds:schemaRef ds:uri="http://schemas.microsoft.com/office/2006/metadata/propertie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47307</TotalTime>
  <Words>5789</Words>
  <Application>Microsoft Office PowerPoint</Application>
  <PresentationFormat>Widescreen</PresentationFormat>
  <Paragraphs>1001</Paragraphs>
  <Slides>54</Slides>
  <Notes>54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54</vt:i4>
      </vt:variant>
    </vt:vector>
  </HeadingPairs>
  <TitlesOfParts>
    <vt:vector size="72" baseType="lpstr">
      <vt:lpstr>Adobe Devanagari</vt:lpstr>
      <vt:lpstr>Arial</vt:lpstr>
      <vt:lpstr>Arial Hebrew Scholar</vt:lpstr>
      <vt:lpstr>Calibri</vt:lpstr>
      <vt:lpstr>Calibri Light</vt:lpstr>
      <vt:lpstr>Helvetica</vt:lpstr>
      <vt:lpstr>Helvetica Neue</vt:lpstr>
      <vt:lpstr>HelveticaNeueLT Std</vt:lpstr>
      <vt:lpstr>HelveticaNeueLT Std Lt</vt:lpstr>
      <vt:lpstr>Open sans</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Du kommer att samarbeta med dessa tjänstemän</vt:lpstr>
      <vt:lpstr>Du arbetar nära tillsammans med distriktsguvernören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Förbered att leda och förbered inför framgångar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Ditt tredje möte – Fokusera på ledarskap!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1592</cp:revision>
  <cp:lastPrinted>2019-06-12T14:00:21Z</cp:lastPrinted>
  <dcterms:created xsi:type="dcterms:W3CDTF">2016-11-15T15:12:50Z</dcterms:created>
  <dcterms:modified xsi:type="dcterms:W3CDTF">2023-09-22T14:56:26Z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