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48" r:id="rId3"/>
  </p:sldMasterIdLst>
  <p:notesMasterIdLst>
    <p:notesMasterId r:id="rId43"/>
  </p:notesMasterIdLst>
  <p:handoutMasterIdLst>
    <p:handoutMasterId r:id="rId44"/>
  </p:handoutMasterIdLst>
  <p:sldIdLst>
    <p:sldId id="337" r:id="rId4"/>
    <p:sldId id="361" r:id="rId5"/>
    <p:sldId id="372" r:id="rId6"/>
    <p:sldId id="287" r:id="rId7"/>
    <p:sldId id="356" r:id="rId8"/>
    <p:sldId id="335" r:id="rId9"/>
    <p:sldId id="296" r:id="rId10"/>
    <p:sldId id="352" r:id="rId11"/>
    <p:sldId id="362" r:id="rId12"/>
    <p:sldId id="373" r:id="rId13"/>
    <p:sldId id="332" r:id="rId14"/>
    <p:sldId id="346" r:id="rId15"/>
    <p:sldId id="349" r:id="rId16"/>
    <p:sldId id="321" r:id="rId17"/>
    <p:sldId id="324" r:id="rId18"/>
    <p:sldId id="331" r:id="rId19"/>
    <p:sldId id="322" r:id="rId20"/>
    <p:sldId id="375" r:id="rId21"/>
    <p:sldId id="339" r:id="rId22"/>
    <p:sldId id="323" r:id="rId23"/>
    <p:sldId id="333" r:id="rId24"/>
    <p:sldId id="376" r:id="rId25"/>
    <p:sldId id="377" r:id="rId26"/>
    <p:sldId id="374" r:id="rId27"/>
    <p:sldId id="365" r:id="rId28"/>
    <p:sldId id="345" r:id="rId29"/>
    <p:sldId id="368" r:id="rId30"/>
    <p:sldId id="378" r:id="rId31"/>
    <p:sldId id="370" r:id="rId32"/>
    <p:sldId id="371" r:id="rId33"/>
    <p:sldId id="367" r:id="rId34"/>
    <p:sldId id="340" r:id="rId35"/>
    <p:sldId id="357" r:id="rId36"/>
    <p:sldId id="359" r:id="rId37"/>
    <p:sldId id="363" r:id="rId38"/>
    <p:sldId id="360" r:id="rId39"/>
    <p:sldId id="358" r:id="rId40"/>
    <p:sldId id="319" r:id="rId41"/>
    <p:sldId id="316" r:id="rId42"/>
  </p:sldIdLst>
  <p:sldSz cx="10160000" cy="7620000"/>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A6FF"/>
    <a:srgbClr val="FF6600"/>
    <a:srgbClr val="FFFF00"/>
    <a:srgbClr val="9966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91" autoAdjust="0"/>
    <p:restoredTop sz="75091" autoAdjust="0"/>
  </p:normalViewPr>
  <p:slideViewPr>
    <p:cSldViewPr>
      <p:cViewPr>
        <p:scale>
          <a:sx n="80" d="100"/>
          <a:sy n="80" d="100"/>
        </p:scale>
        <p:origin x="-145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266"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cs typeface="+mn-cs"/>
              </a:defRPr>
            </a:lvl1pPr>
          </a:lstStyle>
          <a:p>
            <a:pPr>
              <a:defRPr/>
            </a:pPr>
            <a:fld id="{B669D349-C40A-44E6-AF7B-5787D6D84103}" type="datetimeFigureOut">
              <a:rPr lang="en-US"/>
              <a:pPr>
                <a:defRPr/>
              </a:pPr>
              <a:t>3/26/2014</a:t>
            </a:fld>
            <a:endParaRPr lang="sv-SE"/>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cs typeface="+mn-cs"/>
              </a:defRPr>
            </a:lvl1pPr>
          </a:lstStyle>
          <a:p>
            <a:pPr>
              <a:defRPr/>
            </a:pPr>
            <a:fld id="{16F20BFB-1640-4BD1-85D0-8CB601FCE440}" type="slidenum">
              <a:rPr lang="en-US"/>
              <a:pPr>
                <a:defRPr/>
              </a:pPr>
              <a:t>‹#›</a:t>
            </a:fld>
            <a:endParaRPr lang="sv-SE"/>
          </a:p>
        </p:txBody>
      </p:sp>
    </p:spTree>
    <p:extLst>
      <p:ext uri="{BB962C8B-B14F-4D97-AF65-F5344CB8AC3E}">
        <p14:creationId xmlns:p14="http://schemas.microsoft.com/office/powerpoint/2010/main" val="1388674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099" name="Rectangle 1027"/>
          <p:cNvSpPr>
            <a:spLocks noGrp="1" noChangeArrowheads="1"/>
          </p:cNvSpPr>
          <p:nvPr>
            <p:ph type="dt" idx="1"/>
          </p:nvPr>
        </p:nvSpPr>
        <p:spPr bwMode="auto">
          <a:xfrm>
            <a:off x="388620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4820" name="Rectangle 1028"/>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1029"/>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1030"/>
          <p:cNvSpPr>
            <a:spLocks noGrp="1" noChangeArrowheads="1"/>
          </p:cNvSpPr>
          <p:nvPr>
            <p:ph type="ftr" sz="quarter" idx="4"/>
          </p:nvPr>
        </p:nvSpPr>
        <p:spPr bwMode="auto">
          <a:xfrm>
            <a:off x="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103" name="Rectangle 1031"/>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5D14B6C0-E882-414A-9D83-4B15993BA85A}" type="slidenum">
              <a:rPr lang="en-US"/>
              <a:pPr>
                <a:defRPr/>
              </a:pPr>
              <a:t>‹#›</a:t>
            </a:fld>
            <a:endParaRPr lang="sv-SE"/>
          </a:p>
        </p:txBody>
      </p:sp>
    </p:spTree>
    <p:extLst>
      <p:ext uri="{BB962C8B-B14F-4D97-AF65-F5344CB8AC3E}">
        <p14:creationId xmlns:p14="http://schemas.microsoft.com/office/powerpoint/2010/main" val="3099112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4032BDE1-B145-49F9-9D8A-08697F6EDF18}" type="slidenum">
              <a:rPr lang="en-US" smtClean="0"/>
              <a:pPr>
                <a:defRPr/>
              </a:pPr>
              <a:t>1</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5BADAB3A-6DDC-4EA3-9DA4-2743858EAC2B}" type="slidenum">
              <a:rPr lang="en-US" sz="1200" smtClean="0"/>
              <a:pPr/>
              <a:t>10</a:t>
            </a:fld>
            <a:endParaRPr lang="sv-SE"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295275BE-2C7D-4627-8B0B-82C514DF945D}" type="slidenum">
              <a:rPr lang="en-US" altLang="en-US" smtClean="0"/>
              <a:pPr eaLnBrk="1" hangingPunct="1">
                <a:spcBef>
                  <a:spcPct val="0"/>
                </a:spcBef>
                <a:defRPr/>
              </a:pPr>
              <a:t>11</a:t>
            </a:fld>
            <a:endParaRPr lang="sv-SE" altLang="en-US" smtClean="0"/>
          </a:p>
        </p:txBody>
      </p:sp>
      <p:sp>
        <p:nvSpPr>
          <p:cNvPr id="38915" name="Rectangle 1"/>
          <p:cNvSpPr>
            <a:spLocks noGrp="1" noRot="1" noChangeAspect="1" noChangeArrowheads="1" noTextEdit="1"/>
          </p:cNvSpPr>
          <p:nvPr>
            <p:ph type="sldImg"/>
          </p:nvPr>
        </p:nvSpPr>
        <p:spPr>
          <a:ln/>
        </p:spPr>
      </p:sp>
      <p:sp>
        <p:nvSpPr>
          <p:cNvPr id="38916"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altLang="en-US" dirty="0" smtClean="0">
              <a:solidFill>
                <a:srgbClr val="000000"/>
              </a:solidFill>
              <a:cs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F62C093F-B623-4EA5-8D9C-1A593BE5C84E}" type="slidenum">
              <a:rPr lang="en-US" sz="1200">
                <a:solidFill>
                  <a:prstClr val="black"/>
                </a:solidFill>
              </a:rPr>
              <a:pPr/>
              <a:t>12</a:t>
            </a:fld>
            <a:endParaRPr lang="sv-SE" sz="120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84C12E79-6046-438A-9BC1-CF6063AEA2A3}" type="slidenum">
              <a:rPr lang="en-US" sz="1200"/>
              <a:pPr/>
              <a:t>13</a:t>
            </a:fld>
            <a:endParaRPr lang="sv-SE" sz="1200"/>
          </a:p>
        </p:txBody>
      </p:sp>
      <p:sp>
        <p:nvSpPr>
          <p:cNvPr id="48130" name="Rectangle 2"/>
          <p:cNvSpPr>
            <a:spLocks noGrp="1" noRot="1" noChangeAspect="1" noChangeArrowheads="1"/>
          </p:cNvSpPr>
          <p:nvPr>
            <p:ph type="sldImg"/>
          </p:nvPr>
        </p:nvSpPr>
        <p:spPr>
          <a:solidFill>
            <a:srgbClr val="FFFFFF"/>
          </a:solidFill>
          <a:ln/>
        </p:spPr>
      </p:sp>
      <p:sp>
        <p:nvSpPr>
          <p:cNvPr id="48131" name="Rectangle 3"/>
          <p:cNvSpPr>
            <a:spLocks noGrp="1" noChangeArrowheads="1"/>
          </p:cNvSpPr>
          <p:nvPr>
            <p:ph type="body" idx="1"/>
          </p:nvPr>
        </p:nvSpPr>
        <p:spPr>
          <a:solidFill>
            <a:srgbClr val="FFFFFF"/>
          </a:solidFill>
          <a:ln>
            <a:solidFill>
              <a:srgbClr val="000000"/>
            </a:solidFill>
          </a:ln>
        </p:spPr>
        <p:txBody>
          <a:bodyPr lIns="0" tIns="0" rIns="0" bIns="0"/>
          <a:lstStyle/>
          <a:p>
            <a:pPr eaLnBrk="1" hangingPunct="1">
              <a:lnSpc>
                <a:spcPct val="90000"/>
              </a:lnSpc>
            </a:pPr>
            <a:endParaRPr lang="en-US" sz="1600" dirty="0">
              <a:solidFill>
                <a:srgbClr val="000000"/>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8795C20-6BC0-4B06-9E7F-A98AA72C5BAB}" type="slidenum">
              <a:rPr lang="en-US" altLang="en-US" smtClean="0"/>
              <a:pPr eaLnBrk="1" hangingPunct="1">
                <a:spcBef>
                  <a:spcPct val="0"/>
                </a:spcBef>
                <a:defRPr/>
              </a:pPr>
              <a:t>14</a:t>
            </a:fld>
            <a:endParaRPr lang="sv-SE" altLang="en-US" smtClean="0"/>
          </a:p>
        </p:txBody>
      </p:sp>
      <p:sp>
        <p:nvSpPr>
          <p:cNvPr id="41987" name="Rectangle 2"/>
          <p:cNvSpPr>
            <a:spLocks noGrp="1" noRot="1" noChangeAspect="1" noChangeArrowheads="1" noTextEdit="1"/>
          </p:cNvSpPr>
          <p:nvPr>
            <p:ph type="sldImg"/>
          </p:nvPr>
        </p:nvSpPr>
        <p:spPr>
          <a:xfrm>
            <a:off x="1106488" y="696913"/>
            <a:ext cx="4646612" cy="3486150"/>
          </a:xfrm>
          <a:solidFill>
            <a:srgbClr val="FFFFFF"/>
          </a:solidFill>
          <a:ln/>
        </p:spPr>
      </p:sp>
      <p:sp>
        <p:nvSpPr>
          <p:cNvPr id="40963"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defRPr/>
            </a:pPr>
            <a:endParaRPr lang="en-US" dirty="0">
              <a:solidFill>
                <a:srgbClr val="000000"/>
              </a:solidFill>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C1E3193-B002-4B00-B08D-BD5D9C0FABEE}" type="slidenum">
              <a:rPr lang="en-US" altLang="en-US" smtClean="0"/>
              <a:pPr eaLnBrk="1" hangingPunct="1">
                <a:spcBef>
                  <a:spcPct val="0"/>
                </a:spcBef>
                <a:defRPr/>
              </a:pPr>
              <a:t>15</a:t>
            </a:fld>
            <a:endParaRPr lang="sv-SE" altLang="en-US" smtClean="0"/>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t>Titta på kartan här: http://www.cfr.org/interactives/GH_Vaccine_Map/#map</a:t>
            </a:r>
          </a:p>
          <a:p>
            <a:pPr eaLnBrk="1" hangingPunct="1">
              <a:lnSpc>
                <a:spcPct val="95000"/>
              </a:lnSpc>
              <a:spcBef>
                <a:spcPct val="0"/>
              </a:spcBef>
            </a:pPr>
            <a:endParaRPr lang="sv-SE" altLang="en-US" dirty="0" smtClean="0"/>
          </a:p>
          <a:p>
            <a:pPr eaLnBrk="1" hangingPunct="1">
              <a:lnSpc>
                <a:spcPct val="95000"/>
              </a:lnSpc>
              <a:spcBef>
                <a:spcPct val="0"/>
              </a:spcBef>
            </a:pPr>
            <a:r>
              <a:rPr lang="en-US" altLang="en-US" dirty="0" smtClean="0"/>
              <a:t>Prickarna på kartan visar alla platser som drabbades av större mässlingsutbrott förra året. Som du kan se är alla områden i världen drabbade av mässling. </a:t>
            </a:r>
            <a:r>
              <a:rPr lang="en-US" altLang="en-US" dirty="0" err="1" smtClean="0"/>
              <a:t>Även</a:t>
            </a:r>
            <a:r>
              <a:rPr lang="en-US" altLang="en-US" dirty="0" smtClean="0"/>
              <a:t> de områden i världen (såsom Amerika och Europa) där mässling ansågs vara under kontroll, har haft betydande utbrott om befolkningen inte upprätthåller hög vaccinationsnivå.</a:t>
            </a:r>
          </a:p>
          <a:p>
            <a:pPr eaLnBrk="1" hangingPunct="1">
              <a:lnSpc>
                <a:spcPct val="95000"/>
              </a:lnSpc>
              <a:spcBef>
                <a:spcPct val="0"/>
              </a:spcBef>
            </a:pPr>
            <a:endParaRPr lang="sv-SE" altLang="en-US" dirty="0" smtClean="0">
              <a:solidFill>
                <a:srgbClr val="000000"/>
              </a:solidFill>
              <a:latin typeface="Arial" charset="0"/>
            </a:endParaRPr>
          </a:p>
          <a:p>
            <a:pPr eaLnBrk="1" hangingPunct="1">
              <a:lnSpc>
                <a:spcPct val="95000"/>
              </a:lnSpc>
              <a:spcBef>
                <a:spcPct val="0"/>
              </a:spcBef>
            </a:pPr>
            <a:r>
              <a:rPr lang="en-US" altLang="en-US" dirty="0" smtClean="0">
                <a:solidFill>
                  <a:srgbClr val="000000"/>
                </a:solidFill>
              </a:rPr>
              <a:t>Mässling deklarerades som en utrotad sjukdom år 2000 i USA, men sjukdomen fortsätter att importeras och spridas bland befolkningsgrupper som inte blivit vaccinerade, av dem som återvänder från resor utomlands eller av besökare. Ungefär hälften av mässlingsfallen i USA förra året härstammade från Europa. Om din familj reser utomlands och kommer i kontakt med någon som har mässlingsviruset, kommer du att vara OK eftersom du har vaccinerats mot mässling. Men tänk om ditt barn eller barnbarn, som är under ett år och för ung för att få vaccinationen, kommer i kontakt med någon som har mässlingsviruset? Utgången kan vara dödlig. Det är därför Lions har gått med i kampen för att utrota mässling. </a:t>
            </a:r>
            <a:endParaRPr lang="sv-SE" altLang="en-US" dirty="0" smtClean="0">
              <a:solidFill>
                <a:srgbClr val="000000"/>
              </a:solidFill>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44F65599-9D8C-46EA-BDB9-BFCBE6FC0A7A}" type="slidenum">
              <a:rPr lang="en-US" altLang="en-US" smtClean="0"/>
              <a:pPr eaLnBrk="1" hangingPunct="1">
                <a:spcBef>
                  <a:spcPct val="0"/>
                </a:spcBef>
                <a:defRPr/>
              </a:pPr>
              <a:t>16</a:t>
            </a:fld>
            <a:endParaRPr lang="sv-SE" altLang="en-US" smtClean="0"/>
          </a:p>
        </p:txBody>
      </p:sp>
      <p:sp>
        <p:nvSpPr>
          <p:cNvPr id="44035" name="Rectangle 2"/>
          <p:cNvSpPr>
            <a:spLocks noGrp="1" noRot="1" noChangeAspect="1" noChangeArrowheads="1" noTextEdit="1"/>
          </p:cNvSpPr>
          <p:nvPr>
            <p:ph type="sldImg"/>
          </p:nvPr>
        </p:nvSpPr>
        <p:spPr>
          <a:xfrm>
            <a:off x="1106488" y="696913"/>
            <a:ext cx="4646612" cy="3486150"/>
          </a:xfrm>
          <a:solidFill>
            <a:srgbClr val="FFFFFF"/>
          </a:solidFill>
          <a:ln/>
        </p:spPr>
      </p:sp>
      <p:sp>
        <p:nvSpPr>
          <p:cNvPr id="40963" name="Rectangle 3"/>
          <p:cNvSpPr>
            <a:spLocks noGrp="1" noChangeArrowheads="1"/>
          </p:cNvSpPr>
          <p:nvPr>
            <p:ph type="body" idx="1"/>
          </p:nvPr>
        </p:nvSpPr>
        <p:spPr>
          <a:solidFill>
            <a:srgbClr val="FFFFFF"/>
          </a:solidFill>
          <a:ln/>
        </p:spPr>
        <p:txBody>
          <a:bodyPr lIns="0" tIns="0" rIns="0" bIns="0"/>
          <a:lstStyle/>
          <a:p>
            <a:pPr marL="342900" indent="-342900" eaLnBrk="1" hangingPunct="1">
              <a:lnSpc>
                <a:spcPct val="95000"/>
              </a:lnSpc>
              <a:spcBef>
                <a:spcPct val="0"/>
              </a:spcBef>
              <a:buFontTx/>
              <a:buAutoNum type="alphaUcPeriod"/>
              <a:defRPr/>
            </a:pPr>
            <a:endParaRPr lang="en-US" dirty="0">
              <a:solidFill>
                <a:srgbClr val="000000"/>
              </a:solidFill>
              <a:cs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5B9BC7E5-4054-4878-8E35-6526B7BB7693}" type="slidenum">
              <a:rPr lang="en-US" altLang="en-US" smtClean="0"/>
              <a:pPr eaLnBrk="1" hangingPunct="1">
                <a:spcBef>
                  <a:spcPct val="0"/>
                </a:spcBef>
                <a:defRPr/>
              </a:pPr>
              <a:t>17</a:t>
            </a:fld>
            <a:endParaRPr lang="sv-SE" altLang="en-US" smtClean="0"/>
          </a:p>
        </p:txBody>
      </p:sp>
      <p:sp>
        <p:nvSpPr>
          <p:cNvPr id="45059" name="Rectangle 2"/>
          <p:cNvSpPr>
            <a:spLocks noGrp="1" noRot="1" noChangeAspect="1" noChangeArrowheads="1" noTextEdit="1"/>
          </p:cNvSpPr>
          <p:nvPr>
            <p:ph type="sldImg"/>
          </p:nvPr>
        </p:nvSpPr>
        <p:spPr>
          <a:xfrm>
            <a:off x="1106488" y="696913"/>
            <a:ext cx="4646612" cy="3486150"/>
          </a:xfrm>
          <a:solidFill>
            <a:srgbClr val="FFFFFF"/>
          </a:solidFill>
          <a:ln/>
        </p:spPr>
      </p:sp>
      <p:sp>
        <p:nvSpPr>
          <p:cNvPr id="45060"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solidFill>
                  <a:srgbClr val="000000"/>
                </a:solidFill>
              </a:rPr>
              <a:t>Dessa komplikationer är farligast i områden där barn inte har tillgång till ordentlig sjukvård, eller där de kanske redan  lider av dålig hälsa på grund av otillräcklig diet, dåligt dricksvatten, eller andra sjukdomar.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A27AB86-58B2-48DD-9950-3CB291B8B757}" type="slidenum">
              <a:rPr lang="en-US" altLang="en-US" smtClean="0"/>
              <a:pPr eaLnBrk="1" hangingPunct="1">
                <a:spcBef>
                  <a:spcPct val="0"/>
                </a:spcBef>
                <a:defRPr/>
              </a:pPr>
              <a:t>18</a:t>
            </a:fld>
            <a:endParaRPr lang="sv-SE" altLang="en-US" smtClean="0"/>
          </a:p>
        </p:txBody>
      </p:sp>
      <p:sp>
        <p:nvSpPr>
          <p:cNvPr id="48131" name="Rectangle 1"/>
          <p:cNvSpPr>
            <a:spLocks noGrp="1" noRot="1" noChangeAspect="1" noChangeArrowheads="1" noTextEdit="1"/>
          </p:cNvSpPr>
          <p:nvPr>
            <p:ph type="sldImg"/>
          </p:nvPr>
        </p:nvSpPr>
        <p:spPr>
          <a:ln/>
        </p:spPr>
      </p:sp>
      <p:sp>
        <p:nvSpPr>
          <p:cNvPr id="4813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altLang="en-US" dirty="0" smtClean="0">
              <a:solidFill>
                <a:srgbClr val="000000"/>
              </a:solidFill>
              <a:cs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A27AB86-58B2-48DD-9950-3CB291B8B757}" type="slidenum">
              <a:rPr lang="en-US" altLang="en-US" smtClean="0"/>
              <a:pPr eaLnBrk="1" hangingPunct="1">
                <a:spcBef>
                  <a:spcPct val="0"/>
                </a:spcBef>
                <a:defRPr/>
              </a:pPr>
              <a:t>19</a:t>
            </a:fld>
            <a:endParaRPr lang="sv-SE" altLang="en-US" smtClean="0"/>
          </a:p>
        </p:txBody>
      </p:sp>
      <p:sp>
        <p:nvSpPr>
          <p:cNvPr id="48131" name="Rectangle 1"/>
          <p:cNvSpPr>
            <a:spLocks noGrp="1" noRot="1" noChangeAspect="1" noChangeArrowheads="1" noTextEdit="1"/>
          </p:cNvSpPr>
          <p:nvPr>
            <p:ph type="sldImg"/>
          </p:nvPr>
        </p:nvSpPr>
        <p:spPr>
          <a:ln/>
        </p:spPr>
      </p:sp>
      <p:sp>
        <p:nvSpPr>
          <p:cNvPr id="4813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solidFill>
                  <a:srgbClr val="000000"/>
                </a:solidFill>
                <a:cs typeface="Times New Roman" pitchFamily="18" charset="0"/>
              </a:rPr>
              <a:t>600 000</a:t>
            </a:r>
          </a:p>
          <a:p>
            <a:pPr eaLnBrk="1" hangingPunct="1">
              <a:lnSpc>
                <a:spcPct val="95000"/>
              </a:lnSpc>
              <a:spcBef>
                <a:spcPct val="0"/>
              </a:spcBef>
            </a:pPr>
            <a:r>
              <a:rPr lang="en-US" altLang="en-US" dirty="0" smtClean="0">
                <a:solidFill>
                  <a:srgbClr val="000000"/>
                </a:solidFill>
                <a:cs typeface="Times New Roman" pitchFamily="18" charset="0"/>
              </a:rPr>
              <a:t>500 000</a:t>
            </a:r>
          </a:p>
          <a:p>
            <a:pPr eaLnBrk="1" hangingPunct="1">
              <a:lnSpc>
                <a:spcPct val="95000"/>
              </a:lnSpc>
              <a:spcBef>
                <a:spcPct val="0"/>
              </a:spcBef>
            </a:pPr>
            <a:r>
              <a:rPr lang="en-US" altLang="en-US" dirty="0" smtClean="0">
                <a:solidFill>
                  <a:srgbClr val="000000"/>
                </a:solidFill>
                <a:cs typeface="Times New Roman" pitchFamily="18" charset="0"/>
              </a:rPr>
              <a:t>400 000</a:t>
            </a:r>
          </a:p>
          <a:p>
            <a:pPr eaLnBrk="1" hangingPunct="1">
              <a:lnSpc>
                <a:spcPct val="95000"/>
              </a:lnSpc>
              <a:spcBef>
                <a:spcPct val="0"/>
              </a:spcBef>
            </a:pPr>
            <a:r>
              <a:rPr lang="en-US" altLang="en-US" dirty="0" smtClean="0">
                <a:solidFill>
                  <a:srgbClr val="000000"/>
                </a:solidFill>
                <a:cs typeface="Times New Roman" pitchFamily="18" charset="0"/>
              </a:rPr>
              <a:t>300 000</a:t>
            </a:r>
          </a:p>
          <a:p>
            <a:pPr eaLnBrk="1" hangingPunct="1">
              <a:lnSpc>
                <a:spcPct val="95000"/>
              </a:lnSpc>
              <a:spcBef>
                <a:spcPct val="0"/>
              </a:spcBef>
            </a:pPr>
            <a:r>
              <a:rPr lang="en-US" altLang="en-US" dirty="0" smtClean="0">
                <a:solidFill>
                  <a:srgbClr val="000000"/>
                </a:solidFill>
                <a:cs typeface="Times New Roman" pitchFamily="18" charset="0"/>
              </a:rPr>
              <a:t>200 000</a:t>
            </a:r>
          </a:p>
          <a:p>
            <a:pPr eaLnBrk="1" hangingPunct="1">
              <a:lnSpc>
                <a:spcPct val="95000"/>
              </a:lnSpc>
              <a:spcBef>
                <a:spcPct val="0"/>
              </a:spcBef>
            </a:pPr>
            <a:r>
              <a:rPr lang="en-US" altLang="en-US" dirty="0" smtClean="0">
                <a:solidFill>
                  <a:srgbClr val="000000"/>
                </a:solidFill>
                <a:cs typeface="Times New Roman" pitchFamily="18" charset="0"/>
              </a:rPr>
              <a:t>100 000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Mer än en miljon barn kommer inte att få uppleva sin femte födelsedag i år på grund av en sjukdom som kan förebyggas med vaccinering. Vaccinering förebygger sjukdomar, handikapp och dödsfall orsakade av sjukdomar, inklusive mässling och röda hund. LCIF och våra partners arbetar hårt med att utrota mässling Det inkluderar vårt arbete under världsvaccinationsveckan den 24–30 april, 2014. Du kan hjälpa ett barn att få uppleva sin femte födelsedag genom att ge en donation idag.</a:t>
            </a:r>
            <a:endParaRPr lang="sv-SE" noProof="0" dirty="0"/>
          </a:p>
        </p:txBody>
      </p:sp>
      <p:sp>
        <p:nvSpPr>
          <p:cNvPr id="4" name="Slide Number Placeholder 3"/>
          <p:cNvSpPr>
            <a:spLocks noGrp="1"/>
          </p:cNvSpPr>
          <p:nvPr>
            <p:ph type="sldNum" sz="quarter" idx="10"/>
          </p:nvPr>
        </p:nvSpPr>
        <p:spPr/>
        <p:txBody>
          <a:bodyPr/>
          <a:lstStyle/>
          <a:p>
            <a:pPr>
              <a:defRPr/>
            </a:pPr>
            <a:fld id="{5D14B6C0-E882-414A-9D83-4B15993BA85A}" type="slidenum">
              <a:rPr lang="en-US" smtClean="0"/>
              <a:pPr>
                <a:defRPr/>
              </a:pPr>
              <a:t>2</a:t>
            </a:fld>
            <a:endParaRPr lang="sv-SE"/>
          </a:p>
        </p:txBody>
      </p:sp>
    </p:spTree>
    <p:extLst>
      <p:ext uri="{BB962C8B-B14F-4D97-AF65-F5344CB8AC3E}">
        <p14:creationId xmlns:p14="http://schemas.microsoft.com/office/powerpoint/2010/main" val="56670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30A8AC63-9A9F-49D0-8C8F-555559A15CDE}" type="slidenum">
              <a:rPr lang="en-US" altLang="en-US" smtClean="0"/>
              <a:pPr eaLnBrk="1" hangingPunct="1">
                <a:spcBef>
                  <a:spcPct val="0"/>
                </a:spcBef>
                <a:defRPr/>
              </a:pPr>
              <a:t>20</a:t>
            </a:fld>
            <a:endParaRPr lang="sv-SE" altLang="en-US" smtClean="0"/>
          </a:p>
        </p:txBody>
      </p:sp>
      <p:sp>
        <p:nvSpPr>
          <p:cNvPr id="46083"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solidFill>
                  <a:srgbClr val="000000"/>
                </a:solidFill>
              </a:rPr>
              <a:t>http://www.measlesrubellainitiative.org/measles-news/measles-deaths-reach-record-lows-fragile-gains-toward-global-elimination/</a:t>
            </a:r>
          </a:p>
          <a:p>
            <a:pPr eaLnBrk="1" hangingPunct="1">
              <a:lnSpc>
                <a:spcPct val="95000"/>
              </a:lnSpc>
              <a:spcBef>
                <a:spcPct val="0"/>
              </a:spcBef>
            </a:pPr>
            <a:endParaRPr lang="sv-SE" altLang="en-US" dirty="0" smtClean="0">
              <a:solidFill>
                <a:srgbClr val="000000"/>
              </a:solidFill>
              <a:cs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D502CB6-C188-4DEF-BE67-1408873EDF4B}" type="slidenum">
              <a:rPr lang="en-US" altLang="en-US" smtClean="0"/>
              <a:pPr eaLnBrk="1" hangingPunct="1">
                <a:spcBef>
                  <a:spcPct val="0"/>
                </a:spcBef>
                <a:defRPr/>
              </a:pPr>
              <a:t>21</a:t>
            </a:fld>
            <a:endParaRPr lang="sv-SE" altLang="en-US" smtClean="0"/>
          </a:p>
        </p:txBody>
      </p:sp>
      <p:sp>
        <p:nvSpPr>
          <p:cNvPr id="47107" name="Rectangle 1"/>
          <p:cNvSpPr>
            <a:spLocks noGrp="1" noRot="1" noChangeAspect="1" noChangeArrowheads="1" noTextEdit="1"/>
          </p:cNvSpPr>
          <p:nvPr>
            <p:ph type="sldImg"/>
          </p:nvPr>
        </p:nvSpPr>
        <p:spPr>
          <a:ln/>
        </p:spPr>
      </p:sp>
      <p:sp>
        <p:nvSpPr>
          <p:cNvPr id="4710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solidFill>
                  <a:srgbClr val="000000"/>
                </a:solidFill>
              </a:rPr>
              <a:t>Källa: http://www.measlesrubellainitiative.org/measles-news/measles-deaths-reach-record-lows-fragile-gains-toward-global-elimination/</a:t>
            </a:r>
            <a:endParaRPr lang="sv-SE" altLang="en-US" dirty="0" smtClean="0">
              <a:solidFill>
                <a:srgbClr val="000000"/>
              </a:solidFill>
              <a:cs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E452831B-D838-4F4D-BC4A-8327AC835A8E}" type="slidenum">
              <a:rPr lang="en-US" sz="1200" smtClean="0"/>
              <a:pPr/>
              <a:t>22</a:t>
            </a:fld>
            <a:endParaRPr lang="sv-SE" sz="1200" smtClean="0"/>
          </a:p>
        </p:txBody>
      </p:sp>
      <p:sp>
        <p:nvSpPr>
          <p:cNvPr id="156674" name="Rectangle 1"/>
          <p:cNvSpPr>
            <a:spLocks noGrp="1" noRot="1" noChangeAspect="1" noChangeArrowheads="1"/>
          </p:cNvSpPr>
          <p:nvPr>
            <p:ph type="sldImg"/>
          </p:nvPr>
        </p:nvSpPr>
        <p:spPr>
          <a:ln/>
        </p:spPr>
      </p:sp>
      <p:sp>
        <p:nvSpPr>
          <p:cNvPr id="15667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E452831B-D838-4F4D-BC4A-8327AC835A8E}" type="slidenum">
              <a:rPr lang="en-US" sz="1200" smtClean="0"/>
              <a:pPr/>
              <a:t>23</a:t>
            </a:fld>
            <a:endParaRPr lang="sv-SE" sz="1200" smtClean="0"/>
          </a:p>
        </p:txBody>
      </p:sp>
      <p:sp>
        <p:nvSpPr>
          <p:cNvPr id="156674" name="Rectangle 1"/>
          <p:cNvSpPr>
            <a:spLocks noGrp="1" noRot="1" noChangeAspect="1" noChangeArrowheads="1"/>
          </p:cNvSpPr>
          <p:nvPr>
            <p:ph type="sldImg"/>
          </p:nvPr>
        </p:nvSpPr>
        <p:spPr>
          <a:ln/>
        </p:spPr>
      </p:sp>
      <p:sp>
        <p:nvSpPr>
          <p:cNvPr id="15667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dirty="0" smtClean="0"/>
              <a:t>http://www.gatesfoundation.org/Media-Center/Speeches/2011/07/Lions-Club-Convention</a:t>
            </a:r>
          </a:p>
          <a:p>
            <a:pPr eaLnBrk="1" hangingPunct="1"/>
            <a:endParaRPr lang="sv-SE" dirty="0" smtClean="0"/>
          </a:p>
          <a:p>
            <a:pPr eaLnBrk="1" hangingPunct="1"/>
            <a:endParaRPr lang="sv-SE"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840A5591-F89A-479E-B9F7-5AAE3B36760A}" type="slidenum">
              <a:rPr lang="en-US"/>
              <a:pPr/>
              <a:t>24</a:t>
            </a:fld>
            <a:endParaRPr lang="sv-S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A9AF7C1D-CCE2-4C4B-8389-D6A9E14CB636}" type="slidenum">
              <a:rPr lang="en-US" altLang="en-US" smtClean="0"/>
              <a:pPr eaLnBrk="1" hangingPunct="1">
                <a:spcBef>
                  <a:spcPct val="0"/>
                </a:spcBef>
                <a:defRPr/>
              </a:pPr>
              <a:t>25</a:t>
            </a:fld>
            <a:endParaRPr lang="sv-SE" altLang="en-US" smtClean="0"/>
          </a:p>
        </p:txBody>
      </p:sp>
      <p:sp>
        <p:nvSpPr>
          <p:cNvPr id="50179" name="Rectangle 1"/>
          <p:cNvSpPr>
            <a:spLocks noGrp="1" noRot="1" noChangeAspect="1" noChangeArrowheads="1" noTextEdit="1"/>
          </p:cNvSpPr>
          <p:nvPr>
            <p:ph type="sldImg"/>
          </p:nvPr>
        </p:nvSpPr>
        <p:spPr>
          <a:ln/>
        </p:spPr>
      </p:sp>
      <p:sp>
        <p:nvSpPr>
          <p:cNvPr id="50180"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ltLang="en-US" dirty="0" smtClean="0">
              <a:solidFill>
                <a:srgbClr val="000000"/>
              </a:solidFill>
              <a:cs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8DEF45D-2108-464D-9BB7-DA82BA6B08AF}" type="slidenum">
              <a:rPr lang="en-US" altLang="en-US" smtClean="0"/>
              <a:pPr eaLnBrk="1" hangingPunct="1">
                <a:spcBef>
                  <a:spcPct val="0"/>
                </a:spcBef>
                <a:defRPr/>
              </a:pPr>
              <a:t>26</a:t>
            </a:fld>
            <a:endParaRPr lang="sv-SE" altLang="en-US" smtClean="0"/>
          </a:p>
        </p:txBody>
      </p:sp>
      <p:sp>
        <p:nvSpPr>
          <p:cNvPr id="49155"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buFont typeface="Arial" panose="020B0604020202020204" pitchFamily="34" charset="0"/>
              <a:buNone/>
              <a:defRPr/>
            </a:pPr>
            <a:r>
              <a:rPr lang="en-US" altLang="en-US" dirty="0" smtClean="0">
                <a:solidFill>
                  <a:srgbClr val="000000"/>
                </a:solidFill>
              </a:rPr>
              <a:t>Hur används lionmedlemmarnas donationer till En spruta, ett liv? Hur integreras dessa donationer i andra aspekter av Lions arbete med att bekämpa mässling, såsom stöd och social mobilisering?</a:t>
            </a:r>
          </a:p>
          <a:p>
            <a:pPr eaLnBrk="1" hangingPunct="1">
              <a:lnSpc>
                <a:spcPct val="95000"/>
              </a:lnSpc>
              <a:spcBef>
                <a:spcPct val="0"/>
              </a:spcBef>
              <a:buFont typeface="Arial" panose="020B0604020202020204" pitchFamily="34" charset="0"/>
              <a:buNone/>
              <a:defRPr/>
            </a:pPr>
            <a:endParaRPr lang="sv-SE"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dirty="0" smtClean="0">
                <a:solidFill>
                  <a:srgbClr val="000000"/>
                </a:solidFill>
              </a:rPr>
              <a:t>Generösa klubbar och lionmedlemmar stöder En spruta, ett liv genom att skänka pengar till LCIF.  </a:t>
            </a:r>
          </a:p>
          <a:p>
            <a:pPr eaLnBrk="1" hangingPunct="1">
              <a:lnSpc>
                <a:spcPct val="95000"/>
              </a:lnSpc>
              <a:spcBef>
                <a:spcPct val="0"/>
              </a:spcBef>
              <a:buFont typeface="Arial" panose="020B0604020202020204" pitchFamily="34" charset="0"/>
              <a:buNone/>
              <a:defRPr/>
            </a:pPr>
            <a:endParaRPr lang="sv-SE"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dirty="0" smtClean="0">
                <a:solidFill>
                  <a:srgbClr val="000000"/>
                </a:solidFill>
              </a:rPr>
              <a:t>Lions är också förespråkare på nationell och lokal nivå och försöker få sina regeringar att investera i vaccinationstjänster. GAVI utnyttjar det breda globala ekonomiska stödet från Lions och andra till att köpa alla vacciner till lägsta möjliga kostnad. </a:t>
            </a:r>
            <a:r>
              <a:rPr lang="en-US" altLang="en-US" dirty="0" err="1" smtClean="0">
                <a:solidFill>
                  <a:srgbClr val="000000"/>
                </a:solidFill>
              </a:rPr>
              <a:t>Vaccinerna</a:t>
            </a:r>
            <a:r>
              <a:rPr lang="en-US" altLang="en-US" dirty="0" smtClean="0">
                <a:solidFill>
                  <a:srgbClr val="000000"/>
                </a:solidFill>
              </a:rPr>
              <a:t> distribueras till prioriterade länder, som planerar vaccinationsevenemang för att ta itu med flera mässlingsutbrott och begränsad åtkomst till vaccinationstjänster för familjer.  </a:t>
            </a:r>
          </a:p>
          <a:p>
            <a:pPr eaLnBrk="1" hangingPunct="1">
              <a:lnSpc>
                <a:spcPct val="95000"/>
              </a:lnSpc>
              <a:spcBef>
                <a:spcPct val="0"/>
              </a:spcBef>
              <a:buFont typeface="Arial" panose="020B0604020202020204" pitchFamily="34" charset="0"/>
              <a:buNone/>
              <a:defRPr/>
            </a:pPr>
            <a:endParaRPr lang="sv-SE"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dirty="0" smtClean="0">
                <a:solidFill>
                  <a:srgbClr val="000000"/>
                </a:solidFill>
              </a:rPr>
              <a:t>När vaccinationsevenemangen är inbokade utbildas hälsovårdsarbetare i hela landet. Lionmedlemmar arbetar hårt på att uppmuntra familjer att ta in sina barn för att bli vaccinerade. De lägger upp flygblad, knackar dörr, organiserar transport så att familjer kan komma till evenemangen, och arbetar som volontärer under vaccinationsdagarna. </a:t>
            </a:r>
          </a:p>
          <a:p>
            <a:pPr eaLnBrk="1" hangingPunct="1">
              <a:lnSpc>
                <a:spcPct val="95000"/>
              </a:lnSpc>
              <a:spcBef>
                <a:spcPct val="0"/>
              </a:spcBef>
              <a:buFont typeface="Arial" panose="020B0604020202020204" pitchFamily="34" charset="0"/>
              <a:buNone/>
              <a:defRPr/>
            </a:pPr>
            <a:endParaRPr lang="sv-SE"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dirty="0" smtClean="0">
                <a:solidFill>
                  <a:srgbClr val="000000"/>
                </a:solidFill>
              </a:rPr>
              <a:t>Slutresultatet av lionmedlemmarnas hängivenhet, hårda arbete och generositet är fantastiskt. Miljontals barns liv räddas!</a:t>
            </a:r>
            <a:endParaRPr lang="sv-SE" altLang="en-US" dirty="0" smtClean="0">
              <a:solidFill>
                <a:srgbClr val="000000"/>
              </a:solidFill>
              <a:cs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9283B4D0-1B63-4088-9EB6-A24462873169}" type="slidenum">
              <a:rPr lang="en-US" sz="1200" smtClean="0"/>
              <a:pPr/>
              <a:t>27</a:t>
            </a:fld>
            <a:endParaRPr lang="sv-SE"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9283B4D0-1B63-4088-9EB6-A24462873169}" type="slidenum">
              <a:rPr lang="en-US" sz="1200" smtClean="0"/>
              <a:pPr/>
              <a:t>28</a:t>
            </a:fld>
            <a:endParaRPr lang="sv-SE"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DE691B76-8DCE-4142-B75A-C9ED4B974C54}" type="slidenum">
              <a:rPr lang="en-US" sz="1200" smtClean="0"/>
              <a:pPr/>
              <a:t>29</a:t>
            </a:fld>
            <a:endParaRPr lang="sv-SE" sz="1200" smtClean="0"/>
          </a:p>
        </p:txBody>
      </p:sp>
      <p:sp>
        <p:nvSpPr>
          <p:cNvPr id="68610" name="Rectangle 2"/>
          <p:cNvSpPr>
            <a:spLocks noGrp="1" noRot="1" noChangeAspect="1" noChangeArrowheads="1"/>
          </p:cNvSpPr>
          <p:nvPr>
            <p:ph type="sldImg"/>
          </p:nvPr>
        </p:nvSpPr>
        <p:spPr>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ln>
        </p:spPr>
        <p:txBody>
          <a:bodyPr lIns="0" tIns="0" rIns="0" bIns="0"/>
          <a:lstStyle/>
          <a:p>
            <a:pPr eaLnBrk="1" hangingPunct="1">
              <a:lnSpc>
                <a:spcPct val="95000"/>
              </a:lnSpc>
            </a:pPr>
            <a:endParaRPr lang="en-US" sz="1600" dirty="0" smtClean="0">
              <a:solidFill>
                <a:srgbClr val="000000"/>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02CA9847-9F2C-442C-9F20-4D8FABC809D6}" type="slidenum">
              <a:rPr lang="en-US" sz="1200" smtClean="0"/>
              <a:pPr/>
              <a:t>3</a:t>
            </a:fld>
            <a:endParaRPr lang="sv-SE"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06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6ADB57A4-2F8F-4872-A726-9C230A55AC68}" type="slidenum">
              <a:rPr lang="en-US" sz="1200" smtClean="0"/>
              <a:pPr/>
              <a:t>30</a:t>
            </a:fld>
            <a:endParaRPr lang="sv-SE"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6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FE5F6787-1077-47EC-BF45-CA207F99ACBB}" type="slidenum">
              <a:rPr lang="en-US" sz="1200" smtClean="0"/>
              <a:pPr/>
              <a:t>31</a:t>
            </a:fld>
            <a:endParaRPr lang="sv-SE"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A9AF7C1D-CCE2-4C4B-8389-D6A9E14CB636}" type="slidenum">
              <a:rPr lang="en-US" altLang="en-US" smtClean="0"/>
              <a:pPr eaLnBrk="1" hangingPunct="1">
                <a:spcBef>
                  <a:spcPct val="0"/>
                </a:spcBef>
                <a:defRPr/>
              </a:pPr>
              <a:t>32</a:t>
            </a:fld>
            <a:endParaRPr lang="sv-SE" altLang="en-US" smtClean="0"/>
          </a:p>
        </p:txBody>
      </p:sp>
      <p:sp>
        <p:nvSpPr>
          <p:cNvPr id="50179" name="Rectangle 1"/>
          <p:cNvSpPr>
            <a:spLocks noGrp="1" noRot="1" noChangeAspect="1" noChangeArrowheads="1" noTextEdit="1"/>
          </p:cNvSpPr>
          <p:nvPr>
            <p:ph type="sldImg"/>
          </p:nvPr>
        </p:nvSpPr>
        <p:spPr>
          <a:ln/>
        </p:spPr>
      </p:sp>
      <p:sp>
        <p:nvSpPr>
          <p:cNvPr id="50180"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ltLang="en-US" dirty="0" smtClean="0">
              <a:solidFill>
                <a:srgbClr val="000000"/>
              </a:solidFill>
              <a:cs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a:ln/>
        </p:spPr>
      </p:sp>
      <p:sp>
        <p:nvSpPr>
          <p:cNvPr id="158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a:p>
            <a:pPr eaLnBrk="1" hangingPunct="1"/>
            <a:endParaRPr lang="en-US" dirty="0" smtClean="0"/>
          </a:p>
        </p:txBody>
      </p:sp>
      <p:sp>
        <p:nvSpPr>
          <p:cNvPr id="158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8353D35E-8545-46FC-B791-77BFE90D036D}" type="slidenum">
              <a:rPr lang="en-US" sz="1200"/>
              <a:pPr/>
              <a:t>33</a:t>
            </a:fld>
            <a:endParaRPr lang="sv-SE"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a:ln/>
        </p:spPr>
      </p:sp>
      <p:sp>
        <p:nvSpPr>
          <p:cNvPr id="162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62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002D9A5E-8B93-45C4-B507-CCA65B4F478E}" type="slidenum">
              <a:rPr lang="en-US" sz="1200"/>
              <a:pPr/>
              <a:t>34</a:t>
            </a:fld>
            <a:endParaRPr lang="sv-SE"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8DEF45D-2108-464D-9BB7-DA82BA6B08AF}" type="slidenum">
              <a:rPr lang="en-US" altLang="en-US" smtClean="0"/>
              <a:pPr eaLnBrk="1" hangingPunct="1">
                <a:spcBef>
                  <a:spcPct val="0"/>
                </a:spcBef>
                <a:defRPr/>
              </a:pPr>
              <a:t>35</a:t>
            </a:fld>
            <a:endParaRPr lang="sv-SE" altLang="en-US" smtClean="0"/>
          </a:p>
        </p:txBody>
      </p:sp>
      <p:sp>
        <p:nvSpPr>
          <p:cNvPr id="49155"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71450" indent="-171450" eaLnBrk="1" hangingPunct="1">
              <a:lnSpc>
                <a:spcPct val="95000"/>
              </a:lnSpc>
              <a:spcBef>
                <a:spcPct val="0"/>
              </a:spcBef>
              <a:buFont typeface="Arial" panose="020B0604020202020204" pitchFamily="34" charset="0"/>
              <a:buChar char="•"/>
              <a:defRPr/>
            </a:pPr>
            <a:endParaRPr lang="en-US" altLang="en-US" dirty="0" smtClean="0">
              <a:solidFill>
                <a:srgbClr val="000000"/>
              </a:solidFill>
              <a:cs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a:ln/>
        </p:spPr>
      </p:sp>
      <p:sp>
        <p:nvSpPr>
          <p:cNvPr id="162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62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002D9A5E-8B93-45C4-B507-CCA65B4F478E}" type="slidenum">
              <a:rPr lang="en-US" sz="1200"/>
              <a:pPr/>
              <a:t>36</a:t>
            </a:fld>
            <a:endParaRPr lang="sv-SE"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a:ln/>
        </p:spPr>
      </p:sp>
      <p:sp>
        <p:nvSpPr>
          <p:cNvPr id="185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85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4CD1E436-C414-41F9-8E30-D83B1CAFA52B}" type="slidenum">
              <a:rPr lang="en-US" sz="1200"/>
              <a:pPr/>
              <a:t>37</a:t>
            </a:fld>
            <a:endParaRPr lang="sv-SE"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368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CBE9FBF-D236-4C80-9360-791FC23D17A1}" type="slidenum">
              <a:rPr lang="en-US" altLang="en-US" smtClean="0"/>
              <a:pPr eaLnBrk="1" hangingPunct="1">
                <a:spcBef>
                  <a:spcPct val="0"/>
                </a:spcBef>
                <a:defRPr/>
              </a:pPr>
              <a:t>38</a:t>
            </a:fld>
            <a:endParaRPr lang="sv-SE"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327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46BADE84-4449-42EC-820F-4C659F9D46BD}" type="slidenum">
              <a:rPr lang="en-US" altLang="en-US" smtClean="0"/>
              <a:pPr eaLnBrk="1" hangingPunct="1">
                <a:spcBef>
                  <a:spcPct val="0"/>
                </a:spcBef>
                <a:defRPr/>
              </a:pPr>
              <a:t>39</a:t>
            </a:fld>
            <a:endParaRPr lang="sv-SE"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E1401140-95EC-4573-8084-FA6E6E7889AA}" type="slidenum">
              <a:rPr lang="en-US" altLang="en-US" smtClean="0"/>
              <a:pPr eaLnBrk="1" hangingPunct="1">
                <a:spcBef>
                  <a:spcPct val="0"/>
                </a:spcBef>
                <a:defRPr/>
              </a:pPr>
              <a:t>4</a:t>
            </a:fld>
            <a:endParaRPr lang="sv-SE" altLang="en-US" smtClean="0"/>
          </a:p>
        </p:txBody>
      </p:sp>
      <p:sp>
        <p:nvSpPr>
          <p:cNvPr id="37891" name="Rectangle 1"/>
          <p:cNvSpPr>
            <a:spLocks noGrp="1" noRot="1" noChangeAspect="1" noChangeArrowheads="1" noTextEdit="1"/>
          </p:cNvSpPr>
          <p:nvPr>
            <p:ph type="sldImg"/>
          </p:nvPr>
        </p:nvSpPr>
        <p:spPr>
          <a:ln/>
        </p:spPr>
      </p:sp>
      <p:sp>
        <p:nvSpPr>
          <p:cNvPr id="3789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altLang="en-US" dirty="0" smtClean="0">
              <a:solidFill>
                <a:srgbClr val="000000"/>
              </a:solidFill>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8DEF45D-2108-464D-9BB7-DA82BA6B08AF}" type="slidenum">
              <a:rPr lang="en-US" altLang="en-US" smtClean="0"/>
              <a:pPr eaLnBrk="1" hangingPunct="1">
                <a:spcBef>
                  <a:spcPct val="0"/>
                </a:spcBef>
                <a:defRPr/>
              </a:pPr>
              <a:t>5</a:t>
            </a:fld>
            <a:endParaRPr lang="sv-SE" altLang="en-US" smtClean="0"/>
          </a:p>
        </p:txBody>
      </p:sp>
      <p:sp>
        <p:nvSpPr>
          <p:cNvPr id="49155"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71450" indent="-171450" eaLnBrk="1" hangingPunct="1">
              <a:lnSpc>
                <a:spcPct val="95000"/>
              </a:lnSpc>
              <a:spcBef>
                <a:spcPct val="0"/>
              </a:spcBef>
              <a:buFont typeface="Arial" panose="020B0604020202020204" pitchFamily="34" charset="0"/>
              <a:buChar char="•"/>
              <a:defRPr/>
            </a:pPr>
            <a:endParaRPr lang="en-US" altLang="en-US" dirty="0" smtClean="0">
              <a:solidFill>
                <a:srgbClr val="000000"/>
              </a:solidFill>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defRPr/>
            </a:pPr>
            <a:fld id="{7C66991C-BCE1-4A2C-A78E-85D8332711F0}" type="slidenum">
              <a:rPr lang="en-US" altLang="en-US" smtClean="0"/>
              <a:pPr>
                <a:defRPr/>
              </a:pPr>
              <a:t>6</a:t>
            </a:fld>
            <a:endParaRPr lang="sv-SE" altLang="en-US" smtClean="0"/>
          </a:p>
        </p:txBody>
      </p:sp>
      <p:sp>
        <p:nvSpPr>
          <p:cNvPr id="39939" name="Rectangle 2"/>
          <p:cNvSpPr>
            <a:spLocks noGrp="1" noRot="1" noChangeAspect="1" noChangeArrowheads="1" noTextEdit="1"/>
          </p:cNvSpPr>
          <p:nvPr>
            <p:ph type="sldImg"/>
          </p:nvPr>
        </p:nvSpPr>
        <p:spPr>
          <a:solidFill>
            <a:srgbClr val="FFFFFF"/>
          </a:solidFill>
          <a:ln/>
        </p:spPr>
      </p:sp>
      <p:sp>
        <p:nvSpPr>
          <p:cNvPr id="2" name="Rectangle 3"/>
          <p:cNvSpPr>
            <a:spLocks noGrp="1" noChangeArrowheads="1"/>
          </p:cNvSpPr>
          <p:nvPr>
            <p:ph type="body" idx="1"/>
          </p:nvPr>
        </p:nvSpPr>
        <p:spPr>
          <a:solidFill>
            <a:srgbClr val="FFFFFF"/>
          </a:solidFill>
          <a:ln>
            <a:solidFill>
              <a:schemeClr val="bg1"/>
            </a:solidFill>
          </a:ln>
        </p:spPr>
        <p:txBody>
          <a:bodyPr lIns="0" tIns="0" rIns="0" bIns="0"/>
          <a:lstStyle/>
          <a:p>
            <a:pPr marL="171450" indent="-171450">
              <a:buFontTx/>
              <a:buChar char="•"/>
              <a:defRPr/>
            </a:pPr>
            <a:endParaRPr lang="en-US" altLang="en-US" sz="1600" dirty="0" smtClean="0">
              <a:cs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0E8ACB65-8E96-43DA-A5A6-AE7FD38888F4}" type="slidenum">
              <a:rPr lang="en-US" altLang="en-US" smtClean="0"/>
              <a:pPr eaLnBrk="1" hangingPunct="1">
                <a:spcBef>
                  <a:spcPct val="0"/>
                </a:spcBef>
                <a:defRPr/>
              </a:pPr>
              <a:t>7</a:t>
            </a:fld>
            <a:endParaRPr lang="sv-SE" altLang="en-US" smtClean="0"/>
          </a:p>
        </p:txBody>
      </p:sp>
      <p:sp>
        <p:nvSpPr>
          <p:cNvPr id="40963" name="Rectangle 1"/>
          <p:cNvSpPr>
            <a:spLocks noGrp="1" noRot="1" noChangeAspect="1" noChangeArrowheads="1" noTextEdit="1"/>
          </p:cNvSpPr>
          <p:nvPr>
            <p:ph type="sldImg"/>
          </p:nvPr>
        </p:nvSpPr>
        <p:spPr>
          <a:ln/>
        </p:spPr>
      </p:sp>
      <p:sp>
        <p:nvSpPr>
          <p:cNvPr id="2"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defRPr/>
            </a:pPr>
            <a:endParaRPr lang="en-US" altLang="en-US" dirty="0" smtClean="0">
              <a:solidFill>
                <a:srgbClr val="000000"/>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0E8ACB65-8E96-43DA-A5A6-AE7FD38888F4}" type="slidenum">
              <a:rPr lang="en-US" altLang="en-US" smtClean="0"/>
              <a:pPr eaLnBrk="1" hangingPunct="1">
                <a:spcBef>
                  <a:spcPct val="0"/>
                </a:spcBef>
                <a:defRPr/>
              </a:pPr>
              <a:t>8</a:t>
            </a:fld>
            <a:endParaRPr lang="sv-SE" altLang="en-US" smtClean="0"/>
          </a:p>
        </p:txBody>
      </p:sp>
      <p:sp>
        <p:nvSpPr>
          <p:cNvPr id="40963" name="Rectangle 1"/>
          <p:cNvSpPr>
            <a:spLocks noGrp="1" noRot="1" noChangeAspect="1" noChangeArrowheads="1" noTextEdit="1"/>
          </p:cNvSpPr>
          <p:nvPr>
            <p:ph type="sldImg"/>
          </p:nvPr>
        </p:nvSpPr>
        <p:spPr>
          <a:ln/>
        </p:spPr>
      </p:sp>
      <p:sp>
        <p:nvSpPr>
          <p:cNvPr id="2"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defRPr/>
            </a:pPr>
            <a:endParaRPr lang="en-US" altLang="en-US" dirty="0" smtClean="0">
              <a:solidFill>
                <a:srgbClr val="000000"/>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F62C093F-B623-4EA5-8D9C-1A593BE5C84E}" type="slidenum">
              <a:rPr lang="en-US" sz="1200">
                <a:solidFill>
                  <a:prstClr val="black"/>
                </a:solidFill>
              </a:rPr>
              <a:pPr/>
              <a:t>9</a:t>
            </a:fld>
            <a:endParaRPr lang="sv-SE"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C28403-BA49-47D8-B953-28EFE7CC2BFF}" type="slidenum">
              <a:rPr lang="en-US"/>
              <a:pPr>
                <a:defRPr/>
              </a:pPr>
              <a:t>‹#›</a:t>
            </a:fld>
            <a:endParaRPr lang="en-US"/>
          </a:p>
        </p:txBody>
      </p:sp>
    </p:spTree>
    <p:extLst>
      <p:ext uri="{BB962C8B-B14F-4D97-AF65-F5344CB8AC3E}">
        <p14:creationId xmlns:p14="http://schemas.microsoft.com/office/powerpoint/2010/main" val="350970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D7762-0AAB-4451-83B8-BD8525E0F690}" type="slidenum">
              <a:rPr lang="en-US"/>
              <a:pPr>
                <a:defRPr/>
              </a:pPr>
              <a:t>‹#›</a:t>
            </a:fld>
            <a:endParaRPr lang="en-US"/>
          </a:p>
        </p:txBody>
      </p:sp>
    </p:spTree>
    <p:extLst>
      <p:ext uri="{BB962C8B-B14F-4D97-AF65-F5344CB8AC3E}">
        <p14:creationId xmlns:p14="http://schemas.microsoft.com/office/powerpoint/2010/main" val="3746301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FC0510-D669-4030-9EF6-CDC9A311C2B1}" type="slidenum">
              <a:rPr lang="en-US"/>
              <a:pPr>
                <a:defRPr/>
              </a:pPr>
              <a:t>‹#›</a:t>
            </a:fld>
            <a:endParaRPr lang="en-US"/>
          </a:p>
        </p:txBody>
      </p:sp>
    </p:spTree>
    <p:extLst>
      <p:ext uri="{BB962C8B-B14F-4D97-AF65-F5344CB8AC3E}">
        <p14:creationId xmlns:p14="http://schemas.microsoft.com/office/powerpoint/2010/main" val="2365886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541867" y="1991236"/>
            <a:ext cx="9022332" cy="4625309"/>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Espace réservé du numéro de diapositive 2"/>
          <p:cNvSpPr>
            <a:spLocks noGrp="1"/>
          </p:cNvSpPr>
          <p:nvPr>
            <p:ph type="sldNum" sz="quarter" idx="15"/>
          </p:nvPr>
        </p:nvSpPr>
        <p:spPr/>
        <p:txBody>
          <a:bodyPr/>
          <a:lstStyle>
            <a:lvl1pPr defTabSz="914400" fontAlgn="base">
              <a:spcBef>
                <a:spcPct val="0"/>
              </a:spcBef>
              <a:spcAft>
                <a:spcPct val="0"/>
              </a:spcAft>
              <a:defRPr>
                <a:latin typeface="Times New Roman" pitchFamily="18" charset="0"/>
              </a:defRPr>
            </a:lvl1pPr>
          </a:lstStyle>
          <a:p>
            <a:pPr>
              <a:defRPr/>
            </a:pPr>
            <a:fld id="{94DF245D-FFBD-4F28-A84A-ECF8CEA6DE74}" type="slidenum">
              <a:rPr lang="fr-CH"/>
              <a:pPr>
                <a:defRPr/>
              </a:pPr>
              <a:t>‹#›</a:t>
            </a:fld>
            <a:endParaRPr lang="fr-CH" dirty="0"/>
          </a:p>
        </p:txBody>
      </p:sp>
    </p:spTree>
    <p:extLst>
      <p:ext uri="{BB962C8B-B14F-4D97-AF65-F5344CB8AC3E}">
        <p14:creationId xmlns:p14="http://schemas.microsoft.com/office/powerpoint/2010/main" val="56254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526187" y="2022594"/>
            <a:ext cx="5102579" cy="4578272"/>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895309" y="2022594"/>
            <a:ext cx="3709653" cy="4578272"/>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Tree>
    <p:extLst>
      <p:ext uri="{BB962C8B-B14F-4D97-AF65-F5344CB8AC3E}">
        <p14:creationId xmlns:p14="http://schemas.microsoft.com/office/powerpoint/2010/main" val="115012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938889" y="2055693"/>
            <a:ext cx="4680929" cy="4531236"/>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94829" y="2055693"/>
            <a:ext cx="4217458" cy="4531236"/>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Tree>
    <p:extLst>
      <p:ext uri="{BB962C8B-B14F-4D97-AF65-F5344CB8AC3E}">
        <p14:creationId xmlns:p14="http://schemas.microsoft.com/office/powerpoint/2010/main" val="1564865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94829" y="2038271"/>
            <a:ext cx="9157171" cy="4515556"/>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
        <p:nvSpPr>
          <p:cNvPr id="5" name="Espace réservé du numéro de diapositive 4"/>
          <p:cNvSpPr>
            <a:spLocks noGrp="1"/>
          </p:cNvSpPr>
          <p:nvPr>
            <p:ph type="sldNum" sz="quarter" idx="16"/>
          </p:nvPr>
        </p:nvSpPr>
        <p:spPr/>
        <p:txBody>
          <a:bodyPr/>
          <a:lstStyle>
            <a:lvl1pPr defTabSz="914400" fontAlgn="base">
              <a:spcBef>
                <a:spcPct val="0"/>
              </a:spcBef>
              <a:spcAft>
                <a:spcPct val="0"/>
              </a:spcAft>
              <a:defRPr>
                <a:latin typeface="Times New Roman" pitchFamily="18" charset="0"/>
              </a:defRPr>
            </a:lvl1pPr>
          </a:lstStyle>
          <a:p>
            <a:pPr>
              <a:defRPr/>
            </a:pPr>
            <a:fld id="{D5E5AA9B-D2F4-4317-A56B-0E6143A2D25F}" type="slidenum">
              <a:rPr lang="fr-CH"/>
              <a:pPr>
                <a:defRPr/>
              </a:pPr>
              <a:t>‹#›</a:t>
            </a:fld>
            <a:endParaRPr lang="fr-CH" dirty="0"/>
          </a:p>
        </p:txBody>
      </p:sp>
    </p:spTree>
    <p:extLst>
      <p:ext uri="{BB962C8B-B14F-4D97-AF65-F5344CB8AC3E}">
        <p14:creationId xmlns:p14="http://schemas.microsoft.com/office/powerpoint/2010/main" val="2532601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94829" y="2032002"/>
            <a:ext cx="4435240" cy="447479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5209491" y="2032002"/>
            <a:ext cx="4417423" cy="4474790"/>
          </a:xfrm>
          <a:prstGeom prst="rect">
            <a:avLst/>
          </a:prstGeom>
        </p:spPr>
        <p:txBody>
          <a:bodyPr lIns="101581" tIns="50791" rIns="101581" bIns="50791"/>
          <a:lstStyle>
            <a:lvl1pPr>
              <a:defRPr sz="24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4"/>
          </p:nvPr>
        </p:nvSpPr>
        <p:spPr/>
        <p:txBody>
          <a:bodyPr/>
          <a:lstStyle>
            <a:lvl1pPr defTabSz="914400" fontAlgn="base">
              <a:spcBef>
                <a:spcPct val="0"/>
              </a:spcBef>
              <a:spcAft>
                <a:spcPct val="0"/>
              </a:spcAft>
              <a:defRPr>
                <a:latin typeface="Times New Roman" pitchFamily="18" charset="0"/>
              </a:defRPr>
            </a:lvl1pPr>
          </a:lstStyle>
          <a:p>
            <a:pPr>
              <a:defRPr/>
            </a:pPr>
            <a:fld id="{6E5CCE76-A80E-43AE-A256-2453CE14AFBF}" type="slidenum">
              <a:rPr lang="fr-CH"/>
              <a:pPr>
                <a:defRPr/>
              </a:pPr>
              <a:t>‹#›</a:t>
            </a:fld>
            <a:endParaRPr lang="fr-CH" dirty="0"/>
          </a:p>
        </p:txBody>
      </p:sp>
    </p:spTree>
    <p:extLst>
      <p:ext uri="{BB962C8B-B14F-4D97-AF65-F5344CB8AC3E}">
        <p14:creationId xmlns:p14="http://schemas.microsoft.com/office/powerpoint/2010/main" val="3958355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94830" y="2032002"/>
            <a:ext cx="9132083" cy="447479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5" name="Espace réservé du numéro de diapositive 2"/>
          <p:cNvSpPr>
            <a:spLocks noGrp="1"/>
          </p:cNvSpPr>
          <p:nvPr>
            <p:ph type="sldNum" sz="quarter" idx="14"/>
          </p:nvPr>
        </p:nvSpPr>
        <p:spPr/>
        <p:txBody>
          <a:bodyPr/>
          <a:lstStyle>
            <a:lvl1pPr defTabSz="914400" fontAlgn="base">
              <a:spcBef>
                <a:spcPct val="0"/>
              </a:spcBef>
              <a:spcAft>
                <a:spcPct val="0"/>
              </a:spcAft>
              <a:defRPr>
                <a:latin typeface="Times New Roman" pitchFamily="18" charset="0"/>
              </a:defRPr>
            </a:lvl1pPr>
          </a:lstStyle>
          <a:p>
            <a:pPr>
              <a:defRPr/>
            </a:pPr>
            <a:fld id="{B25D5C57-C029-4089-9AFB-2B655C0443DA}" type="slidenum">
              <a:rPr lang="fr-CH"/>
              <a:pPr>
                <a:defRPr/>
              </a:pPr>
              <a:t>‹#›</a:t>
            </a:fld>
            <a:endParaRPr lang="fr-CH" dirty="0"/>
          </a:p>
        </p:txBody>
      </p:sp>
    </p:spTree>
    <p:extLst>
      <p:ext uri="{BB962C8B-B14F-4D97-AF65-F5344CB8AC3E}">
        <p14:creationId xmlns:p14="http://schemas.microsoft.com/office/powerpoint/2010/main" val="2341271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94831" y="1912841"/>
            <a:ext cx="4435241" cy="563452"/>
          </a:xfrm>
          <a:prstGeom prst="rect">
            <a:avLst/>
          </a:prstGeom>
        </p:spPr>
        <p:txBody>
          <a:bodyPr lIns="101581" tIns="50791" rIns="101581" bIns="50791"/>
          <a:lstStyle>
            <a:lvl1pPr>
              <a:defRPr sz="24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94831" y="2624667"/>
            <a:ext cx="4435241" cy="3929161"/>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5228167" y="1912839"/>
            <a:ext cx="4398747" cy="563453"/>
          </a:xfrm>
          <a:prstGeom prst="rect">
            <a:avLst/>
          </a:prstGeom>
        </p:spPr>
        <p:txBody>
          <a:bodyPr lIns="101581" tIns="50791" rIns="101581" bIns="50791"/>
          <a:lstStyle>
            <a:lvl1pPr>
              <a:defRPr sz="24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5228167" y="2624667"/>
            <a:ext cx="4398747" cy="3929161"/>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921566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4829" y="2032002"/>
            <a:ext cx="9132084"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94829" y="4435351"/>
            <a:ext cx="9132084" cy="2165513"/>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228283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B3B68-2CA3-45E5-A1EC-A80FE40FA6E9}" type="slidenum">
              <a:rPr lang="en-US"/>
              <a:pPr>
                <a:defRPr/>
              </a:pPr>
              <a:t>‹#›</a:t>
            </a:fld>
            <a:endParaRPr lang="en-US"/>
          </a:p>
        </p:txBody>
      </p:sp>
    </p:spTree>
    <p:extLst>
      <p:ext uri="{BB962C8B-B14F-4D97-AF65-F5344CB8AC3E}">
        <p14:creationId xmlns:p14="http://schemas.microsoft.com/office/powerpoint/2010/main" val="617232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34392" y="2032003"/>
            <a:ext cx="4392521" cy="209157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5234392" y="4294241"/>
            <a:ext cx="4392520" cy="222822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94829" y="2032001"/>
            <a:ext cx="4435240" cy="449046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775606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94831" y="2032002"/>
            <a:ext cx="4435241" cy="2138617"/>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94831" y="4325599"/>
            <a:ext cx="4435241"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5281428" y="2032002"/>
            <a:ext cx="4298448" cy="2138617"/>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5281428" y="4325599"/>
            <a:ext cx="4298448"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265390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5214470" y="2017891"/>
            <a:ext cx="4396764" cy="4473222"/>
          </a:xfrm>
          <a:prstGeom prst="rect">
            <a:avLst/>
          </a:prstGeom>
        </p:spPr>
        <p:txBody>
          <a:bodyPr lIns="101581" tIns="50791" rIns="101581" bIns="50791"/>
          <a:lstStyle>
            <a:lvl1pPr>
              <a:defRPr sz="24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80124" y="2017890"/>
            <a:ext cx="4349948" cy="4473223"/>
          </a:xfrm>
          <a:prstGeom prst="rect">
            <a:avLst/>
          </a:prstGeom>
        </p:spPr>
        <p:txBody>
          <a:bodyPr lIns="101581" tIns="50791" rIns="101581" bIns="50791" anchor="ctr" anchorCtr="0"/>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142343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160000" cy="1375856"/>
          </a:xfrm>
          <a:prstGeom prst="rect">
            <a:avLst/>
          </a:prstGeom>
        </p:spPr>
        <p:txBody>
          <a:bodyPr lIns="89051" tIns="44526" rIns="89051" bIns="44526"/>
          <a:lstStyle/>
          <a:p>
            <a:r>
              <a:rPr lang="en-US" smtClean="0"/>
              <a:t>Click to edit Master title style</a:t>
            </a:r>
            <a:endParaRPr lang="en-US"/>
          </a:p>
        </p:txBody>
      </p:sp>
      <p:sp>
        <p:nvSpPr>
          <p:cNvPr id="3" name="Content Placeholder 2"/>
          <p:cNvSpPr>
            <a:spLocks noGrp="1"/>
          </p:cNvSpPr>
          <p:nvPr>
            <p:ph sz="half" idx="1"/>
          </p:nvPr>
        </p:nvSpPr>
        <p:spPr>
          <a:xfrm>
            <a:off x="491714" y="1534240"/>
            <a:ext cx="4533990" cy="5124261"/>
          </a:xfrm>
          <a:prstGeom prst="rect">
            <a:avLst/>
          </a:prstGeom>
        </p:spPr>
        <p:txBody>
          <a:bodyPr lIns="89051" tIns="44526" rIns="89051" bIns="44526"/>
          <a:lstStyle>
            <a:lvl1pPr algn="l" rtl="0">
              <a:defRPr sz="2800"/>
            </a:lvl1pPr>
            <a:lvl2pPr algn="l" rtl="0">
              <a:defRPr sz="23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70501" y="1534240"/>
            <a:ext cx="4533990" cy="5124261"/>
          </a:xfrm>
          <a:prstGeom prst="rect">
            <a:avLst/>
          </a:prstGeom>
        </p:spPr>
        <p:txBody>
          <a:bodyPr lIns="89051" tIns="44526" rIns="89051" bIns="44526"/>
          <a:lstStyle>
            <a:lvl1pPr algn="l" rtl="0">
              <a:defRPr sz="2800"/>
            </a:lvl1pPr>
            <a:lvl2pPr algn="l" rtl="0">
              <a:defRPr sz="23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lvl1pPr defTabSz="914400" fontAlgn="base">
              <a:spcBef>
                <a:spcPct val="0"/>
              </a:spcBef>
              <a:spcAft>
                <a:spcPct val="0"/>
              </a:spcAft>
              <a:defRPr>
                <a:latin typeface="Times New Roman" pitchFamily="18" charset="0"/>
              </a:defRPr>
            </a:lvl1pPr>
          </a:lstStyle>
          <a:p>
            <a:pPr>
              <a:defRPr/>
            </a:pPr>
            <a:fld id="{57A6EE76-6984-4353-BE00-A8113FC26E0A}" type="slidenum">
              <a:rPr lang="en-US"/>
              <a:pPr>
                <a:defRPr/>
              </a:pPr>
              <a:t>‹#›</a:t>
            </a:fld>
            <a:endParaRPr lang="en-US"/>
          </a:p>
        </p:txBody>
      </p:sp>
    </p:spTree>
    <p:extLst>
      <p:ext uri="{BB962C8B-B14F-4D97-AF65-F5344CB8AC3E}">
        <p14:creationId xmlns:p14="http://schemas.microsoft.com/office/powerpoint/2010/main" val="651644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z="1200" smtClean="0">
                <a:solidFill>
                  <a:schemeClr val="accent4">
                    <a:lumMod val="65000"/>
                    <a:lumOff val="35000"/>
                  </a:schemeClr>
                </a:solidFill>
                <a:latin typeface="Arial" pitchFamily="34" charset="0"/>
                <a:cs typeface="Arial" pitchFamily="34" charset="0"/>
              </a:defRPr>
            </a:lvl1pPr>
          </a:lstStyle>
          <a:p>
            <a:pPr>
              <a:defRPr/>
            </a:pPr>
            <a:fld id="{FE56BD2C-C2C3-4707-A513-5F907D76609C}"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572131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A8384-412C-4E02-93ED-427C5F9609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5062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C7BECF-739F-4919-A1A3-749ECD933E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86873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7457FD-C8AE-4282-9EB9-6579980962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5735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87C687-2541-4CA4-9E9A-410F51E359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68292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AE9D74-5145-480E-9629-C32771F720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659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35AD35-C315-4FAB-8223-C4EA0E63F7E2}" type="slidenum">
              <a:rPr lang="en-US"/>
              <a:pPr>
                <a:defRPr/>
              </a:pPr>
              <a:t>‹#›</a:t>
            </a:fld>
            <a:endParaRPr lang="en-US"/>
          </a:p>
        </p:txBody>
      </p:sp>
    </p:spTree>
    <p:extLst>
      <p:ext uri="{BB962C8B-B14F-4D97-AF65-F5344CB8AC3E}">
        <p14:creationId xmlns:p14="http://schemas.microsoft.com/office/powerpoint/2010/main" val="8054886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752562-2FCA-4280-9BE6-A222AA025F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5117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D75ADE-E9D7-426D-954B-3FA758E090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1540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47F8E0-50EF-42FB-80F1-E2C76F3BC3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7359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7E4DDB-1DC3-4214-B3A8-DCB9EC9375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33080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2E4A7C-B6AD-4E19-993D-1752D69799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633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7518FA-AB32-49D3-B7A8-DDC3C2CDE82E}" type="slidenum">
              <a:rPr lang="en-US"/>
              <a:pPr>
                <a:defRPr/>
              </a:pPr>
              <a:t>‹#›</a:t>
            </a:fld>
            <a:endParaRPr lang="en-US"/>
          </a:p>
        </p:txBody>
      </p:sp>
    </p:spTree>
    <p:extLst>
      <p:ext uri="{BB962C8B-B14F-4D97-AF65-F5344CB8AC3E}">
        <p14:creationId xmlns:p14="http://schemas.microsoft.com/office/powerpoint/2010/main" val="2557275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E640580-CDA1-4DD5-8D16-7028E8630B33}" type="slidenum">
              <a:rPr lang="en-US"/>
              <a:pPr>
                <a:defRPr/>
              </a:pPr>
              <a:t>‹#›</a:t>
            </a:fld>
            <a:endParaRPr lang="en-US"/>
          </a:p>
        </p:txBody>
      </p:sp>
    </p:spTree>
    <p:extLst>
      <p:ext uri="{BB962C8B-B14F-4D97-AF65-F5344CB8AC3E}">
        <p14:creationId xmlns:p14="http://schemas.microsoft.com/office/powerpoint/2010/main" val="141706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FD00FF-4342-44EA-BEEC-15E2AD5A5A9C}" type="slidenum">
              <a:rPr lang="en-US"/>
              <a:pPr>
                <a:defRPr/>
              </a:pPr>
              <a:t>‹#›</a:t>
            </a:fld>
            <a:endParaRPr lang="en-US"/>
          </a:p>
        </p:txBody>
      </p:sp>
    </p:spTree>
    <p:extLst>
      <p:ext uri="{BB962C8B-B14F-4D97-AF65-F5344CB8AC3E}">
        <p14:creationId xmlns:p14="http://schemas.microsoft.com/office/powerpoint/2010/main" val="3131555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50EA47B-2873-46FC-A45E-55C4A0088F34}" type="slidenum">
              <a:rPr lang="en-US"/>
              <a:pPr>
                <a:defRPr/>
              </a:pPr>
              <a:t>‹#›</a:t>
            </a:fld>
            <a:endParaRPr lang="en-US"/>
          </a:p>
        </p:txBody>
      </p:sp>
    </p:spTree>
    <p:extLst>
      <p:ext uri="{BB962C8B-B14F-4D97-AF65-F5344CB8AC3E}">
        <p14:creationId xmlns:p14="http://schemas.microsoft.com/office/powerpoint/2010/main" val="213514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4A3753-4B54-4E57-9EB1-CDAE6C6F1A9A}" type="slidenum">
              <a:rPr lang="en-US"/>
              <a:pPr>
                <a:defRPr/>
              </a:pPr>
              <a:t>‹#›</a:t>
            </a:fld>
            <a:endParaRPr lang="en-US"/>
          </a:p>
        </p:txBody>
      </p:sp>
    </p:spTree>
    <p:extLst>
      <p:ext uri="{BB962C8B-B14F-4D97-AF65-F5344CB8AC3E}">
        <p14:creationId xmlns:p14="http://schemas.microsoft.com/office/powerpoint/2010/main" val="384132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D3CA3C-0048-4FDF-875B-1F7DCB3EABB7}" type="slidenum">
              <a:rPr lang="en-US"/>
              <a:pPr>
                <a:defRPr/>
              </a:pPr>
              <a:t>‹#›</a:t>
            </a:fld>
            <a:endParaRPr lang="en-US"/>
          </a:p>
        </p:txBody>
      </p:sp>
    </p:spTree>
    <p:extLst>
      <p:ext uri="{BB962C8B-B14F-4D97-AF65-F5344CB8AC3E}">
        <p14:creationId xmlns:p14="http://schemas.microsoft.com/office/powerpoint/2010/main" val="2425527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AB32464A-14FE-40F1-97A1-65BD86E0EA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MRI_Template_PagePlain.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3"/>
          </p:nvPr>
        </p:nvSpPr>
        <p:spPr>
          <a:xfrm>
            <a:off x="3471863" y="7062788"/>
            <a:ext cx="3216275" cy="404812"/>
          </a:xfrm>
          <a:prstGeom prst="rect">
            <a:avLst/>
          </a:prstGeom>
        </p:spPr>
        <p:txBody>
          <a:bodyPr vert="horz" lIns="101581" tIns="50791" rIns="101581" bIns="50791" rtlCol="0" anchor="ctr"/>
          <a:lstStyle>
            <a:lvl1pPr algn="ctr" defTabSz="507905" fontAlgn="auto">
              <a:spcBef>
                <a:spcPts val="0"/>
              </a:spcBef>
              <a:spcAft>
                <a:spcPts val="0"/>
              </a:spcAft>
              <a:defRPr sz="1300">
                <a:solidFill>
                  <a:srgbClr val="636463">
                    <a:tint val="75000"/>
                  </a:srgbClr>
                </a:solidFill>
                <a:latin typeface="Arial"/>
              </a:defRPr>
            </a:lvl1pPr>
          </a:lstStyle>
          <a:p>
            <a:pPr>
              <a:defRPr/>
            </a:pPr>
            <a:endParaRPr lang="fr-CH"/>
          </a:p>
        </p:txBody>
      </p:sp>
      <p:sp>
        <p:nvSpPr>
          <p:cNvPr id="3" name="Espace réservé du numéro de diapositive 2"/>
          <p:cNvSpPr>
            <a:spLocks noGrp="1"/>
          </p:cNvSpPr>
          <p:nvPr>
            <p:ph type="sldNum" sz="quarter" idx="4"/>
          </p:nvPr>
        </p:nvSpPr>
        <p:spPr>
          <a:xfrm>
            <a:off x="2187575" y="7062788"/>
            <a:ext cx="2371725" cy="404812"/>
          </a:xfrm>
          <a:prstGeom prst="rect">
            <a:avLst/>
          </a:prstGeom>
        </p:spPr>
        <p:txBody>
          <a:bodyPr vert="horz" lIns="101581" tIns="50791" rIns="101581" bIns="50791" rtlCol="0" anchor="ctr"/>
          <a:lstStyle>
            <a:lvl1pPr algn="ctr" defTabSz="507905" fontAlgn="auto">
              <a:spcBef>
                <a:spcPts val="0"/>
              </a:spcBef>
              <a:spcAft>
                <a:spcPts val="0"/>
              </a:spcAft>
              <a:defRPr sz="1300">
                <a:solidFill>
                  <a:srgbClr val="636463">
                    <a:tint val="75000"/>
                  </a:srgbClr>
                </a:solidFill>
                <a:latin typeface="Arial"/>
              </a:defRPr>
            </a:lvl1pPr>
          </a:lstStyle>
          <a:p>
            <a:pPr>
              <a:defRPr/>
            </a:pPr>
            <a:fld id="{1F2C58E5-7978-4B8D-840E-F5EA8F5F88BC}" type="slidenum">
              <a:rPr lang="fr-CH"/>
              <a:pPr>
                <a:defRPr/>
              </a:pPr>
              <a:t>‹#›</a:t>
            </a:fld>
            <a:endParaRPr lang="fr-CH" dirty="0"/>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timing>
    <p:tnLst>
      <p:par>
        <p:cTn id="1" dur="indefinite" restart="never" nodeType="tmRoot"/>
      </p:par>
    </p:tnLst>
  </p:timing>
  <p:hf hdr="0" dt="0"/>
  <p:txStyles>
    <p:titleStyle>
      <a:lvl1pPr algn="ctr" defTabSz="506413" rtl="0" eaLnBrk="0" fontAlgn="base" hangingPunct="0">
        <a:spcBef>
          <a:spcPct val="0"/>
        </a:spcBef>
        <a:spcAft>
          <a:spcPct val="0"/>
        </a:spcAft>
        <a:defRPr sz="4900" kern="1200">
          <a:solidFill>
            <a:schemeClr val="tx1"/>
          </a:solidFill>
          <a:latin typeface="+mj-lt"/>
          <a:ea typeface="+mj-ea"/>
          <a:cs typeface="+mj-cs"/>
        </a:defRPr>
      </a:lvl1pPr>
      <a:lvl2pPr algn="ctr" defTabSz="506413" rtl="0" eaLnBrk="0" fontAlgn="base" hangingPunct="0">
        <a:spcBef>
          <a:spcPct val="0"/>
        </a:spcBef>
        <a:spcAft>
          <a:spcPct val="0"/>
        </a:spcAft>
        <a:defRPr sz="4900">
          <a:solidFill>
            <a:schemeClr val="tx1"/>
          </a:solidFill>
          <a:latin typeface="Arial" charset="0"/>
        </a:defRPr>
      </a:lvl2pPr>
      <a:lvl3pPr algn="ctr" defTabSz="506413" rtl="0" eaLnBrk="0" fontAlgn="base" hangingPunct="0">
        <a:spcBef>
          <a:spcPct val="0"/>
        </a:spcBef>
        <a:spcAft>
          <a:spcPct val="0"/>
        </a:spcAft>
        <a:defRPr sz="4900">
          <a:solidFill>
            <a:schemeClr val="tx1"/>
          </a:solidFill>
          <a:latin typeface="Arial" charset="0"/>
        </a:defRPr>
      </a:lvl3pPr>
      <a:lvl4pPr algn="ctr" defTabSz="506413" rtl="0" eaLnBrk="0" fontAlgn="base" hangingPunct="0">
        <a:spcBef>
          <a:spcPct val="0"/>
        </a:spcBef>
        <a:spcAft>
          <a:spcPct val="0"/>
        </a:spcAft>
        <a:defRPr sz="4900">
          <a:solidFill>
            <a:schemeClr val="tx1"/>
          </a:solidFill>
          <a:latin typeface="Arial" charset="0"/>
        </a:defRPr>
      </a:lvl4pPr>
      <a:lvl5pPr algn="ctr" defTabSz="506413" rtl="0" eaLnBrk="0" fontAlgn="base" hangingPunct="0">
        <a:spcBef>
          <a:spcPct val="0"/>
        </a:spcBef>
        <a:spcAft>
          <a:spcPct val="0"/>
        </a:spcAft>
        <a:defRPr sz="4900">
          <a:solidFill>
            <a:schemeClr val="tx1"/>
          </a:solidFill>
          <a:latin typeface="Arial" charset="0"/>
        </a:defRPr>
      </a:lvl5pPr>
      <a:lvl6pPr marL="457200" algn="ctr" defTabSz="506413" rtl="0" fontAlgn="base">
        <a:spcBef>
          <a:spcPct val="0"/>
        </a:spcBef>
        <a:spcAft>
          <a:spcPct val="0"/>
        </a:spcAft>
        <a:defRPr sz="4900">
          <a:solidFill>
            <a:schemeClr val="tx1"/>
          </a:solidFill>
          <a:latin typeface="Arial" charset="0"/>
        </a:defRPr>
      </a:lvl6pPr>
      <a:lvl7pPr marL="914400" algn="ctr" defTabSz="506413" rtl="0" fontAlgn="base">
        <a:spcBef>
          <a:spcPct val="0"/>
        </a:spcBef>
        <a:spcAft>
          <a:spcPct val="0"/>
        </a:spcAft>
        <a:defRPr sz="4900">
          <a:solidFill>
            <a:schemeClr val="tx1"/>
          </a:solidFill>
          <a:latin typeface="Arial" charset="0"/>
        </a:defRPr>
      </a:lvl7pPr>
      <a:lvl8pPr marL="1371600" algn="ctr" defTabSz="506413" rtl="0" fontAlgn="base">
        <a:spcBef>
          <a:spcPct val="0"/>
        </a:spcBef>
        <a:spcAft>
          <a:spcPct val="0"/>
        </a:spcAft>
        <a:defRPr sz="4900">
          <a:solidFill>
            <a:schemeClr val="tx1"/>
          </a:solidFill>
          <a:latin typeface="Arial" charset="0"/>
        </a:defRPr>
      </a:lvl8pPr>
      <a:lvl9pPr marL="1828800" algn="ctr" defTabSz="506413" rtl="0" fontAlgn="base">
        <a:spcBef>
          <a:spcPct val="0"/>
        </a:spcBef>
        <a:spcAft>
          <a:spcPct val="0"/>
        </a:spcAft>
        <a:defRPr sz="4900">
          <a:solidFill>
            <a:schemeClr val="tx1"/>
          </a:solidFill>
          <a:latin typeface="Arial" charset="0"/>
        </a:defRPr>
      </a:lvl9pPr>
    </p:titleStyle>
    <p:bodyStyle>
      <a:lvl1pPr marL="379413" indent="-379413" algn="l" defTabSz="506413"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823913" indent="-315913" algn="l" defTabSz="506413" rtl="0" eaLnBrk="0" fontAlgn="base" hangingPunct="0">
        <a:spcBef>
          <a:spcPct val="20000"/>
        </a:spcBef>
        <a:spcAft>
          <a:spcPct val="0"/>
        </a:spcAft>
        <a:buFont typeface="Arial" charset="0"/>
        <a:buChar char="–"/>
        <a:defRPr sz="3100" kern="1200">
          <a:solidFill>
            <a:schemeClr val="tx1"/>
          </a:solidFill>
          <a:latin typeface="+mn-lt"/>
          <a:ea typeface="+mn-ea"/>
          <a:cs typeface="+mn-cs"/>
        </a:defRPr>
      </a:lvl2pPr>
      <a:lvl3pPr marL="1268413" indent="-252413" algn="l" defTabSz="506413"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776413" indent="-252413" algn="l" defTabSz="506413"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84413" indent="-252413" algn="l" defTabSz="506413"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93479" indent="-253953" algn="l" defTabSz="507905" rtl="0" eaLnBrk="1" latinLnBrk="0" hangingPunct="1">
        <a:spcBef>
          <a:spcPct val="20000"/>
        </a:spcBef>
        <a:buFont typeface="Arial"/>
        <a:buChar char="•"/>
        <a:defRPr sz="2200" kern="1200">
          <a:solidFill>
            <a:schemeClr val="tx1"/>
          </a:solidFill>
          <a:latin typeface="+mn-lt"/>
          <a:ea typeface="+mn-ea"/>
          <a:cs typeface="+mn-cs"/>
        </a:defRPr>
      </a:lvl6pPr>
      <a:lvl7pPr marL="3301384" indent="-253953" algn="l" defTabSz="507905" rtl="0" eaLnBrk="1" latinLnBrk="0" hangingPunct="1">
        <a:spcBef>
          <a:spcPct val="20000"/>
        </a:spcBef>
        <a:buFont typeface="Arial"/>
        <a:buChar char="•"/>
        <a:defRPr sz="2200" kern="1200">
          <a:solidFill>
            <a:schemeClr val="tx1"/>
          </a:solidFill>
          <a:latin typeface="+mn-lt"/>
          <a:ea typeface="+mn-ea"/>
          <a:cs typeface="+mn-cs"/>
        </a:defRPr>
      </a:lvl7pPr>
      <a:lvl8pPr marL="3809290" indent="-253953" algn="l" defTabSz="507905" rtl="0" eaLnBrk="1" latinLnBrk="0" hangingPunct="1">
        <a:spcBef>
          <a:spcPct val="20000"/>
        </a:spcBef>
        <a:buFont typeface="Arial"/>
        <a:buChar char="•"/>
        <a:defRPr sz="2200" kern="1200">
          <a:solidFill>
            <a:schemeClr val="tx1"/>
          </a:solidFill>
          <a:latin typeface="+mn-lt"/>
          <a:ea typeface="+mn-ea"/>
          <a:cs typeface="+mn-cs"/>
        </a:defRPr>
      </a:lvl8pPr>
      <a:lvl9pPr marL="4317195" indent="-253953" algn="l" defTabSz="50790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7905" rtl="0" eaLnBrk="1" latinLnBrk="0" hangingPunct="1">
        <a:defRPr sz="2000" kern="1200">
          <a:solidFill>
            <a:schemeClr val="tx1"/>
          </a:solidFill>
          <a:latin typeface="+mn-lt"/>
          <a:ea typeface="+mn-ea"/>
          <a:cs typeface="+mn-cs"/>
        </a:defRPr>
      </a:lvl1pPr>
      <a:lvl2pPr marL="507905" algn="l" defTabSz="507905" rtl="0" eaLnBrk="1" latinLnBrk="0" hangingPunct="1">
        <a:defRPr sz="2000" kern="1200">
          <a:solidFill>
            <a:schemeClr val="tx1"/>
          </a:solidFill>
          <a:latin typeface="+mn-lt"/>
          <a:ea typeface="+mn-ea"/>
          <a:cs typeface="+mn-cs"/>
        </a:defRPr>
      </a:lvl2pPr>
      <a:lvl3pPr marL="1015811" algn="l" defTabSz="507905" rtl="0" eaLnBrk="1" latinLnBrk="0" hangingPunct="1">
        <a:defRPr sz="2000" kern="1200">
          <a:solidFill>
            <a:schemeClr val="tx1"/>
          </a:solidFill>
          <a:latin typeface="+mn-lt"/>
          <a:ea typeface="+mn-ea"/>
          <a:cs typeface="+mn-cs"/>
        </a:defRPr>
      </a:lvl3pPr>
      <a:lvl4pPr marL="1523716" algn="l" defTabSz="507905" rtl="0" eaLnBrk="1" latinLnBrk="0" hangingPunct="1">
        <a:defRPr sz="2000" kern="1200">
          <a:solidFill>
            <a:schemeClr val="tx1"/>
          </a:solidFill>
          <a:latin typeface="+mn-lt"/>
          <a:ea typeface="+mn-ea"/>
          <a:cs typeface="+mn-cs"/>
        </a:defRPr>
      </a:lvl4pPr>
      <a:lvl5pPr marL="2031621" algn="l" defTabSz="507905" rtl="0" eaLnBrk="1" latinLnBrk="0" hangingPunct="1">
        <a:defRPr sz="2000" kern="1200">
          <a:solidFill>
            <a:schemeClr val="tx1"/>
          </a:solidFill>
          <a:latin typeface="+mn-lt"/>
          <a:ea typeface="+mn-ea"/>
          <a:cs typeface="+mn-cs"/>
        </a:defRPr>
      </a:lvl5pPr>
      <a:lvl6pPr marL="2539526" algn="l" defTabSz="507905" rtl="0" eaLnBrk="1" latinLnBrk="0" hangingPunct="1">
        <a:defRPr sz="2000" kern="1200">
          <a:solidFill>
            <a:schemeClr val="tx1"/>
          </a:solidFill>
          <a:latin typeface="+mn-lt"/>
          <a:ea typeface="+mn-ea"/>
          <a:cs typeface="+mn-cs"/>
        </a:defRPr>
      </a:lvl6pPr>
      <a:lvl7pPr marL="3047432" algn="l" defTabSz="507905" rtl="0" eaLnBrk="1" latinLnBrk="0" hangingPunct="1">
        <a:defRPr sz="2000" kern="1200">
          <a:solidFill>
            <a:schemeClr val="tx1"/>
          </a:solidFill>
          <a:latin typeface="+mn-lt"/>
          <a:ea typeface="+mn-ea"/>
          <a:cs typeface="+mn-cs"/>
        </a:defRPr>
      </a:lvl7pPr>
      <a:lvl8pPr marL="3555337" algn="l" defTabSz="507905" rtl="0" eaLnBrk="1" latinLnBrk="0" hangingPunct="1">
        <a:defRPr sz="2000" kern="1200">
          <a:solidFill>
            <a:schemeClr val="tx1"/>
          </a:solidFill>
          <a:latin typeface="+mn-lt"/>
          <a:ea typeface="+mn-ea"/>
          <a:cs typeface="+mn-cs"/>
        </a:defRPr>
      </a:lvl8pPr>
      <a:lvl9pPr marL="4063242" algn="l" defTabSz="507905"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cs typeface="+mn-cs"/>
            </a:endParaRPr>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cs typeface="+mn-cs"/>
            </a:endParaRPr>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93C55EE-B58B-460B-9AC0-D5A1EE0628AA}" type="slidenum">
              <a:rPr lang="en-US">
                <a:solidFill>
                  <a:srgbClr val="000000"/>
                </a:solidFill>
                <a:cs typeface="+mn-cs"/>
              </a:rPr>
              <a:pPr>
                <a:defRPr/>
              </a:pPr>
              <a:t>‹#›</a:t>
            </a:fld>
            <a:endParaRPr lang="en-US">
              <a:solidFill>
                <a:srgbClr val="000000"/>
              </a:solidFill>
              <a:cs typeface="+mn-cs"/>
            </a:endParaRPr>
          </a:p>
        </p:txBody>
      </p:sp>
    </p:spTree>
    <p:extLst>
      <p:ext uri="{BB962C8B-B14F-4D97-AF65-F5344CB8AC3E}">
        <p14:creationId xmlns:p14="http://schemas.microsoft.com/office/powerpoint/2010/main" val="721220742"/>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youtube.com/watch?v=ad_zjxsFUec"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17.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7.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17.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Microsoft_Excel_97-2003_Worksheet1.xls"/><Relationship Id="rId3" Type="http://schemas.openxmlformats.org/officeDocument/2006/relationships/notesSlide" Target="../notesSlides/notesSlide19.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17.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17.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38.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38.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17.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6.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8" Type="http://schemas.openxmlformats.org/officeDocument/2006/relationships/hyperlink" Target="http://www.lcif.org/EN/about-us/leadership/chairpersons-message.php" TargetMode="External"/><Relationship Id="rId3" Type="http://schemas.openxmlformats.org/officeDocument/2006/relationships/image" Target="../media/image10.png"/><Relationship Id="rId7" Type="http://schemas.openxmlformats.org/officeDocument/2006/relationships/hyperlink" Target="http://www.lionsclubs.org/SW/news-and-events/lion-magazine/index.php"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http://youtu.be/r3CKFOT-ruo" TargetMode="External"/><Relationship Id="rId11" Type="http://schemas.openxmlformats.org/officeDocument/2006/relationships/hyperlink" Target="https://twitter.com/lionsclubs" TargetMode="External"/><Relationship Id="rId5" Type="http://schemas.openxmlformats.org/officeDocument/2006/relationships/image" Target="../media/image49.png"/><Relationship Id="rId10" Type="http://schemas.openxmlformats.org/officeDocument/2006/relationships/hyperlink" Target="https://www.facebook.com/lionsclubs" TargetMode="External"/><Relationship Id="rId4" Type="http://schemas.openxmlformats.org/officeDocument/2006/relationships/image" Target="../media/image40.png"/><Relationship Id="rId9" Type="http://schemas.openxmlformats.org/officeDocument/2006/relationships/hyperlink" Target="http://www.lcif.org/blo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hyperlink" Target="mailto:lcifdevelopment@lionsclubs.or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www.youtube.com/watch?v=nDyo_mK3rw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CIF ppt slide purp#138BE02.jpg                                0138BDF6Macintosh HD                   C10B2A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0160000" cy="762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2" descr="Measles Initiative logo cmyk.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 y="6096000"/>
            <a:ext cx="26479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2275" y="3962400"/>
            <a:ext cx="592772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p:cNvSpPr txBox="1">
            <a:spLocks noChangeArrowheads="1"/>
          </p:cNvSpPr>
          <p:nvPr/>
        </p:nvSpPr>
        <p:spPr bwMode="auto">
          <a:xfrm>
            <a:off x="4217988" y="4108450"/>
            <a:ext cx="553402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lnSpc>
                <a:spcPct val="95000"/>
              </a:lnSpc>
              <a:spcBef>
                <a:spcPct val="0"/>
              </a:spcBef>
              <a:buFontTx/>
              <a:buNone/>
              <a:defRPr/>
            </a:pPr>
            <a:r>
              <a:rPr lang="en-US" altLang="en-US" sz="1600" dirty="0" smtClean="0">
                <a:solidFill>
                  <a:srgbClr val="EBB700"/>
                </a:solidFill>
                <a:latin typeface="Kalinga" pitchFamily="34" charset="0"/>
              </a:rPr>
              <a:t>LIONS CLUBS INTERNATIONAL FOUNDATION</a:t>
            </a:r>
          </a:p>
        </p:txBody>
      </p:sp>
      <p:sp>
        <p:nvSpPr>
          <p:cNvPr id="6" name="Text Box 8"/>
          <p:cNvSpPr txBox="1">
            <a:spLocks noChangeArrowheads="1"/>
          </p:cNvSpPr>
          <p:nvPr/>
        </p:nvSpPr>
        <p:spPr bwMode="auto">
          <a:xfrm>
            <a:off x="3879056" y="4926013"/>
            <a:ext cx="6211888"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lnSpc>
                <a:spcPct val="95000"/>
              </a:lnSpc>
              <a:spcBef>
                <a:spcPct val="0"/>
              </a:spcBef>
              <a:buFontTx/>
              <a:buNone/>
              <a:defRPr/>
            </a:pPr>
            <a:r>
              <a:rPr lang="en-US" altLang="en-US" dirty="0" smtClean="0">
                <a:solidFill>
                  <a:srgbClr val="FFFFFF"/>
                </a:solidFill>
                <a:latin typeface="Kalinga" pitchFamily="34" charset="0"/>
              </a:rPr>
              <a:t>Vi skapar mässlingshistoria</a:t>
            </a:r>
            <a:r>
              <a:t/>
            </a:r>
            <a:br/>
            <a:r>
              <a:rPr lang="en-US" altLang="en-US" dirty="0" smtClean="0">
                <a:solidFill>
                  <a:srgbClr val="FFFFFF"/>
                </a:solidFill>
                <a:latin typeface="Kalinga" pitchFamily="34" charset="0"/>
              </a:rPr>
              <a:t>Information till LCIF:s koordinatorer</a:t>
            </a:r>
          </a:p>
        </p:txBody>
      </p:sp>
      <p:pic>
        <p:nvPicPr>
          <p:cNvPr id="1536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9738" y="3962400"/>
            <a:ext cx="10477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p>
            <a:pPr>
              <a:lnSpc>
                <a:spcPct val="90000"/>
              </a:lnSpc>
            </a:pPr>
            <a:r>
              <a:rPr lang="en-US" sz="4700">
                <a:solidFill>
                  <a:srgbClr val="4E562B"/>
                </a:solidFill>
                <a:latin typeface="Arial" charset="0"/>
              </a:rPr>
              <a:t>Varför satsa på mässling?</a:t>
            </a:r>
            <a:endParaRPr lang="sv-SE" sz="4200">
              <a:solidFill>
                <a:schemeClr val="tx2"/>
              </a:solidFill>
              <a:latin typeface="Arial" charset="0"/>
              <a:cs typeface="Arial" charset="0"/>
            </a:endParaRPr>
          </a:p>
        </p:txBody>
      </p:sp>
      <p:sp>
        <p:nvSpPr>
          <p:cNvPr id="23555"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s-ES"/>
          </a:p>
        </p:txBody>
      </p:sp>
      <p:pic>
        <p:nvPicPr>
          <p:cNvPr id="23556" name="Picture 7" descr="pos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0300" y="457200"/>
            <a:ext cx="44831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C65CF956-EB1D-4249-81C9-30888DFDD7F9}" type="slidenum">
              <a:rPr lang="en-US" sz="1400" smtClean="0"/>
              <a:pPr/>
              <a:t>10</a:t>
            </a:fld>
            <a:endParaRPr lang="sv-SE" sz="1400" smtClean="0"/>
          </a:p>
        </p:txBody>
      </p:sp>
    </p:spTree>
    <p:extLst>
      <p:ext uri="{BB962C8B-B14F-4D97-AF65-F5344CB8AC3E}">
        <p14:creationId xmlns:p14="http://schemas.microsoft.com/office/powerpoint/2010/main" val="2566701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1"/>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sz="3200" dirty="0">
                <a:solidFill>
                  <a:srgbClr val="FFFFFF"/>
                </a:solidFill>
                <a:latin typeface="Kalinga" pitchFamily="34" charset="0"/>
              </a:rPr>
              <a:t>Varför satsa på mässling?</a:t>
            </a:r>
            <a:endParaRPr lang="sv-SE" altLang="en-US" sz="3200" dirty="0" smtClean="0">
              <a:solidFill>
                <a:srgbClr val="FFFFFF"/>
              </a:solidFill>
              <a:latin typeface="Kalinga" pitchFamily="34" charset="0"/>
              <a:cs typeface="Kalinga" pitchFamily="34" charset="0"/>
            </a:endParaRPr>
          </a:p>
        </p:txBody>
      </p:sp>
      <p:pic>
        <p:nvPicPr>
          <p:cNvPr id="1843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138" y="1692275"/>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10"/>
          <p:cNvSpPr txBox="1">
            <a:spLocks noChangeArrowheads="1"/>
          </p:cNvSpPr>
          <p:nvPr/>
        </p:nvSpPr>
        <p:spPr bwMode="auto">
          <a:xfrm>
            <a:off x="382588" y="2286000"/>
            <a:ext cx="6907212" cy="405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Times New Roman" pitchFamily="18" charset="0"/>
              </a:defRPr>
            </a:lvl1pPr>
            <a:lvl2pPr indent="-34290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4000" dirty="0" smtClean="0">
                <a:solidFill>
                  <a:srgbClr val="000000"/>
                </a:solidFill>
                <a:latin typeface="Kalinga" pitchFamily="34" charset="0"/>
              </a:rPr>
              <a:t>Mässling är ...</a:t>
            </a:r>
          </a:p>
          <a:p>
            <a:pPr eaLnBrk="1" hangingPunct="1">
              <a:lnSpc>
                <a:spcPct val="95000"/>
              </a:lnSpc>
              <a:spcBef>
                <a:spcPct val="0"/>
              </a:spcBef>
              <a:buFontTx/>
              <a:buNone/>
              <a:defRPr/>
            </a:pPr>
            <a:endParaRPr lang="sv-SE" altLang="en-US" sz="2400" dirty="0" smtClean="0">
              <a:solidFill>
                <a:srgbClr val="000000"/>
              </a:solidFill>
              <a:latin typeface="Kalinga" pitchFamily="34" charset="0"/>
              <a:cs typeface="Kalinga" pitchFamily="34" charset="0"/>
            </a:endParaRPr>
          </a:p>
          <a:p>
            <a:pPr lvl="1" eaLnBrk="1" hangingPunct="1">
              <a:lnSpc>
                <a:spcPct val="95000"/>
              </a:lnSpc>
              <a:spcBef>
                <a:spcPct val="0"/>
              </a:spcBef>
              <a:spcAft>
                <a:spcPts val="1200"/>
              </a:spcAft>
              <a:buClr>
                <a:srgbClr val="000000"/>
              </a:buClr>
              <a:buFont typeface="Arial" charset="0"/>
              <a:buChar char="•"/>
              <a:defRPr/>
            </a:pPr>
            <a:r>
              <a:rPr lang="en-US" altLang="en-US" sz="2400" dirty="0">
                <a:solidFill>
                  <a:srgbClr val="000000"/>
                </a:solidFill>
                <a:latin typeface="Kalinga" pitchFamily="34" charset="0"/>
              </a:rPr>
              <a:t>En av världens fem </a:t>
            </a:r>
            <a:r>
              <a:rPr lang="en-US" altLang="en-US" sz="2400" dirty="0" err="1">
                <a:solidFill>
                  <a:srgbClr val="000000"/>
                </a:solidFill>
                <a:latin typeface="Kalinga" pitchFamily="34" charset="0"/>
              </a:rPr>
              <a:t>främsta</a:t>
            </a:r>
            <a:r>
              <a:rPr lang="en-US" altLang="en-US" sz="2400" dirty="0">
                <a:solidFill>
                  <a:srgbClr val="000000"/>
                </a:solidFill>
                <a:latin typeface="Kalinga" pitchFamily="34" charset="0"/>
              </a:rPr>
              <a:t> </a:t>
            </a:r>
            <a:r>
              <a:rPr lang="en-US" altLang="en-US" sz="2400" dirty="0" err="1" smtClean="0">
                <a:solidFill>
                  <a:srgbClr val="000000"/>
                </a:solidFill>
                <a:latin typeface="Kalinga" pitchFamily="34" charset="0"/>
              </a:rPr>
              <a:t>orsaker</a:t>
            </a:r>
            <a:r>
              <a:rPr lang="en-US" altLang="en-US" sz="2400" dirty="0" smtClean="0">
                <a:solidFill>
                  <a:srgbClr val="000000"/>
                </a:solidFill>
                <a:latin typeface="Kalinga" pitchFamily="34" charset="0"/>
              </a:rPr>
              <a:t> </a:t>
            </a:r>
            <a:r>
              <a:rPr lang="en-US" altLang="en-US" sz="2400" dirty="0">
                <a:solidFill>
                  <a:srgbClr val="000000"/>
                </a:solidFill>
                <a:latin typeface="Kalinga" pitchFamily="34" charset="0"/>
              </a:rPr>
              <a:t>till dödsfall som kan förebyggas med vaccinering.</a:t>
            </a:r>
          </a:p>
          <a:p>
            <a:pPr lvl="1" eaLnBrk="1" hangingPunct="1">
              <a:lnSpc>
                <a:spcPct val="95000"/>
              </a:lnSpc>
              <a:spcBef>
                <a:spcPct val="0"/>
              </a:spcBef>
              <a:spcAft>
                <a:spcPts val="1200"/>
              </a:spcAft>
              <a:buClr>
                <a:srgbClr val="000000"/>
              </a:buClr>
              <a:buFont typeface="Arial" charset="0"/>
              <a:buChar char="•"/>
              <a:defRPr/>
            </a:pPr>
            <a:r>
              <a:rPr lang="en-US" altLang="en-US" sz="2400" dirty="0" smtClean="0">
                <a:solidFill>
                  <a:srgbClr val="000000"/>
                </a:solidFill>
                <a:latin typeface="Kalinga" pitchFamily="34" charset="0"/>
              </a:rPr>
              <a:t>En av de mest smittsamma sjukdomarna; </a:t>
            </a:r>
            <a:br>
              <a:rPr lang="en-US" altLang="en-US" sz="2400" dirty="0" smtClean="0">
                <a:solidFill>
                  <a:srgbClr val="000000"/>
                </a:solidFill>
                <a:latin typeface="Kalinga" pitchFamily="34" charset="0"/>
              </a:rPr>
            </a:br>
            <a:r>
              <a:rPr lang="en-US" altLang="en-US" sz="2400" dirty="0" smtClean="0">
                <a:solidFill>
                  <a:srgbClr val="000000"/>
                </a:solidFill>
                <a:latin typeface="Kalinga" pitchFamily="34" charset="0"/>
              </a:rPr>
              <a:t>90 % av de som inte har immunitet smittas omedelbart när de exponeras för viruset. </a:t>
            </a:r>
            <a:endParaRPr lang="sv-SE" altLang="en-US" sz="2400" dirty="0" smtClean="0">
              <a:solidFill>
                <a:srgbClr val="000000"/>
              </a:solidFill>
              <a:latin typeface="Kalinga" pitchFamily="34" charset="0"/>
              <a:cs typeface="Kalinga" pitchFamily="34" charset="0"/>
            </a:endParaRPr>
          </a:p>
          <a:p>
            <a:pPr lvl="1" eaLnBrk="1" hangingPunct="1">
              <a:lnSpc>
                <a:spcPct val="95000"/>
              </a:lnSpc>
              <a:spcBef>
                <a:spcPct val="0"/>
              </a:spcBef>
              <a:spcAft>
                <a:spcPts val="1200"/>
              </a:spcAft>
              <a:buClr>
                <a:srgbClr val="000000"/>
              </a:buClr>
              <a:buFont typeface="Arial" charset="0"/>
              <a:buChar char="•"/>
              <a:defRPr/>
            </a:pPr>
            <a:r>
              <a:rPr lang="en-US" altLang="en-US" sz="2400" dirty="0" smtClean="0">
                <a:solidFill>
                  <a:srgbClr val="000000"/>
                </a:solidFill>
                <a:latin typeface="Kalinga" pitchFamily="34" charset="0"/>
              </a:rPr>
              <a:t>Lätt att förebygga – vaccinet kostar mindre än 1 USD. </a:t>
            </a:r>
            <a:endParaRPr lang="sv-SE" altLang="en-US" sz="2400" dirty="0" smtClean="0">
              <a:solidFill>
                <a:srgbClr val="000000"/>
              </a:solidFill>
              <a:latin typeface="Kalinga" pitchFamily="34" charset="0"/>
              <a:cs typeface="Kalinga" pitchFamily="34" charset="0"/>
            </a:endParaRPr>
          </a:p>
        </p:txBody>
      </p:sp>
      <p:pic>
        <p:nvPicPr>
          <p:cNvPr id="18442" name="Picture 10" descr="O:\Public Relations &amp; Communications\Common\Photos\LCIF\measles\Nepal children showing off shots.JPG"/>
          <p:cNvPicPr>
            <a:picLocks noChangeAspect="1" noChangeArrowheads="1"/>
          </p:cNvPicPr>
          <p:nvPr/>
        </p:nvPicPr>
        <p:blipFill rotWithShape="1">
          <a:blip r:embed="rId8">
            <a:extLst>
              <a:ext uri="{28A0092B-C50C-407E-A947-70E740481C1C}">
                <a14:useLocalDpi xmlns:a14="http://schemas.microsoft.com/office/drawing/2010/main" val="0"/>
              </a:ext>
            </a:extLst>
          </a:blip>
          <a:srcRect l="28523" r="12416"/>
          <a:stretch/>
        </p:blipFill>
        <p:spPr bwMode="auto">
          <a:xfrm>
            <a:off x="7302500" y="1630362"/>
            <a:ext cx="22352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946275"/>
            <a:ext cx="6605587"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7"/>
          <p:cNvSpPr txBox="1">
            <a:spLocks noChangeArrowheads="1"/>
          </p:cNvSpPr>
          <p:nvPr/>
        </p:nvSpPr>
        <p:spPr bwMode="auto">
          <a:xfrm>
            <a:off x="279400" y="1524000"/>
            <a:ext cx="67198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4000">
                <a:solidFill>
                  <a:srgbClr val="365436"/>
                </a:solidFill>
                <a:latin typeface="Arial" charset="0"/>
              </a:rPr>
              <a:t>VIDEO</a:t>
            </a:r>
            <a:endParaRPr lang="sv-SE">
              <a:solidFill>
                <a:srgbClr val="000000"/>
              </a:solidFill>
              <a:cs typeface="+mn-cs"/>
            </a:endParaRPr>
          </a:p>
          <a:p>
            <a:pPr>
              <a:lnSpc>
                <a:spcPct val="95000"/>
              </a:lnSpc>
            </a:pPr>
            <a:r>
              <a:rPr lang="en-US" sz="4000">
                <a:solidFill>
                  <a:srgbClr val="365436"/>
                </a:solidFill>
                <a:latin typeface="Arial" charset="0"/>
              </a:rPr>
              <a:t>Vad är mässling?</a:t>
            </a:r>
            <a:endParaRPr lang="sv-SE" sz="3200">
              <a:solidFill>
                <a:srgbClr val="365436"/>
              </a:solidFill>
              <a:latin typeface="Arial" charset="0"/>
              <a:cs typeface="+mn-cs"/>
            </a:endParaRPr>
          </a:p>
        </p:txBody>
      </p:sp>
      <p:pic>
        <p:nvPicPr>
          <p:cNvPr id="2560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24000"/>
            <a:ext cx="103188"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6"/>
          <p:cNvSpPr txBox="1">
            <a:spLocks noChangeArrowheads="1"/>
          </p:cNvSpPr>
          <p:nvPr/>
        </p:nvSpPr>
        <p:spPr bwMode="auto">
          <a:xfrm>
            <a:off x="1498600" y="3962400"/>
            <a:ext cx="6553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dirty="0">
                <a:solidFill>
                  <a:srgbClr val="000000"/>
                </a:solidFill>
                <a:latin typeface="Arial" charset="0"/>
              </a:rPr>
              <a:t>Dr Samuel Katz, utvecklaren av mässlingsvaccinet diskuterar mässling.</a:t>
            </a:r>
          </a:p>
          <a:p>
            <a:endParaRPr lang="sv-SE" dirty="0">
              <a:solidFill>
                <a:srgbClr val="000000"/>
              </a:solidFill>
              <a:latin typeface="Arial" charset="0"/>
              <a:cs typeface="+mn-cs"/>
            </a:endParaRPr>
          </a:p>
          <a:p>
            <a:r>
              <a:rPr lang="en-US" dirty="0" smtClean="0">
                <a:solidFill>
                  <a:srgbClr val="000000"/>
                </a:solidFill>
                <a:latin typeface="Arial" charset="0"/>
              </a:rPr>
              <a:t>Titta på videon här: </a:t>
            </a:r>
            <a:r>
              <a:rPr lang="en-US" dirty="0">
                <a:hlinkClick r:id="rId7"/>
              </a:rPr>
              <a:t>https://www.youtube.com/watch?v=ad_zjxsFUec</a:t>
            </a:r>
            <a:endParaRPr lang="sv-SE" dirty="0">
              <a:solidFill>
                <a:srgbClr val="000000"/>
              </a:solidFill>
              <a:latin typeface="Arial" charset="0"/>
              <a:cs typeface="+mn-cs"/>
            </a:endParaRPr>
          </a:p>
          <a:p>
            <a:endParaRPr lang="sv-SE" dirty="0"/>
          </a:p>
        </p:txBody>
      </p:sp>
      <p:sp>
        <p:nvSpPr>
          <p:cNvPr id="8" name="Slide Number Placeholder 7"/>
          <p:cNvSpPr>
            <a:spLocks noGrp="1"/>
          </p:cNvSpPr>
          <p:nvPr>
            <p:ph type="sldNum" sz="quarter" idx="12"/>
          </p:nvPr>
        </p:nvSpPr>
        <p:spPr/>
        <p:txBody>
          <a:bodyPr/>
          <a:lstStyle/>
          <a:p>
            <a:pPr>
              <a:defRPr/>
            </a:pPr>
            <a:fld id="{FE3FF1FD-9E9D-4A2F-AD5B-6B9DE49807A3}" type="slidenum">
              <a:rPr lang="en-US">
                <a:solidFill>
                  <a:srgbClr val="000000">
                    <a:lumMod val="65000"/>
                    <a:lumOff val="35000"/>
                  </a:srgbClr>
                </a:solidFill>
              </a:rPr>
              <a:pPr>
                <a:defRPr/>
              </a:pPr>
              <a:t>12</a:t>
            </a:fld>
            <a:endParaRPr lang="sv-SE">
              <a:solidFill>
                <a:srgbClr val="000000">
                  <a:lumMod val="65000"/>
                  <a:lumOff val="35000"/>
                </a:srgbClr>
              </a:solidFill>
            </a:endParaRPr>
          </a:p>
        </p:txBody>
      </p:sp>
    </p:spTree>
    <p:extLst>
      <p:ext uri="{BB962C8B-B14F-4D97-AF65-F5344CB8AC3E}">
        <p14:creationId xmlns:p14="http://schemas.microsoft.com/office/powerpoint/2010/main" val="1638743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sz="3200" dirty="0" smtClean="0">
                <a:solidFill>
                  <a:srgbClr val="FFFFFF"/>
                </a:solidFill>
                <a:latin typeface="Kalinga" pitchFamily="34" charset="0"/>
              </a:rPr>
              <a:t>Varför satsa på mässling?</a:t>
            </a:r>
          </a:p>
        </p:txBody>
      </p:sp>
      <p:pic>
        <p:nvPicPr>
          <p:cNvPr id="9728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138" y="5502275"/>
            <a:ext cx="160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27000" y="1831975"/>
            <a:ext cx="6096000" cy="4524315"/>
          </a:xfrm>
          <a:prstGeom prst="rect">
            <a:avLst/>
          </a:prstGeom>
          <a:noFill/>
        </p:spPr>
        <p:txBody>
          <a:bodyPr>
            <a:spAutoFit/>
          </a:bodyPr>
          <a:lstStyle/>
          <a:p>
            <a:pPr marL="342900" indent="-342900">
              <a:buFont typeface="Wingdings" pitchFamily="2" charset="2"/>
              <a:buChar char="ü"/>
              <a:defRPr/>
            </a:pPr>
            <a:r>
              <a:rPr lang="en-US" dirty="0">
                <a:latin typeface="Kalinga" pitchFamily="34" charset="0"/>
              </a:rPr>
              <a:t>Primär sjukvård och rutinvaccinering stärkt av investering i mässlingsvaccinationskampanjer.</a:t>
            </a:r>
          </a:p>
          <a:p>
            <a:pPr marL="342900" indent="-342900">
              <a:buFont typeface="Wingdings" pitchFamily="2" charset="2"/>
              <a:buChar char="ü"/>
              <a:defRPr/>
            </a:pPr>
            <a:endParaRPr lang="sv-SE" dirty="0">
              <a:latin typeface="Kalinga" pitchFamily="34" charset="0"/>
              <a:cs typeface="Kalinga" pitchFamily="34" charset="0"/>
            </a:endParaRPr>
          </a:p>
          <a:p>
            <a:pPr marL="342900" indent="-342900">
              <a:buFont typeface="Wingdings" pitchFamily="2" charset="2"/>
              <a:buChar char="ü"/>
              <a:defRPr/>
            </a:pPr>
            <a:r>
              <a:rPr lang="en-US" dirty="0" smtClean="0">
                <a:latin typeface="Kalinga" pitchFamily="34" charset="0"/>
              </a:rPr>
              <a:t>Mässlingsinfektioner har en betydande inverkan på familjer, dvs barnvård, sjukhusvistelse, arbetsförlust m.m. </a:t>
            </a:r>
            <a:endParaRPr lang="sv-SE" dirty="0" smtClean="0">
              <a:latin typeface="Kalinga" pitchFamily="34" charset="0"/>
              <a:cs typeface="Kalinga" pitchFamily="34" charset="0"/>
            </a:endParaRPr>
          </a:p>
          <a:p>
            <a:pPr marL="342900" indent="-342900">
              <a:buFont typeface="Wingdings" pitchFamily="2" charset="2"/>
              <a:buChar char="ü"/>
              <a:defRPr/>
            </a:pPr>
            <a:endParaRPr lang="sv-SE" dirty="0">
              <a:latin typeface="Kalinga" pitchFamily="34" charset="0"/>
              <a:cs typeface="Kalinga" pitchFamily="34" charset="0"/>
            </a:endParaRPr>
          </a:p>
          <a:p>
            <a:pPr marL="342900" indent="-342900">
              <a:buFont typeface="Wingdings" pitchFamily="2" charset="2"/>
              <a:buChar char="ü"/>
              <a:defRPr/>
            </a:pPr>
            <a:r>
              <a:rPr lang="en-US" dirty="0" smtClean="0">
                <a:latin typeface="Kalinga" pitchFamily="34" charset="0"/>
              </a:rPr>
              <a:t>Utrotning finns inom räckhåll</a:t>
            </a:r>
          </a:p>
          <a:p>
            <a:pPr marL="514350" indent="-514350">
              <a:buFont typeface="+mj-lt"/>
              <a:buAutoNum type="arabicPeriod" startAt="7"/>
              <a:defRPr/>
            </a:pPr>
            <a:endParaRPr lang="sv-SE" dirty="0">
              <a:latin typeface="Kalinga" pitchFamily="34" charset="0"/>
              <a:cs typeface="Kalinga" pitchFamily="34" charset="0"/>
            </a:endParaRPr>
          </a:p>
          <a:p>
            <a:pPr>
              <a:defRPr/>
            </a:pPr>
            <a:endParaRPr lang="sv-SE" dirty="0"/>
          </a:p>
        </p:txBody>
      </p:sp>
      <p:pic>
        <p:nvPicPr>
          <p:cNvPr id="97289" name="Picture 13" descr="trio of children nigeria compressed.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23000" y="3414970"/>
            <a:ext cx="389164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1"/>
          <p:cNvSpPr>
            <a:spLocks noGrp="1"/>
          </p:cNvSpPr>
          <p:nvPr>
            <p:ph type="sldNum" sz="quarter" idx="12"/>
          </p:nvPr>
        </p:nvSpPr>
        <p:spPr/>
        <p:txBody>
          <a:bodyPr/>
          <a:lstStyle/>
          <a:p>
            <a:pPr>
              <a:defRPr/>
            </a:pPr>
            <a:fld id="{1566DFB8-DC6A-4837-8438-CE4E36059764}" type="slidenum">
              <a:rPr lang="en-US"/>
              <a:pPr>
                <a:defRPr/>
              </a:pPr>
              <a:t>13</a:t>
            </a:fld>
            <a:endParaRPr lang="sv-SE"/>
          </a:p>
        </p:txBody>
      </p:sp>
    </p:spTree>
    <p:extLst>
      <p:ext uri="{BB962C8B-B14F-4D97-AF65-F5344CB8AC3E}">
        <p14:creationId xmlns:p14="http://schemas.microsoft.com/office/powerpoint/2010/main" val="2233385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Vi bryr oss om. Vi tjäna. Vi åstadkommer. </a:t>
            </a:r>
          </a:p>
        </p:txBody>
      </p:sp>
      <p:pic>
        <p:nvPicPr>
          <p:cNvPr id="215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Mässlingsfrågor</a:t>
            </a:r>
            <a:endParaRPr lang="sv-SE" altLang="en-US" dirty="0" smtClean="0">
              <a:solidFill>
                <a:srgbClr val="FFFFFF"/>
              </a:solidFill>
              <a:latin typeface="Kalinga" pitchFamily="34" charset="0"/>
              <a:cs typeface="Kalinga" pitchFamily="34" charset="0"/>
            </a:endParaRPr>
          </a:p>
        </p:txBody>
      </p:sp>
      <p:sp>
        <p:nvSpPr>
          <p:cNvPr id="39944" name="Text Box 8"/>
          <p:cNvSpPr txBox="1">
            <a:spLocks noChangeArrowheads="1"/>
          </p:cNvSpPr>
          <p:nvPr/>
        </p:nvSpPr>
        <p:spPr bwMode="auto">
          <a:xfrm>
            <a:off x="631031" y="1524000"/>
            <a:ext cx="9067800" cy="3514424"/>
          </a:xfrm>
          <a:prstGeom prst="rect">
            <a:avLst/>
          </a:prstGeom>
          <a:noFill/>
          <a:ln w="9525">
            <a:noFill/>
            <a:miter lim="800000"/>
            <a:headEnd/>
            <a:tailEnd/>
          </a:ln>
          <a:effectLst/>
        </p:spPr>
        <p:txBody>
          <a:bodyPr lIns="0" tIns="0" rIns="0" bIns="0">
            <a:spAutoFit/>
          </a:bodyPr>
          <a:lstStyle/>
          <a:p>
            <a:pPr marL="0" lvl="1">
              <a:lnSpc>
                <a:spcPct val="95000"/>
              </a:lnSpc>
              <a:defRPr/>
            </a:pPr>
            <a:r>
              <a:rPr lang="en-US" sz="3000" dirty="0">
                <a:latin typeface="Kalinga" pitchFamily="34" charset="0"/>
              </a:rPr>
              <a:t>Vilka områden i världen är drabbade av mässling just nu?</a:t>
            </a:r>
          </a:p>
          <a:p>
            <a:pPr marL="514350" lvl="1" indent="-514350">
              <a:lnSpc>
                <a:spcPct val="95000"/>
              </a:lnSpc>
              <a:defRPr/>
            </a:pPr>
            <a:endParaRPr lang="sv-SE" sz="3000" dirty="0">
              <a:latin typeface="Kalinga" pitchFamily="34" charset="0"/>
              <a:cs typeface="Kalinga" pitchFamily="34" charset="0"/>
            </a:endParaRPr>
          </a:p>
          <a:p>
            <a:pPr marL="971550" lvl="2" indent="-514350">
              <a:lnSpc>
                <a:spcPct val="95000"/>
              </a:lnSpc>
              <a:buFontTx/>
              <a:buAutoNum type="alphaUcPeriod"/>
              <a:defRPr/>
            </a:pPr>
            <a:r>
              <a:rPr lang="en-US" sz="3000" dirty="0">
                <a:latin typeface="Kalinga" pitchFamily="34" charset="0"/>
              </a:rPr>
              <a:t>Utvecklingsländer </a:t>
            </a:r>
          </a:p>
          <a:p>
            <a:pPr marL="971550" lvl="2" indent="-514350">
              <a:lnSpc>
                <a:spcPct val="95000"/>
              </a:lnSpc>
              <a:buFontTx/>
              <a:buAutoNum type="alphaUcPeriod"/>
              <a:defRPr/>
            </a:pPr>
            <a:r>
              <a:rPr lang="en-US" sz="3000" dirty="0">
                <a:latin typeface="Kalinga" pitchFamily="34" charset="0"/>
              </a:rPr>
              <a:t>Afrika </a:t>
            </a:r>
          </a:p>
          <a:p>
            <a:pPr marL="971550" lvl="2" indent="-514350">
              <a:lnSpc>
                <a:spcPct val="95000"/>
              </a:lnSpc>
              <a:buFontTx/>
              <a:buAutoNum type="alphaUcPeriod"/>
              <a:defRPr/>
            </a:pPr>
            <a:r>
              <a:rPr lang="en-US" sz="3000" dirty="0">
                <a:latin typeface="Kalinga" pitchFamily="34" charset="0"/>
              </a:rPr>
              <a:t>Afrika, Asien och Europa</a:t>
            </a:r>
          </a:p>
          <a:p>
            <a:pPr marL="971550" lvl="2" indent="-514350">
              <a:lnSpc>
                <a:spcPct val="95000"/>
              </a:lnSpc>
              <a:buFontTx/>
              <a:buAutoNum type="alphaUcPeriod"/>
              <a:defRPr/>
            </a:pPr>
            <a:r>
              <a:rPr lang="en-US" sz="3000" dirty="0">
                <a:latin typeface="Kalinga" pitchFamily="34" charset="0"/>
              </a:rPr>
              <a:t>Alla områden i världen är drabbade av mässling</a:t>
            </a:r>
            <a:endParaRPr lang="sv-SE" sz="5400" b="1" dirty="0">
              <a:latin typeface="Kalinga" pitchFamily="34" charset="0"/>
              <a:cs typeface="Kalinga" pitchFamily="34" charset="0"/>
            </a:endParaRPr>
          </a:p>
        </p:txBody>
      </p:sp>
      <p:sp>
        <p:nvSpPr>
          <p:cNvPr id="717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B7F8AB7A-B611-4F85-B72D-274D2EA66BE6}" type="slidenum">
              <a:rPr lang="en-US" altLang="en-US" sz="1400" smtClean="0"/>
              <a:pPr eaLnBrk="1" hangingPunct="1">
                <a:spcBef>
                  <a:spcPct val="0"/>
                </a:spcBef>
                <a:buFontTx/>
                <a:buNone/>
                <a:defRPr/>
              </a:pPr>
              <a:t>14</a:t>
            </a:fld>
            <a:endParaRPr lang="sv-SE" altLang="en-US" sz="1400" smtClean="0"/>
          </a:p>
        </p:txBody>
      </p:sp>
      <p:pic>
        <p:nvPicPr>
          <p:cNvPr id="2151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1400" y="4724400"/>
            <a:ext cx="4067175"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8"/>
          <p:cNvSpPr txBox="1">
            <a:spLocks noChangeArrowheads="1"/>
          </p:cNvSpPr>
          <p:nvPr/>
        </p:nvSpPr>
        <p:spPr bwMode="auto">
          <a:xfrm>
            <a:off x="304800" y="1905000"/>
            <a:ext cx="927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2400" dirty="0" smtClean="0">
                <a:solidFill>
                  <a:srgbClr val="000000"/>
                </a:solidFill>
                <a:latin typeface="Kalinga" pitchFamily="34" charset="0"/>
              </a:rPr>
              <a:t>D. Mässling drabbar alla områden i världen</a:t>
            </a:r>
          </a:p>
          <a:p>
            <a:pPr eaLnBrk="1" hangingPunct="1">
              <a:lnSpc>
                <a:spcPct val="95000"/>
              </a:lnSpc>
              <a:spcBef>
                <a:spcPct val="0"/>
              </a:spcBef>
              <a:buFontTx/>
              <a:buNone/>
              <a:defRPr/>
            </a:pPr>
            <a:endParaRPr lang="sv-SE" altLang="en-US" sz="2400" dirty="0" smtClean="0">
              <a:solidFill>
                <a:srgbClr val="000000"/>
              </a:solidFill>
              <a:latin typeface="Kalinga" pitchFamily="34" charset="0"/>
              <a:cs typeface="Kalinga" pitchFamily="34" charset="0"/>
            </a:endParaRPr>
          </a:p>
        </p:txBody>
      </p:sp>
      <p:pic>
        <p:nvPicPr>
          <p:cNvPr id="22536"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138" y="5502275"/>
            <a:ext cx="160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Box 9"/>
          <p:cNvSpPr txBox="1">
            <a:spLocks noChangeArrowheads="1"/>
          </p:cNvSpPr>
          <p:nvPr/>
        </p:nvSpPr>
        <p:spPr bwMode="auto">
          <a:xfrm>
            <a:off x="431800" y="6781800"/>
            <a:ext cx="9296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r"/>
            <a:r>
              <a:rPr lang="en-US" altLang="en-US" sz="1600">
                <a:latin typeface="Arial" charset="0"/>
              </a:rPr>
              <a:t>Utbrott år 2013</a:t>
            </a:r>
          </a:p>
        </p:txBody>
      </p:sp>
      <p:pic>
        <p:nvPicPr>
          <p:cNvPr id="22538"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7000" y="2754313"/>
            <a:ext cx="7045325" cy="379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Mässlingsfrågor</a:t>
            </a:r>
            <a:endParaRPr lang="sv-SE"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Vi bryr oss om. Vi tjäna. Vi åstadkommer. </a:t>
            </a:r>
          </a:p>
        </p:txBody>
      </p:sp>
      <p:pic>
        <p:nvPicPr>
          <p:cNvPr id="235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 Box 8"/>
          <p:cNvSpPr txBox="1">
            <a:spLocks noChangeArrowheads="1"/>
          </p:cNvSpPr>
          <p:nvPr/>
        </p:nvSpPr>
        <p:spPr bwMode="auto">
          <a:xfrm>
            <a:off x="679450" y="1971675"/>
            <a:ext cx="8591550" cy="3948113"/>
          </a:xfrm>
          <a:prstGeom prst="rect">
            <a:avLst/>
          </a:prstGeom>
          <a:noFill/>
          <a:ln w="9525">
            <a:noFill/>
            <a:miter lim="800000"/>
            <a:headEnd/>
            <a:tailEnd/>
          </a:ln>
          <a:effectLst/>
        </p:spPr>
        <p:txBody>
          <a:bodyPr lIns="0" tIns="0" rIns="0" bIns="0">
            <a:spAutoFit/>
          </a:bodyPr>
          <a:lstStyle/>
          <a:p>
            <a:pPr>
              <a:lnSpc>
                <a:spcPct val="95000"/>
              </a:lnSpc>
              <a:defRPr/>
            </a:pPr>
            <a:r>
              <a:rPr lang="en-US" sz="3000" dirty="0">
                <a:latin typeface="Kalinga" pitchFamily="34" charset="0"/>
              </a:rPr>
              <a:t>Vilka av dessa allvarliga biverkningar kan uppstå från en mässlingsinfektion och leda till livslånga hälsokomplikationer eller dödsfall bland barn?</a:t>
            </a:r>
          </a:p>
          <a:p>
            <a:pPr marL="514350" indent="-514350">
              <a:lnSpc>
                <a:spcPct val="95000"/>
              </a:lnSpc>
              <a:defRPr/>
            </a:pPr>
            <a:endParaRPr lang="sv-SE" sz="3000" dirty="0">
              <a:latin typeface="Kalinga" pitchFamily="34" charset="0"/>
              <a:cs typeface="Kalinga" pitchFamily="34" charset="0"/>
            </a:endParaRPr>
          </a:p>
          <a:p>
            <a:pPr marL="971550" lvl="1" indent="-514350">
              <a:lnSpc>
                <a:spcPct val="95000"/>
              </a:lnSpc>
              <a:buFontTx/>
              <a:buAutoNum type="alphaUcPeriod"/>
              <a:defRPr/>
            </a:pPr>
            <a:r>
              <a:rPr lang="en-US" sz="3000" dirty="0">
                <a:latin typeface="Kalinga" pitchFamily="34" charset="0"/>
              </a:rPr>
              <a:t>Blindhet från ärr på hornhinnan</a:t>
            </a:r>
          </a:p>
          <a:p>
            <a:pPr marL="971550" lvl="1" indent="-514350">
              <a:lnSpc>
                <a:spcPct val="95000"/>
              </a:lnSpc>
              <a:buFontTx/>
              <a:buAutoNum type="alphaUcPeriod"/>
              <a:defRPr/>
            </a:pPr>
            <a:r>
              <a:rPr lang="en-US" sz="3000" dirty="0">
                <a:latin typeface="Kalinga" pitchFamily="34" charset="0"/>
              </a:rPr>
              <a:t>Hjärninflammation</a:t>
            </a:r>
          </a:p>
          <a:p>
            <a:pPr marL="971550" lvl="1" indent="-514350">
              <a:lnSpc>
                <a:spcPct val="95000"/>
              </a:lnSpc>
              <a:buFontTx/>
              <a:buAutoNum type="alphaUcPeriod"/>
              <a:defRPr/>
            </a:pPr>
            <a:r>
              <a:rPr lang="en-US" sz="3000" dirty="0">
                <a:latin typeface="Kalinga" pitchFamily="34" charset="0"/>
              </a:rPr>
              <a:t>Lunginflammation</a:t>
            </a:r>
          </a:p>
          <a:p>
            <a:pPr marL="971550" lvl="1" indent="-514350">
              <a:lnSpc>
                <a:spcPct val="95000"/>
              </a:lnSpc>
              <a:buFontTx/>
              <a:buAutoNum type="alphaUcPeriod"/>
              <a:defRPr/>
            </a:pPr>
            <a:r>
              <a:rPr lang="en-US" sz="3000" dirty="0">
                <a:latin typeface="Kalinga" pitchFamily="34" charset="0"/>
              </a:rPr>
              <a:t>Svår diarré</a:t>
            </a:r>
          </a:p>
          <a:p>
            <a:pPr marL="971550" lvl="1" indent="-514350">
              <a:lnSpc>
                <a:spcPct val="95000"/>
              </a:lnSpc>
              <a:buFontTx/>
              <a:buAutoNum type="alphaUcPeriod"/>
              <a:defRPr/>
            </a:pPr>
            <a:r>
              <a:rPr lang="en-US" sz="3000" dirty="0">
                <a:latin typeface="Kalinga" pitchFamily="34" charset="0"/>
              </a:rPr>
              <a:t>Alla ovanstående</a:t>
            </a:r>
          </a:p>
        </p:txBody>
      </p:sp>
      <p:sp>
        <p:nvSpPr>
          <p:cNvPr id="9224"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C322FDBB-B7E1-4466-AB48-897EB9087DAC}" type="slidenum">
              <a:rPr lang="en-US" altLang="en-US" sz="1400" smtClean="0"/>
              <a:pPr eaLnBrk="1" hangingPunct="1">
                <a:spcBef>
                  <a:spcPct val="0"/>
                </a:spcBef>
                <a:buFontTx/>
                <a:buNone/>
                <a:defRPr/>
              </a:pPr>
              <a:t>16</a:t>
            </a:fld>
            <a:endParaRPr lang="sv-SE" altLang="en-US" sz="1400" smtClean="0"/>
          </a:p>
        </p:txBody>
      </p:sp>
      <p:sp>
        <p:nvSpPr>
          <p:cNvPr id="9"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Mässlingsfrågor</a:t>
            </a:r>
            <a:endParaRPr lang="sv-SE"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Vi bryr oss om. Vi tjäna. Vi åstadkommer. </a:t>
            </a:r>
          </a:p>
        </p:txBody>
      </p:sp>
      <p:pic>
        <p:nvPicPr>
          <p:cNvPr id="2458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 Box 8"/>
          <p:cNvSpPr txBox="1">
            <a:spLocks noChangeArrowheads="1"/>
          </p:cNvSpPr>
          <p:nvPr/>
        </p:nvSpPr>
        <p:spPr bwMode="auto">
          <a:xfrm>
            <a:off x="508000" y="2047875"/>
            <a:ext cx="7219950" cy="877163"/>
          </a:xfrm>
          <a:prstGeom prst="rect">
            <a:avLst/>
          </a:prstGeom>
          <a:noFill/>
          <a:ln w="9525">
            <a:noFill/>
            <a:miter lim="800000"/>
            <a:headEnd/>
            <a:tailEnd/>
          </a:ln>
          <a:effectLst/>
        </p:spPr>
        <p:txBody>
          <a:bodyPr lIns="0" tIns="0" rIns="0" bIns="0">
            <a:spAutoFit/>
          </a:bodyPr>
          <a:lstStyle/>
          <a:p>
            <a:pPr>
              <a:lnSpc>
                <a:spcPct val="95000"/>
              </a:lnSpc>
              <a:defRPr/>
            </a:pPr>
            <a:r>
              <a:rPr lang="en-US" sz="3000" dirty="0">
                <a:latin typeface="Kalinga" pitchFamily="34" charset="0"/>
              </a:rPr>
              <a:t>E: Alla ovanstående</a:t>
            </a:r>
            <a:endParaRPr lang="sv-SE" sz="3000" dirty="0">
              <a:latin typeface="Kalinga" pitchFamily="34" charset="0"/>
              <a:cs typeface="Kalinga" pitchFamily="34" charset="0"/>
            </a:endParaRPr>
          </a:p>
          <a:p>
            <a:pPr marL="514350" indent="-514350">
              <a:lnSpc>
                <a:spcPct val="95000"/>
              </a:lnSpc>
              <a:defRPr/>
            </a:pPr>
            <a:endParaRPr lang="sv-SE" sz="3000" dirty="0">
              <a:latin typeface="Kalinga" pitchFamily="34" charset="0"/>
              <a:cs typeface="Kalinga" pitchFamily="34" charset="0"/>
            </a:endParaRPr>
          </a:p>
        </p:txBody>
      </p:sp>
      <p:sp>
        <p:nvSpPr>
          <p:cNvPr id="10248"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B6BE791-CE4F-46C3-8577-10D03F000609}" type="slidenum">
              <a:rPr lang="en-US" altLang="en-US" sz="1400" smtClean="0"/>
              <a:pPr eaLnBrk="1" hangingPunct="1">
                <a:spcBef>
                  <a:spcPct val="0"/>
                </a:spcBef>
                <a:buFontTx/>
                <a:buNone/>
                <a:defRPr/>
              </a:pPr>
              <a:t>17</a:t>
            </a:fld>
            <a:endParaRPr lang="sv-SE" altLang="en-US" sz="1400" smtClean="0"/>
          </a:p>
        </p:txBody>
      </p:sp>
      <p:graphicFrame>
        <p:nvGraphicFramePr>
          <p:cNvPr id="24585" name="Object 8"/>
          <p:cNvGraphicFramePr>
            <a:graphicFrameLocks noChangeAspect="1"/>
          </p:cNvGraphicFramePr>
          <p:nvPr/>
        </p:nvGraphicFramePr>
        <p:xfrm>
          <a:off x="6070600" y="2743200"/>
          <a:ext cx="3505200" cy="3125788"/>
        </p:xfrm>
        <a:graphic>
          <a:graphicData uri="http://schemas.openxmlformats.org/presentationml/2006/ole">
            <mc:AlternateContent xmlns:mc="http://schemas.openxmlformats.org/markup-compatibility/2006">
              <mc:Choice xmlns:v="urn:schemas-microsoft-com:vml" Requires="v">
                <p:oleObj spid="_x0000_s24627" name="Photo Editor Photo" r:id="rId7" imgW="3619048" imgH="3228571" progId="">
                  <p:embed/>
                </p:oleObj>
              </mc:Choice>
              <mc:Fallback>
                <p:oleObj name="Photo Editor Photo" r:id="rId7" imgW="3619048" imgH="3228571" progId="">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0600" y="2743200"/>
                        <a:ext cx="3505200" cy="312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Mässlingsfrågor</a:t>
            </a:r>
            <a:endParaRPr lang="sv-SE"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Vi bryr oss om. Vi tjäna. Vi åstadkommer. </a:t>
            </a:r>
          </a:p>
        </p:txBody>
      </p:sp>
      <p:pic>
        <p:nvPicPr>
          <p:cNvPr id="2765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231A835D-80B8-4DF2-A703-18487B1D3B14}" type="slidenum">
              <a:rPr lang="en-US" altLang="en-US" sz="1400" smtClean="0"/>
              <a:pPr eaLnBrk="1" hangingPunct="1">
                <a:spcBef>
                  <a:spcPct val="0"/>
                </a:spcBef>
                <a:buFontTx/>
                <a:buNone/>
                <a:defRPr/>
              </a:pPr>
              <a:t>18</a:t>
            </a:fld>
            <a:endParaRPr lang="sv-SE" altLang="en-US" sz="1400" smtClean="0"/>
          </a:p>
        </p:txBody>
      </p:sp>
      <p:sp>
        <p:nvSpPr>
          <p:cNvPr id="2" name="TextBox 1"/>
          <p:cNvSpPr txBox="1"/>
          <p:nvPr/>
        </p:nvSpPr>
        <p:spPr>
          <a:xfrm>
            <a:off x="584200" y="1613529"/>
            <a:ext cx="8839200" cy="1200329"/>
          </a:xfrm>
          <a:prstGeom prst="rect">
            <a:avLst/>
          </a:prstGeom>
          <a:noFill/>
        </p:spPr>
        <p:txBody>
          <a:bodyPr wrap="square" rtlCol="0">
            <a:spAutoFit/>
          </a:bodyPr>
          <a:lstStyle/>
          <a:p>
            <a:r>
              <a:rPr lang="es-ES" dirty="0" smtClean="0">
                <a:latin typeface="Kalinga" pitchFamily="34" charset="0"/>
              </a:rPr>
              <a:t>Sant eller falskt:</a:t>
            </a:r>
          </a:p>
          <a:p>
            <a:r>
              <a:rPr dirty="0" smtClean="0">
                <a:latin typeface="Kalinga" panose="020B0502040204020203" pitchFamily="34" charset="0"/>
                <a:cs typeface="Kalinga" panose="020B0502040204020203" pitchFamily="34" charset="0"/>
              </a:rPr>
              <a:t>Mässlingsrelaterade dödsfall har sjunkit med 78 % sedan 2000.</a:t>
            </a:r>
            <a:endParaRPr lang="sv-SE" dirty="0">
              <a:latin typeface="Kalinga" pitchFamily="34" charset="0"/>
              <a:cs typeface="Kalinga" pitchFamily="34" charset="0"/>
            </a:endParaRPr>
          </a:p>
        </p:txBody>
      </p:sp>
      <p:pic>
        <p:nvPicPr>
          <p:cNvPr id="307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0625" y="2743200"/>
            <a:ext cx="5237163"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Mässlingsfrågor</a:t>
            </a:r>
            <a:endParaRPr lang="sv-SE" altLang="en-US" dirty="0" smtClean="0">
              <a:solidFill>
                <a:srgbClr val="FFFFFF"/>
              </a:solidFill>
              <a:latin typeface="Kalinga" pitchFamily="34" charset="0"/>
              <a:cs typeface="Kalinga" pitchFamily="34" charset="0"/>
            </a:endParaRPr>
          </a:p>
        </p:txBody>
      </p:sp>
    </p:spTree>
    <p:extLst>
      <p:ext uri="{BB962C8B-B14F-4D97-AF65-F5344CB8AC3E}">
        <p14:creationId xmlns:p14="http://schemas.microsoft.com/office/powerpoint/2010/main" val="279853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6"/>
          <p:cNvSpPr txBox="1">
            <a:spLocks noChangeArrowheads="1"/>
          </p:cNvSpPr>
          <p:nvPr/>
        </p:nvSpPr>
        <p:spPr bwMode="auto">
          <a:xfrm>
            <a:off x="280988" y="7077192"/>
            <a:ext cx="9429750" cy="20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r">
              <a:lnSpc>
                <a:spcPct val="95000"/>
              </a:lnSpc>
            </a:pPr>
            <a:r>
              <a:rPr lang="en-US" altLang="en-US" sz="1400" dirty="0">
                <a:solidFill>
                  <a:srgbClr val="766A62"/>
                </a:solidFill>
                <a:latin typeface="Arial" charset="0"/>
              </a:rPr>
              <a:t>Vi bryr oss om. Vi tjäna. Vi åstadkommer. </a:t>
            </a:r>
          </a:p>
        </p:txBody>
      </p:sp>
      <p:pic>
        <p:nvPicPr>
          <p:cNvPr id="2765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231A835D-80B8-4DF2-A703-18487B1D3B14}" type="slidenum">
              <a:rPr lang="en-US" altLang="en-US" sz="1400" smtClean="0"/>
              <a:pPr eaLnBrk="1" hangingPunct="1">
                <a:spcBef>
                  <a:spcPct val="0"/>
                </a:spcBef>
                <a:buFontTx/>
                <a:buNone/>
                <a:defRPr/>
              </a:pPr>
              <a:t>19</a:t>
            </a:fld>
            <a:endParaRPr lang="sv-SE" altLang="en-US" sz="1400" smtClean="0"/>
          </a:p>
        </p:txBody>
      </p:sp>
      <p:graphicFrame>
        <p:nvGraphicFramePr>
          <p:cNvPr id="27656" name="Chart 3"/>
          <p:cNvGraphicFramePr>
            <a:graphicFrameLocks/>
          </p:cNvGraphicFramePr>
          <p:nvPr>
            <p:extLst>
              <p:ext uri="{D42A27DB-BD31-4B8C-83A1-F6EECF244321}">
                <p14:modId xmlns:p14="http://schemas.microsoft.com/office/powerpoint/2010/main" val="2297350705"/>
              </p:ext>
            </p:extLst>
          </p:nvPr>
        </p:nvGraphicFramePr>
        <p:xfrm>
          <a:off x="1727199" y="2665413"/>
          <a:ext cx="6875463" cy="4616450"/>
        </p:xfrm>
        <a:graphic>
          <a:graphicData uri="http://schemas.openxmlformats.org/presentationml/2006/ole">
            <mc:AlternateContent xmlns:mc="http://schemas.openxmlformats.org/markup-compatibility/2006">
              <mc:Choice xmlns:v="urn:schemas-microsoft-com:vml" Requires="v">
                <p:oleObj spid="_x0000_s27701" r:id="rId8" imgW="6876884" imgH="4615072" progId="Excel.Chart.8">
                  <p:embed/>
                </p:oleObj>
              </mc:Choice>
              <mc:Fallback>
                <p:oleObj r:id="rId8" imgW="6876884" imgH="4615072" progId="Excel.Chart.8">
                  <p:embed/>
                  <p:pic>
                    <p:nvPicPr>
                      <p:cNvPr id="0" name="Chart 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7199" y="2665413"/>
                        <a:ext cx="6875463"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8" name="TextBox 6"/>
          <p:cNvSpPr txBox="1">
            <a:spLocks noChangeArrowheads="1"/>
          </p:cNvSpPr>
          <p:nvPr/>
        </p:nvSpPr>
        <p:spPr bwMode="auto">
          <a:xfrm>
            <a:off x="254203" y="1587731"/>
            <a:ext cx="97377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n-US" altLang="en-US" sz="2400" dirty="0" smtClean="0">
                <a:latin typeface="Kalinga" pitchFamily="34" charset="0"/>
              </a:rPr>
              <a:t>Sant!  Globalt arbete med att vaccinera mot mässling, som påbörjades år 2000, ledde till att över en miljard barn har vaccinerats och miljontals liv har räddats. </a:t>
            </a:r>
            <a:endParaRPr lang="sv-SE" altLang="en-US" sz="2400" dirty="0">
              <a:latin typeface="Kalinga" pitchFamily="34" charset="0"/>
              <a:cs typeface="Kalinga" pitchFamily="34" charset="0"/>
            </a:endParaRPr>
          </a:p>
        </p:txBody>
      </p:sp>
      <p:sp>
        <p:nvSpPr>
          <p:cNvPr id="11"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Mässlingsfrågor</a:t>
            </a:r>
            <a:endParaRPr lang="sv-SE"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399" y="0"/>
            <a:ext cx="6428733"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683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Vi bryr oss om. Vi tjäna. Vi åstadkommer. </a:t>
            </a:r>
          </a:p>
        </p:txBody>
      </p:sp>
      <p:pic>
        <p:nvPicPr>
          <p:cNvPr id="2560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10"/>
          <p:cNvSpPr txBox="1">
            <a:spLocks noChangeArrowheads="1"/>
          </p:cNvSpPr>
          <p:nvPr/>
        </p:nvSpPr>
        <p:spPr bwMode="auto">
          <a:xfrm>
            <a:off x="508000" y="1981200"/>
            <a:ext cx="9652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971550" indent="-5143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3000" dirty="0" smtClean="0">
                <a:latin typeface="Kalinga" pitchFamily="34" charset="0"/>
              </a:rPr>
              <a:t>Hur många dödsfall har förebyggts av mässlingsvaccinationer sedan år 2001?</a:t>
            </a:r>
          </a:p>
          <a:p>
            <a:pPr eaLnBrk="1" hangingPunct="1">
              <a:lnSpc>
                <a:spcPct val="95000"/>
              </a:lnSpc>
              <a:spcBef>
                <a:spcPct val="0"/>
              </a:spcBef>
              <a:buFontTx/>
              <a:buNone/>
              <a:defRPr/>
            </a:pPr>
            <a:endParaRPr lang="sv-SE" altLang="en-US" sz="3000" dirty="0" smtClean="0">
              <a:latin typeface="Kalinga" pitchFamily="34" charset="0"/>
              <a:cs typeface="Kalinga" pitchFamily="34" charset="0"/>
            </a:endParaRPr>
          </a:p>
          <a:p>
            <a:pPr lvl="1" eaLnBrk="1" hangingPunct="1">
              <a:lnSpc>
                <a:spcPct val="95000"/>
              </a:lnSpc>
              <a:spcBef>
                <a:spcPct val="0"/>
              </a:spcBef>
              <a:buFontTx/>
              <a:buAutoNum type="alphaUcPeriod"/>
              <a:defRPr/>
            </a:pPr>
            <a:r>
              <a:rPr lang="en-US" altLang="en-US" sz="3000" dirty="0" smtClean="0">
                <a:latin typeface="Kalinga" pitchFamily="34" charset="0"/>
              </a:rPr>
              <a:t>2 miljoner</a:t>
            </a:r>
          </a:p>
          <a:p>
            <a:pPr lvl="1" eaLnBrk="1" hangingPunct="1">
              <a:lnSpc>
                <a:spcPct val="95000"/>
              </a:lnSpc>
              <a:spcBef>
                <a:spcPct val="0"/>
              </a:spcBef>
              <a:buFontTx/>
              <a:buAutoNum type="alphaUcPeriod"/>
              <a:defRPr/>
            </a:pPr>
            <a:r>
              <a:rPr lang="en-US" altLang="en-US" sz="3000" dirty="0" smtClean="0">
                <a:latin typeface="Kalinga" pitchFamily="34" charset="0"/>
              </a:rPr>
              <a:t>3 miljoner</a:t>
            </a:r>
          </a:p>
          <a:p>
            <a:pPr lvl="1" eaLnBrk="1" hangingPunct="1">
              <a:lnSpc>
                <a:spcPct val="95000"/>
              </a:lnSpc>
              <a:spcBef>
                <a:spcPct val="0"/>
              </a:spcBef>
              <a:buFontTx/>
              <a:buAutoNum type="alphaUcPeriod"/>
              <a:defRPr/>
            </a:pPr>
            <a:r>
              <a:rPr lang="en-US" altLang="en-US" sz="3000" dirty="0" smtClean="0">
                <a:latin typeface="Kalinga" pitchFamily="34" charset="0"/>
              </a:rPr>
              <a:t>7 miljoner</a:t>
            </a:r>
          </a:p>
          <a:p>
            <a:pPr lvl="1" eaLnBrk="1" hangingPunct="1">
              <a:lnSpc>
                <a:spcPct val="95000"/>
              </a:lnSpc>
              <a:spcBef>
                <a:spcPct val="0"/>
              </a:spcBef>
              <a:buFontTx/>
              <a:buAutoNum type="alphaUcPeriod"/>
              <a:defRPr/>
            </a:pPr>
            <a:r>
              <a:rPr lang="en-US" altLang="en-US" sz="3000" dirty="0" smtClean="0">
                <a:latin typeface="Kalinga" pitchFamily="34" charset="0"/>
              </a:rPr>
              <a:t>13,8 miljoner</a:t>
            </a:r>
          </a:p>
          <a:p>
            <a:pPr lvl="1" eaLnBrk="1" hangingPunct="1">
              <a:lnSpc>
                <a:spcPct val="95000"/>
              </a:lnSpc>
              <a:spcBef>
                <a:spcPct val="0"/>
              </a:spcBef>
              <a:buFontTx/>
              <a:buAutoNum type="alphaUcPeriod"/>
              <a:defRPr/>
            </a:pPr>
            <a:r>
              <a:rPr lang="en-US" altLang="en-US" sz="3000" dirty="0" smtClean="0">
                <a:latin typeface="Kalinga" pitchFamily="34" charset="0"/>
              </a:rPr>
              <a:t>20 miljoner</a:t>
            </a:r>
          </a:p>
        </p:txBody>
      </p:sp>
      <p:sp>
        <p:nvSpPr>
          <p:cNvPr id="11272"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DEB6BAD4-F170-4C43-A219-308DC5F17087}" type="slidenum">
              <a:rPr lang="en-US" altLang="en-US" sz="1400" smtClean="0"/>
              <a:pPr eaLnBrk="1" hangingPunct="1">
                <a:spcBef>
                  <a:spcPct val="0"/>
                </a:spcBef>
                <a:buFontTx/>
                <a:buNone/>
                <a:defRPr/>
              </a:pPr>
              <a:t>20</a:t>
            </a:fld>
            <a:endParaRPr lang="sv-SE" altLang="en-US" sz="1400" smtClean="0"/>
          </a:p>
        </p:txBody>
      </p:sp>
      <p:pic>
        <p:nvPicPr>
          <p:cNvPr id="25609"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8200" y="2798763"/>
            <a:ext cx="3792538"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Mässlingsfrågor</a:t>
            </a:r>
            <a:endParaRPr lang="sv-SE"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Vi bryr oss om. Vi tjäna. Vi åstadkommer. </a:t>
            </a:r>
          </a:p>
        </p:txBody>
      </p:sp>
      <p:pic>
        <p:nvPicPr>
          <p:cNvPr id="2662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10"/>
          <p:cNvSpPr txBox="1">
            <a:spLocks noChangeArrowheads="1"/>
          </p:cNvSpPr>
          <p:nvPr/>
        </p:nvSpPr>
        <p:spPr bwMode="auto">
          <a:xfrm>
            <a:off x="508000" y="1981200"/>
            <a:ext cx="8763000"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3000" dirty="0" smtClean="0">
                <a:latin typeface="Kalinga" pitchFamily="34" charset="0"/>
              </a:rPr>
              <a:t>D. 13,8 miljoner dödsfall har förebyggts!</a:t>
            </a:r>
          </a:p>
          <a:p>
            <a:pPr eaLnBrk="1" hangingPunct="1">
              <a:lnSpc>
                <a:spcPct val="95000"/>
              </a:lnSpc>
              <a:spcBef>
                <a:spcPct val="0"/>
              </a:spcBef>
              <a:buFontTx/>
              <a:buNone/>
              <a:defRPr/>
            </a:pPr>
            <a:endParaRPr lang="sv-SE" altLang="en-US" sz="3000" dirty="0" smtClean="0">
              <a:latin typeface="Kalinga" pitchFamily="34" charset="0"/>
              <a:cs typeface="Kalinga" pitchFamily="34" charset="0"/>
            </a:endParaRPr>
          </a:p>
          <a:p>
            <a:pPr eaLnBrk="1" hangingPunct="1">
              <a:lnSpc>
                <a:spcPct val="95000"/>
              </a:lnSpc>
              <a:spcBef>
                <a:spcPct val="0"/>
              </a:spcBef>
              <a:buFontTx/>
              <a:buNone/>
              <a:defRPr/>
            </a:pPr>
            <a:endParaRPr lang="sv-SE" altLang="en-US" sz="3000" dirty="0" smtClean="0">
              <a:latin typeface="Kalinga" pitchFamily="34" charset="0"/>
              <a:cs typeface="Kalinga" pitchFamily="34" charset="0"/>
            </a:endParaRPr>
          </a:p>
          <a:p>
            <a:pPr eaLnBrk="1" hangingPunct="1">
              <a:lnSpc>
                <a:spcPct val="95000"/>
              </a:lnSpc>
              <a:spcBef>
                <a:spcPct val="0"/>
              </a:spcBef>
              <a:buFontTx/>
              <a:buNone/>
              <a:defRPr/>
            </a:pPr>
            <a:endParaRPr lang="sv-SE" altLang="en-US" sz="3000" dirty="0" smtClean="0">
              <a:latin typeface="Kalinga" pitchFamily="34" charset="0"/>
              <a:cs typeface="Kalinga" pitchFamily="34" charset="0"/>
            </a:endParaRPr>
          </a:p>
          <a:p>
            <a:pPr eaLnBrk="1" hangingPunct="1">
              <a:lnSpc>
                <a:spcPct val="95000"/>
              </a:lnSpc>
              <a:spcBef>
                <a:spcPct val="0"/>
              </a:spcBef>
              <a:buFontTx/>
              <a:buNone/>
              <a:defRPr/>
            </a:pPr>
            <a:endParaRPr lang="sv-SE" altLang="en-US" sz="3000" dirty="0" smtClean="0">
              <a:latin typeface="Kalinga" pitchFamily="34" charset="0"/>
              <a:cs typeface="Kalinga" pitchFamily="34" charset="0"/>
            </a:endParaRPr>
          </a:p>
        </p:txBody>
      </p:sp>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DA16D636-1860-48FC-AA8F-1254FC8A9D33}" type="slidenum">
              <a:rPr lang="en-US" altLang="en-US" sz="1400" smtClean="0"/>
              <a:pPr eaLnBrk="1" hangingPunct="1">
                <a:spcBef>
                  <a:spcPct val="0"/>
                </a:spcBef>
                <a:buFontTx/>
                <a:buNone/>
                <a:defRPr/>
              </a:pPr>
              <a:t>21</a:t>
            </a:fld>
            <a:endParaRPr lang="sv-SE" altLang="en-US" sz="1400" smtClean="0"/>
          </a:p>
        </p:txBody>
      </p:sp>
      <p:pic>
        <p:nvPicPr>
          <p:cNvPr id="26633" name="Picture 9" descr="struggling.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46200" y="2819400"/>
            <a:ext cx="2463800"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48263" y="3581400"/>
            <a:ext cx="3792537"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Mässlingsfrågor</a:t>
            </a:r>
            <a:endParaRPr lang="sv-SE"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862138"/>
            <a:ext cx="9483725"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subTitle" idx="1"/>
          </p:nvPr>
        </p:nvSpPr>
        <p:spPr>
          <a:xfrm>
            <a:off x="280988" y="1862138"/>
            <a:ext cx="9598025" cy="4911725"/>
          </a:xfrm>
        </p:spPr>
        <p:txBody>
          <a:bodyPr lIns="0" tIns="0" rIns="0" bIns="0"/>
          <a:lstStyle/>
          <a:p>
            <a:pPr lvl="1"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Varför måste vi vara vaksamma i vårt arbete med att bekämpa mässling?</a:t>
            </a:r>
          </a:p>
          <a:p>
            <a:pPr lvl="2"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A) Vissa stora befolkningsgrupper är fortfarande inte vaccinerade</a:t>
            </a:r>
          </a:p>
          <a:p>
            <a:pPr lvl="2"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B) 5 av 6 stora regioner i världen upplevde stora utbrott av mässling förra året</a:t>
            </a:r>
          </a:p>
          <a:p>
            <a:pPr lvl="2"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C) I Amerika (där mässling utrotades 2002) fortsätter importerade mässlingsfall att registreras</a:t>
            </a:r>
          </a:p>
          <a:p>
            <a:pPr lvl="2"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D) 122 000 personer dog av mässling år 2012</a:t>
            </a:r>
          </a:p>
          <a:p>
            <a:pPr lvl="2"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E) Alla ovanstående</a:t>
            </a:r>
          </a:p>
        </p:txBody>
      </p:sp>
      <p:sp>
        <p:nvSpPr>
          <p:cNvPr id="7" name="Slide Number Placeholder 6"/>
          <p:cNvSpPr>
            <a:spLocks noGrp="1"/>
          </p:cNvSpPr>
          <p:nvPr>
            <p:ph type="sldNum" sz="quarter" idx="12"/>
          </p:nvPr>
        </p:nvSpPr>
        <p:spPr/>
        <p:txBody>
          <a:bodyPr/>
          <a:lstStyle/>
          <a:p>
            <a:pPr>
              <a:defRPr/>
            </a:pPr>
            <a:fld id="{0CDD0FD2-E692-4DD1-A923-9148C291707C}" type="slidenum">
              <a:rPr lang="en-US"/>
              <a:pPr>
                <a:defRPr/>
              </a:pPr>
              <a:t>22</a:t>
            </a:fld>
            <a:endParaRPr lang="sv-SE"/>
          </a:p>
        </p:txBody>
      </p:sp>
      <p:sp>
        <p:nvSpPr>
          <p:cNvPr id="8"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Mässlingsfrågor</a:t>
            </a:r>
            <a:endParaRPr lang="sv-SE" altLang="en-US" dirty="0" smtClean="0">
              <a:solidFill>
                <a:srgbClr val="FFFFFF"/>
              </a:solidFill>
              <a:latin typeface="Kalinga" pitchFamily="34" charset="0"/>
              <a:cs typeface="Kalinga" pitchFamily="34" charset="0"/>
            </a:endParaRPr>
          </a:p>
        </p:txBody>
      </p:sp>
    </p:spTree>
    <p:extLst>
      <p:ext uri="{BB962C8B-B14F-4D97-AF65-F5344CB8AC3E}">
        <p14:creationId xmlns:p14="http://schemas.microsoft.com/office/powerpoint/2010/main" val="2545542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862138"/>
            <a:ext cx="9483725"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subTitle" idx="1"/>
          </p:nvPr>
        </p:nvSpPr>
        <p:spPr>
          <a:xfrm>
            <a:off x="280988" y="1862138"/>
            <a:ext cx="9598025" cy="4911725"/>
          </a:xfrm>
        </p:spPr>
        <p:txBody>
          <a:bodyPr lIns="0" tIns="0" rIns="0" bIns="0"/>
          <a:lstStyle/>
          <a:p>
            <a:pPr lvl="2"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E) Alla ovanstående</a:t>
            </a:r>
          </a:p>
          <a:p>
            <a:pPr lvl="2" indent="-342900" algn="l" eaLnBrk="1" hangingPunct="1">
              <a:lnSpc>
                <a:spcPct val="95000"/>
              </a:lnSpc>
              <a:spcBef>
                <a:spcPct val="0"/>
              </a:spcBef>
              <a:spcAft>
                <a:spcPts val="1200"/>
              </a:spcAft>
              <a:buClr>
                <a:srgbClr val="000000"/>
              </a:buClr>
            </a:pPr>
            <a:endParaRPr lang="sv-SE" dirty="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”En av utmaningarna i kampen mot mässling, och för vaccinering i allmänhet, är att man hela tiden måste fortsätta med arbetet. Du måste vara obeveklig, eftersom barn som behöver skyddas föds varje dag. Du kan inte bara vaccinera en gång. Du måste göra det år efter år. Så länge du gör det är barn skyddade. Men när du slutar, dör barn</a:t>
            </a:r>
            <a:r>
              <a:rPr lang="en-US" dirty="0">
                <a:solidFill>
                  <a:srgbClr val="000000"/>
                </a:solidFill>
                <a:latin typeface="Kalinga" pitchFamily="34" charset="0"/>
              </a:rPr>
              <a:t>. ” </a:t>
            </a:r>
            <a:r>
              <a:rPr dirty="0"/>
              <a:t/>
            </a:r>
            <a:br>
              <a:rPr dirty="0"/>
            </a:br>
            <a:endParaRPr lang="sv-SE" dirty="0"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 William H. Gates, Sr. delat ordförandeskap för Bill &amp; Melinda Gates Foundation</a:t>
            </a:r>
            <a:endParaRPr lang="sv-SE" dirty="0" smtClean="0">
              <a:solidFill>
                <a:srgbClr val="000000"/>
              </a:solidFill>
              <a:latin typeface="Kalinga" pitchFamily="34" charset="0"/>
              <a:cs typeface="Kalinga" pitchFamily="34" charset="0"/>
            </a:endParaRPr>
          </a:p>
        </p:txBody>
      </p:sp>
      <p:sp>
        <p:nvSpPr>
          <p:cNvPr id="7" name="Slide Number Placeholder 6"/>
          <p:cNvSpPr>
            <a:spLocks noGrp="1"/>
          </p:cNvSpPr>
          <p:nvPr>
            <p:ph type="sldNum" sz="quarter" idx="12"/>
          </p:nvPr>
        </p:nvSpPr>
        <p:spPr/>
        <p:txBody>
          <a:bodyPr/>
          <a:lstStyle/>
          <a:p>
            <a:pPr>
              <a:defRPr/>
            </a:pPr>
            <a:fld id="{0CDD0FD2-E692-4DD1-A923-9148C291707C}" type="slidenum">
              <a:rPr lang="en-US"/>
              <a:pPr>
                <a:defRPr/>
              </a:pPr>
              <a:t>23</a:t>
            </a:fld>
            <a:endParaRPr lang="sv-SE"/>
          </a:p>
        </p:txBody>
      </p:sp>
      <p:sp>
        <p:nvSpPr>
          <p:cNvPr id="8"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Mässlingsfrågor</a:t>
            </a:r>
            <a:endParaRPr lang="sv-SE" altLang="en-US" dirty="0" smtClean="0">
              <a:solidFill>
                <a:srgbClr val="FFFFFF"/>
              </a:solidFill>
              <a:latin typeface="Kalinga" pitchFamily="34" charset="0"/>
              <a:cs typeface="Kalinga" pitchFamily="34" charset="0"/>
            </a:endParaRPr>
          </a:p>
        </p:txBody>
      </p:sp>
    </p:spTree>
    <p:extLst>
      <p:ext uri="{BB962C8B-B14F-4D97-AF65-F5344CB8AC3E}">
        <p14:creationId xmlns:p14="http://schemas.microsoft.com/office/powerpoint/2010/main" val="132097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8"/>
          <p:cNvSpPr>
            <a:spLocks noChangeArrowheads="1"/>
          </p:cNvSpPr>
          <p:nvPr/>
        </p:nvSpPr>
        <p:spPr bwMode="auto">
          <a:xfrm>
            <a:off x="338667" y="1524000"/>
            <a:ext cx="4284486" cy="313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8" tIns="50798" rIns="101598" bIns="50798" anchor="ctr"/>
          <a:lstStyle/>
          <a:p>
            <a:pPr>
              <a:lnSpc>
                <a:spcPct val="90000"/>
              </a:lnSpc>
            </a:pPr>
            <a:r>
              <a:rPr lang="en-US" sz="4700" dirty="0" smtClean="0">
                <a:solidFill>
                  <a:srgbClr val="4E562B"/>
                </a:solidFill>
                <a:latin typeface="Kalinga" pitchFamily="34" charset="0"/>
              </a:rPr>
              <a:t>Vi </a:t>
            </a:r>
            <a:r>
              <a:rPr lang="en-US" sz="4700" dirty="0" err="1" smtClean="0">
                <a:solidFill>
                  <a:srgbClr val="4E562B"/>
                </a:solidFill>
                <a:latin typeface="Kalinga" pitchFamily="34" charset="0"/>
              </a:rPr>
              <a:t>skapar</a:t>
            </a:r>
            <a:r>
              <a:rPr lang="en-US" sz="4700" dirty="0" smtClean="0">
                <a:solidFill>
                  <a:srgbClr val="4E562B"/>
                </a:solidFill>
                <a:latin typeface="Kalinga" pitchFamily="34" charset="0"/>
              </a:rPr>
              <a:t> </a:t>
            </a:r>
            <a:r>
              <a:rPr lang="en-US" sz="4700" dirty="0" err="1" smtClean="0">
                <a:solidFill>
                  <a:srgbClr val="4E562B"/>
                </a:solidFill>
                <a:latin typeface="Kalinga" pitchFamily="34" charset="0"/>
              </a:rPr>
              <a:t>mässlings-historia</a:t>
            </a:r>
            <a:r>
              <a:rPr lang="en-US" sz="4700" dirty="0" smtClean="0">
                <a:solidFill>
                  <a:srgbClr val="4E562B"/>
                </a:solidFill>
                <a:latin typeface="Kalinga" pitchFamily="34" charset="0"/>
              </a:rPr>
              <a:t> Lions metod</a:t>
            </a:r>
            <a:endParaRPr lang="sv-SE" sz="4200" dirty="0">
              <a:solidFill>
                <a:schemeClr val="tx2"/>
              </a:solidFill>
              <a:latin typeface="Kalinga" pitchFamily="34" charset="0"/>
              <a:cs typeface="Kalinga" pitchFamily="34" charset="0"/>
            </a:endParaRPr>
          </a:p>
        </p:txBody>
      </p:sp>
      <p:sp>
        <p:nvSpPr>
          <p:cNvPr id="9220" name="Rectangle 10"/>
          <p:cNvSpPr>
            <a:spLocks noChangeArrowheads="1"/>
          </p:cNvSpPr>
          <p:nvPr/>
        </p:nvSpPr>
        <p:spPr bwMode="auto">
          <a:xfrm>
            <a:off x="0" y="1524000"/>
            <a:ext cx="102306" cy="3097389"/>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8" tIns="50798" rIns="101598" bIns="50798" anchor="ctr"/>
          <a:lstStyle/>
          <a:p>
            <a:endParaRPr lang="es-ES">
              <a:latin typeface="Calibri" pitchFamily="34" charset="0"/>
            </a:endParaRPr>
          </a:p>
        </p:txBody>
      </p:sp>
      <p:sp>
        <p:nvSpPr>
          <p:cNvPr id="11" name="Rectangle 10"/>
          <p:cNvSpPr/>
          <p:nvPr/>
        </p:nvSpPr>
        <p:spPr>
          <a:xfrm>
            <a:off x="4928306" y="762001"/>
            <a:ext cx="4572000" cy="5485694"/>
          </a:xfrm>
          <a:prstGeom prst="rect">
            <a:avLst/>
          </a:prstGeom>
          <a:solidFill>
            <a:srgbClr val="333300"/>
          </a:solidFill>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anchor="ctr"/>
          <a:lstStyle/>
          <a:p>
            <a:pPr algn="ctr"/>
            <a:endParaRPr lang="es-ES">
              <a:solidFill>
                <a:srgbClr val="FFFFFF"/>
              </a:solidFill>
            </a:endParaRPr>
          </a:p>
        </p:txBody>
      </p:sp>
      <p:pic>
        <p:nvPicPr>
          <p:cNvPr id="9222" name="Picture 9" descr="banner nigeria compresse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23153" y="1347611"/>
            <a:ext cx="4953000" cy="436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lvl1pPr>
              <a:defRPr>
                <a:solidFill>
                  <a:schemeClr val="tx1"/>
                </a:solidFill>
                <a:latin typeface="Calibri" pitchFamily="34" charset="0"/>
              </a:defRPr>
            </a:lvl1pPr>
            <a:lvl2pPr marL="825492" indent="-317497">
              <a:defRPr>
                <a:solidFill>
                  <a:schemeClr val="tx1"/>
                </a:solidFill>
                <a:latin typeface="Calibri" pitchFamily="34" charset="0"/>
              </a:defRPr>
            </a:lvl2pPr>
            <a:lvl3pPr marL="1269987" indent="-253997">
              <a:defRPr>
                <a:solidFill>
                  <a:schemeClr val="tx1"/>
                </a:solidFill>
                <a:latin typeface="Calibri" pitchFamily="34" charset="0"/>
              </a:defRPr>
            </a:lvl3pPr>
            <a:lvl4pPr marL="1777982" indent="-253997">
              <a:defRPr>
                <a:solidFill>
                  <a:schemeClr val="tx1"/>
                </a:solidFill>
                <a:latin typeface="Calibri" pitchFamily="34" charset="0"/>
              </a:defRPr>
            </a:lvl4pPr>
            <a:lvl5pPr marL="2285977" indent="-253997">
              <a:defRPr>
                <a:solidFill>
                  <a:schemeClr val="tx1"/>
                </a:solidFill>
                <a:latin typeface="Calibri" pitchFamily="34" charset="0"/>
              </a:defRPr>
            </a:lvl5pPr>
            <a:lvl6pPr marL="2793972" indent="-253997" fontAlgn="base">
              <a:spcBef>
                <a:spcPct val="0"/>
              </a:spcBef>
              <a:spcAft>
                <a:spcPct val="0"/>
              </a:spcAft>
              <a:defRPr>
                <a:solidFill>
                  <a:schemeClr val="tx1"/>
                </a:solidFill>
                <a:latin typeface="Calibri" pitchFamily="34" charset="0"/>
              </a:defRPr>
            </a:lvl6pPr>
            <a:lvl7pPr marL="3301967" indent="-253997" fontAlgn="base">
              <a:spcBef>
                <a:spcPct val="0"/>
              </a:spcBef>
              <a:spcAft>
                <a:spcPct val="0"/>
              </a:spcAft>
              <a:defRPr>
                <a:solidFill>
                  <a:schemeClr val="tx1"/>
                </a:solidFill>
                <a:latin typeface="Calibri" pitchFamily="34" charset="0"/>
              </a:defRPr>
            </a:lvl7pPr>
            <a:lvl8pPr marL="3809962" indent="-253997" fontAlgn="base">
              <a:spcBef>
                <a:spcPct val="0"/>
              </a:spcBef>
              <a:spcAft>
                <a:spcPct val="0"/>
              </a:spcAft>
              <a:defRPr>
                <a:solidFill>
                  <a:schemeClr val="tx1"/>
                </a:solidFill>
                <a:latin typeface="Calibri" pitchFamily="34" charset="0"/>
              </a:defRPr>
            </a:lvl8pPr>
            <a:lvl9pPr marL="4317957" indent="-253997" fontAlgn="base">
              <a:spcBef>
                <a:spcPct val="0"/>
              </a:spcBef>
              <a:spcAft>
                <a:spcPct val="0"/>
              </a:spcAft>
              <a:defRPr>
                <a:solidFill>
                  <a:schemeClr val="tx1"/>
                </a:solidFill>
                <a:latin typeface="Calibri" pitchFamily="34" charset="0"/>
              </a:defRPr>
            </a:lvl9pPr>
          </a:lstStyle>
          <a:p>
            <a:fld id="{85643ED1-5F4D-4D48-B053-B8D5A3D8AF98}" type="slidenum">
              <a:rPr lang="en-US">
                <a:solidFill>
                  <a:srgbClr val="898989"/>
                </a:solidFill>
              </a:rPr>
              <a:pPr/>
              <a:t>24</a:t>
            </a:fld>
            <a:endParaRPr lang="sv-SE">
              <a:solidFill>
                <a:srgbClr val="898989"/>
              </a:solidFill>
            </a:endParaRPr>
          </a:p>
        </p:txBody>
      </p:sp>
    </p:spTree>
    <p:extLst>
      <p:ext uri="{BB962C8B-B14F-4D97-AF65-F5344CB8AC3E}">
        <p14:creationId xmlns:p14="http://schemas.microsoft.com/office/powerpoint/2010/main" val="1248871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6"/>
          <p:cNvSpPr txBox="1">
            <a:spLocks noChangeArrowheads="1"/>
          </p:cNvSpPr>
          <p:nvPr/>
        </p:nvSpPr>
        <p:spPr bwMode="auto">
          <a:xfrm>
            <a:off x="280988" y="7077192"/>
            <a:ext cx="9429750" cy="20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dirty="0">
                <a:solidFill>
                  <a:srgbClr val="766A62"/>
                </a:solidFill>
                <a:latin typeface="Arial" charset="0"/>
              </a:rPr>
              <a:t>Vi </a:t>
            </a:r>
            <a:r>
              <a:rPr lang="en-US" altLang="en-US" sz="1400" dirty="0" err="1">
                <a:solidFill>
                  <a:srgbClr val="766A62"/>
                </a:solidFill>
                <a:latin typeface="Arial" charset="0"/>
              </a:rPr>
              <a:t>bryr</a:t>
            </a:r>
            <a:r>
              <a:rPr lang="en-US" altLang="en-US" sz="1400" dirty="0">
                <a:solidFill>
                  <a:srgbClr val="766A62"/>
                </a:solidFill>
                <a:latin typeface="Arial" charset="0"/>
              </a:rPr>
              <a:t> </a:t>
            </a:r>
            <a:r>
              <a:rPr lang="en-US" altLang="en-US" sz="1400" dirty="0" err="1">
                <a:solidFill>
                  <a:srgbClr val="766A62"/>
                </a:solidFill>
                <a:latin typeface="Arial" charset="0"/>
              </a:rPr>
              <a:t>oss</a:t>
            </a:r>
            <a:r>
              <a:rPr lang="en-US" altLang="en-US" sz="1400" dirty="0">
                <a:solidFill>
                  <a:srgbClr val="766A62"/>
                </a:solidFill>
                <a:latin typeface="Arial" charset="0"/>
              </a:rPr>
              <a:t> </a:t>
            </a:r>
            <a:r>
              <a:rPr lang="en-US" altLang="en-US" sz="1400" dirty="0" err="1">
                <a:solidFill>
                  <a:srgbClr val="766A62"/>
                </a:solidFill>
                <a:latin typeface="Arial" charset="0"/>
              </a:rPr>
              <a:t>om.</a:t>
            </a:r>
            <a:r>
              <a:rPr lang="en-US" altLang="en-US" sz="1400" dirty="0">
                <a:solidFill>
                  <a:srgbClr val="766A62"/>
                </a:solidFill>
                <a:latin typeface="Arial" charset="0"/>
              </a:rPr>
              <a:t> Vi </a:t>
            </a:r>
            <a:r>
              <a:rPr lang="en-US" altLang="en-US" sz="1400" dirty="0" err="1">
                <a:solidFill>
                  <a:srgbClr val="766A62"/>
                </a:solidFill>
                <a:latin typeface="Arial" charset="0"/>
              </a:rPr>
              <a:t>tjäna</a:t>
            </a:r>
            <a:r>
              <a:rPr lang="en-US" altLang="en-US" sz="1400" dirty="0">
                <a:solidFill>
                  <a:srgbClr val="766A62"/>
                </a:solidFill>
                <a:latin typeface="Arial" charset="0"/>
              </a:rPr>
              <a:t>. Vi </a:t>
            </a:r>
            <a:r>
              <a:rPr lang="en-US" altLang="en-US" sz="1400" dirty="0" err="1">
                <a:solidFill>
                  <a:srgbClr val="766A62"/>
                </a:solidFill>
                <a:latin typeface="Arial" charset="0"/>
              </a:rPr>
              <a:t>åstadkommer</a:t>
            </a:r>
            <a:r>
              <a:rPr lang="en-US" altLang="en-US" sz="1400" dirty="0">
                <a:solidFill>
                  <a:srgbClr val="766A62"/>
                </a:solidFill>
                <a:latin typeface="Arial" charset="0"/>
              </a:rPr>
              <a:t>. </a:t>
            </a:r>
            <a:r>
              <a:rPr lang="en-US" altLang="en-US" sz="1400" dirty="0" smtClean="0">
                <a:solidFill>
                  <a:srgbClr val="766A62"/>
                </a:solidFill>
                <a:latin typeface="Arial" charset="0"/>
              </a:rPr>
              <a:t> </a:t>
            </a:r>
            <a:endParaRPr lang="en-US" altLang="en-US" sz="1400" dirty="0">
              <a:solidFill>
                <a:srgbClr val="766A62"/>
              </a:solidFill>
              <a:latin typeface="Arial" charset="0"/>
            </a:endParaRPr>
          </a:p>
        </p:txBody>
      </p:sp>
      <p:pic>
        <p:nvPicPr>
          <p:cNvPr id="2970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8"/>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Global insamling av medel</a:t>
            </a:r>
            <a:endParaRPr lang="sv-SE" altLang="en-US" dirty="0" smtClean="0">
              <a:solidFill>
                <a:srgbClr val="FFFFFF"/>
              </a:solidFill>
              <a:latin typeface="Kalinga" pitchFamily="34" charset="0"/>
              <a:cs typeface="Kalinga" pitchFamily="34" charset="0"/>
            </a:endParaRPr>
          </a:p>
        </p:txBody>
      </p:sp>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79183A4-43B2-483E-9E7E-8B61BA14C927}" type="slidenum">
              <a:rPr lang="en-US" altLang="en-US" sz="1400" smtClean="0"/>
              <a:pPr eaLnBrk="1" hangingPunct="1">
                <a:spcBef>
                  <a:spcPct val="0"/>
                </a:spcBef>
                <a:buFontTx/>
                <a:buNone/>
                <a:defRPr/>
              </a:pPr>
              <a:t>25</a:t>
            </a:fld>
            <a:endParaRPr lang="sv-SE" altLang="en-US" sz="1400" smtClean="0"/>
          </a:p>
        </p:txBody>
      </p:sp>
      <p:sp>
        <p:nvSpPr>
          <p:cNvPr id="2" name="TextBox 1"/>
          <p:cNvSpPr txBox="1"/>
          <p:nvPr/>
        </p:nvSpPr>
        <p:spPr>
          <a:xfrm>
            <a:off x="507206" y="1622760"/>
            <a:ext cx="9315450" cy="3108543"/>
          </a:xfrm>
          <a:prstGeom prst="rect">
            <a:avLst/>
          </a:prstGeom>
          <a:noFill/>
        </p:spPr>
        <p:txBody>
          <a:bodyPr wrap="square" rtlCol="0">
            <a:spAutoFit/>
          </a:bodyPr>
          <a:lstStyle/>
          <a:p>
            <a:r>
              <a:rPr lang="en-US" sz="2800" dirty="0">
                <a:solidFill>
                  <a:srgbClr val="000000"/>
                </a:solidFill>
                <a:latin typeface="Kalinga" pitchFamily="34" charset="0"/>
              </a:rPr>
              <a:t>Förutom åtagandet med GAVI, har LCIF också årliga åtaganden som vi stöder: </a:t>
            </a:r>
          </a:p>
          <a:p>
            <a:pPr marL="457200" indent="-457200">
              <a:buFont typeface="Arial" pitchFamily="34" charset="0"/>
              <a:buChar char="•"/>
            </a:pPr>
            <a:r>
              <a:rPr lang="en-US" sz="2800" dirty="0" smtClean="0">
                <a:solidFill>
                  <a:srgbClr val="000000"/>
                </a:solidFill>
                <a:latin typeface="Kalinga" pitchFamily="34" charset="0"/>
              </a:rPr>
              <a:t>Lions lokala vaccinationsarbete</a:t>
            </a:r>
          </a:p>
          <a:p>
            <a:pPr marL="457200" indent="-457200">
              <a:buFont typeface="Arial" pitchFamily="34" charset="0"/>
              <a:buChar char="•"/>
            </a:pPr>
            <a:r>
              <a:rPr lang="en-US" sz="2800" dirty="0" smtClean="0">
                <a:solidFill>
                  <a:srgbClr val="000000"/>
                </a:solidFill>
                <a:latin typeface="Kalinga" pitchFamily="34" charset="0"/>
              </a:rPr>
              <a:t>Initiativet mot mässling och röda hund</a:t>
            </a:r>
          </a:p>
          <a:p>
            <a:endParaRPr lang="sv-SE" sz="2800" dirty="0">
              <a:solidFill>
                <a:srgbClr val="000000"/>
              </a:solidFill>
              <a:latin typeface="Kalinga" pitchFamily="34" charset="0"/>
              <a:cs typeface="Kalinga" pitchFamily="34" charset="0"/>
            </a:endParaRPr>
          </a:p>
          <a:p>
            <a:r>
              <a:rPr lang="en-US" sz="2800" dirty="0" smtClean="0">
                <a:solidFill>
                  <a:srgbClr val="000000"/>
                </a:solidFill>
                <a:latin typeface="Kalinga" pitchFamily="34" charset="0"/>
              </a:rPr>
              <a:t>Den här tabellen visar den årliga allokeringen av medel och totala utlovade medel:</a:t>
            </a:r>
            <a:endParaRPr lang="sv-SE" sz="2800" dirty="0">
              <a:solidFill>
                <a:srgbClr val="000000"/>
              </a:solidFill>
              <a:latin typeface="Kalinga" pitchFamily="34" charset="0"/>
              <a:cs typeface="Kalinga" pitchFamily="34" charset="0"/>
            </a:endParaRPr>
          </a:p>
        </p:txBody>
      </p:sp>
      <p:grpSp>
        <p:nvGrpSpPr>
          <p:cNvPr id="3" name="Group 4"/>
          <p:cNvGrpSpPr>
            <a:grpSpLocks noChangeAspect="1"/>
          </p:cNvGrpSpPr>
          <p:nvPr/>
        </p:nvGrpSpPr>
        <p:grpSpPr bwMode="auto">
          <a:xfrm>
            <a:off x="911225" y="4714875"/>
            <a:ext cx="8189913" cy="2117725"/>
            <a:chOff x="574" y="2970"/>
            <a:chExt cx="5159" cy="1334"/>
          </a:xfrm>
        </p:grpSpPr>
        <p:sp>
          <p:nvSpPr>
            <p:cNvPr id="4" name="AutoShape 3"/>
            <p:cNvSpPr>
              <a:spLocks noChangeAspect="1" noChangeArrowheads="1" noTextEdit="1"/>
            </p:cNvSpPr>
            <p:nvPr/>
          </p:nvSpPr>
          <p:spPr bwMode="auto">
            <a:xfrm>
              <a:off x="574" y="2970"/>
              <a:ext cx="5146"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Rectangle 5"/>
            <p:cNvSpPr>
              <a:spLocks noChangeArrowheads="1"/>
            </p:cNvSpPr>
            <p:nvPr/>
          </p:nvSpPr>
          <p:spPr bwMode="auto">
            <a:xfrm>
              <a:off x="574" y="2970"/>
              <a:ext cx="5146" cy="269"/>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Rectangle 6"/>
            <p:cNvSpPr>
              <a:spLocks noChangeArrowheads="1"/>
            </p:cNvSpPr>
            <p:nvPr/>
          </p:nvSpPr>
          <p:spPr bwMode="auto">
            <a:xfrm>
              <a:off x="574" y="3227"/>
              <a:ext cx="5146" cy="269"/>
            </a:xfrm>
            <a:prstGeom prst="rect">
              <a:avLst/>
            </a:prstGeom>
            <a:solidFill>
              <a:srgbClr val="F2DC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Rectangle 7"/>
            <p:cNvSpPr>
              <a:spLocks noChangeArrowheads="1"/>
            </p:cNvSpPr>
            <p:nvPr/>
          </p:nvSpPr>
          <p:spPr bwMode="auto">
            <a:xfrm>
              <a:off x="574" y="3740"/>
              <a:ext cx="5146" cy="269"/>
            </a:xfrm>
            <a:prstGeom prst="rect">
              <a:avLst/>
            </a:prstGeom>
            <a:solidFill>
              <a:srgbClr val="F2DC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Rectangle 8"/>
            <p:cNvSpPr>
              <a:spLocks noChangeArrowheads="1"/>
            </p:cNvSpPr>
            <p:nvPr/>
          </p:nvSpPr>
          <p:spPr bwMode="auto">
            <a:xfrm>
              <a:off x="1151" y="2996"/>
              <a:ext cx="161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sv-SE" altLang="sv-SE" b="1" dirty="0" smtClean="0">
                  <a:solidFill>
                    <a:srgbClr val="FFFFFF"/>
                  </a:solidFill>
                  <a:latin typeface="Calibri" pitchFamily="34" charset="0"/>
                </a:rPr>
                <a:t>Syfte med pengarna</a:t>
              </a:r>
              <a:endParaRPr kumimoji="0" lang="sv-SE" alt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9"/>
            <p:cNvSpPr>
              <a:spLocks noChangeArrowheads="1"/>
            </p:cNvSpPr>
            <p:nvPr/>
          </p:nvSpPr>
          <p:spPr bwMode="auto">
            <a:xfrm>
              <a:off x="3423" y="2996"/>
              <a:ext cx="5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sv-SE" altLang="sv-SE" b="1" dirty="0" smtClean="0">
                  <a:solidFill>
                    <a:srgbClr val="FFFFFF"/>
                  </a:solidFill>
                  <a:latin typeface="Calibri" pitchFamily="34" charset="0"/>
                </a:rPr>
                <a:t>Årligen</a:t>
              </a:r>
              <a:endParaRPr kumimoji="0" lang="sv-SE" alt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0"/>
            <p:cNvSpPr>
              <a:spLocks noChangeArrowheads="1"/>
            </p:cNvSpPr>
            <p:nvPr/>
          </p:nvSpPr>
          <p:spPr bwMode="auto">
            <a:xfrm>
              <a:off x="4409" y="2996"/>
              <a:ext cx="126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400" b="1" i="0" u="none" strike="noStrike" cap="none" normalizeH="0" baseline="0" dirty="0" smtClean="0">
                  <a:ln>
                    <a:noFill/>
                  </a:ln>
                  <a:solidFill>
                    <a:srgbClr val="FFFFFF"/>
                  </a:solidFill>
                  <a:effectLst/>
                  <a:latin typeface="Calibri" pitchFamily="34" charset="0"/>
                  <a:cs typeface="Arial" pitchFamily="34" charset="0"/>
                </a:rPr>
                <a:t>Totalt</a:t>
              </a:r>
              <a:r>
                <a:rPr kumimoji="0" lang="sv-SE" altLang="sv-SE" sz="2400" b="1" i="0" u="none" strike="noStrike" cap="none" normalizeH="0" dirty="0" smtClean="0">
                  <a:ln>
                    <a:noFill/>
                  </a:ln>
                  <a:solidFill>
                    <a:srgbClr val="FFFFFF"/>
                  </a:solidFill>
                  <a:effectLst/>
                  <a:latin typeface="Calibri" pitchFamily="34" charset="0"/>
                  <a:cs typeface="Arial" pitchFamily="34" charset="0"/>
                </a:rPr>
                <a:t> före</a:t>
              </a:r>
              <a:r>
                <a:rPr kumimoji="0" lang="sv-SE" altLang="sv-SE" sz="2400" b="1" i="0" u="none" strike="noStrike" cap="none" normalizeH="0" baseline="0" dirty="0" smtClean="0">
                  <a:ln>
                    <a:noFill/>
                  </a:ln>
                  <a:solidFill>
                    <a:srgbClr val="FFFFFF"/>
                  </a:solidFill>
                  <a:effectLst/>
                  <a:latin typeface="Calibri" pitchFamily="34" charset="0"/>
                  <a:cs typeface="Arial" pitchFamily="34" charset="0"/>
                </a:rPr>
                <a:t> 2017</a:t>
              </a:r>
              <a:endParaRPr kumimoji="0" lang="sv-SE" alt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1"/>
            <p:cNvSpPr>
              <a:spLocks noChangeArrowheads="1"/>
            </p:cNvSpPr>
            <p:nvPr/>
          </p:nvSpPr>
          <p:spPr bwMode="auto">
            <a:xfrm>
              <a:off x="612" y="3252"/>
              <a:ext cx="1155"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400" b="0" i="0" u="none" strike="noStrike" cap="none" normalizeH="0" baseline="0" smtClean="0">
                  <a:ln>
                    <a:noFill/>
                  </a:ln>
                  <a:solidFill>
                    <a:srgbClr val="000000"/>
                  </a:solidFill>
                  <a:effectLst/>
                  <a:latin typeface="Calibri" pitchFamily="34" charset="0"/>
                  <a:cs typeface="Arial" pitchFamily="34" charset="0"/>
                </a:rPr>
                <a:t>GAVI Alliance</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2"/>
            <p:cNvSpPr>
              <a:spLocks noChangeArrowheads="1"/>
            </p:cNvSpPr>
            <p:nvPr/>
          </p:nvSpPr>
          <p:spPr bwMode="auto">
            <a:xfrm>
              <a:off x="3513" y="3252"/>
              <a:ext cx="7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400" b="0" i="0" u="none" strike="noStrike" cap="none" normalizeH="0" baseline="0" dirty="0" smtClean="0">
                  <a:ln>
                    <a:noFill/>
                  </a:ln>
                  <a:solidFill>
                    <a:srgbClr val="000000"/>
                  </a:solidFill>
                  <a:effectLst/>
                  <a:latin typeface="Calibri" pitchFamily="34" charset="0"/>
                  <a:cs typeface="Arial" pitchFamily="34" charset="0"/>
                </a:rPr>
                <a:t>7</a:t>
              </a:r>
              <a:r>
                <a:rPr kumimoji="0" lang="sv-SE" altLang="sv-SE" sz="2400" b="0" i="0" u="none" strike="noStrike" cap="none" normalizeH="0" dirty="0" smtClean="0">
                  <a:ln>
                    <a:noFill/>
                  </a:ln>
                  <a:solidFill>
                    <a:srgbClr val="000000"/>
                  </a:solidFill>
                  <a:effectLst/>
                  <a:latin typeface="Calibri" pitchFamily="34" charset="0"/>
                  <a:cs typeface="Arial" pitchFamily="34" charset="0"/>
                </a:rPr>
                <a:t> </a:t>
              </a:r>
              <a:r>
                <a:rPr kumimoji="0" lang="sv-SE" altLang="sv-SE" sz="2400" b="0" i="0" u="none" strike="noStrike" cap="none" normalizeH="0" baseline="0" dirty="0" smtClean="0">
                  <a:ln>
                    <a:noFill/>
                  </a:ln>
                  <a:solidFill>
                    <a:srgbClr val="000000"/>
                  </a:solidFill>
                  <a:effectLst/>
                  <a:latin typeface="Calibri" pitchFamily="34" charset="0"/>
                  <a:cs typeface="Arial" pitchFamily="34" charset="0"/>
                </a:rPr>
                <a:t>500</a:t>
              </a:r>
              <a:r>
                <a:rPr kumimoji="0" lang="sv-SE" altLang="sv-SE" sz="2400" b="0" i="0" u="none" strike="noStrike" cap="none" normalizeH="0" dirty="0" smtClean="0">
                  <a:ln>
                    <a:noFill/>
                  </a:ln>
                  <a:solidFill>
                    <a:srgbClr val="000000"/>
                  </a:solidFill>
                  <a:effectLst/>
                  <a:latin typeface="Calibri" pitchFamily="34" charset="0"/>
                  <a:cs typeface="Arial" pitchFamily="34" charset="0"/>
                </a:rPr>
                <a:t> </a:t>
              </a:r>
              <a:r>
                <a:rPr kumimoji="0" lang="sv-SE" altLang="sv-SE" sz="2400" b="0" i="0" u="none" strike="noStrike" cap="none" normalizeH="0" baseline="0" dirty="0" smtClean="0">
                  <a:ln>
                    <a:noFill/>
                  </a:ln>
                  <a:solidFill>
                    <a:srgbClr val="000000"/>
                  </a:solidFill>
                  <a:effectLst/>
                  <a:latin typeface="Calibri" pitchFamily="34" charset="0"/>
                  <a:cs typeface="Arial" pitchFamily="34" charset="0"/>
                </a:rPr>
                <a:t>000</a:t>
              </a:r>
              <a:endParaRPr kumimoji="0" lang="sv-SE" alt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3"/>
            <p:cNvSpPr>
              <a:spLocks noChangeArrowheads="1"/>
            </p:cNvSpPr>
            <p:nvPr/>
          </p:nvSpPr>
          <p:spPr bwMode="auto">
            <a:xfrm>
              <a:off x="3153" y="3252"/>
              <a:ext cx="513"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400" b="0" i="0" u="none" strike="noStrike" cap="none" normalizeH="0" baseline="0" smtClean="0">
                  <a:ln>
                    <a:noFill/>
                  </a:ln>
                  <a:solidFill>
                    <a:srgbClr val="000000"/>
                  </a:solidFill>
                  <a:effectLst/>
                  <a:latin typeface="Calibri" pitchFamily="34" charset="0"/>
                  <a:cs typeface="Arial" pitchFamily="34" charset="0"/>
                </a:rPr>
                <a:t>$       </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4"/>
            <p:cNvSpPr>
              <a:spLocks noChangeArrowheads="1"/>
            </p:cNvSpPr>
            <p:nvPr/>
          </p:nvSpPr>
          <p:spPr bwMode="auto">
            <a:xfrm>
              <a:off x="3513" y="3252"/>
              <a:ext cx="14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400" b="0" i="0" u="none" strike="noStrike" cap="none" normalizeH="0" baseline="0" smtClean="0">
                  <a:ln>
                    <a:noFill/>
                  </a:ln>
                  <a:solidFill>
                    <a:srgbClr val="000000"/>
                  </a:solidFill>
                  <a:effectLst/>
                  <a:latin typeface="Calibri" pitchFamily="34" charset="0"/>
                  <a:cs typeface="Arial" pitchFamily="34" charset="0"/>
                </a:rPr>
                <a:t> </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5"/>
            <p:cNvSpPr>
              <a:spLocks noChangeArrowheads="1"/>
            </p:cNvSpPr>
            <p:nvPr/>
          </p:nvSpPr>
          <p:spPr bwMode="auto">
            <a:xfrm>
              <a:off x="4796" y="3252"/>
              <a:ext cx="8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400" b="0" i="0" u="none" strike="noStrike" cap="none" normalizeH="0" baseline="0" dirty="0" smtClean="0">
                  <a:ln>
                    <a:noFill/>
                  </a:ln>
                  <a:solidFill>
                    <a:srgbClr val="000000"/>
                  </a:solidFill>
                  <a:effectLst/>
                  <a:latin typeface="Calibri" pitchFamily="34" charset="0"/>
                  <a:cs typeface="Arial" pitchFamily="34" charset="0"/>
                </a:rPr>
                <a:t>30</a:t>
              </a:r>
              <a:r>
                <a:rPr kumimoji="0" lang="sv-SE" altLang="sv-SE" sz="2400" b="0" i="0" u="none" strike="noStrike" cap="none" normalizeH="0" dirty="0" smtClean="0">
                  <a:ln>
                    <a:noFill/>
                  </a:ln>
                  <a:solidFill>
                    <a:srgbClr val="000000"/>
                  </a:solidFill>
                  <a:effectLst/>
                  <a:latin typeface="Calibri" pitchFamily="34" charset="0"/>
                  <a:cs typeface="Arial" pitchFamily="34" charset="0"/>
                </a:rPr>
                <a:t> </a:t>
              </a:r>
              <a:r>
                <a:rPr kumimoji="0" lang="sv-SE" altLang="sv-SE" sz="2400" b="0" i="0" u="none" strike="noStrike" cap="none" normalizeH="0" baseline="0" dirty="0" smtClean="0">
                  <a:ln>
                    <a:noFill/>
                  </a:ln>
                  <a:solidFill>
                    <a:srgbClr val="000000"/>
                  </a:solidFill>
                  <a:effectLst/>
                  <a:latin typeface="Calibri" pitchFamily="34" charset="0"/>
                  <a:cs typeface="Arial" pitchFamily="34" charset="0"/>
                </a:rPr>
                <a:t>000</a:t>
              </a:r>
              <a:r>
                <a:rPr kumimoji="0" lang="sv-SE" altLang="sv-SE" sz="2400" b="0" i="0" u="none" strike="noStrike" cap="none" normalizeH="0" dirty="0" smtClean="0">
                  <a:ln>
                    <a:noFill/>
                  </a:ln>
                  <a:solidFill>
                    <a:srgbClr val="000000"/>
                  </a:solidFill>
                  <a:effectLst/>
                  <a:latin typeface="Calibri" pitchFamily="34" charset="0"/>
                  <a:cs typeface="Arial" pitchFamily="34" charset="0"/>
                </a:rPr>
                <a:t> </a:t>
              </a:r>
              <a:r>
                <a:rPr kumimoji="0" lang="sv-SE" altLang="sv-SE" sz="2400" b="0" i="0" u="none" strike="noStrike" cap="none" normalizeH="0" baseline="0" dirty="0" smtClean="0">
                  <a:ln>
                    <a:noFill/>
                  </a:ln>
                  <a:solidFill>
                    <a:srgbClr val="000000"/>
                  </a:solidFill>
                  <a:effectLst/>
                  <a:latin typeface="Calibri" pitchFamily="34" charset="0"/>
                  <a:cs typeface="Arial" pitchFamily="34" charset="0"/>
                </a:rPr>
                <a:t>000</a:t>
              </a:r>
              <a:endParaRPr kumimoji="0" lang="sv-SE" alt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6"/>
            <p:cNvSpPr>
              <a:spLocks noChangeArrowheads="1"/>
            </p:cNvSpPr>
            <p:nvPr/>
          </p:nvSpPr>
          <p:spPr bwMode="auto">
            <a:xfrm>
              <a:off x="4437" y="3252"/>
              <a:ext cx="513"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400" b="0" i="0" u="none" strike="noStrike" cap="none" normalizeH="0" baseline="0" smtClean="0">
                  <a:ln>
                    <a:noFill/>
                  </a:ln>
                  <a:solidFill>
                    <a:srgbClr val="000000"/>
                  </a:solidFill>
                  <a:effectLst/>
                  <a:latin typeface="Calibri" pitchFamily="34" charset="0"/>
                  <a:cs typeface="Arial" pitchFamily="34" charset="0"/>
                </a:rPr>
                <a:t>$       </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7"/>
            <p:cNvSpPr>
              <a:spLocks noChangeArrowheads="1"/>
            </p:cNvSpPr>
            <p:nvPr/>
          </p:nvSpPr>
          <p:spPr bwMode="auto">
            <a:xfrm>
              <a:off x="4796" y="3252"/>
              <a:ext cx="14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400" b="0" i="0" u="none" strike="noStrike" cap="none" normalizeH="0" baseline="0" smtClean="0">
                  <a:ln>
                    <a:noFill/>
                  </a:ln>
                  <a:solidFill>
                    <a:srgbClr val="000000"/>
                  </a:solidFill>
                  <a:effectLst/>
                  <a:latin typeface="Calibri" pitchFamily="34" charset="0"/>
                  <a:cs typeface="Arial" pitchFamily="34" charset="0"/>
                </a:rPr>
                <a:t> </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8"/>
            <p:cNvSpPr>
              <a:spLocks noChangeArrowheads="1"/>
            </p:cNvSpPr>
            <p:nvPr/>
          </p:nvSpPr>
          <p:spPr bwMode="auto">
            <a:xfrm>
              <a:off x="632" y="3492"/>
              <a:ext cx="263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sv-SE" altLang="sv-SE" dirty="0" smtClean="0">
                  <a:solidFill>
                    <a:srgbClr val="000000"/>
                  </a:solidFill>
                  <a:latin typeface="Calibri" pitchFamily="34" charset="0"/>
                </a:rPr>
                <a:t>Initiativet för mässling/röda hund</a:t>
              </a:r>
              <a:endParaRPr kumimoji="0" lang="sv-SE" alt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9"/>
            <p:cNvSpPr>
              <a:spLocks noChangeArrowheads="1"/>
            </p:cNvSpPr>
            <p:nvPr/>
          </p:nvSpPr>
          <p:spPr bwMode="auto">
            <a:xfrm>
              <a:off x="3513" y="3509"/>
              <a:ext cx="7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400" b="0" i="0" u="none" strike="noStrike" cap="none" normalizeH="0" baseline="0" dirty="0" smtClean="0">
                  <a:ln>
                    <a:noFill/>
                  </a:ln>
                  <a:solidFill>
                    <a:srgbClr val="000000"/>
                  </a:solidFill>
                  <a:effectLst/>
                  <a:latin typeface="Calibri" pitchFamily="34" charset="0"/>
                  <a:cs typeface="Arial" pitchFamily="34" charset="0"/>
                </a:rPr>
                <a:t>1</a:t>
              </a:r>
              <a:r>
                <a:rPr kumimoji="0" lang="sv-SE" altLang="sv-SE" sz="2400" b="0" i="0" u="none" strike="noStrike" cap="none" normalizeH="0" dirty="0" smtClean="0">
                  <a:ln>
                    <a:noFill/>
                  </a:ln>
                  <a:solidFill>
                    <a:srgbClr val="000000"/>
                  </a:solidFill>
                  <a:effectLst/>
                  <a:latin typeface="Calibri" pitchFamily="34" charset="0"/>
                  <a:cs typeface="Arial" pitchFamily="34" charset="0"/>
                </a:rPr>
                <a:t> </a:t>
              </a:r>
              <a:r>
                <a:rPr kumimoji="0" lang="sv-SE" altLang="sv-SE" sz="2400" b="0" i="0" u="none" strike="noStrike" cap="none" normalizeH="0" baseline="0" dirty="0" smtClean="0">
                  <a:ln>
                    <a:noFill/>
                  </a:ln>
                  <a:solidFill>
                    <a:srgbClr val="000000"/>
                  </a:solidFill>
                  <a:effectLst/>
                  <a:latin typeface="Calibri" pitchFamily="34" charset="0"/>
                  <a:cs typeface="Arial" pitchFamily="34" charset="0"/>
                </a:rPr>
                <a:t>000</a:t>
              </a:r>
              <a:r>
                <a:rPr kumimoji="0" lang="sv-SE" altLang="sv-SE" sz="2400" b="0" i="0" u="none" strike="noStrike" cap="none" normalizeH="0" dirty="0" smtClean="0">
                  <a:ln>
                    <a:noFill/>
                  </a:ln>
                  <a:solidFill>
                    <a:srgbClr val="000000"/>
                  </a:solidFill>
                  <a:effectLst/>
                  <a:latin typeface="Calibri" pitchFamily="34" charset="0"/>
                  <a:cs typeface="Arial" pitchFamily="34" charset="0"/>
                </a:rPr>
                <a:t> </a:t>
              </a:r>
              <a:r>
                <a:rPr kumimoji="0" lang="sv-SE" altLang="sv-SE" sz="2400" b="0" i="0" u="none" strike="noStrike" cap="none" normalizeH="0" baseline="0" dirty="0" smtClean="0">
                  <a:ln>
                    <a:noFill/>
                  </a:ln>
                  <a:solidFill>
                    <a:srgbClr val="000000"/>
                  </a:solidFill>
                  <a:effectLst/>
                  <a:latin typeface="Calibri" pitchFamily="34" charset="0"/>
                  <a:cs typeface="Arial" pitchFamily="34" charset="0"/>
                </a:rPr>
                <a:t>000</a:t>
              </a:r>
              <a:endParaRPr kumimoji="0" lang="sv-SE" alt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20"/>
            <p:cNvSpPr>
              <a:spLocks noChangeArrowheads="1"/>
            </p:cNvSpPr>
            <p:nvPr/>
          </p:nvSpPr>
          <p:spPr bwMode="auto">
            <a:xfrm>
              <a:off x="3153" y="3509"/>
              <a:ext cx="5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400" b="0" i="0" u="none" strike="noStrike" cap="none" normalizeH="0" baseline="0" dirty="0" smtClean="0">
                  <a:ln>
                    <a:noFill/>
                  </a:ln>
                  <a:solidFill>
                    <a:srgbClr val="000000"/>
                  </a:solidFill>
                  <a:effectLst/>
                  <a:latin typeface="Calibri" pitchFamily="34" charset="0"/>
                  <a:cs typeface="Arial" pitchFamily="34" charset="0"/>
                </a:rPr>
                <a:t>   $       </a:t>
              </a:r>
              <a:endParaRPr kumimoji="0" lang="sv-SE" alt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21"/>
            <p:cNvSpPr>
              <a:spLocks noChangeArrowheads="1"/>
            </p:cNvSpPr>
            <p:nvPr/>
          </p:nvSpPr>
          <p:spPr bwMode="auto">
            <a:xfrm>
              <a:off x="3513" y="3509"/>
              <a:ext cx="14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400" b="0" i="0" u="none" strike="noStrike" cap="none" normalizeH="0" baseline="0" smtClean="0">
                  <a:ln>
                    <a:noFill/>
                  </a:ln>
                  <a:solidFill>
                    <a:srgbClr val="000000"/>
                  </a:solidFill>
                  <a:effectLst/>
                  <a:latin typeface="Calibri" pitchFamily="34" charset="0"/>
                  <a:cs typeface="Arial" pitchFamily="34" charset="0"/>
                </a:rPr>
                <a:t> </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2"/>
            <p:cNvSpPr>
              <a:spLocks noChangeArrowheads="1"/>
            </p:cNvSpPr>
            <p:nvPr/>
          </p:nvSpPr>
          <p:spPr bwMode="auto">
            <a:xfrm>
              <a:off x="4886" y="3509"/>
              <a:ext cx="7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400" b="0" i="0" u="none" strike="noStrike" cap="none" normalizeH="0" baseline="0" dirty="0" smtClean="0">
                  <a:ln>
                    <a:noFill/>
                  </a:ln>
                  <a:solidFill>
                    <a:srgbClr val="000000"/>
                  </a:solidFill>
                  <a:effectLst/>
                  <a:latin typeface="Calibri" pitchFamily="34" charset="0"/>
                  <a:cs typeface="Arial" pitchFamily="34" charset="0"/>
                </a:rPr>
                <a:t>4</a:t>
              </a:r>
              <a:r>
                <a:rPr kumimoji="0" lang="sv-SE" altLang="sv-SE" sz="2400" b="0" i="0" u="none" strike="noStrike" cap="none" normalizeH="0" dirty="0" smtClean="0">
                  <a:ln>
                    <a:noFill/>
                  </a:ln>
                  <a:solidFill>
                    <a:srgbClr val="000000"/>
                  </a:solidFill>
                  <a:effectLst/>
                  <a:latin typeface="Calibri" pitchFamily="34" charset="0"/>
                  <a:cs typeface="Arial" pitchFamily="34" charset="0"/>
                </a:rPr>
                <a:t> </a:t>
              </a:r>
              <a:r>
                <a:rPr kumimoji="0" lang="sv-SE" altLang="sv-SE" sz="2400" b="0" i="0" u="none" strike="noStrike" cap="none" normalizeH="0" baseline="0" dirty="0" smtClean="0">
                  <a:ln>
                    <a:noFill/>
                  </a:ln>
                  <a:solidFill>
                    <a:srgbClr val="000000"/>
                  </a:solidFill>
                  <a:effectLst/>
                  <a:latin typeface="Calibri" pitchFamily="34" charset="0"/>
                  <a:cs typeface="Arial" pitchFamily="34" charset="0"/>
                </a:rPr>
                <a:t>000</a:t>
              </a:r>
              <a:r>
                <a:rPr kumimoji="0" lang="sv-SE" altLang="sv-SE" sz="2400" b="0" i="0" u="none" strike="noStrike" cap="none" normalizeH="0" dirty="0" smtClean="0">
                  <a:ln>
                    <a:noFill/>
                  </a:ln>
                  <a:solidFill>
                    <a:srgbClr val="000000"/>
                  </a:solidFill>
                  <a:effectLst/>
                  <a:latin typeface="Calibri" pitchFamily="34" charset="0"/>
                  <a:cs typeface="Arial" pitchFamily="34" charset="0"/>
                </a:rPr>
                <a:t> </a:t>
              </a:r>
              <a:r>
                <a:rPr kumimoji="0" lang="sv-SE" altLang="sv-SE" sz="2400" b="0" i="0" u="none" strike="noStrike" cap="none" normalizeH="0" baseline="0" dirty="0" smtClean="0">
                  <a:ln>
                    <a:noFill/>
                  </a:ln>
                  <a:solidFill>
                    <a:srgbClr val="000000"/>
                  </a:solidFill>
                  <a:effectLst/>
                  <a:latin typeface="Calibri" pitchFamily="34" charset="0"/>
                  <a:cs typeface="Arial" pitchFamily="34" charset="0"/>
                </a:rPr>
                <a:t>000</a:t>
              </a:r>
              <a:endParaRPr kumimoji="0" lang="sv-SE" alt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23"/>
            <p:cNvSpPr>
              <a:spLocks noChangeArrowheads="1"/>
            </p:cNvSpPr>
            <p:nvPr/>
          </p:nvSpPr>
          <p:spPr bwMode="auto">
            <a:xfrm>
              <a:off x="4437" y="3509"/>
              <a:ext cx="59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400" b="0" i="0" u="none" strike="noStrike" cap="none" normalizeH="0" baseline="0" smtClean="0">
                  <a:ln>
                    <a:noFill/>
                  </a:ln>
                  <a:solidFill>
                    <a:srgbClr val="000000"/>
                  </a:solidFill>
                  <a:effectLst/>
                  <a:latin typeface="Calibri" pitchFamily="34" charset="0"/>
                  <a:cs typeface="Arial" pitchFamily="34" charset="0"/>
                </a:rPr>
                <a:t>$         </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4"/>
            <p:cNvSpPr>
              <a:spLocks noChangeArrowheads="1"/>
            </p:cNvSpPr>
            <p:nvPr/>
          </p:nvSpPr>
          <p:spPr bwMode="auto">
            <a:xfrm>
              <a:off x="4873" y="3509"/>
              <a:ext cx="14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400" b="0" i="0" u="none" strike="noStrike" cap="none" normalizeH="0" baseline="0" smtClean="0">
                  <a:ln>
                    <a:noFill/>
                  </a:ln>
                  <a:solidFill>
                    <a:srgbClr val="000000"/>
                  </a:solidFill>
                  <a:effectLst/>
                  <a:latin typeface="Calibri" pitchFamily="34" charset="0"/>
                  <a:cs typeface="Arial" pitchFamily="34" charset="0"/>
                </a:rPr>
                <a:t> </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5"/>
            <p:cNvSpPr>
              <a:spLocks noChangeArrowheads="1"/>
            </p:cNvSpPr>
            <p:nvPr/>
          </p:nvSpPr>
          <p:spPr bwMode="auto">
            <a:xfrm>
              <a:off x="612" y="3766"/>
              <a:ext cx="22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400" b="0" i="0" u="none" strike="noStrike" cap="none" normalizeH="0" baseline="0" dirty="0" smtClean="0">
                  <a:ln>
                    <a:noFill/>
                  </a:ln>
                  <a:solidFill>
                    <a:srgbClr val="000000"/>
                  </a:solidFill>
                  <a:effectLst/>
                  <a:latin typeface="Calibri" pitchFamily="34" charset="0"/>
                  <a:cs typeface="Arial" pitchFamily="34" charset="0"/>
                </a:rPr>
                <a:t>Lions vaccinationsaktiviteter</a:t>
              </a:r>
              <a:endParaRPr kumimoji="0" lang="sv-SE" alt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26"/>
            <p:cNvSpPr>
              <a:spLocks noChangeArrowheads="1"/>
            </p:cNvSpPr>
            <p:nvPr/>
          </p:nvSpPr>
          <p:spPr bwMode="auto">
            <a:xfrm>
              <a:off x="3654" y="3766"/>
              <a:ext cx="63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400" b="0" i="0" u="none" strike="noStrike" cap="none" normalizeH="0" baseline="0" dirty="0" smtClean="0">
                  <a:ln>
                    <a:noFill/>
                  </a:ln>
                  <a:solidFill>
                    <a:srgbClr val="000000"/>
                  </a:solidFill>
                  <a:effectLst/>
                  <a:latin typeface="Calibri" pitchFamily="34" charset="0"/>
                  <a:cs typeface="Arial" pitchFamily="34" charset="0"/>
                </a:rPr>
                <a:t>750</a:t>
              </a:r>
              <a:r>
                <a:rPr kumimoji="0" lang="sv-SE" altLang="sv-SE" sz="2400" b="0" i="0" u="none" strike="noStrike" cap="none" normalizeH="0" dirty="0" smtClean="0">
                  <a:ln>
                    <a:noFill/>
                  </a:ln>
                  <a:solidFill>
                    <a:srgbClr val="000000"/>
                  </a:solidFill>
                  <a:effectLst/>
                  <a:latin typeface="Calibri" pitchFamily="34" charset="0"/>
                  <a:cs typeface="Arial" pitchFamily="34" charset="0"/>
                </a:rPr>
                <a:t> </a:t>
              </a:r>
              <a:r>
                <a:rPr kumimoji="0" lang="sv-SE" altLang="sv-SE" sz="2400" b="0" i="0" u="none" strike="noStrike" cap="none" normalizeH="0" baseline="0" dirty="0" smtClean="0">
                  <a:ln>
                    <a:noFill/>
                  </a:ln>
                  <a:solidFill>
                    <a:srgbClr val="000000"/>
                  </a:solidFill>
                  <a:effectLst/>
                  <a:latin typeface="Calibri" pitchFamily="34" charset="0"/>
                  <a:cs typeface="Arial" pitchFamily="34" charset="0"/>
                </a:rPr>
                <a:t>000</a:t>
              </a:r>
              <a:endParaRPr kumimoji="0" lang="sv-SE" alt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27"/>
            <p:cNvSpPr>
              <a:spLocks noChangeArrowheads="1"/>
            </p:cNvSpPr>
            <p:nvPr/>
          </p:nvSpPr>
          <p:spPr bwMode="auto">
            <a:xfrm>
              <a:off x="3153" y="3766"/>
              <a:ext cx="642"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400" b="0" i="0" u="none" strike="noStrike" cap="none" normalizeH="0" baseline="0" smtClean="0">
                  <a:ln>
                    <a:noFill/>
                  </a:ln>
                  <a:solidFill>
                    <a:srgbClr val="000000"/>
                  </a:solidFill>
                  <a:effectLst/>
                  <a:latin typeface="Calibri" pitchFamily="34" charset="0"/>
                  <a:cs typeface="Arial" pitchFamily="34" charset="0"/>
                </a:rPr>
                <a:t>$          </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8"/>
            <p:cNvSpPr>
              <a:spLocks noChangeArrowheads="1"/>
            </p:cNvSpPr>
            <p:nvPr/>
          </p:nvSpPr>
          <p:spPr bwMode="auto">
            <a:xfrm>
              <a:off x="3628" y="3766"/>
              <a:ext cx="14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400" b="0" i="0" u="none" strike="noStrike" cap="none" normalizeH="0" baseline="0" smtClean="0">
                  <a:ln>
                    <a:noFill/>
                  </a:ln>
                  <a:solidFill>
                    <a:srgbClr val="000000"/>
                  </a:solidFill>
                  <a:effectLst/>
                  <a:latin typeface="Calibri" pitchFamily="34" charset="0"/>
                  <a:cs typeface="Arial" pitchFamily="34" charset="0"/>
                </a:rPr>
                <a:t> </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9"/>
            <p:cNvSpPr>
              <a:spLocks noChangeArrowheads="1"/>
            </p:cNvSpPr>
            <p:nvPr/>
          </p:nvSpPr>
          <p:spPr bwMode="auto">
            <a:xfrm>
              <a:off x="4886" y="3766"/>
              <a:ext cx="7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400" b="0" i="0" u="none" strike="noStrike" cap="none" normalizeH="0" baseline="0" dirty="0" smtClean="0">
                  <a:ln>
                    <a:noFill/>
                  </a:ln>
                  <a:solidFill>
                    <a:srgbClr val="000000"/>
                  </a:solidFill>
                  <a:effectLst/>
                  <a:latin typeface="Calibri" pitchFamily="34" charset="0"/>
                  <a:cs typeface="Arial" pitchFamily="34" charset="0"/>
                </a:rPr>
                <a:t>3</a:t>
              </a:r>
              <a:r>
                <a:rPr kumimoji="0" lang="sv-SE" altLang="sv-SE" sz="2400" b="0" i="0" u="none" strike="noStrike" cap="none" normalizeH="0" dirty="0" smtClean="0">
                  <a:ln>
                    <a:noFill/>
                  </a:ln>
                  <a:solidFill>
                    <a:srgbClr val="000000"/>
                  </a:solidFill>
                  <a:effectLst/>
                  <a:latin typeface="Calibri" pitchFamily="34" charset="0"/>
                  <a:cs typeface="Arial" pitchFamily="34" charset="0"/>
                </a:rPr>
                <a:t> </a:t>
              </a:r>
              <a:r>
                <a:rPr kumimoji="0" lang="sv-SE" altLang="sv-SE" sz="2400" b="0" i="0" u="none" strike="noStrike" cap="none" normalizeH="0" baseline="0" dirty="0" smtClean="0">
                  <a:ln>
                    <a:noFill/>
                  </a:ln>
                  <a:solidFill>
                    <a:srgbClr val="000000"/>
                  </a:solidFill>
                  <a:effectLst/>
                  <a:latin typeface="Calibri" pitchFamily="34" charset="0"/>
                  <a:cs typeface="Arial" pitchFamily="34" charset="0"/>
                </a:rPr>
                <a:t>000</a:t>
              </a:r>
              <a:r>
                <a:rPr kumimoji="0" lang="sv-SE" altLang="sv-SE" sz="2400" b="0" i="0" u="none" strike="noStrike" cap="none" normalizeH="0" dirty="0" smtClean="0">
                  <a:ln>
                    <a:noFill/>
                  </a:ln>
                  <a:solidFill>
                    <a:srgbClr val="000000"/>
                  </a:solidFill>
                  <a:effectLst/>
                  <a:latin typeface="Calibri" pitchFamily="34" charset="0"/>
                  <a:cs typeface="Arial" pitchFamily="34" charset="0"/>
                </a:rPr>
                <a:t> </a:t>
              </a:r>
              <a:r>
                <a:rPr kumimoji="0" lang="sv-SE" altLang="sv-SE" sz="2400" b="0" i="0" u="none" strike="noStrike" cap="none" normalizeH="0" baseline="0" dirty="0" smtClean="0">
                  <a:ln>
                    <a:noFill/>
                  </a:ln>
                  <a:solidFill>
                    <a:srgbClr val="000000"/>
                  </a:solidFill>
                  <a:effectLst/>
                  <a:latin typeface="Calibri" pitchFamily="34" charset="0"/>
                  <a:cs typeface="Arial" pitchFamily="34" charset="0"/>
                </a:rPr>
                <a:t>000</a:t>
              </a:r>
              <a:endParaRPr kumimoji="0" lang="sv-SE" alt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30"/>
            <p:cNvSpPr>
              <a:spLocks noChangeArrowheads="1"/>
            </p:cNvSpPr>
            <p:nvPr/>
          </p:nvSpPr>
          <p:spPr bwMode="auto">
            <a:xfrm>
              <a:off x="4437" y="3766"/>
              <a:ext cx="59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400" b="0" i="0" u="none" strike="noStrike" cap="none" normalizeH="0" baseline="0" smtClean="0">
                  <a:ln>
                    <a:noFill/>
                  </a:ln>
                  <a:solidFill>
                    <a:srgbClr val="000000"/>
                  </a:solidFill>
                  <a:effectLst/>
                  <a:latin typeface="Calibri" pitchFamily="34" charset="0"/>
                  <a:cs typeface="Arial" pitchFamily="34" charset="0"/>
                </a:rPr>
                <a:t>$         </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31"/>
            <p:cNvSpPr>
              <a:spLocks noChangeArrowheads="1"/>
            </p:cNvSpPr>
            <p:nvPr/>
          </p:nvSpPr>
          <p:spPr bwMode="auto">
            <a:xfrm>
              <a:off x="4873" y="3766"/>
              <a:ext cx="14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400" b="0" i="0" u="none" strike="noStrike" cap="none" normalizeH="0" baseline="0" smtClean="0">
                  <a:ln>
                    <a:noFill/>
                  </a:ln>
                  <a:solidFill>
                    <a:srgbClr val="000000"/>
                  </a:solidFill>
                  <a:effectLst/>
                  <a:latin typeface="Calibri" pitchFamily="34" charset="0"/>
                  <a:cs typeface="Arial" pitchFamily="34" charset="0"/>
                </a:rPr>
                <a:t> </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28672" name="Rectangle 32"/>
            <p:cNvSpPr>
              <a:spLocks noChangeArrowheads="1"/>
            </p:cNvSpPr>
            <p:nvPr/>
          </p:nvSpPr>
          <p:spPr bwMode="auto">
            <a:xfrm>
              <a:off x="612" y="4022"/>
              <a:ext cx="90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sv-SE" altLang="sv-SE" b="1" dirty="0" smtClean="0">
                  <a:solidFill>
                    <a:srgbClr val="000000"/>
                  </a:solidFill>
                  <a:latin typeface="Calibri" pitchFamily="34" charset="0"/>
                </a:rPr>
                <a:t>Slutsumma</a:t>
              </a:r>
              <a:endParaRPr kumimoji="0" lang="sv-SE" alt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3" name="Rectangle 33"/>
            <p:cNvSpPr>
              <a:spLocks noChangeArrowheads="1"/>
            </p:cNvSpPr>
            <p:nvPr/>
          </p:nvSpPr>
          <p:spPr bwMode="auto">
            <a:xfrm>
              <a:off x="3513" y="4022"/>
              <a:ext cx="7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400" b="1" i="0" u="none" strike="noStrike" cap="none" normalizeH="0" baseline="0" dirty="0" smtClean="0">
                  <a:ln>
                    <a:noFill/>
                  </a:ln>
                  <a:solidFill>
                    <a:srgbClr val="000000"/>
                  </a:solidFill>
                  <a:effectLst/>
                  <a:latin typeface="Calibri" pitchFamily="34" charset="0"/>
                  <a:cs typeface="Arial" pitchFamily="34" charset="0"/>
                </a:rPr>
                <a:t>9</a:t>
              </a:r>
              <a:r>
                <a:rPr kumimoji="0" lang="sv-SE" altLang="sv-SE" sz="2400" b="1" i="0" u="none" strike="noStrike" cap="none" normalizeH="0" dirty="0" smtClean="0">
                  <a:ln>
                    <a:noFill/>
                  </a:ln>
                  <a:solidFill>
                    <a:srgbClr val="000000"/>
                  </a:solidFill>
                  <a:effectLst/>
                  <a:latin typeface="Calibri" pitchFamily="34" charset="0"/>
                  <a:cs typeface="Arial" pitchFamily="34" charset="0"/>
                </a:rPr>
                <a:t> </a:t>
              </a:r>
              <a:r>
                <a:rPr kumimoji="0" lang="sv-SE" altLang="sv-SE" sz="2400" b="1" i="0" u="none" strike="noStrike" cap="none" normalizeH="0" baseline="0" dirty="0" smtClean="0">
                  <a:ln>
                    <a:noFill/>
                  </a:ln>
                  <a:solidFill>
                    <a:srgbClr val="000000"/>
                  </a:solidFill>
                  <a:effectLst/>
                  <a:latin typeface="Calibri" pitchFamily="34" charset="0"/>
                  <a:cs typeface="Arial" pitchFamily="34" charset="0"/>
                </a:rPr>
                <a:t>250</a:t>
              </a:r>
              <a:r>
                <a:rPr kumimoji="0" lang="sv-SE" altLang="sv-SE" sz="2400" b="1" i="0" u="none" strike="noStrike" cap="none" normalizeH="0" dirty="0" smtClean="0">
                  <a:ln>
                    <a:noFill/>
                  </a:ln>
                  <a:solidFill>
                    <a:srgbClr val="000000"/>
                  </a:solidFill>
                  <a:effectLst/>
                  <a:latin typeface="Calibri" pitchFamily="34" charset="0"/>
                  <a:cs typeface="Arial" pitchFamily="34" charset="0"/>
                </a:rPr>
                <a:t> </a:t>
              </a:r>
              <a:r>
                <a:rPr kumimoji="0" lang="sv-SE" altLang="sv-SE" sz="2400" b="1" i="0" u="none" strike="noStrike" cap="none" normalizeH="0" baseline="0" dirty="0" smtClean="0">
                  <a:ln>
                    <a:noFill/>
                  </a:ln>
                  <a:solidFill>
                    <a:srgbClr val="000000"/>
                  </a:solidFill>
                  <a:effectLst/>
                  <a:latin typeface="Calibri" pitchFamily="34" charset="0"/>
                  <a:cs typeface="Arial" pitchFamily="34" charset="0"/>
                </a:rPr>
                <a:t>000</a:t>
              </a:r>
              <a:endParaRPr kumimoji="0" lang="sv-SE" alt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4" name="Rectangle 34"/>
            <p:cNvSpPr>
              <a:spLocks noChangeArrowheads="1"/>
            </p:cNvSpPr>
            <p:nvPr/>
          </p:nvSpPr>
          <p:spPr bwMode="auto">
            <a:xfrm>
              <a:off x="3153" y="4022"/>
              <a:ext cx="513"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400" b="1" i="0" u="none" strike="noStrike" cap="none" normalizeH="0" baseline="0" smtClean="0">
                  <a:ln>
                    <a:noFill/>
                  </a:ln>
                  <a:solidFill>
                    <a:srgbClr val="000000"/>
                  </a:solidFill>
                  <a:effectLst/>
                  <a:latin typeface="Calibri" pitchFamily="34" charset="0"/>
                  <a:cs typeface="Arial" pitchFamily="34" charset="0"/>
                </a:rPr>
                <a:t>$       </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28676" name="Rectangle 35"/>
            <p:cNvSpPr>
              <a:spLocks noChangeArrowheads="1"/>
            </p:cNvSpPr>
            <p:nvPr/>
          </p:nvSpPr>
          <p:spPr bwMode="auto">
            <a:xfrm>
              <a:off x="3513" y="4022"/>
              <a:ext cx="14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400" b="1" i="0" u="none" strike="noStrike" cap="none" normalizeH="0" baseline="0" smtClean="0">
                  <a:ln>
                    <a:noFill/>
                  </a:ln>
                  <a:solidFill>
                    <a:srgbClr val="000000"/>
                  </a:solidFill>
                  <a:effectLst/>
                  <a:latin typeface="Calibri" pitchFamily="34" charset="0"/>
                  <a:cs typeface="Arial" pitchFamily="34" charset="0"/>
                </a:rPr>
                <a:t> </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28677" name="Rectangle 36"/>
            <p:cNvSpPr>
              <a:spLocks noChangeArrowheads="1"/>
            </p:cNvSpPr>
            <p:nvPr/>
          </p:nvSpPr>
          <p:spPr bwMode="auto">
            <a:xfrm>
              <a:off x="4796" y="4022"/>
              <a:ext cx="8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400" b="1" i="0" u="none" strike="noStrike" cap="none" normalizeH="0" baseline="0" dirty="0" smtClean="0">
                  <a:ln>
                    <a:noFill/>
                  </a:ln>
                  <a:solidFill>
                    <a:srgbClr val="000000"/>
                  </a:solidFill>
                  <a:effectLst/>
                  <a:latin typeface="Calibri" pitchFamily="34" charset="0"/>
                  <a:cs typeface="Arial" pitchFamily="34" charset="0"/>
                </a:rPr>
                <a:t>37</a:t>
              </a:r>
              <a:r>
                <a:rPr kumimoji="0" lang="sv-SE" altLang="sv-SE" sz="2400" b="1" i="0" u="none" strike="noStrike" cap="none" normalizeH="0" dirty="0" smtClean="0">
                  <a:ln>
                    <a:noFill/>
                  </a:ln>
                  <a:solidFill>
                    <a:srgbClr val="000000"/>
                  </a:solidFill>
                  <a:effectLst/>
                  <a:latin typeface="Calibri" pitchFamily="34" charset="0"/>
                  <a:cs typeface="Arial" pitchFamily="34" charset="0"/>
                </a:rPr>
                <a:t> </a:t>
              </a:r>
              <a:r>
                <a:rPr kumimoji="0" lang="sv-SE" altLang="sv-SE" sz="2400" b="1" i="0" u="none" strike="noStrike" cap="none" normalizeH="0" baseline="0" dirty="0" smtClean="0">
                  <a:ln>
                    <a:noFill/>
                  </a:ln>
                  <a:solidFill>
                    <a:srgbClr val="000000"/>
                  </a:solidFill>
                  <a:effectLst/>
                  <a:latin typeface="Calibri" pitchFamily="34" charset="0"/>
                  <a:cs typeface="Arial" pitchFamily="34" charset="0"/>
                </a:rPr>
                <a:t>000</a:t>
              </a:r>
              <a:r>
                <a:rPr kumimoji="0" lang="sv-SE" altLang="sv-SE" sz="2400" b="1" i="0" u="none" strike="noStrike" cap="none" normalizeH="0" dirty="0" smtClean="0">
                  <a:ln>
                    <a:noFill/>
                  </a:ln>
                  <a:solidFill>
                    <a:srgbClr val="000000"/>
                  </a:solidFill>
                  <a:effectLst/>
                  <a:latin typeface="Calibri" pitchFamily="34" charset="0"/>
                  <a:cs typeface="Arial" pitchFamily="34" charset="0"/>
                </a:rPr>
                <a:t> </a:t>
              </a:r>
              <a:r>
                <a:rPr kumimoji="0" lang="sv-SE" altLang="sv-SE" sz="2400" b="1" i="0" u="none" strike="noStrike" cap="none" normalizeH="0" baseline="0" dirty="0" smtClean="0">
                  <a:ln>
                    <a:noFill/>
                  </a:ln>
                  <a:solidFill>
                    <a:srgbClr val="000000"/>
                  </a:solidFill>
                  <a:effectLst/>
                  <a:latin typeface="Calibri" pitchFamily="34" charset="0"/>
                  <a:cs typeface="Arial" pitchFamily="34" charset="0"/>
                </a:rPr>
                <a:t>000</a:t>
              </a:r>
              <a:endParaRPr kumimoji="0" lang="sv-SE" alt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8" name="Rectangle 37"/>
            <p:cNvSpPr>
              <a:spLocks noChangeArrowheads="1"/>
            </p:cNvSpPr>
            <p:nvPr/>
          </p:nvSpPr>
          <p:spPr bwMode="auto">
            <a:xfrm>
              <a:off x="4437" y="4022"/>
              <a:ext cx="513"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400" b="1" i="0" u="none" strike="noStrike" cap="none" normalizeH="0" baseline="0" smtClean="0">
                  <a:ln>
                    <a:noFill/>
                  </a:ln>
                  <a:solidFill>
                    <a:srgbClr val="000000"/>
                  </a:solidFill>
                  <a:effectLst/>
                  <a:latin typeface="Calibri" pitchFamily="34" charset="0"/>
                  <a:cs typeface="Arial" pitchFamily="34" charset="0"/>
                </a:rPr>
                <a:t>$       </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28679" name="Rectangle 38"/>
            <p:cNvSpPr>
              <a:spLocks noChangeArrowheads="1"/>
            </p:cNvSpPr>
            <p:nvPr/>
          </p:nvSpPr>
          <p:spPr bwMode="auto">
            <a:xfrm>
              <a:off x="4796" y="4022"/>
              <a:ext cx="14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sv-SE" sz="2400" b="1" i="0" u="none" strike="noStrike" cap="none" normalizeH="0" baseline="0" smtClean="0">
                  <a:ln>
                    <a:noFill/>
                  </a:ln>
                  <a:solidFill>
                    <a:srgbClr val="000000"/>
                  </a:solidFill>
                  <a:effectLst/>
                  <a:latin typeface="Calibri" pitchFamily="34" charset="0"/>
                  <a:cs typeface="Arial" pitchFamily="34" charset="0"/>
                </a:rPr>
                <a:t> </a:t>
              </a: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28680" name="Rectangle 39"/>
            <p:cNvSpPr>
              <a:spLocks noChangeArrowheads="1"/>
            </p:cNvSpPr>
            <p:nvPr/>
          </p:nvSpPr>
          <p:spPr bwMode="auto">
            <a:xfrm>
              <a:off x="574" y="2970"/>
              <a:ext cx="13"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681" name="Rectangle 40"/>
            <p:cNvSpPr>
              <a:spLocks noChangeArrowheads="1"/>
            </p:cNvSpPr>
            <p:nvPr/>
          </p:nvSpPr>
          <p:spPr bwMode="auto">
            <a:xfrm>
              <a:off x="3051" y="2970"/>
              <a:ext cx="13"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682" name="Rectangle 41"/>
            <p:cNvSpPr>
              <a:spLocks noChangeArrowheads="1"/>
            </p:cNvSpPr>
            <p:nvPr/>
          </p:nvSpPr>
          <p:spPr bwMode="auto">
            <a:xfrm>
              <a:off x="4334" y="2970"/>
              <a:ext cx="13"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683" name="Line 42"/>
            <p:cNvSpPr>
              <a:spLocks noChangeShapeType="1"/>
            </p:cNvSpPr>
            <p:nvPr/>
          </p:nvSpPr>
          <p:spPr bwMode="auto">
            <a:xfrm>
              <a:off x="587" y="2970"/>
              <a:ext cx="5133" cy="0"/>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8684" name="Rectangle 43"/>
            <p:cNvSpPr>
              <a:spLocks noChangeArrowheads="1"/>
            </p:cNvSpPr>
            <p:nvPr/>
          </p:nvSpPr>
          <p:spPr bwMode="auto">
            <a:xfrm>
              <a:off x="587" y="2970"/>
              <a:ext cx="5133" cy="13"/>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685" name="Rectangle 44"/>
            <p:cNvSpPr>
              <a:spLocks noChangeArrowheads="1"/>
            </p:cNvSpPr>
            <p:nvPr/>
          </p:nvSpPr>
          <p:spPr bwMode="auto">
            <a:xfrm>
              <a:off x="5707" y="2970"/>
              <a:ext cx="13"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686" name="Line 45"/>
            <p:cNvSpPr>
              <a:spLocks noChangeShapeType="1"/>
            </p:cNvSpPr>
            <p:nvPr/>
          </p:nvSpPr>
          <p:spPr bwMode="auto">
            <a:xfrm>
              <a:off x="587" y="3227"/>
              <a:ext cx="5133" cy="0"/>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8687" name="Rectangle 46"/>
            <p:cNvSpPr>
              <a:spLocks noChangeArrowheads="1"/>
            </p:cNvSpPr>
            <p:nvPr/>
          </p:nvSpPr>
          <p:spPr bwMode="auto">
            <a:xfrm>
              <a:off x="587" y="3227"/>
              <a:ext cx="5133" cy="12"/>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688" name="Line 47"/>
            <p:cNvSpPr>
              <a:spLocks noChangeShapeType="1"/>
            </p:cNvSpPr>
            <p:nvPr/>
          </p:nvSpPr>
          <p:spPr bwMode="auto">
            <a:xfrm>
              <a:off x="587" y="3483"/>
              <a:ext cx="5133" cy="0"/>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8689" name="Rectangle 48"/>
            <p:cNvSpPr>
              <a:spLocks noChangeArrowheads="1"/>
            </p:cNvSpPr>
            <p:nvPr/>
          </p:nvSpPr>
          <p:spPr bwMode="auto">
            <a:xfrm>
              <a:off x="587" y="3483"/>
              <a:ext cx="5133" cy="13"/>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690" name="Line 49"/>
            <p:cNvSpPr>
              <a:spLocks noChangeShapeType="1"/>
            </p:cNvSpPr>
            <p:nvPr/>
          </p:nvSpPr>
          <p:spPr bwMode="auto">
            <a:xfrm>
              <a:off x="3051" y="3496"/>
              <a:ext cx="0" cy="24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8691" name="Rectangle 50"/>
            <p:cNvSpPr>
              <a:spLocks noChangeArrowheads="1"/>
            </p:cNvSpPr>
            <p:nvPr/>
          </p:nvSpPr>
          <p:spPr bwMode="auto">
            <a:xfrm>
              <a:off x="3051" y="3496"/>
              <a:ext cx="13" cy="24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692" name="Line 51"/>
            <p:cNvSpPr>
              <a:spLocks noChangeShapeType="1"/>
            </p:cNvSpPr>
            <p:nvPr/>
          </p:nvSpPr>
          <p:spPr bwMode="auto">
            <a:xfrm>
              <a:off x="4334" y="3496"/>
              <a:ext cx="0" cy="24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8693" name="Rectangle 52"/>
            <p:cNvSpPr>
              <a:spLocks noChangeArrowheads="1"/>
            </p:cNvSpPr>
            <p:nvPr/>
          </p:nvSpPr>
          <p:spPr bwMode="auto">
            <a:xfrm>
              <a:off x="4334" y="3496"/>
              <a:ext cx="13" cy="24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694" name="Line 53"/>
            <p:cNvSpPr>
              <a:spLocks noChangeShapeType="1"/>
            </p:cNvSpPr>
            <p:nvPr/>
          </p:nvSpPr>
          <p:spPr bwMode="auto">
            <a:xfrm>
              <a:off x="587" y="3740"/>
              <a:ext cx="5133" cy="0"/>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8695" name="Rectangle 54"/>
            <p:cNvSpPr>
              <a:spLocks noChangeArrowheads="1"/>
            </p:cNvSpPr>
            <p:nvPr/>
          </p:nvSpPr>
          <p:spPr bwMode="auto">
            <a:xfrm>
              <a:off x="587" y="3740"/>
              <a:ext cx="5133" cy="13"/>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696" name="Line 55"/>
            <p:cNvSpPr>
              <a:spLocks noChangeShapeType="1"/>
            </p:cNvSpPr>
            <p:nvPr/>
          </p:nvSpPr>
          <p:spPr bwMode="auto">
            <a:xfrm>
              <a:off x="587" y="3997"/>
              <a:ext cx="5133" cy="0"/>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8697" name="Rectangle 56"/>
            <p:cNvSpPr>
              <a:spLocks noChangeArrowheads="1"/>
            </p:cNvSpPr>
            <p:nvPr/>
          </p:nvSpPr>
          <p:spPr bwMode="auto">
            <a:xfrm>
              <a:off x="587" y="3997"/>
              <a:ext cx="5133" cy="12"/>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698" name="Line 57"/>
            <p:cNvSpPr>
              <a:spLocks noChangeShapeType="1"/>
            </p:cNvSpPr>
            <p:nvPr/>
          </p:nvSpPr>
          <p:spPr bwMode="auto">
            <a:xfrm>
              <a:off x="574" y="2970"/>
              <a:ext cx="0" cy="1296"/>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8699" name="Rectangle 58"/>
            <p:cNvSpPr>
              <a:spLocks noChangeArrowheads="1"/>
            </p:cNvSpPr>
            <p:nvPr/>
          </p:nvSpPr>
          <p:spPr bwMode="auto">
            <a:xfrm>
              <a:off x="574" y="2970"/>
              <a:ext cx="13" cy="1296"/>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700" name="Line 59"/>
            <p:cNvSpPr>
              <a:spLocks noChangeShapeType="1"/>
            </p:cNvSpPr>
            <p:nvPr/>
          </p:nvSpPr>
          <p:spPr bwMode="auto">
            <a:xfrm>
              <a:off x="3051" y="4009"/>
              <a:ext cx="0" cy="24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8701" name="Rectangle 60"/>
            <p:cNvSpPr>
              <a:spLocks noChangeArrowheads="1"/>
            </p:cNvSpPr>
            <p:nvPr/>
          </p:nvSpPr>
          <p:spPr bwMode="auto">
            <a:xfrm>
              <a:off x="3051" y="4009"/>
              <a:ext cx="13" cy="24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702" name="Line 61"/>
            <p:cNvSpPr>
              <a:spLocks noChangeShapeType="1"/>
            </p:cNvSpPr>
            <p:nvPr/>
          </p:nvSpPr>
          <p:spPr bwMode="auto">
            <a:xfrm>
              <a:off x="4334" y="4009"/>
              <a:ext cx="0" cy="24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8703" name="Rectangle 62"/>
            <p:cNvSpPr>
              <a:spLocks noChangeArrowheads="1"/>
            </p:cNvSpPr>
            <p:nvPr/>
          </p:nvSpPr>
          <p:spPr bwMode="auto">
            <a:xfrm>
              <a:off x="4334" y="4009"/>
              <a:ext cx="13" cy="24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696" name="Line 63"/>
            <p:cNvSpPr>
              <a:spLocks noChangeShapeType="1"/>
            </p:cNvSpPr>
            <p:nvPr/>
          </p:nvSpPr>
          <p:spPr bwMode="auto">
            <a:xfrm>
              <a:off x="587" y="4253"/>
              <a:ext cx="5133" cy="0"/>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9697" name="Rectangle 64"/>
            <p:cNvSpPr>
              <a:spLocks noChangeArrowheads="1"/>
            </p:cNvSpPr>
            <p:nvPr/>
          </p:nvSpPr>
          <p:spPr bwMode="auto">
            <a:xfrm>
              <a:off x="587" y="4253"/>
              <a:ext cx="5133" cy="13"/>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702" name="Line 65"/>
            <p:cNvSpPr>
              <a:spLocks noChangeShapeType="1"/>
            </p:cNvSpPr>
            <p:nvPr/>
          </p:nvSpPr>
          <p:spPr bwMode="auto">
            <a:xfrm>
              <a:off x="5707" y="2983"/>
              <a:ext cx="0" cy="1283"/>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9703" name="Rectangle 66"/>
            <p:cNvSpPr>
              <a:spLocks noChangeArrowheads="1"/>
            </p:cNvSpPr>
            <p:nvPr/>
          </p:nvSpPr>
          <p:spPr bwMode="auto">
            <a:xfrm>
              <a:off x="5707" y="2983"/>
              <a:ext cx="13" cy="1283"/>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704" name="Line 67"/>
            <p:cNvSpPr>
              <a:spLocks noChangeShapeType="1"/>
            </p:cNvSpPr>
            <p:nvPr/>
          </p:nvSpPr>
          <p:spPr bwMode="auto">
            <a:xfrm>
              <a:off x="574" y="426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9705" name="Rectangle 68"/>
            <p:cNvSpPr>
              <a:spLocks noChangeArrowheads="1"/>
            </p:cNvSpPr>
            <p:nvPr/>
          </p:nvSpPr>
          <p:spPr bwMode="auto">
            <a:xfrm>
              <a:off x="574" y="4266"/>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706" name="Line 69"/>
            <p:cNvSpPr>
              <a:spLocks noChangeShapeType="1"/>
            </p:cNvSpPr>
            <p:nvPr/>
          </p:nvSpPr>
          <p:spPr bwMode="auto">
            <a:xfrm>
              <a:off x="3051" y="426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9707" name="Rectangle 70"/>
            <p:cNvSpPr>
              <a:spLocks noChangeArrowheads="1"/>
            </p:cNvSpPr>
            <p:nvPr/>
          </p:nvSpPr>
          <p:spPr bwMode="auto">
            <a:xfrm>
              <a:off x="3051" y="4266"/>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708" name="Line 71"/>
            <p:cNvSpPr>
              <a:spLocks noChangeShapeType="1"/>
            </p:cNvSpPr>
            <p:nvPr/>
          </p:nvSpPr>
          <p:spPr bwMode="auto">
            <a:xfrm>
              <a:off x="4334" y="426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9709" name="Rectangle 72"/>
            <p:cNvSpPr>
              <a:spLocks noChangeArrowheads="1"/>
            </p:cNvSpPr>
            <p:nvPr/>
          </p:nvSpPr>
          <p:spPr bwMode="auto">
            <a:xfrm>
              <a:off x="4334" y="4266"/>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710" name="Line 73"/>
            <p:cNvSpPr>
              <a:spLocks noChangeShapeType="1"/>
            </p:cNvSpPr>
            <p:nvPr/>
          </p:nvSpPr>
          <p:spPr bwMode="auto">
            <a:xfrm>
              <a:off x="5707" y="426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9711" name="Rectangle 74"/>
            <p:cNvSpPr>
              <a:spLocks noChangeArrowheads="1"/>
            </p:cNvSpPr>
            <p:nvPr/>
          </p:nvSpPr>
          <p:spPr bwMode="auto">
            <a:xfrm>
              <a:off x="5707" y="4266"/>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712" name="Line 75"/>
            <p:cNvSpPr>
              <a:spLocks noChangeShapeType="1"/>
            </p:cNvSpPr>
            <p:nvPr/>
          </p:nvSpPr>
          <p:spPr bwMode="auto">
            <a:xfrm>
              <a:off x="5720" y="297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9713" name="Rectangle 76"/>
            <p:cNvSpPr>
              <a:spLocks noChangeArrowheads="1"/>
            </p:cNvSpPr>
            <p:nvPr/>
          </p:nvSpPr>
          <p:spPr bwMode="auto">
            <a:xfrm>
              <a:off x="5720" y="2970"/>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714" name="Line 77"/>
            <p:cNvSpPr>
              <a:spLocks noChangeShapeType="1"/>
            </p:cNvSpPr>
            <p:nvPr/>
          </p:nvSpPr>
          <p:spPr bwMode="auto">
            <a:xfrm>
              <a:off x="5720" y="3227"/>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9715" name="Rectangle 78"/>
            <p:cNvSpPr>
              <a:spLocks noChangeArrowheads="1"/>
            </p:cNvSpPr>
            <p:nvPr/>
          </p:nvSpPr>
          <p:spPr bwMode="auto">
            <a:xfrm>
              <a:off x="5720" y="3227"/>
              <a:ext cx="13" cy="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716" name="Line 79"/>
            <p:cNvSpPr>
              <a:spLocks noChangeShapeType="1"/>
            </p:cNvSpPr>
            <p:nvPr/>
          </p:nvSpPr>
          <p:spPr bwMode="auto">
            <a:xfrm>
              <a:off x="5720" y="348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9717" name="Rectangle 80"/>
            <p:cNvSpPr>
              <a:spLocks noChangeArrowheads="1"/>
            </p:cNvSpPr>
            <p:nvPr/>
          </p:nvSpPr>
          <p:spPr bwMode="auto">
            <a:xfrm>
              <a:off x="5720" y="3483"/>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718" name="Line 81"/>
            <p:cNvSpPr>
              <a:spLocks noChangeShapeType="1"/>
            </p:cNvSpPr>
            <p:nvPr/>
          </p:nvSpPr>
          <p:spPr bwMode="auto">
            <a:xfrm>
              <a:off x="5720" y="374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9719" name="Rectangle 82"/>
            <p:cNvSpPr>
              <a:spLocks noChangeArrowheads="1"/>
            </p:cNvSpPr>
            <p:nvPr/>
          </p:nvSpPr>
          <p:spPr bwMode="auto">
            <a:xfrm>
              <a:off x="5720" y="3740"/>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720" name="Line 83"/>
            <p:cNvSpPr>
              <a:spLocks noChangeShapeType="1"/>
            </p:cNvSpPr>
            <p:nvPr/>
          </p:nvSpPr>
          <p:spPr bwMode="auto">
            <a:xfrm>
              <a:off x="5720" y="3997"/>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9721" name="Rectangle 84"/>
            <p:cNvSpPr>
              <a:spLocks noChangeArrowheads="1"/>
            </p:cNvSpPr>
            <p:nvPr/>
          </p:nvSpPr>
          <p:spPr bwMode="auto">
            <a:xfrm>
              <a:off x="5720" y="3997"/>
              <a:ext cx="13" cy="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722" name="Line 85"/>
            <p:cNvSpPr>
              <a:spLocks noChangeShapeType="1"/>
            </p:cNvSpPr>
            <p:nvPr/>
          </p:nvSpPr>
          <p:spPr bwMode="auto">
            <a:xfrm>
              <a:off x="5720" y="425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9723" name="Rectangle 86"/>
            <p:cNvSpPr>
              <a:spLocks noChangeArrowheads="1"/>
            </p:cNvSpPr>
            <p:nvPr/>
          </p:nvSpPr>
          <p:spPr bwMode="auto">
            <a:xfrm>
              <a:off x="5720" y="4253"/>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724" name="Rectangle 87"/>
            <p:cNvSpPr>
              <a:spLocks noChangeArrowheads="1"/>
            </p:cNvSpPr>
            <p:nvPr/>
          </p:nvSpPr>
          <p:spPr bwMode="auto">
            <a:xfrm>
              <a:off x="5682" y="4228"/>
              <a:ext cx="25" cy="25"/>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725" name="Rectangle 88"/>
            <p:cNvSpPr>
              <a:spLocks noChangeArrowheads="1"/>
            </p:cNvSpPr>
            <p:nvPr/>
          </p:nvSpPr>
          <p:spPr bwMode="auto">
            <a:xfrm>
              <a:off x="5694" y="4240"/>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726" name="Rectangle 89"/>
            <p:cNvSpPr>
              <a:spLocks noChangeArrowheads="1"/>
            </p:cNvSpPr>
            <p:nvPr/>
          </p:nvSpPr>
          <p:spPr bwMode="auto">
            <a:xfrm>
              <a:off x="5694" y="4240"/>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727" name="Rectangle 90"/>
            <p:cNvSpPr>
              <a:spLocks noChangeArrowheads="1"/>
            </p:cNvSpPr>
            <p:nvPr/>
          </p:nvSpPr>
          <p:spPr bwMode="auto">
            <a:xfrm>
              <a:off x="5656" y="4228"/>
              <a:ext cx="26" cy="25"/>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288" name="Rectangle 91"/>
            <p:cNvSpPr>
              <a:spLocks noChangeArrowheads="1"/>
            </p:cNvSpPr>
            <p:nvPr/>
          </p:nvSpPr>
          <p:spPr bwMode="auto">
            <a:xfrm>
              <a:off x="5669" y="4240"/>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289" name="Rectangle 92"/>
            <p:cNvSpPr>
              <a:spLocks noChangeArrowheads="1"/>
            </p:cNvSpPr>
            <p:nvPr/>
          </p:nvSpPr>
          <p:spPr bwMode="auto">
            <a:xfrm>
              <a:off x="5669" y="4240"/>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290" name="Rectangle 93"/>
            <p:cNvSpPr>
              <a:spLocks noChangeArrowheads="1"/>
            </p:cNvSpPr>
            <p:nvPr/>
          </p:nvSpPr>
          <p:spPr bwMode="auto">
            <a:xfrm>
              <a:off x="5682" y="4202"/>
              <a:ext cx="25" cy="26"/>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291" name="Rectangle 94"/>
            <p:cNvSpPr>
              <a:spLocks noChangeArrowheads="1"/>
            </p:cNvSpPr>
            <p:nvPr/>
          </p:nvSpPr>
          <p:spPr bwMode="auto">
            <a:xfrm>
              <a:off x="5694" y="4215"/>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292" name="Rectangle 95"/>
            <p:cNvSpPr>
              <a:spLocks noChangeArrowheads="1"/>
            </p:cNvSpPr>
            <p:nvPr/>
          </p:nvSpPr>
          <p:spPr bwMode="auto">
            <a:xfrm>
              <a:off x="5694" y="4215"/>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2199454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Vi bryr oss om. Vi tjäna. Vi åstadkommer. </a:t>
            </a:r>
          </a:p>
        </p:txBody>
      </p:sp>
      <p:pic>
        <p:nvPicPr>
          <p:cNvPr id="286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88804C3-5286-43CC-80FE-D8A0EF8CD5BD}" type="slidenum">
              <a:rPr lang="en-US" altLang="en-US" sz="1400" smtClean="0"/>
              <a:pPr eaLnBrk="1" hangingPunct="1">
                <a:spcBef>
                  <a:spcPct val="0"/>
                </a:spcBef>
                <a:buFontTx/>
                <a:buNone/>
                <a:defRPr/>
              </a:pPr>
              <a:t>26</a:t>
            </a:fld>
            <a:endParaRPr lang="sv-SE" altLang="en-US" sz="1400" smtClean="0"/>
          </a:p>
        </p:txBody>
      </p:sp>
      <p:sp>
        <p:nvSpPr>
          <p:cNvPr id="14" name="Rounded Rectangle 13"/>
          <p:cNvSpPr/>
          <p:nvPr/>
        </p:nvSpPr>
        <p:spPr>
          <a:xfrm>
            <a:off x="4301861" y="3352800"/>
            <a:ext cx="914400" cy="531019"/>
          </a:xfrm>
          <a:prstGeom prst="roundRect">
            <a:avLst/>
          </a:prstGeom>
          <a:solidFill>
            <a:srgbClr val="FFC0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5" name="Rounded Rectangle 14"/>
          <p:cNvSpPr/>
          <p:nvPr/>
        </p:nvSpPr>
        <p:spPr>
          <a:xfrm>
            <a:off x="4301861" y="1600200"/>
            <a:ext cx="914400" cy="531019"/>
          </a:xfrm>
          <a:prstGeom prst="roundRect">
            <a:avLst/>
          </a:prstGeom>
          <a:solidFill>
            <a:srgbClr val="FFFF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6" name="Rounded Rectangle 15"/>
          <p:cNvSpPr/>
          <p:nvPr/>
        </p:nvSpPr>
        <p:spPr>
          <a:xfrm>
            <a:off x="4301861" y="2483556"/>
            <a:ext cx="914400" cy="531019"/>
          </a:xfrm>
          <a:prstGeom prst="roundRect">
            <a:avLst/>
          </a:prstGeom>
          <a:solidFill>
            <a:srgbClr val="2FA6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7" name="Rounded Rectangle 16"/>
          <p:cNvSpPr/>
          <p:nvPr/>
        </p:nvSpPr>
        <p:spPr>
          <a:xfrm>
            <a:off x="4301861" y="4193709"/>
            <a:ext cx="914400" cy="531019"/>
          </a:xfrm>
          <a:prstGeom prst="roundRect">
            <a:avLst/>
          </a:prstGeom>
          <a:solidFill>
            <a:srgbClr val="C000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8" name="Rounded Rectangle 17"/>
          <p:cNvSpPr/>
          <p:nvPr/>
        </p:nvSpPr>
        <p:spPr>
          <a:xfrm>
            <a:off x="3699216" y="5181599"/>
            <a:ext cx="914400" cy="531019"/>
          </a:xfrm>
          <a:prstGeom prst="roundRect">
            <a:avLst/>
          </a:prstGeom>
          <a:solidFill>
            <a:srgbClr val="33CC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0" name="Rounded Rectangle 19"/>
          <p:cNvSpPr/>
          <p:nvPr/>
        </p:nvSpPr>
        <p:spPr>
          <a:xfrm>
            <a:off x="4924069" y="5181600"/>
            <a:ext cx="914400" cy="531019"/>
          </a:xfrm>
          <a:prstGeom prst="roundRect">
            <a:avLst/>
          </a:prstGeom>
          <a:solidFill>
            <a:srgbClr val="9966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1" name="Rounded Rectangle 20"/>
          <p:cNvSpPr/>
          <p:nvPr/>
        </p:nvSpPr>
        <p:spPr>
          <a:xfrm>
            <a:off x="4302126" y="6096000"/>
            <a:ext cx="914400" cy="531019"/>
          </a:xfrm>
          <a:prstGeom prst="roundRect">
            <a:avLst/>
          </a:prstGeom>
          <a:solidFill>
            <a:srgbClr val="92D05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8" name="Down Arrow 7"/>
          <p:cNvSpPr/>
          <p:nvPr/>
        </p:nvSpPr>
        <p:spPr>
          <a:xfrm>
            <a:off x="4601014" y="217023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own Arrow 22"/>
          <p:cNvSpPr/>
          <p:nvPr/>
        </p:nvSpPr>
        <p:spPr>
          <a:xfrm>
            <a:off x="4601013" y="3049830"/>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Down Arrow 23"/>
          <p:cNvSpPr/>
          <p:nvPr/>
        </p:nvSpPr>
        <p:spPr>
          <a:xfrm>
            <a:off x="4601014" y="3925546"/>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Down Arrow 24"/>
          <p:cNvSpPr/>
          <p:nvPr/>
        </p:nvSpPr>
        <p:spPr>
          <a:xfrm>
            <a:off x="4387047" y="483175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Down Arrow 25"/>
          <p:cNvSpPr/>
          <p:nvPr/>
        </p:nvSpPr>
        <p:spPr>
          <a:xfrm>
            <a:off x="4798833" y="483219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Down Arrow 26"/>
          <p:cNvSpPr/>
          <p:nvPr/>
        </p:nvSpPr>
        <p:spPr>
          <a:xfrm>
            <a:off x="4284921" y="5753121"/>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Down Arrow 27"/>
          <p:cNvSpPr/>
          <p:nvPr/>
        </p:nvSpPr>
        <p:spPr>
          <a:xfrm>
            <a:off x="4956879" y="5753121"/>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a:spLocks noChangeArrowheads="1"/>
          </p:cNvSpPr>
          <p:nvPr/>
        </p:nvSpPr>
        <p:spPr bwMode="auto">
          <a:xfrm>
            <a:off x="4330700" y="1641475"/>
            <a:ext cx="862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Lions donationer</a:t>
            </a:r>
          </a:p>
        </p:txBody>
      </p:sp>
      <p:sp>
        <p:nvSpPr>
          <p:cNvPr id="10" name="TextBox 9"/>
          <p:cNvSpPr txBox="1">
            <a:spLocks noChangeArrowheads="1"/>
          </p:cNvSpPr>
          <p:nvPr/>
        </p:nvSpPr>
        <p:spPr bwMode="auto">
          <a:xfrm>
            <a:off x="4443413" y="2609850"/>
            <a:ext cx="6365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LCIF</a:t>
            </a:r>
          </a:p>
        </p:txBody>
      </p:sp>
      <p:sp>
        <p:nvSpPr>
          <p:cNvPr id="11" name="TextBox 10"/>
          <p:cNvSpPr txBox="1">
            <a:spLocks noChangeArrowheads="1"/>
          </p:cNvSpPr>
          <p:nvPr/>
        </p:nvSpPr>
        <p:spPr bwMode="auto">
          <a:xfrm>
            <a:off x="4240213" y="3422650"/>
            <a:ext cx="1033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GAVI Alliance</a:t>
            </a:r>
          </a:p>
        </p:txBody>
      </p:sp>
      <p:sp>
        <p:nvSpPr>
          <p:cNvPr id="22" name="TextBox 21"/>
          <p:cNvSpPr txBox="1">
            <a:spLocks noChangeArrowheads="1"/>
          </p:cNvSpPr>
          <p:nvPr/>
        </p:nvSpPr>
        <p:spPr bwMode="auto">
          <a:xfrm>
            <a:off x="4230688" y="4195763"/>
            <a:ext cx="10937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Vacciner till länder</a:t>
            </a:r>
            <a:r>
              <a:rPr lang="en-US" dirty="0" smtClean="0"/>
              <a:t>	</a:t>
            </a:r>
          </a:p>
        </p:txBody>
      </p:sp>
      <p:sp>
        <p:nvSpPr>
          <p:cNvPr id="29" name="TextBox 28"/>
          <p:cNvSpPr txBox="1">
            <a:spLocks noChangeArrowheads="1"/>
          </p:cNvSpPr>
          <p:nvPr/>
        </p:nvSpPr>
        <p:spPr bwMode="auto">
          <a:xfrm>
            <a:off x="3681413" y="5141913"/>
            <a:ext cx="10048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100" b="1"/>
              <a:t>Hälsovårdarbetare utbildas</a:t>
            </a:r>
          </a:p>
        </p:txBody>
      </p:sp>
      <p:sp>
        <p:nvSpPr>
          <p:cNvPr id="26624" name="TextBox 26623"/>
          <p:cNvSpPr txBox="1">
            <a:spLocks noChangeArrowheads="1"/>
          </p:cNvSpPr>
          <p:nvPr/>
        </p:nvSpPr>
        <p:spPr bwMode="auto">
          <a:xfrm>
            <a:off x="4851400" y="5124450"/>
            <a:ext cx="10588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100" b="1"/>
              <a:t>Lions mobiliserar samhället</a:t>
            </a:r>
          </a:p>
        </p:txBody>
      </p:sp>
      <p:sp>
        <p:nvSpPr>
          <p:cNvPr id="26625" name="TextBox 26624"/>
          <p:cNvSpPr txBox="1">
            <a:spLocks noChangeArrowheads="1"/>
          </p:cNvSpPr>
          <p:nvPr/>
        </p:nvSpPr>
        <p:spPr bwMode="auto">
          <a:xfrm>
            <a:off x="4183063" y="6096000"/>
            <a:ext cx="11715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100" b="1"/>
              <a:t>Barn vaccineras – liv räddas!</a:t>
            </a:r>
          </a:p>
        </p:txBody>
      </p:sp>
      <p:sp>
        <p:nvSpPr>
          <p:cNvPr id="30" name="Text Box 8"/>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Global insamling av medel</a:t>
            </a:r>
            <a:endParaRPr lang="sv-SE"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750"/>
                                        <p:tgtEl>
                                          <p:spTgt spid="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50"/>
                                        <p:tgtEl>
                                          <p:spTgt spid="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624"/>
                                        </p:tgtEl>
                                        <p:attrNameLst>
                                          <p:attrName>style.visibility</p:attrName>
                                        </p:attrNameLst>
                                      </p:cBhvr>
                                      <p:to>
                                        <p:strVal val="visible"/>
                                      </p:to>
                                    </p:set>
                                    <p:animEffect transition="in" filter="fade">
                                      <p:cBhvr>
                                        <p:cTn id="32" dur="750"/>
                                        <p:tgtEl>
                                          <p:spTgt spid="266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625"/>
                                        </p:tgtEl>
                                        <p:attrNameLst>
                                          <p:attrName>style.visibility</p:attrName>
                                        </p:attrNameLst>
                                      </p:cBhvr>
                                      <p:to>
                                        <p:strVal val="visible"/>
                                      </p:to>
                                    </p:set>
                                    <p:animEffect transition="in" filter="fade">
                                      <p:cBhvr>
                                        <p:cTn id="37" dur="75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2" grpId="0"/>
      <p:bldP spid="29" grpId="0"/>
      <p:bldP spid="26624" grpId="0"/>
      <p:bldP spid="266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300" dirty="0" smtClean="0">
                <a:solidFill>
                  <a:srgbClr val="FFFFFF"/>
                </a:solidFill>
                <a:latin typeface="Kalinga" pitchFamily="34" charset="0"/>
              </a:rPr>
              <a:t>Befrämjande</a:t>
            </a:r>
            <a:endParaRPr lang="sv-SE" sz="3300" dirty="0" smtClean="0">
              <a:solidFill>
                <a:srgbClr val="FFFFFF"/>
              </a:solidFill>
              <a:latin typeface="Kalinga" pitchFamily="34" charset="0"/>
              <a:cs typeface="Kalinga" pitchFamily="34" charset="0"/>
            </a:endParaRPr>
          </a:p>
        </p:txBody>
      </p:sp>
      <p:pic>
        <p:nvPicPr>
          <p:cNvPr id="10138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600" y="1828800"/>
            <a:ext cx="64008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subTitle" idx="1"/>
          </p:nvPr>
        </p:nvSpPr>
        <p:spPr>
          <a:xfrm>
            <a:off x="203200" y="1600200"/>
            <a:ext cx="5332413" cy="5638800"/>
          </a:xfrm>
        </p:spPr>
        <p:txBody>
          <a:bodyPr lIns="0" tIns="0" rIns="0" bIns="0"/>
          <a:lstStyle/>
          <a:p>
            <a:pPr marL="0" lvl="1" algn="l" eaLnBrk="1" hangingPunct="1">
              <a:lnSpc>
                <a:spcPct val="95000"/>
              </a:lnSpc>
              <a:spcBef>
                <a:spcPct val="0"/>
              </a:spcBef>
              <a:spcAft>
                <a:spcPts val="1200"/>
              </a:spcAft>
              <a:buClr>
                <a:srgbClr val="000000"/>
              </a:buClr>
              <a:defRPr/>
            </a:pPr>
            <a:r>
              <a:rPr lang="en-US" dirty="0" smtClean="0">
                <a:solidFill>
                  <a:srgbClr val="000000"/>
                </a:solidFill>
                <a:latin typeface="Kalinga" pitchFamily="34" charset="0"/>
              </a:rPr>
              <a:t>Lionmedlemmar engagerar ledare på lokal och nationell nivå för stöd av:</a:t>
            </a:r>
          </a:p>
          <a:p>
            <a:pPr lvl="1" indent="-342900" algn="l" eaLnBrk="1" hangingPunct="1">
              <a:lnSpc>
                <a:spcPct val="95000"/>
              </a:lnSpc>
              <a:spcBef>
                <a:spcPct val="0"/>
              </a:spcBef>
              <a:spcAft>
                <a:spcPts val="1200"/>
              </a:spcAft>
              <a:buClr>
                <a:srgbClr val="000000"/>
              </a:buClr>
              <a:buFontTx/>
              <a:buChar char="•"/>
              <a:defRPr/>
            </a:pPr>
            <a:r>
              <a:rPr lang="en-US" dirty="0" smtClean="0">
                <a:solidFill>
                  <a:srgbClr val="000000"/>
                </a:solidFill>
                <a:latin typeface="Kalinga" pitchFamily="34" charset="0"/>
              </a:rPr>
              <a:t>spridning av vaccinationer genom kampanjer i områden som tidigare blivit försummade</a:t>
            </a:r>
          </a:p>
          <a:p>
            <a:pPr lvl="1" indent="-342900" algn="l" eaLnBrk="1" hangingPunct="1">
              <a:lnSpc>
                <a:spcPct val="95000"/>
              </a:lnSpc>
              <a:spcBef>
                <a:spcPct val="0"/>
              </a:spcBef>
              <a:spcAft>
                <a:spcPts val="1200"/>
              </a:spcAft>
              <a:buClr>
                <a:srgbClr val="000000"/>
              </a:buClr>
              <a:buFontTx/>
              <a:buChar char="•"/>
              <a:defRPr/>
            </a:pPr>
            <a:r>
              <a:rPr lang="en-US" dirty="0" smtClean="0">
                <a:solidFill>
                  <a:srgbClr val="000000"/>
                </a:solidFill>
                <a:latin typeface="Kalinga" pitchFamily="34" charset="0"/>
              </a:rPr>
              <a:t>skapandet av rutinmässiga vaccinationssystem</a:t>
            </a:r>
          </a:p>
          <a:p>
            <a:pPr lvl="1" indent="-342900" algn="l" eaLnBrk="1" hangingPunct="1">
              <a:lnSpc>
                <a:spcPct val="95000"/>
              </a:lnSpc>
              <a:spcBef>
                <a:spcPct val="0"/>
              </a:spcBef>
              <a:spcAft>
                <a:spcPts val="1200"/>
              </a:spcAft>
              <a:buClr>
                <a:srgbClr val="000000"/>
              </a:buClr>
              <a:buFontTx/>
              <a:buChar char="•"/>
              <a:defRPr/>
            </a:pPr>
            <a:r>
              <a:rPr lang="en-US" dirty="0" smtClean="0">
                <a:solidFill>
                  <a:srgbClr val="000000"/>
                </a:solidFill>
                <a:latin typeface="Kalinga" pitchFamily="34" charset="0"/>
              </a:rPr>
              <a:t>förbättrad infrastruktur för hälsa </a:t>
            </a:r>
          </a:p>
          <a:p>
            <a:pPr lvl="1" indent="-342900" algn="l" eaLnBrk="1" hangingPunct="1">
              <a:lnSpc>
                <a:spcPct val="95000"/>
              </a:lnSpc>
              <a:spcBef>
                <a:spcPct val="0"/>
              </a:spcBef>
              <a:spcAft>
                <a:spcPts val="1200"/>
              </a:spcAft>
              <a:buClr>
                <a:srgbClr val="000000"/>
              </a:buClr>
              <a:buFontTx/>
              <a:buChar char="•"/>
              <a:defRPr/>
            </a:pPr>
            <a:endParaRPr lang="sv-SE" dirty="0" smtClean="0">
              <a:solidFill>
                <a:srgbClr val="000000"/>
              </a:solidFill>
              <a:latin typeface="Kalinga" pitchFamily="34" charset="0"/>
              <a:cs typeface="Kalinga" pitchFamily="34" charset="0"/>
            </a:endParaRPr>
          </a:p>
        </p:txBody>
      </p:sp>
      <p:pic>
        <p:nvPicPr>
          <p:cNvPr id="101382" name="Picture 6" descr="DSC00656.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13400" y="2514600"/>
            <a:ext cx="4278313"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pPr>
              <a:defRPr/>
            </a:pPr>
            <a:fld id="{96203EF4-C095-41C8-8E37-C882E76DB334}" type="slidenum">
              <a:rPr lang="en-US"/>
              <a:pPr>
                <a:defRPr/>
              </a:pPr>
              <a:t>27</a:t>
            </a:fld>
            <a:endParaRPr lang="sv-SE"/>
          </a:p>
        </p:txBody>
      </p:sp>
    </p:spTree>
    <p:extLst>
      <p:ext uri="{BB962C8B-B14F-4D97-AF65-F5344CB8AC3E}">
        <p14:creationId xmlns:p14="http://schemas.microsoft.com/office/powerpoint/2010/main" val="2953068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300" dirty="0">
                <a:solidFill>
                  <a:srgbClr val="FFFFFF"/>
                </a:solidFill>
                <a:latin typeface="Kalinga" pitchFamily="34" charset="0"/>
              </a:rPr>
              <a:t>Lions </a:t>
            </a:r>
            <a:r>
              <a:rPr lang="en-US" sz="3300" dirty="0" err="1">
                <a:solidFill>
                  <a:srgbClr val="FFFFFF"/>
                </a:solidFill>
                <a:latin typeface="Kalinga" pitchFamily="34" charset="0"/>
              </a:rPr>
              <a:t>skapar</a:t>
            </a:r>
            <a:r>
              <a:rPr lang="en-US" sz="3300" dirty="0">
                <a:solidFill>
                  <a:srgbClr val="FFFFFF"/>
                </a:solidFill>
                <a:latin typeface="Kalinga" pitchFamily="34" charset="0"/>
              </a:rPr>
              <a:t> </a:t>
            </a:r>
            <a:r>
              <a:rPr lang="en-US" sz="3300" dirty="0" err="1" smtClean="0">
                <a:solidFill>
                  <a:srgbClr val="FFFFFF"/>
                </a:solidFill>
                <a:latin typeface="Kalinga" pitchFamily="34" charset="0"/>
              </a:rPr>
              <a:t>mässlingshistoria</a:t>
            </a:r>
            <a:r>
              <a:rPr lang="en-US" sz="3300" dirty="0" smtClean="0">
                <a:solidFill>
                  <a:srgbClr val="FFFFFF"/>
                </a:solidFill>
                <a:latin typeface="Kalinga" pitchFamily="34" charset="0"/>
              </a:rPr>
              <a:t>: </a:t>
            </a:r>
            <a:r>
              <a:rPr lang="en-US" sz="3300" dirty="0">
                <a:solidFill>
                  <a:srgbClr val="FFFFFF"/>
                </a:solidFill>
                <a:latin typeface="Kalinga" pitchFamily="34" charset="0"/>
              </a:rPr>
              <a:t>Malawi</a:t>
            </a:r>
            <a:endParaRPr lang="sv-SE" sz="3300" dirty="0">
              <a:solidFill>
                <a:srgbClr val="FFFFFF"/>
              </a:solidFill>
              <a:latin typeface="Kalinga" pitchFamily="34" charset="0"/>
              <a:cs typeface="Kalinga" pitchFamily="34" charset="0"/>
            </a:endParaRPr>
          </a:p>
        </p:txBody>
      </p:sp>
      <p:pic>
        <p:nvPicPr>
          <p:cNvPr id="10138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600" y="1828800"/>
            <a:ext cx="64008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subTitle" idx="1"/>
          </p:nvPr>
        </p:nvSpPr>
        <p:spPr>
          <a:xfrm>
            <a:off x="203200" y="1876624"/>
            <a:ext cx="5332413" cy="4531392"/>
          </a:xfrm>
        </p:spPr>
        <p:txBody>
          <a:bodyPr lIns="0" tIns="0" rIns="0" bIns="0"/>
          <a:lstStyle/>
          <a:p>
            <a:pPr marL="342900" lvl="1" indent="-342900" algn="l" eaLnBrk="1" hangingPunct="1">
              <a:lnSpc>
                <a:spcPct val="95000"/>
              </a:lnSpc>
              <a:spcBef>
                <a:spcPct val="0"/>
              </a:spcBef>
              <a:spcAft>
                <a:spcPts val="1200"/>
              </a:spcAft>
              <a:buClr>
                <a:srgbClr val="000000"/>
              </a:buClr>
              <a:buFont typeface="Arial" pitchFamily="34" charset="0"/>
              <a:buChar char="•"/>
              <a:defRPr/>
            </a:pPr>
            <a:r>
              <a:rPr lang="en-US" sz="2400" dirty="0" smtClean="0">
                <a:solidFill>
                  <a:srgbClr val="000000"/>
                </a:solidFill>
                <a:latin typeface="Kalinga" pitchFamily="34" charset="0"/>
              </a:rPr>
              <a:t>Landsomfattande vaccinationskampanj</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en-US" sz="2400" dirty="0" smtClean="0">
                <a:solidFill>
                  <a:srgbClr val="000000"/>
                </a:solidFill>
                <a:latin typeface="Kalinga" pitchFamily="34" charset="0"/>
              </a:rPr>
              <a:t>Mer än 2 000 000 barn vaccinerades</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en-US" sz="2400" dirty="0" smtClean="0">
                <a:solidFill>
                  <a:srgbClr val="000000"/>
                </a:solidFill>
                <a:latin typeface="Kalinga" pitchFamily="34" charset="0"/>
              </a:rPr>
              <a:t>Lion- och leomedlemmar från 5 klubbar hade en viktig roll i det uppsökande arbetet</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en-US" sz="2400" dirty="0" smtClean="0">
                <a:solidFill>
                  <a:srgbClr val="000000"/>
                </a:solidFill>
                <a:latin typeface="Kalinga" pitchFamily="34" charset="0"/>
              </a:rPr>
              <a:t>Annonseringar på radio</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en-US" sz="2400" dirty="0" smtClean="0">
                <a:solidFill>
                  <a:srgbClr val="000000"/>
                </a:solidFill>
                <a:latin typeface="Kalinga" pitchFamily="34" charset="0"/>
              </a:rPr>
              <a:t>Flakvagnar åkte igenom urbana områden för att annonsera kampanjerna</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en-US" sz="2400" dirty="0" smtClean="0">
                <a:solidFill>
                  <a:srgbClr val="000000"/>
                </a:solidFill>
                <a:latin typeface="Kalinga" pitchFamily="34" charset="0"/>
              </a:rPr>
              <a:t>Arbetade som volontärer på vaccinationscentraler</a:t>
            </a:r>
            <a:endParaRPr lang="sv-SE" sz="2400" dirty="0" smtClean="0">
              <a:solidFill>
                <a:srgbClr val="000000"/>
              </a:solidFill>
              <a:latin typeface="Kalinga" pitchFamily="34" charset="0"/>
              <a:cs typeface="Kalinga" pitchFamily="34" charset="0"/>
            </a:endParaRPr>
          </a:p>
        </p:txBody>
      </p:sp>
      <p:sp>
        <p:nvSpPr>
          <p:cNvPr id="8" name="Slide Number Placeholder 7"/>
          <p:cNvSpPr>
            <a:spLocks noGrp="1"/>
          </p:cNvSpPr>
          <p:nvPr>
            <p:ph type="sldNum" sz="quarter" idx="12"/>
          </p:nvPr>
        </p:nvSpPr>
        <p:spPr/>
        <p:txBody>
          <a:bodyPr/>
          <a:lstStyle/>
          <a:p>
            <a:pPr>
              <a:defRPr/>
            </a:pPr>
            <a:fld id="{96203EF4-C095-41C8-8E37-C882E76DB334}" type="slidenum">
              <a:rPr lang="en-US"/>
              <a:pPr>
                <a:defRPr/>
              </a:pPr>
              <a:t>28</a:t>
            </a:fld>
            <a:endParaRPr lang="sv-SE"/>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9600" y="2209133"/>
            <a:ext cx="4200144" cy="3206496"/>
          </a:xfrm>
          <a:prstGeom prst="rect">
            <a:avLst/>
          </a:prstGeom>
        </p:spPr>
      </p:pic>
      <p:sp>
        <p:nvSpPr>
          <p:cNvPr id="3" name="TextBox 2"/>
          <p:cNvSpPr txBox="1"/>
          <p:nvPr/>
        </p:nvSpPr>
        <p:spPr>
          <a:xfrm>
            <a:off x="5347854" y="5570974"/>
            <a:ext cx="4581144" cy="1169551"/>
          </a:xfrm>
          <a:prstGeom prst="rect">
            <a:avLst/>
          </a:prstGeom>
          <a:noFill/>
        </p:spPr>
        <p:txBody>
          <a:bodyPr wrap="square" rtlCol="0">
            <a:spAutoFit/>
          </a:bodyPr>
          <a:lstStyle/>
          <a:p>
            <a:r>
              <a:rPr lang="en-US" sz="1400" dirty="0">
                <a:latin typeface="Kalinga" pitchFamily="34" charset="0"/>
              </a:rPr>
              <a:t>Hälsovårdsministern, Hon. Gotani Hara (i rött) var med när den första vaccinationen administrerades. Läs mer på LCIF.s blogg: http://www.lcif.org/blog/2014/01/15/lcif-week-lions-of-malawi-mobilize-for-measles/#.UyDClPldV8F</a:t>
            </a:r>
            <a:endParaRPr lang="sv-SE" sz="1400" dirty="0">
              <a:latin typeface="Kalinga" pitchFamily="34" charset="0"/>
              <a:cs typeface="Kalinga" pitchFamily="34" charset="0"/>
            </a:endParaRPr>
          </a:p>
        </p:txBody>
      </p:sp>
    </p:spTree>
    <p:extLst>
      <p:ext uri="{BB962C8B-B14F-4D97-AF65-F5344CB8AC3E}">
        <p14:creationId xmlns:p14="http://schemas.microsoft.com/office/powerpoint/2010/main" val="31016616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sz="3200" dirty="0" smtClean="0">
                <a:solidFill>
                  <a:srgbClr val="FFFFFF"/>
                </a:solidFill>
                <a:latin typeface="Kalinga" pitchFamily="34" charset="0"/>
              </a:rPr>
              <a:t>Social mobilisering:</a:t>
            </a:r>
          </a:p>
        </p:txBody>
      </p:sp>
      <p:pic>
        <p:nvPicPr>
          <p:cNvPr id="6758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Text Box 8"/>
          <p:cNvSpPr txBox="1">
            <a:spLocks noChangeArrowheads="1"/>
          </p:cNvSpPr>
          <p:nvPr/>
        </p:nvSpPr>
        <p:spPr bwMode="auto">
          <a:xfrm>
            <a:off x="127000" y="1630363"/>
            <a:ext cx="9855200" cy="333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457200" indent="-4572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000" dirty="0">
                <a:solidFill>
                  <a:srgbClr val="000000"/>
                </a:solidFill>
                <a:latin typeface="Kalinga" pitchFamily="34" charset="0"/>
              </a:rPr>
              <a:t>Massvaccinationskampanjer</a:t>
            </a:r>
          </a:p>
          <a:p>
            <a:pPr>
              <a:lnSpc>
                <a:spcPct val="95000"/>
              </a:lnSpc>
            </a:pPr>
            <a:endParaRPr lang="sv-SE" sz="2000" dirty="0">
              <a:solidFill>
                <a:srgbClr val="000000"/>
              </a:solidFill>
              <a:latin typeface="Kalinga" pitchFamily="34" charset="0"/>
              <a:cs typeface="Kalinga" pitchFamily="34" charset="0"/>
            </a:endParaRPr>
          </a:p>
          <a:p>
            <a:pPr>
              <a:lnSpc>
                <a:spcPct val="95000"/>
              </a:lnSpc>
            </a:pPr>
            <a:r>
              <a:rPr lang="en-US" sz="2000" dirty="0">
                <a:solidFill>
                  <a:srgbClr val="000000"/>
                </a:solidFill>
                <a:latin typeface="Kalinga" pitchFamily="34" charset="0"/>
              </a:rPr>
              <a:t>Processen med att vaccinera alla barn i en specifik åldersgrupp under en kort tidsperiod tar ofta bara några dagar eller veckor:</a:t>
            </a:r>
          </a:p>
          <a:p>
            <a:pPr>
              <a:lnSpc>
                <a:spcPct val="95000"/>
              </a:lnSpc>
            </a:pPr>
            <a:endParaRPr lang="sv-SE" sz="2000" dirty="0">
              <a:solidFill>
                <a:srgbClr val="000000"/>
              </a:solidFill>
              <a:latin typeface="Kalinga" pitchFamily="34" charset="0"/>
              <a:cs typeface="Kalinga" pitchFamily="34" charset="0"/>
            </a:endParaRPr>
          </a:p>
          <a:p>
            <a:pPr lvl="2">
              <a:lnSpc>
                <a:spcPct val="95000"/>
              </a:lnSpc>
              <a:buFont typeface="Arial" charset="0"/>
              <a:buChar char="•"/>
            </a:pPr>
            <a:r>
              <a:rPr lang="en-US" sz="2000" dirty="0">
                <a:solidFill>
                  <a:srgbClr val="000000"/>
                </a:solidFill>
                <a:latin typeface="Kalinga" pitchFamily="34" charset="0"/>
              </a:rPr>
              <a:t>Vanligtvis landsomfattande</a:t>
            </a:r>
          </a:p>
          <a:p>
            <a:pPr lvl="2">
              <a:lnSpc>
                <a:spcPct val="95000"/>
              </a:lnSpc>
              <a:buFont typeface="Arial" charset="0"/>
              <a:buChar char="•"/>
            </a:pPr>
            <a:r>
              <a:rPr lang="en-US" sz="2000" dirty="0">
                <a:solidFill>
                  <a:srgbClr val="000000"/>
                </a:solidFill>
                <a:latin typeface="Kalinga" pitchFamily="34" charset="0"/>
              </a:rPr>
              <a:t>Framgångsrika kampanjer når 90 % av barnen man fokuserar på</a:t>
            </a:r>
          </a:p>
          <a:p>
            <a:pPr lvl="2">
              <a:lnSpc>
                <a:spcPct val="95000"/>
              </a:lnSpc>
              <a:buFont typeface="Arial" charset="0"/>
              <a:buChar char="•"/>
            </a:pPr>
            <a:r>
              <a:rPr lang="en-US" sz="2000" dirty="0">
                <a:solidFill>
                  <a:srgbClr val="000000"/>
                </a:solidFill>
                <a:latin typeface="Kalinga" pitchFamily="34" charset="0"/>
              </a:rPr>
              <a:t>Lokala hälsovårdsmyndigheter måste planera och utföra kampanjer med teknisk och ekonomisk support från mässlingsinitiativets partners</a:t>
            </a:r>
          </a:p>
          <a:p>
            <a:pPr lvl="2">
              <a:lnSpc>
                <a:spcPct val="95000"/>
              </a:lnSpc>
              <a:buFont typeface="Arial" charset="0"/>
              <a:buChar char="•"/>
            </a:pPr>
            <a:r>
              <a:rPr lang="en-US" sz="2000" dirty="0">
                <a:solidFill>
                  <a:srgbClr val="000000"/>
                </a:solidFill>
                <a:latin typeface="Kalinga" pitchFamily="34" charset="0"/>
              </a:rPr>
              <a:t>Kampanjer är utmärkta för att uppnå massimmunitet på platser där rutinvaccinationssystem ännu inte har etablerats</a:t>
            </a:r>
          </a:p>
        </p:txBody>
      </p:sp>
      <p:pic>
        <p:nvPicPr>
          <p:cNvPr id="6759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138" y="5502275"/>
            <a:ext cx="160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12" descr="posters_compressed.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23029" y="5325269"/>
            <a:ext cx="351472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p:cNvSpPr>
            <a:spLocks noGrp="1"/>
          </p:cNvSpPr>
          <p:nvPr>
            <p:ph type="sldNum" sz="quarter" idx="12"/>
          </p:nvPr>
        </p:nvSpPr>
        <p:spPr/>
        <p:txBody>
          <a:bodyPr/>
          <a:lstStyle/>
          <a:p>
            <a:pPr>
              <a:defRPr/>
            </a:pPr>
            <a:fld id="{4347BCDF-DC1C-498F-9408-136A96E3F7A4}" type="slidenum">
              <a:rPr lang="en-US"/>
              <a:pPr>
                <a:defRPr/>
              </a:pPr>
              <a:t>29</a:t>
            </a:fld>
            <a:endParaRPr lang="sv-SE"/>
          </a:p>
        </p:txBody>
      </p:sp>
    </p:spTree>
    <p:extLst>
      <p:ext uri="{BB962C8B-B14F-4D97-AF65-F5344CB8AC3E}">
        <p14:creationId xmlns:p14="http://schemas.microsoft.com/office/powerpoint/2010/main" val="309576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p>
            <a:pPr>
              <a:lnSpc>
                <a:spcPct val="90000"/>
              </a:lnSpc>
            </a:pPr>
            <a:r>
              <a:rPr lang="en-US" sz="4700" dirty="0">
                <a:solidFill>
                  <a:srgbClr val="4E562B"/>
                </a:solidFill>
                <a:latin typeface="Arial" charset="0"/>
              </a:rPr>
              <a:t>En spruta, </a:t>
            </a:r>
            <a:r>
              <a:rPr lang="en-US" sz="4700" dirty="0" smtClean="0">
                <a:solidFill>
                  <a:srgbClr val="4E562B"/>
                </a:solidFill>
                <a:latin typeface="Arial" charset="0"/>
              </a:rPr>
              <a:t/>
            </a:r>
            <a:br>
              <a:rPr lang="en-US" sz="4700" dirty="0" smtClean="0">
                <a:solidFill>
                  <a:srgbClr val="4E562B"/>
                </a:solidFill>
                <a:latin typeface="Arial" charset="0"/>
              </a:rPr>
            </a:br>
            <a:r>
              <a:rPr lang="en-US" sz="4700" dirty="0" err="1" smtClean="0">
                <a:solidFill>
                  <a:srgbClr val="4E562B"/>
                </a:solidFill>
                <a:latin typeface="Arial" charset="0"/>
              </a:rPr>
              <a:t>ett</a:t>
            </a:r>
            <a:r>
              <a:rPr lang="en-US" sz="4700" dirty="0" smtClean="0">
                <a:solidFill>
                  <a:srgbClr val="4E562B"/>
                </a:solidFill>
                <a:latin typeface="Arial" charset="0"/>
              </a:rPr>
              <a:t> </a:t>
            </a:r>
            <a:r>
              <a:rPr lang="en-US" sz="4700" dirty="0">
                <a:solidFill>
                  <a:srgbClr val="4E562B"/>
                </a:solidFill>
                <a:latin typeface="Arial" charset="0"/>
              </a:rPr>
              <a:t>liv</a:t>
            </a:r>
            <a:endParaRPr lang="sv-SE" sz="4200" dirty="0">
              <a:solidFill>
                <a:schemeClr val="tx2"/>
              </a:solidFill>
              <a:latin typeface="Arial" charset="0"/>
              <a:cs typeface="Arial" charset="0"/>
            </a:endParaRPr>
          </a:p>
        </p:txBody>
      </p:sp>
      <p:sp>
        <p:nvSpPr>
          <p:cNvPr id="19459"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s-ES"/>
          </a:p>
        </p:txBody>
      </p:sp>
      <p:pic>
        <p:nvPicPr>
          <p:cNvPr id="19460" name="Picture 14"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5080000"/>
            <a:ext cx="677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15"/>
          <p:cNvSpPr>
            <a:spLocks noChangeArrowheads="1"/>
          </p:cNvSpPr>
          <p:nvPr/>
        </p:nvSpPr>
        <p:spPr bwMode="auto">
          <a:xfrm>
            <a:off x="846138" y="5164138"/>
            <a:ext cx="330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p>
            <a:pPr>
              <a:lnSpc>
                <a:spcPct val="90000"/>
              </a:lnSpc>
            </a:pPr>
            <a:r>
              <a:rPr lang="en-US" sz="2900" dirty="0" smtClean="0">
                <a:solidFill>
                  <a:srgbClr val="766A62"/>
                </a:solidFill>
                <a:latin typeface="Arial" charset="0"/>
              </a:rPr>
              <a:t>Översikt</a:t>
            </a:r>
            <a:endParaRPr lang="sv-SE" sz="4200" dirty="0">
              <a:solidFill>
                <a:schemeClr val="tx2"/>
              </a:solidFill>
              <a:latin typeface="Arial" charset="0"/>
              <a:cs typeface="Arial" charset="0"/>
            </a:endParaRPr>
          </a:p>
        </p:txBody>
      </p:sp>
      <p:sp>
        <p:nvSpPr>
          <p:cNvPr id="11" name="Rectangle 10"/>
          <p:cNvSpPr/>
          <p:nvPr/>
        </p:nvSpPr>
        <p:spPr>
          <a:xfrm>
            <a:off x="4851400" y="1143000"/>
            <a:ext cx="4572000" cy="5486400"/>
          </a:xfrm>
          <a:prstGeom prst="rect">
            <a:avLst/>
          </a:prstGeom>
          <a:solidFill>
            <a:srgbClr val="333300"/>
          </a:solidFill>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463" name="Picture 8" descr="brochure clip_compresse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37200" y="333375"/>
            <a:ext cx="3276600" cy="705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7E60BF7D-5DC2-4A7D-826A-EBEE6CF78BB3}" type="slidenum">
              <a:rPr lang="en-US" sz="1400" smtClean="0"/>
              <a:pPr/>
              <a:t>3</a:t>
            </a:fld>
            <a:endParaRPr lang="sv-SE" sz="1400" smtClean="0"/>
          </a:p>
        </p:txBody>
      </p:sp>
    </p:spTree>
    <p:extLst>
      <p:ext uri="{BB962C8B-B14F-4D97-AF65-F5344CB8AC3E}">
        <p14:creationId xmlns:p14="http://schemas.microsoft.com/office/powerpoint/2010/main" val="3815485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200" dirty="0" smtClean="0">
                <a:solidFill>
                  <a:srgbClr val="FFFFFF"/>
                </a:solidFill>
                <a:latin typeface="Kalinga" pitchFamily="34" charset="0"/>
              </a:rPr>
              <a:t>Social mobilisering:</a:t>
            </a:r>
            <a:endParaRPr lang="sv-SE" sz="3600" dirty="0" smtClean="0">
              <a:solidFill>
                <a:srgbClr val="FFFFFF"/>
              </a:solidFill>
              <a:latin typeface="Kalinga" pitchFamily="34" charset="0"/>
              <a:cs typeface="Kalinga" pitchFamily="34" charset="0"/>
            </a:endParaRPr>
          </a:p>
        </p:txBody>
      </p:sp>
      <p:pic>
        <p:nvPicPr>
          <p:cNvPr id="6963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862138"/>
            <a:ext cx="60372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Rectangle 2"/>
          <p:cNvSpPr>
            <a:spLocks noGrp="1" noChangeArrowheads="1"/>
          </p:cNvSpPr>
          <p:nvPr>
            <p:ph type="subTitle" idx="1"/>
          </p:nvPr>
        </p:nvSpPr>
        <p:spPr>
          <a:xfrm>
            <a:off x="509588" y="1717675"/>
            <a:ext cx="9142412" cy="4911725"/>
          </a:xfrm>
        </p:spPr>
        <p:txBody>
          <a:bodyPr lIns="0" tIns="0" rIns="0" bIns="0"/>
          <a:lstStyle/>
          <a:p>
            <a:pPr lvl="1" indent="-342900" algn="l" eaLnBrk="1" hangingPunct="1">
              <a:lnSpc>
                <a:spcPct val="95000"/>
              </a:lnSpc>
              <a:spcBef>
                <a:spcPct val="0"/>
              </a:spcBef>
              <a:spcAft>
                <a:spcPts val="600"/>
              </a:spcAft>
              <a:buClr>
                <a:srgbClr val="000000"/>
              </a:buClr>
            </a:pPr>
            <a:r>
              <a:rPr lang="en-US" dirty="0" smtClean="0">
                <a:solidFill>
                  <a:srgbClr val="000000"/>
                </a:solidFill>
                <a:latin typeface="Kalinga" pitchFamily="34" charset="0"/>
              </a:rPr>
              <a:t>Vanliga utmaningar i marginaliserade samhällen:</a:t>
            </a:r>
          </a:p>
          <a:p>
            <a:pPr lvl="1" indent="-342900" algn="l" eaLnBrk="1" hangingPunct="1">
              <a:lnSpc>
                <a:spcPct val="95000"/>
              </a:lnSpc>
              <a:spcBef>
                <a:spcPct val="0"/>
              </a:spcBef>
              <a:spcAft>
                <a:spcPts val="600"/>
              </a:spcAft>
              <a:buClr>
                <a:srgbClr val="000000"/>
              </a:buClr>
            </a:pPr>
            <a:endParaRPr lang="sv-SE" dirty="0"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600"/>
              </a:spcAft>
              <a:buClr>
                <a:srgbClr val="000000"/>
              </a:buClr>
              <a:buFont typeface="Wingdings" pitchFamily="2" charset="2"/>
              <a:buChar char="ü"/>
            </a:pPr>
            <a:r>
              <a:rPr lang="en-US" dirty="0" smtClean="0">
                <a:solidFill>
                  <a:srgbClr val="000000"/>
                </a:solidFill>
                <a:latin typeface="Kalinga" pitchFamily="34" charset="0"/>
              </a:rPr>
              <a:t>Låg läs- och skrivkunnighet (25–50 %)</a:t>
            </a:r>
          </a:p>
          <a:p>
            <a:pPr lvl="1" indent="-342900" algn="l" eaLnBrk="1" hangingPunct="1">
              <a:lnSpc>
                <a:spcPct val="95000"/>
              </a:lnSpc>
              <a:spcBef>
                <a:spcPct val="0"/>
              </a:spcBef>
              <a:spcAft>
                <a:spcPts val="600"/>
              </a:spcAft>
              <a:buClr>
                <a:srgbClr val="000000"/>
              </a:buClr>
              <a:buFont typeface="Wingdings" pitchFamily="2" charset="2"/>
              <a:buChar char="ü"/>
            </a:pPr>
            <a:r>
              <a:rPr lang="en-US" dirty="0" smtClean="0">
                <a:solidFill>
                  <a:srgbClr val="000000"/>
                </a:solidFill>
                <a:latin typeface="Kalinga" pitchFamily="34" charset="0"/>
              </a:rPr>
              <a:t>Områden på landsbygden har begränsad åtkomst till elektricitet (för TV och radio)</a:t>
            </a:r>
          </a:p>
          <a:p>
            <a:pPr lvl="1" indent="-342900" algn="l" eaLnBrk="1" hangingPunct="1">
              <a:lnSpc>
                <a:spcPct val="95000"/>
              </a:lnSpc>
              <a:spcBef>
                <a:spcPct val="0"/>
              </a:spcBef>
              <a:spcAft>
                <a:spcPts val="600"/>
              </a:spcAft>
              <a:buClr>
                <a:srgbClr val="000000"/>
              </a:buClr>
              <a:buFont typeface="Wingdings" pitchFamily="2" charset="2"/>
              <a:buChar char="ü"/>
            </a:pPr>
            <a:r>
              <a:rPr lang="en-US" dirty="0" smtClean="0">
                <a:solidFill>
                  <a:srgbClr val="000000"/>
                </a:solidFill>
                <a:latin typeface="Kalinga" pitchFamily="34" charset="0"/>
              </a:rPr>
              <a:t>Begränsad åtkomst till hälsovårdstjänster</a:t>
            </a:r>
          </a:p>
          <a:p>
            <a:pPr lvl="1" indent="-342900" algn="l" eaLnBrk="1" hangingPunct="1">
              <a:lnSpc>
                <a:spcPct val="95000"/>
              </a:lnSpc>
              <a:spcBef>
                <a:spcPct val="0"/>
              </a:spcBef>
              <a:spcAft>
                <a:spcPts val="600"/>
              </a:spcAft>
              <a:buClr>
                <a:srgbClr val="000000"/>
              </a:buClr>
              <a:buFont typeface="Wingdings" pitchFamily="2" charset="2"/>
              <a:buChar char="ü"/>
            </a:pPr>
            <a:r>
              <a:rPr lang="en-US" dirty="0" smtClean="0">
                <a:solidFill>
                  <a:srgbClr val="000000"/>
                </a:solidFill>
                <a:latin typeface="Kalinga" pitchFamily="34" charset="0"/>
              </a:rPr>
              <a:t>Begränsade regeringsresurser</a:t>
            </a:r>
          </a:p>
          <a:p>
            <a:pPr lvl="1" indent="-342900" algn="l" eaLnBrk="1" hangingPunct="1">
              <a:lnSpc>
                <a:spcPct val="95000"/>
              </a:lnSpc>
              <a:spcBef>
                <a:spcPct val="0"/>
              </a:spcBef>
              <a:spcAft>
                <a:spcPts val="600"/>
              </a:spcAft>
              <a:buClr>
                <a:srgbClr val="000000"/>
              </a:buClr>
              <a:buFont typeface="Wingdings" pitchFamily="2" charset="2"/>
              <a:buChar char="ü"/>
            </a:pPr>
            <a:r>
              <a:rPr lang="en-US" dirty="0" smtClean="0">
                <a:solidFill>
                  <a:srgbClr val="000000"/>
                </a:solidFill>
                <a:latin typeface="Kalinga" pitchFamily="34" charset="0"/>
              </a:rPr>
              <a:t>Begränsade transportmöjligheter</a:t>
            </a:r>
            <a:endParaRPr lang="sv-SE" dirty="0" smtClean="0">
              <a:solidFill>
                <a:srgbClr val="000000"/>
              </a:solidFill>
              <a:latin typeface="Kalinga" pitchFamily="34" charset="0"/>
              <a:cs typeface="Kalinga" pitchFamily="34" charset="0"/>
            </a:endParaRPr>
          </a:p>
        </p:txBody>
      </p:sp>
      <p:sp>
        <p:nvSpPr>
          <p:cNvPr id="7" name="Slide Number Placeholder 6"/>
          <p:cNvSpPr>
            <a:spLocks noGrp="1"/>
          </p:cNvSpPr>
          <p:nvPr>
            <p:ph type="sldNum" sz="quarter" idx="12"/>
          </p:nvPr>
        </p:nvSpPr>
        <p:spPr/>
        <p:txBody>
          <a:bodyPr/>
          <a:lstStyle/>
          <a:p>
            <a:pPr>
              <a:defRPr/>
            </a:pPr>
            <a:fld id="{EDBCA10A-0295-4B40-A7E0-F91029C92FB4}" type="slidenum">
              <a:rPr lang="en-US"/>
              <a:pPr>
                <a:defRPr/>
              </a:pPr>
              <a:t>30</a:t>
            </a:fld>
            <a:endParaRPr lang="sv-SE"/>
          </a:p>
        </p:txBody>
      </p:sp>
    </p:spTree>
    <p:extLst>
      <p:ext uri="{BB962C8B-B14F-4D97-AF65-F5344CB8AC3E}">
        <p14:creationId xmlns:p14="http://schemas.microsoft.com/office/powerpoint/2010/main" val="2630068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200" dirty="0" smtClean="0">
                <a:solidFill>
                  <a:srgbClr val="FFFFFF"/>
                </a:solidFill>
                <a:latin typeface="Kalinga" pitchFamily="34" charset="0"/>
              </a:rPr>
              <a:t>Social mobilisering:</a:t>
            </a:r>
            <a:endParaRPr lang="sv-SE" sz="3600" dirty="0" smtClean="0">
              <a:solidFill>
                <a:srgbClr val="FFFFFF"/>
              </a:solidFill>
              <a:latin typeface="Kalinga" pitchFamily="34" charset="0"/>
              <a:cs typeface="Kalinga" pitchFamily="34" charset="0"/>
            </a:endParaRPr>
          </a:p>
        </p:txBody>
      </p:sp>
      <p:pic>
        <p:nvPicPr>
          <p:cNvPr id="7578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862138"/>
            <a:ext cx="60372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subTitle" idx="1"/>
          </p:nvPr>
        </p:nvSpPr>
        <p:spPr>
          <a:xfrm>
            <a:off x="509588" y="1717675"/>
            <a:ext cx="9142412" cy="4911725"/>
          </a:xfrm>
        </p:spPr>
        <p:txBody>
          <a:bodyPr lIns="0" tIns="0" rIns="0" bIns="0"/>
          <a:lstStyle/>
          <a:p>
            <a:pPr marL="0" lvl="1" algn="l" eaLnBrk="1" hangingPunct="1">
              <a:lnSpc>
                <a:spcPct val="95000"/>
              </a:lnSpc>
              <a:spcBef>
                <a:spcPct val="0"/>
              </a:spcBef>
              <a:spcAft>
                <a:spcPts val="600"/>
              </a:spcAft>
              <a:buClr>
                <a:srgbClr val="000000"/>
              </a:buClr>
              <a:defRPr/>
            </a:pPr>
            <a:r>
              <a:rPr lang="en-US" dirty="0" smtClean="0">
                <a:solidFill>
                  <a:srgbClr val="000000"/>
                </a:solidFill>
                <a:latin typeface="Kalinga" pitchFamily="34" charset="0"/>
              </a:rPr>
              <a:t>Lionmedlemmarna är avgörande för vaccinationsevenemangens framgång genom sitt engagemang i social mobilisering:</a:t>
            </a:r>
          </a:p>
          <a:p>
            <a:pPr marL="0" lvl="1" algn="l" eaLnBrk="1" hangingPunct="1">
              <a:lnSpc>
                <a:spcPct val="95000"/>
              </a:lnSpc>
              <a:spcBef>
                <a:spcPct val="0"/>
              </a:spcBef>
              <a:spcAft>
                <a:spcPts val="600"/>
              </a:spcAft>
              <a:buClr>
                <a:srgbClr val="000000"/>
              </a:buClr>
              <a:defRPr/>
            </a:pPr>
            <a:endParaRPr lang="sv-SE" sz="800" dirty="0" smtClean="0">
              <a:solidFill>
                <a:srgbClr val="000000"/>
              </a:solidFill>
              <a:latin typeface="Kalinga" pitchFamily="34" charset="0"/>
              <a:cs typeface="Kalinga" pitchFamily="34" charset="0"/>
            </a:endParaRPr>
          </a:p>
          <a:p>
            <a:pPr lvl="1" indent="-457200" algn="l" eaLnBrk="1" hangingPunct="1">
              <a:lnSpc>
                <a:spcPct val="95000"/>
              </a:lnSpc>
              <a:spcBef>
                <a:spcPct val="0"/>
              </a:spcBef>
              <a:spcAft>
                <a:spcPts val="600"/>
              </a:spcAft>
              <a:buClr>
                <a:srgbClr val="000000"/>
              </a:buClr>
              <a:buFont typeface="Wingdings" pitchFamily="2" charset="2"/>
              <a:buChar char="ü"/>
              <a:defRPr/>
            </a:pPr>
            <a:r>
              <a:rPr lang="en-US" dirty="0" smtClean="0">
                <a:solidFill>
                  <a:srgbClr val="000000"/>
                </a:solidFill>
                <a:latin typeface="Kalinga" pitchFamily="34" charset="0"/>
              </a:rPr>
              <a:t>utför TV och radioreklam </a:t>
            </a:r>
          </a:p>
          <a:p>
            <a:pPr lvl="1" indent="-457200" algn="l" eaLnBrk="1" hangingPunct="1">
              <a:lnSpc>
                <a:spcPct val="95000"/>
              </a:lnSpc>
              <a:spcBef>
                <a:spcPct val="0"/>
              </a:spcBef>
              <a:spcAft>
                <a:spcPts val="600"/>
              </a:spcAft>
              <a:buClr>
                <a:srgbClr val="000000"/>
              </a:buClr>
              <a:buFont typeface="Wingdings" pitchFamily="2" charset="2"/>
              <a:buChar char="ü"/>
              <a:defRPr/>
            </a:pPr>
            <a:r>
              <a:rPr lang="en-US" dirty="0" smtClean="0">
                <a:solidFill>
                  <a:srgbClr val="000000"/>
                </a:solidFill>
                <a:latin typeface="Kalinga" pitchFamily="34" charset="0"/>
              </a:rPr>
              <a:t>delar ut flygblad och mobila högtalarmeddelanden</a:t>
            </a:r>
          </a:p>
          <a:p>
            <a:pPr lvl="1" indent="-457200" algn="l" eaLnBrk="1" hangingPunct="1">
              <a:lnSpc>
                <a:spcPct val="95000"/>
              </a:lnSpc>
              <a:spcBef>
                <a:spcPct val="0"/>
              </a:spcBef>
              <a:spcAft>
                <a:spcPts val="600"/>
              </a:spcAft>
              <a:buClr>
                <a:srgbClr val="000000"/>
              </a:buClr>
              <a:buFont typeface="Wingdings" pitchFamily="2" charset="2"/>
              <a:buChar char="ü"/>
              <a:defRPr/>
            </a:pPr>
            <a:r>
              <a:rPr lang="en-US" dirty="0" smtClean="0">
                <a:solidFill>
                  <a:srgbClr val="000000"/>
                </a:solidFill>
                <a:latin typeface="Kalinga" pitchFamily="34" charset="0"/>
              </a:rPr>
              <a:t>informerar i skolor, kyrkor och civila samhällsgrupper</a:t>
            </a:r>
          </a:p>
          <a:p>
            <a:pPr lvl="1" indent="-457200" algn="l" eaLnBrk="1" hangingPunct="1">
              <a:lnSpc>
                <a:spcPct val="95000"/>
              </a:lnSpc>
              <a:spcBef>
                <a:spcPct val="0"/>
              </a:spcBef>
              <a:spcAft>
                <a:spcPts val="600"/>
              </a:spcAft>
              <a:buClr>
                <a:srgbClr val="000000"/>
              </a:buClr>
              <a:buFont typeface="Wingdings" pitchFamily="2" charset="2"/>
              <a:buChar char="ü"/>
              <a:defRPr/>
            </a:pPr>
            <a:r>
              <a:rPr lang="en-US" dirty="0" smtClean="0">
                <a:solidFill>
                  <a:srgbClr val="000000"/>
                </a:solidFill>
                <a:latin typeface="Kalinga" pitchFamily="34" charset="0"/>
              </a:rPr>
              <a:t>utför lanseringsevenemang med aktiviteter för familjer</a:t>
            </a:r>
          </a:p>
          <a:p>
            <a:pPr lvl="1" indent="-457200" algn="l" eaLnBrk="1" hangingPunct="1">
              <a:lnSpc>
                <a:spcPct val="95000"/>
              </a:lnSpc>
              <a:spcBef>
                <a:spcPct val="0"/>
              </a:spcBef>
              <a:spcAft>
                <a:spcPts val="600"/>
              </a:spcAft>
              <a:buClr>
                <a:srgbClr val="000000"/>
              </a:buClr>
              <a:buFont typeface="Wingdings" pitchFamily="2" charset="2"/>
              <a:buChar char="ü"/>
              <a:defRPr/>
            </a:pPr>
            <a:r>
              <a:rPr lang="en-US" dirty="0" smtClean="0">
                <a:solidFill>
                  <a:srgbClr val="000000"/>
                </a:solidFill>
                <a:latin typeface="Kalinga" pitchFamily="34" charset="0"/>
              </a:rPr>
              <a:t>skapar en förtroendeingivande och festlig miljö som får familjer att känna sig välkomna</a:t>
            </a:r>
          </a:p>
          <a:p>
            <a:pPr marL="0" lvl="1" algn="l" eaLnBrk="1" hangingPunct="1">
              <a:lnSpc>
                <a:spcPct val="95000"/>
              </a:lnSpc>
              <a:spcBef>
                <a:spcPct val="0"/>
              </a:spcBef>
              <a:spcAft>
                <a:spcPts val="600"/>
              </a:spcAft>
              <a:buClr>
                <a:srgbClr val="000000"/>
              </a:buClr>
              <a:defRPr/>
            </a:pPr>
            <a:endParaRPr lang="sv-SE" dirty="0"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600"/>
              </a:spcAft>
              <a:buClr>
                <a:srgbClr val="000000"/>
              </a:buClr>
              <a:defRPr/>
            </a:pPr>
            <a:endParaRPr lang="sv-SE" dirty="0" smtClean="0">
              <a:solidFill>
                <a:srgbClr val="000000"/>
              </a:solidFill>
              <a:latin typeface="Kalinga" pitchFamily="34" charset="0"/>
              <a:cs typeface="Kalinga" pitchFamily="34" charset="0"/>
            </a:endParaRPr>
          </a:p>
        </p:txBody>
      </p:sp>
      <p:sp>
        <p:nvSpPr>
          <p:cNvPr id="7" name="Slide Number Placeholder 6"/>
          <p:cNvSpPr>
            <a:spLocks noGrp="1"/>
          </p:cNvSpPr>
          <p:nvPr>
            <p:ph type="sldNum" sz="quarter" idx="12"/>
          </p:nvPr>
        </p:nvSpPr>
        <p:spPr/>
        <p:txBody>
          <a:bodyPr/>
          <a:lstStyle/>
          <a:p>
            <a:pPr>
              <a:defRPr/>
            </a:pPr>
            <a:fld id="{2A1E79DC-00FC-4138-B948-B0600F6B9C80}" type="slidenum">
              <a:rPr lang="en-US"/>
              <a:pPr>
                <a:defRPr/>
              </a:pPr>
              <a:t>31</a:t>
            </a:fld>
            <a:endParaRPr lang="sv-SE"/>
          </a:p>
        </p:txBody>
      </p:sp>
    </p:spTree>
    <p:extLst>
      <p:ext uri="{BB962C8B-B14F-4D97-AF65-F5344CB8AC3E}">
        <p14:creationId xmlns:p14="http://schemas.microsoft.com/office/powerpoint/2010/main" val="861880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Vi bryr oss om. Vi tjäna. Vi åstadkommer. </a:t>
            </a:r>
          </a:p>
        </p:txBody>
      </p:sp>
      <p:pic>
        <p:nvPicPr>
          <p:cNvPr id="2970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8"/>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Lions </a:t>
            </a:r>
            <a:r>
              <a:rPr lang="en-US" altLang="en-US" dirty="0" err="1" smtClean="0">
                <a:solidFill>
                  <a:srgbClr val="FFFFFF"/>
                </a:solidFill>
                <a:latin typeface="Kalinga" pitchFamily="34" charset="0"/>
              </a:rPr>
              <a:t>skapar</a:t>
            </a:r>
            <a:r>
              <a:rPr lang="en-US" altLang="en-US" dirty="0" smtClean="0">
                <a:solidFill>
                  <a:srgbClr val="FFFFFF"/>
                </a:solidFill>
                <a:latin typeface="Kalinga" pitchFamily="34" charset="0"/>
              </a:rPr>
              <a:t> </a:t>
            </a:r>
            <a:r>
              <a:rPr lang="en-US" altLang="en-US" dirty="0" err="1" smtClean="0">
                <a:solidFill>
                  <a:srgbClr val="FFFFFF"/>
                </a:solidFill>
                <a:latin typeface="Kalinga" pitchFamily="34" charset="0"/>
              </a:rPr>
              <a:t>mässlingshistoria</a:t>
            </a:r>
            <a:r>
              <a:rPr lang="en-US" altLang="en-US" dirty="0" smtClean="0">
                <a:solidFill>
                  <a:srgbClr val="FFFFFF"/>
                </a:solidFill>
                <a:latin typeface="Kalinga" pitchFamily="34" charset="0"/>
              </a:rPr>
              <a:t>: Botswana</a:t>
            </a:r>
          </a:p>
        </p:txBody>
      </p:sp>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79183A4-43B2-483E-9E7E-8B61BA14C927}" type="slidenum">
              <a:rPr lang="en-US" altLang="en-US" sz="1400" smtClean="0"/>
              <a:pPr eaLnBrk="1" hangingPunct="1">
                <a:spcBef>
                  <a:spcPct val="0"/>
                </a:spcBef>
                <a:buFontTx/>
                <a:buNone/>
                <a:defRPr/>
              </a:pPr>
              <a:t>32</a:t>
            </a:fld>
            <a:endParaRPr lang="sv-SE" altLang="en-US" sz="1400" smtClean="0"/>
          </a:p>
        </p:txBody>
      </p:sp>
      <p:pic>
        <p:nvPicPr>
          <p:cNvPr id="29704" name="Picture 2" descr="http://maps.pickatrail.com/africa/map/botswan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988" y="2057400"/>
            <a:ext cx="314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Box 1"/>
          <p:cNvSpPr txBox="1">
            <a:spLocks noChangeArrowheads="1"/>
          </p:cNvSpPr>
          <p:nvPr/>
        </p:nvSpPr>
        <p:spPr bwMode="auto">
          <a:xfrm>
            <a:off x="4259263" y="1828800"/>
            <a:ext cx="569753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800100" indent="-342900">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marL="342900" indent="-342900">
              <a:lnSpc>
                <a:spcPct val="150000"/>
              </a:lnSpc>
              <a:buFont typeface="Wingdings" pitchFamily="2" charset="2"/>
              <a:buChar char="ü"/>
            </a:pPr>
            <a:r>
              <a:rPr lang="en-US" altLang="en-US" sz="2400" dirty="0">
                <a:latin typeface="Kalinga" pitchFamily="34" charset="0"/>
              </a:rPr>
              <a:t>Landsomfattande vaccinationskampanj</a:t>
            </a:r>
          </a:p>
          <a:p>
            <a:pPr marL="342900" indent="-342900">
              <a:lnSpc>
                <a:spcPct val="150000"/>
              </a:lnSpc>
              <a:buFont typeface="Wingdings" pitchFamily="2" charset="2"/>
              <a:buChar char="ü"/>
            </a:pPr>
            <a:r>
              <a:rPr lang="en-US" altLang="en-US" sz="2400" dirty="0">
                <a:latin typeface="Kalinga" pitchFamily="34" charset="0"/>
              </a:rPr>
              <a:t>Nästan 200 000 barn vaccinerades</a:t>
            </a:r>
          </a:p>
          <a:p>
            <a:pPr marL="342900" indent="-342900">
              <a:lnSpc>
                <a:spcPct val="150000"/>
              </a:lnSpc>
              <a:buFont typeface="Wingdings" pitchFamily="2" charset="2"/>
              <a:buChar char="ü"/>
            </a:pPr>
            <a:r>
              <a:rPr lang="en-US" altLang="en-US" sz="2400" dirty="0">
                <a:latin typeface="Kalinga" pitchFamily="34" charset="0"/>
              </a:rPr>
              <a:t>Lionmedlemmarna utförde betydelsefullt uppsökande arbete</a:t>
            </a:r>
          </a:p>
          <a:p>
            <a:pPr lvl="1">
              <a:lnSpc>
                <a:spcPct val="150000"/>
              </a:lnSpc>
              <a:buFont typeface="Wingdings" pitchFamily="2" charset="2"/>
              <a:buChar char="ü"/>
            </a:pPr>
            <a:r>
              <a:rPr lang="en-US" altLang="en-US" sz="2400" dirty="0">
                <a:latin typeface="Kalinga" pitchFamily="34" charset="0"/>
              </a:rPr>
              <a:t>Arrangerade shower</a:t>
            </a:r>
          </a:p>
          <a:p>
            <a:pPr lvl="1">
              <a:lnSpc>
                <a:spcPct val="150000"/>
              </a:lnSpc>
              <a:buFont typeface="Wingdings" pitchFamily="2" charset="2"/>
              <a:buChar char="ü"/>
            </a:pPr>
            <a:r>
              <a:rPr lang="en-US" altLang="en-US" sz="2400" dirty="0">
                <a:latin typeface="Kalinga" pitchFamily="34" charset="0"/>
              </a:rPr>
              <a:t>Knackade dörr</a:t>
            </a:r>
          </a:p>
          <a:p>
            <a:pPr lvl="1">
              <a:lnSpc>
                <a:spcPct val="150000"/>
              </a:lnSpc>
              <a:buFont typeface="Wingdings" pitchFamily="2" charset="2"/>
              <a:buChar char="ü"/>
            </a:pPr>
            <a:r>
              <a:rPr lang="en-US" altLang="en-US" sz="2400" dirty="0">
                <a:latin typeface="Kalinga" pitchFamily="34" charset="0"/>
              </a:rPr>
              <a:t>Transporterade familjer</a:t>
            </a:r>
          </a:p>
          <a:p>
            <a:pPr lvl="1">
              <a:lnSpc>
                <a:spcPct val="150000"/>
              </a:lnSpc>
              <a:buFont typeface="Wingdings" pitchFamily="2" charset="2"/>
              <a:buChar char="ü"/>
            </a:pPr>
            <a:r>
              <a:rPr lang="en-US" altLang="en-US" sz="2400" dirty="0">
                <a:latin typeface="Kalinga" pitchFamily="34" charset="0"/>
              </a:rPr>
              <a:t>Organiserade uppsökande arbete</a:t>
            </a:r>
          </a:p>
          <a:p>
            <a:pPr marL="342900" indent="-342900">
              <a:buFontTx/>
              <a:buChar char="•"/>
            </a:pPr>
            <a:endParaRPr lang="sv-SE" altLang="en-US" sz="2400" dirty="0">
              <a:latin typeface="Kalinga" pitchFamily="34" charset="0"/>
              <a:cs typeface="Kalinga" pitchFamily="34" charset="0"/>
            </a:endParaRPr>
          </a:p>
          <a:p>
            <a:pPr lvl="1">
              <a:buFont typeface="Arial" charset="0"/>
              <a:buChar char="•"/>
            </a:pPr>
            <a:endParaRPr lang="sv-SE" altLang="en-US" sz="2400" dirty="0">
              <a:latin typeface="Kalinga" pitchFamily="34" charset="0"/>
              <a:cs typeface="Kalinga" pitchFamily="34" charset="0"/>
            </a:endParaRPr>
          </a:p>
          <a:p>
            <a:pPr lvl="1">
              <a:buFont typeface="Arial" charset="0"/>
              <a:buChar char="•"/>
            </a:pPr>
            <a:endParaRPr lang="sv-SE" altLang="en-US" sz="2400" dirty="0">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698"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p>
            <a:pPr>
              <a:lnSpc>
                <a:spcPct val="90000"/>
              </a:lnSpc>
            </a:pPr>
            <a:r>
              <a:rPr lang="en-US" sz="4700">
                <a:solidFill>
                  <a:srgbClr val="4E562B"/>
                </a:solidFill>
                <a:latin typeface="Arial" charset="0"/>
              </a:rPr>
              <a:t>Koordinatorns roll och verktyg</a:t>
            </a:r>
            <a:endParaRPr lang="sv-SE" sz="4200">
              <a:solidFill>
                <a:schemeClr val="tx2"/>
              </a:solidFill>
              <a:latin typeface="Arial" charset="0"/>
              <a:cs typeface="Arial" charset="0"/>
            </a:endParaRPr>
          </a:p>
        </p:txBody>
      </p:sp>
      <p:sp>
        <p:nvSpPr>
          <p:cNvPr id="157699"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s-ES"/>
          </a:p>
        </p:txBody>
      </p:sp>
      <p:pic>
        <p:nvPicPr>
          <p:cNvPr id="157700" name="Picture 7" descr="coordinator sampl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381000"/>
            <a:ext cx="4343400" cy="65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D7C4D2A8-59F1-4B0F-9F68-13ABB9C65992}" type="slidenum">
              <a:rPr lang="en-US" sz="1400" smtClean="0"/>
              <a:pPr/>
              <a:t>33</a:t>
            </a:fld>
            <a:endParaRPr lang="sv-SE" sz="1400" smtClean="0"/>
          </a:p>
        </p:txBody>
      </p:sp>
    </p:spTree>
    <p:extLst>
      <p:ext uri="{BB962C8B-B14F-4D97-AF65-F5344CB8AC3E}">
        <p14:creationId xmlns:p14="http://schemas.microsoft.com/office/powerpoint/2010/main" val="34393831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300" dirty="0" smtClean="0">
                <a:solidFill>
                  <a:srgbClr val="FFFFFF"/>
                </a:solidFill>
                <a:latin typeface="Kalinga" pitchFamily="34" charset="0"/>
              </a:rPr>
              <a:t>Marknadsföring och insamling</a:t>
            </a:r>
          </a:p>
        </p:txBody>
      </p:sp>
      <p:pic>
        <p:nvPicPr>
          <p:cNvPr id="16179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32000"/>
            <a:ext cx="3471863"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8" name="Rectangle 2"/>
          <p:cNvSpPr>
            <a:spLocks noGrp="1" noChangeArrowheads="1"/>
          </p:cNvSpPr>
          <p:nvPr>
            <p:ph type="subTitle" idx="1"/>
          </p:nvPr>
        </p:nvSpPr>
        <p:spPr>
          <a:xfrm>
            <a:off x="508000" y="1676400"/>
            <a:ext cx="8915400" cy="3733800"/>
          </a:xfrm>
        </p:spPr>
        <p:txBody>
          <a:bodyPr lIns="0" tIns="0" rIns="0" bIns="0"/>
          <a:lstStyle/>
          <a:p>
            <a:pPr lvl="1" indent="-342900" algn="l" eaLnBrk="1" hangingPunct="1">
              <a:lnSpc>
                <a:spcPct val="95000"/>
              </a:lnSpc>
              <a:spcBef>
                <a:spcPct val="0"/>
              </a:spcBef>
              <a:buClr>
                <a:srgbClr val="000000"/>
              </a:buClr>
            </a:pPr>
            <a:r>
              <a:rPr lang="en-US" sz="2400" dirty="0" smtClean="0">
                <a:solidFill>
                  <a:srgbClr val="000000"/>
                </a:solidFill>
                <a:latin typeface="Kalinga" pitchFamily="34" charset="0"/>
              </a:rPr>
              <a:t>Berätta för lionmedlemmar att:</a:t>
            </a:r>
            <a:endParaRPr lang="sv-SE" sz="2400" dirty="0" smtClean="0">
              <a:solidFill>
                <a:srgbClr val="000000"/>
              </a:solidFill>
              <a:latin typeface="Kalinga" pitchFamily="34" charset="0"/>
              <a:cs typeface="Kalinga" pitchFamily="34" charset="0"/>
            </a:endParaRPr>
          </a:p>
          <a:p>
            <a:pPr lvl="1" indent="-342900" algn="l" eaLnBrk="1" hangingPunct="1">
              <a:lnSpc>
                <a:spcPct val="95000"/>
              </a:lnSpc>
              <a:spcBef>
                <a:spcPct val="0"/>
              </a:spcBef>
              <a:buClr>
                <a:srgbClr val="000000"/>
              </a:buClr>
            </a:pPr>
            <a:endParaRPr lang="sv-SE" sz="2400" dirty="0" smtClean="0">
              <a:solidFill>
                <a:srgbClr val="000000"/>
              </a:solidFill>
              <a:latin typeface="Kalinga" pitchFamily="34" charset="0"/>
              <a:cs typeface="Kalinga" pitchFamily="34" charset="0"/>
            </a:endParaRPr>
          </a:p>
          <a:p>
            <a:pPr lvl="2" indent="-342900" algn="l" eaLnBrk="1" hangingPunct="1">
              <a:lnSpc>
                <a:spcPct val="95000"/>
              </a:lnSpc>
              <a:spcBef>
                <a:spcPct val="0"/>
              </a:spcBef>
              <a:buClr>
                <a:srgbClr val="000000"/>
              </a:buClr>
              <a:buFont typeface="Wingdings" pitchFamily="2" charset="2"/>
              <a:buChar char="ü"/>
            </a:pPr>
            <a:r>
              <a:rPr lang="en-US" sz="2000" dirty="0">
                <a:solidFill>
                  <a:srgbClr val="000000"/>
                </a:solidFill>
                <a:latin typeface="Kalinga" pitchFamily="34" charset="0"/>
              </a:rPr>
              <a:t>Barnens liv räddas och deras hälsovård förbättras</a:t>
            </a:r>
          </a:p>
          <a:p>
            <a:pPr lvl="2" indent="-342900" algn="l" eaLnBrk="1" hangingPunct="1">
              <a:lnSpc>
                <a:spcPct val="95000"/>
              </a:lnSpc>
              <a:spcBef>
                <a:spcPct val="0"/>
              </a:spcBef>
              <a:buClr>
                <a:srgbClr val="000000"/>
              </a:buClr>
              <a:buFont typeface="Wingdings" pitchFamily="2" charset="2"/>
              <a:buChar char="ü"/>
            </a:pPr>
            <a:r>
              <a:rPr lang="en-US" sz="2000" dirty="0" smtClean="0">
                <a:solidFill>
                  <a:srgbClr val="000000"/>
                </a:solidFill>
                <a:latin typeface="Kalinga" pitchFamily="34" charset="0"/>
              </a:rPr>
              <a:t>Betydelsen av att stödja mässlingskontroll globalt</a:t>
            </a:r>
          </a:p>
          <a:p>
            <a:pPr lvl="2" indent="-342900" algn="l" eaLnBrk="1" hangingPunct="1">
              <a:lnSpc>
                <a:spcPct val="95000"/>
              </a:lnSpc>
              <a:spcBef>
                <a:spcPct val="0"/>
              </a:spcBef>
              <a:buClr>
                <a:srgbClr val="000000"/>
              </a:buClr>
              <a:buFont typeface="Wingdings" pitchFamily="2" charset="2"/>
              <a:buChar char="ü"/>
            </a:pPr>
            <a:r>
              <a:rPr lang="en-US" sz="2000" dirty="0" smtClean="0">
                <a:solidFill>
                  <a:srgbClr val="000000"/>
                </a:solidFill>
                <a:latin typeface="Kalinga" pitchFamily="34" charset="0"/>
              </a:rPr>
              <a:t>Vår globala ledarroll med GAVI Alliance</a:t>
            </a:r>
          </a:p>
          <a:p>
            <a:pPr lvl="2" indent="-342900" algn="l" eaLnBrk="1" hangingPunct="1">
              <a:lnSpc>
                <a:spcPct val="95000"/>
              </a:lnSpc>
              <a:spcBef>
                <a:spcPct val="0"/>
              </a:spcBef>
              <a:buClr>
                <a:srgbClr val="000000"/>
              </a:buClr>
              <a:buFont typeface="Wingdings" pitchFamily="2" charset="2"/>
              <a:buChar char="ü"/>
            </a:pPr>
            <a:r>
              <a:rPr lang="en-US" sz="2000" dirty="0" smtClean="0">
                <a:solidFill>
                  <a:srgbClr val="000000"/>
                </a:solidFill>
                <a:latin typeface="Kalinga" pitchFamily="34" charset="0"/>
              </a:rPr>
              <a:t>Vår fortsatta relation med Gates Foundation</a:t>
            </a:r>
          </a:p>
          <a:p>
            <a:pPr lvl="2" indent="-342900" algn="l" eaLnBrk="1" hangingPunct="1">
              <a:lnSpc>
                <a:spcPct val="95000"/>
              </a:lnSpc>
              <a:spcBef>
                <a:spcPct val="0"/>
              </a:spcBef>
              <a:buClr>
                <a:srgbClr val="000000"/>
              </a:buClr>
              <a:buFont typeface="Wingdings" pitchFamily="2" charset="2"/>
              <a:buChar char="ü"/>
            </a:pPr>
            <a:r>
              <a:rPr lang="en-US" sz="2000" b="1" dirty="0" smtClean="0">
                <a:solidFill>
                  <a:srgbClr val="000000"/>
                </a:solidFill>
                <a:latin typeface="Kalinga" pitchFamily="34" charset="0"/>
              </a:rPr>
              <a:t>Hur viktigt varje medlemsbidrag är för En spruta, ett liv idag.</a:t>
            </a:r>
            <a:endParaRPr lang="sv-SE" sz="2300" b="1" dirty="0" smtClean="0">
              <a:solidFill>
                <a:srgbClr val="000000"/>
              </a:solidFill>
              <a:latin typeface="Kalinga" pitchFamily="34" charset="0"/>
              <a:cs typeface="Kalinga" pitchFamily="34" charset="0"/>
            </a:endParaRPr>
          </a:p>
        </p:txBody>
      </p:sp>
      <p:pic>
        <p:nvPicPr>
          <p:cNvPr id="161799" name="Picture 15" descr="Measles Initiative logo rgb.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28788" y="4540250"/>
            <a:ext cx="6780212"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pPr>
              <a:defRPr/>
            </a:pPr>
            <a:fld id="{5F1F73C1-B155-430F-9248-541D052B09CA}" type="slidenum">
              <a:rPr lang="en-US"/>
              <a:pPr>
                <a:defRPr/>
              </a:pPr>
              <a:t>34</a:t>
            </a:fld>
            <a:endParaRPr lang="sv-SE"/>
          </a:p>
        </p:txBody>
      </p:sp>
    </p:spTree>
    <p:extLst>
      <p:ext uri="{BB962C8B-B14F-4D97-AF65-F5344CB8AC3E}">
        <p14:creationId xmlns:p14="http://schemas.microsoft.com/office/powerpoint/2010/main" val="13485208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Vi bryr oss om. Vi tjäna. Vi åstadkommer. </a:t>
            </a:r>
          </a:p>
        </p:txBody>
      </p:sp>
      <p:pic>
        <p:nvPicPr>
          <p:cNvPr id="286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88804C3-5286-43CC-80FE-D8A0EF8CD5BD}" type="slidenum">
              <a:rPr lang="en-US" altLang="en-US" sz="1400" smtClean="0"/>
              <a:pPr eaLnBrk="1" hangingPunct="1">
                <a:spcBef>
                  <a:spcPct val="0"/>
                </a:spcBef>
                <a:buFontTx/>
                <a:buNone/>
                <a:defRPr/>
              </a:pPr>
              <a:t>35</a:t>
            </a:fld>
            <a:endParaRPr lang="sv-SE" altLang="en-US" sz="1400" smtClean="0"/>
          </a:p>
        </p:txBody>
      </p:sp>
      <p:sp>
        <p:nvSpPr>
          <p:cNvPr id="28679" name="TextBox 1"/>
          <p:cNvSpPr txBox="1">
            <a:spLocks noChangeArrowheads="1"/>
          </p:cNvSpPr>
          <p:nvPr/>
        </p:nvSpPr>
        <p:spPr bwMode="auto">
          <a:xfrm>
            <a:off x="338138" y="611188"/>
            <a:ext cx="777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3200" dirty="0" smtClean="0">
                <a:solidFill>
                  <a:schemeClr val="bg1"/>
                </a:solidFill>
                <a:latin typeface="Kalinga" pitchFamily="34" charset="0"/>
              </a:rPr>
              <a:t>Balanserad insamlingsstrategi</a:t>
            </a:r>
            <a:endParaRPr lang="sv-SE" sz="3200" dirty="0">
              <a:solidFill>
                <a:schemeClr val="bg1"/>
              </a:solidFill>
              <a:latin typeface="Kalinga" pitchFamily="34" charset="0"/>
              <a:cs typeface="Kalinga" pitchFamily="34" charset="0"/>
            </a:endParaRPr>
          </a:p>
        </p:txBody>
      </p:sp>
      <p:sp>
        <p:nvSpPr>
          <p:cNvPr id="2" name="TextBox 1"/>
          <p:cNvSpPr txBox="1"/>
          <p:nvPr/>
        </p:nvSpPr>
        <p:spPr>
          <a:xfrm>
            <a:off x="355599" y="1979533"/>
            <a:ext cx="9720263" cy="5047536"/>
          </a:xfrm>
          <a:prstGeom prst="rect">
            <a:avLst/>
          </a:prstGeom>
          <a:noFill/>
        </p:spPr>
        <p:txBody>
          <a:bodyPr wrap="square" rtlCol="0">
            <a:spAutoFit/>
          </a:bodyPr>
          <a:lstStyle/>
          <a:p>
            <a:pPr marR="0" lvl="0">
              <a:lnSpc>
                <a:spcPct val="115000"/>
              </a:lnSpc>
              <a:spcBef>
                <a:spcPts val="0"/>
              </a:spcBef>
              <a:spcAft>
                <a:spcPts val="0"/>
              </a:spcAft>
            </a:pPr>
            <a:r>
              <a:rPr lang="en-US" sz="2000" dirty="0">
                <a:latin typeface="Kalinga" pitchFamily="34" charset="0"/>
              </a:rPr>
              <a:t>Det är viktigt att upprätthålla en balans vid insamlingar både för våra allmänna program och speciella initiativ såsom En spruta, ett liv.</a:t>
            </a:r>
          </a:p>
          <a:p>
            <a:pPr marR="0" lvl="0">
              <a:lnSpc>
                <a:spcPct val="115000"/>
              </a:lnSpc>
              <a:spcBef>
                <a:spcPts val="0"/>
              </a:spcBef>
              <a:spcAft>
                <a:spcPts val="0"/>
              </a:spcAft>
            </a:pPr>
            <a:r>
              <a:rPr lang="en-US" sz="2000" dirty="0" smtClean="0">
                <a:latin typeface="Kalinga" pitchFamily="34" charset="0"/>
              </a:rPr>
              <a:t>Hur?  Till exempel: </a:t>
            </a:r>
            <a:endParaRPr lang="sv-SE" sz="2000"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Arial" pitchFamily="34" charset="0"/>
              <a:buChar char="•"/>
            </a:pPr>
            <a:r>
              <a:rPr lang="en-US" sz="2000" dirty="0" smtClean="0">
                <a:latin typeface="Kalinga" pitchFamily="34" charset="0"/>
              </a:rPr>
              <a:t>Ägna en månad om året till marknadsföring av En spruta, ett liv</a:t>
            </a:r>
          </a:p>
          <a:p>
            <a:pPr marL="342900" marR="0" lvl="0" indent="-342900">
              <a:lnSpc>
                <a:spcPct val="115000"/>
              </a:lnSpc>
              <a:spcBef>
                <a:spcPts val="0"/>
              </a:spcBef>
              <a:spcAft>
                <a:spcPts val="0"/>
              </a:spcAft>
              <a:buFont typeface="Arial" pitchFamily="34" charset="0"/>
              <a:buChar char="•"/>
            </a:pPr>
            <a:r>
              <a:rPr lang="en-US" sz="2000" dirty="0" smtClean="0">
                <a:latin typeface="Kalinga" pitchFamily="34" charset="0"/>
              </a:rPr>
              <a:t>Identifiera specifika klubbar eller lionmedlemmar som är intresserade av En spruta, ett liv för att säkra återkommande gåvor varje år</a:t>
            </a:r>
          </a:p>
          <a:p>
            <a:pPr marL="342900" marR="0" lvl="0" indent="-342900">
              <a:lnSpc>
                <a:spcPct val="115000"/>
              </a:lnSpc>
              <a:spcBef>
                <a:spcPts val="0"/>
              </a:spcBef>
              <a:spcAft>
                <a:spcPts val="0"/>
              </a:spcAft>
              <a:buFont typeface="Arial" pitchFamily="34" charset="0"/>
              <a:buChar char="•"/>
            </a:pPr>
            <a:r>
              <a:rPr lang="en-US" sz="2000" dirty="0" smtClean="0">
                <a:latin typeface="Kalinga" pitchFamily="34" charset="0"/>
              </a:rPr>
              <a:t>Avsätt en del av alla insamlade medel i distriktet till En spruta, ett liv varje år</a:t>
            </a:r>
          </a:p>
          <a:p>
            <a:pPr marR="0" lvl="0">
              <a:lnSpc>
                <a:spcPct val="115000"/>
              </a:lnSpc>
              <a:spcBef>
                <a:spcPts val="0"/>
              </a:spcBef>
              <a:spcAft>
                <a:spcPts val="0"/>
              </a:spcAft>
            </a:pPr>
            <a:endParaRPr lang="sv-SE" sz="2000" dirty="0" smtClean="0">
              <a:latin typeface="Kalinga" pitchFamily="34" charset="0"/>
              <a:ea typeface="Calibri"/>
              <a:cs typeface="Kalinga" pitchFamily="34" charset="0"/>
            </a:endParaRPr>
          </a:p>
          <a:p>
            <a:pPr marR="0" lvl="0">
              <a:lnSpc>
                <a:spcPct val="115000"/>
              </a:lnSpc>
              <a:spcBef>
                <a:spcPts val="0"/>
              </a:spcBef>
              <a:spcAft>
                <a:spcPts val="0"/>
              </a:spcAft>
            </a:pPr>
            <a:r>
              <a:rPr lang="en-US" sz="2000" dirty="0" smtClean="0">
                <a:latin typeface="Kalinga" pitchFamily="34" charset="0"/>
              </a:rPr>
              <a:t>Skapa ett mål för En spruta, ett liv och utveckla en plan som är lämplig för förhållandena i ert distrikt.</a:t>
            </a:r>
          </a:p>
          <a:p>
            <a:pPr marR="0" lvl="0">
              <a:lnSpc>
                <a:spcPct val="115000"/>
              </a:lnSpc>
              <a:spcBef>
                <a:spcPts val="0"/>
              </a:spcBef>
              <a:spcAft>
                <a:spcPts val="0"/>
              </a:spcAft>
            </a:pPr>
            <a:endParaRPr lang="sv-SE" sz="2000" dirty="0" smtClean="0">
              <a:latin typeface="Kalinga" pitchFamily="34" charset="0"/>
              <a:ea typeface="Calibri"/>
              <a:cs typeface="Kalinga" pitchFamily="34" charset="0"/>
            </a:endParaRPr>
          </a:p>
          <a:p>
            <a:pPr marR="0" lvl="0">
              <a:lnSpc>
                <a:spcPct val="115000"/>
              </a:lnSpc>
              <a:spcBef>
                <a:spcPts val="0"/>
              </a:spcBef>
              <a:spcAft>
                <a:spcPts val="0"/>
              </a:spcAft>
            </a:pPr>
            <a:r>
              <a:rPr lang="en-US" sz="2000" dirty="0" smtClean="0">
                <a:latin typeface="Kalinga" pitchFamily="34" charset="0"/>
              </a:rPr>
              <a:t>Speciella appelleringar från LCIF, såsom miljonutmaningen i april, är till för att stötta ert arbete.</a:t>
            </a:r>
            <a:endParaRPr lang="sv-SE" sz="2000" dirty="0">
              <a:effectLst/>
              <a:latin typeface="Kalinga" pitchFamily="34" charset="0"/>
              <a:ea typeface="Calibri"/>
              <a:cs typeface="Kalinga" pitchFamily="34" charset="0"/>
            </a:endParaRPr>
          </a:p>
        </p:txBody>
      </p:sp>
    </p:spTree>
    <p:extLst>
      <p:ext uri="{BB962C8B-B14F-4D97-AF65-F5344CB8AC3E}">
        <p14:creationId xmlns:p14="http://schemas.microsoft.com/office/powerpoint/2010/main" val="3286637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300" dirty="0" smtClean="0">
                <a:solidFill>
                  <a:srgbClr val="FFFFFF"/>
                </a:solidFill>
                <a:latin typeface="Kalinga" pitchFamily="34" charset="0"/>
              </a:rPr>
              <a:t>LCIF:s </a:t>
            </a:r>
            <a:r>
              <a:rPr lang="en-US" sz="3300" dirty="0" err="1" smtClean="0">
                <a:solidFill>
                  <a:srgbClr val="FFFFFF"/>
                </a:solidFill>
                <a:latin typeface="Kalinga" pitchFamily="34" charset="0"/>
              </a:rPr>
              <a:t>miljonutmaning</a:t>
            </a:r>
            <a:r>
              <a:rPr lang="en-US" sz="3300" dirty="0" smtClean="0">
                <a:solidFill>
                  <a:srgbClr val="FFFFFF"/>
                </a:solidFill>
                <a:latin typeface="Kalinga" pitchFamily="34" charset="0"/>
              </a:rPr>
              <a:t> - ENDAST I APRIL</a:t>
            </a:r>
          </a:p>
        </p:txBody>
      </p:sp>
      <p:pic>
        <p:nvPicPr>
          <p:cNvPr id="16179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32000"/>
            <a:ext cx="3471863"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8" name="Rectangle 2"/>
          <p:cNvSpPr>
            <a:spLocks noGrp="1" noChangeArrowheads="1"/>
          </p:cNvSpPr>
          <p:nvPr>
            <p:ph type="subTitle" idx="1"/>
          </p:nvPr>
        </p:nvSpPr>
        <p:spPr>
          <a:xfrm>
            <a:off x="289118" y="2895600"/>
            <a:ext cx="5171882" cy="2819400"/>
          </a:xfrm>
        </p:spPr>
        <p:txBody>
          <a:bodyPr lIns="0" tIns="0" rIns="0" bIns="0"/>
          <a:lstStyle/>
          <a:p>
            <a:pPr lvl="1" indent="-342900" algn="l" eaLnBrk="1" hangingPunct="1">
              <a:lnSpc>
                <a:spcPct val="95000"/>
              </a:lnSpc>
              <a:spcBef>
                <a:spcPct val="0"/>
              </a:spcBef>
              <a:buClr>
                <a:srgbClr val="000000"/>
              </a:buClr>
            </a:pPr>
            <a:r>
              <a:rPr lang="en-US" sz="2400" dirty="0" smtClean="0">
                <a:solidFill>
                  <a:srgbClr val="000000"/>
                </a:solidFill>
                <a:latin typeface="Kalinga" pitchFamily="34" charset="0"/>
              </a:rPr>
              <a:t>Fyrdubbla lionmedlemmarnas donationer:</a:t>
            </a:r>
          </a:p>
          <a:p>
            <a:pPr lvl="1" indent="-342900" algn="l" eaLnBrk="1" hangingPunct="1">
              <a:lnSpc>
                <a:spcPct val="95000"/>
              </a:lnSpc>
              <a:spcBef>
                <a:spcPct val="0"/>
              </a:spcBef>
              <a:buClr>
                <a:srgbClr val="000000"/>
              </a:buClr>
            </a:pPr>
            <a:endParaRPr lang="sv-SE" sz="2400" dirty="0" smtClean="0">
              <a:solidFill>
                <a:srgbClr val="000000"/>
              </a:solidFill>
              <a:latin typeface="Kalinga" pitchFamily="34" charset="0"/>
              <a:cs typeface="Kalinga" pitchFamily="34" charset="0"/>
            </a:endParaRPr>
          </a:p>
          <a:p>
            <a:pPr lvl="1" indent="-342900" algn="l" eaLnBrk="1" hangingPunct="1">
              <a:lnSpc>
                <a:spcPct val="95000"/>
              </a:lnSpc>
              <a:spcBef>
                <a:spcPct val="0"/>
              </a:spcBef>
              <a:buClr>
                <a:srgbClr val="000000"/>
              </a:buClr>
            </a:pPr>
            <a:r>
              <a:rPr lang="en-US" sz="2300" dirty="0" smtClean="0">
                <a:solidFill>
                  <a:srgbClr val="000000"/>
                </a:solidFill>
                <a:latin typeface="Kalinga" pitchFamily="34" charset="0"/>
              </a:rPr>
              <a:t>För att fira världsvaccinationsveckan kommer alla donationer som LCIF får in till En spruta, ett liv under april att matchas 1:1 av familjen Oswal.</a:t>
            </a:r>
          </a:p>
        </p:txBody>
      </p:sp>
      <p:sp>
        <p:nvSpPr>
          <p:cNvPr id="8" name="Slide Number Placeholder 7"/>
          <p:cNvSpPr>
            <a:spLocks noGrp="1"/>
          </p:cNvSpPr>
          <p:nvPr>
            <p:ph type="sldNum" sz="quarter" idx="12"/>
          </p:nvPr>
        </p:nvSpPr>
        <p:spPr/>
        <p:txBody>
          <a:bodyPr/>
          <a:lstStyle/>
          <a:p>
            <a:pPr>
              <a:defRPr/>
            </a:pPr>
            <a:fld id="{5F1F73C1-B155-430F-9248-541D052B09CA}" type="slidenum">
              <a:rPr lang="en-US"/>
              <a:pPr>
                <a:defRPr/>
              </a:pPr>
              <a:t>36</a:t>
            </a:fld>
            <a:endParaRPr lang="sv-SE"/>
          </a:p>
        </p:txBody>
      </p:sp>
      <p:pic>
        <p:nvPicPr>
          <p:cNvPr id="378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9882" y="1676400"/>
            <a:ext cx="445056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3719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4"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300" dirty="0" smtClean="0">
                <a:solidFill>
                  <a:srgbClr val="FFFFFF"/>
                </a:solidFill>
                <a:latin typeface="Kalinga" pitchFamily="34" charset="0"/>
              </a:rPr>
              <a:t>Marknadsföringsverktyg</a:t>
            </a:r>
          </a:p>
        </p:txBody>
      </p:sp>
      <p:pic>
        <p:nvPicPr>
          <p:cNvPr id="18432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92275"/>
            <a:ext cx="9059863"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6" name="Rectangle 2"/>
          <p:cNvSpPr>
            <a:spLocks noGrp="1" noChangeArrowheads="1"/>
          </p:cNvSpPr>
          <p:nvPr>
            <p:ph type="subTitle" idx="1"/>
          </p:nvPr>
        </p:nvSpPr>
        <p:spPr>
          <a:xfrm>
            <a:off x="196850" y="1692275"/>
            <a:ext cx="9174163" cy="5622925"/>
          </a:xfrm>
        </p:spPr>
        <p:txBody>
          <a:bodyPr lIns="0" tIns="0" rIns="0" bIns="0"/>
          <a:lstStyle/>
          <a:p>
            <a:pPr marL="114300" lvl="1" algn="l" eaLnBrk="1" hangingPunct="1">
              <a:lnSpc>
                <a:spcPct val="95000"/>
              </a:lnSpc>
              <a:spcBef>
                <a:spcPct val="0"/>
              </a:spcBef>
              <a:spcAft>
                <a:spcPts val="1200"/>
              </a:spcAft>
              <a:buClr>
                <a:srgbClr val="000000"/>
              </a:buClr>
            </a:pPr>
            <a:r>
              <a:rPr lang="en-US" sz="1800" dirty="0" smtClean="0">
                <a:solidFill>
                  <a:srgbClr val="000000"/>
                </a:solidFill>
                <a:latin typeface="Kalinga" pitchFamily="34" charset="0"/>
              </a:rPr>
              <a:t>Nu tillgängligt:</a:t>
            </a:r>
          </a:p>
          <a:p>
            <a:pPr lvl="1" indent="-342900" algn="l" eaLnBrk="1" hangingPunct="1">
              <a:lnSpc>
                <a:spcPct val="95000"/>
              </a:lnSpc>
              <a:spcBef>
                <a:spcPct val="0"/>
              </a:spcBef>
              <a:spcAft>
                <a:spcPts val="1200"/>
              </a:spcAft>
              <a:buClr>
                <a:srgbClr val="000000"/>
              </a:buClr>
              <a:buFont typeface="Arial" pitchFamily="34" charset="0"/>
              <a:buChar char="•"/>
            </a:pPr>
            <a:r>
              <a:rPr lang="en-US" sz="1800" dirty="0" smtClean="0">
                <a:solidFill>
                  <a:srgbClr val="000000"/>
                </a:solidFill>
                <a:latin typeface="Kalinga" pitchFamily="34" charset="0"/>
              </a:rPr>
              <a:t>Video av vaccinationskampanjen i Etiopien:  </a:t>
            </a:r>
            <a:r>
              <a:rPr lang="en-US" sz="1800" dirty="0">
                <a:solidFill>
                  <a:srgbClr val="000000"/>
                </a:solidFill>
                <a:latin typeface="Kalinga" pitchFamily="34" charset="0"/>
                <a:hlinkClick r:id="rId6"/>
              </a:rPr>
              <a:t>http://youtu.be/r3CKFOT-ruo</a:t>
            </a:r>
            <a:endParaRPr lang="sv-SE" sz="1800" dirty="0"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1200"/>
              </a:spcAft>
              <a:buClr>
                <a:srgbClr val="000000"/>
              </a:buClr>
              <a:buFont typeface="Arial" pitchFamily="34" charset="0"/>
              <a:buChar char="•"/>
            </a:pPr>
            <a:r>
              <a:rPr lang="en-US" sz="1800" dirty="0" smtClean="0">
                <a:solidFill>
                  <a:srgbClr val="000000"/>
                </a:solidFill>
                <a:latin typeface="Kalinga" pitchFamily="34" charset="0"/>
              </a:rPr>
              <a:t>Flygblad för miljonutmaningen</a:t>
            </a:r>
          </a:p>
          <a:p>
            <a:pPr lvl="1" indent="-342900" algn="l" eaLnBrk="1" hangingPunct="1">
              <a:lnSpc>
                <a:spcPct val="95000"/>
              </a:lnSpc>
              <a:spcBef>
                <a:spcPct val="0"/>
              </a:spcBef>
              <a:spcAft>
                <a:spcPts val="1200"/>
              </a:spcAft>
              <a:buClr>
                <a:srgbClr val="000000"/>
              </a:buClr>
              <a:buFont typeface="Arial" pitchFamily="34" charset="0"/>
              <a:buChar char="•"/>
            </a:pPr>
            <a:r>
              <a:rPr lang="en-US" sz="1800" dirty="0" smtClean="0">
                <a:solidFill>
                  <a:srgbClr val="000000"/>
                </a:solidFill>
                <a:latin typeface="Kalinga" pitchFamily="34" charset="0"/>
              </a:rPr>
              <a:t>Uppdaterad PowerPoint-presentation att använda vid klubb- eller distriktsevenemang</a:t>
            </a:r>
          </a:p>
          <a:p>
            <a:pPr lvl="1" indent="-342900" algn="l" eaLnBrk="1" hangingPunct="1">
              <a:lnSpc>
                <a:spcPct val="95000"/>
              </a:lnSpc>
              <a:spcBef>
                <a:spcPct val="0"/>
              </a:spcBef>
              <a:spcAft>
                <a:spcPts val="1200"/>
              </a:spcAft>
              <a:buClr>
                <a:srgbClr val="000000"/>
              </a:buClr>
              <a:buFont typeface="Arial" pitchFamily="34" charset="0"/>
              <a:buChar char="•"/>
            </a:pPr>
            <a:r>
              <a:rPr lang="en-US" sz="1800" dirty="0" smtClean="0">
                <a:solidFill>
                  <a:srgbClr val="000000"/>
                </a:solidFill>
                <a:latin typeface="Kalinga" pitchFamily="34" charset="0"/>
              </a:rPr>
              <a:t>En uppdaterad broschyr för </a:t>
            </a:r>
            <a:r>
              <a:rPr lang="en-US" sz="1800" i="1" dirty="0" smtClean="0">
                <a:solidFill>
                  <a:srgbClr val="000000"/>
                </a:solidFill>
                <a:latin typeface="Kalinga" pitchFamily="34" charset="0"/>
              </a:rPr>
              <a:t>En spruta, ett liv</a:t>
            </a:r>
            <a:r>
              <a:rPr lang="en-US" sz="1800" dirty="0" smtClean="0">
                <a:solidFill>
                  <a:srgbClr val="000000"/>
                </a:solidFill>
                <a:latin typeface="Kalinga" pitchFamily="34" charset="0"/>
              </a:rPr>
              <a:t>.</a:t>
            </a:r>
          </a:p>
          <a:p>
            <a:pPr lvl="2" indent="-342900" algn="l" eaLnBrk="1" hangingPunct="1">
              <a:lnSpc>
                <a:spcPct val="95000"/>
              </a:lnSpc>
              <a:spcBef>
                <a:spcPct val="0"/>
              </a:spcBef>
              <a:spcAft>
                <a:spcPts val="1200"/>
              </a:spcAft>
              <a:buClr>
                <a:srgbClr val="000000"/>
              </a:buClr>
              <a:buFont typeface="Arial" pitchFamily="34" charset="0"/>
              <a:buChar char="•"/>
            </a:pPr>
            <a:r>
              <a:rPr lang="en-US" sz="1400" dirty="0" smtClean="0">
                <a:solidFill>
                  <a:srgbClr val="000000"/>
                </a:solidFill>
                <a:latin typeface="Kalinga" pitchFamily="34" charset="0"/>
              </a:rPr>
              <a:t>Dessa kan laddas ner och skrivas ut lokalt (använd MD-budgeten för utgifterna) eller så kan LCIF:s utvecklingspersonal skicka exemplar till dig.)</a:t>
            </a:r>
          </a:p>
          <a:p>
            <a:pPr algn="l" eaLnBrk="1" hangingPunct="1">
              <a:lnSpc>
                <a:spcPct val="95000"/>
              </a:lnSpc>
              <a:spcBef>
                <a:spcPct val="0"/>
              </a:spcBef>
              <a:spcAft>
                <a:spcPts val="1200"/>
              </a:spcAft>
              <a:buClr>
                <a:srgbClr val="000000"/>
              </a:buClr>
            </a:pPr>
            <a:r>
              <a:rPr lang="en-US" sz="2200" dirty="0" smtClean="0">
                <a:solidFill>
                  <a:srgbClr val="000000"/>
                </a:solidFill>
                <a:latin typeface="Kalinga" pitchFamily="34" charset="0"/>
              </a:rPr>
              <a:t>Inbokat i april:</a:t>
            </a:r>
          </a:p>
          <a:p>
            <a:pPr marL="342900" indent="-342900" algn="l" eaLnBrk="1" hangingPunct="1">
              <a:lnSpc>
                <a:spcPct val="95000"/>
              </a:lnSpc>
              <a:spcBef>
                <a:spcPct val="0"/>
              </a:spcBef>
              <a:spcAft>
                <a:spcPts val="1200"/>
              </a:spcAft>
              <a:buClr>
                <a:srgbClr val="000000"/>
              </a:buClr>
              <a:buFont typeface="Arial" pitchFamily="34" charset="0"/>
              <a:buChar char="•"/>
            </a:pPr>
            <a:r>
              <a:rPr lang="en-US" sz="2200" dirty="0" smtClean="0">
                <a:solidFill>
                  <a:srgbClr val="000000"/>
                </a:solidFill>
                <a:latin typeface="Kalinga" pitchFamily="34" charset="0"/>
              </a:rPr>
              <a:t>Artikel i </a:t>
            </a:r>
            <a:r>
              <a:rPr lang="en-US" sz="2200" dirty="0" err="1" smtClean="0">
                <a:solidFill>
                  <a:srgbClr val="000000"/>
                </a:solidFill>
                <a:latin typeface="Kalinga" pitchFamily="34" charset="0"/>
                <a:hlinkClick r:id="rId7"/>
              </a:rPr>
              <a:t>Tidningen</a:t>
            </a:r>
            <a:r>
              <a:rPr lang="en-US" sz="2200" dirty="0" smtClean="0">
                <a:solidFill>
                  <a:srgbClr val="000000"/>
                </a:solidFill>
                <a:latin typeface="Kalinga" pitchFamily="34" charset="0"/>
                <a:hlinkClick r:id="rId7"/>
              </a:rPr>
              <a:t> Lion</a:t>
            </a:r>
            <a:r>
              <a:rPr lang="en-US" sz="2200" dirty="0" smtClean="0">
                <a:solidFill>
                  <a:srgbClr val="000000"/>
                </a:solidFill>
                <a:latin typeface="Kalinga" pitchFamily="34" charset="0"/>
              </a:rPr>
              <a:t> (många internationella versioner av tidningen kommer att publicera artikeln under de kommande månaderna)</a:t>
            </a:r>
          </a:p>
          <a:p>
            <a:pPr marL="342900" indent="-342900" algn="l" eaLnBrk="1" hangingPunct="1">
              <a:lnSpc>
                <a:spcPct val="95000"/>
              </a:lnSpc>
              <a:spcBef>
                <a:spcPct val="0"/>
              </a:spcBef>
              <a:spcAft>
                <a:spcPts val="1200"/>
              </a:spcAft>
              <a:buClr>
                <a:srgbClr val="000000"/>
              </a:buClr>
              <a:buFont typeface="Arial" pitchFamily="34" charset="0"/>
              <a:buChar char="•"/>
            </a:pPr>
            <a:r>
              <a:rPr lang="en-US" sz="2200" dirty="0" smtClean="0">
                <a:solidFill>
                  <a:srgbClr val="000000"/>
                </a:solidFill>
                <a:latin typeface="Kalinga" pitchFamily="34" charset="0"/>
              </a:rPr>
              <a:t>LCIF ordförandes </a:t>
            </a:r>
            <a:r>
              <a:rPr lang="en-US" sz="2200" dirty="0" smtClean="0">
                <a:solidFill>
                  <a:srgbClr val="000000"/>
                </a:solidFill>
                <a:latin typeface="Kalinga" pitchFamily="34" charset="0"/>
                <a:hlinkClick r:id="rId8"/>
              </a:rPr>
              <a:t>nyhetsbrev </a:t>
            </a:r>
            <a:endParaRPr lang="sv-SE" sz="2200" dirty="0" smtClean="0">
              <a:solidFill>
                <a:srgbClr val="000000"/>
              </a:solidFill>
              <a:latin typeface="Kalinga" pitchFamily="34" charset="0"/>
              <a:cs typeface="Kalinga" pitchFamily="34" charset="0"/>
            </a:endParaRPr>
          </a:p>
          <a:p>
            <a:pPr marL="342900" indent="-342900" algn="l" eaLnBrk="1" hangingPunct="1">
              <a:lnSpc>
                <a:spcPct val="95000"/>
              </a:lnSpc>
              <a:spcBef>
                <a:spcPct val="0"/>
              </a:spcBef>
              <a:spcAft>
                <a:spcPts val="1200"/>
              </a:spcAft>
              <a:buClr>
                <a:srgbClr val="000000"/>
              </a:buClr>
              <a:buFont typeface="Arial" pitchFamily="34" charset="0"/>
              <a:buChar char="•"/>
            </a:pPr>
            <a:r>
              <a:rPr sz="2200" dirty="0" smtClean="0">
                <a:latin typeface="Kalinga" panose="020B0502040204020203" pitchFamily="34" charset="0"/>
                <a:cs typeface="Kalinga" panose="020B0502040204020203" pitchFamily="34" charset="0"/>
              </a:rPr>
              <a:t>Inlägg på L</a:t>
            </a:r>
            <a:r>
              <a:rPr lang="en-US" sz="2200" dirty="0" smtClean="0">
                <a:solidFill>
                  <a:srgbClr val="000000"/>
                </a:solidFill>
                <a:latin typeface="Kalinga" pitchFamily="34" charset="0"/>
              </a:rPr>
              <a:t>CIFs </a:t>
            </a:r>
            <a:r>
              <a:rPr lang="en-US" sz="2200" dirty="0" smtClean="0">
                <a:solidFill>
                  <a:srgbClr val="000000"/>
                </a:solidFill>
                <a:latin typeface="Kalinga" pitchFamily="34" charset="0"/>
                <a:hlinkClick r:id="rId9"/>
              </a:rPr>
              <a:t>blogg</a:t>
            </a:r>
            <a:r>
              <a:rPr lang="en-US" sz="2200" dirty="0" smtClean="0">
                <a:solidFill>
                  <a:srgbClr val="000000"/>
                </a:solidFill>
                <a:latin typeface="Kalinga" pitchFamily="34" charset="0"/>
              </a:rPr>
              <a:t>, </a:t>
            </a:r>
            <a:r>
              <a:rPr lang="en-US" sz="2200" dirty="0" smtClean="0">
                <a:solidFill>
                  <a:srgbClr val="000000"/>
                </a:solidFill>
                <a:latin typeface="Kalinga" pitchFamily="34" charset="0"/>
                <a:hlinkClick r:id="rId10"/>
              </a:rPr>
              <a:t>Facebook</a:t>
            </a:r>
            <a:r>
              <a:rPr lang="en-US" sz="2200" dirty="0" smtClean="0">
                <a:solidFill>
                  <a:srgbClr val="000000"/>
                </a:solidFill>
                <a:latin typeface="Kalinga" pitchFamily="34" charset="0"/>
              </a:rPr>
              <a:t> and </a:t>
            </a:r>
            <a:r>
              <a:rPr lang="en-US" sz="2200" dirty="0" smtClean="0">
                <a:solidFill>
                  <a:schemeClr val="accent4"/>
                </a:solidFill>
                <a:latin typeface="Kalinga" pitchFamily="34" charset="0"/>
                <a:hlinkClick r:id="rId11"/>
              </a:rPr>
              <a:t>Twitter</a:t>
            </a:r>
            <a:r>
              <a:rPr lang="en-US" sz="2200" dirty="0" smtClean="0">
                <a:solidFill>
                  <a:srgbClr val="000000"/>
                </a:solidFill>
                <a:latin typeface="Kalinga" pitchFamily="34" charset="0"/>
              </a:rPr>
              <a:t>-konton under april månad</a:t>
            </a:r>
          </a:p>
        </p:txBody>
      </p:sp>
      <p:sp>
        <p:nvSpPr>
          <p:cNvPr id="9" name="Slide Number Placeholder 8"/>
          <p:cNvSpPr>
            <a:spLocks noGrp="1"/>
          </p:cNvSpPr>
          <p:nvPr>
            <p:ph type="sldNum" sz="quarter" idx="12"/>
          </p:nvPr>
        </p:nvSpPr>
        <p:spPr/>
        <p:txBody>
          <a:bodyPr/>
          <a:lstStyle/>
          <a:p>
            <a:pPr>
              <a:defRPr/>
            </a:pPr>
            <a:fld id="{9356286F-F311-4A04-BD1B-5BB69CE1341E}" type="slidenum">
              <a:rPr lang="en-US"/>
              <a:pPr>
                <a:defRPr/>
              </a:pPr>
              <a:t>37</a:t>
            </a:fld>
            <a:endParaRPr lang="sv-SE"/>
          </a:p>
        </p:txBody>
      </p:sp>
    </p:spTree>
    <p:extLst>
      <p:ext uri="{BB962C8B-B14F-4D97-AF65-F5344CB8AC3E}">
        <p14:creationId xmlns:p14="http://schemas.microsoft.com/office/powerpoint/2010/main" val="37418961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4700" dirty="0" smtClean="0">
                <a:solidFill>
                  <a:srgbClr val="4E562B"/>
                </a:solidFill>
                <a:latin typeface="Kalinga" pitchFamily="34" charset="0"/>
              </a:rPr>
              <a:t>Frågor?</a:t>
            </a:r>
            <a:endParaRPr lang="sv-SE" altLang="en-US" sz="4200" dirty="0" smtClean="0">
              <a:solidFill>
                <a:schemeClr val="tx2"/>
              </a:solidFill>
              <a:latin typeface="Kalinga" pitchFamily="34" charset="0"/>
              <a:cs typeface="Kalinga" pitchFamily="34" charset="0"/>
            </a:endParaRPr>
          </a:p>
        </p:txBody>
      </p:sp>
      <p:sp>
        <p:nvSpPr>
          <p:cNvPr id="33796"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n-US" altLang="en-US"/>
          </a:p>
        </p:txBody>
      </p:sp>
      <p:sp>
        <p:nvSpPr>
          <p:cNvPr id="18438" name="Rectangle 15"/>
          <p:cNvSpPr>
            <a:spLocks noChangeArrowheads="1"/>
          </p:cNvSpPr>
          <p:nvPr/>
        </p:nvSpPr>
        <p:spPr bwMode="auto">
          <a:xfrm>
            <a:off x="311353" y="3581400"/>
            <a:ext cx="423524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2000" dirty="0" smtClean="0">
                <a:solidFill>
                  <a:srgbClr val="766A62"/>
                </a:solidFill>
                <a:latin typeface="Kalinga" pitchFamily="34" charset="0"/>
              </a:rPr>
              <a:t>Kontakt: </a:t>
            </a:r>
            <a:r>
              <a:rPr lang="en-US" altLang="en-US" sz="2000" dirty="0" smtClean="0">
                <a:solidFill>
                  <a:srgbClr val="766A62"/>
                </a:solidFill>
                <a:latin typeface="Kalinga" pitchFamily="34" charset="0"/>
                <a:hlinkClick r:id="rId4"/>
              </a:rPr>
              <a:t>lcifdevelopment@lionsclubs.org</a:t>
            </a:r>
            <a:endParaRPr lang="sv-SE" altLang="en-US" sz="2000" dirty="0" smtClean="0">
              <a:solidFill>
                <a:srgbClr val="766A62"/>
              </a:solidFill>
              <a:latin typeface="Kalinga" pitchFamily="34" charset="0"/>
              <a:cs typeface="Kalinga" pitchFamily="34" charset="0"/>
            </a:endParaRPr>
          </a:p>
          <a:p>
            <a:pPr eaLnBrk="1" hangingPunct="1">
              <a:lnSpc>
                <a:spcPct val="90000"/>
              </a:lnSpc>
              <a:spcBef>
                <a:spcPct val="0"/>
              </a:spcBef>
              <a:buFontTx/>
              <a:buNone/>
              <a:defRPr/>
            </a:pPr>
            <a:r>
              <a:rPr lang="en-US" altLang="en-US" sz="2000" dirty="0" smtClean="0">
                <a:solidFill>
                  <a:srgbClr val="766A62"/>
                </a:solidFill>
                <a:latin typeface="Kalinga" pitchFamily="34" charset="0"/>
              </a:rPr>
              <a:t>Eller ring er motsvarighet till LCIF:s utvecklingspersonal </a:t>
            </a:r>
            <a:endParaRPr lang="sv-SE" altLang="en-US" sz="2000" dirty="0" smtClean="0">
              <a:solidFill>
                <a:srgbClr val="766A62"/>
              </a:solidFill>
              <a:latin typeface="Kalinga" pitchFamily="34" charset="0"/>
              <a:cs typeface="Kalinga" pitchFamily="34" charset="0"/>
            </a:endParaRPr>
          </a:p>
          <a:p>
            <a:pPr eaLnBrk="1" hangingPunct="1">
              <a:lnSpc>
                <a:spcPct val="90000"/>
              </a:lnSpc>
              <a:spcBef>
                <a:spcPct val="0"/>
              </a:spcBef>
              <a:buFontTx/>
              <a:buNone/>
              <a:defRPr/>
            </a:pPr>
            <a:endParaRPr lang="sv-SE" altLang="en-US" sz="2000" dirty="0" smtClean="0">
              <a:solidFill>
                <a:srgbClr val="766A62"/>
              </a:solidFill>
              <a:latin typeface="Kalinga" pitchFamily="34" charset="0"/>
              <a:cs typeface="Kalinga" pitchFamily="34" charset="0"/>
            </a:endParaRPr>
          </a:p>
          <a:p>
            <a:pPr eaLnBrk="1" hangingPunct="1">
              <a:lnSpc>
                <a:spcPct val="90000"/>
              </a:lnSpc>
              <a:spcBef>
                <a:spcPct val="0"/>
              </a:spcBef>
              <a:buFontTx/>
              <a:buNone/>
              <a:defRPr/>
            </a:pPr>
            <a:r>
              <a:rPr lang="en-US" altLang="en-US" sz="2000" dirty="0" smtClean="0">
                <a:solidFill>
                  <a:srgbClr val="766A62"/>
                </a:solidFill>
                <a:latin typeface="Kalinga" pitchFamily="34" charset="0"/>
              </a:rPr>
              <a:t>(Bläddra längst ner på sidan för kontaktinformation: http://www.lcif.org/EN/about-us/contact-us.php)</a:t>
            </a:r>
            <a:endParaRPr lang="sv-SE" altLang="en-US" dirty="0" smtClean="0">
              <a:solidFill>
                <a:schemeClr val="tx2"/>
              </a:solidFill>
              <a:latin typeface="Kalinga" pitchFamily="34" charset="0"/>
              <a:cs typeface="Kalinga" pitchFamily="34" charset="0"/>
            </a:endParaRPr>
          </a:p>
        </p:txBody>
      </p:sp>
      <p:pic>
        <p:nvPicPr>
          <p:cNvPr id="33799" name="Picture 8" descr="P100088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685800"/>
            <a:ext cx="46101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8"/>
          <p:cNvSpPr>
            <a:spLocks noChangeArrowheads="1"/>
          </p:cNvSpPr>
          <p:nvPr/>
        </p:nvSpPr>
        <p:spPr bwMode="auto">
          <a:xfrm>
            <a:off x="338138" y="1524000"/>
            <a:ext cx="2760662"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4700" dirty="0" smtClean="0">
                <a:solidFill>
                  <a:srgbClr val="4E562B"/>
                </a:solidFill>
                <a:latin typeface="Kalinga" pitchFamily="34" charset="0"/>
              </a:rPr>
              <a:t>Tack Lions!</a:t>
            </a:r>
            <a:endParaRPr lang="sv-SE" altLang="en-US" sz="4200" dirty="0" smtClean="0">
              <a:solidFill>
                <a:schemeClr val="tx2"/>
              </a:solidFill>
              <a:latin typeface="Kalinga" pitchFamily="34" charset="0"/>
              <a:cs typeface="Kalinga" pitchFamily="34" charset="0"/>
            </a:endParaRPr>
          </a:p>
        </p:txBody>
      </p:sp>
      <p:sp>
        <p:nvSpPr>
          <p:cNvPr id="30724"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n-US" altLang="en-US"/>
          </a:p>
        </p:txBody>
      </p:sp>
      <p:pic>
        <p:nvPicPr>
          <p:cNvPr id="30725" name="Picture 14"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5080000"/>
            <a:ext cx="677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15"/>
          <p:cNvSpPr>
            <a:spLocks noChangeArrowheads="1"/>
          </p:cNvSpPr>
          <p:nvPr/>
        </p:nvSpPr>
        <p:spPr bwMode="auto">
          <a:xfrm>
            <a:off x="846138" y="5164138"/>
            <a:ext cx="27098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2900" dirty="0" smtClean="0">
                <a:solidFill>
                  <a:srgbClr val="766A62"/>
                </a:solidFill>
                <a:latin typeface="Kalinga" pitchFamily="34" charset="0"/>
              </a:rPr>
              <a:t>En spruta, </a:t>
            </a:r>
          </a:p>
          <a:p>
            <a:pPr eaLnBrk="1" hangingPunct="1">
              <a:lnSpc>
                <a:spcPct val="90000"/>
              </a:lnSpc>
              <a:spcBef>
                <a:spcPct val="0"/>
              </a:spcBef>
              <a:buFontTx/>
              <a:buNone/>
              <a:defRPr/>
            </a:pPr>
            <a:r>
              <a:rPr lang="en-US" altLang="en-US" sz="2900" dirty="0" smtClean="0">
                <a:solidFill>
                  <a:srgbClr val="766A62"/>
                </a:solidFill>
                <a:latin typeface="Kalinga" pitchFamily="34" charset="0"/>
              </a:rPr>
              <a:t>ett liv</a:t>
            </a:r>
            <a:endParaRPr lang="sv-SE" altLang="en-US" sz="4200" dirty="0" smtClean="0">
              <a:solidFill>
                <a:schemeClr val="tx2"/>
              </a:solidFill>
              <a:latin typeface="Kalinga" pitchFamily="34" charset="0"/>
              <a:cs typeface="Kalinga" pitchFamily="34" charset="0"/>
            </a:endParaRPr>
          </a:p>
        </p:txBody>
      </p:sp>
      <p:pic>
        <p:nvPicPr>
          <p:cNvPr id="30727" name="Picture 7" descr="moms in line madagasca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909638"/>
            <a:ext cx="6451600" cy="533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1"/>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600" dirty="0" smtClean="0">
                <a:solidFill>
                  <a:srgbClr val="FFFFFF"/>
                </a:solidFill>
                <a:latin typeface="Kalinga" pitchFamily="34" charset="0"/>
              </a:rPr>
              <a:t>Uppmaning till handling!</a:t>
            </a:r>
            <a:endParaRPr lang="sv-SE" altLang="en-US" sz="3600" dirty="0" smtClean="0">
              <a:solidFill>
                <a:srgbClr val="FFFFFF"/>
              </a:solidFill>
              <a:latin typeface="Kalinga" pitchFamily="34" charset="0"/>
              <a:cs typeface="Kalinga" pitchFamily="34" charset="0"/>
            </a:endParaRPr>
          </a:p>
        </p:txBody>
      </p:sp>
      <p:pic>
        <p:nvPicPr>
          <p:cNvPr id="1741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138" y="1692275"/>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275" y="1531938"/>
            <a:ext cx="9991725" cy="608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0"/>
          <p:cNvSpPr txBox="1">
            <a:spLocks noChangeArrowheads="1"/>
          </p:cNvSpPr>
          <p:nvPr/>
        </p:nvSpPr>
        <p:spPr bwMode="auto">
          <a:xfrm>
            <a:off x="338138" y="2393810"/>
            <a:ext cx="5916612"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2400" dirty="0">
                <a:solidFill>
                  <a:srgbClr val="000000"/>
                </a:solidFill>
                <a:latin typeface="Kalinga" pitchFamily="34" charset="0"/>
              </a:rPr>
              <a:t>Mässlingen tar 335 barns liv varje dag – mer än 122 000 offer om året.  Och den går helt att förebygga.</a:t>
            </a:r>
          </a:p>
          <a:p>
            <a:pPr eaLnBrk="1" hangingPunct="1">
              <a:lnSpc>
                <a:spcPct val="95000"/>
              </a:lnSpc>
              <a:spcBef>
                <a:spcPct val="0"/>
              </a:spcBef>
              <a:buFontTx/>
              <a:buNone/>
              <a:defRPr/>
            </a:pPr>
            <a:endParaRPr lang="sv-SE" altLang="en-US" sz="2400" dirty="0">
              <a:solidFill>
                <a:srgbClr val="000000"/>
              </a:solidFill>
              <a:latin typeface="Kalinga" pitchFamily="34" charset="0"/>
              <a:cs typeface="Kalinga" pitchFamily="34" charset="0"/>
            </a:endParaRPr>
          </a:p>
          <a:p>
            <a:pPr eaLnBrk="1" hangingPunct="1">
              <a:lnSpc>
                <a:spcPct val="95000"/>
              </a:lnSpc>
              <a:spcBef>
                <a:spcPct val="0"/>
              </a:spcBef>
              <a:buFontTx/>
              <a:buNone/>
              <a:defRPr/>
            </a:pPr>
            <a:r>
              <a:rPr lang="en-US" altLang="en-US" sz="2400" dirty="0" smtClean="0">
                <a:solidFill>
                  <a:srgbClr val="000000"/>
                </a:solidFill>
                <a:latin typeface="Kalinga" pitchFamily="34" charset="0"/>
              </a:rPr>
              <a:t>Vi inom Lions har lovat att fortsätta bekämpa sjukdomen.</a:t>
            </a:r>
          </a:p>
          <a:p>
            <a:pPr eaLnBrk="1" hangingPunct="1">
              <a:lnSpc>
                <a:spcPct val="95000"/>
              </a:lnSpc>
              <a:spcBef>
                <a:spcPct val="0"/>
              </a:spcBef>
              <a:buFontTx/>
              <a:buNone/>
              <a:defRPr/>
            </a:pPr>
            <a:endParaRPr lang="sv-SE" altLang="en-US" sz="2400" dirty="0">
              <a:solidFill>
                <a:srgbClr val="000000"/>
              </a:solidFill>
              <a:latin typeface="Kalinga" pitchFamily="34" charset="0"/>
              <a:cs typeface="Kalinga" pitchFamily="34" charset="0"/>
            </a:endParaRPr>
          </a:p>
          <a:p>
            <a:pPr eaLnBrk="1" hangingPunct="1">
              <a:lnSpc>
                <a:spcPct val="95000"/>
              </a:lnSpc>
              <a:spcBef>
                <a:spcPct val="0"/>
              </a:spcBef>
              <a:buFontTx/>
              <a:buNone/>
              <a:defRPr/>
            </a:pPr>
            <a:r>
              <a:rPr lang="en-US" altLang="en-US" sz="2400" dirty="0" smtClean="0">
                <a:solidFill>
                  <a:srgbClr val="000000"/>
                </a:solidFill>
                <a:latin typeface="Kalinga" pitchFamily="34" charset="0"/>
              </a:rPr>
              <a:t>Barn i samhällen världen över behöver din hjälp för att kunna skydda sig mot mässlingsinfektioner.</a:t>
            </a:r>
            <a:endParaRPr lang="sv-SE" altLang="en-US" sz="2400" dirty="0" smtClean="0">
              <a:solidFill>
                <a:srgbClr val="000000"/>
              </a:solidFill>
              <a:latin typeface="Kalinga" pitchFamily="34" charset="0"/>
              <a:cs typeface="Kalinga" pitchFamily="34" charset="0"/>
            </a:endParaRPr>
          </a:p>
        </p:txBody>
      </p:sp>
      <p:sp>
        <p:nvSpPr>
          <p:cNvPr id="17418" name="Rectangle 11"/>
          <p:cNvSpPr>
            <a:spLocks noChangeArrowheads="1"/>
          </p:cNvSpPr>
          <p:nvPr/>
        </p:nvSpPr>
        <p:spPr bwMode="auto">
          <a:xfrm>
            <a:off x="7061200" y="4038600"/>
            <a:ext cx="2667000" cy="2514600"/>
          </a:xfrm>
          <a:prstGeom prst="rect">
            <a:avLst/>
          </a:prstGeom>
          <a:solidFill>
            <a:schemeClr val="tx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17419" name="Rectangle 12"/>
          <p:cNvSpPr>
            <a:spLocks noChangeArrowheads="1"/>
          </p:cNvSpPr>
          <p:nvPr/>
        </p:nvSpPr>
        <p:spPr bwMode="auto">
          <a:xfrm>
            <a:off x="6969125" y="4038600"/>
            <a:ext cx="92075" cy="2514600"/>
          </a:xfrm>
          <a:prstGeom prst="rect">
            <a:avLst/>
          </a:prstGeom>
          <a:solidFill>
            <a:srgbClr val="EBB7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pic>
        <p:nvPicPr>
          <p:cNvPr id="17420" name="Picture 12" descr="measles shot nigeria compressed.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42200" y="2743200"/>
            <a:ext cx="21621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Vi bryr oss om. Vi tjäna. Vi åstadkommer. </a:t>
            </a:r>
          </a:p>
        </p:txBody>
      </p:sp>
      <p:pic>
        <p:nvPicPr>
          <p:cNvPr id="286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88804C3-5286-43CC-80FE-D8A0EF8CD5BD}" type="slidenum">
              <a:rPr lang="en-US" altLang="en-US" sz="1400" smtClean="0"/>
              <a:pPr eaLnBrk="1" hangingPunct="1">
                <a:spcBef>
                  <a:spcPct val="0"/>
                </a:spcBef>
                <a:buFontTx/>
                <a:buNone/>
                <a:defRPr/>
              </a:pPr>
              <a:t>5</a:t>
            </a:fld>
            <a:endParaRPr lang="sv-SE" altLang="en-US" sz="1400" smtClean="0"/>
          </a:p>
        </p:txBody>
      </p:sp>
      <p:sp>
        <p:nvSpPr>
          <p:cNvPr id="28679" name="TextBox 1"/>
          <p:cNvSpPr txBox="1">
            <a:spLocks noChangeArrowheads="1"/>
          </p:cNvSpPr>
          <p:nvPr/>
        </p:nvSpPr>
        <p:spPr bwMode="auto">
          <a:xfrm>
            <a:off x="226378" y="622084"/>
            <a:ext cx="7772400" cy="62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95000"/>
              </a:lnSpc>
            </a:pPr>
            <a:r>
              <a:rPr lang="en-US" sz="3600" dirty="0">
                <a:solidFill>
                  <a:srgbClr val="FFFFFF"/>
                </a:solidFill>
                <a:latin typeface="Kalinga" pitchFamily="34" charset="0"/>
              </a:rPr>
              <a:t>Kort historik</a:t>
            </a:r>
            <a:endParaRPr lang="sv-SE" sz="3600" dirty="0">
              <a:solidFill>
                <a:srgbClr val="FFFFFF"/>
              </a:solidFill>
              <a:latin typeface="Kalinga" pitchFamily="34" charset="0"/>
              <a:ea typeface="+mj-ea"/>
              <a:cs typeface="Kalinga" pitchFamily="34" charset="0"/>
            </a:endParaRPr>
          </a:p>
        </p:txBody>
      </p:sp>
      <p:sp>
        <p:nvSpPr>
          <p:cNvPr id="2" name="TextBox 1"/>
          <p:cNvSpPr txBox="1"/>
          <p:nvPr/>
        </p:nvSpPr>
        <p:spPr>
          <a:xfrm>
            <a:off x="508000" y="1640736"/>
            <a:ext cx="9372600" cy="5189113"/>
          </a:xfrm>
          <a:prstGeom prst="rect">
            <a:avLst/>
          </a:prstGeom>
          <a:noFill/>
        </p:spPr>
        <p:txBody>
          <a:bodyPr wrap="square" rtlCol="0">
            <a:spAutoFit/>
          </a:bodyPr>
          <a:lstStyle/>
          <a:p>
            <a:pPr marL="342900" marR="0" lvl="0" indent="-342900">
              <a:lnSpc>
                <a:spcPct val="115000"/>
              </a:lnSpc>
              <a:spcBef>
                <a:spcPts val="0"/>
              </a:spcBef>
              <a:spcAft>
                <a:spcPts val="0"/>
              </a:spcAft>
              <a:buFont typeface="Symbol"/>
              <a:buChar char=""/>
            </a:pPr>
            <a:r>
              <a:rPr lang="en-US" dirty="0">
                <a:latin typeface="Kalinga" pitchFamily="34" charset="0"/>
              </a:rPr>
              <a:t>2010: Partnerskap med Measles &amp; Rubella Initiative (initiativet mot mässling och röda hund) och Bill &amp; Melinda Gates Foundation för att utföra pilotprogram i afrikanska länder, där man vaccinerade mer än 41 miljoner barn. </a:t>
            </a:r>
            <a:endParaRPr lang="sv-SE"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Symbol"/>
              <a:buChar char=""/>
            </a:pPr>
            <a:endParaRPr lang="sv-SE"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Symbol"/>
              <a:buChar char=""/>
            </a:pPr>
            <a:r>
              <a:rPr lang="en-US" dirty="0" smtClean="0">
                <a:latin typeface="Kalinga" pitchFamily="34" charset="0"/>
              </a:rPr>
              <a:t>2011: Bill &amp; Melinda Gates Foundation utmanade oss att samla in 10 miljoner USD för kampen mot mässling </a:t>
            </a:r>
            <a:endParaRPr lang="sv-SE"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Symbol"/>
              <a:buChar char=""/>
            </a:pPr>
            <a:endParaRPr lang="sv-SE"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Symbol"/>
              <a:buChar char=""/>
            </a:pPr>
            <a:r>
              <a:rPr lang="en-US" dirty="0" smtClean="0">
                <a:latin typeface="Kalinga" pitchFamily="34" charset="0"/>
              </a:rPr>
              <a:t>2012: Lions uppnådde och överskred målet på 10 miljoner USD, vilket Gates Foundation matchade med 5 miljoner USD, som totalt blev 15 miljoner USD i insamlade medel. Med dessa medel, plus annat partnerstöd, kunde vi köpa vacciner till mer än 200 miljoner barn.</a:t>
            </a:r>
            <a:endParaRPr lang="sv-SE" dirty="0">
              <a:effectLst/>
              <a:latin typeface="Kalinga" pitchFamily="34" charset="0"/>
              <a:ea typeface="Calibri"/>
              <a:cs typeface="Kalinga" pitchFamily="34" charset="0"/>
            </a:endParaRPr>
          </a:p>
        </p:txBody>
      </p:sp>
    </p:spTree>
    <p:extLst>
      <p:ext uri="{BB962C8B-B14F-4D97-AF65-F5344CB8AC3E}">
        <p14:creationId xmlns:p14="http://schemas.microsoft.com/office/powerpoint/2010/main" val="3395486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600" kern="1200" dirty="0">
                <a:solidFill>
                  <a:srgbClr val="FFFFFF"/>
                </a:solidFill>
                <a:latin typeface="Kalinga" pitchFamily="34" charset="0"/>
              </a:rPr>
              <a:t>En ny utmaning</a:t>
            </a:r>
          </a:p>
        </p:txBody>
      </p:sp>
      <p:pic>
        <p:nvPicPr>
          <p:cNvPr id="1946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0988" y="1692275"/>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1"/>
          <p:cNvSpPr txBox="1">
            <a:spLocks noChangeArrowheads="1"/>
          </p:cNvSpPr>
          <p:nvPr/>
        </p:nvSpPr>
        <p:spPr bwMode="auto">
          <a:xfrm>
            <a:off x="338138" y="205740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marL="342900" indent="-342900">
              <a:buFontTx/>
              <a:buChar char="•"/>
            </a:pPr>
            <a:r>
              <a:rPr lang="en-US" altLang="en-US" sz="2400" dirty="0">
                <a:latin typeface="Kalinga" pitchFamily="34" charset="0"/>
              </a:rPr>
              <a:t>Nytt partnerskap med GAVI Alliance </a:t>
            </a:r>
          </a:p>
          <a:p>
            <a:pPr marL="342900" indent="-342900">
              <a:buFontTx/>
              <a:buChar char="•"/>
            </a:pPr>
            <a:r>
              <a:rPr lang="en-US" altLang="en-US" sz="2400" dirty="0">
                <a:latin typeface="Kalinga" pitchFamily="34" charset="0"/>
              </a:rPr>
              <a:t>30 miljoner USD före 2017</a:t>
            </a:r>
          </a:p>
          <a:p>
            <a:pPr marL="342900" indent="-342900">
              <a:buFontTx/>
              <a:buChar char="•"/>
            </a:pPr>
            <a:r>
              <a:rPr lang="en-US" altLang="en-US" sz="2400" dirty="0">
                <a:latin typeface="Kalinga" pitchFamily="34" charset="0"/>
              </a:rPr>
              <a:t>1:1 matchning med </a:t>
            </a:r>
            <a:r>
              <a:rPr lang="en-US" altLang="en-US" sz="2400" dirty="0" smtClean="0">
                <a:latin typeface="Kalinga" pitchFamily="34" charset="0"/>
              </a:rPr>
              <a:t>GAVI:s </a:t>
            </a:r>
            <a:r>
              <a:rPr lang="en-US" altLang="en-US" sz="2400" dirty="0" err="1" smtClean="0">
                <a:latin typeface="Kalinga" pitchFamily="34" charset="0"/>
              </a:rPr>
              <a:t>matchningsfond</a:t>
            </a:r>
            <a:endParaRPr lang="en-US" altLang="en-US" sz="2400" dirty="0">
              <a:latin typeface="Kalinga" pitchFamily="34" charset="0"/>
            </a:endParaRPr>
          </a:p>
          <a:p>
            <a:pPr marL="342900" indent="-342900">
              <a:buFontTx/>
              <a:buChar char="•"/>
            </a:pPr>
            <a:r>
              <a:rPr lang="en-US" altLang="en-US" sz="2400" dirty="0">
                <a:latin typeface="Kalinga" pitchFamily="34" charset="0"/>
              </a:rPr>
              <a:t>Lions arbete med att skapa mässlingshistoria fortsätter</a:t>
            </a:r>
            <a:endParaRPr lang="sv-SE" altLang="en-US" sz="2400" dirty="0">
              <a:latin typeface="Kalinga" pitchFamily="34" charset="0"/>
              <a:cs typeface="Kalinga" pitchFamily="34" charset="0"/>
            </a:endParaRPr>
          </a:p>
        </p:txBody>
      </p:sp>
      <p:sp>
        <p:nvSpPr>
          <p:cNvPr id="14" name="Plus 13"/>
          <p:cNvSpPr/>
          <p:nvPr/>
        </p:nvSpPr>
        <p:spPr bwMode="auto">
          <a:xfrm>
            <a:off x="3022600" y="4859338"/>
            <a:ext cx="963613" cy="865187"/>
          </a:xfrm>
          <a:prstGeom prst="mathPlus">
            <a:avLst/>
          </a:prstGeom>
          <a:solidFill>
            <a:schemeClr val="accent2"/>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charset="0"/>
              <a:ea typeface="ＭＳ Ｐゴシック" charset="-128"/>
              <a:cs typeface="+mn-cs"/>
            </a:endParaRPr>
          </a:p>
        </p:txBody>
      </p:sp>
      <p:pic>
        <p:nvPicPr>
          <p:cNvPr id="15" name="Picture 14"/>
          <p:cNvPicPr>
            <a:picLocks noChangeAspect="1"/>
          </p:cNvPicPr>
          <p:nvPr/>
        </p:nvPicPr>
        <p:blipFill rotWithShape="1">
          <a:blip r:embed="rId7"/>
          <a:srcRect t="35417" b="29166"/>
          <a:stretch/>
        </p:blipFill>
        <p:spPr bwMode="auto">
          <a:xfrm>
            <a:off x="3951288" y="4406900"/>
            <a:ext cx="1720850" cy="609600"/>
          </a:xfrm>
          <a:prstGeom prst="rect">
            <a:avLst/>
          </a:prstGeom>
          <a:effectLst>
            <a:outerShdw blurRad="152400" dist="317500" dir="5400000" sx="90000" sy="-19000" rotWithShape="0">
              <a:prstClr val="black">
                <a:alpha val="15000"/>
              </a:prstClr>
            </a:outerShdw>
          </a:effectLst>
        </p:spPr>
      </p:pic>
      <p:pic>
        <p:nvPicPr>
          <p:cNvPr id="19466" name="Picture 10" descr="UKAIDlogo.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81463" y="5016500"/>
            <a:ext cx="14478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Equal 16"/>
          <p:cNvSpPr/>
          <p:nvPr/>
        </p:nvSpPr>
        <p:spPr bwMode="auto">
          <a:xfrm>
            <a:off x="5537200" y="4899025"/>
            <a:ext cx="1104900" cy="754063"/>
          </a:xfrm>
          <a:prstGeom prst="mathEqual">
            <a:avLst/>
          </a:prstGeom>
          <a:solidFill>
            <a:schemeClr val="accent2"/>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FF"/>
              </a:solidFill>
              <a:latin typeface="Arial" charset="0"/>
              <a:ea typeface="ＭＳ Ｐゴシック" charset="-128"/>
              <a:cs typeface="+mn-cs"/>
            </a:endParaRPr>
          </a:p>
        </p:txBody>
      </p:sp>
      <p:sp>
        <p:nvSpPr>
          <p:cNvPr id="19468" name="Rectangle 2"/>
          <p:cNvSpPr>
            <a:spLocks noChangeArrowheads="1"/>
          </p:cNvSpPr>
          <p:nvPr/>
        </p:nvSpPr>
        <p:spPr bwMode="auto">
          <a:xfrm>
            <a:off x="6421438" y="4630738"/>
            <a:ext cx="374493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en-US" sz="6600" dirty="0">
                <a:solidFill>
                  <a:srgbClr val="333399"/>
                </a:solidFill>
                <a:latin typeface="Berlin Sans FB" pitchFamily="34" charset="0"/>
              </a:rPr>
              <a:t>60 M</a:t>
            </a:r>
            <a:r>
              <a:rPr lang="en-US" altLang="en-US" sz="6600" dirty="0" smtClean="0">
                <a:solidFill>
                  <a:srgbClr val="333399"/>
                </a:solidFill>
                <a:latin typeface="Berlin Sans FB" pitchFamily="34" charset="0"/>
              </a:rPr>
              <a:t> </a:t>
            </a:r>
            <a:r>
              <a:rPr lang="en-US" altLang="en-US" sz="6600" dirty="0">
                <a:solidFill>
                  <a:srgbClr val="333399"/>
                </a:solidFill>
                <a:latin typeface="Berlin Sans FB" pitchFamily="34" charset="0"/>
              </a:rPr>
              <a:t>USD</a:t>
            </a:r>
          </a:p>
        </p:txBody>
      </p:sp>
      <p:sp>
        <p:nvSpPr>
          <p:cNvPr id="3" name="Left Bracket 2"/>
          <p:cNvSpPr/>
          <p:nvPr/>
        </p:nvSpPr>
        <p:spPr>
          <a:xfrm rot="16200000">
            <a:off x="4610100" y="5414963"/>
            <a:ext cx="415925" cy="2133600"/>
          </a:xfrm>
          <a:prstGeom prst="leftBracket">
            <a:avLst/>
          </a:prstGeom>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es-ES"/>
          </a:p>
        </p:txBody>
      </p:sp>
      <p:sp>
        <p:nvSpPr>
          <p:cNvPr id="4" name="TextBox 3"/>
          <p:cNvSpPr txBox="1"/>
          <p:nvPr/>
        </p:nvSpPr>
        <p:spPr>
          <a:xfrm>
            <a:off x="3765550" y="6800850"/>
            <a:ext cx="2273300" cy="276225"/>
          </a:xfrm>
          <a:prstGeom prst="rect">
            <a:avLst/>
          </a:prstGeom>
          <a:noFill/>
        </p:spPr>
        <p:txBody>
          <a:bodyPr>
            <a:spAutoFit/>
          </a:bodyPr>
          <a:lstStyle/>
          <a:p>
            <a:pPr>
              <a:defRPr/>
            </a:pPr>
            <a:r>
              <a:rPr lang="es-ES" sz="1200" dirty="0">
                <a:solidFill>
                  <a:schemeClr val="accent2">
                    <a:lumMod val="75000"/>
                  </a:schemeClr>
                </a:solidFill>
                <a:latin typeface="Berlin Sans FB Demi" pitchFamily="34" charset="0"/>
              </a:rPr>
              <a:t>Partnerskap med GAVI:s matchningsfond</a:t>
            </a:r>
            <a:endParaRPr lang="sv-SE" sz="1200" dirty="0">
              <a:solidFill>
                <a:schemeClr val="accent2">
                  <a:lumMod val="75000"/>
                </a:schemeClr>
              </a:solidFill>
              <a:latin typeface="Berlin Sans FB Demi" pitchFamily="34" charset="0"/>
            </a:endParaRPr>
          </a:p>
        </p:txBody>
      </p:sp>
      <p:pic>
        <p:nvPicPr>
          <p:cNvPr id="19471" name="Picture 17" descr="O:\Foundation\LCIF Development\Logos\New LCIF Logos - 2010\LCIF_2c_Horiz_Small.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9700" y="4979988"/>
            <a:ext cx="28225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Vi bryr oss om. Vi tjäna. Vi åstadkommer. </a:t>
            </a:r>
          </a:p>
        </p:txBody>
      </p:sp>
      <p:pic>
        <p:nvPicPr>
          <p:cNvPr id="2048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8"/>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GAVI Alliance </a:t>
            </a:r>
          </a:p>
        </p:txBody>
      </p:sp>
      <p:sp>
        <p:nvSpPr>
          <p:cNvPr id="20487" name="TextBox 1"/>
          <p:cNvSpPr txBox="1">
            <a:spLocks noChangeArrowheads="1"/>
          </p:cNvSpPr>
          <p:nvPr/>
        </p:nvSpPr>
        <p:spPr bwMode="auto">
          <a:xfrm>
            <a:off x="660400" y="1981200"/>
            <a:ext cx="8153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n-US" altLang="en-US" sz="2400" dirty="0">
                <a:latin typeface="Kalinga" pitchFamily="34" charset="0"/>
              </a:rPr>
              <a:t>Global Alliance for Vaccines and Immunisation (GAVI) </a:t>
            </a:r>
            <a:endParaRPr lang="sv-SE" altLang="en-US" sz="2400" dirty="0" smtClean="0">
              <a:latin typeface="Kalinga" pitchFamily="34" charset="0"/>
              <a:cs typeface="Kalinga" pitchFamily="34" charset="0"/>
            </a:endParaRPr>
          </a:p>
          <a:p>
            <a:endParaRPr lang="sv-SE" altLang="en-US" sz="2400" dirty="0">
              <a:latin typeface="Kalinga" pitchFamily="34" charset="0"/>
              <a:cs typeface="Kalinga" pitchFamily="34" charset="0"/>
            </a:endParaRPr>
          </a:p>
          <a:p>
            <a:pPr lvl="1"/>
            <a:r>
              <a:rPr lang="en-US" altLang="en-US" sz="2000" dirty="0">
                <a:latin typeface="Kalinga" pitchFamily="34" charset="0"/>
              </a:rPr>
              <a:t>Målsättning: Att rädda barns liv och värna om människors hälsa genom ökad tillgång till vaccinering i världens fattigaste länder. </a:t>
            </a:r>
          </a:p>
        </p:txBody>
      </p:sp>
      <p:pic>
        <p:nvPicPr>
          <p:cNvPr id="20488"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200" y="4419600"/>
            <a:ext cx="336391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9" name="Picture 12" descr="http://www.measlesrubellainitiative.org/wp-content/plugins/doptg/uploads/yXFQOWMm2WK45eKntN1FzpXdN4ZE8Qc888zHKsrpgbOFdhxECbfB4Z3qpOdpdhW2Q.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1000" y="4306888"/>
            <a:ext cx="4048125"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Vi bryr oss om. Vi tjäna. Vi åstadkommer. </a:t>
            </a:r>
          </a:p>
        </p:txBody>
      </p:sp>
      <p:pic>
        <p:nvPicPr>
          <p:cNvPr id="2048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8"/>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GAVI Alliance </a:t>
            </a:r>
          </a:p>
        </p:txBody>
      </p:sp>
      <p:sp>
        <p:nvSpPr>
          <p:cNvPr id="20487" name="TextBox 1"/>
          <p:cNvSpPr txBox="1">
            <a:spLocks noChangeArrowheads="1"/>
          </p:cNvSpPr>
          <p:nvPr/>
        </p:nvSpPr>
        <p:spPr bwMode="auto">
          <a:xfrm>
            <a:off x="279400" y="1676400"/>
            <a:ext cx="88392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n-US" altLang="en-US" sz="2400" dirty="0" smtClean="0">
                <a:latin typeface="Kalinga" pitchFamily="34" charset="0"/>
              </a:rPr>
              <a:t>Lions partners i kampen mot mässling: </a:t>
            </a:r>
            <a:endParaRPr lang="sv-SE" altLang="en-US" sz="2400" dirty="0" smtClean="0">
              <a:latin typeface="Kalinga" pitchFamily="34" charset="0"/>
              <a:cs typeface="Kalinga" pitchFamily="34" charset="0"/>
            </a:endParaRPr>
          </a:p>
          <a:p>
            <a:pPr marL="800100" lvl="1" indent="-342900">
              <a:buFontTx/>
              <a:buChar char="•"/>
            </a:pPr>
            <a:r>
              <a:rPr lang="en-US" altLang="en-US" sz="2000" dirty="0" smtClean="0">
                <a:latin typeface="Kalinga" pitchFamily="34" charset="0"/>
              </a:rPr>
              <a:t>regeringar</a:t>
            </a:r>
          </a:p>
          <a:p>
            <a:pPr marL="800100" lvl="1" indent="-342900">
              <a:buFontTx/>
              <a:buChar char="•"/>
            </a:pPr>
            <a:r>
              <a:rPr lang="en-US" altLang="en-US" sz="2000" dirty="0" smtClean="0">
                <a:latin typeface="Kalinga" pitchFamily="34" charset="0"/>
              </a:rPr>
              <a:t>WHO, UNICEF, Världsbanken</a:t>
            </a:r>
          </a:p>
          <a:p>
            <a:pPr marL="800100" lvl="1" indent="-342900">
              <a:buFontTx/>
              <a:buChar char="•"/>
            </a:pPr>
            <a:r>
              <a:rPr lang="en-US" altLang="en-US" sz="2000" dirty="0" smtClean="0">
                <a:latin typeface="Kalinga" pitchFamily="34" charset="0"/>
              </a:rPr>
              <a:t>Vaccinationsindustrin</a:t>
            </a:r>
          </a:p>
          <a:p>
            <a:pPr marL="800100" lvl="1" indent="-342900">
              <a:buFontTx/>
              <a:buChar char="•"/>
            </a:pPr>
            <a:r>
              <a:rPr lang="en-US" altLang="en-US" sz="2000" dirty="0" smtClean="0">
                <a:latin typeface="Kalinga" pitchFamily="34" charset="0"/>
              </a:rPr>
              <a:t>Bill &amp; Melinda Gates Foundation</a:t>
            </a:r>
          </a:p>
          <a:p>
            <a:pPr marL="800100" lvl="1" indent="-342900">
              <a:buFontTx/>
              <a:buChar char="•"/>
            </a:pPr>
            <a:r>
              <a:rPr lang="en-US" altLang="en-US" sz="2000" dirty="0" smtClean="0">
                <a:latin typeface="Kalinga" pitchFamily="34" charset="0"/>
              </a:rPr>
              <a:t>Andra ideella finansiärer såsom Comic Relief, la Caixa Foundation, Children's Investment Fund</a:t>
            </a:r>
          </a:p>
          <a:p>
            <a:pPr marL="800100" lvl="1" indent="-342900">
              <a:buFontTx/>
              <a:buChar char="•"/>
            </a:pPr>
            <a:endParaRPr lang="sv-SE" altLang="en-US" sz="2000" dirty="0">
              <a:latin typeface="Kalinga" pitchFamily="34" charset="0"/>
              <a:cs typeface="Kalinga" pitchFamily="34" charset="0"/>
            </a:endParaRPr>
          </a:p>
          <a:p>
            <a:r>
              <a:rPr lang="en-US" altLang="en-US" sz="2400" dirty="0" smtClean="0">
                <a:latin typeface="Kalinga" pitchFamily="34" charset="0"/>
              </a:rPr>
              <a:t>GAVI omvandlar medel från dessa grupper till bulkinköp av vacciner, vilket gör att priserna kan hållas nere och möjliggör distribution till de länder som mest behöver vaccinationstjänster</a:t>
            </a:r>
            <a:endParaRPr lang="sv-SE" altLang="en-US" sz="2400" dirty="0">
              <a:latin typeface="Kalinga" pitchFamily="34" charset="0"/>
              <a:cs typeface="Kalinga" pitchFamily="34" charset="0"/>
            </a:endParaRPr>
          </a:p>
        </p:txBody>
      </p:sp>
      <p:pic>
        <p:nvPicPr>
          <p:cNvPr id="20488"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000" y="6012353"/>
            <a:ext cx="336391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1890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946275"/>
            <a:ext cx="6605587"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7"/>
          <p:cNvSpPr txBox="1">
            <a:spLocks noChangeArrowheads="1"/>
          </p:cNvSpPr>
          <p:nvPr/>
        </p:nvSpPr>
        <p:spPr bwMode="auto">
          <a:xfrm>
            <a:off x="279400" y="1524000"/>
            <a:ext cx="67198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4000" dirty="0">
                <a:solidFill>
                  <a:srgbClr val="365436"/>
                </a:solidFill>
                <a:latin typeface="Arial" charset="0"/>
              </a:rPr>
              <a:t>VIDEO</a:t>
            </a:r>
            <a:endParaRPr lang="sv-SE" dirty="0">
              <a:solidFill>
                <a:srgbClr val="000000"/>
              </a:solidFill>
              <a:cs typeface="+mn-cs"/>
            </a:endParaRPr>
          </a:p>
          <a:p>
            <a:pPr>
              <a:lnSpc>
                <a:spcPct val="95000"/>
              </a:lnSpc>
            </a:pPr>
            <a:r>
              <a:rPr lang="en-US" sz="4000" dirty="0" smtClean="0">
                <a:solidFill>
                  <a:srgbClr val="365436"/>
                </a:solidFill>
                <a:latin typeface="Arial" charset="0"/>
              </a:rPr>
              <a:t>Lions och GAVI i Etiopien</a:t>
            </a:r>
            <a:endParaRPr lang="sv-SE" sz="3200" dirty="0">
              <a:solidFill>
                <a:srgbClr val="365436"/>
              </a:solidFill>
              <a:latin typeface="Arial" charset="0"/>
              <a:cs typeface="+mn-cs"/>
            </a:endParaRPr>
          </a:p>
        </p:txBody>
      </p:sp>
      <p:pic>
        <p:nvPicPr>
          <p:cNvPr id="2560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24000"/>
            <a:ext cx="103188"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6"/>
          <p:cNvSpPr txBox="1">
            <a:spLocks noChangeArrowheads="1"/>
          </p:cNvSpPr>
          <p:nvPr/>
        </p:nvSpPr>
        <p:spPr bwMode="auto">
          <a:xfrm>
            <a:off x="1498600" y="3962400"/>
            <a:ext cx="5791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dirty="0" smtClean="0">
                <a:solidFill>
                  <a:srgbClr val="000000"/>
                </a:solidFill>
                <a:latin typeface="Arial" charset="0"/>
              </a:rPr>
              <a:t>Ordförande Wayne Madden deltar i ett vaccinationsevenemang i Etiopien.</a:t>
            </a:r>
          </a:p>
          <a:p>
            <a:endParaRPr lang="sv-SE" dirty="0">
              <a:solidFill>
                <a:srgbClr val="000000"/>
              </a:solidFill>
              <a:latin typeface="Arial" charset="0"/>
              <a:cs typeface="+mn-cs"/>
            </a:endParaRPr>
          </a:p>
          <a:p>
            <a:r>
              <a:rPr lang="en-US" dirty="0" smtClean="0">
                <a:solidFill>
                  <a:srgbClr val="000000"/>
                </a:solidFill>
                <a:latin typeface="Arial" charset="0"/>
              </a:rPr>
              <a:t>Titta på videon här: </a:t>
            </a:r>
            <a:r>
              <a:rPr lang="en-US" dirty="0">
                <a:solidFill>
                  <a:srgbClr val="000000"/>
                </a:solidFill>
                <a:latin typeface="Arial" charset="0"/>
                <a:hlinkClick r:id="rId7"/>
              </a:rPr>
              <a:t>http://www.youtube.com/watch?v=nDyo_mK3rwM</a:t>
            </a:r>
            <a:endParaRPr lang="sv-SE" dirty="0">
              <a:solidFill>
                <a:srgbClr val="000000"/>
              </a:solidFill>
              <a:latin typeface="Arial" charset="0"/>
              <a:cs typeface="+mn-cs"/>
            </a:endParaRPr>
          </a:p>
          <a:p>
            <a:endParaRPr lang="sv-SE" dirty="0" smtClean="0">
              <a:solidFill>
                <a:srgbClr val="000000"/>
              </a:solidFill>
              <a:latin typeface="Arial" charset="0"/>
              <a:cs typeface="+mn-cs"/>
            </a:endParaRPr>
          </a:p>
        </p:txBody>
      </p:sp>
      <p:sp>
        <p:nvSpPr>
          <p:cNvPr id="8" name="Slide Number Placeholder 7"/>
          <p:cNvSpPr>
            <a:spLocks noGrp="1"/>
          </p:cNvSpPr>
          <p:nvPr>
            <p:ph type="sldNum" sz="quarter" idx="12"/>
          </p:nvPr>
        </p:nvSpPr>
        <p:spPr/>
        <p:txBody>
          <a:bodyPr/>
          <a:lstStyle/>
          <a:p>
            <a:pPr>
              <a:defRPr/>
            </a:pPr>
            <a:fld id="{FE3FF1FD-9E9D-4A2F-AD5B-6B9DE49807A3}" type="slidenum">
              <a:rPr lang="en-US">
                <a:solidFill>
                  <a:srgbClr val="000000">
                    <a:lumMod val="65000"/>
                    <a:lumOff val="35000"/>
                  </a:srgbClr>
                </a:solidFill>
              </a:rPr>
              <a:pPr>
                <a:defRPr/>
              </a:pPr>
              <a:t>9</a:t>
            </a:fld>
            <a:endParaRPr lang="sv-SE">
              <a:solidFill>
                <a:srgbClr val="000000">
                  <a:lumMod val="65000"/>
                  <a:lumOff val="35000"/>
                </a:srgbClr>
              </a:solidFill>
            </a:endParaRPr>
          </a:p>
        </p:txBody>
      </p:sp>
    </p:spTree>
    <p:extLst>
      <p:ext uri="{BB962C8B-B14F-4D97-AF65-F5344CB8AC3E}">
        <p14:creationId xmlns:p14="http://schemas.microsoft.com/office/powerpoint/2010/main" val="3574658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2208</Words>
  <Application>Microsoft Office PowerPoint</Application>
  <PresentationFormat>Custom</PresentationFormat>
  <Paragraphs>350</Paragraphs>
  <Slides>39</Slides>
  <Notes>39</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39</vt:i4>
      </vt:variant>
    </vt:vector>
  </HeadingPairs>
  <TitlesOfParts>
    <vt:vector size="44" baseType="lpstr">
      <vt:lpstr>Default Design</vt:lpstr>
      <vt:lpstr>Slide 1 Plain</vt:lpstr>
      <vt:lpstr>1_Default Design</vt:lpstr>
      <vt:lpstr>Photo Editor Photo</vt:lpstr>
      <vt:lpstr>Microsoft Excel Chart</vt:lpstr>
      <vt:lpstr>PowerPoint Presentation</vt:lpstr>
      <vt:lpstr>PowerPoint Presentation</vt:lpstr>
      <vt:lpstr>PowerPoint Presentation</vt:lpstr>
      <vt:lpstr>Uppmaning till handling!</vt:lpstr>
      <vt:lpstr>PowerPoint Presentation</vt:lpstr>
      <vt:lpstr>En ny utmaning</vt:lpstr>
      <vt:lpstr>PowerPoint Presentation</vt:lpstr>
      <vt:lpstr>PowerPoint Presentation</vt:lpstr>
      <vt:lpstr>PowerPoint Presentation</vt:lpstr>
      <vt:lpstr>PowerPoint Presentation</vt:lpstr>
      <vt:lpstr>Varför satsa på mässling?</vt:lpstr>
      <vt:lpstr>PowerPoint Presentation</vt:lpstr>
      <vt:lpstr>Varför satsa på mässling?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Befrämjande</vt:lpstr>
      <vt:lpstr>Lions skapar mässlingshistoria: Malawi</vt:lpstr>
      <vt:lpstr>Social mobilisering:</vt:lpstr>
      <vt:lpstr>Social mobilisering:</vt:lpstr>
      <vt:lpstr>Social mobilisering:</vt:lpstr>
      <vt:lpstr>PowerPoint Presentation</vt:lpstr>
      <vt:lpstr>PowerPoint Presentation</vt:lpstr>
      <vt:lpstr>Marknadsföring och insamling</vt:lpstr>
      <vt:lpstr>PowerPoint Presentation</vt:lpstr>
      <vt:lpstr>LCIF:s miljonutmaning - ENDAST I APRIL</vt:lpstr>
      <vt:lpstr>Marknadsföringsverktyg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Bianchi, Cynthia</cp:lastModifiedBy>
  <cp:revision>1817</cp:revision>
  <cp:lastPrinted>2014-03-12T21:12:53Z</cp:lastPrinted>
  <dcterms:created xsi:type="dcterms:W3CDTF">2004-05-06T09:28:21Z</dcterms:created>
  <dcterms:modified xsi:type="dcterms:W3CDTF">2014-03-26T14:33:39Z</dcterms:modified>
</cp:coreProperties>
</file>