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7" r:id="rId3"/>
    <p:sldMasterId id="2147483692" r:id="rId4"/>
    <p:sldMasterId id="2147483718" r:id="rId5"/>
    <p:sldMasterId id="2147483735" r:id="rId6"/>
    <p:sldMasterId id="2147483737" r:id="rId7"/>
    <p:sldMasterId id="2147483757" r:id="rId8"/>
    <p:sldMasterId id="2147483764" r:id="rId9"/>
    <p:sldMasterId id="2147483769" r:id="rId10"/>
    <p:sldMasterId id="2147483783" r:id="rId11"/>
    <p:sldMasterId id="2147483800" r:id="rId12"/>
  </p:sldMasterIdLst>
  <p:notesMasterIdLst>
    <p:notesMasterId r:id="rId43"/>
  </p:notesMasterIdLst>
  <p:sldIdLst>
    <p:sldId id="309" r:id="rId13"/>
    <p:sldId id="258" r:id="rId14"/>
    <p:sldId id="259" r:id="rId15"/>
    <p:sldId id="260" r:id="rId16"/>
    <p:sldId id="261" r:id="rId17"/>
    <p:sldId id="287" r:id="rId18"/>
    <p:sldId id="263" r:id="rId19"/>
    <p:sldId id="264" r:id="rId20"/>
    <p:sldId id="280" r:id="rId21"/>
    <p:sldId id="268" r:id="rId22"/>
    <p:sldId id="302" r:id="rId23"/>
    <p:sldId id="267" r:id="rId24"/>
    <p:sldId id="272" r:id="rId25"/>
    <p:sldId id="273" r:id="rId26"/>
    <p:sldId id="303" r:id="rId27"/>
    <p:sldId id="274" r:id="rId28"/>
    <p:sldId id="290" r:id="rId29"/>
    <p:sldId id="304" r:id="rId30"/>
    <p:sldId id="291" r:id="rId31"/>
    <p:sldId id="293" r:id="rId32"/>
    <p:sldId id="294" r:id="rId33"/>
    <p:sldId id="295" r:id="rId34"/>
    <p:sldId id="282" r:id="rId35"/>
    <p:sldId id="288" r:id="rId36"/>
    <p:sldId id="313" r:id="rId37"/>
    <p:sldId id="275" r:id="rId38"/>
    <p:sldId id="306" r:id="rId39"/>
    <p:sldId id="307" r:id="rId40"/>
    <p:sldId id="305" r:id="rId41"/>
    <p:sldId id="279"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81646" autoAdjust="0"/>
  </p:normalViewPr>
  <p:slideViewPr>
    <p:cSldViewPr snapToGrid="0">
      <p:cViewPr varScale="1">
        <p:scale>
          <a:sx n="92" d="100"/>
          <a:sy n="92" d="100"/>
        </p:scale>
        <p:origin x="1200" y="78"/>
      </p:cViewPr>
      <p:guideLst/>
    </p:cSldViewPr>
  </p:slideViewPr>
  <p:outlineViewPr>
    <p:cViewPr>
      <p:scale>
        <a:sx n="33" d="100"/>
        <a:sy n="33" d="100"/>
      </p:scale>
      <p:origin x="0" y="-223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9" d="100"/>
          <a:sy n="79" d="100"/>
        </p:scale>
        <p:origin x="311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hyperlink" Target="https://lci-auth-app-prod.azurewebsites.net/account/login?"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lci-auth-app-prod.azurewebsites.net/account/login?"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E7FBF9-9625-4624-89A1-FC09FF4884BC}" type="doc">
      <dgm:prSet loTypeId="urn:microsoft.com/office/officeart/2005/8/layout/hProcess9" loCatId="process" qsTypeId="urn:microsoft.com/office/officeart/2005/8/quickstyle/simple2" qsCatId="simple" csTypeId="urn:microsoft.com/office/officeart/2005/8/colors/colorful1" csCatId="colorful" phldr="1"/>
      <dgm:spPr/>
      <dgm:t>
        <a:bodyPr/>
        <a:lstStyle/>
        <a:p>
          <a:endParaRPr lang="en-US"/>
        </a:p>
      </dgm:t>
    </dgm:pt>
    <dgm:pt modelId="{F657678B-144A-45AB-9622-DA2534A4A47D}">
      <dgm:prSet phldrT="[Text]" custT="1"/>
      <dgm:spPr>
        <a:solidFill>
          <a:srgbClr val="F0C300"/>
        </a:solidFill>
      </dgm:spPr>
      <dgm:t>
        <a:bodyPr lIns="91440" tIns="91440" rIns="91440" bIns="182880"/>
        <a:lstStyle/>
        <a:p>
          <a:r>
            <a:rPr lang="fr-FR" sz="1600" b="1" i="0" dirty="0" smtClean="0">
              <a:solidFill>
                <a:schemeClr val="bg1"/>
              </a:solidFill>
              <a:latin typeface="Arial" panose="020B0604020202020204" pitchFamily="34" charset="0"/>
              <a:cs typeface="Arial" panose="020B0604020202020204" pitchFamily="34" charset="0"/>
            </a:rPr>
            <a:t>Si vous êtes inscrit sur l'application </a:t>
          </a:r>
          <a:r>
            <a:rPr lang="fr-FR" sz="1600" b="1" i="0" dirty="0" err="1" smtClean="0">
              <a:solidFill>
                <a:schemeClr val="bg1"/>
              </a:solidFill>
              <a:latin typeface="Arial" panose="020B0604020202020204" pitchFamily="34" charset="0"/>
              <a:cs typeface="Arial" panose="020B0604020202020204" pitchFamily="34" charset="0"/>
            </a:rPr>
            <a:t>MyLion</a:t>
          </a:r>
          <a:r>
            <a:rPr lang="fr-FR" sz="1600" b="1" i="0" dirty="0" smtClean="0">
              <a:solidFill>
                <a:schemeClr val="bg1"/>
              </a:solidFill>
              <a:latin typeface="Arial" panose="020B0604020202020204" pitchFamily="34" charset="0"/>
              <a:cs typeface="Arial" panose="020B0604020202020204" pitchFamily="34" charset="0"/>
            </a:rPr>
            <a:t>, vos données d'identification vous donneront accès au site </a:t>
          </a:r>
          <a:r>
            <a:rPr lang="fr-FR" sz="1600" b="1" i="0" dirty="0" err="1" smtClean="0">
              <a:solidFill>
                <a:schemeClr val="bg1"/>
              </a:solidFill>
              <a:latin typeface="Arial" panose="020B0604020202020204" pitchFamily="34" charset="0"/>
              <a:cs typeface="Arial" panose="020B0604020202020204" pitchFamily="34" charset="0"/>
            </a:rPr>
            <a:t>MyLion</a:t>
          </a:r>
          <a:r>
            <a:rPr lang="fr-FR" sz="1600" b="1" i="0" dirty="0" smtClean="0">
              <a:solidFill>
                <a:schemeClr val="bg1"/>
              </a:solidFill>
              <a:latin typeface="Arial" panose="020B0604020202020204" pitchFamily="34" charset="0"/>
              <a:cs typeface="Arial" panose="020B0604020202020204" pitchFamily="34" charset="0"/>
            </a:rPr>
            <a:t>.</a:t>
          </a:r>
          <a:endParaRPr lang="en-US" sz="1600" b="1" i="0" dirty="0">
            <a:solidFill>
              <a:schemeClr val="bg1"/>
            </a:solidFill>
            <a:latin typeface="Arial" panose="020B0604020202020204" pitchFamily="34" charset="0"/>
            <a:cs typeface="Arial" panose="020B0604020202020204" pitchFamily="34" charset="0"/>
          </a:endParaRPr>
        </a:p>
      </dgm:t>
    </dgm:pt>
    <dgm:pt modelId="{2CB2F9D5-A87B-469E-94BD-2759598956B4}" type="parTrans" cxnId="{757024B5-F54D-4EDD-AA19-07B5B36AD7A5}">
      <dgm:prSet/>
      <dgm:spPr/>
      <dgm:t>
        <a:bodyPr/>
        <a:lstStyle/>
        <a:p>
          <a:endParaRPr lang="en-US"/>
        </a:p>
      </dgm:t>
    </dgm:pt>
    <dgm:pt modelId="{44B1C108-DAF2-42A1-88DE-3D041A3336CE}" type="sibTrans" cxnId="{757024B5-F54D-4EDD-AA19-07B5B36AD7A5}">
      <dgm:prSet/>
      <dgm:spPr/>
      <dgm:t>
        <a:bodyPr/>
        <a:lstStyle/>
        <a:p>
          <a:endParaRPr lang="en-US"/>
        </a:p>
      </dgm:t>
    </dgm:pt>
    <dgm:pt modelId="{A3706D5F-ECB9-48CF-9887-CCEDE9C50FAA}">
      <dgm:prSet phldrT="[Text]" custT="1"/>
      <dgm:spPr>
        <a:solidFill>
          <a:srgbClr val="457DC8">
            <a:alpha val="90000"/>
          </a:srgbClr>
        </a:solidFill>
      </dgm:spPr>
      <dgm:t>
        <a:bodyPr lIns="91440" tIns="91440" rIns="91440" bIns="182880"/>
        <a:lstStyle/>
        <a:p>
          <a:r>
            <a:rPr lang="fr-FR" sz="1600" b="1" i="0" baseline="0" dirty="0" smtClean="0">
              <a:solidFill>
                <a:schemeClr val="bg1"/>
              </a:solidFill>
              <a:latin typeface="Arial" panose="020B0604020202020204" pitchFamily="34" charset="0"/>
              <a:cs typeface="Arial" panose="020B0604020202020204" pitchFamily="34" charset="0"/>
            </a:rPr>
            <a:t>Pour vous inscrire, il vous faudra votre numéro d’affiliation et une adresse électronique ou numéro de téléphone valide.</a:t>
          </a:r>
          <a:endParaRPr lang="en-US" sz="1600" b="1" i="0" dirty="0">
            <a:solidFill>
              <a:schemeClr val="bg1"/>
            </a:solidFill>
            <a:latin typeface="Arial" panose="020B0604020202020204" pitchFamily="34" charset="0"/>
            <a:cs typeface="Arial" panose="020B0604020202020204" pitchFamily="34" charset="0"/>
          </a:endParaRPr>
        </a:p>
      </dgm:t>
    </dgm:pt>
    <dgm:pt modelId="{6FB1FF48-C37C-4131-86AD-C1E45AA82E11}" type="parTrans" cxnId="{AA577B0E-AB03-462E-9DA0-DE43C987D9D5}">
      <dgm:prSet/>
      <dgm:spPr/>
      <dgm:t>
        <a:bodyPr/>
        <a:lstStyle/>
        <a:p>
          <a:endParaRPr lang="en-US"/>
        </a:p>
      </dgm:t>
    </dgm:pt>
    <dgm:pt modelId="{A84BD80B-59EC-4FE6-935E-91EE376CBC62}" type="sibTrans" cxnId="{AA577B0E-AB03-462E-9DA0-DE43C987D9D5}">
      <dgm:prSet/>
      <dgm:spPr/>
      <dgm:t>
        <a:bodyPr/>
        <a:lstStyle/>
        <a:p>
          <a:endParaRPr lang="en-US"/>
        </a:p>
      </dgm:t>
    </dgm:pt>
    <dgm:pt modelId="{DB9C4F47-D057-4CD9-90B8-B52930257FC4}">
      <dgm:prSet phldrT="[Text]" custT="1"/>
      <dgm:spPr>
        <a:solidFill>
          <a:srgbClr val="F76639">
            <a:alpha val="90000"/>
          </a:srgbClr>
        </a:solidFill>
      </dgm:spPr>
      <dgm:t>
        <a:bodyPr lIns="91440" tIns="91440" rIns="91440" bIns="182880"/>
        <a:lstStyle/>
        <a:p>
          <a:r>
            <a:rPr lang="fr-FR" sz="1600" b="1" i="0" dirty="0"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Cliquez ici pour accéder à </a:t>
          </a:r>
          <a:r>
            <a:rPr lang="fr-FR" sz="1600" b="1" i="0" dirty="0" err="1"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MyLion</a:t>
          </a:r>
          <a:endParaRPr lang="en-US" sz="1600" b="1" i="0" dirty="0">
            <a:solidFill>
              <a:schemeClr val="bg1"/>
            </a:solidFill>
            <a:latin typeface="Arial" panose="020B0604020202020204" pitchFamily="34" charset="0"/>
            <a:cs typeface="Arial" panose="020B0604020202020204" pitchFamily="34" charset="0"/>
          </a:endParaRPr>
        </a:p>
      </dgm:t>
    </dgm:pt>
    <dgm:pt modelId="{342E517D-B812-4724-A443-FB64E9C5654F}" type="parTrans" cxnId="{887DEED6-38B6-43BD-8FEE-3C102D97642C}">
      <dgm:prSet/>
      <dgm:spPr/>
      <dgm:t>
        <a:bodyPr/>
        <a:lstStyle/>
        <a:p>
          <a:endParaRPr lang="en-US"/>
        </a:p>
      </dgm:t>
    </dgm:pt>
    <dgm:pt modelId="{6875D350-D40F-4035-8888-34136CE6F739}" type="sibTrans" cxnId="{887DEED6-38B6-43BD-8FEE-3C102D97642C}">
      <dgm:prSet/>
      <dgm:spPr/>
      <dgm:t>
        <a:bodyPr/>
        <a:lstStyle/>
        <a:p>
          <a:endParaRPr lang="en-US"/>
        </a:p>
      </dgm:t>
    </dgm:pt>
    <dgm:pt modelId="{01FCA2A0-3998-421F-841E-368B8F3384D8}">
      <dgm:prSet phldrT="[Text]" custT="1"/>
      <dgm:spPr>
        <a:solidFill>
          <a:schemeClr val="bg1">
            <a:lumMod val="75000"/>
            <a:alpha val="90000"/>
          </a:schemeClr>
        </a:solidFill>
      </dgm:spPr>
      <dgm:t>
        <a:bodyPr lIns="91440" tIns="91440" rIns="91440" bIns="182880"/>
        <a:lstStyle/>
        <a:p>
          <a:r>
            <a:rPr lang="fr-FR" sz="1600" b="1" i="0" dirty="0" smtClean="0">
              <a:solidFill>
                <a:schemeClr val="bg1"/>
              </a:solidFill>
              <a:latin typeface="Arial" panose="020B0604020202020204" pitchFamily="34" charset="0"/>
              <a:cs typeface="Arial" panose="020B0604020202020204" pitchFamily="34" charset="0"/>
            </a:rPr>
            <a:t>Rendez-vous sur www.mylion.org ou recherchez </a:t>
          </a:r>
          <a:r>
            <a:rPr lang="fr-FR" sz="1600" b="1" i="0" dirty="0" err="1" smtClean="0">
              <a:solidFill>
                <a:schemeClr val="bg1"/>
              </a:solidFill>
              <a:latin typeface="Arial" panose="020B0604020202020204" pitchFamily="34" charset="0"/>
              <a:cs typeface="Arial" panose="020B0604020202020204" pitchFamily="34" charset="0"/>
            </a:rPr>
            <a:t>MyLion</a:t>
          </a:r>
          <a:r>
            <a:rPr lang="fr-FR" sz="1600" b="1" i="0" dirty="0" smtClean="0">
              <a:solidFill>
                <a:schemeClr val="bg1"/>
              </a:solidFill>
              <a:latin typeface="Arial" panose="020B0604020202020204" pitchFamily="34" charset="0"/>
              <a:cs typeface="Arial" panose="020B0604020202020204" pitchFamily="34" charset="0"/>
            </a:rPr>
            <a:t> dans l’App Store sur votre appareil iOS ou Google Play sur votre appareil Android.</a:t>
          </a:r>
          <a:r>
            <a:rPr lang="en-US" sz="1600" b="1" i="0" dirty="0" smtClean="0">
              <a:solidFill>
                <a:schemeClr val="bg1"/>
              </a:solidFill>
              <a:latin typeface="Arial" panose="020B0604020202020204" pitchFamily="34" charset="0"/>
              <a:cs typeface="Arial" panose="020B0604020202020204" pitchFamily="34" charset="0"/>
            </a:rPr>
            <a:t>​</a:t>
          </a:r>
          <a:endParaRPr lang="en-US" sz="1600" b="1" i="0" dirty="0">
            <a:solidFill>
              <a:schemeClr val="bg1"/>
            </a:solidFill>
            <a:latin typeface="Arial" panose="020B0604020202020204" pitchFamily="34" charset="0"/>
            <a:cs typeface="Arial" panose="020B0604020202020204" pitchFamily="34" charset="0"/>
          </a:endParaRPr>
        </a:p>
      </dgm:t>
    </dgm:pt>
    <dgm:pt modelId="{4A7BEEB9-8651-4810-ADC0-011A0DEA1FF6}" type="parTrans" cxnId="{CFFFC4D6-F0C4-4EE5-8CF4-EED019C8B1AB}">
      <dgm:prSet/>
      <dgm:spPr/>
      <dgm:t>
        <a:bodyPr/>
        <a:lstStyle/>
        <a:p>
          <a:endParaRPr lang="en-US"/>
        </a:p>
      </dgm:t>
    </dgm:pt>
    <dgm:pt modelId="{D54FA1F6-A28D-4D55-BC43-A3C1D5293A60}" type="sibTrans" cxnId="{CFFFC4D6-F0C4-4EE5-8CF4-EED019C8B1AB}">
      <dgm:prSet/>
      <dgm:spPr/>
      <dgm:t>
        <a:bodyPr/>
        <a:lstStyle/>
        <a:p>
          <a:endParaRPr lang="en-US"/>
        </a:p>
      </dgm:t>
    </dgm:pt>
    <dgm:pt modelId="{2C5CF42B-B92D-45C0-84E0-ED5C88224215}" type="pres">
      <dgm:prSet presAssocID="{36E7FBF9-9625-4624-89A1-FC09FF4884BC}" presName="CompostProcess" presStyleCnt="0">
        <dgm:presLayoutVars>
          <dgm:dir/>
          <dgm:resizeHandles val="exact"/>
        </dgm:presLayoutVars>
      </dgm:prSet>
      <dgm:spPr/>
      <dgm:t>
        <a:bodyPr/>
        <a:lstStyle/>
        <a:p>
          <a:endParaRPr lang="en-US"/>
        </a:p>
      </dgm:t>
    </dgm:pt>
    <dgm:pt modelId="{A1226ED6-A537-4C31-B879-7140AD0A18FA}" type="pres">
      <dgm:prSet presAssocID="{36E7FBF9-9625-4624-89A1-FC09FF4884BC}" presName="arrow" presStyleLbl="bgShp" presStyleIdx="0" presStyleCnt="1"/>
      <dgm:spPr/>
    </dgm:pt>
    <dgm:pt modelId="{81E3DE90-AB4D-43E2-A7F3-97405B5E1655}" type="pres">
      <dgm:prSet presAssocID="{36E7FBF9-9625-4624-89A1-FC09FF4884BC}" presName="linearProcess" presStyleCnt="0"/>
      <dgm:spPr/>
    </dgm:pt>
    <dgm:pt modelId="{4B52EDC3-8A39-4F11-BFB8-CDD0B5CA88B0}" type="pres">
      <dgm:prSet presAssocID="{F657678B-144A-45AB-9622-DA2534A4A47D}" presName="textNode" presStyleLbl="node1" presStyleIdx="0" presStyleCnt="4">
        <dgm:presLayoutVars>
          <dgm:bulletEnabled val="1"/>
        </dgm:presLayoutVars>
      </dgm:prSet>
      <dgm:spPr/>
      <dgm:t>
        <a:bodyPr/>
        <a:lstStyle/>
        <a:p>
          <a:endParaRPr lang="en-US"/>
        </a:p>
      </dgm:t>
    </dgm:pt>
    <dgm:pt modelId="{F0F2A569-C57B-43D0-BC24-485DE9C8D08D}" type="pres">
      <dgm:prSet presAssocID="{44B1C108-DAF2-42A1-88DE-3D041A3336CE}" presName="sibTrans" presStyleCnt="0"/>
      <dgm:spPr/>
    </dgm:pt>
    <dgm:pt modelId="{C4986672-9FC8-45ED-9DF1-8BAC661CBB28}" type="pres">
      <dgm:prSet presAssocID="{A3706D5F-ECB9-48CF-9887-CCEDE9C50FAA}" presName="textNode" presStyleLbl="node1" presStyleIdx="1" presStyleCnt="4">
        <dgm:presLayoutVars>
          <dgm:bulletEnabled val="1"/>
        </dgm:presLayoutVars>
      </dgm:prSet>
      <dgm:spPr/>
      <dgm:t>
        <a:bodyPr/>
        <a:lstStyle/>
        <a:p>
          <a:endParaRPr lang="en-US"/>
        </a:p>
      </dgm:t>
    </dgm:pt>
    <dgm:pt modelId="{4DF9396E-92A6-42F0-AACD-BEFB8A2777AE}" type="pres">
      <dgm:prSet presAssocID="{A84BD80B-59EC-4FE6-935E-91EE376CBC62}" presName="sibTrans" presStyleCnt="0"/>
      <dgm:spPr/>
    </dgm:pt>
    <dgm:pt modelId="{37AAD480-8B1E-42DE-8F20-5CEAD044AC6C}" type="pres">
      <dgm:prSet presAssocID="{DB9C4F47-D057-4CD9-90B8-B52930257FC4}" presName="textNode" presStyleLbl="node1" presStyleIdx="2" presStyleCnt="4">
        <dgm:presLayoutVars>
          <dgm:bulletEnabled val="1"/>
        </dgm:presLayoutVars>
      </dgm:prSet>
      <dgm:spPr/>
      <dgm:t>
        <a:bodyPr/>
        <a:lstStyle/>
        <a:p>
          <a:endParaRPr lang="en-US"/>
        </a:p>
      </dgm:t>
    </dgm:pt>
    <dgm:pt modelId="{1F05CD00-6E3D-4849-BDC5-6E0D85E5AB9B}" type="pres">
      <dgm:prSet presAssocID="{6875D350-D40F-4035-8888-34136CE6F739}" presName="sibTrans" presStyleCnt="0"/>
      <dgm:spPr/>
    </dgm:pt>
    <dgm:pt modelId="{86F4EED0-173C-45A3-844B-79845EAD881F}" type="pres">
      <dgm:prSet presAssocID="{01FCA2A0-3998-421F-841E-368B8F3384D8}" presName="textNode" presStyleLbl="node1" presStyleIdx="3" presStyleCnt="4">
        <dgm:presLayoutVars>
          <dgm:bulletEnabled val="1"/>
        </dgm:presLayoutVars>
      </dgm:prSet>
      <dgm:spPr/>
      <dgm:t>
        <a:bodyPr/>
        <a:lstStyle/>
        <a:p>
          <a:endParaRPr lang="en-US"/>
        </a:p>
      </dgm:t>
    </dgm:pt>
  </dgm:ptLst>
  <dgm:cxnLst>
    <dgm:cxn modelId="{CFFFC4D6-F0C4-4EE5-8CF4-EED019C8B1AB}" srcId="{36E7FBF9-9625-4624-89A1-FC09FF4884BC}" destId="{01FCA2A0-3998-421F-841E-368B8F3384D8}" srcOrd="3" destOrd="0" parTransId="{4A7BEEB9-8651-4810-ADC0-011A0DEA1FF6}" sibTransId="{D54FA1F6-A28D-4D55-BC43-A3C1D5293A60}"/>
    <dgm:cxn modelId="{AA577B0E-AB03-462E-9DA0-DE43C987D9D5}" srcId="{36E7FBF9-9625-4624-89A1-FC09FF4884BC}" destId="{A3706D5F-ECB9-48CF-9887-CCEDE9C50FAA}" srcOrd="1" destOrd="0" parTransId="{6FB1FF48-C37C-4131-86AD-C1E45AA82E11}" sibTransId="{A84BD80B-59EC-4FE6-935E-91EE376CBC62}"/>
    <dgm:cxn modelId="{757024B5-F54D-4EDD-AA19-07B5B36AD7A5}" srcId="{36E7FBF9-9625-4624-89A1-FC09FF4884BC}" destId="{F657678B-144A-45AB-9622-DA2534A4A47D}" srcOrd="0" destOrd="0" parTransId="{2CB2F9D5-A87B-469E-94BD-2759598956B4}" sibTransId="{44B1C108-DAF2-42A1-88DE-3D041A3336CE}"/>
    <dgm:cxn modelId="{887DEED6-38B6-43BD-8FEE-3C102D97642C}" srcId="{36E7FBF9-9625-4624-89A1-FC09FF4884BC}" destId="{DB9C4F47-D057-4CD9-90B8-B52930257FC4}" srcOrd="2" destOrd="0" parTransId="{342E517D-B812-4724-A443-FB64E9C5654F}" sibTransId="{6875D350-D40F-4035-8888-34136CE6F739}"/>
    <dgm:cxn modelId="{CF73F116-900E-4A68-9DCB-06E361CD7F1E}" type="presOf" srcId="{A3706D5F-ECB9-48CF-9887-CCEDE9C50FAA}" destId="{C4986672-9FC8-45ED-9DF1-8BAC661CBB28}" srcOrd="0" destOrd="0" presId="urn:microsoft.com/office/officeart/2005/8/layout/hProcess9"/>
    <dgm:cxn modelId="{81642F18-CC6C-492B-9043-BC4790E22D13}" type="presOf" srcId="{DB9C4F47-D057-4CD9-90B8-B52930257FC4}" destId="{37AAD480-8B1E-42DE-8F20-5CEAD044AC6C}" srcOrd="0" destOrd="0" presId="urn:microsoft.com/office/officeart/2005/8/layout/hProcess9"/>
    <dgm:cxn modelId="{24C48F7A-ABDD-4542-A219-4F58B0EE4816}" type="presOf" srcId="{36E7FBF9-9625-4624-89A1-FC09FF4884BC}" destId="{2C5CF42B-B92D-45C0-84E0-ED5C88224215}" srcOrd="0" destOrd="0" presId="urn:microsoft.com/office/officeart/2005/8/layout/hProcess9"/>
    <dgm:cxn modelId="{2C71DE4F-A869-4BB4-B123-8C778D405B7C}" type="presOf" srcId="{F657678B-144A-45AB-9622-DA2534A4A47D}" destId="{4B52EDC3-8A39-4F11-BFB8-CDD0B5CA88B0}" srcOrd="0" destOrd="0" presId="urn:microsoft.com/office/officeart/2005/8/layout/hProcess9"/>
    <dgm:cxn modelId="{FAFCF1B5-A310-473A-A2C8-7E2403667106}" type="presOf" srcId="{01FCA2A0-3998-421F-841E-368B8F3384D8}" destId="{86F4EED0-173C-45A3-844B-79845EAD881F}" srcOrd="0" destOrd="0" presId="urn:microsoft.com/office/officeart/2005/8/layout/hProcess9"/>
    <dgm:cxn modelId="{D6A4BFF0-A868-4D1D-8327-708E393E1CFC}" type="presParOf" srcId="{2C5CF42B-B92D-45C0-84E0-ED5C88224215}" destId="{A1226ED6-A537-4C31-B879-7140AD0A18FA}" srcOrd="0" destOrd="0" presId="urn:microsoft.com/office/officeart/2005/8/layout/hProcess9"/>
    <dgm:cxn modelId="{5A053B4C-5197-4C8B-8D89-120D2552B774}" type="presParOf" srcId="{2C5CF42B-B92D-45C0-84E0-ED5C88224215}" destId="{81E3DE90-AB4D-43E2-A7F3-97405B5E1655}" srcOrd="1" destOrd="0" presId="urn:microsoft.com/office/officeart/2005/8/layout/hProcess9"/>
    <dgm:cxn modelId="{7B660878-DB8C-4696-9488-BF1FE07AF682}" type="presParOf" srcId="{81E3DE90-AB4D-43E2-A7F3-97405B5E1655}" destId="{4B52EDC3-8A39-4F11-BFB8-CDD0B5CA88B0}" srcOrd="0" destOrd="0" presId="urn:microsoft.com/office/officeart/2005/8/layout/hProcess9"/>
    <dgm:cxn modelId="{20B6A588-C908-4DA5-8A37-AE078F3BCA4C}" type="presParOf" srcId="{81E3DE90-AB4D-43E2-A7F3-97405B5E1655}" destId="{F0F2A569-C57B-43D0-BC24-485DE9C8D08D}" srcOrd="1" destOrd="0" presId="urn:microsoft.com/office/officeart/2005/8/layout/hProcess9"/>
    <dgm:cxn modelId="{D1DDB4AA-A0C5-4981-BD46-0D9150EC2085}" type="presParOf" srcId="{81E3DE90-AB4D-43E2-A7F3-97405B5E1655}" destId="{C4986672-9FC8-45ED-9DF1-8BAC661CBB28}" srcOrd="2" destOrd="0" presId="urn:microsoft.com/office/officeart/2005/8/layout/hProcess9"/>
    <dgm:cxn modelId="{FAE5F05D-42C4-4578-90A1-CF1FC397C6B0}" type="presParOf" srcId="{81E3DE90-AB4D-43E2-A7F3-97405B5E1655}" destId="{4DF9396E-92A6-42F0-AACD-BEFB8A2777AE}" srcOrd="3" destOrd="0" presId="urn:microsoft.com/office/officeart/2005/8/layout/hProcess9"/>
    <dgm:cxn modelId="{4E66D138-E842-47E6-8982-667908873D74}" type="presParOf" srcId="{81E3DE90-AB4D-43E2-A7F3-97405B5E1655}" destId="{37AAD480-8B1E-42DE-8F20-5CEAD044AC6C}" srcOrd="4" destOrd="0" presId="urn:microsoft.com/office/officeart/2005/8/layout/hProcess9"/>
    <dgm:cxn modelId="{F351EDB0-AAE2-440A-81FA-0A71D12E81E1}" type="presParOf" srcId="{81E3DE90-AB4D-43E2-A7F3-97405B5E1655}" destId="{1F05CD00-6E3D-4849-BDC5-6E0D85E5AB9B}" srcOrd="5" destOrd="0" presId="urn:microsoft.com/office/officeart/2005/8/layout/hProcess9"/>
    <dgm:cxn modelId="{FC8041CA-F304-4432-93F0-7C41051AF8A1}" type="presParOf" srcId="{81E3DE90-AB4D-43E2-A7F3-97405B5E1655}" destId="{86F4EED0-173C-45A3-844B-79845EAD881F}"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26ED6-A537-4C31-B879-7140AD0A18FA}">
      <dsp:nvSpPr>
        <dsp:cNvPr id="0" name=""/>
        <dsp:cNvSpPr/>
      </dsp:nvSpPr>
      <dsp:spPr>
        <a:xfrm>
          <a:off x="862965" y="0"/>
          <a:ext cx="9780270" cy="51054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52EDC3-8A39-4F11-BFB8-CDD0B5CA88B0}">
      <dsp:nvSpPr>
        <dsp:cNvPr id="0" name=""/>
        <dsp:cNvSpPr/>
      </dsp:nvSpPr>
      <dsp:spPr>
        <a:xfrm>
          <a:off x="3932" y="1531620"/>
          <a:ext cx="2555185" cy="2042160"/>
        </a:xfrm>
        <a:prstGeom prst="roundRect">
          <a:avLst/>
        </a:prstGeom>
        <a:solidFill>
          <a:srgbClr val="F0C3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182880" numCol="1" spcCol="1270" anchor="ctr" anchorCtr="0">
          <a:noAutofit/>
        </a:bodyPr>
        <a:lstStyle/>
        <a:p>
          <a:pPr lvl="0" algn="ctr" defTabSz="711200">
            <a:lnSpc>
              <a:spcPct val="90000"/>
            </a:lnSpc>
            <a:spcBef>
              <a:spcPct val="0"/>
            </a:spcBef>
            <a:spcAft>
              <a:spcPct val="35000"/>
            </a:spcAft>
          </a:pPr>
          <a:r>
            <a:rPr lang="fr-FR" sz="1600" b="1" i="0" kern="1200" dirty="0" smtClean="0">
              <a:solidFill>
                <a:schemeClr val="bg1"/>
              </a:solidFill>
              <a:latin typeface="Arial" panose="020B0604020202020204" pitchFamily="34" charset="0"/>
              <a:cs typeface="Arial" panose="020B0604020202020204" pitchFamily="34" charset="0"/>
            </a:rPr>
            <a:t>Si vous êtes inscrit sur l'application </a:t>
          </a:r>
          <a:r>
            <a:rPr lang="fr-FR" sz="1600" b="1" i="0" kern="1200" dirty="0" err="1" smtClean="0">
              <a:solidFill>
                <a:schemeClr val="bg1"/>
              </a:solidFill>
              <a:latin typeface="Arial" panose="020B0604020202020204" pitchFamily="34" charset="0"/>
              <a:cs typeface="Arial" panose="020B0604020202020204" pitchFamily="34" charset="0"/>
            </a:rPr>
            <a:t>MyLion</a:t>
          </a:r>
          <a:r>
            <a:rPr lang="fr-FR" sz="1600" b="1" i="0" kern="1200" dirty="0" smtClean="0">
              <a:solidFill>
                <a:schemeClr val="bg1"/>
              </a:solidFill>
              <a:latin typeface="Arial" panose="020B0604020202020204" pitchFamily="34" charset="0"/>
              <a:cs typeface="Arial" panose="020B0604020202020204" pitchFamily="34" charset="0"/>
            </a:rPr>
            <a:t>, vos données d'identification vous donneront accès au site </a:t>
          </a:r>
          <a:r>
            <a:rPr lang="fr-FR" sz="1600" b="1" i="0" kern="1200" dirty="0" err="1" smtClean="0">
              <a:solidFill>
                <a:schemeClr val="bg1"/>
              </a:solidFill>
              <a:latin typeface="Arial" panose="020B0604020202020204" pitchFamily="34" charset="0"/>
              <a:cs typeface="Arial" panose="020B0604020202020204" pitchFamily="34" charset="0"/>
            </a:rPr>
            <a:t>MyLion</a:t>
          </a:r>
          <a:r>
            <a:rPr lang="fr-FR" sz="1600" b="1" i="0" kern="1200" dirty="0" smtClean="0">
              <a:solidFill>
                <a:schemeClr val="bg1"/>
              </a:solidFill>
              <a:latin typeface="Arial" panose="020B0604020202020204" pitchFamily="34" charset="0"/>
              <a:cs typeface="Arial" panose="020B0604020202020204" pitchFamily="34" charset="0"/>
            </a:rPr>
            <a:t>.</a:t>
          </a:r>
          <a:endParaRPr lang="en-US" sz="1600" b="1" i="0" kern="1200" dirty="0">
            <a:solidFill>
              <a:schemeClr val="bg1"/>
            </a:solidFill>
            <a:latin typeface="Arial" panose="020B0604020202020204" pitchFamily="34" charset="0"/>
            <a:cs typeface="Arial" panose="020B0604020202020204" pitchFamily="34" charset="0"/>
          </a:endParaRPr>
        </a:p>
      </dsp:txBody>
      <dsp:txXfrm>
        <a:off x="103622" y="1631310"/>
        <a:ext cx="2355805" cy="1842780"/>
      </dsp:txXfrm>
    </dsp:sp>
    <dsp:sp modelId="{C4986672-9FC8-45ED-9DF1-8BAC661CBB28}">
      <dsp:nvSpPr>
        <dsp:cNvPr id="0" name=""/>
        <dsp:cNvSpPr/>
      </dsp:nvSpPr>
      <dsp:spPr>
        <a:xfrm>
          <a:off x="2984982" y="1531620"/>
          <a:ext cx="2555185" cy="2042160"/>
        </a:xfrm>
        <a:prstGeom prst="roundRect">
          <a:avLst/>
        </a:prstGeom>
        <a:solidFill>
          <a:srgbClr val="457DC8">
            <a:alpha val="90000"/>
          </a:srgb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182880" numCol="1" spcCol="1270" anchor="ctr" anchorCtr="0">
          <a:noAutofit/>
        </a:bodyPr>
        <a:lstStyle/>
        <a:p>
          <a:pPr lvl="0" algn="ctr" defTabSz="711200">
            <a:lnSpc>
              <a:spcPct val="90000"/>
            </a:lnSpc>
            <a:spcBef>
              <a:spcPct val="0"/>
            </a:spcBef>
            <a:spcAft>
              <a:spcPct val="35000"/>
            </a:spcAft>
          </a:pPr>
          <a:r>
            <a:rPr lang="fr-FR" sz="1600" b="1" i="0" kern="1200" baseline="0" dirty="0" smtClean="0">
              <a:solidFill>
                <a:schemeClr val="bg1"/>
              </a:solidFill>
              <a:latin typeface="Arial" panose="020B0604020202020204" pitchFamily="34" charset="0"/>
              <a:cs typeface="Arial" panose="020B0604020202020204" pitchFamily="34" charset="0"/>
            </a:rPr>
            <a:t>Pour vous inscrire, il vous faudra votre numéro d’affiliation et une adresse électronique ou numéro de téléphone valide.</a:t>
          </a:r>
          <a:endParaRPr lang="en-US" sz="1600" b="1" i="0" kern="1200" dirty="0">
            <a:solidFill>
              <a:schemeClr val="bg1"/>
            </a:solidFill>
            <a:latin typeface="Arial" panose="020B0604020202020204" pitchFamily="34" charset="0"/>
            <a:cs typeface="Arial" panose="020B0604020202020204" pitchFamily="34" charset="0"/>
          </a:endParaRPr>
        </a:p>
      </dsp:txBody>
      <dsp:txXfrm>
        <a:off x="3084672" y="1631310"/>
        <a:ext cx="2355805" cy="1842780"/>
      </dsp:txXfrm>
    </dsp:sp>
    <dsp:sp modelId="{37AAD480-8B1E-42DE-8F20-5CEAD044AC6C}">
      <dsp:nvSpPr>
        <dsp:cNvPr id="0" name=""/>
        <dsp:cNvSpPr/>
      </dsp:nvSpPr>
      <dsp:spPr>
        <a:xfrm>
          <a:off x="5966032" y="1531620"/>
          <a:ext cx="2555185" cy="2042160"/>
        </a:xfrm>
        <a:prstGeom prst="roundRect">
          <a:avLst/>
        </a:prstGeom>
        <a:solidFill>
          <a:srgbClr val="F76639">
            <a:alpha val="90000"/>
          </a:srgb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182880" numCol="1" spcCol="1270" anchor="ctr" anchorCtr="0">
          <a:noAutofit/>
        </a:bodyPr>
        <a:lstStyle/>
        <a:p>
          <a:pPr lvl="0" algn="ctr" defTabSz="711200">
            <a:lnSpc>
              <a:spcPct val="90000"/>
            </a:lnSpc>
            <a:spcBef>
              <a:spcPct val="0"/>
            </a:spcBef>
            <a:spcAft>
              <a:spcPct val="35000"/>
            </a:spcAft>
          </a:pPr>
          <a:r>
            <a:rPr lang="fr-FR" sz="1600" b="1" i="0" kern="1200" dirty="0"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Cliquez ici pour accéder à </a:t>
          </a:r>
          <a:r>
            <a:rPr lang="fr-FR" sz="1600" b="1" i="0" kern="1200" dirty="0" err="1"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MyLion</a:t>
          </a:r>
          <a:endParaRPr lang="en-US" sz="1600" b="1" i="0" kern="1200" dirty="0">
            <a:solidFill>
              <a:schemeClr val="bg1"/>
            </a:solidFill>
            <a:latin typeface="Arial" panose="020B0604020202020204" pitchFamily="34" charset="0"/>
            <a:cs typeface="Arial" panose="020B0604020202020204" pitchFamily="34" charset="0"/>
          </a:endParaRPr>
        </a:p>
      </dsp:txBody>
      <dsp:txXfrm>
        <a:off x="6065722" y="1631310"/>
        <a:ext cx="2355805" cy="1842780"/>
      </dsp:txXfrm>
    </dsp:sp>
    <dsp:sp modelId="{86F4EED0-173C-45A3-844B-79845EAD881F}">
      <dsp:nvSpPr>
        <dsp:cNvPr id="0" name=""/>
        <dsp:cNvSpPr/>
      </dsp:nvSpPr>
      <dsp:spPr>
        <a:xfrm>
          <a:off x="8947081" y="1531620"/>
          <a:ext cx="2555185" cy="2042160"/>
        </a:xfrm>
        <a:prstGeom prst="roundRect">
          <a:avLst/>
        </a:prstGeom>
        <a:solidFill>
          <a:schemeClr val="bg1">
            <a:lumMod val="75000"/>
            <a:alpha val="9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182880" numCol="1" spcCol="1270" anchor="ctr" anchorCtr="0">
          <a:noAutofit/>
        </a:bodyPr>
        <a:lstStyle/>
        <a:p>
          <a:pPr lvl="0" algn="ctr" defTabSz="711200">
            <a:lnSpc>
              <a:spcPct val="90000"/>
            </a:lnSpc>
            <a:spcBef>
              <a:spcPct val="0"/>
            </a:spcBef>
            <a:spcAft>
              <a:spcPct val="35000"/>
            </a:spcAft>
          </a:pPr>
          <a:r>
            <a:rPr lang="fr-FR" sz="1600" b="1" i="0" kern="1200" dirty="0" smtClean="0">
              <a:solidFill>
                <a:schemeClr val="bg1"/>
              </a:solidFill>
              <a:latin typeface="Arial" panose="020B0604020202020204" pitchFamily="34" charset="0"/>
              <a:cs typeface="Arial" panose="020B0604020202020204" pitchFamily="34" charset="0"/>
            </a:rPr>
            <a:t>Rendez-vous sur www.mylion.org ou recherchez </a:t>
          </a:r>
          <a:r>
            <a:rPr lang="fr-FR" sz="1600" b="1" i="0" kern="1200" dirty="0" err="1" smtClean="0">
              <a:solidFill>
                <a:schemeClr val="bg1"/>
              </a:solidFill>
              <a:latin typeface="Arial" panose="020B0604020202020204" pitchFamily="34" charset="0"/>
              <a:cs typeface="Arial" panose="020B0604020202020204" pitchFamily="34" charset="0"/>
            </a:rPr>
            <a:t>MyLion</a:t>
          </a:r>
          <a:r>
            <a:rPr lang="fr-FR" sz="1600" b="1" i="0" kern="1200" dirty="0" smtClean="0">
              <a:solidFill>
                <a:schemeClr val="bg1"/>
              </a:solidFill>
              <a:latin typeface="Arial" panose="020B0604020202020204" pitchFamily="34" charset="0"/>
              <a:cs typeface="Arial" panose="020B0604020202020204" pitchFamily="34" charset="0"/>
            </a:rPr>
            <a:t> dans l’App Store sur votre appareil iOS ou Google Play sur votre appareil Android.</a:t>
          </a:r>
          <a:r>
            <a:rPr lang="en-US" sz="1600" b="1" i="0" kern="1200" dirty="0" smtClean="0">
              <a:solidFill>
                <a:schemeClr val="bg1"/>
              </a:solidFill>
              <a:latin typeface="Arial" panose="020B0604020202020204" pitchFamily="34" charset="0"/>
              <a:cs typeface="Arial" panose="020B0604020202020204" pitchFamily="34" charset="0"/>
            </a:rPr>
            <a:t>​</a:t>
          </a:r>
          <a:endParaRPr lang="en-US" sz="1600" b="1" i="0" kern="1200" dirty="0">
            <a:solidFill>
              <a:schemeClr val="bg1"/>
            </a:solidFill>
            <a:latin typeface="Arial" panose="020B0604020202020204" pitchFamily="34" charset="0"/>
            <a:cs typeface="Arial" panose="020B0604020202020204" pitchFamily="34" charset="0"/>
          </a:endParaRPr>
        </a:p>
      </dsp:txBody>
      <dsp:txXfrm>
        <a:off x="9046771" y="1631310"/>
        <a:ext cx="2355805" cy="18427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378D85-395F-49FA-B89C-51E7F823889F}" type="datetimeFigureOut">
              <a:rPr lang="en-US" smtClean="0"/>
              <a:t>3/12/2019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4159E8-CA19-4BB0-8ED9-16527D3A2E7E}" type="slidenum">
              <a:rPr lang="en-US" smtClean="0"/>
              <a:t>‹#›</a:t>
            </a:fld>
            <a:endParaRPr lang="en-US" dirty="0"/>
          </a:p>
        </p:txBody>
      </p:sp>
    </p:spTree>
    <p:extLst>
      <p:ext uri="{BB962C8B-B14F-4D97-AF65-F5344CB8AC3E}">
        <p14:creationId xmlns:p14="http://schemas.microsoft.com/office/powerpoint/2010/main" val="224169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lci-auth-app-prod.azurewebsites.net/account/logi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fr-FR" sz="1600"/>
              <a:t>Bonjour, </a:t>
            </a:r>
          </a:p>
          <a:p>
            <a:endParaRPr lang="en-US" sz="1600" dirty="0"/>
          </a:p>
          <a:p>
            <a:r>
              <a:rPr lang="fr-FR" sz="1600"/>
              <a:t>Merci d'être de vous être joints à nous.</a:t>
            </a:r>
          </a:p>
          <a:p>
            <a:endParaRPr lang="en-US" sz="1600" dirty="0"/>
          </a:p>
          <a:p>
            <a:r>
              <a:rPr lang="fr-FR" sz="1600"/>
              <a:t>Quelques mots avant de commencer... </a:t>
            </a:r>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858491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endParaRPr lang="en-US" sz="1600" b="1" dirty="0" smtClean="0">
              <a:latin typeface="+mj-lt"/>
              <a:cs typeface="Arial" panose="020B0604020202020204" pitchFamily="34" charset="0"/>
            </a:endParaRPr>
          </a:p>
          <a:p>
            <a:r>
              <a:rPr lang="fr-FR" sz="1600"/>
              <a:t>L’une des raisons pour lesquelles les Lions font tant de bien dans le monde tient à notre structure en réseau : nous apprenons les uns des autres et nous travaillons ensemble.</a:t>
            </a:r>
            <a:r>
              <a:rPr lang="fr-FR" sz="1600" b="1" baseline="0">
                <a:solidFill>
                  <a:schemeClr val="tx1"/>
                </a:solidFill>
                <a:latin typeface="+mn-lt"/>
                <a:ea typeface="+mn-ea"/>
                <a:cs typeface="Arial" panose="020B0604020202020204" pitchFamily="34" charset="0"/>
              </a:rPr>
              <a:t>  Nous avons entendu maintes et maintes fois que les Lions veulent davantage de liens entre eux et d’occasions de partager leur passion pour le service.  En tant que responsable, vous inspirez cette collaboration et y participez.  Vous donnez aussi l'exemple.</a:t>
            </a:r>
          </a:p>
          <a:p>
            <a:endParaRPr lang="en-US" sz="1600" b="1" kern="1200" baseline="0" dirty="0" smtClean="0">
              <a:solidFill>
                <a:schemeClr val="tx1"/>
              </a:solidFill>
              <a:latin typeface="+mn-lt"/>
              <a:ea typeface="+mn-ea"/>
              <a:cs typeface="Arial" panose="020B0604020202020204" pitchFamily="34" charset="0"/>
            </a:endParaRPr>
          </a:p>
          <a:p>
            <a:endParaRPr lang="en-US" sz="1600" b="1" kern="1200" dirty="0" smtClean="0">
              <a:solidFill>
                <a:schemeClr val="tx1"/>
              </a:solidFill>
              <a:latin typeface="+mn-lt"/>
              <a:ea typeface="+mn-ea"/>
              <a:cs typeface="Arial" panose="020B0604020202020204" pitchFamily="34" charset="0"/>
            </a:endParaRPr>
          </a:p>
          <a:p>
            <a:r>
              <a:rPr lang="fr-FR" sz="1600" b="0">
                <a:solidFill>
                  <a:schemeClr val="tx1"/>
                </a:solidFill>
                <a:latin typeface="+mn-lt"/>
                <a:ea typeface="+mn-ea"/>
                <a:cs typeface="Arial" panose="020B0604020202020204" pitchFamily="34" charset="0"/>
              </a:rPr>
              <a:t>MyLion offre une plate-forme sophistiquée et facilement navigable qui affiche votre identité Lion et celle de votre district, tout en vous laissant le contrôle des données que vous souhaitez partager.</a:t>
            </a:r>
          </a:p>
          <a:p>
            <a:endParaRPr lang="en-US" sz="1600" dirty="0" smtClean="0">
              <a:latin typeface="+mj-lt"/>
              <a:cs typeface="Arial" panose="020B0604020202020204" pitchFamily="34" charset="0"/>
            </a:endParaRPr>
          </a:p>
          <a:p>
            <a:endParaRPr lang="en-US" sz="1600" dirty="0" smtClean="0">
              <a:latin typeface="+mj-lt"/>
              <a:cs typeface="Arial" panose="020B0604020202020204" pitchFamily="34" charset="0"/>
            </a:endParaRPr>
          </a:p>
          <a:p>
            <a:endParaRPr lang="en-US" sz="1600" dirty="0">
              <a:latin typeface="+mj-lt"/>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49756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Arial" panose="020B0604020202020204" pitchFamily="34" charset="0"/>
            </a:endParaRPr>
          </a:p>
          <a:p>
            <a:r>
              <a:rPr lang="fr-FR" sz="1200" dirty="0">
                <a:solidFill>
                  <a:schemeClr val="tx1"/>
                </a:solidFill>
                <a:latin typeface="+mn-lt"/>
                <a:ea typeface="+mn-ea"/>
                <a:cs typeface="Arial" panose="020B0604020202020204" pitchFamily="34" charset="0"/>
              </a:rPr>
              <a:t>Votre profil personnel est la carte de visite qui vous présente aux Lions du monde entier.</a:t>
            </a:r>
          </a:p>
          <a:p>
            <a:r>
              <a:rPr lang="fr-FR" sz="1200" dirty="0">
                <a:solidFill>
                  <a:schemeClr val="tx1"/>
                </a:solidFill>
                <a:latin typeface="+mn-lt"/>
                <a:ea typeface="+mn-ea"/>
                <a:cs typeface="Arial" panose="020B0604020202020204" pitchFamily="34" charset="0"/>
              </a:rPr>
              <a:t>​</a:t>
            </a:r>
          </a:p>
          <a:p>
            <a:r>
              <a:rPr lang="fr-FR" sz="1200" dirty="0">
                <a:solidFill>
                  <a:schemeClr val="tx1"/>
                </a:solidFill>
                <a:latin typeface="+mn-lt"/>
                <a:ea typeface="+mn-ea"/>
                <a:cs typeface="Arial" panose="020B0604020202020204" pitchFamily="34" charset="0"/>
              </a:rPr>
              <a:t>Il indique qui vous êtes, où vous habitez, à quel club vous appartenez et ce qui vous intéresse. </a:t>
            </a:r>
          </a:p>
          <a:p>
            <a:r>
              <a:rPr lang="fr-FR" sz="1200" dirty="0">
                <a:solidFill>
                  <a:schemeClr val="tx1"/>
                </a:solidFill>
                <a:latin typeface="+mn-lt"/>
                <a:ea typeface="+mn-ea"/>
                <a:cs typeface="+mn-cs"/>
              </a:rPr>
              <a:t>Vous pouvez mettre vos données à jour instantanément avec </a:t>
            </a:r>
            <a:r>
              <a:rPr lang="fr-FR" sz="1200" dirty="0" err="1">
                <a:solidFill>
                  <a:schemeClr val="tx1"/>
                </a:solidFill>
                <a:latin typeface="+mn-lt"/>
                <a:ea typeface="+mn-ea"/>
                <a:cs typeface="+mn-cs"/>
              </a:rPr>
              <a:t>MyLion</a:t>
            </a:r>
            <a:r>
              <a:rPr lang="fr-FR" sz="1200" dirty="0">
                <a:solidFill>
                  <a:schemeClr val="tx1"/>
                </a:solidFill>
                <a:latin typeface="+mn-lt"/>
                <a:ea typeface="+mn-ea"/>
                <a:cs typeface="+mn-cs"/>
              </a:rPr>
              <a:t>.</a:t>
            </a:r>
          </a:p>
          <a:p>
            <a:endParaRPr lang="en-US" sz="1200" kern="1200" baseline="0" dirty="0" smtClean="0">
              <a:solidFill>
                <a:schemeClr val="tx1"/>
              </a:solidFill>
              <a:effectLst/>
              <a:latin typeface="+mn-lt"/>
              <a:ea typeface="+mn-ea"/>
              <a:cs typeface="+mn-cs"/>
            </a:endParaRPr>
          </a:p>
          <a:p>
            <a:pPr>
              <a:lnSpc>
                <a:spcPct val="105000"/>
              </a:lnSpc>
              <a:spcAft>
                <a:spcPts val="1200"/>
              </a:spcAft>
              <a:buClr>
                <a:prstClr val="white"/>
              </a:buClr>
              <a:buFont typeface="Arial" charset="0"/>
              <a:buChar char="•"/>
            </a:pPr>
            <a:r>
              <a:rPr lang="fr-FR" sz="1200" dirty="0">
                <a:solidFill>
                  <a:prstClr val="white"/>
                </a:solidFill>
                <a:latin typeface="Arial" charset="0"/>
                <a:ea typeface="Arial" charset="0"/>
                <a:cs typeface="Arial" charset="0"/>
              </a:rPr>
              <a:t>Modifiez votre adresse e-mail et votre numéro de téléphone en ligne</a:t>
            </a:r>
          </a:p>
          <a:p>
            <a:pPr>
              <a:lnSpc>
                <a:spcPct val="105000"/>
              </a:lnSpc>
              <a:spcAft>
                <a:spcPts val="1200"/>
              </a:spcAft>
              <a:buClr>
                <a:prstClr val="white"/>
              </a:buClr>
              <a:buFont typeface="Arial" charset="0"/>
              <a:buChar char="•"/>
            </a:pPr>
            <a:r>
              <a:rPr lang="fr-FR" sz="1200" dirty="0">
                <a:solidFill>
                  <a:prstClr val="white"/>
                </a:solidFill>
                <a:latin typeface="Arial" charset="0"/>
                <a:ea typeface="Arial" charset="0"/>
                <a:cs typeface="Arial" charset="0"/>
              </a:rPr>
              <a:t>Soyez votre propre voix, et mettez-la au service de votre club et de votre district </a:t>
            </a:r>
          </a:p>
          <a:p>
            <a:pPr>
              <a:lnSpc>
                <a:spcPct val="105000"/>
              </a:lnSpc>
              <a:spcAft>
                <a:spcPts val="1200"/>
              </a:spcAft>
              <a:buClr>
                <a:prstClr val="white"/>
              </a:buClr>
              <a:buFont typeface="Arial" charset="0"/>
              <a:buChar char="•"/>
            </a:pPr>
            <a:r>
              <a:rPr lang="fr-FR" sz="1200" dirty="0">
                <a:solidFill>
                  <a:prstClr val="white"/>
                </a:solidFill>
                <a:latin typeface="Arial" charset="0"/>
                <a:ea typeface="Arial" charset="0"/>
                <a:cs typeface="Arial" charset="0"/>
              </a:rPr>
              <a:t>Gérez vos paramètres de confidentialité personnels</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11</a:t>
            </a:fld>
            <a:endParaRPr lang="en-US" smtClean="0"/>
          </a:p>
        </p:txBody>
      </p:sp>
    </p:spTree>
    <p:extLst>
      <p:ext uri="{BB962C8B-B14F-4D97-AF65-F5344CB8AC3E}">
        <p14:creationId xmlns:p14="http://schemas.microsoft.com/office/powerpoint/2010/main" val="3878485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a:spcAft>
                <a:spcPts val="450"/>
              </a:spcAft>
            </a:pPr>
            <a:endParaRPr lang="en-US" sz="1400" b="1" dirty="0" smtClean="0">
              <a:solidFill>
                <a:srgbClr val="002F87"/>
              </a:solidFill>
              <a:latin typeface="Arial" charset="0"/>
              <a:ea typeface="Arial" charset="0"/>
              <a:cs typeface="Arial" charset="0"/>
            </a:endParaRPr>
          </a:p>
          <a:p>
            <a:pPr>
              <a:spcAft>
                <a:spcPts val="450"/>
              </a:spcAft>
            </a:pPr>
            <a:r>
              <a:rPr lang="fr-FR" sz="1400" b="1">
                <a:solidFill>
                  <a:srgbClr val="002F87"/>
                </a:solidFill>
                <a:latin typeface="Arial" charset="0"/>
                <a:ea typeface="Arial" charset="0"/>
                <a:cs typeface="Arial" charset="0"/>
              </a:rPr>
              <a:t>De votre profil d'utilisateur, vous pouvez mettre vos données à jour</a:t>
            </a:r>
          </a:p>
          <a:p>
            <a:r>
              <a:rPr lang="fr-FR" sz="1200">
                <a:solidFill>
                  <a:srgbClr val="33373B">
                    <a:lumMod val="60000"/>
                    <a:lumOff val="40000"/>
                  </a:srgbClr>
                </a:solidFill>
                <a:latin typeface="Arial" charset="0"/>
                <a:ea typeface="Arial" charset="0"/>
                <a:cs typeface="Arial" charset="0"/>
              </a:rPr>
              <a:t>Vous pouvez actuellement mettre à jour votre numéro de téléphone et votre adresse électronique.</a:t>
            </a:r>
          </a:p>
          <a:p>
            <a:pPr marL="0" indent="0">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pPr>
              <a:spcAft>
                <a:spcPts val="450"/>
              </a:spcAft>
            </a:pPr>
            <a:r>
              <a:rPr lang="fr-FR" sz="1400" b="1">
                <a:solidFill>
                  <a:srgbClr val="002F87"/>
                </a:solidFill>
                <a:latin typeface="Arial" charset="0"/>
                <a:ea typeface="Arial" charset="0"/>
                <a:cs typeface="Arial" charset="0"/>
              </a:rPr>
              <a:t>Gérez vos paramètres de confidentialité en choisissant </a:t>
            </a:r>
            <a:r>
              <a:rPr lang="fr-FR">
                <a:latin typeface="Arial" charset="0"/>
                <a:ea typeface="Arial" charset="0"/>
                <a:cs typeface="Arial" charset="0"/>
              </a:rPr>
              <a:t>quelles informations sont visibles et qui peut communiquer avec vous via Mylion.</a:t>
            </a:r>
            <a:r>
              <a:rPr lang="fr-FR" sz="1200">
                <a:solidFill>
                  <a:srgbClr val="33373B">
                    <a:lumMod val="60000"/>
                    <a:lumOff val="40000"/>
                  </a:srgbClr>
                </a:solidFill>
                <a:latin typeface="Arial" charset="0"/>
                <a:ea typeface="Arial" charset="0"/>
                <a:cs typeface="Arial" charset="0"/>
              </a:rPr>
              <a:t>  </a:t>
            </a:r>
          </a:p>
          <a:p>
            <a:pPr marL="0" indent="0">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pPr>
              <a:spcAft>
                <a:spcPts val="450"/>
              </a:spcAft>
            </a:pPr>
            <a:r>
              <a:rPr lang="fr-FR" sz="1400" b="1">
                <a:solidFill>
                  <a:srgbClr val="002F87"/>
                </a:solidFill>
                <a:latin typeface="Arial" charset="0"/>
                <a:ea typeface="Arial" charset="0"/>
                <a:cs typeface="Arial" charset="0"/>
              </a:rPr>
              <a:t>Il existe également une option pour ajouter votre photo de profil. </a:t>
            </a:r>
            <a:r>
              <a:rPr lang="fr-FR">
                <a:latin typeface="Arial" charset="0"/>
                <a:ea typeface="Arial" charset="0"/>
                <a:cs typeface="Arial" charset="0"/>
              </a:rPr>
              <a:t>C’est la photo qui vous représente sur MyLion.</a:t>
            </a:r>
            <a:r>
              <a:rPr lang="fr-FR" sz="1200">
                <a:solidFill>
                  <a:srgbClr val="33373B">
                    <a:lumMod val="60000"/>
                    <a:lumOff val="40000"/>
                  </a:srgbClr>
                </a:solidFill>
                <a:latin typeface="Arial" charset="0"/>
                <a:ea typeface="Arial" charset="0"/>
                <a:cs typeface="Arial" charset="0"/>
              </a:rPr>
              <a:t> </a:t>
            </a:r>
          </a:p>
          <a:p>
            <a:endParaRPr lang="en-US" dirty="0" smtClean="0"/>
          </a:p>
          <a:p>
            <a:endParaRPr lang="en-US" dirty="0" smtClean="0"/>
          </a:p>
        </p:txBody>
      </p:sp>
    </p:spTree>
    <p:extLst>
      <p:ext uri="{BB962C8B-B14F-4D97-AF65-F5344CB8AC3E}">
        <p14:creationId xmlns:p14="http://schemas.microsoft.com/office/powerpoint/2010/main" val="2877663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a:t>Le profil de district est similaire au profil d'utilisateur et de club.</a:t>
            </a:r>
            <a:r>
              <a:rPr lang="fr-FR" sz="1600" baseline="0"/>
              <a:t> </a:t>
            </a:r>
          </a:p>
          <a:p>
            <a:endParaRPr lang="en-US" sz="1600" baseline="0" dirty="0" smtClean="0"/>
          </a:p>
          <a:p>
            <a:r>
              <a:rPr lang="fr-FR" sz="1800" b="1">
                <a:solidFill>
                  <a:srgbClr val="002F87"/>
                </a:solidFill>
                <a:latin typeface="Arial" charset="0"/>
                <a:ea typeface="Arial" charset="0"/>
                <a:cs typeface="Arial" charset="0"/>
              </a:rPr>
              <a:t>Il présente votre district aux Lions et Leos du monde entier.</a:t>
            </a:r>
          </a:p>
          <a:p>
            <a:r>
              <a:rPr lang="fr-FR" sz="1600">
                <a:solidFill>
                  <a:srgbClr val="33373B">
                    <a:lumMod val="60000"/>
                    <a:lumOff val="40000"/>
                  </a:srgbClr>
                </a:solidFill>
                <a:latin typeface="Arial" charset="0"/>
                <a:ea typeface="Arial" charset="0"/>
                <a:cs typeface="Arial" charset="0"/>
              </a:rPr>
              <a:t>Créez le profil de votre district de manière à en souligner les domaines d’expertise. Faites-en le district phare de votre pays. </a:t>
            </a:r>
          </a:p>
          <a:p>
            <a:endParaRPr lang="en-US" sz="1600" dirty="0" smtClean="0"/>
          </a:p>
          <a:p>
            <a:pPr>
              <a:spcAft>
                <a:spcPts val="450"/>
              </a:spcAft>
            </a:pPr>
            <a:r>
              <a:rPr lang="fr-FR" sz="1800" b="1">
                <a:solidFill>
                  <a:srgbClr val="002F87"/>
                </a:solidFill>
                <a:latin typeface="Arial" charset="0"/>
                <a:ea typeface="Arial" charset="0"/>
                <a:cs typeface="Arial" charset="0"/>
              </a:rPr>
              <a:t>Les informations essentielles sur votre district à portée de main.</a:t>
            </a:r>
          </a:p>
          <a:p>
            <a:r>
              <a:rPr lang="fr-FR" sz="1600">
                <a:solidFill>
                  <a:srgbClr val="33373B">
                    <a:lumMod val="60000"/>
                    <a:lumOff val="40000"/>
                  </a:srgbClr>
                </a:solidFill>
                <a:latin typeface="Arial" charset="0"/>
                <a:ea typeface="Arial" charset="0"/>
                <a:cs typeface="Arial" charset="0"/>
              </a:rPr>
              <a:t>Affichez rapidement la liste des officiels de district et des clubs avec MyLion. </a:t>
            </a:r>
          </a:p>
          <a:p>
            <a:endParaRPr lang="en-US" sz="1600" dirty="0" smtClean="0"/>
          </a:p>
          <a:p>
            <a:r>
              <a:rPr lang="fr-FR" sz="1600"/>
              <a:t>Ces mêmes fonctionnalités existent au niveau du club. </a:t>
            </a:r>
          </a:p>
          <a:p>
            <a:endParaRPr lang="en-US" sz="1600" dirty="0" smtClean="0"/>
          </a:p>
          <a:p>
            <a:endParaRPr lang="en-US" sz="1600" dirty="0" smtClean="0"/>
          </a:p>
        </p:txBody>
      </p:sp>
      <p:sp>
        <p:nvSpPr>
          <p:cNvPr id="4" name="Slide Number Placeholder 3"/>
          <p:cNvSpPr>
            <a:spLocks noGrp="1"/>
          </p:cNvSpPr>
          <p:nvPr>
            <p:ph type="sldNum" sz="quarter" idx="10"/>
          </p:nvPr>
        </p:nvSpPr>
        <p:spPr/>
        <p:txBody>
          <a:bodyPr/>
          <a:lstStyle/>
          <a:p>
            <a:fld id="{EE4159E8-CA19-4BB0-8ED9-16527D3A2E7E}" type="slidenum">
              <a:rPr lang="en-US" smtClean="0"/>
              <a:t>13</a:t>
            </a:fld>
            <a:endParaRPr lang="en-US" smtClean="0"/>
          </a:p>
        </p:txBody>
      </p:sp>
    </p:spTree>
    <p:extLst>
      <p:ext uri="{BB962C8B-B14F-4D97-AF65-F5344CB8AC3E}">
        <p14:creationId xmlns:p14="http://schemas.microsoft.com/office/powerpoint/2010/main" val="2031262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a:xfrm>
            <a:off x="718079" y="4499478"/>
            <a:ext cx="5731651" cy="425229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aseline="0"/>
              <a:t>L'une des responsabilités d’un chef de district est d’en fixer les objectifs, notamment les objectifs de service.  Pour pouvoir définir des objectifs mesurables, en examiner les progrès et les ajuster en conséquence, il vous faut un accès rapide aux données.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MyLion vous permet d’étudier les statistiques d’activités passées du niveau du club à celui de la zone constitutionnelle.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endParaRPr lang="en-US" sz="1600" dirty="0"/>
          </a:p>
        </p:txBody>
      </p:sp>
    </p:spTree>
    <p:extLst>
      <p:ext uri="{BB962C8B-B14F-4D97-AF65-F5344CB8AC3E}">
        <p14:creationId xmlns:p14="http://schemas.microsoft.com/office/powerpoint/2010/main" val="3482006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aseline="0"/>
              <a:t>L'affichage d'impact en temps réel par le tableau de bord Métriques permet de :</a:t>
            </a:r>
          </a:p>
          <a:p>
            <a:endParaRPr lang="en-US" sz="1200" kern="0" baseline="0" dirty="0" smtClean="0">
              <a:solidFill>
                <a:prstClr val="white"/>
              </a:solidFill>
              <a:latin typeface="Arial" charset="0"/>
              <a:ea typeface="Arial" charset="0"/>
              <a:cs typeface="Arial" charset="0"/>
            </a:endParaRPr>
          </a:p>
          <a:p>
            <a:pPr>
              <a:lnSpc>
                <a:spcPct val="105000"/>
              </a:lnSpc>
              <a:spcAft>
                <a:spcPts val="1200"/>
              </a:spcAft>
              <a:buClr>
                <a:prstClr val="white"/>
              </a:buClr>
              <a:buFont typeface="Arial" charset="0"/>
              <a:buChar char="•"/>
            </a:pPr>
            <a:r>
              <a:rPr lang="fr-FR" sz="1200">
                <a:solidFill>
                  <a:prstClr val="white"/>
                </a:solidFill>
                <a:latin typeface="Arial" charset="0"/>
                <a:ea typeface="Arial" charset="0"/>
                <a:cs typeface="Arial" charset="0"/>
              </a:rPr>
              <a:t>Gagner du temps. Le tableau de bord fournit des informations détaillées en un coup d'œil.</a:t>
            </a:r>
          </a:p>
          <a:p>
            <a:pPr>
              <a:lnSpc>
                <a:spcPct val="105000"/>
              </a:lnSpc>
              <a:spcAft>
                <a:spcPts val="1200"/>
              </a:spcAft>
              <a:buClr>
                <a:prstClr val="white"/>
              </a:buClr>
              <a:buFont typeface="Arial" charset="0"/>
              <a:buChar char="•"/>
            </a:pPr>
            <a:r>
              <a:rPr lang="fr-FR" sz="1200">
                <a:solidFill>
                  <a:prstClr val="white"/>
                </a:solidFill>
                <a:latin typeface="Arial" charset="0"/>
                <a:ea typeface="Arial" charset="0"/>
                <a:cs typeface="Arial" charset="0"/>
              </a:rPr>
              <a:t>Savoir ce que fait la concurrence et ce que font les autres. Des informations de service, à tous les niveaux, à votre disposition.</a:t>
            </a:r>
          </a:p>
          <a:p>
            <a:pPr lvl="1">
              <a:lnSpc>
                <a:spcPct val="105000"/>
              </a:lnSpc>
              <a:spcAft>
                <a:spcPts val="1200"/>
              </a:spcAft>
              <a:buClr>
                <a:prstClr val="white"/>
              </a:buClr>
              <a:buFont typeface="Arial" charset="0"/>
              <a:buChar char="•"/>
            </a:pPr>
            <a:r>
              <a:rPr lang="fr-FR" sz="1200">
                <a:solidFill>
                  <a:prstClr val="white"/>
                </a:solidFill>
                <a:latin typeface="Arial" charset="0"/>
                <a:ea typeface="Arial" charset="0"/>
                <a:cs typeface="Arial" charset="0"/>
              </a:rPr>
              <a:t>Bien entendu, nous ne sommes pas vraiment en compétition, mais il est toujours bon de voir ce qui se passe dans les districts environnants.</a:t>
            </a:r>
            <a:r>
              <a:rPr lang="fr-FR" sz="1200" baseline="0">
                <a:solidFill>
                  <a:prstClr val="white"/>
                </a:solidFill>
                <a:latin typeface="Arial" charset="0"/>
                <a:ea typeface="Arial" charset="0"/>
                <a:cs typeface="Arial" charset="0"/>
              </a:rPr>
              <a:t> </a:t>
            </a:r>
          </a:p>
          <a:p>
            <a:pPr lvl="1">
              <a:lnSpc>
                <a:spcPct val="105000"/>
              </a:lnSpc>
              <a:spcAft>
                <a:spcPts val="1200"/>
              </a:spcAft>
              <a:buClr>
                <a:prstClr val="white"/>
              </a:buClr>
              <a:buFont typeface="Arial" charset="0"/>
              <a:buChar char="•"/>
            </a:pPr>
            <a:r>
              <a:rPr lang="fr-FR" sz="1200" baseline="0">
                <a:solidFill>
                  <a:prstClr val="white"/>
                </a:solidFill>
                <a:latin typeface="Arial" charset="0"/>
                <a:ea typeface="Arial" charset="0"/>
                <a:cs typeface="Arial" charset="0"/>
              </a:rPr>
              <a:t>Le partage des meilleures pratiques à suivre et d’idées d’événements est une excellent forme de réseautage avec d’autres districts et clubs.</a:t>
            </a:r>
          </a:p>
          <a:p>
            <a:pPr>
              <a:lnSpc>
                <a:spcPct val="105000"/>
              </a:lnSpc>
              <a:spcAft>
                <a:spcPts val="1200"/>
              </a:spcAft>
              <a:buClr>
                <a:prstClr val="white"/>
              </a:buClr>
              <a:buFont typeface="Arial" charset="0"/>
              <a:buChar char="•"/>
            </a:pPr>
            <a:r>
              <a:rPr lang="fr-FR" sz="1200">
                <a:solidFill>
                  <a:prstClr val="white"/>
                </a:solidFill>
                <a:latin typeface="Arial" charset="0"/>
                <a:ea typeface="Arial" charset="0"/>
                <a:cs typeface="Arial" charset="0"/>
              </a:rPr>
              <a:t>Exportez vos données de recherche instantanément dans Excel.</a:t>
            </a:r>
          </a:p>
          <a:p>
            <a:endParaRPr lang="en-US" dirty="0" smtClean="0"/>
          </a:p>
          <a:p>
            <a:endParaRPr lang="en-US" dirty="0" smtClean="0"/>
          </a:p>
          <a:p>
            <a:endParaRPr lang="en-US" dirty="0" smtClean="0"/>
          </a:p>
          <a:p>
            <a:r>
              <a:rPr lang="fr-FR"/>
              <a:t>Voyez comment les Lions défendent nos causes mondiales.</a:t>
            </a:r>
            <a:r>
              <a:rPr lang="fr-FR" baseline="0"/>
              <a:t> Dégagez les tendances des données et identifiez les domaines d’expertise de votre district. </a:t>
            </a:r>
          </a:p>
        </p:txBody>
      </p:sp>
      <p:sp>
        <p:nvSpPr>
          <p:cNvPr id="4" name="Slide Number Placeholder 3"/>
          <p:cNvSpPr>
            <a:spLocks noGrp="1"/>
          </p:cNvSpPr>
          <p:nvPr>
            <p:ph type="sldNum" sz="quarter" idx="10"/>
          </p:nvPr>
        </p:nvSpPr>
        <p:spPr/>
        <p:txBody>
          <a:bodyPr/>
          <a:lstStyle/>
          <a:p>
            <a:fld id="{EE4159E8-CA19-4BB0-8ED9-16527D3A2E7E}" type="slidenum">
              <a:rPr lang="en-US" smtClean="0"/>
              <a:t>15</a:t>
            </a:fld>
            <a:endParaRPr lang="en-US" smtClean="0"/>
          </a:p>
        </p:txBody>
      </p:sp>
    </p:spTree>
    <p:extLst>
      <p:ext uri="{BB962C8B-B14F-4D97-AF65-F5344CB8AC3E}">
        <p14:creationId xmlns:p14="http://schemas.microsoft.com/office/powerpoint/2010/main" val="2864054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normAutofit/>
          </a:bodyPr>
          <a:lstStyle/>
          <a:p>
            <a:pPr fontAlgn="base"/>
            <a:endParaRPr lang="en-US" sz="1600" dirty="0" smtClean="0"/>
          </a:p>
          <a:p>
            <a:pPr fontAlgn="base"/>
            <a:r>
              <a:rPr lang="fr-FR" sz="1600"/>
              <a:t>Voici une capture d'écran du tableau de bord.</a:t>
            </a:r>
            <a:r>
              <a:rPr lang="fr-FR" sz="1600" baseline="0"/>
              <a:t> </a:t>
            </a:r>
          </a:p>
          <a:p>
            <a:pPr fontAlgn="base"/>
            <a:endParaRPr lang="en-US" sz="1600" dirty="0" smtClean="0"/>
          </a:p>
          <a:p>
            <a:pPr fontAlgn="base"/>
            <a:r>
              <a:rPr lang="fr-FR" sz="1600"/>
              <a:t>Toutes les données sont rapidement disponibles.</a:t>
            </a:r>
          </a:p>
          <a:p>
            <a:pPr fontAlgn="base"/>
            <a:endParaRPr lang="en-US" sz="1600" dirty="0" smtClean="0"/>
          </a:p>
          <a:p>
            <a:pPr fontAlgn="base"/>
            <a:r>
              <a:rPr lang="fr-FR" sz="1600"/>
              <a:t>Des filtres sont là pour rendre les informations évolutives.</a:t>
            </a:r>
            <a:r>
              <a:rPr lang="fr-FR" sz="1600" baseline="0"/>
              <a:t> Vous pouvez les étudier par nombre de personnes servies, nombre de personnes servies par membre, nombre d'activités de service réalisées et nombre d'heures de bénévolat.</a:t>
            </a:r>
          </a:p>
          <a:p>
            <a:pPr fontAlgn="base"/>
            <a:endParaRPr lang="en-US" sz="1600" baseline="0" dirty="0" smtClean="0"/>
          </a:p>
          <a:p>
            <a:pPr fontAlgn="base"/>
            <a:r>
              <a:rPr lang="fr-FR" sz="1600" baseline="0"/>
              <a:t>Les informations peuvent être exportées dans Excel pour créer un rapport à imprimer. </a:t>
            </a:r>
          </a:p>
          <a:p>
            <a:pPr rtl="0" fontAlgn="base"/>
            <a:endParaRPr lang="en-US" dirty="0" smtClean="0"/>
          </a:p>
          <a:p>
            <a:pPr fontAlgn="base"/>
            <a:endParaRPr lang="en-US" sz="1600" dirty="0"/>
          </a:p>
          <a:p>
            <a:endParaRPr lang="en-US" b="1" dirty="0" smtClean="0"/>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441782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aseline="0"/>
              <a:t>Vous, nos responsables Lions partagez la même vision et la même passion. </a:t>
            </a:r>
            <a:r>
              <a:rPr lang="fr-FR" sz="1600" baseline="0"/>
              <a:t>Vous vous déplacez, coordonnez des réunions, contactez des clubs, et faites tout pour vous assurer que les Lions disposent des outils et des ressources nécessaires pour réussir et s’épanouir.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a:solidFill>
                  <a:prstClr val="white"/>
                </a:solidFill>
                <a:latin typeface="Arial" charset="0"/>
                <a:ea typeface="Arial" charset="0"/>
                <a:cs typeface="Arial" charset="0"/>
              </a:rPr>
              <a:t>Le nouveau niveau de visibilité sur les activités du club et du district de MyLion sert votre soutien aux clubs de votre district.</a:t>
            </a:r>
          </a:p>
          <a:p>
            <a:endParaRPr lang="en-US" dirty="0"/>
          </a:p>
          <a:p>
            <a:endParaRPr lang="en-US" dirty="0"/>
          </a:p>
          <a:p>
            <a:endParaRPr lang="en-US" dirty="0"/>
          </a:p>
        </p:txBody>
      </p:sp>
    </p:spTree>
    <p:extLst>
      <p:ext uri="{BB962C8B-B14F-4D97-AF65-F5344CB8AC3E}">
        <p14:creationId xmlns:p14="http://schemas.microsoft.com/office/powerpoint/2010/main" val="2054039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200" b="1">
                <a:solidFill>
                  <a:prstClr val="white"/>
                </a:solidFill>
                <a:latin typeface="Arial" charset="0"/>
                <a:ea typeface="Arial" charset="0"/>
                <a:cs typeface="Arial" charset="0"/>
              </a:rPr>
              <a:t>Optimisez la visibilité de notre service </a:t>
            </a:r>
          </a:p>
          <a:p>
            <a:pPr algn="l"/>
            <a:endParaRPr lang="en-US" sz="1200" b="1" kern="0" dirty="0" smtClean="0">
              <a:solidFill>
                <a:prstClr val="white"/>
              </a:solidFill>
              <a:latin typeface="Arial" charset="0"/>
              <a:ea typeface="Arial" charset="0"/>
              <a:cs typeface="Arial" charset="0"/>
            </a:endParaRPr>
          </a:p>
          <a:p>
            <a:pPr algn="l"/>
            <a:r>
              <a:rPr lang="fr-FR" sz="1200" b="0">
                <a:solidFill>
                  <a:prstClr val="white"/>
                </a:solidFill>
                <a:latin typeface="Arial" charset="0"/>
                <a:ea typeface="Arial" charset="0"/>
                <a:cs typeface="Arial" charset="0"/>
              </a:rPr>
              <a:t>Voir les activités à venir au niveau des clubs et des districts nous donne la possibilité de :</a:t>
            </a:r>
            <a:r>
              <a:rPr lang="fr-FR" sz="1200" b="0" baseline="0">
                <a:solidFill>
                  <a:prstClr val="white"/>
                </a:solidFill>
                <a:latin typeface="Arial" charset="0"/>
                <a:ea typeface="Arial" charset="0"/>
                <a:cs typeface="Arial" charset="0"/>
              </a:rPr>
              <a:t> </a:t>
            </a:r>
          </a:p>
          <a:p>
            <a:endParaRPr lang="en-US" baseline="0" dirty="0" smtClean="0"/>
          </a:p>
          <a:p>
            <a:pPr>
              <a:lnSpc>
                <a:spcPct val="105000"/>
              </a:lnSpc>
              <a:spcAft>
                <a:spcPts val="1200"/>
              </a:spcAft>
              <a:buClr>
                <a:prstClr val="white"/>
              </a:buClr>
              <a:buFont typeface="Arial" charset="0"/>
              <a:buChar char="•"/>
            </a:pPr>
            <a:r>
              <a:rPr lang="fr-FR" sz="1200">
                <a:solidFill>
                  <a:prstClr val="white"/>
                </a:solidFill>
                <a:latin typeface="Arial" charset="0"/>
                <a:ea typeface="Arial" charset="0"/>
                <a:cs typeface="Arial" charset="0"/>
              </a:rPr>
              <a:t>Planifier à l'avance de manière à avoir une vue d’ensemble des activités du district</a:t>
            </a:r>
          </a:p>
          <a:p>
            <a:pPr lvl="1">
              <a:lnSpc>
                <a:spcPct val="105000"/>
              </a:lnSpc>
              <a:spcAft>
                <a:spcPts val="1200"/>
              </a:spcAft>
              <a:buClr>
                <a:prstClr val="white"/>
              </a:buClr>
              <a:buFont typeface="Arial" charset="0"/>
              <a:buChar char="•"/>
            </a:pPr>
            <a:r>
              <a:rPr lang="fr-FR" sz="1200">
                <a:solidFill>
                  <a:prstClr val="white"/>
                </a:solidFill>
                <a:latin typeface="Arial" charset="0"/>
                <a:ea typeface="Arial" charset="0"/>
                <a:cs typeface="Arial" charset="0"/>
              </a:rPr>
              <a:t>Vous pouvez maintenant créer des projets de déplacement à l’avance en fonction des activités à venir du club.</a:t>
            </a:r>
            <a:r>
              <a:rPr lang="fr-FR" sz="1200" baseline="0">
                <a:solidFill>
                  <a:prstClr val="white"/>
                </a:solidFill>
                <a:latin typeface="Arial" charset="0"/>
                <a:ea typeface="Arial" charset="0"/>
                <a:cs typeface="Arial" charset="0"/>
              </a:rPr>
              <a:t> </a:t>
            </a:r>
          </a:p>
          <a:p>
            <a:pPr>
              <a:lnSpc>
                <a:spcPct val="105000"/>
              </a:lnSpc>
              <a:spcAft>
                <a:spcPts val="1200"/>
              </a:spcAft>
              <a:buClr>
                <a:prstClr val="white"/>
              </a:buClr>
              <a:buFont typeface="Arial" charset="0"/>
              <a:buChar char="•"/>
            </a:pPr>
            <a:r>
              <a:rPr lang="fr-FR" sz="1200">
                <a:solidFill>
                  <a:prstClr val="white"/>
                </a:solidFill>
                <a:latin typeface="Arial" charset="0"/>
                <a:ea typeface="Arial" charset="0"/>
                <a:cs typeface="Arial" charset="0"/>
              </a:rPr>
              <a:t>Personnaliser l'expérience Lion à l’aide d’invitations individuelles </a:t>
            </a:r>
          </a:p>
          <a:p>
            <a:pPr lvl="1">
              <a:lnSpc>
                <a:spcPct val="105000"/>
              </a:lnSpc>
              <a:spcAft>
                <a:spcPts val="1200"/>
              </a:spcAft>
              <a:buClr>
                <a:prstClr val="white"/>
              </a:buClr>
              <a:buFont typeface="Arial" charset="0"/>
              <a:buChar char="•"/>
            </a:pPr>
            <a:r>
              <a:rPr lang="fr-FR" sz="1200" baseline="0">
                <a:solidFill>
                  <a:prstClr val="white"/>
                </a:solidFill>
                <a:latin typeface="Arial" charset="0"/>
                <a:ea typeface="Arial" charset="0"/>
                <a:cs typeface="Arial" charset="0"/>
              </a:rPr>
              <a:t> </a:t>
            </a:r>
            <a:r>
              <a:rPr lang="fr-FR" sz="1200">
                <a:solidFill>
                  <a:prstClr val="white"/>
                </a:solidFill>
                <a:latin typeface="Arial" charset="0"/>
                <a:ea typeface="Arial" charset="0"/>
                <a:cs typeface="Arial" charset="0"/>
              </a:rPr>
              <a:t>Lors de visites de clubs, vous pouvez planifier des réunions pour nouer des contacts avec leurs membres.</a:t>
            </a:r>
          </a:p>
          <a:p>
            <a:pPr>
              <a:lnSpc>
                <a:spcPct val="105000"/>
              </a:lnSpc>
              <a:spcAft>
                <a:spcPts val="1200"/>
              </a:spcAft>
              <a:buClr>
                <a:prstClr val="white"/>
              </a:buClr>
              <a:buFont typeface="Arial" charset="0"/>
              <a:buChar char="•"/>
            </a:pPr>
            <a:r>
              <a:rPr lang="fr-FR" sz="1200">
                <a:solidFill>
                  <a:prstClr val="white"/>
                </a:solidFill>
                <a:latin typeface="Arial" charset="0"/>
                <a:ea typeface="Arial" charset="0"/>
                <a:cs typeface="Arial" charset="0"/>
              </a:rPr>
              <a:t>Identifier les points à améliorer. </a:t>
            </a:r>
          </a:p>
          <a:p>
            <a:pPr lvl="1">
              <a:lnSpc>
                <a:spcPct val="105000"/>
              </a:lnSpc>
              <a:spcAft>
                <a:spcPts val="1200"/>
              </a:spcAft>
              <a:buClr>
                <a:prstClr val="white"/>
              </a:buClr>
              <a:buFont typeface="Arial" charset="0"/>
              <a:buChar char="•"/>
            </a:pPr>
            <a:r>
              <a:rPr lang="fr-FR" sz="1200">
                <a:solidFill>
                  <a:prstClr val="white"/>
                </a:solidFill>
                <a:latin typeface="Arial" charset="0"/>
                <a:ea typeface="Arial" charset="0"/>
                <a:cs typeface="Arial" charset="0"/>
              </a:rPr>
              <a:t>Vous pouvez voir si certains clubs de votre district ont du mal à planifier leurs activités de service et leur offrir des suggestions ou des commentaires.</a:t>
            </a:r>
            <a:r>
              <a:rPr lang="fr-FR" sz="1200" baseline="0">
                <a:solidFill>
                  <a:prstClr val="white"/>
                </a:solidFill>
                <a:latin typeface="Arial" charset="0"/>
                <a:ea typeface="Arial" charset="0"/>
                <a:cs typeface="Arial" charset="0"/>
              </a:rPr>
              <a:t> </a:t>
            </a:r>
            <a:r>
              <a:rPr lang="fr-FR" sz="1200">
                <a:solidFill>
                  <a:prstClr val="white"/>
                </a:solidFill>
                <a:latin typeface="Arial" charset="0"/>
                <a:ea typeface="Arial" charset="0"/>
                <a:cs typeface="Arial" charset="0"/>
              </a:rPr>
              <a:t>Utiliser les meilleures pratiques à suivre des clubs environnants de la région pour garder les autres motivés et actifs.</a:t>
            </a:r>
            <a:r>
              <a:rPr lang="fr-FR" sz="1200" baseline="0">
                <a:solidFill>
                  <a:prstClr val="white"/>
                </a:solidFill>
                <a:latin typeface="Arial" charset="0"/>
                <a:ea typeface="Arial" charset="0"/>
                <a:cs typeface="Arial" charset="0"/>
              </a:rPr>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18</a:t>
            </a:fld>
            <a:endParaRPr lang="en-US" smtClean="0"/>
          </a:p>
        </p:txBody>
      </p:sp>
    </p:spTree>
    <p:extLst>
      <p:ext uri="{BB962C8B-B14F-4D97-AF65-F5344CB8AC3E}">
        <p14:creationId xmlns:p14="http://schemas.microsoft.com/office/powerpoint/2010/main" val="3947539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698500"/>
            <a:ext cx="5664200" cy="3187700"/>
          </a:xfrm>
        </p:spPr>
      </p:sp>
      <p:sp>
        <p:nvSpPr>
          <p:cNvPr id="3" name="Notes Placeholder 2"/>
          <p:cNvSpPr>
            <a:spLocks noGrp="1"/>
          </p:cNvSpPr>
          <p:nvPr>
            <p:ph type="body" idx="1"/>
          </p:nvPr>
        </p:nvSpPr>
        <p:spPr>
          <a:xfrm>
            <a:off x="695325" y="4197116"/>
            <a:ext cx="5607050" cy="4182580"/>
          </a:xfrm>
        </p:spPr>
        <p:txBody>
          <a:bodyPr>
            <a:noAutofit/>
          </a:bodyPr>
          <a:lstStyle/>
          <a:p>
            <a:r>
              <a:rPr lang="fr-FR" sz="1600"/>
              <a:t>MyLion vous guide dès le départ.</a:t>
            </a:r>
            <a:r>
              <a:rPr lang="fr-FR" sz="1600" baseline="0"/>
              <a:t> </a:t>
            </a:r>
            <a:r>
              <a:rPr lang="fr-FR" sz="1600"/>
              <a:t>Des boutons d’action apparaissent dans la barre d’en-tête.</a:t>
            </a:r>
            <a:r>
              <a:rPr lang="fr-FR" sz="1600" baseline="0"/>
              <a:t> </a:t>
            </a:r>
          </a:p>
          <a:p>
            <a:r>
              <a:rPr lang="fr-FR" sz="1600"/>
              <a:t>Un suivi de progression indique les étapes à suivre pour accomplir chaque tâche</a:t>
            </a:r>
            <a:r>
              <a:rPr lang="fr-FR" sz="1600" baseline="0"/>
              <a:t> </a:t>
            </a:r>
          </a:p>
        </p:txBody>
      </p:sp>
    </p:spTree>
    <p:extLst>
      <p:ext uri="{BB962C8B-B14F-4D97-AF65-F5344CB8AC3E}">
        <p14:creationId xmlns:p14="http://schemas.microsoft.com/office/powerpoint/2010/main" val="3912137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292100" y="4134961"/>
            <a:ext cx="6650143" cy="5093653"/>
          </a:xfrm>
        </p:spPr>
        <p:txBody>
          <a:bodyPr>
            <a:noAutofit/>
          </a:bodyPr>
          <a:lstStyle/>
          <a:p>
            <a:r>
              <a:rPr lang="fr-FR" sz="1400"/>
              <a:t>Ce que vous voyez à l’écran est le panneau de configuration. C’est là que vous trouvez les données audio et le panneau Questions, à utiliser pour poser et répondre à des questions par écrit. </a:t>
            </a:r>
          </a:p>
          <a:p>
            <a:endParaRPr lang="en-US" sz="1400" dirty="0"/>
          </a:p>
          <a:p>
            <a:r>
              <a:rPr lang="fr-FR" sz="1400"/>
              <a:t>Si le Panneau de configuration disparait, cliquez sur la double flèche comme indiqué en 1 pour le faire réapparaître.</a:t>
            </a:r>
          </a:p>
          <a:p>
            <a:endParaRPr lang="en-US" sz="1400" dirty="0"/>
          </a:p>
          <a:p>
            <a:r>
              <a:rPr lang="fr-FR" sz="1400"/>
              <a:t>Si vous utilisez un téléphone, les informations d’appel figurent au point 2. Si vous êtes déconnecté, vous pouvez composer ce numéro pour vous reconnecter.</a:t>
            </a:r>
          </a:p>
          <a:p>
            <a:endParaRPr lang="en-US" sz="1400" dirty="0"/>
          </a:p>
          <a:p>
            <a:r>
              <a:rPr lang="fr-FR" sz="1400"/>
              <a:t>Le panneau Questions (flèche 3) vous permet de poser des questions pendant le webinaire. </a:t>
            </a:r>
          </a:p>
          <a:p>
            <a:endParaRPr lang="en-US" sz="1400" dirty="0"/>
          </a:p>
          <a:p>
            <a:r>
              <a:rPr lang="fr-FR" sz="1400"/>
              <a:t>Vous aurez l’occasion de poser des questions à la fin de cette présentation. Il y a beaucoup de participants, et nous répondrons à autant de questions que le temps le permettra.  </a:t>
            </a:r>
          </a:p>
          <a:p>
            <a:endParaRPr lang="en-US" sz="1400" dirty="0"/>
          </a:p>
          <a:p>
            <a:r>
              <a:rPr lang="fr-FR" sz="1400"/>
              <a:t>Ce webinaire est en cours d'enregistrement et sera disponible à une date ultérieure. </a:t>
            </a:r>
          </a:p>
        </p:txBody>
      </p:sp>
      <p:sp>
        <p:nvSpPr>
          <p:cNvPr id="4" name="Slide Number Placeholder 3"/>
          <p:cNvSpPr>
            <a:spLocks noGrp="1"/>
          </p:cNvSpPr>
          <p:nvPr>
            <p:ph type="sldNum" sz="quarter" idx="10"/>
          </p:nvPr>
        </p:nvSpPr>
        <p:spPr/>
        <p:txBody>
          <a:bodyPr/>
          <a:lstStyle/>
          <a:p>
            <a:fld id="{515852A7-B3DC-4683-9E52-0E9C6433B6FE}"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645991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rtl="0" fontAlgn="base"/>
            <a:r>
              <a:rPr lang="fr-FR" sz="1600" b="1">
                <a:solidFill>
                  <a:srgbClr val="0A5496"/>
                </a:solidFill>
                <a:latin typeface="Arial" panose="020B0604020202020204" pitchFamily="34" charset="0"/>
                <a:ea typeface="Arial" charset="0"/>
                <a:cs typeface="Arial" panose="020B0604020202020204" pitchFamily="34" charset="0"/>
              </a:rPr>
              <a:t>Des données claires et consolidées</a:t>
            </a:r>
          </a:p>
          <a:p>
            <a:pPr rtl="0" fontAlgn="base"/>
            <a:endParaRPr lang="en-US" sz="1600" dirty="0" smtClean="0">
              <a:ea typeface="ヒラギノ角ゴ Pro W3" charset="0"/>
              <a:cs typeface="ヒラギノ角ゴ Pro W3" charset="0"/>
            </a:endParaRPr>
          </a:p>
          <a:p>
            <a:pPr rtl="0" fontAlgn="base"/>
            <a:r>
              <a:rPr lang="fr-FR" sz="1600">
                <a:ea typeface="ヒラギノ角ゴ Pro W3" charset="0"/>
                <a:cs typeface="ヒラギノ角ゴ Pro W3" charset="0"/>
              </a:rPr>
              <a:t>En quelques étapes, tout le monde peut créer une activité :</a:t>
            </a:r>
          </a:p>
          <a:p>
            <a:pPr rtl="0" fontAlgn="base"/>
            <a:endParaRPr lang="en-US" sz="1600" dirty="0">
              <a:ea typeface="ヒラギノ角ゴ Pro W3" charset="0"/>
              <a:cs typeface="ヒラギノ角ゴ Pro W3" charset="0"/>
            </a:endParaRPr>
          </a:p>
          <a:p>
            <a:pPr marL="285750" indent="-285750" rtl="0" fontAlgn="base">
              <a:buFont typeface="Arial" panose="020B0604020202020204" pitchFamily="34" charset="0"/>
              <a:buChar char="•"/>
            </a:pPr>
            <a:r>
              <a:rPr lang="fr-FR" sz="1600" b="0" i="0" u="none" strike="noStrike">
                <a:solidFill>
                  <a:schemeClr val="tx1"/>
                </a:solidFill>
                <a:ea typeface="ヒラギノ角ゴ Pro W3" charset="0"/>
                <a:cs typeface="ヒラギノ角ゴ Pro W3" charset="0"/>
              </a:rPr>
              <a:t>Fournir les détails de l'activité et une description de l'événement.  </a:t>
            </a:r>
          </a:p>
          <a:p>
            <a:pPr marL="742950" lvl="1" indent="-285750" rtl="0" fontAlgn="base">
              <a:buFont typeface="Arial" panose="020B0604020202020204" pitchFamily="34" charset="0"/>
              <a:buChar char="•"/>
            </a:pPr>
            <a:r>
              <a:rPr lang="fr-FR" sz="1600" b="0" i="0" u="none" strike="noStrike" baseline="0">
                <a:solidFill>
                  <a:schemeClr val="tx1"/>
                </a:solidFill>
                <a:ea typeface="ヒラギノ角ゴ Pro W3" charset="0"/>
                <a:cs typeface="ヒラギノ角ゴ Pro W3" charset="0"/>
              </a:rPr>
              <a:t>Cela garantit la saisie de toutes les informations requises lors de la planification de l'événement.    </a:t>
            </a:r>
          </a:p>
          <a:p>
            <a:pPr marL="285750" indent="-285750" rtl="0" fontAlgn="base">
              <a:buFont typeface="Arial" panose="020B0604020202020204" pitchFamily="34" charset="0"/>
              <a:buChar char="•"/>
            </a:pPr>
            <a:r>
              <a:rPr lang="fr-FR" sz="1600">
                <a:ea typeface="ヒラギノ角ゴ Pro W3" charset="0"/>
                <a:cs typeface="ヒラギノ角ゴ Pro W3" charset="0"/>
              </a:rPr>
              <a:t>Les organisateurs de l'événement peuvent en définir les paramètres de confidentialité.  </a:t>
            </a:r>
          </a:p>
          <a:p>
            <a:pPr marL="742950" lvl="1" indent="-285750" rtl="0" fontAlgn="base">
              <a:buFont typeface="Arial" panose="020B0604020202020204" pitchFamily="34" charset="0"/>
              <a:buChar char="•"/>
            </a:pPr>
            <a:r>
              <a:rPr lang="fr-FR" sz="1600">
                <a:ea typeface="ヒラギノ角ゴ Pro W3" charset="0"/>
                <a:cs typeface="ヒラギノ角ゴ Pro W3" charset="0"/>
              </a:rPr>
              <a:t>Vous pouvez ouvrir l'événement au public en sélectionnant Tout le monde. Il peut s'agir d'un événement réservé au club, tel qu'une réunion, ou d'un événement sur invitation uniquement.  </a:t>
            </a:r>
            <a:r>
              <a:rPr lang="fr-FR" sz="1600" baseline="0">
                <a:ea typeface="ヒラギノ角ゴ Pro W3" charset="0"/>
                <a:cs typeface="ヒラギノ角ゴ Pro W3" charset="0"/>
              </a:rPr>
              <a:t> </a:t>
            </a:r>
            <a:r>
              <a:rPr lang="fr-FR" sz="1600">
                <a:ea typeface="ヒラギノ角ゴ Pro W3" charset="0"/>
                <a:cs typeface="ヒラギノ角ゴ Pro W3" charset="0"/>
              </a:rPr>
              <a:t> </a:t>
            </a:r>
          </a:p>
          <a:p>
            <a:pPr marL="285750" indent="-285750" rtl="0" fontAlgn="base">
              <a:buFont typeface="Arial" panose="020B0604020202020204" pitchFamily="34" charset="0"/>
              <a:buChar char="•"/>
            </a:pPr>
            <a:r>
              <a:rPr lang="fr-FR" sz="1600">
                <a:ea typeface="ヒラギノ角ゴ Pro W3" charset="0"/>
                <a:cs typeface="ヒラギノ角ゴ Pro W3" charset="0"/>
              </a:rPr>
              <a:t>Les planificateurs de projet servent à aider à organiser des activités  </a:t>
            </a:r>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861123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fr-FR" sz="1600" b="0" i="0" u="none" strike="noStrike">
                <a:solidFill>
                  <a:schemeClr val="tx1"/>
                </a:solidFill>
                <a:latin typeface="+mn-lt"/>
                <a:ea typeface="ヒラギノ角ゴ Pro W3" charset="0"/>
                <a:cs typeface="ヒラギノ角ゴ Pro W3" charset="0"/>
              </a:rPr>
              <a:t>Une fois que vous avez configuré l'activité, vous pouvez inviter des clubs et des personnes à y participer.  </a:t>
            </a:r>
          </a:p>
          <a:p>
            <a:pPr rtl="0" fontAlgn="base"/>
            <a:r>
              <a:rPr lang="fr-FR" sz="1600" b="0" i="0" u="none" strike="noStrike">
                <a:solidFill>
                  <a:schemeClr val="tx1"/>
                </a:solidFill>
                <a:latin typeface="+mn-lt"/>
                <a:ea typeface="ヒラギノ角ゴ Pro W3" charset="0"/>
                <a:cs typeface="ヒラギノ角ゴ Pro W3" charset="0"/>
              </a:rPr>
              <a:t>Nul besoin de rechercher une adresse électronique ou un numéro de téléphone, les informations sont sécurisées et stockées dans MyLion pour une plus grande facilité d'utilisation.  </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513786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fr-FR" sz="1600" b="0" i="0" u="none" strike="noStrike">
                <a:solidFill>
                  <a:schemeClr val="tx1"/>
                </a:solidFill>
                <a:ea typeface="ヒラギノ角ゴ Pro W3" charset="0"/>
                <a:cs typeface="ヒラギノ角ゴ Pro W3" charset="0"/>
              </a:rPr>
              <a:t>Célébrez l’impact de votre action par vos rapports. </a:t>
            </a:r>
          </a:p>
          <a:p>
            <a:pPr rtl="0" fontAlgn="base"/>
            <a:endParaRPr lang="en-US" sz="1600" dirty="0" smtClean="0">
              <a:ea typeface="ヒラギノ角ゴ Pro W3" charset="0"/>
              <a:cs typeface="ヒラギノ角ゴ Pro W3" charset="0"/>
            </a:endParaRPr>
          </a:p>
          <a:p>
            <a:pPr fontAlgn="base"/>
            <a:r>
              <a:rPr lang="fr-FR" sz="1600">
                <a:ea typeface="ヒラギノ角ゴ Pro W3" charset="0"/>
                <a:cs typeface="ヒラギノ角ゴ Pro W3" charset="0"/>
              </a:rPr>
              <a:t>Les gens aiment être reconnus pour leurs efforts.  </a:t>
            </a:r>
            <a:r>
              <a:rPr lang="fr-FR" sz="1600"/>
              <a:t>Les Lions qui rendent compte de leurs activités peuvent prétendre à une variété de distinctions. Ces distinctions reconnaissent leur travail assidu et les motivent pour continuer à atteindre l’excellence.</a:t>
            </a:r>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463022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normAutofit/>
          </a:bodyPr>
          <a:lstStyle/>
          <a:p>
            <a:r>
              <a:rPr lang="fr-FR" sz="1600"/>
              <a:t>La première étape pour commencer à profiter des avantages de MyLion est l’inscription.  Nous savons que certains d'entre nous ont eu du mal à configurer leur identifiant et mot de passe.</a:t>
            </a:r>
            <a:r>
              <a:rPr lang="fr-FR" sz="1600" baseline="0"/>
              <a:t>  Cependant, la plupart de ces problèmes ne surviennent qu’en l’absence des données personnelles nécessaires.</a:t>
            </a:r>
          </a:p>
          <a:p>
            <a:endParaRPr lang="en-US" sz="1600" dirty="0"/>
          </a:p>
          <a:p>
            <a:endParaRPr lang="en-US" sz="1600" dirty="0"/>
          </a:p>
        </p:txBody>
      </p:sp>
    </p:spTree>
    <p:extLst>
      <p:ext uri="{BB962C8B-B14F-4D97-AF65-F5344CB8AC3E}">
        <p14:creationId xmlns:p14="http://schemas.microsoft.com/office/powerpoint/2010/main" val="737737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a:t>Préparer votre district à utiliser MyLion</a:t>
            </a:r>
          </a:p>
          <a:p>
            <a:endParaRPr lang="en-US" sz="1600" baseline="0" dirty="0" smtClean="0"/>
          </a:p>
          <a:p>
            <a:r>
              <a:rPr lang="fr-FR" sz="1600"/>
              <a:t>Vous pouvez faire beaucoup pour aider les clubs de vos districts à adopter MyLion</a:t>
            </a:r>
          </a:p>
          <a:p>
            <a:endParaRPr lang="en-US" sz="1600" baseline="0" dirty="0" smtClean="0"/>
          </a:p>
          <a:p>
            <a:r>
              <a:rPr lang="fr-FR" sz="1600" baseline="0"/>
              <a:t>Mettez à jour les informations de CHAQUE membre du club dans MyLCI, en particulier son adresse électronique ou numéro de téléphone portable.  </a:t>
            </a:r>
          </a:p>
          <a:p>
            <a:endParaRPr lang="en-US" sz="1600" baseline="0" dirty="0" smtClean="0"/>
          </a:p>
          <a:p>
            <a:r>
              <a:rPr lang="fr-FR" sz="1600" baseline="0"/>
              <a:t>Ces informations sont importantes, car ils ne pourront pas s’inscrire à MyLion sans email ou numéro de téléphone valides enregistré au LCI. </a:t>
            </a:r>
          </a:p>
          <a:p>
            <a:endParaRPr lang="en-US" sz="16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baseline="0"/>
              <a:t>Par dessus tout, assurez-vous que le secrétaire de club de communique à chaque membre son numéro d’affiliation. Il peut être envoyé par e-mail, par texto ou il peut être imprimé et remis en personne.</a:t>
            </a:r>
          </a:p>
          <a:p>
            <a:endParaRPr lang="en-US" sz="1600" baseline="0" dirty="0" smtClean="0"/>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24</a:t>
            </a:fld>
            <a:endParaRPr lang="en-US" smtClean="0"/>
          </a:p>
        </p:txBody>
      </p:sp>
    </p:spTree>
    <p:extLst>
      <p:ext uri="{BB962C8B-B14F-4D97-AF65-F5344CB8AC3E}">
        <p14:creationId xmlns:p14="http://schemas.microsoft.com/office/powerpoint/2010/main" val="562733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r>
              <a:rPr lang="fr-FR" sz="1600" dirty="0" smtClean="0"/>
              <a:t>Voici quelques conseils pour que votre district démarre sur de bonnes bases</a:t>
            </a:r>
            <a:r>
              <a:rPr lang="en-US" sz="1600" dirty="0" smtClean="0"/>
              <a:t>. </a:t>
            </a:r>
            <a:endParaRPr lang="en-US" sz="1600" dirty="0"/>
          </a:p>
          <a:p>
            <a:endParaRPr lang="en-US" sz="1600" dirty="0"/>
          </a:p>
          <a:p>
            <a:pPr marL="232943" indent="-232943">
              <a:buFont typeface="+mj-lt"/>
              <a:buAutoNum type="arabicPeriod"/>
            </a:pPr>
            <a:r>
              <a:rPr lang="fr-FR" sz="1600" dirty="0" smtClean="0"/>
              <a:t>Si vous êtes inscrit sur l'application </a:t>
            </a:r>
            <a:r>
              <a:rPr lang="fr-FR" sz="1600" dirty="0" err="1" smtClean="0"/>
              <a:t>MyLion</a:t>
            </a:r>
            <a:r>
              <a:rPr lang="fr-FR" sz="1600" dirty="0" smtClean="0"/>
              <a:t>, vos données d'identification vous donneront accès au site </a:t>
            </a:r>
            <a:r>
              <a:rPr lang="fr-FR" sz="1600" dirty="0" err="1" smtClean="0"/>
              <a:t>MyLion</a:t>
            </a:r>
            <a:r>
              <a:rPr lang="en-US" sz="1600" dirty="0" smtClean="0"/>
              <a:t>.  </a:t>
            </a:r>
            <a:endParaRPr lang="en-US" sz="1600" dirty="0"/>
          </a:p>
          <a:p>
            <a:pPr marL="232943" indent="-232943">
              <a:buFont typeface="+mj-lt"/>
              <a:buAutoNum type="arabicPeriod"/>
            </a:pPr>
            <a:r>
              <a:rPr lang="fr-FR" sz="1600" dirty="0" smtClean="0"/>
              <a:t>Pour vous inscrire, il vous faudra votre numéro d’affiliation et une adresse électronique ou numéro de téléphone valide</a:t>
            </a:r>
            <a:r>
              <a:rPr lang="en-US" sz="1600" dirty="0" smtClean="0"/>
              <a:t>. </a:t>
            </a:r>
            <a:endParaRPr lang="en-US" sz="1600" dirty="0"/>
          </a:p>
          <a:p>
            <a:pPr marL="232943" indent="-232943">
              <a:buFont typeface="+mj-lt"/>
              <a:buAutoNum type="arabicPeriod"/>
            </a:pPr>
            <a:r>
              <a:rPr lang="fr-FR" sz="1600" dirty="0" smtClean="0">
                <a:hlinkClick r:id="rId3"/>
              </a:rPr>
              <a:t>Lien vers le site </a:t>
            </a:r>
            <a:r>
              <a:rPr lang="fr-FR" sz="1600" dirty="0" err="1" smtClean="0">
                <a:hlinkClick r:id="rId3"/>
              </a:rPr>
              <a:t>MyLion</a:t>
            </a:r>
            <a:r>
              <a:rPr lang="en-US" sz="1600" dirty="0" smtClean="0">
                <a:hlinkClick r:id="rId3"/>
              </a:rPr>
              <a:t> </a:t>
            </a:r>
            <a:endParaRPr lang="en-US" sz="1600" dirty="0" smtClean="0"/>
          </a:p>
          <a:p>
            <a:pPr marL="232943" indent="-232943">
              <a:buFont typeface="+mj-lt"/>
              <a:buAutoNum type="arabicPeriod"/>
            </a:pPr>
            <a:r>
              <a:rPr lang="fr-FR" sz="1600" dirty="0" smtClean="0"/>
              <a:t>Il existe deux manières de télécharger l’application </a:t>
            </a:r>
            <a:r>
              <a:rPr lang="fr-FR" sz="1600" dirty="0" err="1" smtClean="0"/>
              <a:t>MyLion</a:t>
            </a:r>
            <a:r>
              <a:rPr lang="en-US" sz="1600" dirty="0" smtClean="0"/>
              <a:t>.</a:t>
            </a:r>
          </a:p>
          <a:p>
            <a:pPr marL="698830" lvl="1" indent="-232943">
              <a:buFont typeface="+mj-lt"/>
              <a:buAutoNum type="arabicPeriod"/>
            </a:pPr>
            <a:r>
              <a:rPr lang="en-US" sz="1600" dirty="0" smtClean="0"/>
              <a:t> </a:t>
            </a:r>
            <a:r>
              <a:rPr lang="fr-FR" sz="1600" dirty="0" smtClean="0"/>
              <a:t>À l'aide de votre appareil mobile, accédez au site </a:t>
            </a:r>
            <a:r>
              <a:rPr lang="fr-FR" sz="1600" b="1" dirty="0" smtClean="0"/>
              <a:t>www.mylion.org</a:t>
            </a:r>
            <a:r>
              <a:rPr lang="fr-FR" sz="1600" dirty="0" smtClean="0"/>
              <a:t> et cliquez sur le lien menant à votre </a:t>
            </a:r>
            <a:r>
              <a:rPr lang="fr-FR" sz="1600" dirty="0" err="1" smtClean="0"/>
              <a:t>app</a:t>
            </a:r>
            <a:r>
              <a:rPr lang="fr-FR" sz="1600" dirty="0" smtClean="0"/>
              <a:t> store.</a:t>
            </a:r>
            <a:r>
              <a:rPr lang="en-US" sz="1600" dirty="0" smtClean="0"/>
              <a:t>. </a:t>
            </a:r>
            <a:endParaRPr lang="en-US" sz="1600" dirty="0"/>
          </a:p>
          <a:p>
            <a:pPr marL="698830" lvl="1" indent="-232943">
              <a:buFont typeface="+mj-lt"/>
              <a:buAutoNum type="arabicPeriod"/>
            </a:pPr>
            <a:r>
              <a:rPr lang="fr-FR" sz="1600" dirty="0" smtClean="0"/>
              <a:t>Une autre option consiste à accéder directement à l'</a:t>
            </a:r>
            <a:r>
              <a:rPr lang="fr-FR" sz="1600" dirty="0" err="1" smtClean="0"/>
              <a:t>AppStore</a:t>
            </a:r>
            <a:r>
              <a:rPr lang="fr-FR" sz="1600" dirty="0" smtClean="0"/>
              <a:t> sur votre appareil iOS ou à Google Play sur votre appareil Android et à rechercher </a:t>
            </a:r>
            <a:r>
              <a:rPr lang="fr-FR" sz="1600" dirty="0" err="1" smtClean="0"/>
              <a:t>MyLion</a:t>
            </a:r>
            <a:r>
              <a:rPr lang="en-US" sz="1600" dirty="0" smtClean="0"/>
              <a:t>. </a:t>
            </a:r>
            <a:r>
              <a:rPr lang="en-US" sz="1600" dirty="0"/>
              <a:t>​</a:t>
            </a:r>
          </a:p>
          <a:p>
            <a:endParaRPr lang="en-US" dirty="0"/>
          </a:p>
        </p:txBody>
      </p:sp>
    </p:spTree>
    <p:extLst>
      <p:ext uri="{BB962C8B-B14F-4D97-AF65-F5344CB8AC3E}">
        <p14:creationId xmlns:p14="http://schemas.microsoft.com/office/powerpoint/2010/main" val="2637770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smtClean="0"/>
              <a:t>Comme vous le savez, </a:t>
            </a:r>
            <a:r>
              <a:rPr lang="fr-FR" sz="1600" dirty="0"/>
              <a:t>nous apportons constamment des améliorations à </a:t>
            </a:r>
            <a:r>
              <a:rPr lang="fr-FR" sz="1600" dirty="0" err="1"/>
              <a:t>MyLion</a:t>
            </a:r>
            <a:r>
              <a:rPr lang="fr-FR" sz="1600" dirty="0"/>
              <a:t> sur la base de commentaires de Lions et de </a:t>
            </a:r>
            <a:r>
              <a:rPr lang="fr-FR" sz="1600" dirty="0" err="1"/>
              <a:t>Leos</a:t>
            </a:r>
            <a:r>
              <a:rPr lang="fr-FR" sz="1600" dirty="0"/>
              <a:t>. </a:t>
            </a:r>
          </a:p>
          <a:p>
            <a:endParaRPr lang="en-US" dirty="0"/>
          </a:p>
          <a:p>
            <a:endParaRPr lang="en-US" dirty="0"/>
          </a:p>
        </p:txBody>
      </p:sp>
    </p:spTree>
    <p:extLst>
      <p:ext uri="{BB962C8B-B14F-4D97-AF65-F5344CB8AC3E}">
        <p14:creationId xmlns:p14="http://schemas.microsoft.com/office/powerpoint/2010/main" val="525809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681567" y="4218649"/>
            <a:ext cx="5932875" cy="4252290"/>
          </a:xfrm>
        </p:spPr>
        <p:txBody>
          <a:bodyPr>
            <a:normAutofit fontScale="40000" lnSpcReduction="20000"/>
          </a:bodyPr>
          <a:lstStyle/>
          <a:p>
            <a:pPr marL="218385" indent="-218385">
              <a:spcAft>
                <a:spcPts val="1223"/>
              </a:spcAft>
            </a:pPr>
            <a:endParaRPr lang="en-US" sz="2100" kern="0" dirty="0"/>
          </a:p>
          <a:p>
            <a:pPr marL="349415" indent="-349415">
              <a:spcAft>
                <a:spcPts val="1223"/>
              </a:spcAft>
              <a:buFont typeface="Arial" panose="020B0604020202020204" pitchFamily="34" charset="0"/>
              <a:buChar char="•"/>
            </a:pPr>
            <a:r>
              <a:rPr lang="fr-FR" sz="2400" dirty="0"/>
              <a:t>Le mois prochain, nos plateformes passeront à la connexion universelle.</a:t>
            </a:r>
            <a:r>
              <a:rPr lang="fr-FR" sz="2400" baseline="0" dirty="0"/>
              <a:t>  Les utilisateurs de </a:t>
            </a:r>
            <a:r>
              <a:rPr lang="fr-FR" sz="2400" baseline="0" dirty="0" err="1"/>
              <a:t>MyLion</a:t>
            </a:r>
            <a:r>
              <a:rPr lang="fr-FR" sz="2400" baseline="0" dirty="0"/>
              <a:t> pourront utiliser leur identifiant et mot de passe </a:t>
            </a:r>
            <a:r>
              <a:rPr lang="fr-FR" sz="2400" baseline="0" dirty="0" err="1"/>
              <a:t>MyLion</a:t>
            </a:r>
            <a:r>
              <a:rPr lang="fr-FR" sz="2400" baseline="0" dirty="0"/>
              <a:t> pour se connecter à MyLCI et </a:t>
            </a:r>
            <a:r>
              <a:rPr lang="fr-FR" sz="2400" baseline="0" dirty="0" err="1"/>
              <a:t>MyLion</a:t>
            </a:r>
            <a:r>
              <a:rPr lang="fr-FR" sz="2400" baseline="0" dirty="0"/>
              <a:t> (s'ils ont accès aux deux).  Les utilisateurs de MyLCI devront se réinscrire.  La connexion universelle facilitera l'utilisation et la navigation entre nos différents outils numériques.  Attendez-vous à beaucoup plus d'informations à ce sujet dans les mois qui viennent.</a:t>
            </a:r>
          </a:p>
          <a:p>
            <a:pPr marL="349415" indent="-349415">
              <a:spcAft>
                <a:spcPts val="1223"/>
              </a:spcAft>
              <a:buFont typeface="Arial" panose="020B0604020202020204" pitchFamily="34" charset="0"/>
              <a:buChar char="•"/>
            </a:pPr>
            <a:endParaRPr lang="en-US" sz="2400" dirty="0" smtClean="0"/>
          </a:p>
          <a:p>
            <a:pPr marL="349415" indent="-349415">
              <a:spcAft>
                <a:spcPts val="1223"/>
              </a:spcAft>
              <a:buFont typeface="Arial" panose="020B0604020202020204" pitchFamily="34" charset="0"/>
              <a:buChar char="•"/>
            </a:pPr>
            <a:r>
              <a:rPr lang="fr-FR" sz="2400" dirty="0"/>
              <a:t>Assistance en ligne avec vérification lors de l'inscription</a:t>
            </a:r>
            <a:r>
              <a:rPr lang="fr-FR" sz="2100" dirty="0"/>
              <a:t> </a:t>
            </a:r>
          </a:p>
          <a:p>
            <a:pPr marL="788597" lvl="1" indent="-218385">
              <a:spcAft>
                <a:spcPts val="1223"/>
              </a:spcAft>
              <a:buFont typeface="Arial" panose="020B0604020202020204" pitchFamily="34" charset="0"/>
              <a:buChar char="•"/>
            </a:pPr>
            <a:r>
              <a:rPr lang="fr-FR" sz="2100" dirty="0"/>
              <a:t>Pour protéger votre vie privée, </a:t>
            </a:r>
            <a:r>
              <a:rPr lang="fr-FR" sz="2100" dirty="0" err="1"/>
              <a:t>MyLion</a:t>
            </a:r>
            <a:r>
              <a:rPr lang="fr-FR" sz="2100" dirty="0"/>
              <a:t> utilise actuellement l'identifiant, l'adresse e-mail ou le numéro de téléphone pour vérifier votre identité au sein de l’univers Lions.</a:t>
            </a:r>
          </a:p>
          <a:p>
            <a:pPr marL="788597" lvl="1" indent="-218385">
              <a:spcAft>
                <a:spcPts val="1223"/>
              </a:spcAft>
              <a:buFont typeface="Arial" panose="020B0604020202020204" pitchFamily="34" charset="0"/>
              <a:buChar char="•"/>
            </a:pPr>
            <a:r>
              <a:rPr lang="fr-FR" sz="2100" dirty="0"/>
              <a:t>Nous ajoutons une nouvelle option de vérification pour aider les Lions à s’inscrire.</a:t>
            </a:r>
          </a:p>
          <a:p>
            <a:pPr marL="788597" lvl="1" indent="-218385">
              <a:spcAft>
                <a:spcPts val="1223"/>
              </a:spcAft>
              <a:buFont typeface="Arial" panose="020B0604020202020204" pitchFamily="34" charset="0"/>
              <a:buChar char="•"/>
            </a:pPr>
            <a:r>
              <a:rPr lang="fr-FR" sz="2100" dirty="0"/>
              <a:t>Lors de l’enregistrement, si le système ne peut pas vérifier votre adresse e-mail ou numéro de téléphone, il vous posera quelques questions de sécurité supplémentaires.  Ces questions porteront sur le président et la ville de votre club. Assurez-vous donc que ces informations sont mises à jour dans MyLCI.</a:t>
            </a:r>
          </a:p>
          <a:p>
            <a:pPr marL="0" indent="0">
              <a:spcAft>
                <a:spcPts val="1223"/>
              </a:spcAft>
              <a:buFont typeface="Arial" panose="020B0604020202020204" pitchFamily="34" charset="0"/>
              <a:buNone/>
            </a:pPr>
            <a:endParaRPr lang="en-US" sz="2100" kern="0" dirty="0"/>
          </a:p>
          <a:p>
            <a:pPr marL="349415" marR="0" lvl="0" indent="-349415" algn="l" defTabSz="914400" rtl="0" eaLnBrk="1" fontAlgn="auto" latinLnBrk="0" hangingPunct="1">
              <a:lnSpc>
                <a:spcPct val="100000"/>
              </a:lnSpc>
              <a:spcBef>
                <a:spcPts val="0"/>
              </a:spcBef>
              <a:spcAft>
                <a:spcPts val="1223"/>
              </a:spcAft>
              <a:buClrTx/>
              <a:buSzTx/>
              <a:buFont typeface="Arial" panose="020B0604020202020204" pitchFamily="34" charset="0"/>
              <a:buChar char="•"/>
              <a:tabLst/>
              <a:defRPr/>
            </a:pPr>
            <a:r>
              <a:rPr lang="fr-FR" sz="2400" dirty="0">
                <a:solidFill>
                  <a:schemeClr val="tx1">
                    <a:lumMod val="60000"/>
                    <a:lumOff val="40000"/>
                  </a:schemeClr>
                </a:solidFill>
              </a:rPr>
              <a:t>Nous avons appris que certaines sous-catégories et options d’activité de grande envergure de </a:t>
            </a:r>
            <a:r>
              <a:rPr lang="fr-FR" sz="2400" dirty="0" err="1">
                <a:solidFill>
                  <a:schemeClr val="tx1">
                    <a:lumMod val="60000"/>
                    <a:lumOff val="40000"/>
                  </a:schemeClr>
                </a:solidFill>
              </a:rPr>
              <a:t>MyLion</a:t>
            </a:r>
            <a:r>
              <a:rPr lang="fr-FR" sz="2400" dirty="0">
                <a:solidFill>
                  <a:schemeClr val="tx1">
                    <a:lumMod val="60000"/>
                    <a:lumOff val="40000"/>
                  </a:schemeClr>
                </a:solidFill>
              </a:rPr>
              <a:t> manquaient à certains Lions.</a:t>
            </a:r>
            <a:r>
              <a:rPr lang="fr-FR" sz="2400" baseline="0" dirty="0">
                <a:solidFill>
                  <a:schemeClr val="tx1">
                    <a:lumMod val="60000"/>
                    <a:lumOff val="40000"/>
                  </a:schemeClr>
                </a:solidFill>
              </a:rPr>
              <a:t>  Notre service et les équipes </a:t>
            </a:r>
            <a:r>
              <a:rPr lang="fr-FR" sz="2400" baseline="0" dirty="0" err="1">
                <a:solidFill>
                  <a:schemeClr val="tx1">
                    <a:lumMod val="60000"/>
                    <a:lumOff val="40000"/>
                  </a:schemeClr>
                </a:solidFill>
              </a:rPr>
              <a:t>MyLion</a:t>
            </a:r>
            <a:r>
              <a:rPr lang="fr-FR" sz="2400" baseline="0" dirty="0">
                <a:solidFill>
                  <a:schemeClr val="tx1">
                    <a:lumMod val="60000"/>
                    <a:lumOff val="40000"/>
                  </a:schemeClr>
                </a:solidFill>
              </a:rPr>
              <a:t> étudient le meilleur moyen de rétablir ces éléments et de faciliter la création de rapports.</a:t>
            </a:r>
          </a:p>
          <a:p>
            <a:pPr marL="349415" marR="0" lvl="0" indent="-349415" algn="l" defTabSz="914400" rtl="0" eaLnBrk="1" fontAlgn="auto" latinLnBrk="0" hangingPunct="1">
              <a:lnSpc>
                <a:spcPct val="100000"/>
              </a:lnSpc>
              <a:spcBef>
                <a:spcPts val="0"/>
              </a:spcBef>
              <a:spcAft>
                <a:spcPts val="1223"/>
              </a:spcAft>
              <a:buClrTx/>
              <a:buSzTx/>
              <a:buFont typeface="Arial" panose="020B0604020202020204" pitchFamily="34" charset="0"/>
              <a:buChar char="•"/>
              <a:tabLst/>
              <a:defRPr/>
            </a:pPr>
            <a:endParaRPr lang="en-US" sz="2400" kern="0" baseline="0" dirty="0" smtClean="0">
              <a:solidFill>
                <a:schemeClr val="tx1">
                  <a:lumMod val="60000"/>
                  <a:lumOff val="40000"/>
                </a:schemeClr>
              </a:solidFill>
            </a:endParaRPr>
          </a:p>
          <a:p>
            <a:pPr marL="349415" indent="-349415">
              <a:spcAft>
                <a:spcPts val="1223"/>
              </a:spcAft>
              <a:buFont typeface="Arial" panose="020B0604020202020204" pitchFamily="34" charset="0"/>
              <a:buChar char="•"/>
            </a:pPr>
            <a:r>
              <a:rPr lang="fr-FR" dirty="0"/>
              <a:t>Et enfin, vous pourrez créer et rapporter des activités directement affiliées à votre district.</a:t>
            </a:r>
          </a:p>
          <a:p>
            <a:pPr marL="349415" marR="0" lvl="0" indent="-349415" algn="l" defTabSz="914400" rtl="0" eaLnBrk="1" fontAlgn="auto" latinLnBrk="0" hangingPunct="1">
              <a:lnSpc>
                <a:spcPct val="100000"/>
              </a:lnSpc>
              <a:spcBef>
                <a:spcPts val="0"/>
              </a:spcBef>
              <a:spcAft>
                <a:spcPts val="1223"/>
              </a:spcAft>
              <a:buClrTx/>
              <a:buSzTx/>
              <a:buFont typeface="Arial" panose="020B0604020202020204" pitchFamily="34" charset="0"/>
              <a:buChar char="•"/>
              <a:tabLst/>
              <a:defRPr/>
            </a:pPr>
            <a:endParaRPr lang="en-US" sz="2100" kern="0" dirty="0"/>
          </a:p>
          <a:p>
            <a:endParaRPr lang="en-US" dirty="0"/>
          </a:p>
        </p:txBody>
      </p:sp>
    </p:spTree>
    <p:extLst>
      <p:ext uri="{BB962C8B-B14F-4D97-AF65-F5344CB8AC3E}">
        <p14:creationId xmlns:p14="http://schemas.microsoft.com/office/powerpoint/2010/main" val="1533926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spcAft>
                <a:spcPts val="1200"/>
              </a:spcAft>
              <a:buFont typeface="+mj-lt"/>
              <a:buNone/>
            </a:pPr>
            <a:r>
              <a:rPr lang="fr-FR" sz="3200">
                <a:solidFill>
                  <a:schemeClr val="tx1">
                    <a:lumMod val="60000"/>
                    <a:lumOff val="40000"/>
                  </a:schemeClr>
                </a:solidFill>
              </a:rPr>
              <a:t>Au cours des mois qui viennent, nous partagerons davantage d’informations sur la connexion universelle.</a:t>
            </a:r>
            <a:r>
              <a:rPr lang="fr-FR" sz="3200" baseline="0">
                <a:solidFill>
                  <a:schemeClr val="tx1">
                    <a:lumMod val="60000"/>
                    <a:lumOff val="40000"/>
                  </a:schemeClr>
                </a:solidFill>
              </a:rPr>
              <a:t>  Nous organiserons également davantage de webinaires sur les fonctionnalités destinées aux officiels de club, vous ferons part de blogs et de ressources sur MyLion sur lionsclubs.org et vous tiendrons au courant de l'évolution de MyLion.  </a:t>
            </a:r>
          </a:p>
          <a:p>
            <a:pPr marL="457200" lvl="2" indent="0">
              <a:spcAft>
                <a:spcPts val="1200"/>
              </a:spcAft>
              <a:buFont typeface="+mj-lt"/>
              <a:buNone/>
            </a:pPr>
            <a:endParaRPr lang="en-US" sz="3200" kern="0" dirty="0" smtClean="0">
              <a:solidFill>
                <a:schemeClr val="tx1">
                  <a:lumMod val="60000"/>
                  <a:lumOff val="40000"/>
                </a:schemeClr>
              </a:solidFill>
            </a:endParaRPr>
          </a:p>
          <a:p>
            <a:pPr marL="457200" lvl="2" indent="0">
              <a:spcAft>
                <a:spcPts val="1200"/>
              </a:spcAft>
              <a:buFont typeface="+mj-lt"/>
              <a:buNone/>
            </a:pPr>
            <a:r>
              <a:rPr lang="fr-FR" sz="3200">
                <a:solidFill>
                  <a:schemeClr val="tx1">
                    <a:lumMod val="60000"/>
                    <a:lumOff val="40000"/>
                  </a:schemeClr>
                </a:solidFill>
              </a:rPr>
              <a:t>	</a:t>
            </a:r>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28</a:t>
            </a:fld>
            <a:endParaRPr lang="en-US" smtClean="0">
              <a:solidFill>
                <a:prstClr val="black"/>
              </a:solidFill>
            </a:endParaRPr>
          </a:p>
        </p:txBody>
      </p:sp>
    </p:spTree>
    <p:extLst>
      <p:ext uri="{BB962C8B-B14F-4D97-AF65-F5344CB8AC3E}">
        <p14:creationId xmlns:p14="http://schemas.microsoft.com/office/powerpoint/2010/main" val="3611862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fr-FR" sz="1600"/>
              <a:t>Merci de votre attention. Nous allons faire une brève pause pendant que je rassemble certaines de nos questions les plus fréquemment posées et que j’en partage les réponses avec le groupe.</a:t>
            </a:r>
            <a:r>
              <a:rPr lang="fr-FR" sz="1600" baseline="0"/>
              <a:t>  Comme vous le savez, ce webinaire compte de nombreux participants. Je vous remercie donc de votre patience pendant que nous répondons.</a:t>
            </a:r>
          </a:p>
          <a:p>
            <a:endParaRPr lang="en-US" sz="1600" dirty="0"/>
          </a:p>
        </p:txBody>
      </p:sp>
    </p:spTree>
    <p:extLst>
      <p:ext uri="{BB962C8B-B14F-4D97-AF65-F5344CB8AC3E}">
        <p14:creationId xmlns:p14="http://schemas.microsoft.com/office/powerpoint/2010/main" val="321540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fr-FR" sz="1600"/>
              <a:t>Ce webinaire a pour but de :</a:t>
            </a:r>
          </a:p>
          <a:p>
            <a:endParaRPr lang="en-US" sz="1600" dirty="0"/>
          </a:p>
          <a:p>
            <a:r>
              <a:rPr lang="fr-FR" sz="1600"/>
              <a:t>Vous fournir une mise à jour sur MyLion</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Vous donner un aperçu rapide de certaines fonctionnalités clés</a:t>
            </a:r>
          </a:p>
          <a:p>
            <a:endParaRPr lang="en-US" sz="1600" dirty="0" smtClean="0"/>
          </a:p>
          <a:p>
            <a:r>
              <a:rPr lang="fr-FR" sz="1600"/>
              <a:t>Discuter d’améliorations futures, examiner le plan général de communication.</a:t>
            </a:r>
          </a:p>
          <a:p>
            <a:endParaRPr lang="en-US" sz="1600" dirty="0" smtClean="0"/>
          </a:p>
          <a:p>
            <a:r>
              <a:rPr lang="fr-FR" sz="1600"/>
              <a:t>Commençons par un aperçu de MyLion.</a:t>
            </a:r>
            <a:r>
              <a:rPr lang="fr-FR" sz="1600" baseline="0"/>
              <a:t> </a:t>
            </a:r>
          </a:p>
          <a:p>
            <a:endParaRPr lang="en-US" sz="1600" dirty="0" smtClean="0"/>
          </a:p>
          <a:p>
            <a:endParaRPr lang="en-US" sz="1600" dirty="0"/>
          </a:p>
        </p:txBody>
      </p:sp>
    </p:spTree>
    <p:extLst>
      <p:ext uri="{BB962C8B-B14F-4D97-AF65-F5344CB8AC3E}">
        <p14:creationId xmlns:p14="http://schemas.microsoft.com/office/powerpoint/2010/main" val="2678556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fr-FR" sz="1600"/>
              <a:t>Un enregistrement de ce webinaire sera mis en ligne une fois tous nos webinaires MyLion terminés.</a:t>
            </a:r>
            <a:r>
              <a:rPr lang="fr-FR" sz="1600" baseline="0"/>
              <a:t> </a:t>
            </a:r>
            <a:r>
              <a:rPr lang="fr-FR" sz="1600"/>
              <a:t>Nous vous remercions pour votre attention et pour votre service. </a:t>
            </a:r>
          </a:p>
          <a:p>
            <a:endParaRPr lang="en-US" sz="1600" dirty="0"/>
          </a:p>
        </p:txBody>
      </p:sp>
    </p:spTree>
    <p:extLst>
      <p:ext uri="{BB962C8B-B14F-4D97-AF65-F5344CB8AC3E}">
        <p14:creationId xmlns:p14="http://schemas.microsoft.com/office/powerpoint/2010/main" val="1306018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fr-FR" sz="1600"/>
              <a:t>MyLion est une plateforme utilisable de votre ordinateur de bureau, de votre portable, tablette, téléphone ou de tout autre appareil doté d'un navigateur Web.  Vous pouvez télécharger gratuitement l'application MyLion sur votre mobile ou vous connecter à MyLion depuis n'importe quel navigateur Web.</a:t>
            </a:r>
          </a:p>
          <a:p>
            <a:endParaRPr lang="en-US" sz="1600" dirty="0"/>
          </a:p>
          <a:p>
            <a:r>
              <a:rPr lang="fr-FR" sz="1600"/>
              <a:t>MyLion est là pour faciliter notre connexion entre nous et notre service.  Avec MyLion, vous pouvez :</a:t>
            </a:r>
          </a:p>
          <a:p>
            <a:pPr marL="174708" indent="-174708">
              <a:buFont typeface="Arial" panose="020B0604020202020204" pitchFamily="34" charset="0"/>
              <a:buChar char="•"/>
            </a:pPr>
            <a:r>
              <a:rPr lang="fr-FR" sz="1600"/>
              <a:t>Planifier vos activités de service et profiter d’outils de planification de service liés à nos causes mondiales</a:t>
            </a:r>
          </a:p>
          <a:p>
            <a:pPr marL="174708" indent="-174708">
              <a:buFont typeface="Arial" panose="020B0604020202020204" pitchFamily="34" charset="0"/>
              <a:buChar char="•"/>
            </a:pPr>
            <a:r>
              <a:rPr lang="fr-FR" sz="1600"/>
              <a:t>Communiquer sur vos activités de service de façon rapide si vous êtes un officiel</a:t>
            </a:r>
          </a:p>
          <a:p>
            <a:pPr marL="174708" indent="-174708">
              <a:buFont typeface="Arial" panose="020B0604020202020204" pitchFamily="34" charset="0"/>
              <a:buChar char="•"/>
            </a:pPr>
            <a:r>
              <a:rPr lang="fr-FR" sz="1600"/>
              <a:t>Envoyer des messages à d'autres utilisateurs de MyLion</a:t>
            </a:r>
          </a:p>
          <a:p>
            <a:pPr marL="174708" indent="-174708">
              <a:buFont typeface="Arial" panose="020B0604020202020204" pitchFamily="34" charset="0"/>
              <a:buChar char="•"/>
            </a:pPr>
            <a:r>
              <a:rPr lang="fr-FR" sz="1600"/>
              <a:t>Étudier des données de service locales et globales</a:t>
            </a:r>
          </a:p>
          <a:p>
            <a:pPr marL="174708" indent="-174708">
              <a:buFont typeface="Arial" panose="020B0604020202020204" pitchFamily="34" charset="0"/>
              <a:buChar char="•"/>
            </a:pPr>
            <a:r>
              <a:rPr lang="fr-FR" sz="1600"/>
              <a:t>Et bien plus encore</a:t>
            </a:r>
          </a:p>
          <a:p>
            <a:endParaRPr lang="en-US"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677798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428414" y="4144645"/>
            <a:ext cx="6153573" cy="4987131"/>
          </a:xfrm>
        </p:spPr>
        <p:txBody>
          <a:bodyPr>
            <a:normAutofit/>
          </a:bodyPr>
          <a:lstStyle/>
          <a:p>
            <a:r>
              <a:rPr lang="fr-FR" sz="1400"/>
              <a:t>Que faut-il savoir sur MyLion ?</a:t>
            </a:r>
          </a:p>
          <a:p>
            <a:endParaRPr lang="en-US" sz="1400" dirty="0"/>
          </a:p>
          <a:p>
            <a:pPr marL="232943" indent="-232943">
              <a:buFont typeface="Arial" panose="020B0604020202020204" pitchFamily="34" charset="0"/>
              <a:buAutoNum type="arabicPeriod"/>
            </a:pPr>
            <a:r>
              <a:rPr lang="fr-FR" sz="1400"/>
              <a:t>Tout d’abord, nous apportons constamment des améliorations à MyLion sur la base des commentaires des Lions et des Leos.  Avant que MyLion ne devienne mondialement disponible, des Lions et Leos de toutes nos régions constitutionnelles ont testé le site Web et l'application mobile.  Rien de mieux que les recommandations des Lions pour perfectionner MyLion.  Plus de fonctionnalités y seront ajoutées au fil du temps.</a:t>
            </a:r>
          </a:p>
          <a:p>
            <a:endParaRPr lang="en-US" sz="1400" dirty="0"/>
          </a:p>
          <a:p>
            <a:pPr marL="232943" indent="-232943">
              <a:buFont typeface="Arial" panose="020B0604020202020204" pitchFamily="34" charset="0"/>
              <a:buAutoNum type="arabicPeriod"/>
            </a:pPr>
            <a:r>
              <a:rPr lang="fr-FR" sz="1400"/>
              <a:t>MyLion sera votre espace de planification d'activités de service et de génération de rapports à partir du 1</a:t>
            </a:r>
            <a:r>
              <a:rPr lang="fr-FR" sz="1400" baseline="30000"/>
              <a:t>er</a:t>
            </a:r>
            <a:r>
              <a:rPr lang="fr-FR" sz="1400"/>
              <a:t> juillet 2019.  Toutes les autres fonctionnalités de MyLCI resteront en place. Des webinaires, des outils de formation et d’autres ressources seront mis à la disposition des Lions et Leos pour les aider à tirer parti de MyLion et optimiser leur service.</a:t>
            </a:r>
          </a:p>
          <a:p>
            <a:pPr marL="232943" indent="-232943">
              <a:buFont typeface="+mj-lt"/>
              <a:buAutoNum type="arabicPeriod"/>
            </a:pPr>
            <a:endParaRPr lang="en-US" sz="1400" dirty="0"/>
          </a:p>
          <a:p>
            <a:pPr marL="232943" indent="-232943">
              <a:buFont typeface="+mj-lt"/>
              <a:buAutoNum type="arabicPeriod"/>
            </a:pPr>
            <a:r>
              <a:rPr lang="fr-FR" sz="1400"/>
              <a:t>MyLion est maintenant disponible partout depuis n'importe quel appareil.  Vous pouvez vous connecter à MyLion à partir de n’importe quel appareil doté d’un navigateur Web.  Pour profiter au mieux de votre expérience MyLion sur votre téléphone, téléchargez l’application depuis l’App Store (pour les iPhones) ou le Google Play Store (pour les téléphones Android). </a:t>
            </a:r>
          </a:p>
          <a:p>
            <a:endParaRPr lang="en-US" dirty="0"/>
          </a:p>
          <a:p>
            <a:endParaRPr lang="en-US" dirty="0"/>
          </a:p>
        </p:txBody>
      </p:sp>
      <p:sp>
        <p:nvSpPr>
          <p:cNvPr id="4" name="Slide Number Placeholder 3"/>
          <p:cNvSpPr>
            <a:spLocks noGrp="1"/>
          </p:cNvSpPr>
          <p:nvPr>
            <p:ph type="sldNum" sz="quarter" idx="10"/>
          </p:nvPr>
        </p:nvSpPr>
        <p:spPr/>
        <p:txBody>
          <a:bodyPr/>
          <a:lstStyle/>
          <a:p>
            <a:fld id="{DE9BFB3A-CC30-A549-992E-A97C46656D7F}"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766420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0225" y="698500"/>
            <a:ext cx="5937250" cy="3340100"/>
          </a:xfrm>
        </p:spPr>
      </p:sp>
      <p:sp>
        <p:nvSpPr>
          <p:cNvPr id="3" name="Notes Placeholder 2"/>
          <p:cNvSpPr>
            <a:spLocks noGrp="1"/>
          </p:cNvSpPr>
          <p:nvPr>
            <p:ph type="body" idx="1"/>
          </p:nvPr>
        </p:nvSpPr>
        <p:spPr>
          <a:xfrm>
            <a:off x="701040" y="4473892"/>
            <a:ext cx="5608320" cy="4372928"/>
          </a:xfrm>
        </p:spPr>
        <p:txBody>
          <a:bodyPr/>
          <a:lstStyle/>
          <a:p>
            <a:r>
              <a:rPr lang="fr-FR" sz="1600"/>
              <a:t>Avantages de la planification, des rapports et de MyLion </a:t>
            </a:r>
          </a:p>
          <a:p>
            <a:endParaRPr lang="en-US" sz="1600" dirty="0"/>
          </a:p>
          <a:p>
            <a:r>
              <a:rPr lang="fr-FR" sz="1600"/>
              <a:t>Les Lions font déjà un excellent travail de planification d'activités de service et d'organisation d'événements. </a:t>
            </a:r>
          </a:p>
          <a:p>
            <a:endParaRPr lang="en-US" sz="1600" dirty="0"/>
          </a:p>
          <a:p>
            <a:r>
              <a:rPr lang="fr-FR" sz="1600"/>
              <a:t>Et si nous pouvions stocker toutes ces informations au même endroit ? Nous pourrions voir comment chaque club, chaque district, chaque région constitutionnelle contribue à faire du Lions Clubs International ce qu’il est aujourd’hui. </a:t>
            </a:r>
          </a:p>
          <a:p>
            <a:endParaRPr lang="en-US" sz="1600" dirty="0" smtClean="0">
              <a:solidFill>
                <a:srgbClr val="00B050"/>
              </a:solidFill>
            </a:endParaRPr>
          </a:p>
          <a:p>
            <a:endParaRPr lang="en-US" sz="1600" dirty="0"/>
          </a:p>
          <a:p>
            <a:endParaRPr lang="en-US" dirty="0"/>
          </a:p>
          <a:p>
            <a:r>
              <a:rPr lang="fr-FR"/>
              <a:t> </a:t>
            </a:r>
          </a:p>
          <a:p>
            <a:endParaRPr lang="en-US" dirty="0"/>
          </a:p>
          <a:p>
            <a:endParaRPr lang="en-US" dirty="0"/>
          </a:p>
        </p:txBody>
      </p:sp>
    </p:spTree>
    <p:extLst>
      <p:ext uri="{BB962C8B-B14F-4D97-AF65-F5344CB8AC3E}">
        <p14:creationId xmlns:p14="http://schemas.microsoft.com/office/powerpoint/2010/main" val="3490076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709613"/>
            <a:ext cx="6037262" cy="3395662"/>
          </a:xfrm>
        </p:spPr>
      </p:sp>
      <p:sp>
        <p:nvSpPr>
          <p:cNvPr id="3" name="Notes Placeholder 2"/>
          <p:cNvSpPr>
            <a:spLocks noGrp="1"/>
          </p:cNvSpPr>
          <p:nvPr>
            <p:ph type="body" idx="1"/>
          </p:nvPr>
        </p:nvSpPr>
        <p:spPr>
          <a:xfrm>
            <a:off x="331047" y="4260849"/>
            <a:ext cx="6513830" cy="4938714"/>
          </a:xfrm>
        </p:spPr>
        <p:txBody>
          <a:bodyPr>
            <a:normAutofit lnSpcReduction="10000"/>
          </a:bodyPr>
          <a:lstStyle/>
          <a:p>
            <a:r>
              <a:rPr lang="fr-FR" sz="1400"/>
              <a:t>Pourquoi planifier ? La préparation préalable est bénéfique aux activités à de nombreux niveaux. </a:t>
            </a:r>
          </a:p>
          <a:p>
            <a:endParaRPr lang="en-US" sz="1400" dirty="0" smtClean="0"/>
          </a:p>
          <a:p>
            <a:r>
              <a:rPr lang="fr-FR" sz="1400"/>
              <a:t>Voici certains des avantages de ce travail de préparation.</a:t>
            </a:r>
            <a:r>
              <a:rPr lang="fr-FR" sz="1400" baseline="0"/>
              <a:t> </a:t>
            </a:r>
          </a:p>
          <a:p>
            <a:endParaRPr lang="en-US" sz="1400" dirty="0" smtClean="0"/>
          </a:p>
          <a:p>
            <a:r>
              <a:rPr lang="fr-FR" sz="1400" b="1"/>
              <a:t>Meilleure gestion du temps</a:t>
            </a:r>
          </a:p>
          <a:p>
            <a:r>
              <a:rPr lang="fr-FR" sz="1400"/>
              <a:t>Disposer d'un outil numérique pour planifier, créer, lancer des invitations et partager des informations sur les activités de service aide à gérer le temps consacré à l'organisation d'un événement.</a:t>
            </a:r>
            <a:r>
              <a:rPr lang="fr-FR" sz="1400" baseline="0">
                <a:solidFill>
                  <a:srgbClr val="FF0000"/>
                </a:solidFill>
              </a:rPr>
              <a:t> </a:t>
            </a:r>
          </a:p>
          <a:p>
            <a:r>
              <a:rPr lang="fr-FR" sz="1400"/>
              <a:t>Cela nous donne plus de temps pour faire ce que nous aimons vraiment, pas tant la planification, mais l'action concrète d'aider les autres. </a:t>
            </a:r>
          </a:p>
          <a:p>
            <a:r>
              <a:rPr lang="fr-FR" sz="1400" b="1"/>
              <a:t>Meilleure performance</a:t>
            </a:r>
          </a:p>
          <a:p>
            <a:r>
              <a:rPr lang="fr-FR" sz="1400"/>
              <a:t>Planifier allège le stress, rend plus productif, ce qui optimise le service et l’expérience des participants, et nous aide ainsi à devenir des leaders plus efficaces.</a:t>
            </a:r>
          </a:p>
          <a:p>
            <a:r>
              <a:rPr lang="fr-FR" sz="1400" b="1"/>
              <a:t>Meilleure participation</a:t>
            </a:r>
          </a:p>
          <a:p>
            <a:r>
              <a:rPr lang="fr-FR" sz="1400"/>
              <a:t>Pensez à un événement auquel vous aimez participer chaque année. Est-ce un événement Lion ? Cela devrait être le cas. Planifier à l’avance donne l’occasion de partager ses activités de service avec davantage de personnes. Cela donne aux Lions, aux Leos et aux membres de la collectivité plus de temps de participation active aux activités. </a:t>
            </a:r>
          </a:p>
          <a:p>
            <a:r>
              <a:rPr lang="fr-FR" sz="1400" b="1"/>
              <a:t>Meilleure prise de décision</a:t>
            </a:r>
          </a:p>
          <a:p>
            <a:r>
              <a:rPr lang="fr-FR" sz="1400"/>
              <a:t>Prendre des décisions devient plus facile avec un plan en place. Cela aide à décider si on a le temps et les ressources nécessaires pour inclure une autre activité ou aider un autre club. Planifier une activité en revient à en planifier la réussite. </a:t>
            </a:r>
          </a:p>
        </p:txBody>
      </p:sp>
    </p:spTree>
    <p:extLst>
      <p:ext uri="{BB962C8B-B14F-4D97-AF65-F5344CB8AC3E}">
        <p14:creationId xmlns:p14="http://schemas.microsoft.com/office/powerpoint/2010/main" val="295795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a:xfrm>
            <a:off x="418677" y="4473893"/>
            <a:ext cx="6435937" cy="4696619"/>
          </a:xfrm>
        </p:spPr>
        <p:txBody>
          <a:bodyPr>
            <a:normAutofit/>
          </a:bodyPr>
          <a:lstStyle/>
          <a:p>
            <a:r>
              <a:rPr lang="fr-FR" sz="1300" b="1"/>
              <a:t>Avantage des rapports </a:t>
            </a:r>
          </a:p>
          <a:p>
            <a:r>
              <a:rPr lang="fr-FR" sz="1300"/>
              <a:t>Les rapports sont un moyen de célébrer et de faire connaître le travail et dévouement des Lions investis en activités de service et collectes de fonds. </a:t>
            </a:r>
          </a:p>
          <a:p>
            <a:endParaRPr lang="en-US" sz="1300" dirty="0" smtClean="0"/>
          </a:p>
          <a:p>
            <a:r>
              <a:rPr lang="fr-FR" sz="1300" b="1"/>
              <a:t>De plus, rendre compte de ses activités aide à :</a:t>
            </a:r>
          </a:p>
          <a:p>
            <a:endParaRPr lang="en-US" sz="1300" b="1" dirty="0" smtClean="0"/>
          </a:p>
          <a:p>
            <a:r>
              <a:rPr lang="fr-FR" sz="1300" b="1"/>
              <a:t>Mieux préparer l’avenir</a:t>
            </a:r>
          </a:p>
          <a:p>
            <a:r>
              <a:rPr lang="fr-FR" sz="1300"/>
              <a:t>Mesurer notre action approfondit notre compréhension des choses et permet d’affiner nos objectifs. </a:t>
            </a:r>
          </a:p>
          <a:p>
            <a:r>
              <a:rPr lang="fr-FR" sz="1300" b="1"/>
              <a:t>Mieux communiquer</a:t>
            </a:r>
          </a:p>
          <a:p>
            <a:r>
              <a:rPr lang="fr-FR" sz="1300"/>
              <a:t>Les rapports mettent en lumière comment et où les clubs locaux changent le monde. </a:t>
            </a:r>
          </a:p>
          <a:p>
            <a:r>
              <a:rPr lang="fr-FR" sz="1300" b="1"/>
              <a:t>Développer l’effectif</a:t>
            </a:r>
          </a:p>
          <a:p>
            <a:r>
              <a:rPr lang="fr-FR" sz="1300"/>
              <a:t>Les gens veulent apporter des changements concrets et visibles. Rapporter ses activités génère un engagement constant du public, une communication plus efficace sur l'action du Lions clubs et, à terme, un accroissement de l’effectif.</a:t>
            </a:r>
          </a:p>
          <a:p>
            <a:r>
              <a:rPr lang="fr-FR" sz="1300" b="1"/>
              <a:t>Reconnaître et récompenser</a:t>
            </a:r>
          </a:p>
          <a:p>
            <a:r>
              <a:rPr lang="fr-FR" sz="1300"/>
              <a:t>Les Lions qui rendent compte de leurs activités peuvent prétendre à une variété de distinctions. Ces distinctions reconnaissent leur travail assidu et les motivent pour continuer à atteindre l’excellence.</a:t>
            </a:r>
          </a:p>
          <a:p>
            <a:endParaRPr lang="en-US" dirty="0" smtClean="0"/>
          </a:p>
          <a:p>
            <a:endParaRPr lang="en-US" dirty="0"/>
          </a:p>
        </p:txBody>
      </p:sp>
    </p:spTree>
    <p:extLst>
      <p:ext uri="{BB962C8B-B14F-4D97-AF65-F5344CB8AC3E}">
        <p14:creationId xmlns:p14="http://schemas.microsoft.com/office/powerpoint/2010/main" val="3735535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292101" y="4383273"/>
            <a:ext cx="6572250" cy="4758187"/>
          </a:xfrm>
        </p:spPr>
        <p:txBody>
          <a:bodyPr>
            <a:normAutofit fontScale="70000" lnSpcReduction="20000"/>
          </a:bodyPr>
          <a:lstStyle/>
          <a:p>
            <a:r>
              <a:rPr lang="fr-FR" sz="2600" b="1">
                <a:latin typeface="+mj-lt"/>
              </a:rPr>
              <a:t>Avantages de MyLion </a:t>
            </a:r>
          </a:p>
          <a:p>
            <a:endParaRPr lang="en-US" sz="2600" dirty="0">
              <a:latin typeface="+mj-lt"/>
            </a:endParaRPr>
          </a:p>
          <a:p>
            <a:r>
              <a:rPr lang="fr-FR" sz="2600">
                <a:latin typeface="+mj-lt"/>
              </a:rPr>
              <a:t> Tous les jours, Internet nous sert à communiquer les uns avec les autres, effectuer des tâches quotidiennes et en apprendre plus sur notre collectivité.</a:t>
            </a:r>
          </a:p>
          <a:p>
            <a:endParaRPr lang="en-US" sz="2600" dirty="0">
              <a:latin typeface="+mj-lt"/>
            </a:endParaRPr>
          </a:p>
          <a:p>
            <a:pPr>
              <a:spcAft>
                <a:spcPts val="1529"/>
              </a:spcAft>
              <a:buFont typeface="Wingdings" charset="2"/>
              <a:buChar char="§"/>
            </a:pPr>
            <a:r>
              <a:rPr lang="fr-FR" sz="2600">
                <a:latin typeface="+mj-lt"/>
                <a:ea typeface="Open Sans" charset="0"/>
                <a:cs typeface="Arial" panose="020B0604020202020204" pitchFamily="34" charset="0"/>
              </a:rPr>
              <a:t>Les Lions veulent : </a:t>
            </a:r>
          </a:p>
          <a:p>
            <a:pPr lvl="1">
              <a:spcAft>
                <a:spcPts val="1529"/>
              </a:spcAft>
              <a:buFont typeface="Wingdings" charset="2"/>
              <a:buChar char="§"/>
            </a:pPr>
            <a:r>
              <a:rPr lang="fr-FR" sz="2600">
                <a:latin typeface="+mj-lt"/>
                <a:ea typeface="Open Sans" charset="0"/>
                <a:cs typeface="Arial" panose="020B0604020202020204" pitchFamily="34" charset="0"/>
              </a:rPr>
              <a:t> </a:t>
            </a:r>
            <a:r>
              <a:rPr lang="fr-FR" sz="2600" b="1">
                <a:latin typeface="+mj-lt"/>
                <a:ea typeface="Open Sans" charset="0"/>
                <a:cs typeface="Arial" panose="020B0604020202020204" pitchFamily="34" charset="0"/>
              </a:rPr>
              <a:t>Pouvoir être en lien les uns avec autres,</a:t>
            </a:r>
            <a:r>
              <a:rPr lang="fr-FR" sz="2600">
                <a:latin typeface="+mj-lt"/>
                <a:ea typeface="Open Sans" charset="0"/>
                <a:cs typeface="Arial" panose="020B0604020202020204" pitchFamily="34" charset="0"/>
              </a:rPr>
              <a:t> où qu’ils se trouvent.</a:t>
            </a:r>
          </a:p>
          <a:p>
            <a:pPr lvl="1">
              <a:spcAft>
                <a:spcPts val="1529"/>
              </a:spcAft>
              <a:buFont typeface="Wingdings" charset="2"/>
              <a:buChar char="§"/>
            </a:pPr>
            <a:r>
              <a:rPr lang="fr-FR" sz="2600" b="1">
                <a:latin typeface="+mj-lt"/>
                <a:ea typeface="Open Sans" charset="0"/>
                <a:cs typeface="Arial" panose="020B0604020202020204" pitchFamily="34" charset="0"/>
              </a:rPr>
              <a:t>un accès plus direct au siège, plus d’outils à leur disposition</a:t>
            </a:r>
            <a:r>
              <a:rPr lang="fr-FR" sz="2600">
                <a:latin typeface="+mj-lt"/>
                <a:ea typeface="Open Sans" charset="0"/>
                <a:cs typeface="Arial" panose="020B0604020202020204" pitchFamily="34" charset="0"/>
              </a:rPr>
              <a:t> et un processus de </a:t>
            </a:r>
            <a:r>
              <a:rPr lang="fr-FR" sz="2600" b="1">
                <a:latin typeface="+mj-lt"/>
                <a:ea typeface="Open Sans" charset="0"/>
                <a:cs typeface="Arial" panose="020B0604020202020204" pitchFamily="34" charset="0"/>
              </a:rPr>
              <a:t>rapport simplifié</a:t>
            </a:r>
            <a:r>
              <a:rPr lang="fr-FR" sz="2600">
                <a:latin typeface="+mj-lt"/>
                <a:ea typeface="Open Sans" charset="0"/>
                <a:cs typeface="Arial" panose="020B0604020202020204" pitchFamily="34" charset="0"/>
              </a:rPr>
              <a:t>.</a:t>
            </a:r>
          </a:p>
          <a:p>
            <a:pPr lvl="1">
              <a:spcAft>
                <a:spcPts val="1529"/>
              </a:spcAft>
              <a:buFont typeface="Wingdings" charset="2"/>
              <a:buChar char="§"/>
            </a:pPr>
            <a:r>
              <a:rPr lang="fr-FR" sz="2600" b="1">
                <a:latin typeface="+mj-lt"/>
                <a:ea typeface="Open Sans" charset="0"/>
                <a:cs typeface="Arial" panose="020B0604020202020204" pitchFamily="34" charset="0"/>
              </a:rPr>
              <a:t>plus de contrôle </a:t>
            </a:r>
            <a:r>
              <a:rPr lang="fr-FR" sz="2600">
                <a:solidFill>
                  <a:srgbClr val="FEFFFE"/>
                </a:solidFill>
                <a:latin typeface="+mj-lt"/>
                <a:ea typeface="Open Sans" charset="0"/>
                <a:cs typeface="Arial" panose="020B0604020202020204" pitchFamily="34" charset="0"/>
              </a:rPr>
              <a:t>sur leur engagement au sein du LCI.</a:t>
            </a:r>
          </a:p>
          <a:p>
            <a:pPr lvl="1">
              <a:spcAft>
                <a:spcPts val="1529"/>
              </a:spcAft>
              <a:buFont typeface="Wingdings" charset="2"/>
              <a:buNone/>
            </a:pPr>
            <a:endParaRPr lang="en-US" sz="2600" kern="0" dirty="0">
              <a:solidFill>
                <a:srgbClr val="FEFFFE"/>
              </a:solidFill>
              <a:latin typeface="+mj-lt"/>
              <a:ea typeface="Open Sans" charset="0"/>
              <a:cs typeface="Arial" panose="020B0604020202020204" pitchFamily="34" charset="0"/>
            </a:endParaRPr>
          </a:p>
          <a:p>
            <a:r>
              <a:rPr lang="fr-FR" sz="2600">
                <a:latin typeface="+mj-lt"/>
              </a:rPr>
              <a:t>Le monde numérique peut rendre notre travail plus facile et plus gratifiant.</a:t>
            </a:r>
          </a:p>
          <a:p>
            <a:endParaRPr lang="en-US" baseline="0" dirty="0" smtClean="0"/>
          </a:p>
          <a:p>
            <a:r>
              <a:rPr lang="fr-FR" baseline="0"/>
              <a:t>Parlons maintenant des avantages offerts par MyLion. </a:t>
            </a:r>
          </a:p>
          <a:p>
            <a:endParaRPr lang="en-US" dirty="0"/>
          </a:p>
        </p:txBody>
      </p:sp>
      <p:sp>
        <p:nvSpPr>
          <p:cNvPr id="4" name="Slide Number Placeholder 3"/>
          <p:cNvSpPr>
            <a:spLocks noGrp="1"/>
          </p:cNvSpPr>
          <p:nvPr>
            <p:ph type="sldNum" sz="quarter" idx="10"/>
          </p:nvPr>
        </p:nvSpPr>
        <p:spPr/>
        <p:txBody>
          <a:bodyPr/>
          <a:lstStyle/>
          <a:p>
            <a:fld id="{96363819-AD02-44FE-A53C-CAB21041FE10}"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895392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2.xml"/><Relationship Id="rId4" Type="http://schemas.openxmlformats.org/officeDocument/2006/relationships/image" Target="../media/image4.emf"/></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2.xml"/><Relationship Id="rId4" Type="http://schemas.openxmlformats.org/officeDocument/2006/relationships/image" Target="../media/image4.emf"/></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4" Type="http://schemas.openxmlformats.org/officeDocument/2006/relationships/image" Target="../media/image9.emf"/></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2568304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42469917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126410405"/>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27014263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1778058358"/>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504424347"/>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5391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313705788"/>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462016152"/>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4294563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163499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33861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 xmlns:a16="http://schemas.microsoft.com/office/drawing/2014/main"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 xmlns:a16="http://schemas.microsoft.com/office/drawing/2014/main" id="{DC567EA0-7E42-764C-894D-CB400D26CFAC}"/>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637569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037106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5"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1" y="5541946"/>
            <a:ext cx="964932" cy="914400"/>
          </a:xfrm>
          <a:prstGeom prst="rect">
            <a:avLst/>
          </a:prstGeom>
        </p:spPr>
      </p:pic>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641485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E4F2B938-A092-8A40-BA9E-36EB895796A6}"/>
              </a:ext>
            </a:extLst>
          </p:cNvPr>
          <p:cNvSpPr txBox="1"/>
          <p:nvPr userDrawn="1"/>
        </p:nvSpPr>
        <p:spPr>
          <a:xfrm>
            <a:off x="342901" y="1924365"/>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085433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 xmlns:a16="http://schemas.microsoft.com/office/drawing/2014/main" id="{0F68A244-CECA-F041-AD70-910F56A47209}"/>
              </a:ext>
            </a:extLst>
          </p:cNvPr>
          <p:cNvSpPr/>
          <p:nvPr userDrawn="1"/>
        </p:nvSpPr>
        <p:spPr bwMode="auto">
          <a:xfrm>
            <a:off x="8763001"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418306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3" y="2895602"/>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4246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55704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42305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2289744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4004453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 xmlns:a16="http://schemas.microsoft.com/office/drawing/2014/main" id="{D3170CF0-CEE5-7147-949E-C2EFC816739E}"/>
              </a:ext>
            </a:extLst>
          </p:cNvPr>
          <p:cNvSpPr>
            <a:spLocks noGrp="1"/>
          </p:cNvSpPr>
          <p:nvPr>
            <p:ph type="body" sz="quarter" idx="13" hasCustomPrompt="1"/>
          </p:nvPr>
        </p:nvSpPr>
        <p:spPr>
          <a:xfrm>
            <a:off x="1029802"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r>
              <a:rPr lang="en-US" sz="1200" dirty="0">
                <a:latin typeface="Arial" charset="0"/>
                <a:ea typeface="Arial" charset="0"/>
                <a:cs typeface="Arial" charset="0"/>
              </a:rPr>
              <a:t/>
            </a:r>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38325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41771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 xmlns:a16="http://schemas.microsoft.com/office/drawing/2014/main" id="{4B2DAA68-1FEC-B844-9D68-5B89C97E05F6}"/>
              </a:ext>
            </a:extLst>
          </p:cNvPr>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4147939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71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34160160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53558586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7704606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975905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16694" indent="-216694" algn="r">
              <a:defRPr lang="en-US" sz="18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35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3"/>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15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3"/>
            <a:ext cx="6400800" cy="403055"/>
          </a:xfrm>
        </p:spPr>
        <p:txBody>
          <a:bodyPr lIns="0" anchor="ctr" anchorCtr="0"/>
          <a:lstStyle>
            <a:lvl1pPr marL="0" indent="0" algn="r">
              <a:buNone/>
              <a:defRPr lang="en-US" sz="12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115216989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0609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6004142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16488" b="-46"/>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61034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076112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85072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48767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4201251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sz="1350"/>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sz="1200"/>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05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680768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2"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8"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126200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253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9833" r="19362"/>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605294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3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43345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a:prstGeom prst="rect">
            <a:avLst/>
          </a:prstGeo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422535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24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966905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6559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4020835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738314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545387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753757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600402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02352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939354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96505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92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91274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777530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850006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61090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882583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29100867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36497220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808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79239761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19214717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6638950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99341428"/>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248601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10" name="Gold Bar">
            <a:extLst>
              <a:ext uri="{FF2B5EF4-FFF2-40B4-BE49-F238E27FC236}">
                <a16:creationId xmlns=""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1" y="1242318"/>
            <a:ext cx="1751259" cy="1708354"/>
          </a:xfrm>
          <a:prstGeom prst="rect">
            <a:avLst/>
          </a:prstGeom>
        </p:spPr>
      </p:pic>
      <p:sp>
        <p:nvSpPr>
          <p:cNvPr id="19" name="Text Placeholder 18">
            <a:extLst>
              <a:ext uri="{FF2B5EF4-FFF2-40B4-BE49-F238E27FC236}">
                <a16:creationId xmlns=""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8080177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82617509"/>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9"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3532022521"/>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1" y="1242318"/>
            <a:ext cx="1751259" cy="1708354"/>
          </a:xfrm>
          <a:prstGeom prst="rect">
            <a:avLst/>
          </a:prstGeom>
        </p:spPr>
      </p:pic>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 xmlns:a16="http://schemas.microsoft.com/office/drawing/2014/main" id="{576702AB-F472-3E42-8B73-5A9060BEBD56}"/>
              </a:ext>
            </a:extLst>
          </p:cNvPr>
          <p:cNvSpPr/>
          <p:nvPr userDrawn="1"/>
        </p:nvSpPr>
        <p:spPr>
          <a:xfrm>
            <a:off x="1562169"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 xmlns:a16="http://schemas.microsoft.com/office/drawing/2014/main" id="{38745428-B285-9548-963E-056B5B4D3C03}"/>
              </a:ext>
            </a:extLst>
          </p:cNvPr>
          <p:cNvSpPr/>
          <p:nvPr userDrawn="1"/>
        </p:nvSpPr>
        <p:spPr>
          <a:xfrm>
            <a:off x="8922959"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495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65467879"/>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688293423"/>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1215547406"/>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97683248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4020045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48895769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1263892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605307874"/>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022462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16488" b="-46"/>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922687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5327508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162637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448832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092040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38225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5"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40432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295882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682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9833" r="19362"/>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1329414947"/>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918208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664668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9863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2050822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8807608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29915220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429939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9994034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2765385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0211991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8259327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269141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518094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2542767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02599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42913057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275222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xmlns=""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4177005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1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10" Type="http://schemas.openxmlformats.org/officeDocument/2006/relationships/theme" Target="../theme/theme12.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5" Type="http://schemas.openxmlformats.org/officeDocument/2006/relationships/theme" Target="../theme/theme7.xml"/><Relationship Id="rId4"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theme" Target="../theme/theme9.xml"/><Relationship Id="rId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51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05887972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76654110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236113988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0465894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711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19960"/>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1396515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dt="0"/>
  <p:txStyles>
    <p:titleStyle>
      <a:lvl1pPr algn="ctr" rtl="0" eaLnBrk="1" fontAlgn="base" hangingPunct="1">
        <a:lnSpc>
          <a:spcPct val="90000"/>
        </a:lnSpc>
        <a:spcBef>
          <a:spcPct val="0"/>
        </a:spcBef>
        <a:spcAft>
          <a:spcPct val="0"/>
        </a:spcAft>
        <a:defRPr sz="21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itchFamily="34" charset="0"/>
        <a:buChar char="•"/>
        <a:defRPr sz="13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Segoe UI" panose="020B0502040204020203" pitchFamily="34" charset="0"/>
        <a:buChar char="—"/>
        <a:defRPr sz="1200">
          <a:solidFill>
            <a:schemeClr val="tx1"/>
          </a:solidFill>
          <a:latin typeface="+mn-lt"/>
          <a:ea typeface="ヒラギノ角ゴ Pro W3" charset="0"/>
        </a:defRPr>
      </a:lvl2pPr>
      <a:lvl3pPr marL="858441" indent="-172641" algn="l" rtl="0" eaLnBrk="1" fontAlgn="base" hangingPunct="1">
        <a:spcBef>
          <a:spcPct val="20000"/>
        </a:spcBef>
        <a:spcAft>
          <a:spcPct val="0"/>
        </a:spcAft>
        <a:buFont typeface="Arial" panose="020B0604020202020204" pitchFamily="34" charset="0"/>
        <a:buChar char="•"/>
        <a:defRPr sz="1050">
          <a:solidFill>
            <a:schemeClr val="tx1"/>
          </a:solidFill>
          <a:latin typeface="+mn-lt"/>
          <a:ea typeface="ヒラギノ角ゴ Pro W3" charset="0"/>
        </a:defRPr>
      </a:lvl3pPr>
      <a:lvl4pPr marL="1198960" indent="-170260"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41" indent="-172641"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2626427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en-US" sz="1000" dirty="0">
              <a:solidFill>
                <a:srgbClr val="00338D"/>
              </a:solidFill>
              <a:latin typeface="Open Sans Regular" charset="0"/>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648053620"/>
      </p:ext>
    </p:extLst>
  </p:cSld>
  <p:clrMap bg1="lt1" tx1="dk1" bg2="lt2" tx2="dk2" accent1="accent1" accent2="accent2" accent3="accent3" accent4="accent4" accent5="accent5" accent6="accent6" hlink="hlink" folHlink="folHlink"/>
  <p:sldLayoutIdLst>
    <p:sldLayoutId id="2147483736"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54514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38"/>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30337043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4504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00.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1.xml"/><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56.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1009F760-D9F2-7740-BF46-490370A1D2DF}"/>
              </a:ext>
            </a:extLst>
          </p:cNvPr>
          <p:cNvSpPr>
            <a:spLocks noGrp="1"/>
          </p:cNvSpPr>
          <p:nvPr>
            <p:ph type="body" sz="quarter" idx="13"/>
          </p:nvPr>
        </p:nvSpPr>
        <p:spPr>
          <a:xfrm>
            <a:off x="762000" y="4213413"/>
            <a:ext cx="8638032" cy="535194"/>
          </a:xfrm>
        </p:spPr>
        <p:txBody>
          <a:bodyPr/>
          <a:lstStyle/>
          <a:p>
            <a:r>
              <a:rPr lang="fr-FR"/>
              <a:t>Connectés pour servir.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325" y="2570858"/>
            <a:ext cx="5177143" cy="1485540"/>
          </a:xfrm>
          <a:prstGeom prst="rect">
            <a:avLst/>
          </a:prstGeom>
        </p:spPr>
      </p:pic>
      <p:sp>
        <p:nvSpPr>
          <p:cNvPr id="5" name="Gold Bar">
            <a:extLst>
              <a:ext uri="{FF2B5EF4-FFF2-40B4-BE49-F238E27FC236}">
                <a16:creationId xmlns="" xmlns:a16="http://schemas.microsoft.com/office/drawing/2014/main" id="{D065F523-E8C7-2041-BD65-5BE75A33AA58}"/>
              </a:ext>
            </a:extLst>
          </p:cNvPr>
          <p:cNvSpPr/>
          <p:nvPr/>
        </p:nvSpPr>
        <p:spPr>
          <a:xfrm>
            <a:off x="792677" y="4027416"/>
            <a:ext cx="10181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6" name="Gold Bar">
            <a:extLst>
              <a:ext uri="{FF2B5EF4-FFF2-40B4-BE49-F238E27FC236}">
                <a16:creationId xmlns="" xmlns:a16="http://schemas.microsoft.com/office/drawing/2014/main" id="{402DD2D4-00E0-8540-9F1B-434D3B5BE2D9}"/>
              </a:ext>
            </a:extLst>
          </p:cNvPr>
          <p:cNvSpPr/>
          <p:nvPr/>
        </p:nvSpPr>
        <p:spPr>
          <a:xfrm>
            <a:off x="2816349" y="4027416"/>
            <a:ext cx="2936058"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Tree>
    <p:extLst>
      <p:ext uri="{BB962C8B-B14F-4D97-AF65-F5344CB8AC3E}">
        <p14:creationId xmlns:p14="http://schemas.microsoft.com/office/powerpoint/2010/main" val="2179832285"/>
      </p:ext>
    </p:extLst>
  </p:cSld>
  <p:clrMapOvr>
    <a:masterClrMapping/>
  </p:clrMapOvr>
  <mc:AlternateContent xmlns:mc="http://schemas.openxmlformats.org/markup-compatibility/2006" xmlns:p14="http://schemas.microsoft.com/office/powerpoint/2010/main">
    <mc:Choice Requires="p14">
      <p:transition spd="slow" p14:dur="2000" advTm="18075"/>
    </mc:Choice>
    <mc:Fallback xmlns="">
      <p:transition spd="slow" advTm="1807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D65EB6A-46D9-934C-9636-FC3E79DE6126}"/>
              </a:ext>
            </a:extLst>
          </p:cNvPr>
          <p:cNvSpPr/>
          <p:nvPr/>
        </p:nvSpPr>
        <p:spPr>
          <a:xfrm>
            <a:off x="5370872" y="32705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6"/>
          <p:cNvSpPr txBox="1">
            <a:spLocks/>
          </p:cNvSpPr>
          <p:nvPr/>
        </p:nvSpPr>
        <p:spPr>
          <a:xfrm>
            <a:off x="1408166" y="2465614"/>
            <a:ext cx="9167326"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3000" b="1">
                <a:solidFill>
                  <a:schemeClr val="bg1"/>
                </a:solidFill>
                <a:latin typeface="Arial" panose="020B0604020202020204" pitchFamily="34" charset="0"/>
                <a:ea typeface="ヒラギノ角ゴ Pro W3" charset="0"/>
                <a:cs typeface="Arial" panose="020B0604020202020204" pitchFamily="34" charset="0"/>
              </a:defRPr>
            </a:lvl1pPr>
            <a:lvl2pPr marL="389324" indent="0" algn="ctr" rtl="0" eaLnBrk="1" fontAlgn="base" hangingPunct="1">
              <a:spcBef>
                <a:spcPct val="20000"/>
              </a:spcBef>
              <a:spcAft>
                <a:spcPct val="0"/>
              </a:spcAft>
              <a:buFont typeface="Segoe UI" panose="020B0502040204020203" pitchFamily="34" charset="0"/>
              <a:buNone/>
              <a:defRPr sz="3000">
                <a:solidFill>
                  <a:srgbClr val="F0C300"/>
                </a:solidFill>
                <a:latin typeface="Arial" panose="020B0604020202020204" pitchFamily="34" charset="0"/>
                <a:ea typeface="ヒラギノ角ゴ Pro W3" charset="0"/>
                <a:cs typeface="Arial" panose="020B0604020202020204" pitchFamily="34" charset="0"/>
              </a:defRPr>
            </a:lvl2pPr>
            <a:lvl3pPr marL="685783" indent="0" algn="ctr" rtl="0" eaLnBrk="1" fontAlgn="base" hangingPunct="1">
              <a:spcBef>
                <a:spcPct val="20000"/>
              </a:spcBef>
              <a:spcAft>
                <a:spcPct val="0"/>
              </a:spcAft>
              <a:buFont typeface="Arial" panose="020B0604020202020204" pitchFamily="34" charset="0"/>
              <a:buNone/>
              <a:defRPr sz="3000">
                <a:solidFill>
                  <a:srgbClr val="F0C300"/>
                </a:solidFill>
                <a:latin typeface="Arial" panose="020B0604020202020204" pitchFamily="34" charset="0"/>
                <a:ea typeface="ヒラギノ角ゴ Pro W3" charset="0"/>
                <a:cs typeface="Arial" panose="020B0604020202020204" pitchFamily="34" charset="0"/>
              </a:defRPr>
            </a:lvl3pPr>
            <a:lvl4pPr marL="1028674" indent="0" algn="ctr" rtl="0" eaLnBrk="1" fontAlgn="base" hangingPunct="1">
              <a:spcBef>
                <a:spcPct val="20000"/>
              </a:spcBef>
              <a:spcAft>
                <a:spcPct val="0"/>
              </a:spcAft>
              <a:buFont typeface="Arial" pitchFamily="34" charset="0"/>
              <a:buNone/>
              <a:defRPr sz="3000">
                <a:solidFill>
                  <a:srgbClr val="F0C300"/>
                </a:solidFill>
                <a:latin typeface="+mn-lt"/>
                <a:ea typeface="ヒラギノ角ゴ Pro W3" charset="0"/>
              </a:defRPr>
            </a:lvl4pPr>
            <a:lvl5pPr marL="1371566" indent="0" algn="ctr" rtl="0" eaLnBrk="1" fontAlgn="base" hangingPunct="1">
              <a:spcBef>
                <a:spcPct val="20000"/>
              </a:spcBef>
              <a:spcAft>
                <a:spcPct val="0"/>
              </a:spcAft>
              <a:buFont typeface="Arial" pitchFamily="34" charset="0"/>
              <a:buNone/>
              <a:defRPr sz="3000">
                <a:solidFill>
                  <a:srgbClr val="F0C300"/>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r>
              <a:rPr lang="fr-FR" sz="3600"/>
              <a:t>Suscitez la collaboration entre Lions</a:t>
            </a:r>
          </a:p>
        </p:txBody>
      </p:sp>
      <p:sp>
        <p:nvSpPr>
          <p:cNvPr id="6" name="Text Placeholder 6"/>
          <p:cNvSpPr txBox="1">
            <a:spLocks/>
          </p:cNvSpPr>
          <p:nvPr/>
        </p:nvSpPr>
        <p:spPr>
          <a:xfrm>
            <a:off x="947939" y="3703143"/>
            <a:ext cx="10296124"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b="0" i="1" dirty="0"/>
              <a:t>Faites rayonner votre esprit d’équipe et votre district Lions, </a:t>
            </a:r>
            <a:r>
              <a:rPr lang="fr-FR" sz="2400" b="0" i="1" dirty="0" smtClean="0"/>
              <a:t/>
            </a:r>
            <a:br>
              <a:rPr lang="fr-FR" sz="2400" b="0" i="1" dirty="0" smtClean="0"/>
            </a:br>
            <a:r>
              <a:rPr lang="fr-FR" sz="2400" b="0" i="1" dirty="0" smtClean="0"/>
              <a:t>tout </a:t>
            </a:r>
            <a:r>
              <a:rPr lang="fr-FR" sz="2400" b="0" i="1" dirty="0"/>
              <a:t>en </a:t>
            </a:r>
            <a:r>
              <a:rPr lang="fr-FR" sz="2400" b="0" i="1" dirty="0" smtClean="0"/>
              <a:t>protégeant </a:t>
            </a:r>
            <a:r>
              <a:rPr lang="fr-FR" sz="2400" b="0" i="1" dirty="0"/>
              <a:t>les données personnelles, </a:t>
            </a:r>
            <a:r>
              <a:rPr lang="fr-FR" sz="2400" b="0" i="1" dirty="0" smtClean="0"/>
              <a:t/>
            </a:r>
            <a:br>
              <a:rPr lang="fr-FR" sz="2400" b="0" i="1" dirty="0" smtClean="0"/>
            </a:br>
            <a:r>
              <a:rPr lang="fr-FR" sz="2400" b="0" i="1" dirty="0" smtClean="0"/>
              <a:t>sur </a:t>
            </a:r>
            <a:r>
              <a:rPr lang="fr-FR" sz="2400" b="0" i="1" dirty="0" err="1"/>
              <a:t>MyLion</a:t>
            </a:r>
            <a:endParaRPr lang="fr-FR" sz="2400" b="0" i="1" dirty="0"/>
          </a:p>
        </p:txBody>
      </p:sp>
    </p:spTree>
    <p:extLst>
      <p:ext uri="{BB962C8B-B14F-4D97-AF65-F5344CB8AC3E}">
        <p14:creationId xmlns:p14="http://schemas.microsoft.com/office/powerpoint/2010/main" val="4087152252"/>
      </p:ext>
    </p:extLst>
  </p:cSld>
  <p:clrMapOvr>
    <a:masterClrMapping/>
  </p:clrMapOvr>
  <mc:AlternateContent xmlns:mc="http://schemas.openxmlformats.org/markup-compatibility/2006" xmlns:p14="http://schemas.microsoft.com/office/powerpoint/2010/main">
    <mc:Choice Requires="p14">
      <p:transition spd="slow" p14:dur="2000" advTm="25815"/>
    </mc:Choice>
    <mc:Fallback xmlns="">
      <p:transition spd="slow" advTm="2581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254" y="-37723"/>
            <a:ext cx="12204254" cy="6844732"/>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latin typeface="Arial" charset="0"/>
              <a:ea typeface="Arial" charset="0"/>
              <a:cs typeface="Arial" charset="0"/>
            </a:endParaRPr>
          </a:p>
        </p:txBody>
      </p:sp>
      <p:sp>
        <p:nvSpPr>
          <p:cNvPr id="10" name="Content Placeholder 2"/>
          <p:cNvSpPr txBox="1">
            <a:spLocks/>
          </p:cNvSpPr>
          <p:nvPr/>
        </p:nvSpPr>
        <p:spPr bwMode="auto">
          <a:xfrm>
            <a:off x="659041" y="3015469"/>
            <a:ext cx="6562374" cy="3339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buClr>
                <a:prstClr val="white"/>
              </a:buClr>
              <a:buFont typeface="Arial" charset="0"/>
              <a:buChar char="•"/>
            </a:pPr>
            <a:r>
              <a:rPr lang="fr-FR" sz="2800">
                <a:solidFill>
                  <a:prstClr val="white"/>
                </a:solidFill>
                <a:latin typeface="Arial" charset="0"/>
                <a:ea typeface="Arial" charset="0"/>
                <a:cs typeface="Arial" charset="0"/>
              </a:rPr>
              <a:t>Modifiez votre adresse e-mail et votre numéro de téléphone en ligne</a:t>
            </a:r>
          </a:p>
          <a:p>
            <a:pPr>
              <a:lnSpc>
                <a:spcPct val="105000"/>
              </a:lnSpc>
              <a:spcAft>
                <a:spcPts val="1200"/>
              </a:spcAft>
              <a:buClr>
                <a:prstClr val="white"/>
              </a:buClr>
              <a:buFont typeface="Arial" charset="0"/>
              <a:buChar char="•"/>
            </a:pPr>
            <a:r>
              <a:rPr lang="fr-FR" sz="2800">
                <a:solidFill>
                  <a:prstClr val="white"/>
                </a:solidFill>
                <a:latin typeface="Arial" charset="0"/>
                <a:ea typeface="Arial" charset="0"/>
                <a:cs typeface="Arial" charset="0"/>
              </a:rPr>
              <a:t>Soyez votre propre voix, et mettez-la au service de votre club et de votre district </a:t>
            </a:r>
          </a:p>
          <a:p>
            <a:pPr>
              <a:lnSpc>
                <a:spcPct val="105000"/>
              </a:lnSpc>
              <a:spcAft>
                <a:spcPts val="1200"/>
              </a:spcAft>
              <a:buClr>
                <a:prstClr val="white"/>
              </a:buClr>
              <a:buFont typeface="Arial" charset="0"/>
              <a:buChar char="•"/>
            </a:pPr>
            <a:r>
              <a:rPr lang="fr-FR" sz="2800">
                <a:solidFill>
                  <a:prstClr val="white"/>
                </a:solidFill>
                <a:latin typeface="Arial" charset="0"/>
                <a:ea typeface="Arial" charset="0"/>
                <a:cs typeface="Arial" charset="0"/>
              </a:rPr>
              <a:t>Gérez vos paramètres de confidentialité personnels</a:t>
            </a:r>
          </a:p>
        </p:txBody>
      </p:sp>
      <p:sp>
        <p:nvSpPr>
          <p:cNvPr id="16" name="Title 1"/>
          <p:cNvSpPr txBox="1">
            <a:spLocks/>
          </p:cNvSpPr>
          <p:nvPr/>
        </p:nvSpPr>
        <p:spPr bwMode="auto">
          <a:xfrm>
            <a:off x="659041" y="447954"/>
            <a:ext cx="5196476" cy="945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a:solidFill>
                  <a:prstClr val="white"/>
                </a:solidFill>
                <a:latin typeface="Arial" charset="0"/>
                <a:ea typeface="Arial" charset="0"/>
                <a:cs typeface="Arial" charset="0"/>
              </a:rPr>
              <a:t>Profil MyLion</a:t>
            </a:r>
          </a:p>
        </p:txBody>
      </p:sp>
      <p:sp>
        <p:nvSpPr>
          <p:cNvPr id="17" name="Title 1"/>
          <p:cNvSpPr txBox="1">
            <a:spLocks/>
          </p:cNvSpPr>
          <p:nvPr/>
        </p:nvSpPr>
        <p:spPr bwMode="auto">
          <a:xfrm>
            <a:off x="659040" y="2133599"/>
            <a:ext cx="6136616" cy="626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200" b="1" dirty="0">
                <a:solidFill>
                  <a:prstClr val="white"/>
                </a:solidFill>
                <a:latin typeface="Arial" charset="0"/>
                <a:ea typeface="Arial" charset="0"/>
                <a:cs typeface="Arial" charset="0"/>
              </a:rPr>
              <a:t>Vos données vous appartiennent</a:t>
            </a:r>
          </a:p>
        </p:txBody>
      </p:sp>
      <p:sp>
        <p:nvSpPr>
          <p:cNvPr id="18" name="Rectangle 17"/>
          <p:cNvSpPr/>
          <p:nvPr/>
        </p:nvSpPr>
        <p:spPr>
          <a:xfrm>
            <a:off x="0" y="2133600"/>
            <a:ext cx="426125" cy="6858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 name="Oval 1"/>
          <p:cNvSpPr/>
          <p:nvPr/>
        </p:nvSpPr>
        <p:spPr bwMode="auto">
          <a:xfrm>
            <a:off x="6949122" y="268199"/>
            <a:ext cx="3195263" cy="315416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smtClean="0">
              <a:ln>
                <a:noFill/>
              </a:ln>
              <a:solidFill>
                <a:srgbClr val="404040"/>
              </a:solidFill>
              <a:effectLst/>
              <a:ea typeface="ヒラギノ角ゴ Pro W3" pitchFamily="84" charset="-128"/>
            </a:endParaRPr>
          </a:p>
        </p:txBody>
      </p:sp>
      <p:sp>
        <p:nvSpPr>
          <p:cNvPr id="3" name="Oval 2"/>
          <p:cNvSpPr/>
          <p:nvPr/>
        </p:nvSpPr>
        <p:spPr bwMode="auto">
          <a:xfrm>
            <a:off x="8363164" y="3154166"/>
            <a:ext cx="3298005" cy="3061699"/>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smtClean="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409999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bwMode="auto">
          <a:xfrm>
            <a:off x="2000791" y="3902227"/>
            <a:ext cx="626604" cy="37666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6" name="Title 3"/>
          <p:cNvSpPr txBox="1">
            <a:spLocks/>
          </p:cNvSpPr>
          <p:nvPr/>
        </p:nvSpPr>
        <p:spPr>
          <a:xfrm>
            <a:off x="632904" y="271060"/>
            <a:ext cx="10287000" cy="580656"/>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b="1">
                <a:solidFill>
                  <a:srgbClr val="0A5496"/>
                </a:solidFill>
                <a:ea typeface="Arial" charset="0"/>
              </a:rPr>
              <a:t>Gérez vos données</a:t>
            </a:r>
          </a:p>
        </p:txBody>
      </p:sp>
      <p:sp>
        <p:nvSpPr>
          <p:cNvPr id="9" name="Right Arrow 8"/>
          <p:cNvSpPr/>
          <p:nvPr/>
        </p:nvSpPr>
        <p:spPr bwMode="auto">
          <a:xfrm>
            <a:off x="2055085" y="1955553"/>
            <a:ext cx="613280" cy="37855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2" name="TextBox 11"/>
          <p:cNvSpPr txBox="1"/>
          <p:nvPr/>
        </p:nvSpPr>
        <p:spPr>
          <a:xfrm>
            <a:off x="9365068" y="1459371"/>
            <a:ext cx="2164436" cy="1726114"/>
          </a:xfrm>
          <a:prstGeom prst="rect">
            <a:avLst/>
          </a:prstGeom>
          <a:solidFill>
            <a:schemeClr val="bg1"/>
          </a:solidFill>
        </p:spPr>
        <p:txBody>
          <a:bodyPr wrap="square" rtlCol="0">
            <a:spAutoFit/>
          </a:bodyPr>
          <a:lstStyle/>
          <a:p>
            <a:pPr>
              <a:spcAft>
                <a:spcPts val="450"/>
              </a:spcAft>
            </a:pPr>
            <a:r>
              <a:rPr lang="fr-FR" sz="1600" b="1">
                <a:solidFill>
                  <a:srgbClr val="002F87"/>
                </a:solidFill>
                <a:latin typeface="Arial" charset="0"/>
                <a:ea typeface="Arial" charset="0"/>
                <a:cs typeface="Arial" charset="0"/>
              </a:rPr>
              <a:t>Ajoutez-y votre photo</a:t>
            </a:r>
          </a:p>
          <a:p>
            <a:r>
              <a:rPr lang="fr-FR" sz="1400">
                <a:solidFill>
                  <a:srgbClr val="33373B">
                    <a:lumMod val="60000"/>
                    <a:lumOff val="40000"/>
                  </a:srgbClr>
                </a:solidFill>
                <a:latin typeface="Arial" charset="0"/>
                <a:ea typeface="Arial" charset="0"/>
                <a:cs typeface="Arial" charset="0"/>
              </a:rPr>
              <a:t>Vous pouvez ajouter ou modifier la photo qui vous représente sur MyLion. </a:t>
            </a:r>
          </a:p>
        </p:txBody>
      </p:sp>
      <p:sp>
        <p:nvSpPr>
          <p:cNvPr id="13" name="Right Arrow 12"/>
          <p:cNvSpPr/>
          <p:nvPr/>
        </p:nvSpPr>
        <p:spPr bwMode="auto">
          <a:xfrm rot="10800000">
            <a:off x="9002215" y="1943875"/>
            <a:ext cx="362853" cy="37855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4" name="TextBox 13"/>
          <p:cNvSpPr txBox="1"/>
          <p:nvPr/>
        </p:nvSpPr>
        <p:spPr>
          <a:xfrm>
            <a:off x="409734" y="1459371"/>
            <a:ext cx="1881196" cy="2187778"/>
          </a:xfrm>
          <a:prstGeom prst="rect">
            <a:avLst/>
          </a:prstGeom>
          <a:solidFill>
            <a:schemeClr val="bg1"/>
          </a:solidFill>
        </p:spPr>
        <p:txBody>
          <a:bodyPr wrap="square" rtlCol="0">
            <a:spAutoFit/>
          </a:bodyPr>
          <a:lstStyle/>
          <a:p>
            <a:pPr>
              <a:spcAft>
                <a:spcPts val="450"/>
              </a:spcAft>
            </a:pPr>
            <a:r>
              <a:rPr lang="fr-FR" sz="1600" b="1">
                <a:solidFill>
                  <a:srgbClr val="002F87"/>
                </a:solidFill>
                <a:latin typeface="Arial" charset="0"/>
                <a:ea typeface="Arial" charset="0"/>
                <a:cs typeface="Arial" charset="0"/>
              </a:rPr>
              <a:t>Mettez votre profil à jour</a:t>
            </a:r>
          </a:p>
          <a:p>
            <a:r>
              <a:rPr lang="fr-FR" sz="1400">
                <a:solidFill>
                  <a:srgbClr val="33373B">
                    <a:lumMod val="60000"/>
                    <a:lumOff val="40000"/>
                  </a:srgbClr>
                </a:solidFill>
                <a:latin typeface="Arial" charset="0"/>
                <a:ea typeface="Arial" charset="0"/>
                <a:cs typeface="Arial" charset="0"/>
              </a:rPr>
              <a:t>Vous contrôlez la mise à jour de votre numéro de téléphone et de votre email directement à partir de la page de profil MyLion.</a:t>
            </a:r>
          </a:p>
        </p:txBody>
      </p:sp>
      <p:sp>
        <p:nvSpPr>
          <p:cNvPr id="16" name="TextBox 15"/>
          <p:cNvSpPr txBox="1"/>
          <p:nvPr/>
        </p:nvSpPr>
        <p:spPr>
          <a:xfrm>
            <a:off x="409734" y="3842200"/>
            <a:ext cx="1881196" cy="1726114"/>
          </a:xfrm>
          <a:prstGeom prst="rect">
            <a:avLst/>
          </a:prstGeom>
          <a:solidFill>
            <a:schemeClr val="bg1"/>
          </a:solidFill>
        </p:spPr>
        <p:txBody>
          <a:bodyPr wrap="square" rtlCol="0">
            <a:spAutoFit/>
          </a:bodyPr>
          <a:lstStyle/>
          <a:p>
            <a:pPr>
              <a:spcAft>
                <a:spcPts val="450"/>
              </a:spcAft>
            </a:pPr>
            <a:r>
              <a:rPr lang="fr-FR" sz="1600" b="1">
                <a:solidFill>
                  <a:srgbClr val="002F87"/>
                </a:solidFill>
                <a:latin typeface="Arial" charset="0"/>
                <a:ea typeface="Arial" charset="0"/>
                <a:cs typeface="Arial" charset="0"/>
              </a:rPr>
              <a:t>Gérez vos paramètres de confidentialité </a:t>
            </a:r>
          </a:p>
          <a:p>
            <a:r>
              <a:rPr lang="fr-FR" sz="1400">
                <a:solidFill>
                  <a:srgbClr val="33373B">
                    <a:lumMod val="60000"/>
                    <a:lumOff val="40000"/>
                  </a:srgbClr>
                </a:solidFill>
                <a:latin typeface="Arial" charset="0"/>
                <a:ea typeface="Arial" charset="0"/>
                <a:cs typeface="Arial" charset="0"/>
              </a:rPr>
              <a:t>Contrôlez quelles informations sont visibles et qui peut communiquer avec vous via Mylion.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113" y="779797"/>
            <a:ext cx="6142354" cy="5974632"/>
          </a:xfrm>
          <a:prstGeom prst="rect">
            <a:avLst/>
          </a:prstGeom>
        </p:spPr>
      </p:pic>
    </p:spTree>
    <p:extLst>
      <p:ext uri="{BB962C8B-B14F-4D97-AF65-F5344CB8AC3E}">
        <p14:creationId xmlns:p14="http://schemas.microsoft.com/office/powerpoint/2010/main" val="34429260"/>
      </p:ext>
    </p:extLst>
  </p:cSld>
  <p:clrMapOvr>
    <a:masterClrMapping/>
  </p:clrMapOvr>
  <mc:AlternateContent xmlns:mc="http://schemas.openxmlformats.org/markup-compatibility/2006" xmlns:p14="http://schemas.microsoft.com/office/powerpoint/2010/main">
    <mc:Choice Requires="p14">
      <p:transition spd="slow" p14:dur="2000" advTm="49181"/>
    </mc:Choice>
    <mc:Fallback xmlns="">
      <p:transition spd="slow" advTm="4918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bwMode="auto">
          <a:xfrm>
            <a:off x="3156222" y="4467583"/>
            <a:ext cx="699573" cy="37666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3" name="TextBox 2"/>
          <p:cNvSpPr txBox="1"/>
          <p:nvPr/>
        </p:nvSpPr>
        <p:spPr>
          <a:xfrm>
            <a:off x="991518" y="4265903"/>
            <a:ext cx="2416489" cy="1972335"/>
          </a:xfrm>
          <a:prstGeom prst="rect">
            <a:avLst/>
          </a:prstGeom>
          <a:solidFill>
            <a:schemeClr val="bg1"/>
          </a:solidFill>
        </p:spPr>
        <p:txBody>
          <a:bodyPr wrap="square" rtlCol="0">
            <a:spAutoFit/>
          </a:bodyPr>
          <a:lstStyle/>
          <a:p>
            <a:pPr>
              <a:spcAft>
                <a:spcPts val="450"/>
              </a:spcAft>
            </a:pPr>
            <a:r>
              <a:rPr lang="fr-FR" sz="1600" b="1" dirty="0">
                <a:solidFill>
                  <a:srgbClr val="002F87"/>
                </a:solidFill>
                <a:latin typeface="Arial" charset="0"/>
                <a:ea typeface="Arial" charset="0"/>
                <a:cs typeface="Arial" charset="0"/>
              </a:rPr>
              <a:t>Présentez votre district aux Lions et </a:t>
            </a:r>
            <a:r>
              <a:rPr lang="fr-FR" sz="1600" b="1" dirty="0" err="1">
                <a:solidFill>
                  <a:srgbClr val="002F87"/>
                </a:solidFill>
                <a:latin typeface="Arial" charset="0"/>
                <a:ea typeface="Arial" charset="0"/>
                <a:cs typeface="Arial" charset="0"/>
              </a:rPr>
              <a:t>Leos</a:t>
            </a:r>
            <a:r>
              <a:rPr lang="fr-FR" sz="1600" b="1" dirty="0">
                <a:solidFill>
                  <a:srgbClr val="002F87"/>
                </a:solidFill>
                <a:latin typeface="Arial" charset="0"/>
                <a:ea typeface="Arial" charset="0"/>
                <a:cs typeface="Arial" charset="0"/>
              </a:rPr>
              <a:t> du monde entier</a:t>
            </a:r>
          </a:p>
          <a:p>
            <a:r>
              <a:rPr lang="fr-FR" sz="1400" dirty="0">
                <a:solidFill>
                  <a:srgbClr val="33373B">
                    <a:lumMod val="60000"/>
                    <a:lumOff val="40000"/>
                  </a:srgbClr>
                </a:solidFill>
                <a:latin typeface="Arial" charset="0"/>
                <a:ea typeface="Arial" charset="0"/>
                <a:cs typeface="Arial" charset="0"/>
              </a:rPr>
              <a:t>Créez le profil de votre district et mettez ses domaines d’expertise en valeur. Faites-en le district phare de votre pays. </a:t>
            </a:r>
          </a:p>
        </p:txBody>
      </p:sp>
      <p:sp>
        <p:nvSpPr>
          <p:cNvPr id="6" name="TextBox 5"/>
          <p:cNvSpPr txBox="1"/>
          <p:nvPr/>
        </p:nvSpPr>
        <p:spPr>
          <a:xfrm>
            <a:off x="8114261" y="1515173"/>
            <a:ext cx="2274646" cy="2003112"/>
          </a:xfrm>
          <a:prstGeom prst="rect">
            <a:avLst/>
          </a:prstGeom>
          <a:solidFill>
            <a:schemeClr val="bg1"/>
          </a:solidFill>
        </p:spPr>
        <p:txBody>
          <a:bodyPr wrap="square" rtlCol="0">
            <a:spAutoFit/>
          </a:bodyPr>
          <a:lstStyle/>
          <a:p>
            <a:pPr>
              <a:spcAft>
                <a:spcPts val="450"/>
              </a:spcAft>
            </a:pPr>
            <a:r>
              <a:rPr lang="fr-FR" sz="1600" b="1" dirty="0">
                <a:solidFill>
                  <a:srgbClr val="002F87"/>
                </a:solidFill>
                <a:latin typeface="Arial" charset="0"/>
                <a:ea typeface="Arial" charset="0"/>
                <a:cs typeface="Arial" charset="0"/>
              </a:rPr>
              <a:t>Les informations essentielles sur votre district à portée de main.</a:t>
            </a:r>
          </a:p>
          <a:p>
            <a:r>
              <a:rPr lang="fr-FR" sz="1400" dirty="0">
                <a:solidFill>
                  <a:srgbClr val="33373B">
                    <a:lumMod val="60000"/>
                    <a:lumOff val="40000"/>
                  </a:srgbClr>
                </a:solidFill>
                <a:latin typeface="Arial" charset="0"/>
                <a:ea typeface="Arial" charset="0"/>
                <a:cs typeface="Arial" charset="0"/>
              </a:rPr>
              <a:t>Affichez rapidement la liste des officiels de district et des clubs avec MyLion. </a:t>
            </a:r>
          </a:p>
        </p:txBody>
      </p:sp>
      <p:sp>
        <p:nvSpPr>
          <p:cNvPr id="7" name="Right Arrow 6"/>
          <p:cNvSpPr/>
          <p:nvPr/>
        </p:nvSpPr>
        <p:spPr bwMode="auto">
          <a:xfrm rot="10800000">
            <a:off x="7751408" y="1999678"/>
            <a:ext cx="362853" cy="37855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8" name="Title 3"/>
          <p:cNvSpPr txBox="1">
            <a:spLocks/>
          </p:cNvSpPr>
          <p:nvPr/>
        </p:nvSpPr>
        <p:spPr>
          <a:xfrm>
            <a:off x="2890236" y="284049"/>
            <a:ext cx="5947212" cy="580656"/>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b="1">
                <a:solidFill>
                  <a:srgbClr val="0A5496"/>
                </a:solidFill>
                <a:ea typeface="Arial" charset="0"/>
              </a:rPr>
              <a:t>Profil de district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179" y="1233889"/>
            <a:ext cx="2937038" cy="52505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48756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 xmlns:a16="http://schemas.microsoft.com/office/drawing/2014/main" id="{B9B3D475-E3FA-6841-9E62-9D3C5D64DE27}"/>
              </a:ext>
            </a:extLst>
          </p:cNvPr>
          <p:cNvSpPr txBox="1">
            <a:spLocks/>
          </p:cNvSpPr>
          <p:nvPr/>
        </p:nvSpPr>
        <p:spPr>
          <a:xfrm>
            <a:off x="3867150" y="2228851"/>
            <a:ext cx="4657222" cy="33378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3000" kern="0" dirty="0">
              <a:solidFill>
                <a:prstClr val="white"/>
              </a:solidFill>
            </a:endParaRPr>
          </a:p>
        </p:txBody>
      </p:sp>
      <p:sp>
        <p:nvSpPr>
          <p:cNvPr id="5" name="Text Placeholder 4"/>
          <p:cNvSpPr>
            <a:spLocks noGrp="1"/>
          </p:cNvSpPr>
          <p:nvPr>
            <p:ph type="body" sz="quarter" idx="12"/>
          </p:nvPr>
        </p:nvSpPr>
        <p:spPr>
          <a:xfrm>
            <a:off x="1929830" y="2192784"/>
            <a:ext cx="8332341" cy="369849"/>
          </a:xfrm>
        </p:spPr>
        <p:txBody>
          <a:bodyPr/>
          <a:lstStyle/>
          <a:p>
            <a:r>
              <a:rPr lang="fr-FR" sz="3600" dirty="0"/>
              <a:t>Atteindre les objectifs de votre </a:t>
            </a:r>
            <a:r>
              <a:rPr lang="fr-FR" sz="3600" dirty="0" smtClean="0"/>
              <a:t>district</a:t>
            </a:r>
            <a:endParaRPr lang="fr-FR" sz="3600" dirty="0"/>
          </a:p>
        </p:txBody>
      </p:sp>
      <p:sp>
        <p:nvSpPr>
          <p:cNvPr id="7" name="Rectangle 6">
            <a:extLst>
              <a:ext uri="{FF2B5EF4-FFF2-40B4-BE49-F238E27FC236}">
                <a16:creationId xmlns="" xmlns:a16="http://schemas.microsoft.com/office/drawing/2014/main" id="{2273E2D1-7F3F-A448-BCCA-08F9460A4C07}"/>
              </a:ext>
            </a:extLst>
          </p:cNvPr>
          <p:cNvSpPr/>
          <p:nvPr/>
        </p:nvSpPr>
        <p:spPr>
          <a:xfrm>
            <a:off x="5370872" y="31622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 name="Rectangle 1"/>
          <p:cNvSpPr/>
          <p:nvPr/>
        </p:nvSpPr>
        <p:spPr>
          <a:xfrm>
            <a:off x="3685140" y="3535418"/>
            <a:ext cx="5160965" cy="646331"/>
          </a:xfrm>
          <a:prstGeom prst="rect">
            <a:avLst/>
          </a:prstGeom>
        </p:spPr>
        <p:txBody>
          <a:bodyPr wrap="none">
            <a:spAutoFit/>
          </a:bodyPr>
          <a:lstStyle/>
          <a:p>
            <a:pPr algn="ctr"/>
            <a:r>
              <a:rPr lang="fr-FR" i="1" dirty="0">
                <a:solidFill>
                  <a:schemeClr val="bg1"/>
                </a:solidFill>
              </a:rPr>
              <a:t>Étudiez les données de service de votre district </a:t>
            </a:r>
            <a:r>
              <a:rPr lang="fr-FR" i="1" dirty="0" smtClean="0">
                <a:solidFill>
                  <a:schemeClr val="bg1"/>
                </a:solidFill>
              </a:rPr>
              <a:t/>
            </a:r>
            <a:br>
              <a:rPr lang="fr-FR" i="1" dirty="0" smtClean="0">
                <a:solidFill>
                  <a:schemeClr val="bg1"/>
                </a:solidFill>
              </a:rPr>
            </a:br>
            <a:r>
              <a:rPr lang="fr-FR" i="1" dirty="0" smtClean="0">
                <a:solidFill>
                  <a:schemeClr val="bg1"/>
                </a:solidFill>
              </a:rPr>
              <a:t>en </a:t>
            </a:r>
            <a:r>
              <a:rPr lang="fr-FR" i="1" dirty="0">
                <a:solidFill>
                  <a:schemeClr val="bg1"/>
                </a:solidFill>
              </a:rPr>
              <a:t>temps réel sur </a:t>
            </a:r>
            <a:r>
              <a:rPr lang="fr-FR" i="1" dirty="0" err="1">
                <a:solidFill>
                  <a:schemeClr val="bg1"/>
                </a:solidFill>
              </a:rPr>
              <a:t>MyLion</a:t>
            </a:r>
            <a:endParaRPr lang="fr-FR" i="1" dirty="0">
              <a:solidFill>
                <a:schemeClr val="bg1"/>
              </a:solidFill>
            </a:endParaRPr>
          </a:p>
        </p:txBody>
      </p:sp>
    </p:spTree>
    <p:extLst>
      <p:ext uri="{BB962C8B-B14F-4D97-AF65-F5344CB8AC3E}">
        <p14:creationId xmlns:p14="http://schemas.microsoft.com/office/powerpoint/2010/main" val="3503863648"/>
      </p:ext>
    </p:extLst>
  </p:cSld>
  <p:clrMapOvr>
    <a:masterClrMapping/>
  </p:clrMapOvr>
  <mc:AlternateContent xmlns:mc="http://schemas.openxmlformats.org/markup-compatibility/2006" xmlns:p14="http://schemas.microsoft.com/office/powerpoint/2010/main">
    <mc:Choice Requires="p14">
      <p:transition spd="slow" p14:dur="2000" advTm="9371"/>
    </mc:Choice>
    <mc:Fallback xmlns="">
      <p:transition spd="slow" advTm="937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232" y="0"/>
            <a:ext cx="12204254" cy="6844732"/>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latin typeface="Arial" charset="0"/>
              <a:ea typeface="Arial" charset="0"/>
              <a:cs typeface="Arial" charset="0"/>
            </a:endParaRPr>
          </a:p>
        </p:txBody>
      </p:sp>
      <p:sp>
        <p:nvSpPr>
          <p:cNvPr id="10" name="Content Placeholder 2"/>
          <p:cNvSpPr txBox="1">
            <a:spLocks/>
          </p:cNvSpPr>
          <p:nvPr/>
        </p:nvSpPr>
        <p:spPr bwMode="auto">
          <a:xfrm>
            <a:off x="863419" y="2937292"/>
            <a:ext cx="6393166" cy="3709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buClr>
                <a:prstClr val="white"/>
              </a:buClr>
              <a:buFont typeface="Arial" charset="0"/>
              <a:buChar char="•"/>
            </a:pPr>
            <a:r>
              <a:rPr lang="fr-FR" sz="2400" dirty="0">
                <a:solidFill>
                  <a:prstClr val="white"/>
                </a:solidFill>
                <a:latin typeface="Arial" charset="0"/>
                <a:ea typeface="Arial" charset="0"/>
                <a:cs typeface="Arial" charset="0"/>
              </a:rPr>
              <a:t>Gagner du temps. Le tableau de bord fournit des informations détaillées en un coup d'œil.</a:t>
            </a:r>
          </a:p>
          <a:p>
            <a:pPr>
              <a:lnSpc>
                <a:spcPct val="105000"/>
              </a:lnSpc>
              <a:spcAft>
                <a:spcPts val="1200"/>
              </a:spcAft>
              <a:buClr>
                <a:prstClr val="white"/>
              </a:buClr>
              <a:buFont typeface="Arial" charset="0"/>
              <a:buChar char="•"/>
            </a:pPr>
            <a:r>
              <a:rPr lang="fr-FR" sz="2400" dirty="0">
                <a:solidFill>
                  <a:prstClr val="white"/>
                </a:solidFill>
                <a:latin typeface="Arial" charset="0"/>
                <a:ea typeface="Arial" charset="0"/>
                <a:cs typeface="Arial" charset="0"/>
              </a:rPr>
              <a:t>Savoir ce que fait la concurrence et ce que font les autres. Des informations de service, à tous les niveaux, à votre disposition. </a:t>
            </a:r>
          </a:p>
          <a:p>
            <a:pPr>
              <a:lnSpc>
                <a:spcPct val="105000"/>
              </a:lnSpc>
              <a:spcAft>
                <a:spcPts val="1200"/>
              </a:spcAft>
              <a:buClr>
                <a:prstClr val="white"/>
              </a:buClr>
              <a:buFont typeface="Arial" charset="0"/>
              <a:buChar char="•"/>
            </a:pPr>
            <a:r>
              <a:rPr lang="fr-FR" sz="2400" dirty="0">
                <a:solidFill>
                  <a:prstClr val="white"/>
                </a:solidFill>
                <a:latin typeface="Arial" charset="0"/>
                <a:ea typeface="Arial" charset="0"/>
                <a:cs typeface="Arial" charset="0"/>
              </a:rPr>
              <a:t>Exportez vos données de recherche instantanément </a:t>
            </a:r>
            <a:r>
              <a:rPr lang="fr-FR" sz="2800" dirty="0">
                <a:solidFill>
                  <a:prstClr val="white"/>
                </a:solidFill>
                <a:latin typeface="Arial" charset="0"/>
                <a:ea typeface="Arial" charset="0"/>
                <a:cs typeface="Arial" charset="0"/>
              </a:rPr>
              <a:t>dans Excel.</a:t>
            </a:r>
          </a:p>
        </p:txBody>
      </p:sp>
      <p:sp>
        <p:nvSpPr>
          <p:cNvPr id="16" name="Title 1"/>
          <p:cNvSpPr txBox="1">
            <a:spLocks/>
          </p:cNvSpPr>
          <p:nvPr/>
        </p:nvSpPr>
        <p:spPr bwMode="auto">
          <a:xfrm>
            <a:off x="863419" y="1935393"/>
            <a:ext cx="5196476" cy="804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dirty="0">
                <a:solidFill>
                  <a:prstClr val="white"/>
                </a:solidFill>
                <a:latin typeface="Arial" charset="0"/>
                <a:ea typeface="Arial" charset="0"/>
                <a:cs typeface="Arial" charset="0"/>
              </a:rPr>
              <a:t>Impact en temps réel</a:t>
            </a:r>
          </a:p>
        </p:txBody>
      </p:sp>
      <p:sp>
        <p:nvSpPr>
          <p:cNvPr id="17" name="Title 1"/>
          <p:cNvSpPr txBox="1">
            <a:spLocks/>
          </p:cNvSpPr>
          <p:nvPr/>
        </p:nvSpPr>
        <p:spPr bwMode="auto">
          <a:xfrm>
            <a:off x="899524" y="728146"/>
            <a:ext cx="3515190" cy="5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a:solidFill>
                  <a:prstClr val="white"/>
                </a:solidFill>
                <a:latin typeface="Arial" charset="0"/>
                <a:ea typeface="Arial" charset="0"/>
                <a:cs typeface="Arial" charset="0"/>
              </a:rPr>
              <a:t>Métriques</a:t>
            </a:r>
          </a:p>
        </p:txBody>
      </p:sp>
      <p:sp>
        <p:nvSpPr>
          <p:cNvPr id="18" name="Rectangle 17"/>
          <p:cNvSpPr/>
          <p:nvPr/>
        </p:nvSpPr>
        <p:spPr>
          <a:xfrm>
            <a:off x="0" y="2133600"/>
            <a:ext cx="426125" cy="6858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 name="Rounded Rectangle 1"/>
          <p:cNvSpPr/>
          <p:nvPr/>
        </p:nvSpPr>
        <p:spPr bwMode="auto">
          <a:xfrm>
            <a:off x="7256585" y="569683"/>
            <a:ext cx="4531011" cy="407265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smtClean="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369648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Arrow 16"/>
          <p:cNvSpPr/>
          <p:nvPr/>
        </p:nvSpPr>
        <p:spPr bwMode="auto">
          <a:xfrm rot="10800000">
            <a:off x="8645596" y="3880115"/>
            <a:ext cx="474388" cy="437379"/>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1" name="Right Arrow 10"/>
          <p:cNvSpPr/>
          <p:nvPr/>
        </p:nvSpPr>
        <p:spPr bwMode="auto">
          <a:xfrm>
            <a:off x="2062423" y="4536184"/>
            <a:ext cx="530279" cy="380921"/>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4" name="Title 3"/>
          <p:cNvSpPr>
            <a:spLocks noGrp="1"/>
          </p:cNvSpPr>
          <p:nvPr>
            <p:ph type="title"/>
          </p:nvPr>
        </p:nvSpPr>
        <p:spPr>
          <a:xfrm>
            <a:off x="1337732" y="190944"/>
            <a:ext cx="8534400" cy="447681"/>
          </a:xfrm>
        </p:spPr>
        <p:txBody>
          <a:bodyPr/>
          <a:lstStyle/>
          <a:p>
            <a:r>
              <a:rPr lang="fr-FR" sz="3200" b="1">
                <a:solidFill>
                  <a:srgbClr val="0A5496"/>
                </a:solidFill>
                <a:latin typeface="Arial" panose="020B0604020202020204" pitchFamily="34" charset="0"/>
                <a:ea typeface="Arial" charset="0"/>
                <a:cs typeface="Arial" panose="020B0604020202020204" pitchFamily="34" charset="0"/>
              </a:rPr>
              <a:t>Voyez l'impact de votre service</a:t>
            </a:r>
          </a:p>
        </p:txBody>
      </p:sp>
      <p:sp>
        <p:nvSpPr>
          <p:cNvPr id="13" name="TextBox 12"/>
          <p:cNvSpPr txBox="1"/>
          <p:nvPr/>
        </p:nvSpPr>
        <p:spPr>
          <a:xfrm>
            <a:off x="180623" y="1862667"/>
            <a:ext cx="2055802" cy="1941557"/>
          </a:xfrm>
          <a:prstGeom prst="rect">
            <a:avLst/>
          </a:prstGeom>
          <a:solidFill>
            <a:schemeClr val="bg1"/>
          </a:solidFill>
        </p:spPr>
        <p:txBody>
          <a:bodyPr wrap="square" rtlCol="0">
            <a:spAutoFit/>
          </a:bodyPr>
          <a:lstStyle/>
          <a:p>
            <a:pPr>
              <a:spcAft>
                <a:spcPts val="450"/>
              </a:spcAft>
            </a:pPr>
            <a:r>
              <a:rPr lang="fr-FR" sz="1600" b="1" dirty="0">
                <a:solidFill>
                  <a:srgbClr val="002F87"/>
                </a:solidFill>
                <a:latin typeface="Arial" charset="0"/>
                <a:ea typeface="Arial" charset="0"/>
                <a:cs typeface="Arial" charset="0"/>
              </a:rPr>
              <a:t>Le service en un coup d’œil</a:t>
            </a:r>
          </a:p>
          <a:p>
            <a:r>
              <a:rPr lang="fr-FR" sz="1400" dirty="0">
                <a:solidFill>
                  <a:srgbClr val="33373B">
                    <a:lumMod val="60000"/>
                    <a:lumOff val="40000"/>
                  </a:srgbClr>
                </a:solidFill>
                <a:latin typeface="Arial" charset="0"/>
                <a:ea typeface="Arial" charset="0"/>
                <a:cs typeface="Arial" charset="0"/>
              </a:rPr>
              <a:t>Le tableau de bord Métriques affiche clairement nos statistiques clés pour en faciliter la consultation.</a:t>
            </a:r>
          </a:p>
        </p:txBody>
      </p:sp>
      <p:sp>
        <p:nvSpPr>
          <p:cNvPr id="16" name="Right Arrow 15"/>
          <p:cNvSpPr/>
          <p:nvPr/>
        </p:nvSpPr>
        <p:spPr bwMode="auto">
          <a:xfrm>
            <a:off x="2210609" y="2154220"/>
            <a:ext cx="382093" cy="381560"/>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5" name="TextBox 14"/>
          <p:cNvSpPr txBox="1"/>
          <p:nvPr/>
        </p:nvSpPr>
        <p:spPr>
          <a:xfrm>
            <a:off x="9090593" y="967998"/>
            <a:ext cx="2430870" cy="2372444"/>
          </a:xfrm>
          <a:prstGeom prst="rect">
            <a:avLst/>
          </a:prstGeom>
          <a:solidFill>
            <a:schemeClr val="bg1"/>
          </a:solidFill>
        </p:spPr>
        <p:txBody>
          <a:bodyPr wrap="square" rtlCol="0">
            <a:spAutoFit/>
          </a:bodyPr>
          <a:lstStyle/>
          <a:p>
            <a:pPr>
              <a:spcAft>
                <a:spcPts val="450"/>
              </a:spcAft>
            </a:pPr>
            <a:r>
              <a:rPr lang="fr-FR" sz="1600" b="1" dirty="0">
                <a:solidFill>
                  <a:srgbClr val="002F87"/>
                </a:solidFill>
                <a:latin typeface="Arial" charset="0"/>
                <a:ea typeface="Arial" charset="0"/>
                <a:cs typeface="Arial" charset="0"/>
              </a:rPr>
              <a:t>Analysez-le à tous les niveaux</a:t>
            </a:r>
          </a:p>
          <a:p>
            <a:r>
              <a:rPr lang="fr-FR" sz="1400" dirty="0">
                <a:solidFill>
                  <a:srgbClr val="33373B">
                    <a:lumMod val="60000"/>
                    <a:lumOff val="40000"/>
                  </a:srgbClr>
                </a:solidFill>
                <a:latin typeface="Arial" charset="0"/>
                <a:ea typeface="Arial" charset="0"/>
                <a:cs typeface="Arial" charset="0"/>
              </a:rPr>
              <a:t>Définissez les paramètres des données d’impact publiées. Étudiez les effets de votre contribution individuelle sur la collectivité ou réjouissez-vous du changement global généré par l’entraide et le service.</a:t>
            </a:r>
          </a:p>
        </p:txBody>
      </p:sp>
      <p:sp>
        <p:nvSpPr>
          <p:cNvPr id="18" name="Right Arrow 17"/>
          <p:cNvSpPr/>
          <p:nvPr/>
        </p:nvSpPr>
        <p:spPr bwMode="auto">
          <a:xfrm rot="10800000">
            <a:off x="8629403" y="1411112"/>
            <a:ext cx="474388" cy="38186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0" name="TextBox 9"/>
          <p:cNvSpPr txBox="1"/>
          <p:nvPr/>
        </p:nvSpPr>
        <p:spPr>
          <a:xfrm>
            <a:off x="180623" y="4098805"/>
            <a:ext cx="2029986" cy="2187778"/>
          </a:xfrm>
          <a:prstGeom prst="rect">
            <a:avLst/>
          </a:prstGeom>
          <a:solidFill>
            <a:schemeClr val="bg1"/>
          </a:solidFill>
        </p:spPr>
        <p:txBody>
          <a:bodyPr wrap="square" rtlCol="0">
            <a:spAutoFit/>
          </a:bodyPr>
          <a:lstStyle/>
          <a:p>
            <a:pPr>
              <a:spcAft>
                <a:spcPts val="450"/>
              </a:spcAft>
            </a:pPr>
            <a:r>
              <a:rPr lang="fr-FR" sz="1600" b="1" dirty="0">
                <a:solidFill>
                  <a:srgbClr val="002F87"/>
                </a:solidFill>
                <a:latin typeface="Arial" charset="0"/>
                <a:ea typeface="Arial" charset="0"/>
                <a:cs typeface="Arial" charset="0"/>
              </a:rPr>
              <a:t>Devenez instantanément expert en données</a:t>
            </a:r>
          </a:p>
          <a:p>
            <a:r>
              <a:rPr lang="fr-FR" sz="1400" dirty="0">
                <a:solidFill>
                  <a:srgbClr val="33373B">
                    <a:lumMod val="60000"/>
                    <a:lumOff val="40000"/>
                  </a:srgbClr>
                </a:solidFill>
                <a:latin typeface="Arial" charset="0"/>
                <a:ea typeface="Arial" charset="0"/>
                <a:cs typeface="Arial" charset="0"/>
              </a:rPr>
              <a:t>Notre tableau de bord interactif est mis à jour toutes les quelques heures et indique où et comment nous influons sur le monde.</a:t>
            </a:r>
          </a:p>
        </p:txBody>
      </p:sp>
      <p:sp>
        <p:nvSpPr>
          <p:cNvPr id="14" name="TextBox 13"/>
          <p:cNvSpPr txBox="1"/>
          <p:nvPr/>
        </p:nvSpPr>
        <p:spPr>
          <a:xfrm>
            <a:off x="9103789" y="3794337"/>
            <a:ext cx="2417673" cy="1649169"/>
          </a:xfrm>
          <a:prstGeom prst="rect">
            <a:avLst/>
          </a:prstGeom>
          <a:solidFill>
            <a:schemeClr val="bg1"/>
          </a:solidFill>
        </p:spPr>
        <p:txBody>
          <a:bodyPr wrap="square" rtlCol="0">
            <a:spAutoFit/>
          </a:bodyPr>
          <a:lstStyle/>
          <a:p>
            <a:pPr>
              <a:spcAft>
                <a:spcPts val="450"/>
              </a:spcAft>
            </a:pPr>
            <a:r>
              <a:rPr lang="fr-FR" sz="1600" b="1" dirty="0">
                <a:solidFill>
                  <a:srgbClr val="002F87"/>
                </a:solidFill>
                <a:latin typeface="Arial" charset="0"/>
                <a:ea typeface="Arial" charset="0"/>
                <a:cs typeface="Arial" charset="0"/>
              </a:rPr>
              <a:t>Des rapports en quelques secondes</a:t>
            </a:r>
          </a:p>
          <a:p>
            <a:r>
              <a:rPr lang="fr-FR" sz="1400" dirty="0">
                <a:solidFill>
                  <a:srgbClr val="33373B">
                    <a:lumMod val="60000"/>
                    <a:lumOff val="40000"/>
                  </a:srgbClr>
                </a:solidFill>
                <a:latin typeface="Arial" charset="0"/>
                <a:ea typeface="Arial" charset="0"/>
                <a:cs typeface="Arial" charset="0"/>
              </a:rPr>
              <a:t>Téléchargez des ensembles de données sur votre appareil personnel à l'aide de la fonction Exporter.</a:t>
            </a:r>
          </a:p>
          <a:p>
            <a:endParaRPr lang="en-US" sz="900" dirty="0">
              <a:solidFill>
                <a:srgbClr val="33373B">
                  <a:lumMod val="60000"/>
                  <a:lumOff val="40000"/>
                </a:srgbClr>
              </a:solidFill>
              <a:latin typeface="Arial" charset="0"/>
              <a:ea typeface="Arial" charset="0"/>
              <a:cs typeface="Arial"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633"/>
          <a:stretch/>
        </p:blipFill>
        <p:spPr>
          <a:xfrm>
            <a:off x="2648748" y="940488"/>
            <a:ext cx="5980654" cy="5554405"/>
          </a:xfrm>
          <a:prstGeom prst="rect">
            <a:avLst/>
          </a:prstGeom>
        </p:spPr>
      </p:pic>
    </p:spTree>
    <p:extLst>
      <p:ext uri="{BB962C8B-B14F-4D97-AF65-F5344CB8AC3E}">
        <p14:creationId xmlns:p14="http://schemas.microsoft.com/office/powerpoint/2010/main" val="2385416128"/>
      </p:ext>
    </p:extLst>
  </p:cSld>
  <p:clrMapOvr>
    <a:masterClrMapping/>
  </p:clrMapOvr>
  <mc:AlternateContent xmlns:mc="http://schemas.openxmlformats.org/markup-compatibility/2006" xmlns:p14="http://schemas.microsoft.com/office/powerpoint/2010/main">
    <mc:Choice Requires="p14">
      <p:transition spd="slow" p14:dur="2000" advTm="26370"/>
    </mc:Choice>
    <mc:Fallback xmlns="">
      <p:transition spd="slow" advTm="2637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5E4F5AB-DFA2-A14B-BCB0-3DB6D6C14F51}"/>
              </a:ext>
            </a:extLst>
          </p:cNvPr>
          <p:cNvSpPr/>
          <p:nvPr/>
        </p:nvSpPr>
        <p:spPr>
          <a:xfrm>
            <a:off x="5370872" y="32705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6"/>
          <p:cNvSpPr txBox="1">
            <a:spLocks/>
          </p:cNvSpPr>
          <p:nvPr/>
        </p:nvSpPr>
        <p:spPr>
          <a:xfrm>
            <a:off x="2389671" y="2317285"/>
            <a:ext cx="7412655"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3000" b="1">
                <a:solidFill>
                  <a:schemeClr val="bg1"/>
                </a:solidFill>
                <a:latin typeface="Arial" panose="020B0604020202020204" pitchFamily="34" charset="0"/>
                <a:ea typeface="ヒラギノ角ゴ Pro W3" charset="0"/>
                <a:cs typeface="Arial" panose="020B0604020202020204" pitchFamily="34" charset="0"/>
              </a:defRPr>
            </a:lvl1pPr>
            <a:lvl2pPr marL="389324" indent="0" algn="ctr" rtl="0" eaLnBrk="1" fontAlgn="base" hangingPunct="1">
              <a:spcBef>
                <a:spcPct val="20000"/>
              </a:spcBef>
              <a:spcAft>
                <a:spcPct val="0"/>
              </a:spcAft>
              <a:buFont typeface="Segoe UI" panose="020B0502040204020203" pitchFamily="34" charset="0"/>
              <a:buNone/>
              <a:defRPr sz="3000">
                <a:solidFill>
                  <a:srgbClr val="F0C300"/>
                </a:solidFill>
                <a:latin typeface="Arial" panose="020B0604020202020204" pitchFamily="34" charset="0"/>
                <a:ea typeface="ヒラギノ角ゴ Pro W3" charset="0"/>
                <a:cs typeface="Arial" panose="020B0604020202020204" pitchFamily="34" charset="0"/>
              </a:defRPr>
            </a:lvl2pPr>
            <a:lvl3pPr marL="685783" indent="0" algn="ctr" rtl="0" eaLnBrk="1" fontAlgn="base" hangingPunct="1">
              <a:spcBef>
                <a:spcPct val="20000"/>
              </a:spcBef>
              <a:spcAft>
                <a:spcPct val="0"/>
              </a:spcAft>
              <a:buFont typeface="Arial" panose="020B0604020202020204" pitchFamily="34" charset="0"/>
              <a:buNone/>
              <a:defRPr sz="3000">
                <a:solidFill>
                  <a:srgbClr val="F0C300"/>
                </a:solidFill>
                <a:latin typeface="Arial" panose="020B0604020202020204" pitchFamily="34" charset="0"/>
                <a:ea typeface="ヒラギノ角ゴ Pro W3" charset="0"/>
                <a:cs typeface="Arial" panose="020B0604020202020204" pitchFamily="34" charset="0"/>
              </a:defRPr>
            </a:lvl3pPr>
            <a:lvl4pPr marL="1028674" indent="0" algn="ctr" rtl="0" eaLnBrk="1" fontAlgn="base" hangingPunct="1">
              <a:spcBef>
                <a:spcPct val="20000"/>
              </a:spcBef>
              <a:spcAft>
                <a:spcPct val="0"/>
              </a:spcAft>
              <a:buFont typeface="Arial" pitchFamily="34" charset="0"/>
              <a:buNone/>
              <a:defRPr sz="3000">
                <a:solidFill>
                  <a:srgbClr val="F0C300"/>
                </a:solidFill>
                <a:latin typeface="+mn-lt"/>
                <a:ea typeface="ヒラギノ角ゴ Pro W3" charset="0"/>
              </a:defRPr>
            </a:lvl4pPr>
            <a:lvl5pPr marL="1371566" indent="0" algn="ctr" rtl="0" eaLnBrk="1" fontAlgn="base" hangingPunct="1">
              <a:spcBef>
                <a:spcPct val="20000"/>
              </a:spcBef>
              <a:spcAft>
                <a:spcPct val="0"/>
              </a:spcAft>
              <a:buFont typeface="Arial" pitchFamily="34" charset="0"/>
              <a:buNone/>
              <a:defRPr sz="3000">
                <a:solidFill>
                  <a:srgbClr val="F0C300"/>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r>
              <a:rPr lang="fr-FR" sz="3600" dirty="0"/>
              <a:t>Soutenez les clubs de votre district</a:t>
            </a:r>
          </a:p>
        </p:txBody>
      </p:sp>
      <p:sp>
        <p:nvSpPr>
          <p:cNvPr id="6" name="Text Placeholder 6"/>
          <p:cNvSpPr txBox="1">
            <a:spLocks/>
          </p:cNvSpPr>
          <p:nvPr/>
        </p:nvSpPr>
        <p:spPr>
          <a:xfrm>
            <a:off x="1753636" y="3671173"/>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b="0" i="1" dirty="0"/>
              <a:t>Augmentez la visibilité de toutes les activités </a:t>
            </a:r>
            <a:r>
              <a:rPr lang="fr-FR" sz="2400" b="0" i="1" dirty="0" smtClean="0"/>
              <a:t/>
            </a:r>
            <a:br>
              <a:rPr lang="fr-FR" sz="2400" b="0" i="1" dirty="0" smtClean="0"/>
            </a:br>
            <a:r>
              <a:rPr lang="fr-FR" sz="2400" b="0" i="1" dirty="0" smtClean="0"/>
              <a:t>de </a:t>
            </a:r>
            <a:r>
              <a:rPr lang="fr-FR" sz="2400" b="0" i="1" dirty="0"/>
              <a:t>votre district </a:t>
            </a:r>
            <a:r>
              <a:rPr lang="fr-FR" sz="2400" b="0" i="1" dirty="0" smtClean="0"/>
              <a:t>avec </a:t>
            </a:r>
            <a:r>
              <a:rPr lang="fr-FR" sz="2400" b="0" i="1" dirty="0" err="1"/>
              <a:t>MyLion</a:t>
            </a:r>
            <a:endParaRPr lang="fr-FR" sz="2400" b="0" i="1" dirty="0"/>
          </a:p>
        </p:txBody>
      </p:sp>
    </p:spTree>
    <p:extLst>
      <p:ext uri="{BB962C8B-B14F-4D97-AF65-F5344CB8AC3E}">
        <p14:creationId xmlns:p14="http://schemas.microsoft.com/office/powerpoint/2010/main" val="3912302776"/>
      </p:ext>
    </p:extLst>
  </p:cSld>
  <p:clrMapOvr>
    <a:masterClrMapping/>
  </p:clrMapOvr>
  <mc:AlternateContent xmlns:mc="http://schemas.openxmlformats.org/markup-compatibility/2006" xmlns:p14="http://schemas.microsoft.com/office/powerpoint/2010/main">
    <mc:Choice Requires="p14">
      <p:transition spd="slow" p14:dur="2000" advTm="7026"/>
    </mc:Choice>
    <mc:Fallback xmlns="">
      <p:transition spd="slow" advTm="7026"/>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204254" cy="6844732"/>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latin typeface="Arial" charset="0"/>
              <a:ea typeface="Arial" charset="0"/>
              <a:cs typeface="Arial" charset="0"/>
            </a:endParaRPr>
          </a:p>
        </p:txBody>
      </p:sp>
      <p:sp>
        <p:nvSpPr>
          <p:cNvPr id="10" name="Content Placeholder 2"/>
          <p:cNvSpPr txBox="1">
            <a:spLocks/>
          </p:cNvSpPr>
          <p:nvPr/>
        </p:nvSpPr>
        <p:spPr bwMode="auto">
          <a:xfrm>
            <a:off x="899523" y="2970641"/>
            <a:ext cx="8365058" cy="3534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buClr>
                <a:prstClr val="white"/>
              </a:buClr>
              <a:buFont typeface="Arial" charset="0"/>
              <a:buChar char="•"/>
            </a:pPr>
            <a:r>
              <a:rPr lang="fr-FR" sz="3200">
                <a:solidFill>
                  <a:prstClr val="white"/>
                </a:solidFill>
                <a:latin typeface="Arial" charset="0"/>
                <a:ea typeface="Arial" charset="0"/>
                <a:cs typeface="Arial" charset="0"/>
              </a:rPr>
              <a:t>Planifiez de manière à avoir une vue d’ensemble des activités du district</a:t>
            </a:r>
          </a:p>
          <a:p>
            <a:pPr>
              <a:lnSpc>
                <a:spcPct val="105000"/>
              </a:lnSpc>
              <a:spcAft>
                <a:spcPts val="1200"/>
              </a:spcAft>
              <a:buClr>
                <a:prstClr val="white"/>
              </a:buClr>
              <a:buFont typeface="Arial" charset="0"/>
              <a:buChar char="•"/>
            </a:pPr>
            <a:r>
              <a:rPr lang="fr-FR" sz="3200">
                <a:solidFill>
                  <a:prstClr val="white"/>
                </a:solidFill>
                <a:latin typeface="Arial" charset="0"/>
                <a:ea typeface="Arial" charset="0"/>
                <a:cs typeface="Arial" charset="0"/>
              </a:rPr>
              <a:t>Personnaliser l'expérience Lion à l’aide d’invitations individuelles </a:t>
            </a:r>
          </a:p>
          <a:p>
            <a:pPr>
              <a:lnSpc>
                <a:spcPct val="105000"/>
              </a:lnSpc>
              <a:spcAft>
                <a:spcPts val="1200"/>
              </a:spcAft>
              <a:buClr>
                <a:prstClr val="white"/>
              </a:buClr>
              <a:buFont typeface="Arial" charset="0"/>
              <a:buChar char="•"/>
            </a:pPr>
            <a:r>
              <a:rPr lang="fr-FR" sz="3200">
                <a:solidFill>
                  <a:prstClr val="white"/>
                </a:solidFill>
                <a:latin typeface="Arial" charset="0"/>
                <a:ea typeface="Arial" charset="0"/>
                <a:cs typeface="Arial" charset="0"/>
              </a:rPr>
              <a:t>Identifiez les points à améliorer</a:t>
            </a:r>
          </a:p>
        </p:txBody>
      </p:sp>
      <p:sp>
        <p:nvSpPr>
          <p:cNvPr id="16" name="Title 1"/>
          <p:cNvSpPr txBox="1">
            <a:spLocks/>
          </p:cNvSpPr>
          <p:nvPr/>
        </p:nvSpPr>
        <p:spPr bwMode="auto">
          <a:xfrm>
            <a:off x="899523" y="1754917"/>
            <a:ext cx="6532907" cy="945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dirty="0">
                <a:solidFill>
                  <a:prstClr val="white"/>
                </a:solidFill>
                <a:latin typeface="Arial" charset="0"/>
                <a:ea typeface="Arial" charset="0"/>
                <a:cs typeface="Arial" charset="0"/>
              </a:rPr>
              <a:t>Optimisez la visibilité de notre service </a:t>
            </a:r>
          </a:p>
        </p:txBody>
      </p:sp>
      <p:sp>
        <p:nvSpPr>
          <p:cNvPr id="17" name="Title 1"/>
          <p:cNvSpPr txBox="1">
            <a:spLocks/>
          </p:cNvSpPr>
          <p:nvPr/>
        </p:nvSpPr>
        <p:spPr bwMode="auto">
          <a:xfrm>
            <a:off x="899523" y="393805"/>
            <a:ext cx="4882117" cy="5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dirty="0">
                <a:solidFill>
                  <a:prstClr val="white"/>
                </a:solidFill>
                <a:latin typeface="Arial" charset="0"/>
                <a:ea typeface="Arial" charset="0"/>
                <a:cs typeface="Arial" charset="0"/>
              </a:rPr>
              <a:t>Activités de service</a:t>
            </a:r>
          </a:p>
        </p:txBody>
      </p:sp>
      <p:sp>
        <p:nvSpPr>
          <p:cNvPr id="18" name="Rectangle 17"/>
          <p:cNvSpPr/>
          <p:nvPr/>
        </p:nvSpPr>
        <p:spPr>
          <a:xfrm>
            <a:off x="0" y="2133600"/>
            <a:ext cx="426125" cy="6858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 name="Oval 1"/>
          <p:cNvSpPr/>
          <p:nvPr/>
        </p:nvSpPr>
        <p:spPr bwMode="auto">
          <a:xfrm>
            <a:off x="8331953" y="150725"/>
            <a:ext cx="3475130" cy="343653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smtClean="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390037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p:cNvSpPr/>
          <p:nvPr/>
        </p:nvSpPr>
        <p:spPr bwMode="auto">
          <a:xfrm rot="10800000">
            <a:off x="9992808" y="2530995"/>
            <a:ext cx="394003" cy="417269"/>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1" name="Right Arrow 10"/>
          <p:cNvSpPr/>
          <p:nvPr/>
        </p:nvSpPr>
        <p:spPr bwMode="auto">
          <a:xfrm>
            <a:off x="1689164" y="3677306"/>
            <a:ext cx="338451" cy="394531"/>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3" name="Text Placeholder 2"/>
          <p:cNvSpPr>
            <a:spLocks noGrp="1"/>
          </p:cNvSpPr>
          <p:nvPr>
            <p:ph type="body" sz="quarter" idx="4294967295"/>
          </p:nvPr>
        </p:nvSpPr>
        <p:spPr>
          <a:xfrm>
            <a:off x="2924696" y="523770"/>
            <a:ext cx="6210300" cy="444500"/>
          </a:xfrm>
          <a:prstGeom prst="rect">
            <a:avLst/>
          </a:prstGeom>
        </p:spPr>
        <p:txBody>
          <a:bodyPr/>
          <a:lstStyle/>
          <a:p>
            <a:pPr marL="0" indent="0" algn="ctr">
              <a:lnSpc>
                <a:spcPct val="90000"/>
              </a:lnSpc>
              <a:spcBef>
                <a:spcPct val="0"/>
              </a:spcBef>
              <a:buNone/>
            </a:pPr>
            <a:r>
              <a:rPr lang="fr-FR" sz="3200" b="1">
                <a:solidFill>
                  <a:srgbClr val="0A5496"/>
                </a:solidFill>
                <a:ea typeface="Arial" charset="0"/>
              </a:rPr>
              <a:t>Un processus guidé</a:t>
            </a:r>
          </a:p>
        </p:txBody>
      </p:sp>
      <p:sp>
        <p:nvSpPr>
          <p:cNvPr id="10" name="TextBox 9"/>
          <p:cNvSpPr txBox="1"/>
          <p:nvPr/>
        </p:nvSpPr>
        <p:spPr>
          <a:xfrm>
            <a:off x="152400" y="3733800"/>
            <a:ext cx="1536764" cy="1726114"/>
          </a:xfrm>
          <a:prstGeom prst="rect">
            <a:avLst/>
          </a:prstGeom>
          <a:solidFill>
            <a:schemeClr val="bg1"/>
          </a:solidFill>
        </p:spPr>
        <p:txBody>
          <a:bodyPr wrap="square" rtlCol="0">
            <a:spAutoFit/>
          </a:bodyPr>
          <a:lstStyle/>
          <a:p>
            <a:pPr>
              <a:spcAft>
                <a:spcPts val="450"/>
              </a:spcAft>
            </a:pPr>
            <a:r>
              <a:rPr lang="fr-FR" sz="1600" b="1">
                <a:solidFill>
                  <a:srgbClr val="002F87"/>
                </a:solidFill>
                <a:latin typeface="Arial" charset="0"/>
                <a:ea typeface="Arial" charset="0"/>
                <a:cs typeface="Arial" charset="0"/>
              </a:rPr>
              <a:t>Suivi de progression</a:t>
            </a:r>
          </a:p>
          <a:p>
            <a:pPr>
              <a:spcAft>
                <a:spcPts val="450"/>
              </a:spcAft>
            </a:pPr>
            <a:r>
              <a:rPr lang="fr-FR" sz="1400">
                <a:solidFill>
                  <a:srgbClr val="33373B">
                    <a:lumMod val="60000"/>
                    <a:lumOff val="40000"/>
                  </a:srgbClr>
                </a:solidFill>
                <a:latin typeface="Arial" charset="0"/>
                <a:ea typeface="Arial" charset="0"/>
                <a:cs typeface="Arial" charset="0"/>
              </a:rPr>
              <a:t>Vous guide à travers les étapes à suivre pour accomplir chaque tâche. </a:t>
            </a:r>
          </a:p>
        </p:txBody>
      </p:sp>
      <p:sp>
        <p:nvSpPr>
          <p:cNvPr id="12" name="TextBox 11"/>
          <p:cNvSpPr txBox="1"/>
          <p:nvPr/>
        </p:nvSpPr>
        <p:spPr>
          <a:xfrm>
            <a:off x="10279615" y="2316033"/>
            <a:ext cx="1670180" cy="2372444"/>
          </a:xfrm>
          <a:prstGeom prst="rect">
            <a:avLst/>
          </a:prstGeom>
          <a:solidFill>
            <a:schemeClr val="bg1"/>
          </a:solidFill>
        </p:spPr>
        <p:txBody>
          <a:bodyPr wrap="square" rtlCol="0">
            <a:spAutoFit/>
          </a:bodyPr>
          <a:lstStyle/>
          <a:p>
            <a:pPr>
              <a:spcAft>
                <a:spcPts val="450"/>
              </a:spcAft>
            </a:pPr>
            <a:r>
              <a:rPr lang="fr-FR" sz="1600" b="1" dirty="0">
                <a:solidFill>
                  <a:srgbClr val="002F87"/>
                </a:solidFill>
                <a:latin typeface="Arial" charset="0"/>
                <a:ea typeface="Arial" charset="0"/>
                <a:cs typeface="Arial" charset="0"/>
              </a:rPr>
              <a:t>Boutons d'action</a:t>
            </a:r>
          </a:p>
          <a:p>
            <a:r>
              <a:rPr lang="fr-FR" sz="1400" dirty="0">
                <a:solidFill>
                  <a:srgbClr val="33373B">
                    <a:lumMod val="60000"/>
                    <a:lumOff val="40000"/>
                  </a:srgbClr>
                </a:solidFill>
                <a:latin typeface="Arial" charset="0"/>
                <a:ea typeface="Arial" charset="0"/>
                <a:cs typeface="Arial" charset="0"/>
              </a:rPr>
              <a:t>La barre d’en-tête de </a:t>
            </a:r>
            <a:r>
              <a:rPr lang="fr-FR" sz="1400" dirty="0" err="1">
                <a:solidFill>
                  <a:srgbClr val="33373B">
                    <a:lumMod val="60000"/>
                    <a:lumOff val="40000"/>
                  </a:srgbClr>
                </a:solidFill>
                <a:latin typeface="Arial" charset="0"/>
                <a:ea typeface="Arial" charset="0"/>
                <a:cs typeface="Arial" charset="0"/>
              </a:rPr>
              <a:t>MyLion</a:t>
            </a:r>
            <a:r>
              <a:rPr lang="fr-FR" sz="1400" dirty="0">
                <a:solidFill>
                  <a:srgbClr val="33373B">
                    <a:lumMod val="60000"/>
                    <a:lumOff val="40000"/>
                  </a:srgbClr>
                </a:solidFill>
                <a:latin typeface="Arial" charset="0"/>
                <a:ea typeface="Arial" charset="0"/>
                <a:cs typeface="Arial" charset="0"/>
              </a:rPr>
              <a:t> offre les fonctions suivantes : N</a:t>
            </a:r>
            <a:r>
              <a:rPr lang="fr-FR" sz="1400" dirty="0" smtClean="0">
                <a:solidFill>
                  <a:srgbClr val="33373B">
                    <a:lumMod val="60000"/>
                    <a:lumOff val="40000"/>
                  </a:srgbClr>
                </a:solidFill>
                <a:latin typeface="Arial" charset="0"/>
                <a:ea typeface="Arial" charset="0"/>
                <a:cs typeface="Arial" charset="0"/>
              </a:rPr>
              <a:t>ouvelle </a:t>
            </a:r>
            <a:r>
              <a:rPr lang="fr-FR" sz="1400" dirty="0">
                <a:solidFill>
                  <a:srgbClr val="33373B">
                    <a:lumMod val="60000"/>
                    <a:lumOff val="40000"/>
                  </a:srgbClr>
                </a:solidFill>
                <a:latin typeface="Arial" charset="0"/>
                <a:ea typeface="Arial" charset="0"/>
                <a:cs typeface="Arial" charset="0"/>
              </a:rPr>
              <a:t>activité, Rapport d’activité, Mes activités et Mes statistiques.   </a:t>
            </a:r>
          </a:p>
        </p:txBody>
      </p:sp>
      <p:pic>
        <p:nvPicPr>
          <p:cNvPr id="6" name="Picture 5"/>
          <p:cNvPicPr>
            <a:picLocks noChangeAspect="1"/>
          </p:cNvPicPr>
          <p:nvPr/>
        </p:nvPicPr>
        <p:blipFill>
          <a:blip r:embed="rId3"/>
          <a:stretch>
            <a:fillRect/>
          </a:stretch>
        </p:blipFill>
        <p:spPr>
          <a:xfrm>
            <a:off x="2067249" y="2383689"/>
            <a:ext cx="7834281" cy="2237132"/>
          </a:xfrm>
          <a:prstGeom prst="rect">
            <a:avLst/>
          </a:prstGeom>
        </p:spPr>
      </p:pic>
      <p:sp>
        <p:nvSpPr>
          <p:cNvPr id="4" name="Rectangle 3"/>
          <p:cNvSpPr/>
          <p:nvPr/>
        </p:nvSpPr>
        <p:spPr bwMode="auto">
          <a:xfrm>
            <a:off x="5552501" y="2635578"/>
            <a:ext cx="4349029" cy="33046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Rectangle 4"/>
          <p:cNvSpPr/>
          <p:nvPr/>
        </p:nvSpPr>
        <p:spPr bwMode="auto">
          <a:xfrm>
            <a:off x="2148289" y="3627941"/>
            <a:ext cx="2401677" cy="49325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175053421"/>
      </p:ext>
    </p:extLst>
  </p:cSld>
  <p:clrMapOvr>
    <a:masterClrMapping/>
  </p:clrMapOvr>
  <mc:AlternateContent xmlns:mc="http://schemas.openxmlformats.org/markup-compatibility/2006" xmlns:p14="http://schemas.microsoft.com/office/powerpoint/2010/main">
    <mc:Choice Requires="p14">
      <p:transition spd="slow" p14:dur="2000" advTm="58032"/>
    </mc:Choice>
    <mc:Fallback xmlns="">
      <p:transition spd="slow" advTm="58032"/>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sz="3200" b="1">
                <a:solidFill>
                  <a:srgbClr val="0A5496"/>
                </a:solidFill>
                <a:latin typeface="Arial" panose="020B0604020202020204" pitchFamily="34" charset="0"/>
                <a:cs typeface="Arial" panose="020B0604020202020204" pitchFamily="34" charset="0"/>
              </a:rPr>
              <a:t>Panneau de configuration</a:t>
            </a:r>
          </a:p>
        </p:txBody>
      </p:sp>
      <p:grpSp>
        <p:nvGrpSpPr>
          <p:cNvPr id="16" name="Group 15"/>
          <p:cNvGrpSpPr/>
          <p:nvPr/>
        </p:nvGrpSpPr>
        <p:grpSpPr>
          <a:xfrm>
            <a:off x="2667000" y="1942643"/>
            <a:ext cx="1788140" cy="553998"/>
            <a:chOff x="1371600" y="2655077"/>
            <a:chExt cx="1788140" cy="553998"/>
          </a:xfrm>
        </p:grpSpPr>
        <p:grpSp>
          <p:nvGrpSpPr>
            <p:cNvPr id="14" name="Group 13"/>
            <p:cNvGrpSpPr/>
            <p:nvPr/>
          </p:nvGrpSpPr>
          <p:grpSpPr>
            <a:xfrm>
              <a:off x="1752600" y="2856485"/>
              <a:ext cx="1407140" cy="151183"/>
              <a:chOff x="1792043" y="2891743"/>
              <a:chExt cx="1407140" cy="151183"/>
            </a:xfrm>
          </p:grpSpPr>
          <p:sp>
            <p:nvSpPr>
              <p:cNvPr id="2" name="Oval 1"/>
              <p:cNvSpPr/>
              <p:nvPr/>
            </p:nvSpPr>
            <p:spPr bwMode="auto">
              <a:xfrm>
                <a:off x="3048000" y="2891743"/>
                <a:ext cx="151183" cy="151183"/>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endParaRPr lang="en-US" sz="3000" dirty="0">
                  <a:solidFill>
                    <a:srgbClr val="404040"/>
                  </a:solidFill>
                  <a:ea typeface="ヒラギノ角ゴ Pro W3" pitchFamily="84" charset="-128"/>
                </a:endParaRPr>
              </a:p>
            </p:txBody>
          </p:sp>
          <p:cxnSp>
            <p:nvCxnSpPr>
              <p:cNvPr id="4" name="Straight Connector 3"/>
              <p:cNvCxnSpPr>
                <a:cxnSpLocks/>
                <a:endCxn id="2" idx="2"/>
              </p:cNvCxnSpPr>
              <p:nvPr/>
            </p:nvCxnSpPr>
            <p:spPr bwMode="auto">
              <a:xfrm>
                <a:off x="1792043" y="2967334"/>
                <a:ext cx="1255957" cy="1"/>
              </a:xfrm>
              <a:prstGeom prst="line">
                <a:avLst/>
              </a:prstGeom>
              <a:solidFill>
                <a:srgbClr val="FFFFFF"/>
              </a:solidFill>
              <a:ln w="28575" cap="flat" cmpd="sng" algn="ctr">
                <a:solidFill>
                  <a:schemeClr val="tx2"/>
                </a:solidFill>
                <a:prstDash val="solid"/>
                <a:round/>
                <a:headEnd type="none" w="med" len="med"/>
                <a:tailEnd type="none" w="med" len="med"/>
              </a:ln>
              <a:effectLst/>
            </p:spPr>
          </p:cxnSp>
        </p:grpSp>
        <p:sp>
          <p:nvSpPr>
            <p:cNvPr id="15" name="TextBox 14"/>
            <p:cNvSpPr txBox="1"/>
            <p:nvPr/>
          </p:nvSpPr>
          <p:spPr>
            <a:xfrm>
              <a:off x="1371600" y="2655077"/>
              <a:ext cx="380999" cy="553998"/>
            </a:xfrm>
            <a:prstGeom prst="rect">
              <a:avLst/>
            </a:prstGeom>
            <a:noFill/>
          </p:spPr>
          <p:txBody>
            <a:bodyPr wrap="square" rtlCol="0" anchor="ctr" anchorCtr="1">
              <a:spAutoFit/>
            </a:bodyPr>
            <a:lstStyle/>
            <a:p>
              <a:r>
                <a:rPr lang="fr-FR" sz="3000">
                  <a:solidFill>
                    <a:srgbClr val="002F87"/>
                  </a:solidFill>
                  <a:latin typeface="Segoe UI Light"/>
                </a:rPr>
                <a:t>1</a:t>
              </a:r>
            </a:p>
          </p:txBody>
        </p:sp>
      </p:grpSp>
      <p:grpSp>
        <p:nvGrpSpPr>
          <p:cNvPr id="18" name="Group 17"/>
          <p:cNvGrpSpPr/>
          <p:nvPr/>
        </p:nvGrpSpPr>
        <p:grpSpPr>
          <a:xfrm>
            <a:off x="2667000" y="4817645"/>
            <a:ext cx="1788140" cy="553998"/>
            <a:chOff x="1371600" y="2655077"/>
            <a:chExt cx="1788140" cy="553998"/>
          </a:xfrm>
        </p:grpSpPr>
        <p:grpSp>
          <p:nvGrpSpPr>
            <p:cNvPr id="19" name="Group 18"/>
            <p:cNvGrpSpPr/>
            <p:nvPr/>
          </p:nvGrpSpPr>
          <p:grpSpPr>
            <a:xfrm>
              <a:off x="1752600" y="2856485"/>
              <a:ext cx="1407140" cy="151183"/>
              <a:chOff x="1792043" y="2891743"/>
              <a:chExt cx="1407140" cy="151183"/>
            </a:xfrm>
          </p:grpSpPr>
          <p:sp>
            <p:nvSpPr>
              <p:cNvPr id="21" name="Oval 20"/>
              <p:cNvSpPr/>
              <p:nvPr/>
            </p:nvSpPr>
            <p:spPr bwMode="auto">
              <a:xfrm>
                <a:off x="3048000" y="2891743"/>
                <a:ext cx="151183" cy="151183"/>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endParaRPr lang="en-US" sz="3000" dirty="0">
                  <a:solidFill>
                    <a:srgbClr val="404040"/>
                  </a:solidFill>
                  <a:ea typeface="ヒラギノ角ゴ Pro W3" pitchFamily="84" charset="-128"/>
                </a:endParaRPr>
              </a:p>
            </p:txBody>
          </p:sp>
          <p:cxnSp>
            <p:nvCxnSpPr>
              <p:cNvPr id="22" name="Straight Connector 21"/>
              <p:cNvCxnSpPr>
                <a:cxnSpLocks/>
                <a:endCxn id="21" idx="2"/>
              </p:cNvCxnSpPr>
              <p:nvPr/>
            </p:nvCxnSpPr>
            <p:spPr bwMode="auto">
              <a:xfrm>
                <a:off x="1792043" y="2967334"/>
                <a:ext cx="1255957" cy="1"/>
              </a:xfrm>
              <a:prstGeom prst="line">
                <a:avLst/>
              </a:prstGeom>
              <a:solidFill>
                <a:srgbClr val="FFFFFF"/>
              </a:solidFill>
              <a:ln w="28575" cap="flat" cmpd="sng" algn="ctr">
                <a:solidFill>
                  <a:schemeClr val="tx2"/>
                </a:solidFill>
                <a:prstDash val="solid"/>
                <a:round/>
                <a:headEnd type="none" w="med" len="med"/>
                <a:tailEnd type="none" w="med" len="med"/>
              </a:ln>
              <a:effectLst/>
            </p:spPr>
          </p:cxnSp>
        </p:grpSp>
        <p:sp>
          <p:nvSpPr>
            <p:cNvPr id="20" name="TextBox 19"/>
            <p:cNvSpPr txBox="1"/>
            <p:nvPr/>
          </p:nvSpPr>
          <p:spPr>
            <a:xfrm>
              <a:off x="1371600" y="2655077"/>
              <a:ext cx="380999" cy="553998"/>
            </a:xfrm>
            <a:prstGeom prst="rect">
              <a:avLst/>
            </a:prstGeom>
            <a:noFill/>
          </p:spPr>
          <p:txBody>
            <a:bodyPr wrap="square" rtlCol="0" anchor="ctr" anchorCtr="1">
              <a:spAutoFit/>
            </a:bodyPr>
            <a:lstStyle/>
            <a:p>
              <a:r>
                <a:rPr lang="fr-FR" sz="3000">
                  <a:solidFill>
                    <a:srgbClr val="002F87"/>
                  </a:solidFill>
                  <a:latin typeface="Segoe UI Light"/>
                </a:rPr>
                <a:t>3</a:t>
              </a:r>
            </a:p>
          </p:txBody>
        </p:sp>
      </p:grpSp>
      <p:grpSp>
        <p:nvGrpSpPr>
          <p:cNvPr id="17" name="Group 16"/>
          <p:cNvGrpSpPr/>
          <p:nvPr/>
        </p:nvGrpSpPr>
        <p:grpSpPr>
          <a:xfrm>
            <a:off x="7696201" y="2836445"/>
            <a:ext cx="1788139" cy="553998"/>
            <a:chOff x="6629400" y="2655077"/>
            <a:chExt cx="1788139" cy="553998"/>
          </a:xfrm>
        </p:grpSpPr>
        <p:grpSp>
          <p:nvGrpSpPr>
            <p:cNvPr id="24" name="Group 23"/>
            <p:cNvGrpSpPr/>
            <p:nvPr/>
          </p:nvGrpSpPr>
          <p:grpSpPr>
            <a:xfrm flipH="1">
              <a:off x="6629400" y="2856485"/>
              <a:ext cx="1407140" cy="151183"/>
              <a:chOff x="1792043" y="2891743"/>
              <a:chExt cx="1407140" cy="151183"/>
            </a:xfrm>
          </p:grpSpPr>
          <p:sp>
            <p:nvSpPr>
              <p:cNvPr id="26" name="Oval 25"/>
              <p:cNvSpPr/>
              <p:nvPr/>
            </p:nvSpPr>
            <p:spPr bwMode="auto">
              <a:xfrm>
                <a:off x="3048000" y="2891743"/>
                <a:ext cx="151183" cy="151183"/>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endParaRPr lang="en-US" sz="3000" dirty="0">
                  <a:solidFill>
                    <a:srgbClr val="404040"/>
                  </a:solidFill>
                  <a:ea typeface="ヒラギノ角ゴ Pro W3" pitchFamily="84" charset="-128"/>
                </a:endParaRPr>
              </a:p>
            </p:txBody>
          </p:sp>
          <p:cxnSp>
            <p:nvCxnSpPr>
              <p:cNvPr id="27" name="Straight Connector 26"/>
              <p:cNvCxnSpPr>
                <a:cxnSpLocks/>
                <a:endCxn id="26" idx="2"/>
              </p:cNvCxnSpPr>
              <p:nvPr/>
            </p:nvCxnSpPr>
            <p:spPr bwMode="auto">
              <a:xfrm>
                <a:off x="1792043" y="2967334"/>
                <a:ext cx="1255957" cy="1"/>
              </a:xfrm>
              <a:prstGeom prst="line">
                <a:avLst/>
              </a:prstGeom>
              <a:solidFill>
                <a:srgbClr val="FFFFFF"/>
              </a:solidFill>
              <a:ln w="28575" cap="flat" cmpd="sng" algn="ctr">
                <a:solidFill>
                  <a:schemeClr val="tx2"/>
                </a:solidFill>
                <a:prstDash val="solid"/>
                <a:round/>
                <a:headEnd type="none" w="med" len="med"/>
                <a:tailEnd type="none" w="med" len="med"/>
              </a:ln>
              <a:effectLst/>
            </p:spPr>
          </p:cxnSp>
        </p:grpSp>
        <p:sp>
          <p:nvSpPr>
            <p:cNvPr id="25" name="TextBox 24"/>
            <p:cNvSpPr txBox="1"/>
            <p:nvPr/>
          </p:nvSpPr>
          <p:spPr>
            <a:xfrm>
              <a:off x="8036540" y="2655077"/>
              <a:ext cx="380999" cy="553998"/>
            </a:xfrm>
            <a:prstGeom prst="rect">
              <a:avLst/>
            </a:prstGeom>
            <a:noFill/>
          </p:spPr>
          <p:txBody>
            <a:bodyPr wrap="square" rtlCol="0" anchor="ctr" anchorCtr="1">
              <a:spAutoFit/>
            </a:bodyPr>
            <a:lstStyle/>
            <a:p>
              <a:r>
                <a:rPr lang="fr-FR" sz="3000">
                  <a:solidFill>
                    <a:srgbClr val="002F87"/>
                  </a:solidFill>
                  <a:latin typeface="Segoe UI Light"/>
                </a:rPr>
                <a:t>2</a:t>
              </a:r>
            </a:p>
          </p:txBody>
        </p:sp>
      </p:gr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1828801"/>
            <a:ext cx="3086100"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a:extLst>
              <a:ext uri="{FF2B5EF4-FFF2-40B4-BE49-F238E27FC236}">
                <a16:creationId xmlns:a16="http://schemas.microsoft.com/office/drawing/2014/main" xmlns="" id="{FD656F61-6B37-DE4B-A14F-0365C0D24CD5}"/>
              </a:ext>
            </a:extLst>
          </p:cNvPr>
          <p:cNvPicPr>
            <a:picLocks noChangeAspect="1"/>
          </p:cNvPicPr>
          <p:nvPr/>
        </p:nvPicPr>
        <p:blipFill>
          <a:blip r:embed="rId4"/>
          <a:stretch>
            <a:fillRect/>
          </a:stretch>
        </p:blipFill>
        <p:spPr>
          <a:xfrm>
            <a:off x="9906000" y="0"/>
            <a:ext cx="2286000" cy="2286000"/>
          </a:xfrm>
          <a:prstGeom prst="rect">
            <a:avLst/>
          </a:prstGeom>
        </p:spPr>
      </p:pic>
      <p:pic>
        <p:nvPicPr>
          <p:cNvPr id="32" name="Picture 31">
            <a:extLst>
              <a:ext uri="{FF2B5EF4-FFF2-40B4-BE49-F238E27FC236}">
                <a16:creationId xmlns:a16="http://schemas.microsoft.com/office/drawing/2014/main" xmlns="" id="{1ED245BB-7E72-9447-BB24-AEDD550BEF4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578238997"/>
      </p:ext>
    </p:extLst>
  </p:cSld>
  <p:clrMapOvr>
    <a:masterClrMapping/>
  </p:clrMapOvr>
  <mc:AlternateContent xmlns:mc="http://schemas.openxmlformats.org/markup-compatibility/2006" xmlns:p14="http://schemas.microsoft.com/office/powerpoint/2010/main">
    <mc:Choice Requires="p14">
      <p:transition spd="slow" p14:dur="2000" advTm="77500"/>
    </mc:Choice>
    <mc:Fallback xmlns="">
      <p:transition spd="slow" advTm="775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Arrow 17"/>
          <p:cNvSpPr/>
          <p:nvPr/>
        </p:nvSpPr>
        <p:spPr bwMode="auto">
          <a:xfrm rot="10800000">
            <a:off x="9076926" y="3138689"/>
            <a:ext cx="540912" cy="384439"/>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16" name="Right Arrow 15"/>
          <p:cNvSpPr/>
          <p:nvPr/>
        </p:nvSpPr>
        <p:spPr bwMode="auto">
          <a:xfrm>
            <a:off x="2532545" y="2545976"/>
            <a:ext cx="515455" cy="3460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12" name="Right Arrow 11"/>
          <p:cNvSpPr/>
          <p:nvPr/>
        </p:nvSpPr>
        <p:spPr bwMode="auto">
          <a:xfrm>
            <a:off x="2532543" y="5021492"/>
            <a:ext cx="540912" cy="33642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4" name="Title 3"/>
          <p:cNvSpPr>
            <a:spLocks noGrp="1"/>
          </p:cNvSpPr>
          <p:nvPr>
            <p:ph type="title"/>
          </p:nvPr>
        </p:nvSpPr>
        <p:spPr>
          <a:xfrm>
            <a:off x="385590" y="223694"/>
            <a:ext cx="11379200" cy="498461"/>
          </a:xfrm>
        </p:spPr>
        <p:txBody>
          <a:bodyPr/>
          <a:lstStyle/>
          <a:p>
            <a:r>
              <a:rPr lang="fr-FR" sz="3200" b="1">
                <a:solidFill>
                  <a:srgbClr val="0A5496"/>
                </a:solidFill>
                <a:latin typeface="Arial" panose="020B0604020202020204" pitchFamily="34" charset="0"/>
                <a:ea typeface="Arial" charset="0"/>
                <a:cs typeface="Arial" panose="020B0604020202020204" pitchFamily="34" charset="0"/>
              </a:rPr>
              <a:t>Des données claires et consolidées</a:t>
            </a:r>
          </a:p>
        </p:txBody>
      </p:sp>
      <p:sp>
        <p:nvSpPr>
          <p:cNvPr id="13" name="TextBox 12"/>
          <p:cNvSpPr txBox="1"/>
          <p:nvPr/>
        </p:nvSpPr>
        <p:spPr>
          <a:xfrm>
            <a:off x="324122" y="1418622"/>
            <a:ext cx="2307186" cy="2600712"/>
          </a:xfrm>
          <a:prstGeom prst="rect">
            <a:avLst/>
          </a:prstGeom>
          <a:solidFill>
            <a:schemeClr val="bg1"/>
          </a:solidFill>
        </p:spPr>
        <p:txBody>
          <a:bodyPr wrap="square" rtlCol="0">
            <a:spAutoFit/>
          </a:bodyPr>
          <a:lstStyle/>
          <a:p>
            <a:pPr>
              <a:spcAft>
                <a:spcPts val="600"/>
              </a:spcAft>
            </a:pPr>
            <a:r>
              <a:rPr lang="fr-FR" sz="1600" b="1" dirty="0">
                <a:solidFill>
                  <a:srgbClr val="002F87"/>
                </a:solidFill>
                <a:latin typeface="Arial" charset="0"/>
                <a:ea typeface="Arial" charset="0"/>
                <a:cs typeface="Arial" charset="0"/>
              </a:rPr>
              <a:t>Communiquez sur votre service</a:t>
            </a:r>
          </a:p>
          <a:p>
            <a:r>
              <a:rPr lang="fr-FR" sz="1400" dirty="0">
                <a:solidFill>
                  <a:srgbClr val="33373B">
                    <a:lumMod val="60000"/>
                    <a:lumOff val="40000"/>
                  </a:srgbClr>
                </a:solidFill>
                <a:latin typeface="Arial" charset="0"/>
                <a:ea typeface="Arial" charset="0"/>
                <a:cs typeface="Arial" charset="0"/>
              </a:rPr>
              <a:t>Utilisez la section Détails de l'activité pour partager davantage d'informations sur votre activité de service. Mettez des images en ligne et rendez publics les accomplissements et projets de votre club.</a:t>
            </a:r>
          </a:p>
        </p:txBody>
      </p:sp>
      <p:sp>
        <p:nvSpPr>
          <p:cNvPr id="15" name="TextBox 14"/>
          <p:cNvSpPr txBox="1"/>
          <p:nvPr/>
        </p:nvSpPr>
        <p:spPr>
          <a:xfrm>
            <a:off x="9540608" y="2891980"/>
            <a:ext cx="2364522" cy="2416046"/>
          </a:xfrm>
          <a:prstGeom prst="rect">
            <a:avLst/>
          </a:prstGeom>
          <a:solidFill>
            <a:schemeClr val="bg1"/>
          </a:solidFill>
        </p:spPr>
        <p:txBody>
          <a:bodyPr wrap="square" rtlCol="0">
            <a:spAutoFit/>
          </a:bodyPr>
          <a:lstStyle/>
          <a:p>
            <a:pPr>
              <a:spcAft>
                <a:spcPts val="600"/>
              </a:spcAft>
            </a:pPr>
            <a:r>
              <a:rPr lang="fr-FR" sz="1600" b="1" dirty="0">
                <a:solidFill>
                  <a:srgbClr val="002F87"/>
                </a:solidFill>
                <a:latin typeface="Arial" charset="0"/>
                <a:ea typeface="Arial" charset="0"/>
                <a:cs typeface="Arial" charset="0"/>
              </a:rPr>
              <a:t>Plus d'informations lorsque vous en avez besoin</a:t>
            </a:r>
          </a:p>
          <a:p>
            <a:r>
              <a:rPr lang="fr-FR" sz="1400" dirty="0">
                <a:solidFill>
                  <a:srgbClr val="33373B">
                    <a:lumMod val="60000"/>
                    <a:lumOff val="40000"/>
                  </a:srgbClr>
                </a:solidFill>
                <a:latin typeface="Arial" charset="0"/>
                <a:ea typeface="Arial" charset="0"/>
                <a:cs typeface="Arial" charset="0"/>
              </a:rPr>
              <a:t>Si l’activité choisie a un titre, les détails la concernant et le planificateur de projet de service s'afficheront à nouveau dans le panneau latéral</a:t>
            </a:r>
          </a:p>
        </p:txBody>
      </p:sp>
      <p:sp>
        <p:nvSpPr>
          <p:cNvPr id="11" name="TextBox 10"/>
          <p:cNvSpPr txBox="1"/>
          <p:nvPr/>
        </p:nvSpPr>
        <p:spPr>
          <a:xfrm>
            <a:off x="275421" y="4380727"/>
            <a:ext cx="2404589" cy="1954381"/>
          </a:xfrm>
          <a:prstGeom prst="rect">
            <a:avLst/>
          </a:prstGeom>
          <a:solidFill>
            <a:schemeClr val="bg1"/>
          </a:solidFill>
        </p:spPr>
        <p:txBody>
          <a:bodyPr wrap="square" rtlCol="0">
            <a:spAutoFit/>
          </a:bodyPr>
          <a:lstStyle/>
          <a:p>
            <a:pPr>
              <a:spcAft>
                <a:spcPts val="600"/>
              </a:spcAft>
            </a:pPr>
            <a:r>
              <a:rPr lang="fr-FR" sz="1600" b="1" dirty="0">
                <a:solidFill>
                  <a:srgbClr val="002F87"/>
                </a:solidFill>
                <a:latin typeface="Arial" charset="0"/>
                <a:ea typeface="Arial" charset="0"/>
                <a:cs typeface="Arial" charset="0"/>
              </a:rPr>
              <a:t>Gérez vos paramètres de confidentialité</a:t>
            </a:r>
          </a:p>
          <a:p>
            <a:r>
              <a:rPr lang="fr-FR" sz="1400" dirty="0">
                <a:solidFill>
                  <a:srgbClr val="33373B">
                    <a:lumMod val="60000"/>
                    <a:lumOff val="40000"/>
                  </a:srgbClr>
                </a:solidFill>
                <a:latin typeface="Arial" charset="0"/>
                <a:ea typeface="Arial" charset="0"/>
                <a:cs typeface="Arial" charset="0"/>
              </a:rPr>
              <a:t>Nous nous engageons à respecter votre vie privée et votre sécurité. </a:t>
            </a:r>
            <a:r>
              <a:rPr lang="fr-FR" sz="1400" dirty="0" err="1">
                <a:solidFill>
                  <a:srgbClr val="33373B">
                    <a:lumMod val="60000"/>
                    <a:lumOff val="40000"/>
                  </a:srgbClr>
                </a:solidFill>
                <a:latin typeface="Arial" charset="0"/>
                <a:ea typeface="Arial" charset="0"/>
                <a:cs typeface="Arial" charset="0"/>
              </a:rPr>
              <a:t>MyLion</a:t>
            </a:r>
            <a:r>
              <a:rPr lang="fr-FR" sz="1400" dirty="0">
                <a:solidFill>
                  <a:srgbClr val="33373B">
                    <a:lumMod val="60000"/>
                    <a:lumOff val="40000"/>
                  </a:srgbClr>
                </a:solidFill>
                <a:latin typeface="Arial" charset="0"/>
                <a:ea typeface="Arial" charset="0"/>
                <a:cs typeface="Arial" charset="0"/>
              </a:rPr>
              <a:t> vous laisse le contrôle total sur qui peut voir votre activité et s’y joindre.  </a:t>
            </a:r>
          </a:p>
        </p:txBody>
      </p:sp>
      <p:pic>
        <p:nvPicPr>
          <p:cNvPr id="2" name="Picture 1"/>
          <p:cNvPicPr>
            <a:picLocks noChangeAspect="1"/>
          </p:cNvPicPr>
          <p:nvPr/>
        </p:nvPicPr>
        <p:blipFill>
          <a:blip r:embed="rId3"/>
          <a:stretch>
            <a:fillRect/>
          </a:stretch>
        </p:blipFill>
        <p:spPr>
          <a:xfrm>
            <a:off x="3110754" y="751021"/>
            <a:ext cx="5845959" cy="5969511"/>
          </a:xfrm>
          <a:prstGeom prst="rect">
            <a:avLst/>
          </a:prstGeom>
        </p:spPr>
      </p:pic>
    </p:spTree>
    <p:extLst>
      <p:ext uri="{BB962C8B-B14F-4D97-AF65-F5344CB8AC3E}">
        <p14:creationId xmlns:p14="http://schemas.microsoft.com/office/powerpoint/2010/main" val="14563034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Arrow 17"/>
          <p:cNvSpPr/>
          <p:nvPr/>
        </p:nvSpPr>
        <p:spPr bwMode="auto">
          <a:xfrm rot="10800000">
            <a:off x="9529836" y="3398107"/>
            <a:ext cx="540912" cy="34104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16" name="Right Arrow 15"/>
          <p:cNvSpPr/>
          <p:nvPr/>
        </p:nvSpPr>
        <p:spPr bwMode="auto">
          <a:xfrm>
            <a:off x="2816997" y="3233336"/>
            <a:ext cx="540912" cy="41416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4" name="Title 3"/>
          <p:cNvSpPr>
            <a:spLocks noGrp="1"/>
          </p:cNvSpPr>
          <p:nvPr>
            <p:ph type="title"/>
          </p:nvPr>
        </p:nvSpPr>
        <p:spPr>
          <a:xfrm>
            <a:off x="1090706" y="114968"/>
            <a:ext cx="10823388" cy="570753"/>
          </a:xfrm>
        </p:spPr>
        <p:txBody>
          <a:bodyPr/>
          <a:lstStyle/>
          <a:p>
            <a:r>
              <a:rPr lang="fr-FR" sz="3200" b="1" dirty="0">
                <a:solidFill>
                  <a:srgbClr val="0A5496"/>
                </a:solidFill>
                <a:latin typeface="Arial" panose="020B0604020202020204" pitchFamily="34" charset="0"/>
                <a:ea typeface="Arial" charset="0"/>
                <a:cs typeface="Arial" panose="020B0604020202020204" pitchFamily="34" charset="0"/>
              </a:rPr>
              <a:t>Invitations à votre activité de service </a:t>
            </a:r>
          </a:p>
        </p:txBody>
      </p:sp>
      <p:sp>
        <p:nvSpPr>
          <p:cNvPr id="13" name="TextBox 12"/>
          <p:cNvSpPr txBox="1"/>
          <p:nvPr/>
        </p:nvSpPr>
        <p:spPr>
          <a:xfrm>
            <a:off x="297457" y="3068435"/>
            <a:ext cx="2627118" cy="2631490"/>
          </a:xfrm>
          <a:prstGeom prst="rect">
            <a:avLst/>
          </a:prstGeom>
          <a:solidFill>
            <a:schemeClr val="bg1"/>
          </a:solidFill>
        </p:spPr>
        <p:txBody>
          <a:bodyPr wrap="square" rtlCol="0">
            <a:spAutoFit/>
          </a:bodyPr>
          <a:lstStyle/>
          <a:p>
            <a:pPr>
              <a:spcAft>
                <a:spcPts val="600"/>
              </a:spcAft>
            </a:pPr>
            <a:r>
              <a:rPr lang="fr-FR" sz="1600" b="1" dirty="0">
                <a:solidFill>
                  <a:srgbClr val="002F87"/>
                </a:solidFill>
                <a:latin typeface="Arial" charset="0"/>
                <a:ea typeface="Arial" charset="0"/>
                <a:cs typeface="Arial" charset="0"/>
              </a:rPr>
              <a:t>Lancez des recherches et invitations à n'importe quel niveau</a:t>
            </a:r>
          </a:p>
          <a:p>
            <a:r>
              <a:rPr lang="fr-FR" sz="1400" dirty="0">
                <a:solidFill>
                  <a:srgbClr val="33373B">
                    <a:lumMod val="60000"/>
                    <a:lumOff val="40000"/>
                  </a:srgbClr>
                </a:solidFill>
                <a:latin typeface="Arial" charset="0"/>
                <a:ea typeface="Arial" charset="0"/>
                <a:cs typeface="Arial" charset="0"/>
              </a:rPr>
              <a:t>Faites le succès de votre activité de service en lançant des invitations à y participer. Invitez des clubs entiers de votre district en les sélectionnant dans la colonne Clubs ou recherchez des personnes spécifiques. </a:t>
            </a:r>
          </a:p>
        </p:txBody>
      </p:sp>
      <p:sp>
        <p:nvSpPr>
          <p:cNvPr id="15" name="TextBox 14"/>
          <p:cNvSpPr txBox="1"/>
          <p:nvPr/>
        </p:nvSpPr>
        <p:spPr>
          <a:xfrm>
            <a:off x="9888427" y="3233336"/>
            <a:ext cx="2204346" cy="1523494"/>
          </a:xfrm>
          <a:prstGeom prst="rect">
            <a:avLst/>
          </a:prstGeom>
          <a:solidFill>
            <a:schemeClr val="bg1"/>
          </a:solidFill>
        </p:spPr>
        <p:txBody>
          <a:bodyPr wrap="square" rtlCol="0">
            <a:spAutoFit/>
          </a:bodyPr>
          <a:lstStyle/>
          <a:p>
            <a:pPr>
              <a:spcAft>
                <a:spcPts val="600"/>
              </a:spcAft>
            </a:pPr>
            <a:r>
              <a:rPr lang="fr-FR" sz="1600" b="1" dirty="0">
                <a:solidFill>
                  <a:srgbClr val="002F87"/>
                </a:solidFill>
                <a:latin typeface="Arial" charset="0"/>
                <a:ea typeface="Arial" charset="0"/>
                <a:cs typeface="Arial" charset="0"/>
              </a:rPr>
              <a:t>Gérer les invitations en quelques clics</a:t>
            </a:r>
          </a:p>
          <a:p>
            <a:r>
              <a:rPr lang="fr-FR" sz="1400" dirty="0">
                <a:solidFill>
                  <a:srgbClr val="33373B">
                    <a:lumMod val="60000"/>
                    <a:lumOff val="40000"/>
                  </a:srgbClr>
                </a:solidFill>
                <a:latin typeface="Arial" charset="0"/>
                <a:ea typeface="Arial" charset="0"/>
                <a:cs typeface="Arial" charset="0"/>
              </a:rPr>
              <a:t>Ajoutez et supprimez des invités dans la colonne de droite alors que vous développez votre activité</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2195"/>
          <a:stretch/>
        </p:blipFill>
        <p:spPr>
          <a:xfrm>
            <a:off x="3474964" y="903385"/>
            <a:ext cx="6054872" cy="5398264"/>
          </a:xfrm>
          <a:prstGeom prst="rect">
            <a:avLst/>
          </a:prstGeom>
        </p:spPr>
      </p:pic>
    </p:spTree>
    <p:extLst>
      <p:ext uri="{BB962C8B-B14F-4D97-AF65-F5344CB8AC3E}">
        <p14:creationId xmlns:p14="http://schemas.microsoft.com/office/powerpoint/2010/main" val="30331546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Arrow 15"/>
          <p:cNvSpPr/>
          <p:nvPr/>
        </p:nvSpPr>
        <p:spPr bwMode="auto">
          <a:xfrm>
            <a:off x="2681512" y="2533731"/>
            <a:ext cx="540912" cy="412377"/>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11" name="Right Arrow 10"/>
          <p:cNvSpPr/>
          <p:nvPr/>
        </p:nvSpPr>
        <p:spPr bwMode="auto">
          <a:xfrm>
            <a:off x="2677268" y="5277800"/>
            <a:ext cx="540912" cy="382225"/>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4" name="Title 3"/>
          <p:cNvSpPr>
            <a:spLocks noGrp="1"/>
          </p:cNvSpPr>
          <p:nvPr>
            <p:ph type="title"/>
          </p:nvPr>
        </p:nvSpPr>
        <p:spPr>
          <a:xfrm>
            <a:off x="438753" y="189494"/>
            <a:ext cx="11379200" cy="545502"/>
          </a:xfrm>
        </p:spPr>
        <p:txBody>
          <a:bodyPr/>
          <a:lstStyle/>
          <a:p>
            <a:r>
              <a:rPr lang="fr-FR" sz="3200" b="1">
                <a:solidFill>
                  <a:srgbClr val="0A5496"/>
                </a:solidFill>
                <a:latin typeface="Arial" panose="020B0604020202020204" pitchFamily="34" charset="0"/>
                <a:ea typeface="Arial" charset="0"/>
                <a:cs typeface="Arial" panose="020B0604020202020204" pitchFamily="34" charset="0"/>
              </a:rPr>
              <a:t>Célébrez et partagez </a:t>
            </a:r>
          </a:p>
        </p:txBody>
      </p:sp>
      <p:sp>
        <p:nvSpPr>
          <p:cNvPr id="13" name="TextBox 12"/>
          <p:cNvSpPr txBox="1"/>
          <p:nvPr/>
        </p:nvSpPr>
        <p:spPr>
          <a:xfrm>
            <a:off x="237806" y="1727576"/>
            <a:ext cx="2557236" cy="1923604"/>
          </a:xfrm>
          <a:prstGeom prst="rect">
            <a:avLst/>
          </a:prstGeom>
          <a:solidFill>
            <a:schemeClr val="bg1"/>
          </a:solidFill>
        </p:spPr>
        <p:txBody>
          <a:bodyPr wrap="square" rtlCol="0">
            <a:spAutoFit/>
          </a:bodyPr>
          <a:lstStyle/>
          <a:p>
            <a:pPr>
              <a:spcAft>
                <a:spcPts val="600"/>
              </a:spcAft>
            </a:pPr>
            <a:r>
              <a:rPr lang="fr-FR" sz="1600" b="1" dirty="0">
                <a:solidFill>
                  <a:srgbClr val="002F87"/>
                </a:solidFill>
                <a:latin typeface="Arial" charset="0"/>
                <a:ea typeface="Arial" charset="0"/>
                <a:cs typeface="Arial" charset="0"/>
              </a:rPr>
              <a:t>Célébrer votre action</a:t>
            </a:r>
          </a:p>
          <a:p>
            <a:r>
              <a:rPr lang="fr-FR" sz="1400" dirty="0">
                <a:solidFill>
                  <a:srgbClr val="33373B">
                    <a:lumMod val="60000"/>
                    <a:lumOff val="40000"/>
                  </a:srgbClr>
                </a:solidFill>
                <a:latin typeface="Arial" charset="0"/>
                <a:ea typeface="Arial" charset="0"/>
                <a:cs typeface="Arial" charset="0"/>
              </a:rPr>
              <a:t>Communiquer sur votre service est un moyen d’en célébrer l’impact sur la collectivité. Montrez de manière mesurable en quoi votre activité de service a été salutaire</a:t>
            </a:r>
          </a:p>
        </p:txBody>
      </p:sp>
      <p:sp>
        <p:nvSpPr>
          <p:cNvPr id="10" name="TextBox 9"/>
          <p:cNvSpPr txBox="1"/>
          <p:nvPr/>
        </p:nvSpPr>
        <p:spPr>
          <a:xfrm>
            <a:off x="237805" y="4285220"/>
            <a:ext cx="2557236" cy="1985159"/>
          </a:xfrm>
          <a:prstGeom prst="rect">
            <a:avLst/>
          </a:prstGeom>
          <a:solidFill>
            <a:schemeClr val="bg1"/>
          </a:solidFill>
        </p:spPr>
        <p:txBody>
          <a:bodyPr wrap="square" rtlCol="0">
            <a:spAutoFit/>
          </a:bodyPr>
          <a:lstStyle/>
          <a:p>
            <a:pPr>
              <a:spcAft>
                <a:spcPts val="600"/>
              </a:spcAft>
            </a:pPr>
            <a:r>
              <a:rPr lang="fr-FR" sz="1600" b="1" dirty="0">
                <a:solidFill>
                  <a:srgbClr val="002F87"/>
                </a:solidFill>
                <a:latin typeface="Arial" charset="0"/>
                <a:ea typeface="Arial" charset="0"/>
                <a:cs typeface="Arial" charset="0"/>
              </a:rPr>
              <a:t>Communiquez sur l’action au-delà des chiffres</a:t>
            </a:r>
          </a:p>
          <a:p>
            <a:r>
              <a:rPr lang="fr-FR" sz="1400" dirty="0">
                <a:solidFill>
                  <a:srgbClr val="33373B">
                    <a:lumMod val="60000"/>
                    <a:lumOff val="40000"/>
                  </a:srgbClr>
                </a:solidFill>
                <a:latin typeface="Arial" charset="0"/>
                <a:ea typeface="Arial" charset="0"/>
                <a:cs typeface="Arial" charset="0"/>
              </a:rPr>
              <a:t>Le champ Résultat au plan local permet d’ajouter des détails et de la profondeur à votre action. Faites connaître votre action d’entraide.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378" y="1024569"/>
            <a:ext cx="5932716" cy="5684704"/>
          </a:xfrm>
          <a:prstGeom prst="rect">
            <a:avLst/>
          </a:prstGeom>
        </p:spPr>
      </p:pic>
    </p:spTree>
    <p:extLst>
      <p:ext uri="{BB962C8B-B14F-4D97-AF65-F5344CB8AC3E}">
        <p14:creationId xmlns:p14="http://schemas.microsoft.com/office/powerpoint/2010/main" val="25184220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F7C65CC-AE63-4C4B-B96F-85C1C24891D7}"/>
              </a:ext>
            </a:extLst>
          </p:cNvPr>
          <p:cNvSpPr/>
          <p:nvPr/>
        </p:nvSpPr>
        <p:spPr>
          <a:xfrm>
            <a:off x="5370872" y="32705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6"/>
          <p:cNvSpPr>
            <a:spLocks noGrp="1"/>
          </p:cNvSpPr>
          <p:nvPr>
            <p:ph type="body" sz="quarter" idx="12"/>
          </p:nvPr>
        </p:nvSpPr>
        <p:spPr>
          <a:xfrm>
            <a:off x="1961080" y="2483189"/>
            <a:ext cx="8512007" cy="445043"/>
          </a:xfrm>
        </p:spPr>
        <p:txBody>
          <a:bodyPr>
            <a:noAutofit/>
          </a:bodyPr>
          <a:lstStyle/>
          <a:p>
            <a:r>
              <a:rPr lang="fr-FR" sz="3600"/>
              <a:t>Préparer les clubs à utiliser MyLion</a:t>
            </a:r>
          </a:p>
        </p:txBody>
      </p:sp>
      <p:sp>
        <p:nvSpPr>
          <p:cNvPr id="7" name="Text Placeholder 6"/>
          <p:cNvSpPr txBox="1">
            <a:spLocks/>
          </p:cNvSpPr>
          <p:nvPr/>
        </p:nvSpPr>
        <p:spPr>
          <a:xfrm>
            <a:off x="1753637" y="3565731"/>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b="0" i="1" dirty="0">
                <a:solidFill>
                  <a:prstClr val="white"/>
                </a:solidFill>
              </a:rPr>
              <a:t>Inscription</a:t>
            </a:r>
          </a:p>
        </p:txBody>
      </p:sp>
    </p:spTree>
    <p:extLst>
      <p:ext uri="{BB962C8B-B14F-4D97-AF65-F5344CB8AC3E}">
        <p14:creationId xmlns:p14="http://schemas.microsoft.com/office/powerpoint/2010/main" val="313551887"/>
      </p:ext>
    </p:extLst>
  </p:cSld>
  <p:clrMapOvr>
    <a:masterClrMapping/>
  </p:clrMapOvr>
  <mc:AlternateContent xmlns:mc="http://schemas.openxmlformats.org/markup-compatibility/2006" xmlns:p14="http://schemas.microsoft.com/office/powerpoint/2010/main">
    <mc:Choice Requires="p14">
      <p:transition spd="slow" p14:dur="2000" advTm="17208"/>
    </mc:Choice>
    <mc:Fallback xmlns="">
      <p:transition spd="slow" advTm="17208"/>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574983"/>
            <a:ext cx="8686801" cy="533400"/>
          </a:xfrm>
        </p:spPr>
        <p:txBody>
          <a:bodyPr/>
          <a:lstStyle/>
          <a:p>
            <a:r>
              <a:rPr lang="fr-FR"/>
              <a:t>Préparer votre district à utiliser MyLion</a:t>
            </a:r>
          </a:p>
        </p:txBody>
      </p:sp>
      <p:sp>
        <p:nvSpPr>
          <p:cNvPr id="3" name="Text Placeholder 2"/>
          <p:cNvSpPr>
            <a:spLocks noGrp="1"/>
          </p:cNvSpPr>
          <p:nvPr>
            <p:ph type="body" sz="quarter" idx="10"/>
          </p:nvPr>
        </p:nvSpPr>
        <p:spPr>
          <a:xfrm>
            <a:off x="762001" y="1319251"/>
            <a:ext cx="8891427" cy="406808"/>
          </a:xfrm>
        </p:spPr>
        <p:txBody>
          <a:bodyPr/>
          <a:lstStyle/>
          <a:p>
            <a:pPr marL="334963" indent="-334963">
              <a:spcAft>
                <a:spcPts val="600"/>
              </a:spcAft>
            </a:pPr>
            <a:r>
              <a:rPr lang="fr-FR" sz="1800"/>
              <a:t>Vous pouvez faire beaucoup pour aider les clubs de vos districts à adopter MyLion.</a:t>
            </a:r>
          </a:p>
          <a:p>
            <a:pPr marL="334963" indent="-334963"/>
            <a:endParaRPr lang="en-US" sz="1400" dirty="0" smtClean="0">
              <a:solidFill>
                <a:srgbClr val="33373B"/>
              </a:solidFill>
            </a:endParaRPr>
          </a:p>
          <a:p>
            <a:pPr marL="334963" indent="-334963"/>
            <a:endParaRPr lang="en-US" sz="1400" dirty="0">
              <a:solidFill>
                <a:srgbClr val="33373B"/>
              </a:solidFill>
            </a:endParaRPr>
          </a:p>
          <a:p>
            <a:pPr marL="334963" indent="-334963"/>
            <a:endParaRPr lang="en-US" sz="1400" dirty="0">
              <a:solidFill>
                <a:srgbClr val="33373B"/>
              </a:solidFill>
            </a:endParaRPr>
          </a:p>
          <a:p>
            <a:endParaRPr lang="en-US" dirty="0"/>
          </a:p>
        </p:txBody>
      </p:sp>
      <p:sp>
        <p:nvSpPr>
          <p:cNvPr id="6" name="TextBox 5"/>
          <p:cNvSpPr txBox="1"/>
          <p:nvPr/>
        </p:nvSpPr>
        <p:spPr>
          <a:xfrm>
            <a:off x="1460644" y="2681196"/>
            <a:ext cx="4572000" cy="2139047"/>
          </a:xfrm>
          <a:prstGeom prst="rect">
            <a:avLst/>
          </a:prstGeom>
          <a:noFill/>
        </p:spPr>
        <p:txBody>
          <a:bodyPr wrap="square" rtlCol="0">
            <a:spAutoFit/>
          </a:bodyPr>
          <a:lstStyle/>
          <a:p>
            <a:pPr marL="334963" indent="-334963">
              <a:spcAft>
                <a:spcPts val="600"/>
              </a:spcAft>
            </a:pPr>
            <a:r>
              <a:rPr lang="fr-FR" sz="3200">
                <a:solidFill>
                  <a:srgbClr val="002F87"/>
                </a:solidFill>
                <a:latin typeface="Arial" panose="020B0604020202020204" pitchFamily="34" charset="0"/>
                <a:cs typeface="Arial" panose="020B0604020202020204" pitchFamily="34" charset="0"/>
              </a:rPr>
              <a:t>Mettre à jour MyLCI</a:t>
            </a:r>
          </a:p>
          <a:p>
            <a:pPr marL="457200" indent="-457200">
              <a:buFont typeface="Arial" panose="020B0604020202020204" pitchFamily="34" charset="0"/>
              <a:buChar char="•"/>
            </a:pPr>
            <a:r>
              <a:rPr lang="fr-FR" sz="3200">
                <a:solidFill>
                  <a:srgbClr val="33373B"/>
                </a:solidFill>
                <a:latin typeface="Arial" panose="020B0604020202020204" pitchFamily="34" charset="0"/>
                <a:cs typeface="Arial" panose="020B0604020202020204" pitchFamily="34" charset="0"/>
              </a:rPr>
              <a:t>email</a:t>
            </a:r>
          </a:p>
          <a:p>
            <a:pPr marL="457200" indent="-457200">
              <a:buFont typeface="Arial" panose="020B0604020202020204" pitchFamily="34" charset="0"/>
              <a:buChar char="•"/>
            </a:pPr>
            <a:r>
              <a:rPr lang="fr-FR" sz="3200">
                <a:solidFill>
                  <a:srgbClr val="33373B"/>
                </a:solidFill>
                <a:latin typeface="Arial" panose="020B0604020202020204" pitchFamily="34" charset="0"/>
                <a:cs typeface="Arial" panose="020B0604020202020204" pitchFamily="34" charset="0"/>
              </a:rPr>
              <a:t>téléphone</a:t>
            </a:r>
          </a:p>
          <a:p>
            <a:pPr marL="334963" indent="-334963"/>
            <a:endParaRPr lang="en-US" sz="3200" dirty="0">
              <a:solidFill>
                <a:srgbClr val="33373B"/>
              </a:solidFill>
            </a:endParaRPr>
          </a:p>
        </p:txBody>
      </p:sp>
      <p:sp>
        <p:nvSpPr>
          <p:cNvPr id="7" name="TextBox 6"/>
          <p:cNvSpPr txBox="1"/>
          <p:nvPr/>
        </p:nvSpPr>
        <p:spPr>
          <a:xfrm>
            <a:off x="6575459" y="2434975"/>
            <a:ext cx="4530904" cy="2631490"/>
          </a:xfrm>
          <a:prstGeom prst="rect">
            <a:avLst/>
          </a:prstGeom>
          <a:noFill/>
        </p:spPr>
        <p:txBody>
          <a:bodyPr wrap="square" rtlCol="0">
            <a:spAutoFit/>
          </a:bodyPr>
          <a:lstStyle/>
          <a:p>
            <a:pPr>
              <a:spcAft>
                <a:spcPts val="600"/>
              </a:spcAft>
            </a:pPr>
            <a:r>
              <a:rPr lang="fr-FR" sz="3200">
                <a:solidFill>
                  <a:srgbClr val="002F87"/>
                </a:solidFill>
                <a:latin typeface="Arial" panose="020B0604020202020204" pitchFamily="34" charset="0"/>
                <a:cs typeface="Arial" panose="020B0604020202020204" pitchFamily="34" charset="0"/>
              </a:rPr>
              <a:t>Communiquer à chaque </a:t>
            </a:r>
            <a:br>
              <a:rPr lang="fr-FR" sz="3200">
                <a:solidFill>
                  <a:srgbClr val="002F87"/>
                </a:solidFill>
                <a:latin typeface="Arial" panose="020B0604020202020204" pitchFamily="34" charset="0"/>
                <a:cs typeface="Arial" panose="020B0604020202020204" pitchFamily="34" charset="0"/>
              </a:rPr>
            </a:br>
            <a:r>
              <a:rPr lang="fr-FR" sz="3200">
                <a:solidFill>
                  <a:srgbClr val="002F87"/>
                </a:solidFill>
                <a:latin typeface="Arial" panose="020B0604020202020204" pitchFamily="34" charset="0"/>
                <a:cs typeface="Arial" panose="020B0604020202020204" pitchFamily="34" charset="0"/>
              </a:rPr>
              <a:t>membre son n</a:t>
            </a:r>
            <a:r>
              <a:rPr lang="fr-FR" sz="3200" baseline="30000">
                <a:solidFill>
                  <a:srgbClr val="002F87"/>
                </a:solidFill>
                <a:latin typeface="Arial" panose="020B0604020202020204" pitchFamily="34" charset="0"/>
                <a:cs typeface="Arial" panose="020B0604020202020204" pitchFamily="34" charset="0"/>
              </a:rPr>
              <a:t>o</a:t>
            </a:r>
            <a:r>
              <a:rPr lang="fr-FR" sz="3200">
                <a:solidFill>
                  <a:srgbClr val="002F87"/>
                </a:solidFill>
                <a:latin typeface="Arial" panose="020B0604020202020204" pitchFamily="34" charset="0"/>
                <a:cs typeface="Arial" panose="020B0604020202020204" pitchFamily="34" charset="0"/>
              </a:rPr>
              <a:t> d'affiliation</a:t>
            </a:r>
          </a:p>
          <a:p>
            <a:pPr marL="457200" indent="-457200">
              <a:buFont typeface="Arial" panose="020B0604020202020204" pitchFamily="34" charset="0"/>
              <a:buChar char="•"/>
            </a:pPr>
            <a:r>
              <a:rPr lang="fr-FR" sz="3200">
                <a:solidFill>
                  <a:srgbClr val="33373B"/>
                </a:solidFill>
                <a:latin typeface="Arial" panose="020B0604020202020204" pitchFamily="34" charset="0"/>
                <a:cs typeface="Arial" panose="020B0604020202020204" pitchFamily="34" charset="0"/>
              </a:rPr>
              <a:t>par e-mail</a:t>
            </a:r>
          </a:p>
          <a:p>
            <a:pPr marL="457200" indent="-457200">
              <a:buFont typeface="Arial" panose="020B0604020202020204" pitchFamily="34" charset="0"/>
              <a:buChar char="•"/>
            </a:pPr>
            <a:r>
              <a:rPr lang="fr-FR" sz="3200">
                <a:solidFill>
                  <a:srgbClr val="33373B"/>
                </a:solidFill>
                <a:latin typeface="Arial" panose="020B0604020202020204" pitchFamily="34" charset="0"/>
                <a:cs typeface="Arial" panose="020B0604020202020204" pitchFamily="34" charset="0"/>
              </a:rPr>
              <a:t>par texto</a:t>
            </a:r>
          </a:p>
          <a:p>
            <a:pPr marL="457200" indent="-457200">
              <a:buFont typeface="Arial" panose="020B0604020202020204" pitchFamily="34" charset="0"/>
              <a:buChar char="•"/>
            </a:pPr>
            <a:r>
              <a:rPr lang="fr-FR" sz="3200">
                <a:solidFill>
                  <a:srgbClr val="33373B"/>
                </a:solidFill>
                <a:latin typeface="Arial" panose="020B0604020202020204" pitchFamily="34" charset="0"/>
                <a:cs typeface="Arial" panose="020B0604020202020204" pitchFamily="34" charset="0"/>
              </a:rPr>
              <a:t>ou l’imprimer</a:t>
            </a:r>
          </a:p>
        </p:txBody>
      </p:sp>
    </p:spTree>
    <p:extLst>
      <p:ext uri="{BB962C8B-B14F-4D97-AF65-F5344CB8AC3E}">
        <p14:creationId xmlns:p14="http://schemas.microsoft.com/office/powerpoint/2010/main" val="13961431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29459" y="478143"/>
            <a:ext cx="5023624" cy="420052"/>
          </a:xfrm>
        </p:spPr>
        <p:txBody>
          <a:bodyPr/>
          <a:lstStyle/>
          <a:p>
            <a:endParaRPr lang="en-US" dirty="0">
              <a:solidFill>
                <a:srgbClr val="082E87"/>
              </a:solidFill>
              <a:latin typeface="Arial" charset="0"/>
              <a:ea typeface="Arial" charset="0"/>
              <a:cs typeface="Arial" charset="0"/>
            </a:endParaRPr>
          </a:p>
          <a:p>
            <a:r>
              <a:rPr lang="en-US" sz="3200" dirty="0" err="1">
                <a:solidFill>
                  <a:srgbClr val="082E87"/>
                </a:solidFill>
                <a:latin typeface="Arial" charset="0"/>
                <a:ea typeface="Arial" charset="0"/>
                <a:cs typeface="Arial" charset="0"/>
              </a:rPr>
              <a:t>Conseils</a:t>
            </a:r>
            <a:r>
              <a:rPr lang="en-US" sz="3200" dirty="0">
                <a:solidFill>
                  <a:srgbClr val="082E87"/>
                </a:solidFill>
                <a:latin typeface="Arial" charset="0"/>
                <a:ea typeface="Arial" charset="0"/>
                <a:cs typeface="Arial" charset="0"/>
              </a:rPr>
              <a:t> </a:t>
            </a:r>
            <a:r>
              <a:rPr lang="en-US" sz="3200" dirty="0" err="1">
                <a:solidFill>
                  <a:srgbClr val="082E87"/>
                </a:solidFill>
                <a:latin typeface="Arial" charset="0"/>
                <a:ea typeface="Arial" charset="0"/>
                <a:cs typeface="Arial" charset="0"/>
              </a:rPr>
              <a:t>d'inscription</a:t>
            </a:r>
            <a:endParaRPr lang="en-US" dirty="0"/>
          </a:p>
        </p:txBody>
      </p:sp>
      <p:graphicFrame>
        <p:nvGraphicFramePr>
          <p:cNvPr id="12" name="Diagram 11"/>
          <p:cNvGraphicFramePr/>
          <p:nvPr>
            <p:extLst/>
          </p:nvPr>
        </p:nvGraphicFramePr>
        <p:xfrm>
          <a:off x="342900" y="998156"/>
          <a:ext cx="115062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685800" y="5705955"/>
            <a:ext cx="4769254" cy="307777"/>
          </a:xfrm>
          <a:prstGeom prst="rect">
            <a:avLst/>
          </a:prstGeom>
        </p:spPr>
        <p:txBody>
          <a:bodyPr wrap="none">
            <a:spAutoFit/>
          </a:bodyPr>
          <a:lstStyle/>
          <a:p>
            <a:pPr fontAlgn="base">
              <a:spcBef>
                <a:spcPct val="0"/>
              </a:spcBef>
              <a:spcAft>
                <a:spcPct val="0"/>
              </a:spcAft>
            </a:pPr>
            <a:r>
              <a:rPr lang="en-US" sz="1400" i="1" dirty="0">
                <a:solidFill>
                  <a:prstClr val="white">
                    <a:lumMod val="75000"/>
                  </a:prstClr>
                </a:solidFill>
                <a:latin typeface="Arial" pitchFamily="34" charset="0"/>
                <a:ea typeface="ヒラギノ角ゴ Pro W3" pitchFamily="125" charset="-128"/>
              </a:rPr>
              <a:t>https://lci-auth-app-prod.azurewebsites.net/account/login?</a:t>
            </a:r>
          </a:p>
        </p:txBody>
      </p:sp>
      <p:sp>
        <p:nvSpPr>
          <p:cNvPr id="5" name="Background - Solid">
            <a:extLst>
              <a:ext uri="{FF2B5EF4-FFF2-40B4-BE49-F238E27FC236}">
                <a16:creationId xmlns="" xmlns:a16="http://schemas.microsoft.com/office/drawing/2014/main" id="{174EB029-EB25-F14E-82EC-34DB9CC77009}"/>
              </a:ext>
            </a:extLst>
          </p:cNvPr>
          <p:cNvSpPr/>
          <p:nvPr/>
        </p:nvSpPr>
        <p:spPr>
          <a:xfrm>
            <a:off x="0" y="-1"/>
            <a:ext cx="12192000" cy="912603"/>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7" name="Header Copy">
            <a:extLst>
              <a:ext uri="{FF2B5EF4-FFF2-40B4-BE49-F238E27FC236}">
                <a16:creationId xmlns="" xmlns:a16="http://schemas.microsoft.com/office/drawing/2014/main" id="{9BB7F191-07EB-F14E-A1F5-F82524540F68}"/>
              </a:ext>
            </a:extLst>
          </p:cNvPr>
          <p:cNvSpPr txBox="1">
            <a:spLocks/>
          </p:cNvSpPr>
          <p:nvPr/>
        </p:nvSpPr>
        <p:spPr>
          <a:xfrm>
            <a:off x="304800" y="233781"/>
            <a:ext cx="5672943" cy="53519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kern="0" dirty="0">
                <a:solidFill>
                  <a:prstClr val="white"/>
                </a:solidFill>
              </a:rPr>
              <a:t>Category title</a:t>
            </a:r>
          </a:p>
        </p:txBody>
      </p:sp>
      <p:sp>
        <p:nvSpPr>
          <p:cNvPr id="9" name="Header Copy">
            <a:extLst>
              <a:ext uri="{FF2B5EF4-FFF2-40B4-BE49-F238E27FC236}">
                <a16:creationId xmlns="" xmlns:a16="http://schemas.microsoft.com/office/drawing/2014/main" id="{F9CCD1EE-81CA-C54B-AE9F-3D53EE2B3FEA}"/>
              </a:ext>
            </a:extLst>
          </p:cNvPr>
          <p:cNvSpPr txBox="1">
            <a:spLocks/>
          </p:cNvSpPr>
          <p:nvPr/>
        </p:nvSpPr>
        <p:spPr>
          <a:xfrm>
            <a:off x="457200" y="386181"/>
            <a:ext cx="5672943" cy="53519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kern="0" dirty="0">
                <a:solidFill>
                  <a:prstClr val="white"/>
                </a:solidFill>
              </a:rPr>
              <a:t>Category title</a:t>
            </a:r>
          </a:p>
        </p:txBody>
      </p:sp>
    </p:spTree>
    <p:extLst>
      <p:ext uri="{BB962C8B-B14F-4D97-AF65-F5344CB8AC3E}">
        <p14:creationId xmlns:p14="http://schemas.microsoft.com/office/powerpoint/2010/main" val="2788026926"/>
      </p:ext>
    </p:extLst>
  </p:cSld>
  <p:clrMapOvr>
    <a:masterClrMapping/>
  </p:clrMapOvr>
  <mc:AlternateContent xmlns:mc="http://schemas.openxmlformats.org/markup-compatibility/2006" xmlns:p14="http://schemas.microsoft.com/office/powerpoint/2010/main">
    <mc:Choice Requires="p14">
      <p:transition spd="slow" p14:dur="2000" advTm="57674"/>
    </mc:Choice>
    <mc:Fallback xmlns="">
      <p:transition spd="slow" advTm="57674"/>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B1F6666-716B-CE47-81E9-31CA35601050}"/>
              </a:ext>
            </a:extLst>
          </p:cNvPr>
          <p:cNvSpPr>
            <a:spLocks noGrp="1"/>
          </p:cNvSpPr>
          <p:nvPr>
            <p:ph type="body" sz="quarter" idx="12"/>
          </p:nvPr>
        </p:nvSpPr>
        <p:spPr>
          <a:xfrm>
            <a:off x="2106911" y="2175955"/>
            <a:ext cx="8039816" cy="813084"/>
          </a:xfrm>
        </p:spPr>
        <p:txBody>
          <a:bodyPr/>
          <a:lstStyle/>
          <a:p>
            <a:r>
              <a:rPr lang="fr-FR" sz="3600"/>
              <a:t>Améliorations futures</a:t>
            </a:r>
          </a:p>
        </p:txBody>
      </p:sp>
      <p:sp>
        <p:nvSpPr>
          <p:cNvPr id="3" name="Text Placeholder 2">
            <a:extLst>
              <a:ext uri="{FF2B5EF4-FFF2-40B4-BE49-F238E27FC236}">
                <a16:creationId xmlns="" xmlns:a16="http://schemas.microsoft.com/office/drawing/2014/main" id="{2A879499-0E41-B14D-BEDB-6ECEABFE3813}"/>
              </a:ext>
            </a:extLst>
          </p:cNvPr>
          <p:cNvSpPr txBox="1">
            <a:spLocks/>
          </p:cNvSpPr>
          <p:nvPr/>
        </p:nvSpPr>
        <p:spPr>
          <a:xfrm>
            <a:off x="3897971" y="3799512"/>
            <a:ext cx="4457700" cy="40139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350" kern="0" dirty="0">
              <a:solidFill>
                <a:srgbClr val="33373B"/>
              </a:solidFill>
            </a:endParaRPr>
          </a:p>
        </p:txBody>
      </p:sp>
      <p:sp>
        <p:nvSpPr>
          <p:cNvPr id="5" name="Rectangle 4">
            <a:extLst>
              <a:ext uri="{FF2B5EF4-FFF2-40B4-BE49-F238E27FC236}">
                <a16:creationId xmlns="" xmlns:a16="http://schemas.microsoft.com/office/drawing/2014/main" id="{BD65EB6A-46D9-934C-9636-FC3E79DE6126}"/>
              </a:ext>
            </a:extLst>
          </p:cNvPr>
          <p:cNvSpPr/>
          <p:nvPr/>
        </p:nvSpPr>
        <p:spPr>
          <a:xfrm>
            <a:off x="5401690" y="340437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288842730"/>
      </p:ext>
    </p:extLst>
  </p:cSld>
  <p:clrMapOvr>
    <a:masterClrMapping/>
  </p:clrMapOvr>
  <mc:AlternateContent xmlns:mc="http://schemas.openxmlformats.org/markup-compatibility/2006" xmlns:p14="http://schemas.microsoft.com/office/powerpoint/2010/main">
    <mc:Choice Requires="p14">
      <p:transition spd="slow" p14:dur="2000" advTm="11876"/>
    </mc:Choice>
    <mc:Fallback xmlns="">
      <p:transition spd="slow" advTm="11876"/>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533400" y="1676400"/>
            <a:ext cx="11446267" cy="4272337"/>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349415" indent="-349415">
              <a:spcAft>
                <a:spcPts val="1200"/>
              </a:spcAft>
            </a:pPr>
            <a:r>
              <a:rPr lang="fr-FR" sz="3200">
                <a:solidFill>
                  <a:srgbClr val="33373B">
                    <a:lumMod val="60000"/>
                    <a:lumOff val="40000"/>
                  </a:srgbClr>
                </a:solidFill>
              </a:rPr>
              <a:t>Votre identifiant et mot de passe MyLion vous permettront d’accéder À LA FOIS à MyLCI et à MyLion.</a:t>
            </a:r>
          </a:p>
          <a:p>
            <a:pPr marL="349415" indent="-349415">
              <a:spcAft>
                <a:spcPts val="1200"/>
              </a:spcAft>
            </a:pPr>
            <a:r>
              <a:rPr lang="fr-FR" sz="3200">
                <a:solidFill>
                  <a:srgbClr val="33373B">
                    <a:lumMod val="60000"/>
                    <a:lumOff val="40000"/>
                  </a:srgbClr>
                </a:solidFill>
              </a:rPr>
              <a:t>Assistance en ligne avec vérification lors de l'inscription</a:t>
            </a:r>
          </a:p>
          <a:p>
            <a:pPr marL="349415" indent="-349415">
              <a:spcAft>
                <a:spcPts val="1200"/>
              </a:spcAft>
            </a:pPr>
            <a:r>
              <a:rPr lang="fr-FR" sz="3200">
                <a:solidFill>
                  <a:srgbClr val="33373B">
                    <a:lumMod val="60000"/>
                    <a:lumOff val="40000"/>
                  </a:srgbClr>
                </a:solidFill>
              </a:rPr>
              <a:t>Activités de grande envergure et catégories supplémentaires pour les projets de service</a:t>
            </a:r>
          </a:p>
          <a:p>
            <a:pPr marL="349415" indent="-349415">
              <a:spcAft>
                <a:spcPts val="1200"/>
              </a:spcAft>
            </a:pPr>
            <a:r>
              <a:rPr lang="fr-FR" sz="3200">
                <a:solidFill>
                  <a:srgbClr val="33373B">
                    <a:lumMod val="60000"/>
                    <a:lumOff val="40000"/>
                  </a:srgbClr>
                </a:solidFill>
              </a:rPr>
              <a:t>Planification des activités de service du district et rapports</a:t>
            </a:r>
          </a:p>
        </p:txBody>
      </p:sp>
      <p:sp>
        <p:nvSpPr>
          <p:cNvPr id="7" name="Title 1"/>
          <p:cNvSpPr>
            <a:spLocks noGrp="1"/>
          </p:cNvSpPr>
          <p:nvPr>
            <p:ph type="body" sz="quarter" idx="12"/>
          </p:nvPr>
        </p:nvSpPr>
        <p:spPr>
          <a:xfrm>
            <a:off x="533400" y="685800"/>
            <a:ext cx="6209629" cy="445043"/>
          </a:xfrm>
        </p:spPr>
        <p:txBody>
          <a:bodyPr>
            <a:noAutofit/>
          </a:bodyPr>
          <a:lstStyle/>
          <a:p>
            <a:r>
              <a:rPr lang="fr-FR" sz="3600"/>
              <a:t>Prochainement dans MyLion</a:t>
            </a:r>
          </a:p>
        </p:txBody>
      </p:sp>
    </p:spTree>
    <p:extLst>
      <p:ext uri="{BB962C8B-B14F-4D97-AF65-F5344CB8AC3E}">
        <p14:creationId xmlns:p14="http://schemas.microsoft.com/office/powerpoint/2010/main" val="3060710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85800" y="724627"/>
            <a:ext cx="7462520" cy="445043"/>
          </a:xfrm>
        </p:spPr>
        <p:txBody>
          <a:bodyPr/>
          <a:lstStyle/>
          <a:p>
            <a:r>
              <a:rPr lang="fr-FR" sz="3600"/>
              <a:t>Prochainement dans les districts et clubs</a:t>
            </a:r>
          </a:p>
        </p:txBody>
      </p:sp>
      <p:sp>
        <p:nvSpPr>
          <p:cNvPr id="3" name="Text Placeholder 2"/>
          <p:cNvSpPr txBox="1">
            <a:spLocks/>
          </p:cNvSpPr>
          <p:nvPr/>
        </p:nvSpPr>
        <p:spPr>
          <a:xfrm>
            <a:off x="685800" y="1437249"/>
            <a:ext cx="10337800" cy="4272337"/>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endParaRPr lang="en-US" dirty="0">
              <a:solidFill>
                <a:srgbClr val="33373B"/>
              </a:solidFill>
            </a:endParaRPr>
          </a:p>
          <a:p>
            <a:pPr marL="514350" lvl="1" indent="-514350">
              <a:spcAft>
                <a:spcPts val="1200"/>
              </a:spcAft>
              <a:buFont typeface="Arial" panose="020B0604020202020204" pitchFamily="34" charset="0"/>
              <a:buChar char="•"/>
            </a:pPr>
            <a:r>
              <a:rPr lang="fr-FR" sz="3200" dirty="0">
                <a:solidFill>
                  <a:srgbClr val="33373B">
                    <a:lumMod val="60000"/>
                    <a:lumOff val="40000"/>
                  </a:srgbClr>
                </a:solidFill>
              </a:rPr>
              <a:t>Emails et conseils supplémentaires sur la connexion universelle</a:t>
            </a:r>
          </a:p>
          <a:p>
            <a:pPr marL="514350" lvl="1" indent="-514350">
              <a:spcAft>
                <a:spcPts val="1200"/>
              </a:spcAft>
              <a:buFont typeface="Arial" panose="020B0604020202020204" pitchFamily="34" charset="0"/>
              <a:buChar char="•"/>
            </a:pPr>
            <a:r>
              <a:rPr lang="fr-FR" sz="3200" dirty="0">
                <a:solidFill>
                  <a:srgbClr val="33373B">
                    <a:lumMod val="60000"/>
                    <a:lumOff val="40000"/>
                  </a:srgbClr>
                </a:solidFill>
              </a:rPr>
              <a:t>Webinaires au niveau du club sur les </a:t>
            </a:r>
            <a:r>
              <a:rPr lang="fr-FR" sz="3200" dirty="0" smtClean="0">
                <a:solidFill>
                  <a:srgbClr val="33373B">
                    <a:lumMod val="60000"/>
                    <a:lumOff val="40000"/>
                  </a:srgbClr>
                </a:solidFill>
              </a:rPr>
              <a:t>fonctionnalités clés</a:t>
            </a:r>
            <a:endParaRPr lang="fr-FR" sz="3200" dirty="0">
              <a:solidFill>
                <a:srgbClr val="33373B">
                  <a:lumMod val="60000"/>
                  <a:lumOff val="40000"/>
                </a:srgbClr>
              </a:solidFill>
            </a:endParaRPr>
          </a:p>
          <a:p>
            <a:pPr marL="514350" lvl="1" indent="-514350">
              <a:spcAft>
                <a:spcPts val="1200"/>
              </a:spcAft>
              <a:buFont typeface="Arial" panose="020B0604020202020204" pitchFamily="34" charset="0"/>
              <a:buChar char="•"/>
            </a:pPr>
            <a:r>
              <a:rPr lang="fr-FR" sz="3200" dirty="0">
                <a:solidFill>
                  <a:srgbClr val="33373B">
                    <a:lumMod val="60000"/>
                    <a:lumOff val="40000"/>
                  </a:srgbClr>
                </a:solidFill>
              </a:rPr>
              <a:t>Une nouvelle page de connexion </a:t>
            </a:r>
            <a:r>
              <a:rPr lang="fr-FR" sz="3200" dirty="0" err="1">
                <a:solidFill>
                  <a:srgbClr val="33373B">
                    <a:lumMod val="60000"/>
                    <a:lumOff val="40000"/>
                  </a:srgbClr>
                </a:solidFill>
              </a:rPr>
              <a:t>MyLion</a:t>
            </a:r>
            <a:r>
              <a:rPr lang="fr-FR" sz="3200" dirty="0">
                <a:solidFill>
                  <a:srgbClr val="33373B">
                    <a:lumMod val="60000"/>
                    <a:lumOff val="40000"/>
                  </a:srgbClr>
                </a:solidFill>
              </a:rPr>
              <a:t> avec des liens vers des ressources en assistance</a:t>
            </a:r>
          </a:p>
        </p:txBody>
      </p:sp>
    </p:spTree>
    <p:extLst>
      <p:ext uri="{BB962C8B-B14F-4D97-AF65-F5344CB8AC3E}">
        <p14:creationId xmlns:p14="http://schemas.microsoft.com/office/powerpoint/2010/main" val="25432520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Title 1"/>
          <p:cNvSpPr txBox="1">
            <a:spLocks/>
          </p:cNvSpPr>
          <p:nvPr/>
        </p:nvSpPr>
        <p:spPr>
          <a:xfrm>
            <a:off x="2218039" y="1703817"/>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fr-FR" sz="4800" b="1">
                <a:solidFill>
                  <a:prstClr val="white"/>
                </a:solidFill>
                <a:latin typeface="Helvetica Neue" charset="0"/>
                <a:ea typeface="Helvetica Neue" charset="0"/>
                <a:cs typeface="Helvetica Neue" charset="0"/>
              </a:rPr>
              <a:t>Questions ?</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3171770" y="6248400"/>
            <a:ext cx="3399810" cy="338554"/>
          </a:xfrm>
          <a:prstGeom prst="rect">
            <a:avLst/>
          </a:prstGeom>
          <a:noFill/>
        </p:spPr>
        <p:txBody>
          <a:bodyPr wrap="square" rtlCol="0">
            <a:spAutoFit/>
          </a:bodyPr>
          <a:lstStyle/>
          <a:p>
            <a:pPr fontAlgn="base">
              <a:spcBef>
                <a:spcPct val="0"/>
              </a:spcBef>
              <a:spcAft>
                <a:spcPct val="0"/>
              </a:spcAft>
            </a:pPr>
            <a:r>
              <a:rPr lang="fr-FR" sz="1600" b="1">
                <a:solidFill>
                  <a:prstClr val="white"/>
                </a:solidFill>
                <a:latin typeface="Arial" pitchFamily="34" charset="0"/>
                <a:ea typeface="ヒラギノ角ゴ Pro W3" pitchFamily="125" charset="-128"/>
              </a:rPr>
              <a:t>© 2018 Lions Clubs International.</a:t>
            </a:r>
          </a:p>
        </p:txBody>
      </p:sp>
      <p:sp>
        <p:nvSpPr>
          <p:cNvPr id="8" name="TextBox 7"/>
          <p:cNvSpPr txBox="1"/>
          <p:nvPr/>
        </p:nvSpPr>
        <p:spPr>
          <a:xfrm>
            <a:off x="6829370" y="6248400"/>
            <a:ext cx="1752600" cy="338554"/>
          </a:xfrm>
          <a:prstGeom prst="rect">
            <a:avLst/>
          </a:prstGeom>
          <a:noFill/>
        </p:spPr>
        <p:txBody>
          <a:bodyPr wrap="square" rtlCol="0">
            <a:spAutoFit/>
          </a:bodyPr>
          <a:lstStyle/>
          <a:p>
            <a:pPr fontAlgn="base">
              <a:spcBef>
                <a:spcPct val="0"/>
              </a:spcBef>
              <a:spcAft>
                <a:spcPct val="0"/>
              </a:spcAft>
            </a:pPr>
            <a:r>
              <a:rPr lang="fr-FR" sz="1600" b="1">
                <a:solidFill>
                  <a:prstClr val="white"/>
                </a:solidFill>
                <a:latin typeface="Arial" pitchFamily="34" charset="0"/>
                <a:ea typeface="ヒラギノ角ゴ Pro W3" pitchFamily="125" charset="-128"/>
              </a:rPr>
              <a:t>Février 2019</a:t>
            </a:r>
          </a:p>
        </p:txBody>
      </p:sp>
    </p:spTree>
    <p:extLst>
      <p:ext uri="{BB962C8B-B14F-4D97-AF65-F5344CB8AC3E}">
        <p14:creationId xmlns:p14="http://schemas.microsoft.com/office/powerpoint/2010/main" val="3550374051"/>
      </p:ext>
    </p:extLst>
  </p:cSld>
  <p:clrMapOvr>
    <a:masterClrMapping/>
  </p:clrMapOvr>
  <mc:AlternateContent xmlns:mc="http://schemas.openxmlformats.org/markup-compatibility/2006" xmlns:p14="http://schemas.microsoft.com/office/powerpoint/2010/main">
    <mc:Choice Requires="p14">
      <p:transition spd="slow" p14:dur="2000" advTm="9044"/>
    </mc:Choice>
    <mc:Fallback xmlns="">
      <p:transition spd="slow" advTm="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xmlns=""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bg1">
                    <a:alpha val="44000"/>
                  </a:schemeClr>
                </a:solidFill>
              </a:rPr>
              <a:t>pp</a:t>
            </a:r>
          </a:p>
        </p:txBody>
      </p:sp>
      <p:sp>
        <p:nvSpPr>
          <p:cNvPr id="9" name="Background - Solid">
            <a:extLst>
              <a:ext uri="{FF2B5EF4-FFF2-40B4-BE49-F238E27FC236}">
                <a16:creationId xmlns:a16="http://schemas.microsoft.com/office/drawing/2014/main" xmlns="" id="{DA313B12-2F67-8443-B461-0A84930655DB}"/>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P,</a:t>
            </a:r>
          </a:p>
        </p:txBody>
      </p:sp>
      <p:sp>
        <p:nvSpPr>
          <p:cNvPr id="4" name="Large #">
            <a:extLst>
              <a:ext uri="{FF2B5EF4-FFF2-40B4-BE49-F238E27FC236}">
                <a16:creationId xmlns:a16="http://schemas.microsoft.com/office/drawing/2014/main" xmlns="" id="{33632580-C8D1-9543-A017-C596B265E906}"/>
              </a:ext>
            </a:extLst>
          </p:cNvPr>
          <p:cNvSpPr txBox="1"/>
          <p:nvPr/>
        </p:nvSpPr>
        <p:spPr>
          <a:xfrm>
            <a:off x="336884" y="2819400"/>
            <a:ext cx="4364455" cy="1246495"/>
          </a:xfrm>
          <a:prstGeom prst="rect">
            <a:avLst/>
          </a:prstGeom>
          <a:noFill/>
        </p:spPr>
        <p:txBody>
          <a:bodyPr wrap="square" rtlCol="0" anchor="b">
            <a:spAutoFit/>
          </a:bodyPr>
          <a:lstStyle/>
          <a:p>
            <a:pPr algn="ctr">
              <a:lnSpc>
                <a:spcPts val="9000"/>
              </a:lnSpc>
            </a:pPr>
            <a:r>
              <a:rPr lang="fr-FR" sz="5400" b="1" i="1" dirty="0">
                <a:solidFill>
                  <a:schemeClr val="bg1"/>
                </a:solidFill>
                <a:latin typeface="Arial" panose="020B0604020202020204" pitchFamily="34" charset="0"/>
                <a:ea typeface="Arial" charset="0"/>
                <a:cs typeface="Arial" panose="020B0604020202020204" pitchFamily="34" charset="0"/>
              </a:rPr>
              <a:t>Programme</a:t>
            </a:r>
          </a:p>
        </p:txBody>
      </p:sp>
      <p:sp>
        <p:nvSpPr>
          <p:cNvPr id="11" name="Page Number - Blue">
            <a:extLst>
              <a:ext uri="{FF2B5EF4-FFF2-40B4-BE49-F238E27FC236}">
                <a16:creationId xmlns:a16="http://schemas.microsoft.com/office/drawing/2014/main" xmlns="" id="{F5386398-5817-F54C-9AD8-F7670452A22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smtClean="0">
              <a:solidFill>
                <a:srgbClr val="00338D"/>
              </a:solidFill>
            </a:endParaRPr>
          </a:p>
        </p:txBody>
      </p:sp>
      <p:sp>
        <p:nvSpPr>
          <p:cNvPr id="12" name="Rectangle 11">
            <a:extLst>
              <a:ext uri="{FF2B5EF4-FFF2-40B4-BE49-F238E27FC236}">
                <a16:creationId xmlns:a16="http://schemas.microsoft.com/office/drawing/2014/main" xmlns="" id="{81D0D7BF-1903-0445-BE53-9F968600DEB0}"/>
              </a:ext>
            </a:extLst>
          </p:cNvPr>
          <p:cNvSpPr/>
          <p:nvPr/>
        </p:nvSpPr>
        <p:spPr>
          <a:xfrm rot="5400000">
            <a:off x="2450234" y="2483658"/>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0" name="Body Copy">
            <a:extLst>
              <a:ext uri="{FF2B5EF4-FFF2-40B4-BE49-F238E27FC236}">
                <a16:creationId xmlns:a16="http://schemas.microsoft.com/office/drawing/2014/main" xmlns="" id="{A976928F-B454-9A49-B6F7-D7B881D56ADF}"/>
              </a:ext>
            </a:extLst>
          </p:cNvPr>
          <p:cNvSpPr txBox="1">
            <a:spLocks/>
          </p:cNvSpPr>
          <p:nvPr/>
        </p:nvSpPr>
        <p:spPr>
          <a:xfrm>
            <a:off x="6626560" y="1848636"/>
            <a:ext cx="4782075" cy="36576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spcAft>
                <a:spcPts val="1800"/>
              </a:spcAft>
              <a:buClr>
                <a:srgbClr val="F0C300"/>
              </a:buClr>
              <a:buFont typeface="+mj-lt"/>
              <a:buAutoNum type="arabicPeriod"/>
            </a:pPr>
            <a:r>
              <a:rPr lang="fr-FR" sz="2400" b="1">
                <a:solidFill>
                  <a:srgbClr val="0D2240"/>
                </a:solidFill>
              </a:rPr>
              <a:t>Mise à jour de MyLion </a:t>
            </a:r>
          </a:p>
          <a:p>
            <a:pPr marL="457200" indent="-457200">
              <a:spcAft>
                <a:spcPts val="1800"/>
              </a:spcAft>
              <a:buClr>
                <a:srgbClr val="F0C300"/>
              </a:buClr>
              <a:buFont typeface="+mj-lt"/>
              <a:buAutoNum type="arabicPeriod"/>
            </a:pPr>
            <a:r>
              <a:rPr lang="fr-FR" sz="2400" b="1">
                <a:solidFill>
                  <a:srgbClr val="0D2240"/>
                </a:solidFill>
              </a:rPr>
              <a:t>Fonctionnalités clés</a:t>
            </a:r>
          </a:p>
          <a:p>
            <a:pPr marL="457200" indent="-457200">
              <a:spcAft>
                <a:spcPts val="1800"/>
              </a:spcAft>
              <a:buClr>
                <a:srgbClr val="F0C300"/>
              </a:buClr>
              <a:buFont typeface="+mj-lt"/>
              <a:buAutoNum type="arabicPeriod"/>
            </a:pPr>
            <a:r>
              <a:rPr lang="fr-FR" sz="2400" b="1">
                <a:solidFill>
                  <a:srgbClr val="0D2240"/>
                </a:solidFill>
              </a:rPr>
              <a:t>Améliorations futures</a:t>
            </a:r>
          </a:p>
          <a:p>
            <a:pPr marL="457200" indent="-457200">
              <a:spcAft>
                <a:spcPts val="1800"/>
              </a:spcAft>
              <a:buClr>
                <a:srgbClr val="F0C300"/>
              </a:buClr>
              <a:buFont typeface="+mj-lt"/>
              <a:buAutoNum type="arabicPeriod"/>
            </a:pPr>
            <a:r>
              <a:rPr lang="fr-FR" sz="2400" b="1">
                <a:solidFill>
                  <a:srgbClr val="0D2240"/>
                </a:solidFill>
              </a:rPr>
              <a:t>Questions et réponses</a:t>
            </a:r>
          </a:p>
        </p:txBody>
      </p:sp>
    </p:spTree>
    <p:extLst>
      <p:ext uri="{BB962C8B-B14F-4D97-AF65-F5344CB8AC3E}">
        <p14:creationId xmlns:p14="http://schemas.microsoft.com/office/powerpoint/2010/main" val="253800187"/>
      </p:ext>
    </p:extLst>
  </p:cSld>
  <p:clrMapOvr>
    <a:masterClrMapping/>
  </p:clrMapOvr>
  <mc:AlternateContent xmlns:mc="http://schemas.openxmlformats.org/markup-compatibility/2006" xmlns:p14="http://schemas.microsoft.com/office/powerpoint/2010/main">
    <mc:Choice Requires="p14">
      <p:transition spd="slow" p14:dur="2000" advTm="21558"/>
    </mc:Choice>
    <mc:Fallback xmlns="">
      <p:transition spd="slow" advTm="2155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pic>
        <p:nvPicPr>
          <p:cNvPr id="4" name="Picture 3" descr="lionlogo_white.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fr-FR" sz="4800" b="1">
                <a:solidFill>
                  <a:prstClr val="white"/>
                </a:solidFill>
                <a:latin typeface="Helvetica Neue" charset="0"/>
                <a:ea typeface="Helvetica Neue" charset="0"/>
                <a:cs typeface="Helvetica Neue" charset="0"/>
              </a:rPr>
              <a:t>Nous vous remercions !</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3171770" y="6248400"/>
            <a:ext cx="3399810" cy="338554"/>
          </a:xfrm>
          <a:prstGeom prst="rect">
            <a:avLst/>
          </a:prstGeom>
          <a:noFill/>
        </p:spPr>
        <p:txBody>
          <a:bodyPr wrap="square" rtlCol="0">
            <a:spAutoFit/>
          </a:bodyPr>
          <a:lstStyle/>
          <a:p>
            <a:pPr fontAlgn="base">
              <a:spcBef>
                <a:spcPct val="0"/>
              </a:spcBef>
              <a:spcAft>
                <a:spcPct val="0"/>
              </a:spcAft>
            </a:pPr>
            <a:r>
              <a:rPr lang="fr-FR" sz="1600" b="1">
                <a:solidFill>
                  <a:prstClr val="white"/>
                </a:solidFill>
                <a:latin typeface="Arial" pitchFamily="34" charset="0"/>
                <a:ea typeface="ヒラギノ角ゴ Pro W3" pitchFamily="125" charset="-128"/>
              </a:rPr>
              <a:t>© 2018 Lions Clubs International.</a:t>
            </a:r>
          </a:p>
        </p:txBody>
      </p:sp>
      <p:sp>
        <p:nvSpPr>
          <p:cNvPr id="8" name="TextBox 7"/>
          <p:cNvSpPr txBox="1"/>
          <p:nvPr/>
        </p:nvSpPr>
        <p:spPr>
          <a:xfrm>
            <a:off x="6829370" y="6248400"/>
            <a:ext cx="1752600" cy="338554"/>
          </a:xfrm>
          <a:prstGeom prst="rect">
            <a:avLst/>
          </a:prstGeom>
          <a:noFill/>
        </p:spPr>
        <p:txBody>
          <a:bodyPr wrap="square" rtlCol="0">
            <a:spAutoFit/>
          </a:bodyPr>
          <a:lstStyle/>
          <a:p>
            <a:pPr fontAlgn="base">
              <a:spcBef>
                <a:spcPct val="0"/>
              </a:spcBef>
              <a:spcAft>
                <a:spcPct val="0"/>
              </a:spcAft>
            </a:pPr>
            <a:r>
              <a:rPr lang="fr-FR" sz="1600" b="1">
                <a:solidFill>
                  <a:prstClr val="white"/>
                </a:solidFill>
                <a:latin typeface="Arial" pitchFamily="34" charset="0"/>
                <a:ea typeface="ヒラギノ角ゴ Pro W3" pitchFamily="125" charset="-128"/>
              </a:rPr>
              <a:t>Février 2019</a:t>
            </a:r>
          </a:p>
        </p:txBody>
      </p:sp>
    </p:spTree>
    <p:extLst>
      <p:ext uri="{BB962C8B-B14F-4D97-AF65-F5344CB8AC3E}">
        <p14:creationId xmlns:p14="http://schemas.microsoft.com/office/powerpoint/2010/main" val="134876105"/>
      </p:ext>
    </p:extLst>
  </p:cSld>
  <p:clrMapOvr>
    <a:masterClrMapping/>
  </p:clrMapOvr>
  <mc:AlternateContent xmlns:mc="http://schemas.openxmlformats.org/markup-compatibility/2006" xmlns:p14="http://schemas.microsoft.com/office/powerpoint/2010/main">
    <mc:Choice Requires="p14">
      <p:transition spd="slow" p14:dur="2000" advTm="9044"/>
    </mc:Choice>
    <mc:Fallback xmlns="">
      <p:transition spd="slow" advTm="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xmlns=""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a16="http://schemas.microsoft.com/office/drawing/2014/main" xmlns="" id="{6718A771-B3F1-0545-9A92-E832D1BB8829}"/>
              </a:ext>
            </a:extLst>
          </p:cNvPr>
          <p:cNvSpPr/>
          <p:nvPr/>
        </p:nvSpPr>
        <p:spPr>
          <a:xfrm rot="16200000" flipV="1">
            <a:off x="-769731" y="769732"/>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fr-FR">
                <a:solidFill>
                  <a:prstClr val="white">
                    <a:alpha val="44000"/>
                  </a:prstClr>
                </a:solidFill>
              </a:rPr>
              <a:t>m</a:t>
            </a:r>
          </a:p>
        </p:txBody>
      </p:sp>
      <p:pic>
        <p:nvPicPr>
          <p:cNvPr id="5" name="Emblem - White">
            <a:extLst>
              <a:ext uri="{FF2B5EF4-FFF2-40B4-BE49-F238E27FC236}">
                <a16:creationId xmlns:a16="http://schemas.microsoft.com/office/drawing/2014/main" xmlns="" id="{ACA0C2C4-B706-7D48-A34A-56AD629954B9}"/>
              </a:ext>
            </a:extLst>
          </p:cNvPr>
          <p:cNvPicPr>
            <a:picLocks noChangeAspect="1"/>
          </p:cNvPicPr>
          <p:nvPr/>
        </p:nvPicPr>
        <p:blipFill rotWithShape="1">
          <a:blip r:embed="rId3">
            <a:alphaModFix amt="2000"/>
          </a:blip>
          <a:srcRect r="22419" b="12347"/>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xmlns=""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4</a:t>
            </a:fld>
            <a:endParaRPr lang="en-US" sz="1000" smtClean="0">
              <a:solidFill>
                <a:prstClr val="white"/>
              </a:solidFill>
            </a:endParaRPr>
          </a:p>
        </p:txBody>
      </p:sp>
      <p:sp>
        <p:nvSpPr>
          <p:cNvPr id="17" name="TextBox 16">
            <a:extLst>
              <a:ext uri="{FF2B5EF4-FFF2-40B4-BE49-F238E27FC236}">
                <a16:creationId xmlns:a16="http://schemas.microsoft.com/office/drawing/2014/main" xmlns="" id="{29719075-B0AD-8546-BCA6-E5F79E5DA933}"/>
              </a:ext>
            </a:extLst>
          </p:cNvPr>
          <p:cNvSpPr txBox="1"/>
          <p:nvPr/>
        </p:nvSpPr>
        <p:spPr>
          <a:xfrm>
            <a:off x="519584" y="5754394"/>
            <a:ext cx="3063208" cy="646331"/>
          </a:xfrm>
          <a:prstGeom prst="rect">
            <a:avLst/>
          </a:prstGeom>
          <a:noFill/>
        </p:spPr>
        <p:txBody>
          <a:bodyPr wrap="square" rtlCol="0">
            <a:spAutoFit/>
          </a:bodyPr>
          <a:lstStyle/>
          <a:p>
            <a:pPr fontAlgn="auto">
              <a:spcBef>
                <a:spcPts val="0"/>
              </a:spcBef>
              <a:spcAft>
                <a:spcPts val="0"/>
              </a:spcAft>
            </a:pPr>
            <a:r>
              <a:rPr lang="fr-FR" sz="1200" i="1">
                <a:solidFill>
                  <a:srgbClr val="EBB700"/>
                </a:solidFill>
                <a:latin typeface="Calibri" panose="020F0502020204030204"/>
              </a:rPr>
              <a:t>MyLion remplacera les rapports d'activité de service MyLCI à compter du 1</a:t>
            </a:r>
            <a:r>
              <a:rPr lang="fr-FR" sz="1200" i="1" baseline="30000">
                <a:solidFill>
                  <a:srgbClr val="EBB700"/>
                </a:solidFill>
                <a:latin typeface="Calibri" panose="020F0502020204030204"/>
              </a:rPr>
              <a:t>er</a:t>
            </a:r>
            <a:r>
              <a:rPr lang="fr-FR" sz="1200" i="1">
                <a:solidFill>
                  <a:srgbClr val="EBB700"/>
                </a:solidFill>
                <a:latin typeface="Calibri" panose="020F0502020204030204"/>
              </a:rPr>
              <a:t> juillet 2019.  Toutes les autres fonctionnalités de MyLCI restent en place.</a:t>
            </a:r>
          </a:p>
        </p:txBody>
      </p:sp>
      <p:sp>
        <p:nvSpPr>
          <p:cNvPr id="11" name="Title 1"/>
          <p:cNvSpPr txBox="1">
            <a:spLocks/>
          </p:cNvSpPr>
          <p:nvPr/>
        </p:nvSpPr>
        <p:spPr>
          <a:xfrm>
            <a:off x="7465105" y="854715"/>
            <a:ext cx="3249668"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6000" b="1">
                <a:solidFill>
                  <a:prstClr val="white"/>
                </a:solidFill>
                <a:latin typeface="Arial" charset="0"/>
                <a:ea typeface="Arial" charset="0"/>
                <a:cs typeface="Arial" charset="0"/>
              </a:rPr>
              <a:t>MyLion</a:t>
            </a:r>
          </a:p>
        </p:txBody>
      </p:sp>
      <p:sp>
        <p:nvSpPr>
          <p:cNvPr id="12" name="Rectangle 11"/>
          <p:cNvSpPr/>
          <p:nvPr/>
        </p:nvSpPr>
        <p:spPr>
          <a:xfrm>
            <a:off x="7571206" y="2353779"/>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sp>
        <p:nvSpPr>
          <p:cNvPr id="20" name="Title 1">
            <a:extLst>
              <a:ext uri="{FF2B5EF4-FFF2-40B4-BE49-F238E27FC236}">
                <a16:creationId xmlns:a16="http://schemas.microsoft.com/office/drawing/2014/main" xmlns="" id="{17B240BB-0148-1648-AF92-E0D85AB1CB63}"/>
              </a:ext>
            </a:extLst>
          </p:cNvPr>
          <p:cNvSpPr txBox="1">
            <a:spLocks/>
          </p:cNvSpPr>
          <p:nvPr/>
        </p:nvSpPr>
        <p:spPr>
          <a:xfrm>
            <a:off x="7203204" y="2748719"/>
            <a:ext cx="4349770" cy="3162279"/>
          </a:xfrm>
          <a:prstGeom prst="rect">
            <a:avLst/>
          </a:prstGeom>
        </p:spPr>
        <p:txBody>
          <a:bodyPr anchor="t">
            <a:normAutofit fontScale="92500" lnSpcReduction="2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560070" lvl="1" indent="-285750">
              <a:lnSpc>
                <a:spcPct val="105000"/>
              </a:lnSpc>
              <a:spcAft>
                <a:spcPts val="1200"/>
              </a:spcAft>
              <a:buFont typeface="Arial" pitchFamily="34" charset="0"/>
              <a:buChar char="•"/>
            </a:pPr>
            <a:r>
              <a:rPr lang="fr-FR" sz="1800" b="1">
                <a:solidFill>
                  <a:prstClr val="white"/>
                </a:solidFill>
                <a:ea typeface="Arial" charset="0"/>
                <a:cs typeface="Arial" charset="0"/>
              </a:rPr>
              <a:t>Planifiez, lancez des invitations et communiquez </a:t>
            </a:r>
            <a:r>
              <a:rPr lang="fr-FR" sz="1800">
                <a:solidFill>
                  <a:prstClr val="white"/>
                </a:solidFill>
                <a:ea typeface="Arial" charset="0"/>
                <a:cs typeface="Arial" charset="0"/>
              </a:rPr>
              <a:t>sur vos activités de</a:t>
            </a:r>
            <a:r>
              <a:rPr lang="fr-FR" sz="1800" b="1">
                <a:solidFill>
                  <a:prstClr val="white"/>
                </a:solidFill>
                <a:ea typeface="Arial" charset="0"/>
                <a:cs typeface="Arial" charset="0"/>
              </a:rPr>
              <a:t> </a:t>
            </a:r>
            <a:r>
              <a:rPr lang="fr-FR" sz="1800">
                <a:solidFill>
                  <a:prstClr val="white"/>
                </a:solidFill>
                <a:ea typeface="Arial" charset="0"/>
                <a:cs typeface="Arial" charset="0"/>
              </a:rPr>
              <a:t>service avec votre club</a:t>
            </a:r>
          </a:p>
          <a:p>
            <a:pPr marL="560070" lvl="1" indent="-285750">
              <a:lnSpc>
                <a:spcPct val="105000"/>
              </a:lnSpc>
              <a:spcAft>
                <a:spcPts val="1200"/>
              </a:spcAft>
              <a:buFont typeface="Arial" pitchFamily="34" charset="0"/>
              <a:buChar char="•"/>
            </a:pPr>
            <a:r>
              <a:rPr lang="fr-FR" sz="1800" b="1">
                <a:solidFill>
                  <a:prstClr val="white"/>
                </a:solidFill>
                <a:ea typeface="Arial" charset="0"/>
                <a:cs typeface="Arial" charset="0"/>
              </a:rPr>
              <a:t>Rapportez</a:t>
            </a:r>
            <a:r>
              <a:rPr lang="fr-FR" sz="1800">
                <a:solidFill>
                  <a:prstClr val="white"/>
                </a:solidFill>
                <a:ea typeface="Arial" charset="0"/>
                <a:cs typeface="Arial" charset="0"/>
              </a:rPr>
              <a:t> vos activités de service si vous servez en tant qu’officiel</a:t>
            </a:r>
          </a:p>
          <a:p>
            <a:pPr marL="560070" lvl="1" indent="-285750">
              <a:lnSpc>
                <a:spcPct val="105000"/>
              </a:lnSpc>
              <a:spcAft>
                <a:spcPts val="1200"/>
              </a:spcAft>
              <a:buFont typeface="Arial" pitchFamily="34" charset="0"/>
              <a:buChar char="•"/>
            </a:pPr>
            <a:r>
              <a:rPr lang="fr-FR" sz="1800" b="1">
                <a:solidFill>
                  <a:prstClr val="white"/>
                </a:solidFill>
                <a:ea typeface="Arial" charset="0"/>
                <a:cs typeface="Arial" charset="0"/>
              </a:rPr>
              <a:t>Connectez-vous et discutez</a:t>
            </a:r>
            <a:r>
              <a:rPr lang="fr-FR" sz="1800">
                <a:solidFill>
                  <a:prstClr val="white"/>
                </a:solidFill>
                <a:ea typeface="Arial" charset="0"/>
                <a:cs typeface="Arial" charset="0"/>
              </a:rPr>
              <a:t> avec des Lions et des Leos du monde entier</a:t>
            </a:r>
          </a:p>
          <a:p>
            <a:pPr marL="560070" lvl="1" indent="-285750">
              <a:lnSpc>
                <a:spcPct val="105000"/>
              </a:lnSpc>
              <a:spcAft>
                <a:spcPts val="1200"/>
              </a:spcAft>
              <a:buFont typeface="Arial" pitchFamily="34" charset="0"/>
              <a:buChar char="•"/>
            </a:pPr>
            <a:r>
              <a:rPr lang="fr-FR" sz="1800" b="1">
                <a:solidFill>
                  <a:prstClr val="white"/>
                </a:solidFill>
                <a:ea typeface="Arial" charset="0"/>
                <a:cs typeface="Arial" charset="0"/>
              </a:rPr>
              <a:t>Affichez des données de service clés</a:t>
            </a:r>
            <a:r>
              <a:rPr lang="fr-FR" sz="1800">
                <a:solidFill>
                  <a:prstClr val="white"/>
                </a:solidFill>
                <a:ea typeface="Arial" charset="0"/>
                <a:cs typeface="Arial" charset="0"/>
              </a:rPr>
              <a:t> sur votre club, district, district multiple, etc.</a:t>
            </a:r>
          </a:p>
        </p:txBody>
      </p:sp>
      <p:pic>
        <p:nvPicPr>
          <p:cNvPr id="4" name="Picture 3">
            <a:extLst>
              <a:ext uri="{FF2B5EF4-FFF2-40B4-BE49-F238E27FC236}">
                <a16:creationId xmlns:a16="http://schemas.microsoft.com/office/drawing/2014/main" xmlns="" id="{238BF956-C5CF-E54A-8D16-4BDD31C4E8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4"/>
          <a:stretch/>
        </p:blipFill>
        <p:spPr>
          <a:xfrm>
            <a:off x="-212436" y="854715"/>
            <a:ext cx="8206927" cy="4554444"/>
          </a:xfrm>
          <a:prstGeom prst="rect">
            <a:avLst/>
          </a:prstGeom>
        </p:spPr>
      </p:pic>
    </p:spTree>
    <p:extLst>
      <p:ext uri="{BB962C8B-B14F-4D97-AF65-F5344CB8AC3E}">
        <p14:creationId xmlns:p14="http://schemas.microsoft.com/office/powerpoint/2010/main" val="1602337836"/>
      </p:ext>
    </p:extLst>
  </p:cSld>
  <p:clrMapOvr>
    <a:masterClrMapping/>
  </p:clrMapOvr>
  <mc:AlternateContent xmlns:mc="http://schemas.openxmlformats.org/markup-compatibility/2006" xmlns:p14="http://schemas.microsoft.com/office/powerpoint/2010/main">
    <mc:Choice Requires="p14">
      <p:transition spd="slow" p14:dur="2000" advTm="52327"/>
    </mc:Choice>
    <mc:Fallback xmlns="">
      <p:transition spd="slow" advTm="52327"/>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ckground - Solid">
            <a:extLst>
              <a:ext uri="{FF2B5EF4-FFF2-40B4-BE49-F238E27FC236}">
                <a16:creationId xmlns:a16="http://schemas.microsoft.com/office/drawing/2014/main" xmlns="" id="{AF1E1F66-097E-5942-90D2-36DCAB0E9B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7" name="Rectangle 6">
            <a:extLst>
              <a:ext uri="{FF2B5EF4-FFF2-40B4-BE49-F238E27FC236}">
                <a16:creationId xmlns:a16="http://schemas.microsoft.com/office/drawing/2014/main" xmlns="" id="{A951C28D-E001-D84B-BCD0-F90BB22F7307}"/>
              </a:ext>
            </a:extLst>
          </p:cNvPr>
          <p:cNvSpPr/>
          <p:nvPr/>
        </p:nvSpPr>
        <p:spPr>
          <a:xfrm>
            <a:off x="0" y="952423"/>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srgbClr val="EBB700"/>
              </a:solidFill>
              <a:latin typeface="Arial" charset="0"/>
              <a:ea typeface="Arial" charset="0"/>
              <a:cs typeface="Arial" charset="0"/>
            </a:endParaRPr>
          </a:p>
        </p:txBody>
      </p:sp>
      <p:sp>
        <p:nvSpPr>
          <p:cNvPr id="8" name="Text Placeholder 18">
            <a:extLst>
              <a:ext uri="{FF2B5EF4-FFF2-40B4-BE49-F238E27FC236}">
                <a16:creationId xmlns:a16="http://schemas.microsoft.com/office/drawing/2014/main" xmlns="" id="{C2D2994A-F622-164E-8907-BFB293F0F882}"/>
              </a:ext>
            </a:extLst>
          </p:cNvPr>
          <p:cNvSpPr txBox="1">
            <a:spLocks/>
          </p:cNvSpPr>
          <p:nvPr/>
        </p:nvSpPr>
        <p:spPr>
          <a:xfrm>
            <a:off x="685800" y="915049"/>
            <a:ext cx="89888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a:solidFill>
                  <a:prstClr val="white"/>
                </a:solidFill>
              </a:rPr>
              <a:t>Que devrais-je savoir sur MyLion ?</a:t>
            </a:r>
          </a:p>
        </p:txBody>
      </p:sp>
      <p:sp>
        <p:nvSpPr>
          <p:cNvPr id="9" name="Page Number - Blue">
            <a:extLst>
              <a:ext uri="{FF2B5EF4-FFF2-40B4-BE49-F238E27FC236}">
                <a16:creationId xmlns:a16="http://schemas.microsoft.com/office/drawing/2014/main" xmlns="" id="{9E222613-0854-A744-9436-29994C81409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5</a:t>
            </a:fld>
            <a:endParaRPr lang="en-US" sz="1000" smtClean="0">
              <a:solidFill>
                <a:prstClr val="white"/>
              </a:solidFill>
            </a:endParaRPr>
          </a:p>
        </p:txBody>
      </p:sp>
      <p:sp>
        <p:nvSpPr>
          <p:cNvPr id="10" name="Text Placeholder 8">
            <a:extLst>
              <a:ext uri="{FF2B5EF4-FFF2-40B4-BE49-F238E27FC236}">
                <a16:creationId xmlns:a16="http://schemas.microsoft.com/office/drawing/2014/main" xmlns="" id="{6D47FA3D-6ED0-834D-914A-30CB8CB87125}"/>
              </a:ext>
            </a:extLst>
          </p:cNvPr>
          <p:cNvSpPr txBox="1">
            <a:spLocks/>
          </p:cNvSpPr>
          <p:nvPr/>
        </p:nvSpPr>
        <p:spPr>
          <a:xfrm>
            <a:off x="1730578" y="1828800"/>
            <a:ext cx="8730843" cy="3840541"/>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371600" lvl="1" indent="-457200">
              <a:spcBef>
                <a:spcPts val="2000"/>
              </a:spcBef>
              <a:spcAft>
                <a:spcPts val="1000"/>
              </a:spcAft>
              <a:buClr>
                <a:srgbClr val="EBB700"/>
              </a:buClr>
              <a:buSzPct val="100000"/>
              <a:buFont typeface="+mj-lt"/>
              <a:buAutoNum type="arabicPeriod"/>
            </a:pPr>
            <a:r>
              <a:rPr lang="fr-FR" sz="2400">
                <a:solidFill>
                  <a:prstClr val="white"/>
                </a:solidFill>
              </a:rPr>
              <a:t>MyLion fait l'objet d'améliorations constantes</a:t>
            </a:r>
          </a:p>
          <a:p>
            <a:pPr marL="1884313" lvl="4" indent="-285750">
              <a:buClr>
                <a:srgbClr val="EBB700"/>
              </a:buClr>
              <a:buFont typeface="Arial" pitchFamily="34" charset="0"/>
              <a:buChar char="•"/>
            </a:pPr>
            <a:r>
              <a:rPr lang="fr-FR">
                <a:solidFill>
                  <a:prstClr val="white"/>
                </a:solidFill>
              </a:rPr>
              <a:t>MyLion a été testée par plus de 300 Lions et Leos, et son développement se poursuit sur la base des commentaires des utilisateurs.</a:t>
            </a:r>
          </a:p>
          <a:p>
            <a:pPr marL="1371600" lvl="1" indent="-457200">
              <a:spcBef>
                <a:spcPts val="2000"/>
              </a:spcBef>
              <a:spcAft>
                <a:spcPts val="1000"/>
              </a:spcAft>
              <a:buClr>
                <a:srgbClr val="EBB700"/>
              </a:buClr>
              <a:buSzPct val="100000"/>
              <a:buFont typeface="+mj-lt"/>
              <a:buAutoNum type="arabicPeriod"/>
            </a:pPr>
            <a:r>
              <a:rPr lang="fr-FR" sz="2400">
                <a:solidFill>
                  <a:prstClr val="white"/>
                </a:solidFill>
              </a:rPr>
              <a:t>MyLion remplacera les rapports d'activité de service MyLCI à compter du 1</a:t>
            </a:r>
            <a:r>
              <a:rPr lang="fr-FR" sz="2400" baseline="30000">
                <a:solidFill>
                  <a:prstClr val="white"/>
                </a:solidFill>
              </a:rPr>
              <a:t>er</a:t>
            </a:r>
            <a:r>
              <a:rPr lang="fr-FR" sz="2400">
                <a:solidFill>
                  <a:prstClr val="white"/>
                </a:solidFill>
              </a:rPr>
              <a:t> juillet 2019</a:t>
            </a:r>
          </a:p>
          <a:p>
            <a:pPr marL="1884313" lvl="4" indent="-285750">
              <a:buClr>
                <a:srgbClr val="EBB700"/>
              </a:buClr>
              <a:buSzPct val="100000"/>
              <a:buFont typeface="Arial" pitchFamily="34" charset="0"/>
              <a:buChar char="•"/>
            </a:pPr>
            <a:r>
              <a:rPr lang="fr-FR">
                <a:solidFill>
                  <a:prstClr val="white"/>
                </a:solidFill>
              </a:rPr>
              <a:t>Des webinaires, des boîtes à outils MyLion et d’autres ressources seront disponibles pour vous guider.</a:t>
            </a:r>
          </a:p>
          <a:p>
            <a:pPr marL="1371600" lvl="1" indent="-457200">
              <a:spcBef>
                <a:spcPts val="2000"/>
              </a:spcBef>
              <a:spcAft>
                <a:spcPts val="1000"/>
              </a:spcAft>
              <a:buClr>
                <a:srgbClr val="EBB700"/>
              </a:buClr>
              <a:buSzPct val="100000"/>
              <a:buFont typeface="+mj-lt"/>
              <a:buAutoNum type="arabicPeriod"/>
            </a:pPr>
            <a:r>
              <a:rPr lang="fr-FR" sz="2400">
                <a:solidFill>
                  <a:prstClr val="white"/>
                </a:solidFill>
              </a:rPr>
              <a:t>MyLion est disponible partout depuis n'importe quel appareil</a:t>
            </a:r>
          </a:p>
          <a:p>
            <a:pPr marL="1884313" lvl="4" indent="-285750">
              <a:buClr>
                <a:srgbClr val="EBB700"/>
              </a:buClr>
              <a:buFont typeface="Arial" pitchFamily="34" charset="0"/>
              <a:buChar char="•"/>
            </a:pPr>
            <a:r>
              <a:rPr lang="fr-FR">
                <a:solidFill>
                  <a:prstClr val="white"/>
                </a:solidFill>
              </a:rPr>
              <a:t>Connectez-vous à MyLion depuis n'importe quel navigateur Web.</a:t>
            </a:r>
          </a:p>
          <a:p>
            <a:pPr marL="1884313" lvl="4" indent="-285750">
              <a:buClr>
                <a:srgbClr val="EBB700"/>
              </a:buClr>
              <a:buFont typeface="Arial" pitchFamily="34" charset="0"/>
              <a:buChar char="•"/>
            </a:pPr>
            <a:r>
              <a:rPr lang="fr-FR">
                <a:solidFill>
                  <a:prstClr val="white"/>
                </a:solidFill>
              </a:rPr>
              <a:t>Téléchargez l'application mobile MyLion sur votre smartphone.</a:t>
            </a:r>
          </a:p>
          <a:p>
            <a:pPr marL="1884313" lvl="4" indent="-285750">
              <a:buClr>
                <a:srgbClr val="EBB700"/>
              </a:buClr>
              <a:buSzPct val="100000"/>
              <a:buFont typeface="Arial" pitchFamily="34" charset="0"/>
              <a:buChar char="•"/>
            </a:pPr>
            <a:endParaRPr lang="en-US" dirty="0">
              <a:solidFill>
                <a:prstClr val="white"/>
              </a:solidFill>
            </a:endParaRPr>
          </a:p>
        </p:txBody>
      </p:sp>
    </p:spTree>
    <p:extLst>
      <p:ext uri="{BB962C8B-B14F-4D97-AF65-F5344CB8AC3E}">
        <p14:creationId xmlns:p14="http://schemas.microsoft.com/office/powerpoint/2010/main" val="140250693"/>
      </p:ext>
    </p:extLst>
  </p:cSld>
  <p:clrMapOvr>
    <a:masterClrMapping/>
  </p:clrMapOvr>
  <mc:AlternateContent xmlns:mc="http://schemas.openxmlformats.org/markup-compatibility/2006" xmlns:p14="http://schemas.microsoft.com/office/powerpoint/2010/main">
    <mc:Choice Requires="p14">
      <p:transition spd="slow" p14:dur="2000" advTm="78827"/>
    </mc:Choice>
    <mc:Fallback xmlns="">
      <p:transition spd="slow" advTm="7882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9B3D475-E3FA-6841-9E62-9D3C5D64DE27}"/>
              </a:ext>
            </a:extLst>
          </p:cNvPr>
          <p:cNvSpPr>
            <a:spLocks noGrp="1"/>
          </p:cNvSpPr>
          <p:nvPr>
            <p:ph type="body" sz="quarter" idx="12"/>
          </p:nvPr>
        </p:nvSpPr>
        <p:spPr>
          <a:xfrm>
            <a:off x="2993574" y="2400304"/>
            <a:ext cx="6209629" cy="1778543"/>
          </a:xfrm>
        </p:spPr>
        <p:txBody>
          <a:bodyPr/>
          <a:lstStyle/>
          <a:p>
            <a:r>
              <a:rPr lang="fr-FR" sz="3200"/>
              <a:t>Avantages de la planification</a:t>
            </a:r>
          </a:p>
          <a:p>
            <a:r>
              <a:rPr lang="fr-FR" sz="3200"/>
              <a:t>Avantages des rapports </a:t>
            </a:r>
          </a:p>
          <a:p>
            <a:r>
              <a:rPr lang="fr-FR" sz="3200"/>
              <a:t>Avantages de MyLion</a:t>
            </a:r>
          </a:p>
        </p:txBody>
      </p:sp>
      <p:sp>
        <p:nvSpPr>
          <p:cNvPr id="3" name="Rectangle 2">
            <a:extLst>
              <a:ext uri="{FF2B5EF4-FFF2-40B4-BE49-F238E27FC236}">
                <a16:creationId xmlns="" xmlns:a16="http://schemas.microsoft.com/office/drawing/2014/main" id="{AA482388-FE1D-6A46-AB43-4E219E783FBF}"/>
              </a:ext>
            </a:extLst>
          </p:cNvPr>
          <p:cNvSpPr/>
          <p:nvPr/>
        </p:nvSpPr>
        <p:spPr>
          <a:xfrm>
            <a:off x="5370872" y="4419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827808200"/>
      </p:ext>
    </p:extLst>
  </p:cSld>
  <p:clrMapOvr>
    <a:masterClrMapping/>
  </p:clrMapOvr>
  <mc:AlternateContent xmlns:mc="http://schemas.openxmlformats.org/markup-compatibility/2006" xmlns:p14="http://schemas.microsoft.com/office/powerpoint/2010/main">
    <mc:Choice Requires="p14">
      <p:transition spd="slow" p14:dur="2000" advTm="35726"/>
    </mc:Choice>
    <mc:Fallback xmlns="">
      <p:transition spd="slow" advTm="3572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2991186" y="685800"/>
            <a:ext cx="6209629" cy="978445"/>
          </a:xfrm>
        </p:spPr>
        <p:txBody>
          <a:bodyPr/>
          <a:lstStyle/>
          <a:p>
            <a:r>
              <a:rPr lang="fr-FR" sz="3200">
                <a:solidFill>
                  <a:srgbClr val="0A5496"/>
                </a:solidFill>
                <a:ea typeface="ヒラギノ角ゴ Pro W3" pitchFamily="125" charset="-128"/>
                <a:cs typeface="+mn-cs"/>
              </a:rPr>
              <a:t>Avantages de la planification </a:t>
            </a:r>
          </a:p>
        </p:txBody>
      </p:sp>
      <p:sp>
        <p:nvSpPr>
          <p:cNvPr id="5" name="Rectangle 4"/>
          <p:cNvSpPr/>
          <p:nvPr/>
        </p:nvSpPr>
        <p:spPr>
          <a:xfrm>
            <a:off x="3848528" y="2512888"/>
            <a:ext cx="6324600" cy="3508653"/>
          </a:xfrm>
          <a:prstGeom prst="rect">
            <a:avLst/>
          </a:prstGeom>
        </p:spPr>
        <p:txBody>
          <a:bodyPr wrap="square">
            <a:spAutoFit/>
          </a:bodyPr>
          <a:lstStyle/>
          <a:p>
            <a:pPr marL="457200" indent="-457200">
              <a:spcAft>
                <a:spcPts val="1200"/>
              </a:spcAft>
              <a:buFont typeface="Arial" panose="020B0604020202020204" pitchFamily="34" charset="0"/>
              <a:buChar char="•"/>
            </a:pPr>
            <a:r>
              <a:rPr lang="fr-FR" sz="3200" b="1">
                <a:solidFill>
                  <a:srgbClr val="0A5496"/>
                </a:solidFill>
                <a:latin typeface="Arial" panose="020B0604020202020204" pitchFamily="34" charset="0"/>
                <a:cs typeface="Arial" panose="020B0604020202020204" pitchFamily="34" charset="0"/>
              </a:rPr>
              <a:t>Meilleure gestion du temps</a:t>
            </a:r>
          </a:p>
          <a:p>
            <a:pPr marL="457200" indent="-457200">
              <a:spcAft>
                <a:spcPts val="1200"/>
              </a:spcAft>
              <a:buFont typeface="Arial" panose="020B0604020202020204" pitchFamily="34" charset="0"/>
              <a:buChar char="•"/>
            </a:pPr>
            <a:r>
              <a:rPr lang="fr-FR" sz="3200" b="1">
                <a:solidFill>
                  <a:srgbClr val="0A5496"/>
                </a:solidFill>
                <a:latin typeface="Arial" panose="020B0604020202020204" pitchFamily="34" charset="0"/>
                <a:cs typeface="Arial" panose="020B0604020202020204" pitchFamily="34" charset="0"/>
              </a:rPr>
              <a:t>Meilleure performance</a:t>
            </a:r>
          </a:p>
          <a:p>
            <a:pPr marL="457200" indent="-457200">
              <a:spcAft>
                <a:spcPts val="1200"/>
              </a:spcAft>
              <a:buFont typeface="Arial" panose="020B0604020202020204" pitchFamily="34" charset="0"/>
              <a:buChar char="•"/>
            </a:pPr>
            <a:r>
              <a:rPr lang="fr-FR" sz="3200" b="1">
                <a:solidFill>
                  <a:srgbClr val="0A5496"/>
                </a:solidFill>
                <a:latin typeface="Arial" panose="020B0604020202020204" pitchFamily="34" charset="0"/>
                <a:cs typeface="Arial" panose="020B0604020202020204" pitchFamily="34" charset="0"/>
              </a:rPr>
              <a:t>Meilleure participation</a:t>
            </a:r>
          </a:p>
          <a:p>
            <a:pPr marL="457200" indent="-457200">
              <a:spcAft>
                <a:spcPts val="1200"/>
              </a:spcAft>
              <a:buFont typeface="Arial" panose="020B0604020202020204" pitchFamily="34" charset="0"/>
              <a:buChar char="•"/>
            </a:pPr>
            <a:r>
              <a:rPr lang="fr-FR" sz="3200" b="1">
                <a:solidFill>
                  <a:srgbClr val="0A5496"/>
                </a:solidFill>
                <a:latin typeface="Arial" panose="020B0604020202020204" pitchFamily="34" charset="0"/>
                <a:cs typeface="Arial" panose="020B0604020202020204" pitchFamily="34" charset="0"/>
              </a:rPr>
              <a:t>Meilleure prise de décision</a:t>
            </a:r>
          </a:p>
          <a:p>
            <a:endParaRPr lang="en-US" b="1" dirty="0">
              <a:solidFill>
                <a:srgbClr val="000000"/>
              </a:solidFill>
              <a:latin typeface="HelveticaNeueLT Std"/>
            </a:endParaRPr>
          </a:p>
          <a:p>
            <a:r>
              <a:rPr lang="fr-FR" b="1">
                <a:solidFill>
                  <a:srgbClr val="000000"/>
                </a:solidFill>
                <a:latin typeface="HelveticaNeueLT Std"/>
              </a:rPr>
              <a:t> </a:t>
            </a:r>
          </a:p>
          <a:p>
            <a:endParaRPr lang="en-US" b="1" dirty="0"/>
          </a:p>
        </p:txBody>
      </p:sp>
      <p:pic>
        <p:nvPicPr>
          <p:cNvPr id="4" name="Picture 3">
            <a:extLst>
              <a:ext uri="{FF2B5EF4-FFF2-40B4-BE49-F238E27FC236}">
                <a16:creationId xmlns:a16="http://schemas.microsoft.com/office/drawing/2014/main" xmlns="" id="{C3C78343-7E3D-C145-9FA9-888F73039543}"/>
              </a:ext>
            </a:extLst>
          </p:cNvPr>
          <p:cNvPicPr>
            <a:picLocks noChangeAspect="1"/>
          </p:cNvPicPr>
          <p:nvPr/>
        </p:nvPicPr>
        <p:blipFill>
          <a:blip r:embed="rId3"/>
          <a:stretch>
            <a:fillRect/>
          </a:stretch>
        </p:blipFill>
        <p:spPr>
          <a:xfrm>
            <a:off x="9906000" y="0"/>
            <a:ext cx="2286000" cy="2286000"/>
          </a:xfrm>
          <a:prstGeom prst="rect">
            <a:avLst/>
          </a:prstGeom>
        </p:spPr>
      </p:pic>
      <p:pic>
        <p:nvPicPr>
          <p:cNvPr id="7" name="Picture 6">
            <a:extLst>
              <a:ext uri="{FF2B5EF4-FFF2-40B4-BE49-F238E27FC236}">
                <a16:creationId xmlns:a16="http://schemas.microsoft.com/office/drawing/2014/main" xmlns="" id="{49AFB730-DD6F-844E-B07D-2C351FB794D3}"/>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298925565"/>
      </p:ext>
    </p:extLst>
  </p:cSld>
  <p:clrMapOvr>
    <a:masterClrMapping/>
  </p:clrMapOvr>
  <mc:AlternateContent xmlns:mc="http://schemas.openxmlformats.org/markup-compatibility/2006" xmlns:p14="http://schemas.microsoft.com/office/powerpoint/2010/main">
    <mc:Choice Requires="p14">
      <p:transition spd="slow" p14:dur="2000" advTm="113269"/>
    </mc:Choice>
    <mc:Fallback xmlns="">
      <p:transition spd="slow" advTm="11326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971800" y="1219200"/>
            <a:ext cx="6209629" cy="445043"/>
          </a:xfrm>
        </p:spPr>
        <p:txBody>
          <a:bodyPr/>
          <a:lstStyle/>
          <a:p>
            <a:r>
              <a:rPr lang="fr-FR" sz="3200">
                <a:solidFill>
                  <a:srgbClr val="0A5496"/>
                </a:solidFill>
                <a:ea typeface="ヒラギノ角ゴ Pro W3" pitchFamily="125" charset="-128"/>
                <a:cs typeface="+mn-cs"/>
              </a:rPr>
              <a:t>Avantages des rapports</a:t>
            </a:r>
          </a:p>
          <a:p>
            <a:endParaRPr lang="en-US" dirty="0"/>
          </a:p>
        </p:txBody>
      </p:sp>
      <p:sp>
        <p:nvSpPr>
          <p:cNvPr id="7" name="Rectangle 6"/>
          <p:cNvSpPr/>
          <p:nvPr/>
        </p:nvSpPr>
        <p:spPr>
          <a:xfrm>
            <a:off x="3429000" y="2590800"/>
            <a:ext cx="6481482" cy="3508653"/>
          </a:xfrm>
          <a:prstGeom prst="rect">
            <a:avLst/>
          </a:prstGeom>
        </p:spPr>
        <p:txBody>
          <a:bodyPr wrap="square">
            <a:spAutoFit/>
          </a:bodyPr>
          <a:lstStyle/>
          <a:p>
            <a:pPr marL="457200" indent="-457200">
              <a:spcAft>
                <a:spcPts val="1200"/>
              </a:spcAft>
              <a:buFont typeface="Arial" panose="020B0604020202020204" pitchFamily="34" charset="0"/>
              <a:buChar char="•"/>
            </a:pPr>
            <a:r>
              <a:rPr lang="fr-FR" sz="3200" b="1">
                <a:solidFill>
                  <a:srgbClr val="0A5496"/>
                </a:solidFill>
                <a:latin typeface="Arial" panose="020B0604020202020204" pitchFamily="34" charset="0"/>
                <a:cs typeface="Arial" panose="020B0604020202020204" pitchFamily="34" charset="0"/>
              </a:rPr>
              <a:t>Mieux préparer l’avenir</a:t>
            </a:r>
          </a:p>
          <a:p>
            <a:pPr marL="457200" indent="-457200">
              <a:spcAft>
                <a:spcPts val="1200"/>
              </a:spcAft>
              <a:buFont typeface="Arial" panose="020B0604020202020204" pitchFamily="34" charset="0"/>
              <a:buChar char="•"/>
            </a:pPr>
            <a:r>
              <a:rPr lang="fr-FR" sz="3200" b="1">
                <a:solidFill>
                  <a:srgbClr val="0A5496"/>
                </a:solidFill>
                <a:latin typeface="Arial" panose="020B0604020202020204" pitchFamily="34" charset="0"/>
                <a:cs typeface="Arial" panose="020B0604020202020204" pitchFamily="34" charset="0"/>
              </a:rPr>
              <a:t>Mieux communiquer</a:t>
            </a:r>
          </a:p>
          <a:p>
            <a:pPr marL="457200" indent="-457200">
              <a:spcAft>
                <a:spcPts val="1200"/>
              </a:spcAft>
              <a:buFont typeface="Arial" panose="020B0604020202020204" pitchFamily="34" charset="0"/>
              <a:buChar char="•"/>
            </a:pPr>
            <a:r>
              <a:rPr lang="fr-FR" sz="3200" b="1">
                <a:solidFill>
                  <a:srgbClr val="0A5496"/>
                </a:solidFill>
                <a:latin typeface="Arial" panose="020B0604020202020204" pitchFamily="34" charset="0"/>
                <a:cs typeface="Arial" panose="020B0604020202020204" pitchFamily="34" charset="0"/>
              </a:rPr>
              <a:t>Développer l’effectif</a:t>
            </a:r>
          </a:p>
          <a:p>
            <a:pPr marL="457200" indent="-457200">
              <a:spcAft>
                <a:spcPts val="1200"/>
              </a:spcAft>
              <a:buFont typeface="Arial" panose="020B0604020202020204" pitchFamily="34" charset="0"/>
              <a:buChar char="•"/>
            </a:pPr>
            <a:r>
              <a:rPr lang="fr-FR" sz="3200" b="1">
                <a:solidFill>
                  <a:srgbClr val="0A5496"/>
                </a:solidFill>
                <a:latin typeface="Arial" panose="020B0604020202020204" pitchFamily="34" charset="0"/>
                <a:cs typeface="Arial" panose="020B0604020202020204" pitchFamily="34" charset="0"/>
              </a:rPr>
              <a:t>Reconnaître et récompenser</a:t>
            </a:r>
          </a:p>
          <a:p>
            <a:endParaRPr lang="en-US" b="1" dirty="0">
              <a:solidFill>
                <a:srgbClr val="000000"/>
              </a:solidFill>
              <a:latin typeface="HelveticaNeueLT Std"/>
            </a:endParaRPr>
          </a:p>
          <a:p>
            <a:r>
              <a:rPr lang="fr-FR" b="1">
                <a:solidFill>
                  <a:srgbClr val="000000"/>
                </a:solidFill>
                <a:latin typeface="HelveticaNeueLT Std"/>
              </a:rPr>
              <a:t> </a:t>
            </a:r>
          </a:p>
          <a:p>
            <a:endParaRPr lang="en-US" b="1" dirty="0"/>
          </a:p>
        </p:txBody>
      </p:sp>
      <p:pic>
        <p:nvPicPr>
          <p:cNvPr id="6" name="Picture 5">
            <a:extLst>
              <a:ext uri="{FF2B5EF4-FFF2-40B4-BE49-F238E27FC236}">
                <a16:creationId xmlns:a16="http://schemas.microsoft.com/office/drawing/2014/main" xmlns="" id="{8E270A48-8F69-AF4B-8EB9-E13DC9FEAE33}"/>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xmlns="" id="{7E0A9FD4-4B4D-764C-A933-3AC45481F502}"/>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20276887"/>
      </p:ext>
    </p:extLst>
  </p:cSld>
  <p:clrMapOvr>
    <a:masterClrMapping/>
  </p:clrMapOvr>
  <mc:AlternateContent xmlns:mc="http://schemas.openxmlformats.org/markup-compatibility/2006" xmlns:p14="http://schemas.microsoft.com/office/powerpoint/2010/main">
    <mc:Choice Requires="p14">
      <p:transition spd="slow" p14:dur="2000" advTm="90505"/>
    </mc:Choice>
    <mc:Fallback xmlns="">
      <p:transition spd="slow" advTm="9050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1">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srgbClr val="FEFFFE">
                  <a:alpha val="44000"/>
                </a:srgbClr>
              </a:solidFill>
            </a:endParaRPr>
          </a:p>
        </p:txBody>
      </p:sp>
      <p:sp>
        <p:nvSpPr>
          <p:cNvPr id="7" name="Content Placeholder 2"/>
          <p:cNvSpPr txBox="1">
            <a:spLocks/>
          </p:cNvSpPr>
          <p:nvPr/>
        </p:nvSpPr>
        <p:spPr bwMode="auto">
          <a:xfrm>
            <a:off x="832485" y="3694173"/>
            <a:ext cx="10744200" cy="3339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500"/>
              </a:spcAft>
              <a:buFont typeface="Wingdings" charset="2"/>
              <a:buChar char="§"/>
            </a:pPr>
            <a:r>
              <a:rPr lang="fr-FR" sz="2400" dirty="0">
                <a:solidFill>
                  <a:srgbClr val="FEFFFE"/>
                </a:solidFill>
                <a:latin typeface="Arial" panose="020B0604020202020204" pitchFamily="34" charset="0"/>
                <a:ea typeface="Open Sans" charset="0"/>
                <a:cs typeface="Arial" panose="020B0604020202020204" pitchFamily="34" charset="0"/>
              </a:rPr>
              <a:t>Les Lions veulent </a:t>
            </a:r>
            <a:r>
              <a:rPr lang="fr-FR" sz="2400" b="1" dirty="0">
                <a:solidFill>
                  <a:srgbClr val="FFD000"/>
                </a:solidFill>
                <a:latin typeface="Arial" panose="020B0604020202020204" pitchFamily="34" charset="0"/>
                <a:ea typeface="Open Sans" charset="0"/>
                <a:cs typeface="Arial" panose="020B0604020202020204" pitchFamily="34" charset="0"/>
              </a:rPr>
              <a:t>pouvoir se connecter au LCI,</a:t>
            </a:r>
            <a:r>
              <a:rPr lang="fr-FR" sz="2400" dirty="0">
                <a:solidFill>
                  <a:srgbClr val="FFD000"/>
                </a:solidFill>
                <a:latin typeface="Arial" panose="020B0604020202020204" pitchFamily="34" charset="0"/>
                <a:ea typeface="Open Sans" charset="0"/>
                <a:cs typeface="Arial" panose="020B0604020202020204" pitchFamily="34" charset="0"/>
              </a:rPr>
              <a:t> </a:t>
            </a:r>
            <a:r>
              <a:rPr lang="fr-FR" sz="2400" dirty="0">
                <a:solidFill>
                  <a:srgbClr val="FEFFFE"/>
                </a:solidFill>
                <a:latin typeface="Arial" panose="020B0604020202020204" pitchFamily="34" charset="0"/>
                <a:ea typeface="Open Sans" charset="0"/>
                <a:cs typeface="Arial" panose="020B0604020202020204" pitchFamily="34" charset="0"/>
              </a:rPr>
              <a:t>où qu’ils se trouvent.</a:t>
            </a:r>
          </a:p>
          <a:p>
            <a:pPr>
              <a:spcAft>
                <a:spcPts val="1500"/>
              </a:spcAft>
              <a:buFont typeface="Wingdings" charset="2"/>
              <a:buChar char="§"/>
            </a:pPr>
            <a:r>
              <a:rPr lang="fr-FR" sz="2400" dirty="0">
                <a:solidFill>
                  <a:srgbClr val="FEFFFE"/>
                </a:solidFill>
                <a:latin typeface="Arial" panose="020B0604020202020204" pitchFamily="34" charset="0"/>
                <a:ea typeface="Open Sans" charset="0"/>
                <a:cs typeface="Arial" panose="020B0604020202020204" pitchFamily="34" charset="0"/>
              </a:rPr>
              <a:t>Les Lions veulent </a:t>
            </a:r>
            <a:r>
              <a:rPr lang="fr-FR" sz="2400" b="1" dirty="0">
                <a:solidFill>
                  <a:srgbClr val="FFD000"/>
                </a:solidFill>
                <a:latin typeface="Arial" panose="020B0604020202020204" pitchFamily="34" charset="0"/>
                <a:ea typeface="Open Sans" charset="0"/>
                <a:cs typeface="Arial" panose="020B0604020202020204" pitchFamily="34" charset="0"/>
              </a:rPr>
              <a:t>un accès plus direct au siège, plus d’outils à leur disposition, et un processus de rapport simplifié</a:t>
            </a:r>
            <a:r>
              <a:rPr lang="fr-FR" sz="2400" dirty="0">
                <a:solidFill>
                  <a:srgbClr val="FEFFFE"/>
                </a:solidFill>
                <a:latin typeface="Arial" panose="020B0604020202020204" pitchFamily="34" charset="0"/>
                <a:ea typeface="Open Sans" charset="0"/>
                <a:cs typeface="Arial" panose="020B0604020202020204" pitchFamily="34" charset="0"/>
              </a:rPr>
              <a:t>.</a:t>
            </a:r>
          </a:p>
          <a:p>
            <a:pPr>
              <a:spcAft>
                <a:spcPts val="1500"/>
              </a:spcAft>
              <a:buFont typeface="Wingdings" charset="2"/>
              <a:buChar char="§"/>
            </a:pPr>
            <a:r>
              <a:rPr lang="fr-FR" sz="2400" dirty="0">
                <a:solidFill>
                  <a:schemeClr val="bg1"/>
                </a:solidFill>
                <a:latin typeface="Arial" panose="020B0604020202020204" pitchFamily="34" charset="0"/>
                <a:ea typeface="Open Sans" charset="0"/>
                <a:cs typeface="Arial" panose="020B0604020202020204" pitchFamily="34" charset="0"/>
              </a:rPr>
              <a:t>Les Lions veulent </a:t>
            </a:r>
            <a:r>
              <a:rPr lang="fr-FR" sz="2400" b="1" dirty="0">
                <a:solidFill>
                  <a:srgbClr val="FFD000"/>
                </a:solidFill>
                <a:latin typeface="Arial" panose="020B0604020202020204" pitchFamily="34" charset="0"/>
                <a:ea typeface="Open Sans" charset="0"/>
                <a:cs typeface="Arial" panose="020B0604020202020204" pitchFamily="34" charset="0"/>
              </a:rPr>
              <a:t>plus de contrôle </a:t>
            </a:r>
            <a:r>
              <a:rPr lang="fr-FR" sz="2400" dirty="0">
                <a:solidFill>
                  <a:srgbClr val="FEFFFE"/>
                </a:solidFill>
                <a:latin typeface="Arial" panose="020B0604020202020204" pitchFamily="34" charset="0"/>
                <a:ea typeface="Open Sans" charset="0"/>
                <a:cs typeface="Arial" panose="020B0604020202020204" pitchFamily="34" charset="0"/>
              </a:rPr>
              <a:t>sur leur engagement au sein du LCI.</a:t>
            </a:r>
          </a:p>
          <a:p>
            <a:pPr>
              <a:spcAft>
                <a:spcPts val="1500"/>
              </a:spcAft>
              <a:buFont typeface="Wingdings" charset="2"/>
              <a:buChar char="§"/>
            </a:pPr>
            <a:endParaRPr lang="en-US" sz="2000" kern="0" dirty="0">
              <a:solidFill>
                <a:srgbClr val="FEFFFE"/>
              </a:solidFill>
              <a:latin typeface="Arial" panose="020B0604020202020204" pitchFamily="34" charset="0"/>
              <a:ea typeface="Open Sans" charset="0"/>
              <a:cs typeface="Arial" panose="020B0604020202020204" pitchFamily="34" charset="0"/>
            </a:endParaRPr>
          </a:p>
          <a:p>
            <a:pPr>
              <a:spcAft>
                <a:spcPts val="1500"/>
              </a:spcAft>
              <a:buFont typeface="Wingdings" charset="2"/>
              <a:buChar char="§"/>
            </a:pPr>
            <a:endParaRPr lang="en-US" sz="2000" kern="0" dirty="0">
              <a:solidFill>
                <a:srgbClr val="FEFFFE"/>
              </a:solidFill>
              <a:latin typeface="Arial" panose="020B0604020202020204" pitchFamily="34" charset="0"/>
              <a:ea typeface="Open Sans" charset="0"/>
              <a:cs typeface="Arial" panose="020B0604020202020204" pitchFamily="34" charset="0"/>
            </a:endParaRPr>
          </a:p>
          <a:p>
            <a:pPr marL="0" indent="0">
              <a:spcAft>
                <a:spcPts val="1500"/>
              </a:spcAft>
              <a:buFont typeface="Arial" pitchFamily="34" charset="0"/>
              <a:buNone/>
            </a:pPr>
            <a:r>
              <a:rPr lang="fr-FR" sz="1600" i="1" dirty="0">
                <a:solidFill>
                  <a:srgbClr val="FEFFFE"/>
                </a:solidFill>
                <a:latin typeface="Arial" panose="020B0604020202020204" pitchFamily="34" charset="0"/>
                <a:ea typeface="Open Sans" charset="0"/>
                <a:cs typeface="Arial" panose="020B0604020202020204" pitchFamily="34" charset="0"/>
              </a:rPr>
              <a:t>Source : Digital </a:t>
            </a:r>
            <a:r>
              <a:rPr lang="fr-FR" sz="1600" i="1" dirty="0" err="1">
                <a:solidFill>
                  <a:srgbClr val="FEFFFE"/>
                </a:solidFill>
                <a:latin typeface="Arial" panose="020B0604020202020204" pitchFamily="34" charset="0"/>
                <a:ea typeface="Open Sans" charset="0"/>
                <a:cs typeface="Arial" panose="020B0604020202020204" pitchFamily="34" charset="0"/>
              </a:rPr>
              <a:t>surveys</a:t>
            </a:r>
            <a:r>
              <a:rPr lang="fr-FR" sz="1600" i="1" dirty="0">
                <a:solidFill>
                  <a:srgbClr val="FEFFFE"/>
                </a:solidFill>
                <a:latin typeface="Arial" panose="020B0604020202020204" pitchFamily="34" charset="0"/>
                <a:ea typeface="Open Sans" charset="0"/>
                <a:cs typeface="Arial" panose="020B0604020202020204" pitchFamily="34" charset="0"/>
              </a:rPr>
              <a:t> of over 1,500 Lions </a:t>
            </a:r>
            <a:r>
              <a:rPr lang="fr-FR" sz="1600" i="1" dirty="0" err="1">
                <a:solidFill>
                  <a:srgbClr val="FEFFFE"/>
                </a:solidFill>
                <a:latin typeface="Arial" panose="020B0604020202020204" pitchFamily="34" charset="0"/>
                <a:ea typeface="Open Sans" charset="0"/>
                <a:cs typeface="Arial" panose="020B0604020202020204" pitchFamily="34" charset="0"/>
              </a:rPr>
              <a:t>from</a:t>
            </a:r>
            <a:r>
              <a:rPr lang="fr-FR" sz="1600" i="1" dirty="0">
                <a:solidFill>
                  <a:srgbClr val="FEFFFE"/>
                </a:solidFill>
                <a:latin typeface="Arial" panose="020B0604020202020204" pitchFamily="34" charset="0"/>
                <a:ea typeface="Open Sans" charset="0"/>
                <a:cs typeface="Arial" panose="020B0604020202020204" pitchFamily="34" charset="0"/>
              </a:rPr>
              <a:t> </a:t>
            </a:r>
            <a:r>
              <a:rPr lang="fr-FR" sz="1600" i="1" dirty="0" err="1">
                <a:solidFill>
                  <a:srgbClr val="FEFFFE"/>
                </a:solidFill>
                <a:latin typeface="Arial" panose="020B0604020202020204" pitchFamily="34" charset="0"/>
                <a:ea typeface="Open Sans" charset="0"/>
                <a:cs typeface="Arial" panose="020B0604020202020204" pitchFamily="34" charset="0"/>
              </a:rPr>
              <a:t>around</a:t>
            </a:r>
            <a:r>
              <a:rPr lang="fr-FR" sz="1600" i="1" dirty="0">
                <a:solidFill>
                  <a:srgbClr val="FEFFFE"/>
                </a:solidFill>
                <a:latin typeface="Arial" panose="020B0604020202020204" pitchFamily="34" charset="0"/>
                <a:ea typeface="Open Sans" charset="0"/>
                <a:cs typeface="Arial" panose="020B0604020202020204" pitchFamily="34" charset="0"/>
              </a:rPr>
              <a:t> the world, 2017.</a:t>
            </a:r>
          </a:p>
        </p:txBody>
      </p:sp>
      <p:sp>
        <p:nvSpPr>
          <p:cNvPr id="9" name="Rectangle 8"/>
          <p:cNvSpPr/>
          <p:nvPr/>
        </p:nvSpPr>
        <p:spPr>
          <a:xfrm>
            <a:off x="0" y="2516246"/>
            <a:ext cx="457200" cy="33122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srgbClr val="FEFFFE"/>
              </a:solidFill>
            </a:endParaRPr>
          </a:p>
        </p:txBody>
      </p:sp>
      <p:sp>
        <p:nvSpPr>
          <p:cNvPr id="2" name="TextBox 1"/>
          <p:cNvSpPr txBox="1"/>
          <p:nvPr/>
        </p:nvSpPr>
        <p:spPr>
          <a:xfrm>
            <a:off x="832485" y="2389472"/>
            <a:ext cx="5007206" cy="584775"/>
          </a:xfrm>
          <a:prstGeom prst="rect">
            <a:avLst/>
          </a:prstGeom>
          <a:noFill/>
        </p:spPr>
        <p:txBody>
          <a:bodyPr wrap="square" rtlCol="0">
            <a:spAutoFit/>
          </a:bodyPr>
          <a:lstStyle/>
          <a:p>
            <a:pPr fontAlgn="base">
              <a:spcBef>
                <a:spcPct val="0"/>
              </a:spcBef>
              <a:spcAft>
                <a:spcPct val="0"/>
              </a:spcAft>
            </a:pPr>
            <a:r>
              <a:rPr lang="fr-FR" sz="3200" b="1" dirty="0">
                <a:solidFill>
                  <a:srgbClr val="FEFFFE"/>
                </a:solidFill>
                <a:latin typeface="Arial" pitchFamily="34" charset="0"/>
                <a:ea typeface="Open Sans" charset="0"/>
                <a:cs typeface="Arial" panose="020B0604020202020204" pitchFamily="34" charset="0"/>
              </a:rPr>
              <a:t>Avantages de MyLion</a:t>
            </a:r>
          </a:p>
        </p:txBody>
      </p:sp>
    </p:spTree>
    <p:extLst>
      <p:ext uri="{BB962C8B-B14F-4D97-AF65-F5344CB8AC3E}">
        <p14:creationId xmlns:p14="http://schemas.microsoft.com/office/powerpoint/2010/main" val="651536234"/>
      </p:ext>
    </p:extLst>
  </p:cSld>
  <p:clrMapOvr>
    <a:masterClrMapping/>
  </p:clrMapOvr>
  <mc:AlternateContent xmlns:mc="http://schemas.openxmlformats.org/markup-compatibility/2006" xmlns:p14="http://schemas.microsoft.com/office/powerpoint/2010/main">
    <mc:Choice Requires="p14">
      <p:transition spd="slow" p14:dur="2000" advTm="34376"/>
    </mc:Choice>
    <mc:Fallback xmlns="">
      <p:transition spd="slow" advTm="34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2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TotalTime>
  <Words>3978</Words>
  <Application>Microsoft Office PowerPoint</Application>
  <PresentationFormat>Widescreen</PresentationFormat>
  <Paragraphs>383</Paragraphs>
  <Slides>30</Slides>
  <Notes>30</Notes>
  <HiddenSlides>0</HiddenSlides>
  <MMClips>0</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30</vt:i4>
      </vt:variant>
    </vt:vector>
  </HeadingPairs>
  <TitlesOfParts>
    <vt:vector size="57" baseType="lpstr">
      <vt:lpstr>Arial</vt:lpstr>
      <vt:lpstr>Arial Hebrew Scholar</vt:lpstr>
      <vt:lpstr>Calibri</vt:lpstr>
      <vt:lpstr>Calibri Light</vt:lpstr>
      <vt:lpstr>Helvetica</vt:lpstr>
      <vt:lpstr>Helvetica Neue</vt:lpstr>
      <vt:lpstr>HelveticaNeueLT Std</vt:lpstr>
      <vt:lpstr>Open Sans</vt:lpstr>
      <vt:lpstr>Open Sans</vt:lpstr>
      <vt:lpstr>Open Sans Regular</vt:lpstr>
      <vt:lpstr>Segoe UI</vt:lpstr>
      <vt:lpstr>Segoe UI Light</vt:lpstr>
      <vt:lpstr>Segoe UI Semibold</vt:lpstr>
      <vt:lpstr>Wingdings</vt:lpstr>
      <vt:lpstr>ヒラギノ角ゴ Pro W3</vt:lpstr>
      <vt:lpstr>2_No Page Number</vt:lpstr>
      <vt:lpstr>Blue Page Number</vt:lpstr>
      <vt:lpstr>No Page Number</vt:lpstr>
      <vt:lpstr>3_Lions_PowerPoint_Template_June2016_Template-1</vt:lpstr>
      <vt:lpstr>3_Blue Page Number</vt:lpstr>
      <vt:lpstr>2_Lions_PowerPoint_Template_June2016_Template-1</vt:lpstr>
      <vt:lpstr>1_No Page Number</vt:lpstr>
      <vt:lpstr>White Page Number</vt:lpstr>
      <vt:lpstr>3_No Page Number</vt:lpstr>
      <vt:lpstr>4_Lions_PowerPoint_Template_June2016_Template-1</vt:lpstr>
      <vt:lpstr>1_Blue Page Number</vt:lpstr>
      <vt:lpstr>1_White Page Number</vt:lpstr>
      <vt:lpstr>PowerPoint Presentation</vt:lpstr>
      <vt:lpstr>Panneau de configuration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Voyez l'impact de votre service</vt:lpstr>
      <vt:lpstr>PowerPoint Presentation</vt:lpstr>
      <vt:lpstr>PowerPoint Presentation</vt:lpstr>
      <vt:lpstr>PowerPoint Presentation</vt:lpstr>
      <vt:lpstr>Des données claires et consolidées</vt:lpstr>
      <vt:lpstr>Invitations à votre activité de service </vt:lpstr>
      <vt:lpstr>Célébrez et partagez </vt:lpstr>
      <vt:lpstr>PowerPoint Presentation</vt:lpstr>
      <vt:lpstr>Préparer votre district à utiliser MyLion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Similton, Yolanda</dc:creator>
  <cp:lastModifiedBy>Similton, Yolanda</cp:lastModifiedBy>
  <cp:revision>112</cp:revision>
  <cp:lastPrinted>2019-02-19T18:34:58Z</cp:lastPrinted>
  <dcterms:created xsi:type="dcterms:W3CDTF">2019-02-13T18:13:08Z</dcterms:created>
  <dcterms:modified xsi:type="dcterms:W3CDTF">2019-03-12T14:13:14Z</dcterms:modified>
</cp:coreProperties>
</file>