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57" r:id="rId6"/>
    <p:sldMasterId id="2147483879" r:id="rId7"/>
    <p:sldMasterId id="2147483885" r:id="rId8"/>
    <p:sldMasterId id="2147483887" r:id="rId9"/>
  </p:sldMasterIdLst>
  <p:notesMasterIdLst>
    <p:notesMasterId r:id="rId30"/>
  </p:notesMasterIdLst>
  <p:handoutMasterIdLst>
    <p:handoutMasterId r:id="rId31"/>
  </p:handoutMasterIdLst>
  <p:sldIdLst>
    <p:sldId id="870" r:id="rId10"/>
    <p:sldId id="871" r:id="rId11"/>
    <p:sldId id="1100" r:id="rId12"/>
    <p:sldId id="1075" r:id="rId13"/>
    <p:sldId id="904" r:id="rId14"/>
    <p:sldId id="1617" r:id="rId15"/>
    <p:sldId id="1619" r:id="rId16"/>
    <p:sldId id="1109" r:id="rId17"/>
    <p:sldId id="1375" r:id="rId18"/>
    <p:sldId id="1616" r:id="rId19"/>
    <p:sldId id="1040" r:id="rId20"/>
    <p:sldId id="1064" r:id="rId21"/>
    <p:sldId id="1057" r:id="rId22"/>
    <p:sldId id="1325" r:id="rId23"/>
    <p:sldId id="1074" r:id="rId24"/>
    <p:sldId id="1056" r:id="rId25"/>
    <p:sldId id="1061" r:id="rId26"/>
    <p:sldId id="1058" r:id="rId27"/>
    <p:sldId id="1326" r:id="rId28"/>
    <p:sldId id="1000" r:id="rId2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605437-E720-9786-01E1-D941D69FCFE4}" name="Gray, Tracy" initials="GT" userId="S::tgray@lionsclubs.org::51b47a81-9ad3-4650-aba2-57b18fa962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Amanda Trella" initials="AT" lastIdx="20" clrIdx="82">
    <p:extLst>
      <p:ext uri="{19B8F6BF-5375-455C-9EA6-DF929625EA0E}">
        <p15:presenceInfo xmlns:p15="http://schemas.microsoft.com/office/powerpoint/2012/main" userId="9nZMaScZcM50oSEqr+T9awvJjH3GVZmY/k43oQHVN9o=" providerId="None"/>
      </p:ext>
    </p:extLst>
  </p:cmAuthor>
  <p:cmAuthor id="13" name="Tamara Osheroff" initials="TO [12]" lastIdx="1" clrIdx="12"/>
  <p:cmAuthor id="84" name="Gray, Tracy" initials="GT" lastIdx="8" clrIdx="83">
    <p:extLst>
      <p:ext uri="{19B8F6BF-5375-455C-9EA6-DF929625EA0E}">
        <p15:presenceInfo xmlns:p15="http://schemas.microsoft.com/office/powerpoint/2012/main" userId="S::tgray@lionsclubs.org::51b47a81-9ad3-4650-aba2-57b18fa96281" providerId="AD"/>
      </p:ext>
    </p:extLst>
  </p:cmAuthor>
  <p:cmAuthor id="14" name="Tamara Osheroff" initials="TO [13]" lastIdx="1" clrIdx="13"/>
  <p:cmAuthor id="85" name="Birkey, Taylor" initials="BT" lastIdx="8" clrIdx="84">
    <p:extLst>
      <p:ext uri="{19B8F6BF-5375-455C-9EA6-DF929625EA0E}">
        <p15:presenceInfo xmlns:p15="http://schemas.microsoft.com/office/powerpoint/2012/main" userId="S::tbirkey@lionsclubs.org::d04b3745-7e98-4ff4-a263-45a9d7c8cad7" providerId="AD"/>
      </p:ext>
    </p:extLst>
  </p:cmAuthor>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8D"/>
    <a:srgbClr val="B3B2B1"/>
    <a:srgbClr val="00338D"/>
    <a:srgbClr val="0A5496"/>
    <a:srgbClr val="BFBFBF"/>
    <a:srgbClr val="F65126"/>
    <a:srgbClr val="407CCA"/>
    <a:srgbClr val="FF5C35"/>
    <a:srgbClr val="EBB700"/>
    <a:srgbClr val="CD31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60524" autoAdjust="0"/>
  </p:normalViewPr>
  <p:slideViewPr>
    <p:cSldViewPr showGuides="1">
      <p:cViewPr varScale="1">
        <p:scale>
          <a:sx n="63" d="100"/>
          <a:sy n="63" d="100"/>
        </p:scale>
        <p:origin x="1280"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90" d="100"/>
        <a:sy n="90" d="100"/>
      </p:scale>
      <p:origin x="0" y="-5094"/>
    </p:cViewPr>
  </p:sorterViewPr>
  <p:notesViewPr>
    <p:cSldViewPr showGuides="1">
      <p:cViewPr>
        <p:scale>
          <a:sx n="63" d="100"/>
          <a:sy n="63" d="100"/>
        </p:scale>
        <p:origin x="2348" y="-8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948FF-6C54-4655-A9CB-F813E610420C}" type="doc">
      <dgm:prSet loTypeId="urn:microsoft.com/office/officeart/2008/layout/HorizontalMultiLevelHierarchy" loCatId="hierarchy" qsTypeId="urn:microsoft.com/office/officeart/2005/8/quickstyle/3d3" qsCatId="3D" csTypeId="urn:microsoft.com/office/officeart/2005/8/colors/accent0_2" csCatId="mainScheme" phldr="1"/>
      <dgm:spPr/>
      <dgm:t>
        <a:bodyPr/>
        <a:lstStyle/>
        <a:p>
          <a:endParaRPr lang="en-US"/>
        </a:p>
      </dgm:t>
    </dgm:pt>
    <dgm:pt modelId="{FA4E3865-C2D8-434D-97EC-F82894D7E206}">
      <dgm:prSet phldrT="[Text]"/>
      <dgm:spPr>
        <a:solidFill>
          <a:srgbClr val="002060"/>
        </a:solidFill>
      </dgm:spPr>
      <dgm:t>
        <a:bodyPr/>
        <a:lstStyle/>
        <a:p>
          <a:r>
            <a:rPr lang="en-US" b="1" dirty="0" err="1">
              <a:solidFill>
                <a:srgbClr val="FFC000"/>
              </a:solidFill>
            </a:rPr>
            <a:t>Internationale</a:t>
          </a:r>
          <a:r>
            <a:rPr lang="en-US" b="1" dirty="0">
              <a:solidFill>
                <a:srgbClr val="FFC000"/>
              </a:solidFill>
            </a:rPr>
            <a:t>/r </a:t>
          </a:r>
          <a:r>
            <a:rPr lang="en-US" b="1" dirty="0" err="1">
              <a:solidFill>
                <a:srgbClr val="FFC000"/>
              </a:solidFill>
            </a:rPr>
            <a:t>Präsident</a:t>
          </a:r>
          <a:r>
            <a:rPr lang="en-US" b="1" dirty="0">
              <a:solidFill>
                <a:srgbClr val="FFC000"/>
              </a:solidFill>
            </a:rPr>
            <a:t>/in</a:t>
          </a:r>
        </a:p>
      </dgm:t>
    </dgm:pt>
    <dgm:pt modelId="{EF1F51E8-F9C9-48D6-9CD1-6385601D43EE}" type="parTrans" cxnId="{7333F1FC-4A59-440E-BCAB-131D2B7A7781}">
      <dgm:prSet/>
      <dgm:spPr/>
      <dgm:t>
        <a:bodyPr/>
        <a:lstStyle/>
        <a:p>
          <a:endParaRPr lang="en-US" b="0">
            <a:highlight>
              <a:srgbClr val="FFFF00"/>
            </a:highlight>
          </a:endParaRPr>
        </a:p>
      </dgm:t>
    </dgm:pt>
    <dgm:pt modelId="{115A3403-D96B-4FA6-A827-4A0C23885B1B}" type="sibTrans" cxnId="{7333F1FC-4A59-440E-BCAB-131D2B7A7781}">
      <dgm:prSet/>
      <dgm:spPr/>
      <dgm:t>
        <a:bodyPr/>
        <a:lstStyle/>
        <a:p>
          <a:endParaRPr lang="en-US" b="0">
            <a:highlight>
              <a:srgbClr val="FFFF00"/>
            </a:highlight>
          </a:endParaRPr>
        </a:p>
      </dgm:t>
    </dgm:pt>
    <dgm:pt modelId="{A6656416-4AE9-4E1D-9390-B0459FC0B459}">
      <dgm:prSet phldrT="[Text]"/>
      <dgm:spPr>
        <a:solidFill>
          <a:srgbClr val="FFC000"/>
        </a:solidFill>
      </dgm:spPr>
      <dgm:t>
        <a:bodyPr/>
        <a:lstStyle/>
        <a:p>
          <a:r>
            <a:rPr lang="en-US" b="1" dirty="0" err="1"/>
            <a:t>Erste</a:t>
          </a:r>
          <a:r>
            <a:rPr lang="en-US" b="1" dirty="0"/>
            <a:t>/r </a:t>
          </a:r>
          <a:r>
            <a:rPr lang="en-US" b="1" dirty="0" err="1"/>
            <a:t>Internationale</a:t>
          </a:r>
          <a:r>
            <a:rPr lang="en-US" b="1" dirty="0"/>
            <a:t>/r </a:t>
          </a:r>
          <a:r>
            <a:rPr lang="en-US" b="1" dirty="0" err="1"/>
            <a:t>Vizepräsident</a:t>
          </a:r>
          <a:r>
            <a:rPr lang="en-US" b="1" dirty="0"/>
            <a:t>/in</a:t>
          </a:r>
        </a:p>
      </dgm:t>
    </dgm:pt>
    <dgm:pt modelId="{F0E89962-B22E-4554-A8C1-BCA258DEE737}" type="parTrans" cxnId="{ECC4A8A8-3E10-473F-8D60-00DFAC278CD9}">
      <dgm:prSet/>
      <dgm:spPr/>
      <dgm:t>
        <a:bodyPr/>
        <a:lstStyle/>
        <a:p>
          <a:endParaRPr lang="en-US" b="0">
            <a:highlight>
              <a:srgbClr val="FFFF00"/>
            </a:highlight>
          </a:endParaRPr>
        </a:p>
      </dgm:t>
    </dgm:pt>
    <dgm:pt modelId="{874AE9DC-FA1F-4585-8050-3B622AC681C2}" type="sibTrans" cxnId="{ECC4A8A8-3E10-473F-8D60-00DFAC278CD9}">
      <dgm:prSet/>
      <dgm:spPr/>
      <dgm:t>
        <a:bodyPr/>
        <a:lstStyle/>
        <a:p>
          <a:endParaRPr lang="en-US" b="0">
            <a:highlight>
              <a:srgbClr val="FFFF00"/>
            </a:highlight>
          </a:endParaRPr>
        </a:p>
      </dgm:t>
    </dgm:pt>
    <dgm:pt modelId="{FC7A2CAD-3D67-4448-A4B1-147E27D3A756}">
      <dgm:prSet phldrT="[Text]"/>
      <dgm:spPr>
        <a:solidFill>
          <a:srgbClr val="FFC000"/>
        </a:solidFill>
      </dgm:spPr>
      <dgm:t>
        <a:bodyPr/>
        <a:lstStyle/>
        <a:p>
          <a:r>
            <a:rPr lang="en-US" b="1" dirty="0" err="1"/>
            <a:t>Zweite</a:t>
          </a:r>
          <a:r>
            <a:rPr lang="en-US" b="1" dirty="0"/>
            <a:t>/r </a:t>
          </a:r>
          <a:r>
            <a:rPr lang="en-US" b="1" dirty="0" err="1"/>
            <a:t>Internationale</a:t>
          </a:r>
          <a:r>
            <a:rPr lang="en-US" b="1" dirty="0"/>
            <a:t>/r </a:t>
          </a:r>
          <a:r>
            <a:rPr lang="en-US" b="1" dirty="0" err="1"/>
            <a:t>Vizepräsident</a:t>
          </a:r>
          <a:r>
            <a:rPr lang="en-US" b="1" dirty="0"/>
            <a:t>/in</a:t>
          </a:r>
        </a:p>
      </dgm:t>
    </dgm:pt>
    <dgm:pt modelId="{62F9FC69-EAC7-4F82-8C96-3BF56FADF73A}" type="parTrans" cxnId="{E13D6C33-5F05-4E09-9688-4CD9DEE03E03}">
      <dgm:prSet/>
      <dgm:spPr/>
      <dgm:t>
        <a:bodyPr/>
        <a:lstStyle/>
        <a:p>
          <a:endParaRPr lang="en-US" b="0">
            <a:highlight>
              <a:srgbClr val="FFFF00"/>
            </a:highlight>
          </a:endParaRPr>
        </a:p>
      </dgm:t>
    </dgm:pt>
    <dgm:pt modelId="{0BC69553-ED05-41E5-B01D-50DC27FA0921}" type="sibTrans" cxnId="{E13D6C33-5F05-4E09-9688-4CD9DEE03E03}">
      <dgm:prSet/>
      <dgm:spPr/>
      <dgm:t>
        <a:bodyPr/>
        <a:lstStyle/>
        <a:p>
          <a:endParaRPr lang="en-US" b="0">
            <a:highlight>
              <a:srgbClr val="FFFF00"/>
            </a:highlight>
          </a:endParaRPr>
        </a:p>
      </dgm:t>
    </dgm:pt>
    <dgm:pt modelId="{31E9DF73-4E7A-43CF-8B8E-33A21BF8D4A6}">
      <dgm:prSet phldrT="[Text]"/>
      <dgm:spPr>
        <a:solidFill>
          <a:srgbClr val="FFC000"/>
        </a:solidFill>
      </dgm:spPr>
      <dgm:t>
        <a:bodyPr/>
        <a:lstStyle/>
        <a:p>
          <a:r>
            <a:rPr lang="en-US" b="1" dirty="0" err="1"/>
            <a:t>Dritte</a:t>
          </a:r>
          <a:r>
            <a:rPr lang="en-US" b="1" dirty="0"/>
            <a:t>/r </a:t>
          </a:r>
          <a:r>
            <a:rPr lang="en-US" b="1" dirty="0" err="1"/>
            <a:t>Internationale</a:t>
          </a:r>
          <a:r>
            <a:rPr lang="en-US" b="1" dirty="0"/>
            <a:t>/r </a:t>
          </a:r>
          <a:r>
            <a:rPr lang="en-US" b="1" dirty="0" err="1"/>
            <a:t>Vizepräsident</a:t>
          </a:r>
          <a:r>
            <a:rPr lang="en-US" b="1" dirty="0"/>
            <a:t>/in</a:t>
          </a:r>
        </a:p>
      </dgm:t>
    </dgm:pt>
    <dgm:pt modelId="{702E2583-1EE2-4565-80F7-B688F9B9E483}" type="parTrans" cxnId="{6EBFA8C2-40B3-4792-8CB4-A27A2108E7D3}">
      <dgm:prSet/>
      <dgm:spPr/>
      <dgm:t>
        <a:bodyPr/>
        <a:lstStyle/>
        <a:p>
          <a:endParaRPr lang="en-US" b="0">
            <a:highlight>
              <a:srgbClr val="FFFF00"/>
            </a:highlight>
          </a:endParaRPr>
        </a:p>
      </dgm:t>
    </dgm:pt>
    <dgm:pt modelId="{F4C529FB-755C-4595-9E10-9C7233730445}" type="sibTrans" cxnId="{6EBFA8C2-40B3-4792-8CB4-A27A2108E7D3}">
      <dgm:prSet/>
      <dgm:spPr/>
      <dgm:t>
        <a:bodyPr/>
        <a:lstStyle/>
        <a:p>
          <a:endParaRPr lang="en-US" b="0">
            <a:highlight>
              <a:srgbClr val="FFFF00"/>
            </a:highlight>
          </a:endParaRPr>
        </a:p>
      </dgm:t>
    </dgm:pt>
    <dgm:pt modelId="{580AE5CF-2CC1-417A-8F48-B5040B2CFCB6}">
      <dgm:prSet phldrT="[Text]"/>
      <dgm:spPr>
        <a:solidFill>
          <a:srgbClr val="FFC000"/>
        </a:solidFill>
      </dgm:spPr>
      <dgm:t>
        <a:bodyPr/>
        <a:lstStyle/>
        <a:p>
          <a:r>
            <a:rPr lang="en-US" b="1" dirty="0"/>
            <a:t>Global Action Team</a:t>
          </a:r>
        </a:p>
      </dgm:t>
    </dgm:pt>
    <dgm:pt modelId="{EB0E9CCD-CB78-4F7D-888F-B4C99BEEB97F}" type="parTrans" cxnId="{E692CEA2-A536-496C-A553-884157C7AC4C}">
      <dgm:prSet/>
      <dgm:spPr/>
      <dgm:t>
        <a:bodyPr/>
        <a:lstStyle/>
        <a:p>
          <a:endParaRPr lang="en-US" b="0">
            <a:highlight>
              <a:srgbClr val="FFFF00"/>
            </a:highlight>
          </a:endParaRPr>
        </a:p>
      </dgm:t>
    </dgm:pt>
    <dgm:pt modelId="{B3325FB3-0DF4-4D4A-9F5D-65A0537A4FB7}" type="sibTrans" cxnId="{E692CEA2-A536-496C-A553-884157C7AC4C}">
      <dgm:prSet/>
      <dgm:spPr/>
      <dgm:t>
        <a:bodyPr/>
        <a:lstStyle/>
        <a:p>
          <a:endParaRPr lang="en-US" b="0">
            <a:highlight>
              <a:srgbClr val="FFFF00"/>
            </a:highlight>
          </a:endParaRPr>
        </a:p>
      </dgm:t>
    </dgm:pt>
    <dgm:pt modelId="{6C0DBD34-9D91-43BD-AEF7-B60AABB4552B}" type="pres">
      <dgm:prSet presAssocID="{8B0948FF-6C54-4655-A9CB-F813E610420C}" presName="Name0" presStyleCnt="0">
        <dgm:presLayoutVars>
          <dgm:chPref val="1"/>
          <dgm:dir/>
          <dgm:animOne val="branch"/>
          <dgm:animLvl val="lvl"/>
          <dgm:resizeHandles val="exact"/>
        </dgm:presLayoutVars>
      </dgm:prSet>
      <dgm:spPr/>
    </dgm:pt>
    <dgm:pt modelId="{2F63F343-AC05-4BA4-8B0C-20A883D52042}" type="pres">
      <dgm:prSet presAssocID="{FA4E3865-C2D8-434D-97EC-F82894D7E206}" presName="root1" presStyleCnt="0"/>
      <dgm:spPr/>
    </dgm:pt>
    <dgm:pt modelId="{C7AD1BAA-B7D3-4476-ABCD-D850DAF84A77}" type="pres">
      <dgm:prSet presAssocID="{FA4E3865-C2D8-434D-97EC-F82894D7E206}" presName="LevelOneTextNode" presStyleLbl="node0" presStyleIdx="0" presStyleCnt="1">
        <dgm:presLayoutVars>
          <dgm:chPref val="3"/>
        </dgm:presLayoutVars>
      </dgm:prSet>
      <dgm:spPr/>
    </dgm:pt>
    <dgm:pt modelId="{AAA3E7E5-9C4A-420C-9D43-0382054622C0}" type="pres">
      <dgm:prSet presAssocID="{FA4E3865-C2D8-434D-97EC-F82894D7E206}" presName="level2hierChild" presStyleCnt="0"/>
      <dgm:spPr/>
    </dgm:pt>
    <dgm:pt modelId="{3E2CA35D-ADCB-406A-A3AE-2763DBDF96B3}" type="pres">
      <dgm:prSet presAssocID="{F0E89962-B22E-4554-A8C1-BCA258DEE737}" presName="conn2-1" presStyleLbl="parChTrans1D2" presStyleIdx="0" presStyleCnt="4"/>
      <dgm:spPr/>
    </dgm:pt>
    <dgm:pt modelId="{806A56B2-16D4-4C27-8C09-996C9407B875}" type="pres">
      <dgm:prSet presAssocID="{F0E89962-B22E-4554-A8C1-BCA258DEE737}" presName="connTx" presStyleLbl="parChTrans1D2" presStyleIdx="0" presStyleCnt="4"/>
      <dgm:spPr/>
    </dgm:pt>
    <dgm:pt modelId="{8D3DD09B-E4D2-4298-9009-1E770E761E23}" type="pres">
      <dgm:prSet presAssocID="{A6656416-4AE9-4E1D-9390-B0459FC0B459}" presName="root2" presStyleCnt="0"/>
      <dgm:spPr/>
    </dgm:pt>
    <dgm:pt modelId="{5D7B646A-CB67-4639-AF04-E43D19BCAADD}" type="pres">
      <dgm:prSet presAssocID="{A6656416-4AE9-4E1D-9390-B0459FC0B459}" presName="LevelTwoTextNode" presStyleLbl="node2" presStyleIdx="0" presStyleCnt="4">
        <dgm:presLayoutVars>
          <dgm:chPref val="3"/>
        </dgm:presLayoutVars>
      </dgm:prSet>
      <dgm:spPr/>
    </dgm:pt>
    <dgm:pt modelId="{004284BD-7C95-4EDC-A6D6-F35AFAE47AEA}" type="pres">
      <dgm:prSet presAssocID="{A6656416-4AE9-4E1D-9390-B0459FC0B459}" presName="level3hierChild" presStyleCnt="0"/>
      <dgm:spPr/>
    </dgm:pt>
    <dgm:pt modelId="{05F28D73-BBD4-48B0-A6A2-A0A051487877}" type="pres">
      <dgm:prSet presAssocID="{62F9FC69-EAC7-4F82-8C96-3BF56FADF73A}" presName="conn2-1" presStyleLbl="parChTrans1D2" presStyleIdx="1" presStyleCnt="4"/>
      <dgm:spPr/>
    </dgm:pt>
    <dgm:pt modelId="{7FDCC34B-CA9F-4E3F-A6EA-323C06D65CEC}" type="pres">
      <dgm:prSet presAssocID="{62F9FC69-EAC7-4F82-8C96-3BF56FADF73A}" presName="connTx" presStyleLbl="parChTrans1D2" presStyleIdx="1" presStyleCnt="4"/>
      <dgm:spPr/>
    </dgm:pt>
    <dgm:pt modelId="{E07AC0B2-EA01-497B-872C-890792242D99}" type="pres">
      <dgm:prSet presAssocID="{FC7A2CAD-3D67-4448-A4B1-147E27D3A756}" presName="root2" presStyleCnt="0"/>
      <dgm:spPr/>
    </dgm:pt>
    <dgm:pt modelId="{CF864CAE-B76A-4AAC-AFD7-DFF17A51824D}" type="pres">
      <dgm:prSet presAssocID="{FC7A2CAD-3D67-4448-A4B1-147E27D3A756}" presName="LevelTwoTextNode" presStyleLbl="node2" presStyleIdx="1" presStyleCnt="4">
        <dgm:presLayoutVars>
          <dgm:chPref val="3"/>
        </dgm:presLayoutVars>
      </dgm:prSet>
      <dgm:spPr/>
    </dgm:pt>
    <dgm:pt modelId="{BE174C2E-BCD9-4547-B3C4-08FC62FCD99C}" type="pres">
      <dgm:prSet presAssocID="{FC7A2CAD-3D67-4448-A4B1-147E27D3A756}" presName="level3hierChild" presStyleCnt="0"/>
      <dgm:spPr/>
    </dgm:pt>
    <dgm:pt modelId="{E7C30ACB-4A62-4780-BE6A-DFCA4E671100}" type="pres">
      <dgm:prSet presAssocID="{702E2583-1EE2-4565-80F7-B688F9B9E483}" presName="conn2-1" presStyleLbl="parChTrans1D2" presStyleIdx="2" presStyleCnt="4"/>
      <dgm:spPr/>
    </dgm:pt>
    <dgm:pt modelId="{71930C87-591B-42D2-BB7A-98BE421612CE}" type="pres">
      <dgm:prSet presAssocID="{702E2583-1EE2-4565-80F7-B688F9B9E483}" presName="connTx" presStyleLbl="parChTrans1D2" presStyleIdx="2" presStyleCnt="4"/>
      <dgm:spPr/>
    </dgm:pt>
    <dgm:pt modelId="{DB57FD45-B547-4339-8F98-E800F09EFE2A}" type="pres">
      <dgm:prSet presAssocID="{31E9DF73-4E7A-43CF-8B8E-33A21BF8D4A6}" presName="root2" presStyleCnt="0"/>
      <dgm:spPr/>
    </dgm:pt>
    <dgm:pt modelId="{755D5E97-B9A8-48F4-ADE0-C6942240FA10}" type="pres">
      <dgm:prSet presAssocID="{31E9DF73-4E7A-43CF-8B8E-33A21BF8D4A6}" presName="LevelTwoTextNode" presStyleLbl="node2" presStyleIdx="2" presStyleCnt="4">
        <dgm:presLayoutVars>
          <dgm:chPref val="3"/>
        </dgm:presLayoutVars>
      </dgm:prSet>
      <dgm:spPr/>
    </dgm:pt>
    <dgm:pt modelId="{52BAB1C6-7192-4AB8-B724-4417DE77725D}" type="pres">
      <dgm:prSet presAssocID="{31E9DF73-4E7A-43CF-8B8E-33A21BF8D4A6}" presName="level3hierChild" presStyleCnt="0"/>
      <dgm:spPr/>
    </dgm:pt>
    <dgm:pt modelId="{8A4DDFB2-1628-494A-A70F-559CAA9DE2AE}" type="pres">
      <dgm:prSet presAssocID="{EB0E9CCD-CB78-4F7D-888F-B4C99BEEB97F}" presName="conn2-1" presStyleLbl="parChTrans1D2" presStyleIdx="3" presStyleCnt="4"/>
      <dgm:spPr/>
    </dgm:pt>
    <dgm:pt modelId="{379F1181-C757-42CB-95F5-9DD41AE91D10}" type="pres">
      <dgm:prSet presAssocID="{EB0E9CCD-CB78-4F7D-888F-B4C99BEEB97F}" presName="connTx" presStyleLbl="parChTrans1D2" presStyleIdx="3" presStyleCnt="4"/>
      <dgm:spPr/>
    </dgm:pt>
    <dgm:pt modelId="{BF86EB3A-69F9-4D32-9965-8F91D71099CF}" type="pres">
      <dgm:prSet presAssocID="{580AE5CF-2CC1-417A-8F48-B5040B2CFCB6}" presName="root2" presStyleCnt="0"/>
      <dgm:spPr/>
    </dgm:pt>
    <dgm:pt modelId="{86192E0F-6DFD-46C2-9C79-591DC57F04AC}" type="pres">
      <dgm:prSet presAssocID="{580AE5CF-2CC1-417A-8F48-B5040B2CFCB6}" presName="LevelTwoTextNode" presStyleLbl="node2" presStyleIdx="3" presStyleCnt="4">
        <dgm:presLayoutVars>
          <dgm:chPref val="3"/>
        </dgm:presLayoutVars>
      </dgm:prSet>
      <dgm:spPr/>
    </dgm:pt>
    <dgm:pt modelId="{D2430ED6-8C8F-4F09-9350-F98A5997C00A}" type="pres">
      <dgm:prSet presAssocID="{580AE5CF-2CC1-417A-8F48-B5040B2CFCB6}" presName="level3hierChild" presStyleCnt="0"/>
      <dgm:spPr/>
    </dgm:pt>
  </dgm:ptLst>
  <dgm:cxnLst>
    <dgm:cxn modelId="{7B49AF11-4EDC-4A43-92BD-A23234DC5994}" type="presOf" srcId="{EB0E9CCD-CB78-4F7D-888F-B4C99BEEB97F}" destId="{8A4DDFB2-1628-494A-A70F-559CAA9DE2AE}" srcOrd="0" destOrd="0" presId="urn:microsoft.com/office/officeart/2008/layout/HorizontalMultiLevelHierarchy"/>
    <dgm:cxn modelId="{35391F13-1486-4933-BE55-B4F09C42F9B6}" type="presOf" srcId="{31E9DF73-4E7A-43CF-8B8E-33A21BF8D4A6}" destId="{755D5E97-B9A8-48F4-ADE0-C6942240FA10}" srcOrd="0" destOrd="0" presId="urn:microsoft.com/office/officeart/2008/layout/HorizontalMultiLevelHierarchy"/>
    <dgm:cxn modelId="{E46E3C1A-071C-4B41-BDBA-C7E6AF61E0EE}" type="presOf" srcId="{580AE5CF-2CC1-417A-8F48-B5040B2CFCB6}" destId="{86192E0F-6DFD-46C2-9C79-591DC57F04AC}" srcOrd="0" destOrd="0" presId="urn:microsoft.com/office/officeart/2008/layout/HorizontalMultiLevelHierarchy"/>
    <dgm:cxn modelId="{E13D6C33-5F05-4E09-9688-4CD9DEE03E03}" srcId="{FA4E3865-C2D8-434D-97EC-F82894D7E206}" destId="{FC7A2CAD-3D67-4448-A4B1-147E27D3A756}" srcOrd="1" destOrd="0" parTransId="{62F9FC69-EAC7-4F82-8C96-3BF56FADF73A}" sibTransId="{0BC69553-ED05-41E5-B01D-50DC27FA0921}"/>
    <dgm:cxn modelId="{2419AF3F-7A36-49C3-B4A1-852AAF42C1B2}" type="presOf" srcId="{62F9FC69-EAC7-4F82-8C96-3BF56FADF73A}" destId="{7FDCC34B-CA9F-4E3F-A6EA-323C06D65CEC}" srcOrd="1" destOrd="0" presId="urn:microsoft.com/office/officeart/2008/layout/HorizontalMultiLevelHierarchy"/>
    <dgm:cxn modelId="{F5758C42-D179-41FB-9812-09FF97F037F8}" type="presOf" srcId="{F0E89962-B22E-4554-A8C1-BCA258DEE737}" destId="{3E2CA35D-ADCB-406A-A3AE-2763DBDF96B3}" srcOrd="0" destOrd="0" presId="urn:microsoft.com/office/officeart/2008/layout/HorizontalMultiLevelHierarchy"/>
    <dgm:cxn modelId="{E3631151-356B-4AB4-AFDD-89CCCDD6E890}" type="presOf" srcId="{8B0948FF-6C54-4655-A9CB-F813E610420C}" destId="{6C0DBD34-9D91-43BD-AEF7-B60AABB4552B}" srcOrd="0" destOrd="0" presId="urn:microsoft.com/office/officeart/2008/layout/HorizontalMultiLevelHierarchy"/>
    <dgm:cxn modelId="{EC3B3A7C-3713-4D26-8041-46E10A516ECC}" type="presOf" srcId="{702E2583-1EE2-4565-80F7-B688F9B9E483}" destId="{E7C30ACB-4A62-4780-BE6A-DFCA4E671100}" srcOrd="0" destOrd="0" presId="urn:microsoft.com/office/officeart/2008/layout/HorizontalMultiLevelHierarchy"/>
    <dgm:cxn modelId="{E68E7E82-FDE5-408B-B77F-54B2FDA1578D}" type="presOf" srcId="{FA4E3865-C2D8-434D-97EC-F82894D7E206}" destId="{C7AD1BAA-B7D3-4476-ABCD-D850DAF84A77}" srcOrd="0" destOrd="0" presId="urn:microsoft.com/office/officeart/2008/layout/HorizontalMultiLevelHierarchy"/>
    <dgm:cxn modelId="{32F34188-4868-43FC-AD6B-7C43ABEE09FF}" type="presOf" srcId="{A6656416-4AE9-4E1D-9390-B0459FC0B459}" destId="{5D7B646A-CB67-4639-AF04-E43D19BCAADD}" srcOrd="0" destOrd="0" presId="urn:microsoft.com/office/officeart/2008/layout/HorizontalMultiLevelHierarchy"/>
    <dgm:cxn modelId="{E692CEA2-A536-496C-A553-884157C7AC4C}" srcId="{FA4E3865-C2D8-434D-97EC-F82894D7E206}" destId="{580AE5CF-2CC1-417A-8F48-B5040B2CFCB6}" srcOrd="3" destOrd="0" parTransId="{EB0E9CCD-CB78-4F7D-888F-B4C99BEEB97F}" sibTransId="{B3325FB3-0DF4-4D4A-9F5D-65A0537A4FB7}"/>
    <dgm:cxn modelId="{ECC4A8A8-3E10-473F-8D60-00DFAC278CD9}" srcId="{FA4E3865-C2D8-434D-97EC-F82894D7E206}" destId="{A6656416-4AE9-4E1D-9390-B0459FC0B459}" srcOrd="0" destOrd="0" parTransId="{F0E89962-B22E-4554-A8C1-BCA258DEE737}" sibTransId="{874AE9DC-FA1F-4585-8050-3B622AC681C2}"/>
    <dgm:cxn modelId="{6EBFA8C2-40B3-4792-8CB4-A27A2108E7D3}" srcId="{FA4E3865-C2D8-434D-97EC-F82894D7E206}" destId="{31E9DF73-4E7A-43CF-8B8E-33A21BF8D4A6}" srcOrd="2" destOrd="0" parTransId="{702E2583-1EE2-4565-80F7-B688F9B9E483}" sibTransId="{F4C529FB-755C-4595-9E10-9C7233730445}"/>
    <dgm:cxn modelId="{1BCB74CD-9683-4721-BA44-0EA7ABCCE216}" type="presOf" srcId="{62F9FC69-EAC7-4F82-8C96-3BF56FADF73A}" destId="{05F28D73-BBD4-48B0-A6A2-A0A051487877}" srcOrd="0" destOrd="0" presId="urn:microsoft.com/office/officeart/2008/layout/HorizontalMultiLevelHierarchy"/>
    <dgm:cxn modelId="{B1E431D3-C34A-49FB-878F-9E42A3C46E88}" type="presOf" srcId="{FC7A2CAD-3D67-4448-A4B1-147E27D3A756}" destId="{CF864CAE-B76A-4AAC-AFD7-DFF17A51824D}" srcOrd="0" destOrd="0" presId="urn:microsoft.com/office/officeart/2008/layout/HorizontalMultiLevelHierarchy"/>
    <dgm:cxn modelId="{CE1E2BEA-E659-45A3-88CD-C607A13B0972}" type="presOf" srcId="{702E2583-1EE2-4565-80F7-B688F9B9E483}" destId="{71930C87-591B-42D2-BB7A-98BE421612CE}" srcOrd="1" destOrd="0" presId="urn:microsoft.com/office/officeart/2008/layout/HorizontalMultiLevelHierarchy"/>
    <dgm:cxn modelId="{EA036CF4-0AC9-4B70-B127-A3184C3D23B5}" type="presOf" srcId="{EB0E9CCD-CB78-4F7D-888F-B4C99BEEB97F}" destId="{379F1181-C757-42CB-95F5-9DD41AE91D10}" srcOrd="1" destOrd="0" presId="urn:microsoft.com/office/officeart/2008/layout/HorizontalMultiLevelHierarchy"/>
    <dgm:cxn modelId="{97E512FC-D13B-444E-A4FB-0E6DEB5E6C96}" type="presOf" srcId="{F0E89962-B22E-4554-A8C1-BCA258DEE737}" destId="{806A56B2-16D4-4C27-8C09-996C9407B875}" srcOrd="1" destOrd="0" presId="urn:microsoft.com/office/officeart/2008/layout/HorizontalMultiLevelHierarchy"/>
    <dgm:cxn modelId="{7333F1FC-4A59-440E-BCAB-131D2B7A7781}" srcId="{8B0948FF-6C54-4655-A9CB-F813E610420C}" destId="{FA4E3865-C2D8-434D-97EC-F82894D7E206}" srcOrd="0" destOrd="0" parTransId="{EF1F51E8-F9C9-48D6-9CD1-6385601D43EE}" sibTransId="{115A3403-D96B-4FA6-A827-4A0C23885B1B}"/>
    <dgm:cxn modelId="{2B1673ED-515F-437A-B415-B1527783B650}" type="presParOf" srcId="{6C0DBD34-9D91-43BD-AEF7-B60AABB4552B}" destId="{2F63F343-AC05-4BA4-8B0C-20A883D52042}" srcOrd="0" destOrd="0" presId="urn:microsoft.com/office/officeart/2008/layout/HorizontalMultiLevelHierarchy"/>
    <dgm:cxn modelId="{18FD6532-B6AF-4B3F-9C12-9CDF0D1C18D3}" type="presParOf" srcId="{2F63F343-AC05-4BA4-8B0C-20A883D52042}" destId="{C7AD1BAA-B7D3-4476-ABCD-D850DAF84A77}" srcOrd="0" destOrd="0" presId="urn:microsoft.com/office/officeart/2008/layout/HorizontalMultiLevelHierarchy"/>
    <dgm:cxn modelId="{452F90EB-5F46-41B3-B35F-E5C3544E8BC7}" type="presParOf" srcId="{2F63F343-AC05-4BA4-8B0C-20A883D52042}" destId="{AAA3E7E5-9C4A-420C-9D43-0382054622C0}" srcOrd="1" destOrd="0" presId="urn:microsoft.com/office/officeart/2008/layout/HorizontalMultiLevelHierarchy"/>
    <dgm:cxn modelId="{B181FDE1-1F6A-4E9D-87F1-3FCF256AC15D}" type="presParOf" srcId="{AAA3E7E5-9C4A-420C-9D43-0382054622C0}" destId="{3E2CA35D-ADCB-406A-A3AE-2763DBDF96B3}" srcOrd="0" destOrd="0" presId="urn:microsoft.com/office/officeart/2008/layout/HorizontalMultiLevelHierarchy"/>
    <dgm:cxn modelId="{CA9775DC-F09B-4CF8-95D5-4F0A853F89AC}" type="presParOf" srcId="{3E2CA35D-ADCB-406A-A3AE-2763DBDF96B3}" destId="{806A56B2-16D4-4C27-8C09-996C9407B875}" srcOrd="0" destOrd="0" presId="urn:microsoft.com/office/officeart/2008/layout/HorizontalMultiLevelHierarchy"/>
    <dgm:cxn modelId="{7B40AAAB-F728-461A-B9D8-3C9CD87569F3}" type="presParOf" srcId="{AAA3E7E5-9C4A-420C-9D43-0382054622C0}" destId="{8D3DD09B-E4D2-4298-9009-1E770E761E23}" srcOrd="1" destOrd="0" presId="urn:microsoft.com/office/officeart/2008/layout/HorizontalMultiLevelHierarchy"/>
    <dgm:cxn modelId="{E066E319-0103-40AE-A850-FCA5D84A8C7C}" type="presParOf" srcId="{8D3DD09B-E4D2-4298-9009-1E770E761E23}" destId="{5D7B646A-CB67-4639-AF04-E43D19BCAADD}" srcOrd="0" destOrd="0" presId="urn:microsoft.com/office/officeart/2008/layout/HorizontalMultiLevelHierarchy"/>
    <dgm:cxn modelId="{EED5E9F0-EC67-4A45-ADDE-D68938063F33}" type="presParOf" srcId="{8D3DD09B-E4D2-4298-9009-1E770E761E23}" destId="{004284BD-7C95-4EDC-A6D6-F35AFAE47AEA}" srcOrd="1" destOrd="0" presId="urn:microsoft.com/office/officeart/2008/layout/HorizontalMultiLevelHierarchy"/>
    <dgm:cxn modelId="{1F06322E-46AA-4B15-90F1-687AF0C2B35E}" type="presParOf" srcId="{AAA3E7E5-9C4A-420C-9D43-0382054622C0}" destId="{05F28D73-BBD4-48B0-A6A2-A0A051487877}" srcOrd="2" destOrd="0" presId="urn:microsoft.com/office/officeart/2008/layout/HorizontalMultiLevelHierarchy"/>
    <dgm:cxn modelId="{066617E3-6E49-4A7B-B3C6-793DF9AC28BB}" type="presParOf" srcId="{05F28D73-BBD4-48B0-A6A2-A0A051487877}" destId="{7FDCC34B-CA9F-4E3F-A6EA-323C06D65CEC}" srcOrd="0" destOrd="0" presId="urn:microsoft.com/office/officeart/2008/layout/HorizontalMultiLevelHierarchy"/>
    <dgm:cxn modelId="{A927526A-8C8C-42E6-8B46-696475C70FA7}" type="presParOf" srcId="{AAA3E7E5-9C4A-420C-9D43-0382054622C0}" destId="{E07AC0B2-EA01-497B-872C-890792242D99}" srcOrd="3" destOrd="0" presId="urn:microsoft.com/office/officeart/2008/layout/HorizontalMultiLevelHierarchy"/>
    <dgm:cxn modelId="{03D208C3-8CED-4C89-921A-49CFB55955C0}" type="presParOf" srcId="{E07AC0B2-EA01-497B-872C-890792242D99}" destId="{CF864CAE-B76A-4AAC-AFD7-DFF17A51824D}" srcOrd="0" destOrd="0" presId="urn:microsoft.com/office/officeart/2008/layout/HorizontalMultiLevelHierarchy"/>
    <dgm:cxn modelId="{31AFABF3-4D02-4D13-A23C-1619BFC55724}" type="presParOf" srcId="{E07AC0B2-EA01-497B-872C-890792242D99}" destId="{BE174C2E-BCD9-4547-B3C4-08FC62FCD99C}" srcOrd="1" destOrd="0" presId="urn:microsoft.com/office/officeart/2008/layout/HorizontalMultiLevelHierarchy"/>
    <dgm:cxn modelId="{1A3A5C74-ACD5-4820-B326-4740ACD8DAD7}" type="presParOf" srcId="{AAA3E7E5-9C4A-420C-9D43-0382054622C0}" destId="{E7C30ACB-4A62-4780-BE6A-DFCA4E671100}" srcOrd="4" destOrd="0" presId="urn:microsoft.com/office/officeart/2008/layout/HorizontalMultiLevelHierarchy"/>
    <dgm:cxn modelId="{AF0563BD-4B08-4BF7-939D-6DBB89BEA612}" type="presParOf" srcId="{E7C30ACB-4A62-4780-BE6A-DFCA4E671100}" destId="{71930C87-591B-42D2-BB7A-98BE421612CE}" srcOrd="0" destOrd="0" presId="urn:microsoft.com/office/officeart/2008/layout/HorizontalMultiLevelHierarchy"/>
    <dgm:cxn modelId="{9B18F959-161A-4C82-8DC3-E7C2197F312A}" type="presParOf" srcId="{AAA3E7E5-9C4A-420C-9D43-0382054622C0}" destId="{DB57FD45-B547-4339-8F98-E800F09EFE2A}" srcOrd="5" destOrd="0" presId="urn:microsoft.com/office/officeart/2008/layout/HorizontalMultiLevelHierarchy"/>
    <dgm:cxn modelId="{73389A6D-DF3B-481D-B49F-E50DA6DA1BB9}" type="presParOf" srcId="{DB57FD45-B547-4339-8F98-E800F09EFE2A}" destId="{755D5E97-B9A8-48F4-ADE0-C6942240FA10}" srcOrd="0" destOrd="0" presId="urn:microsoft.com/office/officeart/2008/layout/HorizontalMultiLevelHierarchy"/>
    <dgm:cxn modelId="{FAA7FC70-F7B9-4D58-98EF-AA3EB400C49B}" type="presParOf" srcId="{DB57FD45-B547-4339-8F98-E800F09EFE2A}" destId="{52BAB1C6-7192-4AB8-B724-4417DE77725D}" srcOrd="1" destOrd="0" presId="urn:microsoft.com/office/officeart/2008/layout/HorizontalMultiLevelHierarchy"/>
    <dgm:cxn modelId="{2F22CC0A-F4F4-402F-A257-1D56412A58E7}" type="presParOf" srcId="{AAA3E7E5-9C4A-420C-9D43-0382054622C0}" destId="{8A4DDFB2-1628-494A-A70F-559CAA9DE2AE}" srcOrd="6" destOrd="0" presId="urn:microsoft.com/office/officeart/2008/layout/HorizontalMultiLevelHierarchy"/>
    <dgm:cxn modelId="{8FE691FF-EC78-4051-B23E-30B62B6728E8}" type="presParOf" srcId="{8A4DDFB2-1628-494A-A70F-559CAA9DE2AE}" destId="{379F1181-C757-42CB-95F5-9DD41AE91D10}" srcOrd="0" destOrd="0" presId="urn:microsoft.com/office/officeart/2008/layout/HorizontalMultiLevelHierarchy"/>
    <dgm:cxn modelId="{B09ACDD6-8B52-4700-8925-9BB422F7252D}" type="presParOf" srcId="{AAA3E7E5-9C4A-420C-9D43-0382054622C0}" destId="{BF86EB3A-69F9-4D32-9965-8F91D71099CF}" srcOrd="7" destOrd="0" presId="urn:microsoft.com/office/officeart/2008/layout/HorizontalMultiLevelHierarchy"/>
    <dgm:cxn modelId="{CD575CE6-4BDB-475D-829C-59957AB7B5DB}" type="presParOf" srcId="{BF86EB3A-69F9-4D32-9965-8F91D71099CF}" destId="{86192E0F-6DFD-46C2-9C79-591DC57F04AC}" srcOrd="0" destOrd="0" presId="urn:microsoft.com/office/officeart/2008/layout/HorizontalMultiLevelHierarchy"/>
    <dgm:cxn modelId="{17FEE891-F50F-4E10-9A11-36B88451798D}" type="presParOf" srcId="{BF86EB3A-69F9-4D32-9965-8F91D71099CF}" destId="{D2430ED6-8C8F-4F09-9350-F98A5997C00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0B5A8-4483-4B30-B3CC-59D8EE9233C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73716F5A-6155-49E7-B757-A15493ABC9B1}">
      <dgm:prSet phldrT="[Text]" custT="1"/>
      <dgm:spPr>
        <a:solidFill>
          <a:srgbClr val="F65126"/>
        </a:solidFill>
        <a:ln>
          <a:noFill/>
        </a:ln>
      </dgm:spPr>
      <dgm:t>
        <a:bodyPr/>
        <a:lstStyle/>
        <a:p>
          <a:r>
            <a:rPr lang="de-DE" sz="2400" b="1" dirty="0">
              <a:solidFill>
                <a:schemeClr val="bg1"/>
              </a:solidFill>
              <a:latin typeface="Arial" panose="020B0604020202020204" pitchFamily="34" charset="0"/>
              <a:cs typeface="Arial" panose="020B0604020202020204" pitchFamily="34" charset="0"/>
            </a:rPr>
            <a:t>Mitglied</a:t>
          </a:r>
        </a:p>
      </dgm:t>
    </dgm:pt>
    <dgm:pt modelId="{25CCC3DF-E414-4C81-B7E9-8165801B9256}" type="parTrans" cxnId="{4C080BAF-D3B5-482B-AFE8-3A5B045CC6C1}">
      <dgm:prSet/>
      <dgm:spPr/>
      <dgm:t>
        <a:bodyPr/>
        <a:lstStyle/>
        <a:p>
          <a:endParaRPr lang="en-US"/>
        </a:p>
      </dgm:t>
    </dgm:pt>
    <dgm:pt modelId="{AA5414B8-8D77-4B90-AA66-EF671C22EDC7}" type="sibTrans" cxnId="{4C080BAF-D3B5-482B-AFE8-3A5B045CC6C1}">
      <dgm:prSet/>
      <dgm:spPr/>
      <dgm:t>
        <a:bodyPr/>
        <a:lstStyle/>
        <a:p>
          <a:endParaRPr lang="en-US"/>
        </a:p>
      </dgm:t>
    </dgm:pt>
    <dgm:pt modelId="{EBF0C75C-C94F-4099-9E21-38DAADBEB13E}">
      <dgm:prSet phldrT="[Text]" custT="1"/>
      <dgm:spPr>
        <a:solidFill>
          <a:srgbClr val="FFC000"/>
        </a:solidFill>
        <a:ln>
          <a:noFill/>
        </a:ln>
      </dgm:spPr>
      <dgm:t>
        <a:bodyPr/>
        <a:lstStyle/>
        <a:p>
          <a:r>
            <a:rPr lang="de-DE" sz="1500" b="1" dirty="0">
              <a:solidFill>
                <a:srgbClr val="002060"/>
              </a:solidFill>
              <a:latin typeface="Arial" panose="020B0604020202020204" pitchFamily="34" charset="0"/>
              <a:cs typeface="Arial" panose="020B0604020202020204" pitchFamily="34" charset="0"/>
            </a:rPr>
            <a:t> Beauftragte/r für Mitgliedschaft / Clubaufbau</a:t>
          </a:r>
        </a:p>
      </dgm:t>
    </dgm:pt>
    <dgm:pt modelId="{F9434703-37A4-487E-A282-511372CADDF6}" type="parTrans" cxnId="{77597879-7425-4305-810C-9B3A9FBBCE1B}">
      <dgm:prSet/>
      <dgm:spPr>
        <a:solidFill>
          <a:schemeClr val="bg1"/>
        </a:solidFill>
      </dgm:spPr>
      <dgm:t>
        <a:bodyPr/>
        <a:lstStyle/>
        <a:p>
          <a:endParaRPr lang="en-US"/>
        </a:p>
      </dgm:t>
    </dgm:pt>
    <dgm:pt modelId="{D881FF3E-4421-4F46-BAAA-CA714A150537}" type="sibTrans" cxnId="{77597879-7425-4305-810C-9B3A9FBBCE1B}">
      <dgm:prSet/>
      <dgm:spPr/>
      <dgm:t>
        <a:bodyPr/>
        <a:lstStyle/>
        <a:p>
          <a:endParaRPr lang="en-US"/>
        </a:p>
      </dgm:t>
    </dgm:pt>
    <dgm:pt modelId="{30BC643E-DCCA-4D51-9476-5880560DB55F}">
      <dgm:prSet phldrT="[Text]" custT="1"/>
      <dgm:spPr>
        <a:solidFill>
          <a:srgbClr val="FFC000"/>
        </a:solidFill>
        <a:ln>
          <a:noFill/>
        </a:ln>
      </dgm:spPr>
      <dgm:t>
        <a:bodyPr/>
        <a:lstStyle/>
        <a:p>
          <a:r>
            <a:rPr lang="de-DE" sz="1500" b="1" dirty="0">
              <a:solidFill>
                <a:srgbClr val="002060"/>
              </a:solidFill>
              <a:latin typeface="Arial" panose="020B0604020202020204" pitchFamily="34" charset="0"/>
              <a:cs typeface="Arial" panose="020B0604020202020204" pitchFamily="34" charset="0"/>
            </a:rPr>
            <a:t>Clubführungs-kräfte</a:t>
          </a:r>
        </a:p>
      </dgm:t>
    </dgm:pt>
    <dgm:pt modelId="{F19C5CD2-8735-4F01-88D8-0A4384755B28}" type="parTrans" cxnId="{963D48E1-6DB4-4B86-B292-C206BD9F444B}">
      <dgm:prSet/>
      <dgm:spPr>
        <a:solidFill>
          <a:schemeClr val="bg1"/>
        </a:solidFill>
      </dgm:spPr>
      <dgm:t>
        <a:bodyPr/>
        <a:lstStyle/>
        <a:p>
          <a:endParaRPr lang="en-US"/>
        </a:p>
      </dgm:t>
    </dgm:pt>
    <dgm:pt modelId="{1CFAE027-9B2D-4FE6-9BA3-AADA6636AAFF}" type="sibTrans" cxnId="{963D48E1-6DB4-4B86-B292-C206BD9F444B}">
      <dgm:prSet/>
      <dgm:spPr/>
      <dgm:t>
        <a:bodyPr/>
        <a:lstStyle/>
        <a:p>
          <a:endParaRPr lang="en-US"/>
        </a:p>
      </dgm:t>
    </dgm:pt>
    <dgm:pt modelId="{F4828A50-DF1E-43AA-9CF2-988A75EDEDA8}">
      <dgm:prSet phldrT="[Text]" custT="1"/>
      <dgm:spPr>
        <a:solidFill>
          <a:srgbClr val="FFC000"/>
        </a:solidFill>
        <a:ln>
          <a:noFill/>
        </a:ln>
      </dgm:spPr>
      <dgm:t>
        <a:bodyPr/>
        <a:lstStyle/>
        <a:p>
          <a:r>
            <a:rPr lang="de-DE" sz="1500" b="1">
              <a:solidFill>
                <a:srgbClr val="002060"/>
              </a:solidFill>
              <a:latin typeface="Arial" panose="020B0604020202020204" pitchFamily="34" charset="0"/>
              <a:cs typeface="Arial" panose="020B0604020202020204" pitchFamily="34" charset="0"/>
            </a:rPr>
            <a:t>GAT</a:t>
          </a:r>
        </a:p>
      </dgm:t>
    </dgm:pt>
    <dgm:pt modelId="{382E57E1-636D-428E-9BFB-9CCA05535197}" type="parTrans" cxnId="{CCB0C249-B512-4083-8E1A-16BF0D578E76}">
      <dgm:prSet/>
      <dgm:spPr>
        <a:solidFill>
          <a:schemeClr val="bg1"/>
        </a:solidFill>
      </dgm:spPr>
      <dgm:t>
        <a:bodyPr/>
        <a:lstStyle/>
        <a:p>
          <a:endParaRPr lang="en-US"/>
        </a:p>
      </dgm:t>
    </dgm:pt>
    <dgm:pt modelId="{45930B75-6C96-4294-8EA7-93FA51526232}" type="sibTrans" cxnId="{CCB0C249-B512-4083-8E1A-16BF0D578E76}">
      <dgm:prSet/>
      <dgm:spPr/>
      <dgm:t>
        <a:bodyPr/>
        <a:lstStyle/>
        <a:p>
          <a:endParaRPr lang="en-US"/>
        </a:p>
      </dgm:t>
    </dgm:pt>
    <dgm:pt modelId="{93A8B17C-984C-4CF0-AF0F-27D267372E6A}">
      <dgm:prSet phldrT="[Text]" custT="1"/>
      <dgm:spPr>
        <a:solidFill>
          <a:srgbClr val="FFC000"/>
        </a:solidFill>
        <a:ln>
          <a:noFill/>
        </a:ln>
      </dgm:spPr>
      <dgm:t>
        <a:bodyPr/>
        <a:lstStyle/>
        <a:p>
          <a:r>
            <a:rPr lang="de-DE" sz="1500" b="1" dirty="0">
              <a:solidFill>
                <a:srgbClr val="002060"/>
              </a:solidFill>
              <a:latin typeface="Arial" panose="020B0604020202020204" pitchFamily="34" charset="0"/>
              <a:cs typeface="Arial" panose="020B0604020202020204" pitchFamily="34" charset="0"/>
            </a:rPr>
            <a:t>Zone/Region Chairperson</a:t>
          </a:r>
        </a:p>
      </dgm:t>
    </dgm:pt>
    <dgm:pt modelId="{6864F616-06DF-4BDB-9186-ED8D47521341}" type="parTrans" cxnId="{0CF5C90A-43B9-4F50-A1B9-82406BD087D5}">
      <dgm:prSet/>
      <dgm:spPr>
        <a:solidFill>
          <a:schemeClr val="bg1"/>
        </a:solidFill>
      </dgm:spPr>
      <dgm:t>
        <a:bodyPr/>
        <a:lstStyle/>
        <a:p>
          <a:endParaRPr lang="en-US"/>
        </a:p>
      </dgm:t>
    </dgm:pt>
    <dgm:pt modelId="{2D859E22-83DA-47D6-B078-854BFA011387}" type="sibTrans" cxnId="{0CF5C90A-43B9-4F50-A1B9-82406BD087D5}">
      <dgm:prSet/>
      <dgm:spPr/>
      <dgm:t>
        <a:bodyPr/>
        <a:lstStyle/>
        <a:p>
          <a:endParaRPr lang="en-US"/>
        </a:p>
      </dgm:t>
    </dgm:pt>
    <dgm:pt modelId="{6E1FEDFE-6A27-444A-B2F4-BD166C6BA7E9}">
      <dgm:prSet phldrT="[Text]" custT="1"/>
      <dgm:spPr>
        <a:solidFill>
          <a:srgbClr val="FFC000"/>
        </a:solidFill>
        <a:ln>
          <a:noFill/>
        </a:ln>
      </dgm:spPr>
      <dgm:t>
        <a:bodyPr/>
        <a:lstStyle/>
        <a:p>
          <a:r>
            <a:rPr lang="de-DE" sz="1500" b="1" dirty="0">
              <a:solidFill>
                <a:srgbClr val="002060"/>
              </a:solidFill>
              <a:latin typeface="Arial" panose="020B0604020202020204" pitchFamily="34" charset="0"/>
              <a:cs typeface="Arial" panose="020B0604020202020204" pitchFamily="34" charset="0"/>
            </a:rPr>
            <a:t>Andere Mitglieder</a:t>
          </a:r>
        </a:p>
      </dgm:t>
    </dgm:pt>
    <dgm:pt modelId="{B7297A2E-3A58-4927-918C-E71C021BEF5D}" type="parTrans" cxnId="{6AEF1D8E-173B-4EEF-ADC5-8615478A278E}">
      <dgm:prSet/>
      <dgm:spPr>
        <a:solidFill>
          <a:schemeClr val="bg1"/>
        </a:solidFill>
      </dgm:spPr>
      <dgm:t>
        <a:bodyPr/>
        <a:lstStyle/>
        <a:p>
          <a:endParaRPr lang="en-US"/>
        </a:p>
      </dgm:t>
    </dgm:pt>
    <dgm:pt modelId="{A865BFC5-5729-4157-8E34-86798C56E90B}" type="sibTrans" cxnId="{6AEF1D8E-173B-4EEF-ADC5-8615478A278E}">
      <dgm:prSet/>
      <dgm:spPr/>
      <dgm:t>
        <a:bodyPr/>
        <a:lstStyle/>
        <a:p>
          <a:endParaRPr lang="en-US"/>
        </a:p>
      </dgm:t>
    </dgm:pt>
    <dgm:pt modelId="{3C0E2344-84D5-481A-B712-34D8E50BEC32}">
      <dgm:prSet phldrT="[Text]" custT="1"/>
      <dgm:spPr>
        <a:solidFill>
          <a:srgbClr val="FFC000"/>
        </a:solidFill>
        <a:ln>
          <a:noFill/>
        </a:ln>
      </dgm:spPr>
      <dgm:t>
        <a:bodyPr/>
        <a:lstStyle/>
        <a:p>
          <a:r>
            <a:rPr lang="de-DE" sz="1500" b="1" dirty="0">
              <a:solidFill>
                <a:srgbClr val="002060"/>
              </a:solidFill>
              <a:latin typeface="Arial" panose="020B0604020202020204" pitchFamily="34" charset="0"/>
              <a:cs typeface="Arial" panose="020B0604020202020204" pitchFamily="34" charset="0"/>
            </a:rPr>
            <a:t>Spezialclub-Koordinator/in</a:t>
          </a:r>
        </a:p>
      </dgm:t>
    </dgm:pt>
    <dgm:pt modelId="{F6CF637E-461F-4EB3-BCD0-5E0B6890FCE6}" type="parTrans" cxnId="{118F8CDC-3187-4B01-90CB-282F0FD8E9DB}">
      <dgm:prSet/>
      <dgm:spPr>
        <a:solidFill>
          <a:schemeClr val="bg1"/>
        </a:solidFill>
      </dgm:spPr>
      <dgm:t>
        <a:bodyPr/>
        <a:lstStyle/>
        <a:p>
          <a:endParaRPr lang="en-US"/>
        </a:p>
      </dgm:t>
    </dgm:pt>
    <dgm:pt modelId="{BB1BE482-019E-4AE5-998B-94D8B110EB36}" type="sibTrans" cxnId="{118F8CDC-3187-4B01-90CB-282F0FD8E9DB}">
      <dgm:prSet/>
      <dgm:spPr/>
      <dgm:t>
        <a:bodyPr/>
        <a:lstStyle/>
        <a:p>
          <a:endParaRPr lang="en-US"/>
        </a:p>
      </dgm:t>
    </dgm:pt>
    <dgm:pt modelId="{8EA0F3E1-8D45-44F7-81DF-47A0739D70F6}" type="pres">
      <dgm:prSet presAssocID="{9490B5A8-4483-4B30-B3CC-59D8EE9233CA}" presName="cycle" presStyleCnt="0">
        <dgm:presLayoutVars>
          <dgm:chMax val="1"/>
          <dgm:dir/>
          <dgm:animLvl val="ctr"/>
          <dgm:resizeHandles val="exact"/>
        </dgm:presLayoutVars>
      </dgm:prSet>
      <dgm:spPr/>
    </dgm:pt>
    <dgm:pt modelId="{3F579E5E-AC47-470C-A579-B311BB2F9FAA}" type="pres">
      <dgm:prSet presAssocID="{73716F5A-6155-49E7-B757-A15493ABC9B1}" presName="centerShape" presStyleLbl="node0" presStyleIdx="0" presStyleCnt="1"/>
      <dgm:spPr/>
    </dgm:pt>
    <dgm:pt modelId="{86D911DE-0672-4F86-BFFF-200633F62CFD}" type="pres">
      <dgm:prSet presAssocID="{F9434703-37A4-487E-A282-511372CADDF6}" presName="parTrans" presStyleLbl="bgSibTrans2D1" presStyleIdx="0" presStyleCnt="6"/>
      <dgm:spPr/>
    </dgm:pt>
    <dgm:pt modelId="{398D3E13-4784-4CA8-8BC3-0D67A3A495BC}" type="pres">
      <dgm:prSet presAssocID="{EBF0C75C-C94F-4099-9E21-38DAADBEB13E}" presName="node" presStyleLbl="node1" presStyleIdx="0" presStyleCnt="6" custScaleX="113720">
        <dgm:presLayoutVars>
          <dgm:bulletEnabled val="1"/>
        </dgm:presLayoutVars>
      </dgm:prSet>
      <dgm:spPr>
        <a:prstGeom prst="rect">
          <a:avLst/>
        </a:prstGeom>
      </dgm:spPr>
    </dgm:pt>
    <dgm:pt modelId="{88FA2379-EF0E-4A7A-B184-8088BB3D4863}" type="pres">
      <dgm:prSet presAssocID="{6864F616-06DF-4BDB-9186-ED8D47521341}" presName="parTrans" presStyleLbl="bgSibTrans2D1" presStyleIdx="1" presStyleCnt="6"/>
      <dgm:spPr/>
    </dgm:pt>
    <dgm:pt modelId="{7515A8CB-4EA4-4F54-8D9C-E1F21862252D}" type="pres">
      <dgm:prSet presAssocID="{93A8B17C-984C-4CF0-AF0F-27D267372E6A}" presName="node" presStyleLbl="node1" presStyleIdx="1" presStyleCnt="6" custScaleX="113720" custRadScaleRad="98835" custRadScaleInc="-11120">
        <dgm:presLayoutVars>
          <dgm:bulletEnabled val="1"/>
        </dgm:presLayoutVars>
      </dgm:prSet>
      <dgm:spPr>
        <a:prstGeom prst="rect">
          <a:avLst/>
        </a:prstGeom>
      </dgm:spPr>
    </dgm:pt>
    <dgm:pt modelId="{63DADE17-2089-41F5-9E83-D054BB9A8320}" type="pres">
      <dgm:prSet presAssocID="{B7297A2E-3A58-4927-918C-E71C021BEF5D}" presName="parTrans" presStyleLbl="bgSibTrans2D1" presStyleIdx="2" presStyleCnt="6"/>
      <dgm:spPr/>
    </dgm:pt>
    <dgm:pt modelId="{C2DF22C7-1032-4F7C-8871-D82C933AA4B4}" type="pres">
      <dgm:prSet presAssocID="{6E1FEDFE-6A27-444A-B2F4-BD166C6BA7E9}" presName="node" presStyleLbl="node1" presStyleIdx="2" presStyleCnt="6" custScaleX="113720">
        <dgm:presLayoutVars>
          <dgm:bulletEnabled val="1"/>
        </dgm:presLayoutVars>
      </dgm:prSet>
      <dgm:spPr>
        <a:prstGeom prst="rect">
          <a:avLst/>
        </a:prstGeom>
      </dgm:spPr>
    </dgm:pt>
    <dgm:pt modelId="{36DFAC45-C0BC-4881-AF7A-AFE834D3B062}" type="pres">
      <dgm:prSet presAssocID="{F19C5CD2-8735-4F01-88D8-0A4384755B28}" presName="parTrans" presStyleLbl="bgSibTrans2D1" presStyleIdx="3" presStyleCnt="6"/>
      <dgm:spPr/>
    </dgm:pt>
    <dgm:pt modelId="{C19C4EBF-C178-497E-AA30-1D1447882891}" type="pres">
      <dgm:prSet presAssocID="{30BC643E-DCCA-4D51-9476-5880560DB55F}" presName="node" presStyleLbl="node1" presStyleIdx="3" presStyleCnt="6" custScaleX="113720">
        <dgm:presLayoutVars>
          <dgm:bulletEnabled val="1"/>
        </dgm:presLayoutVars>
      </dgm:prSet>
      <dgm:spPr>
        <a:prstGeom prst="rect">
          <a:avLst/>
        </a:prstGeom>
      </dgm:spPr>
    </dgm:pt>
    <dgm:pt modelId="{62FE3045-54E4-478D-B88E-2C467F2B7764}" type="pres">
      <dgm:prSet presAssocID="{382E57E1-636D-428E-9BFB-9CCA05535197}" presName="parTrans" presStyleLbl="bgSibTrans2D1" presStyleIdx="4" presStyleCnt="6"/>
      <dgm:spPr/>
    </dgm:pt>
    <dgm:pt modelId="{3F9D558D-BF65-4660-8EB3-28F0C2CF71DB}" type="pres">
      <dgm:prSet presAssocID="{F4828A50-DF1E-43AA-9CF2-988A75EDEDA8}" presName="node" presStyleLbl="node1" presStyleIdx="4" presStyleCnt="6" custScaleX="113720" custRadScaleRad="99554" custRadScaleInc="12004">
        <dgm:presLayoutVars>
          <dgm:bulletEnabled val="1"/>
        </dgm:presLayoutVars>
      </dgm:prSet>
      <dgm:spPr>
        <a:prstGeom prst="rect">
          <a:avLst/>
        </a:prstGeom>
      </dgm:spPr>
    </dgm:pt>
    <dgm:pt modelId="{56D14699-91A9-42B4-A201-CDFC90796532}" type="pres">
      <dgm:prSet presAssocID="{F6CF637E-461F-4EB3-BCD0-5E0B6890FCE6}" presName="parTrans" presStyleLbl="bgSibTrans2D1" presStyleIdx="5" presStyleCnt="6"/>
      <dgm:spPr/>
    </dgm:pt>
    <dgm:pt modelId="{AEA584AC-0536-46CD-91A2-925670881471}" type="pres">
      <dgm:prSet presAssocID="{3C0E2344-84D5-481A-B712-34D8E50BEC32}" presName="node" presStyleLbl="node1" presStyleIdx="5" presStyleCnt="6" custScaleX="113720">
        <dgm:presLayoutVars>
          <dgm:bulletEnabled val="1"/>
        </dgm:presLayoutVars>
      </dgm:prSet>
      <dgm:spPr>
        <a:prstGeom prst="rect">
          <a:avLst/>
        </a:prstGeom>
      </dgm:spPr>
    </dgm:pt>
  </dgm:ptLst>
  <dgm:cxnLst>
    <dgm:cxn modelId="{0CF5C90A-43B9-4F50-A1B9-82406BD087D5}" srcId="{73716F5A-6155-49E7-B757-A15493ABC9B1}" destId="{93A8B17C-984C-4CF0-AF0F-27D267372E6A}" srcOrd="1" destOrd="0" parTransId="{6864F616-06DF-4BDB-9186-ED8D47521341}" sibTransId="{2D859E22-83DA-47D6-B078-854BFA011387}"/>
    <dgm:cxn modelId="{774A3F26-B1D7-4801-91F9-96B184F92596}" type="presOf" srcId="{382E57E1-636D-428E-9BFB-9CCA05535197}" destId="{62FE3045-54E4-478D-B88E-2C467F2B7764}" srcOrd="0" destOrd="0" presId="urn:microsoft.com/office/officeart/2005/8/layout/radial4"/>
    <dgm:cxn modelId="{C60F3E5F-4F77-4138-91BC-D6CD61866321}" type="presOf" srcId="{F4828A50-DF1E-43AA-9CF2-988A75EDEDA8}" destId="{3F9D558D-BF65-4660-8EB3-28F0C2CF71DB}" srcOrd="0" destOrd="0" presId="urn:microsoft.com/office/officeart/2005/8/layout/radial4"/>
    <dgm:cxn modelId="{CCB0C249-B512-4083-8E1A-16BF0D578E76}" srcId="{73716F5A-6155-49E7-B757-A15493ABC9B1}" destId="{F4828A50-DF1E-43AA-9CF2-988A75EDEDA8}" srcOrd="4" destOrd="0" parTransId="{382E57E1-636D-428E-9BFB-9CCA05535197}" sibTransId="{45930B75-6C96-4294-8EA7-93FA51526232}"/>
    <dgm:cxn modelId="{5679AE72-7D66-4E96-83C6-83CA4D3A111B}" type="presOf" srcId="{73716F5A-6155-49E7-B757-A15493ABC9B1}" destId="{3F579E5E-AC47-470C-A579-B311BB2F9FAA}" srcOrd="0" destOrd="0" presId="urn:microsoft.com/office/officeart/2005/8/layout/radial4"/>
    <dgm:cxn modelId="{8F9C5D76-161A-4A41-B2AD-28E67395494A}" type="presOf" srcId="{9490B5A8-4483-4B30-B3CC-59D8EE9233CA}" destId="{8EA0F3E1-8D45-44F7-81DF-47A0739D70F6}" srcOrd="0" destOrd="0" presId="urn:microsoft.com/office/officeart/2005/8/layout/radial4"/>
    <dgm:cxn modelId="{77597879-7425-4305-810C-9B3A9FBBCE1B}" srcId="{73716F5A-6155-49E7-B757-A15493ABC9B1}" destId="{EBF0C75C-C94F-4099-9E21-38DAADBEB13E}" srcOrd="0" destOrd="0" parTransId="{F9434703-37A4-487E-A282-511372CADDF6}" sibTransId="{D881FF3E-4421-4F46-BAAA-CA714A150537}"/>
    <dgm:cxn modelId="{A7B90981-EE16-49CF-B528-EFEDF00D438B}" type="presOf" srcId="{6864F616-06DF-4BDB-9186-ED8D47521341}" destId="{88FA2379-EF0E-4A7A-B184-8088BB3D4863}" srcOrd="0" destOrd="0" presId="urn:microsoft.com/office/officeart/2005/8/layout/radial4"/>
    <dgm:cxn modelId="{A4DAD785-6498-4CFC-BB1B-E7E7E311D581}" type="presOf" srcId="{30BC643E-DCCA-4D51-9476-5880560DB55F}" destId="{C19C4EBF-C178-497E-AA30-1D1447882891}" srcOrd="0" destOrd="0" presId="urn:microsoft.com/office/officeart/2005/8/layout/radial4"/>
    <dgm:cxn modelId="{6AEF1D8E-173B-4EEF-ADC5-8615478A278E}" srcId="{73716F5A-6155-49E7-B757-A15493ABC9B1}" destId="{6E1FEDFE-6A27-444A-B2F4-BD166C6BA7E9}" srcOrd="2" destOrd="0" parTransId="{B7297A2E-3A58-4927-918C-E71C021BEF5D}" sibTransId="{A865BFC5-5729-4157-8E34-86798C56E90B}"/>
    <dgm:cxn modelId="{20C663A1-AD14-4648-B0BF-FDFAAFFF67AB}" type="presOf" srcId="{93A8B17C-984C-4CF0-AF0F-27D267372E6A}" destId="{7515A8CB-4EA4-4F54-8D9C-E1F21862252D}" srcOrd="0" destOrd="0" presId="urn:microsoft.com/office/officeart/2005/8/layout/radial4"/>
    <dgm:cxn modelId="{60D0DFA1-44E3-41C5-9B04-30E520F05B82}" type="presOf" srcId="{3C0E2344-84D5-481A-B712-34D8E50BEC32}" destId="{AEA584AC-0536-46CD-91A2-925670881471}" srcOrd="0" destOrd="0" presId="urn:microsoft.com/office/officeart/2005/8/layout/radial4"/>
    <dgm:cxn modelId="{BA2E5AA3-73EE-4FA5-9815-3394B84366AB}" type="presOf" srcId="{6E1FEDFE-6A27-444A-B2F4-BD166C6BA7E9}" destId="{C2DF22C7-1032-4F7C-8871-D82C933AA4B4}" srcOrd="0" destOrd="0" presId="urn:microsoft.com/office/officeart/2005/8/layout/radial4"/>
    <dgm:cxn modelId="{370C16AD-B1ED-4CE6-B7D4-D96A29140583}" type="presOf" srcId="{F19C5CD2-8735-4F01-88D8-0A4384755B28}" destId="{36DFAC45-C0BC-4881-AF7A-AFE834D3B062}" srcOrd="0" destOrd="0" presId="urn:microsoft.com/office/officeart/2005/8/layout/radial4"/>
    <dgm:cxn modelId="{4C080BAF-D3B5-482B-AFE8-3A5B045CC6C1}" srcId="{9490B5A8-4483-4B30-B3CC-59D8EE9233CA}" destId="{73716F5A-6155-49E7-B757-A15493ABC9B1}" srcOrd="0" destOrd="0" parTransId="{25CCC3DF-E414-4C81-B7E9-8165801B9256}" sibTransId="{AA5414B8-8D77-4B90-AA66-EF671C22EDC7}"/>
    <dgm:cxn modelId="{35E769CB-87D9-4FC5-8060-1F3A965C23C7}" type="presOf" srcId="{F6CF637E-461F-4EB3-BCD0-5E0B6890FCE6}" destId="{56D14699-91A9-42B4-A201-CDFC90796532}" srcOrd="0" destOrd="0" presId="urn:microsoft.com/office/officeart/2005/8/layout/radial4"/>
    <dgm:cxn modelId="{66A254CF-8446-4734-855B-2FE62DEDC96D}" type="presOf" srcId="{F9434703-37A4-487E-A282-511372CADDF6}" destId="{86D911DE-0672-4F86-BFFF-200633F62CFD}" srcOrd="0" destOrd="0" presId="urn:microsoft.com/office/officeart/2005/8/layout/radial4"/>
    <dgm:cxn modelId="{118F8CDC-3187-4B01-90CB-282F0FD8E9DB}" srcId="{73716F5A-6155-49E7-B757-A15493ABC9B1}" destId="{3C0E2344-84D5-481A-B712-34D8E50BEC32}" srcOrd="5" destOrd="0" parTransId="{F6CF637E-461F-4EB3-BCD0-5E0B6890FCE6}" sibTransId="{BB1BE482-019E-4AE5-998B-94D8B110EB36}"/>
    <dgm:cxn modelId="{963D48E1-6DB4-4B86-B292-C206BD9F444B}" srcId="{73716F5A-6155-49E7-B757-A15493ABC9B1}" destId="{30BC643E-DCCA-4D51-9476-5880560DB55F}" srcOrd="3" destOrd="0" parTransId="{F19C5CD2-8735-4F01-88D8-0A4384755B28}" sibTransId="{1CFAE027-9B2D-4FE6-9BA3-AADA6636AAFF}"/>
    <dgm:cxn modelId="{774CEAE8-060D-4F94-84AC-16D7893E2DA5}" type="presOf" srcId="{B7297A2E-3A58-4927-918C-E71C021BEF5D}" destId="{63DADE17-2089-41F5-9E83-D054BB9A8320}" srcOrd="0" destOrd="0" presId="urn:microsoft.com/office/officeart/2005/8/layout/radial4"/>
    <dgm:cxn modelId="{8A20C0EC-2DAE-4EB0-9BEB-ADAE073B5728}" type="presOf" srcId="{EBF0C75C-C94F-4099-9E21-38DAADBEB13E}" destId="{398D3E13-4784-4CA8-8BC3-0D67A3A495BC}" srcOrd="0" destOrd="0" presId="urn:microsoft.com/office/officeart/2005/8/layout/radial4"/>
    <dgm:cxn modelId="{F0A1D05D-86F3-4397-B149-8FD4209CF490}" type="presParOf" srcId="{8EA0F3E1-8D45-44F7-81DF-47A0739D70F6}" destId="{3F579E5E-AC47-470C-A579-B311BB2F9FAA}" srcOrd="0" destOrd="0" presId="urn:microsoft.com/office/officeart/2005/8/layout/radial4"/>
    <dgm:cxn modelId="{6F324A04-B195-4D4C-BF1C-75623BFC42D8}" type="presParOf" srcId="{8EA0F3E1-8D45-44F7-81DF-47A0739D70F6}" destId="{86D911DE-0672-4F86-BFFF-200633F62CFD}" srcOrd="1" destOrd="0" presId="urn:microsoft.com/office/officeart/2005/8/layout/radial4"/>
    <dgm:cxn modelId="{31BCFD3E-E241-4529-902D-94A5044F21E2}" type="presParOf" srcId="{8EA0F3E1-8D45-44F7-81DF-47A0739D70F6}" destId="{398D3E13-4784-4CA8-8BC3-0D67A3A495BC}" srcOrd="2" destOrd="0" presId="urn:microsoft.com/office/officeart/2005/8/layout/radial4"/>
    <dgm:cxn modelId="{2C1877C0-3022-4EE6-A896-1C9DC03D3641}" type="presParOf" srcId="{8EA0F3E1-8D45-44F7-81DF-47A0739D70F6}" destId="{88FA2379-EF0E-4A7A-B184-8088BB3D4863}" srcOrd="3" destOrd="0" presId="urn:microsoft.com/office/officeart/2005/8/layout/radial4"/>
    <dgm:cxn modelId="{01C29B05-1236-43FD-AE35-59560A7A5FB4}" type="presParOf" srcId="{8EA0F3E1-8D45-44F7-81DF-47A0739D70F6}" destId="{7515A8CB-4EA4-4F54-8D9C-E1F21862252D}" srcOrd="4" destOrd="0" presId="urn:microsoft.com/office/officeart/2005/8/layout/radial4"/>
    <dgm:cxn modelId="{2078472D-0EF5-421B-86D6-5FFCEEBC8E90}" type="presParOf" srcId="{8EA0F3E1-8D45-44F7-81DF-47A0739D70F6}" destId="{63DADE17-2089-41F5-9E83-D054BB9A8320}" srcOrd="5" destOrd="0" presId="urn:microsoft.com/office/officeart/2005/8/layout/radial4"/>
    <dgm:cxn modelId="{01DE3802-4F3A-4E43-AB10-4EB0CA0D43B5}" type="presParOf" srcId="{8EA0F3E1-8D45-44F7-81DF-47A0739D70F6}" destId="{C2DF22C7-1032-4F7C-8871-D82C933AA4B4}" srcOrd="6" destOrd="0" presId="urn:microsoft.com/office/officeart/2005/8/layout/radial4"/>
    <dgm:cxn modelId="{5266DE7A-F0BE-4364-B24C-FE63206B4F8E}" type="presParOf" srcId="{8EA0F3E1-8D45-44F7-81DF-47A0739D70F6}" destId="{36DFAC45-C0BC-4881-AF7A-AFE834D3B062}" srcOrd="7" destOrd="0" presId="urn:microsoft.com/office/officeart/2005/8/layout/radial4"/>
    <dgm:cxn modelId="{C0948230-DE6C-43E7-91F0-E7E1942434AB}" type="presParOf" srcId="{8EA0F3E1-8D45-44F7-81DF-47A0739D70F6}" destId="{C19C4EBF-C178-497E-AA30-1D1447882891}" srcOrd="8" destOrd="0" presId="urn:microsoft.com/office/officeart/2005/8/layout/radial4"/>
    <dgm:cxn modelId="{1B3E4EF3-28B0-4641-ABFB-5F5631A042B1}" type="presParOf" srcId="{8EA0F3E1-8D45-44F7-81DF-47A0739D70F6}" destId="{62FE3045-54E4-478D-B88E-2C467F2B7764}" srcOrd="9" destOrd="0" presId="urn:microsoft.com/office/officeart/2005/8/layout/radial4"/>
    <dgm:cxn modelId="{CEF0E769-A1D4-4F52-A84E-30A4BA3801C1}" type="presParOf" srcId="{8EA0F3E1-8D45-44F7-81DF-47A0739D70F6}" destId="{3F9D558D-BF65-4660-8EB3-28F0C2CF71DB}" srcOrd="10" destOrd="0" presId="urn:microsoft.com/office/officeart/2005/8/layout/radial4"/>
    <dgm:cxn modelId="{37A147B6-AF37-402B-B432-45A88F2F7617}" type="presParOf" srcId="{8EA0F3E1-8D45-44F7-81DF-47A0739D70F6}" destId="{56D14699-91A9-42B4-A201-CDFC90796532}" srcOrd="11" destOrd="0" presId="urn:microsoft.com/office/officeart/2005/8/layout/radial4"/>
    <dgm:cxn modelId="{E0E7E35E-2991-45F1-BDED-8F686185C1F9}" type="presParOf" srcId="{8EA0F3E1-8D45-44F7-81DF-47A0739D70F6}" destId="{AEA584AC-0536-46CD-91A2-92567088147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DDFB2-1628-494A-A70F-559CAA9DE2AE}">
      <dsp:nvSpPr>
        <dsp:cNvPr id="0" name=""/>
        <dsp:cNvSpPr/>
      </dsp:nvSpPr>
      <dsp:spPr>
        <a:xfrm>
          <a:off x="2531096" y="2747927"/>
          <a:ext cx="685003" cy="1957898"/>
        </a:xfrm>
        <a:custGeom>
          <a:avLst/>
          <a:gdLst/>
          <a:ahLst/>
          <a:cxnLst/>
          <a:rect l="0" t="0" r="0" b="0"/>
          <a:pathLst>
            <a:path>
              <a:moveTo>
                <a:pt x="0" y="0"/>
              </a:moveTo>
              <a:lnTo>
                <a:pt x="342501" y="0"/>
              </a:lnTo>
              <a:lnTo>
                <a:pt x="342501" y="1957898"/>
              </a:lnTo>
              <a:lnTo>
                <a:pt x="685003" y="1957898"/>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a:highlight>
              <a:srgbClr val="FFFF00"/>
            </a:highlight>
          </a:endParaRPr>
        </a:p>
      </dsp:txBody>
      <dsp:txXfrm>
        <a:off x="2821741" y="3675019"/>
        <a:ext cx="103713" cy="103713"/>
      </dsp:txXfrm>
    </dsp:sp>
    <dsp:sp modelId="{E7C30ACB-4A62-4780-BE6A-DFCA4E671100}">
      <dsp:nvSpPr>
        <dsp:cNvPr id="0" name=""/>
        <dsp:cNvSpPr/>
      </dsp:nvSpPr>
      <dsp:spPr>
        <a:xfrm>
          <a:off x="2531096" y="2747927"/>
          <a:ext cx="685003" cy="652632"/>
        </a:xfrm>
        <a:custGeom>
          <a:avLst/>
          <a:gdLst/>
          <a:ahLst/>
          <a:cxnLst/>
          <a:rect l="0" t="0" r="0" b="0"/>
          <a:pathLst>
            <a:path>
              <a:moveTo>
                <a:pt x="0" y="0"/>
              </a:moveTo>
              <a:lnTo>
                <a:pt x="342501" y="0"/>
              </a:lnTo>
              <a:lnTo>
                <a:pt x="342501" y="652632"/>
              </a:lnTo>
              <a:lnTo>
                <a:pt x="685003" y="652632"/>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3050590"/>
        <a:ext cx="47306" cy="47306"/>
      </dsp:txXfrm>
    </dsp:sp>
    <dsp:sp modelId="{05F28D73-BBD4-48B0-A6A2-A0A051487877}">
      <dsp:nvSpPr>
        <dsp:cNvPr id="0" name=""/>
        <dsp:cNvSpPr/>
      </dsp:nvSpPr>
      <dsp:spPr>
        <a:xfrm>
          <a:off x="2531096" y="2095294"/>
          <a:ext cx="685003" cy="652632"/>
        </a:xfrm>
        <a:custGeom>
          <a:avLst/>
          <a:gdLst/>
          <a:ahLst/>
          <a:cxnLst/>
          <a:rect l="0" t="0" r="0" b="0"/>
          <a:pathLst>
            <a:path>
              <a:moveTo>
                <a:pt x="0" y="652632"/>
              </a:moveTo>
              <a:lnTo>
                <a:pt x="342501" y="652632"/>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2397957"/>
        <a:ext cx="47306" cy="47306"/>
      </dsp:txXfrm>
    </dsp:sp>
    <dsp:sp modelId="{3E2CA35D-ADCB-406A-A3AE-2763DBDF96B3}">
      <dsp:nvSpPr>
        <dsp:cNvPr id="0" name=""/>
        <dsp:cNvSpPr/>
      </dsp:nvSpPr>
      <dsp:spPr>
        <a:xfrm>
          <a:off x="2531096" y="790029"/>
          <a:ext cx="685003" cy="1957898"/>
        </a:xfrm>
        <a:custGeom>
          <a:avLst/>
          <a:gdLst/>
          <a:ahLst/>
          <a:cxnLst/>
          <a:rect l="0" t="0" r="0" b="0"/>
          <a:pathLst>
            <a:path>
              <a:moveTo>
                <a:pt x="0" y="1957898"/>
              </a:moveTo>
              <a:lnTo>
                <a:pt x="342501" y="1957898"/>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a:highlight>
              <a:srgbClr val="FFFF00"/>
            </a:highlight>
          </a:endParaRPr>
        </a:p>
      </dsp:txBody>
      <dsp:txXfrm>
        <a:off x="2821741" y="1717121"/>
        <a:ext cx="103713" cy="103713"/>
      </dsp:txXfrm>
    </dsp:sp>
    <dsp:sp modelId="{C7AD1BAA-B7D3-4476-ABCD-D850DAF84A77}">
      <dsp:nvSpPr>
        <dsp:cNvPr id="0" name=""/>
        <dsp:cNvSpPr/>
      </dsp:nvSpPr>
      <dsp:spPr>
        <a:xfrm rot="16200000">
          <a:off x="-738937" y="2225821"/>
          <a:ext cx="5495855" cy="1044212"/>
        </a:xfrm>
        <a:prstGeom prst="rect">
          <a:avLst/>
        </a:prstGeom>
        <a:solidFill>
          <a:srgbClr val="00206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err="1">
              <a:solidFill>
                <a:srgbClr val="FFC000"/>
              </a:solidFill>
            </a:rPr>
            <a:t>Internationale</a:t>
          </a:r>
          <a:r>
            <a:rPr lang="en-US" sz="3300" b="1" kern="1200" dirty="0">
              <a:solidFill>
                <a:srgbClr val="FFC000"/>
              </a:solidFill>
            </a:rPr>
            <a:t>/r </a:t>
          </a:r>
          <a:r>
            <a:rPr lang="en-US" sz="3300" b="1" kern="1200" dirty="0" err="1">
              <a:solidFill>
                <a:srgbClr val="FFC000"/>
              </a:solidFill>
            </a:rPr>
            <a:t>Präsident</a:t>
          </a:r>
          <a:r>
            <a:rPr lang="en-US" sz="3300" b="1" kern="1200" dirty="0">
              <a:solidFill>
                <a:srgbClr val="FFC000"/>
              </a:solidFill>
            </a:rPr>
            <a:t>/in</a:t>
          </a:r>
        </a:p>
      </dsp:txBody>
      <dsp:txXfrm>
        <a:off x="-738937" y="2225821"/>
        <a:ext cx="5495855" cy="1044212"/>
      </dsp:txXfrm>
    </dsp:sp>
    <dsp:sp modelId="{5D7B646A-CB67-4639-AF04-E43D19BCAADD}">
      <dsp:nvSpPr>
        <dsp:cNvPr id="0" name=""/>
        <dsp:cNvSpPr/>
      </dsp:nvSpPr>
      <dsp:spPr>
        <a:xfrm>
          <a:off x="3216099" y="267922"/>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err="1"/>
            <a:t>Erste</a:t>
          </a:r>
          <a:r>
            <a:rPr lang="en-US" sz="2300" b="1" kern="1200" dirty="0"/>
            <a:t>/r </a:t>
          </a:r>
          <a:r>
            <a:rPr lang="en-US" sz="2300" b="1" kern="1200" dirty="0" err="1"/>
            <a:t>Internationale</a:t>
          </a:r>
          <a:r>
            <a:rPr lang="en-US" sz="2300" b="1" kern="1200" dirty="0"/>
            <a:t>/r </a:t>
          </a:r>
          <a:r>
            <a:rPr lang="en-US" sz="2300" b="1" kern="1200" dirty="0" err="1"/>
            <a:t>Vizepräsident</a:t>
          </a:r>
          <a:r>
            <a:rPr lang="en-US" sz="2300" b="1" kern="1200" dirty="0"/>
            <a:t>/in</a:t>
          </a:r>
        </a:p>
      </dsp:txBody>
      <dsp:txXfrm>
        <a:off x="3216099" y="267922"/>
        <a:ext cx="3425016" cy="1044212"/>
      </dsp:txXfrm>
    </dsp:sp>
    <dsp:sp modelId="{CF864CAE-B76A-4AAC-AFD7-DFF17A51824D}">
      <dsp:nvSpPr>
        <dsp:cNvPr id="0" name=""/>
        <dsp:cNvSpPr/>
      </dsp:nvSpPr>
      <dsp:spPr>
        <a:xfrm>
          <a:off x="3216099" y="1573188"/>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err="1"/>
            <a:t>Zweite</a:t>
          </a:r>
          <a:r>
            <a:rPr lang="en-US" sz="2300" b="1" kern="1200" dirty="0"/>
            <a:t>/r </a:t>
          </a:r>
          <a:r>
            <a:rPr lang="en-US" sz="2300" b="1" kern="1200" dirty="0" err="1"/>
            <a:t>Internationale</a:t>
          </a:r>
          <a:r>
            <a:rPr lang="en-US" sz="2300" b="1" kern="1200" dirty="0"/>
            <a:t>/r </a:t>
          </a:r>
          <a:r>
            <a:rPr lang="en-US" sz="2300" b="1" kern="1200" dirty="0" err="1"/>
            <a:t>Vizepräsident</a:t>
          </a:r>
          <a:r>
            <a:rPr lang="en-US" sz="2300" b="1" kern="1200" dirty="0"/>
            <a:t>/in</a:t>
          </a:r>
        </a:p>
      </dsp:txBody>
      <dsp:txXfrm>
        <a:off x="3216099" y="1573188"/>
        <a:ext cx="3425016" cy="1044212"/>
      </dsp:txXfrm>
    </dsp:sp>
    <dsp:sp modelId="{755D5E97-B9A8-48F4-ADE0-C6942240FA10}">
      <dsp:nvSpPr>
        <dsp:cNvPr id="0" name=""/>
        <dsp:cNvSpPr/>
      </dsp:nvSpPr>
      <dsp:spPr>
        <a:xfrm>
          <a:off x="3216099" y="2878454"/>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err="1"/>
            <a:t>Dritte</a:t>
          </a:r>
          <a:r>
            <a:rPr lang="en-US" sz="2300" b="1" kern="1200" dirty="0"/>
            <a:t>/r </a:t>
          </a:r>
          <a:r>
            <a:rPr lang="en-US" sz="2300" b="1" kern="1200" dirty="0" err="1"/>
            <a:t>Internationale</a:t>
          </a:r>
          <a:r>
            <a:rPr lang="en-US" sz="2300" b="1" kern="1200" dirty="0"/>
            <a:t>/r </a:t>
          </a:r>
          <a:r>
            <a:rPr lang="en-US" sz="2300" b="1" kern="1200" dirty="0" err="1"/>
            <a:t>Vizepräsident</a:t>
          </a:r>
          <a:r>
            <a:rPr lang="en-US" sz="2300" b="1" kern="1200" dirty="0"/>
            <a:t>/in</a:t>
          </a:r>
        </a:p>
      </dsp:txBody>
      <dsp:txXfrm>
        <a:off x="3216099" y="2878454"/>
        <a:ext cx="3425016" cy="1044212"/>
      </dsp:txXfrm>
    </dsp:sp>
    <dsp:sp modelId="{86192E0F-6DFD-46C2-9C79-591DC57F04AC}">
      <dsp:nvSpPr>
        <dsp:cNvPr id="0" name=""/>
        <dsp:cNvSpPr/>
      </dsp:nvSpPr>
      <dsp:spPr>
        <a:xfrm>
          <a:off x="3216099" y="4183719"/>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t>Global Action Team</a:t>
          </a:r>
        </a:p>
      </dsp:txBody>
      <dsp:txXfrm>
        <a:off x="3216099" y="4183719"/>
        <a:ext cx="3425016" cy="1044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9E5E-AC47-470C-A579-B311BB2F9FAA}">
      <dsp:nvSpPr>
        <dsp:cNvPr id="0" name=""/>
        <dsp:cNvSpPr/>
      </dsp:nvSpPr>
      <dsp:spPr>
        <a:xfrm>
          <a:off x="3206430" y="2662528"/>
          <a:ext cx="2182499" cy="2182499"/>
        </a:xfrm>
        <a:prstGeom prst="ellipse">
          <a:avLst/>
        </a:prstGeom>
        <a:solidFill>
          <a:srgbClr val="F651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bg1"/>
              </a:solidFill>
              <a:latin typeface="Arial" panose="020B0604020202020204" pitchFamily="34" charset="0"/>
              <a:cs typeface="Arial" panose="020B0604020202020204" pitchFamily="34" charset="0"/>
            </a:rPr>
            <a:t>Mitglied</a:t>
          </a:r>
        </a:p>
      </dsp:txBody>
      <dsp:txXfrm>
        <a:off x="3526050" y="2982148"/>
        <a:ext cx="1543259" cy="1543259"/>
      </dsp:txXfrm>
    </dsp:sp>
    <dsp:sp modelId="{86D911DE-0672-4F86-BFFF-200633F62CFD}">
      <dsp:nvSpPr>
        <dsp:cNvPr id="0" name=""/>
        <dsp:cNvSpPr/>
      </dsp:nvSpPr>
      <dsp:spPr>
        <a:xfrm rot="10800000">
          <a:off x="994630" y="3442772"/>
          <a:ext cx="2090150" cy="62201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8D3E13-4784-4CA8-8BC3-0D67A3A495BC}">
      <dsp:nvSpPr>
        <dsp:cNvPr id="0" name=""/>
        <dsp:cNvSpPr/>
      </dsp:nvSpPr>
      <dsp:spPr>
        <a:xfrm>
          <a:off x="125951" y="3142678"/>
          <a:ext cx="1737356" cy="1222199"/>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rgbClr val="002060"/>
              </a:solidFill>
              <a:latin typeface="Arial" panose="020B0604020202020204" pitchFamily="34" charset="0"/>
              <a:cs typeface="Arial" panose="020B0604020202020204" pitchFamily="34" charset="0"/>
            </a:rPr>
            <a:t> Beauftragte/r für Mitgliedschaft / Clubaufbau</a:t>
          </a:r>
        </a:p>
      </dsp:txBody>
      <dsp:txXfrm>
        <a:off x="125951" y="3142678"/>
        <a:ext cx="1737356" cy="1222199"/>
      </dsp:txXfrm>
    </dsp:sp>
    <dsp:sp modelId="{88FA2379-EF0E-4A7A-B184-8088BB3D4863}">
      <dsp:nvSpPr>
        <dsp:cNvPr id="0" name=""/>
        <dsp:cNvSpPr/>
      </dsp:nvSpPr>
      <dsp:spPr>
        <a:xfrm rot="12759840">
          <a:off x="1386999" y="2235073"/>
          <a:ext cx="2053786" cy="62201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7515A8CB-4EA4-4F54-8D9C-E1F21862252D}">
      <dsp:nvSpPr>
        <dsp:cNvPr id="0" name=""/>
        <dsp:cNvSpPr/>
      </dsp:nvSpPr>
      <dsp:spPr>
        <a:xfrm>
          <a:off x="680723" y="1380753"/>
          <a:ext cx="1737356" cy="1222199"/>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rgbClr val="002060"/>
              </a:solidFill>
              <a:latin typeface="Arial" panose="020B0604020202020204" pitchFamily="34" charset="0"/>
              <a:cs typeface="Arial" panose="020B0604020202020204" pitchFamily="34" charset="0"/>
            </a:rPr>
            <a:t>Zone/Region Chairperson</a:t>
          </a:r>
        </a:p>
      </dsp:txBody>
      <dsp:txXfrm>
        <a:off x="680723" y="1380753"/>
        <a:ext cx="1737356" cy="1222199"/>
      </dsp:txXfrm>
    </dsp:sp>
    <dsp:sp modelId="{63DADE17-2089-41F5-9E83-D054BB9A8320}">
      <dsp:nvSpPr>
        <dsp:cNvPr id="0" name=""/>
        <dsp:cNvSpPr/>
      </dsp:nvSpPr>
      <dsp:spPr>
        <a:xfrm rot="15120000">
          <a:off x="2554852" y="1295311"/>
          <a:ext cx="2090150" cy="62201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DF22C7-1032-4F7C-8871-D82C933AA4B4}">
      <dsp:nvSpPr>
        <dsp:cNvPr id="0" name=""/>
        <dsp:cNvSpPr/>
      </dsp:nvSpPr>
      <dsp:spPr>
        <a:xfrm>
          <a:off x="2408303" y="1291"/>
          <a:ext cx="1737356" cy="1222199"/>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rgbClr val="002060"/>
              </a:solidFill>
              <a:latin typeface="Arial" panose="020B0604020202020204" pitchFamily="34" charset="0"/>
              <a:cs typeface="Arial" panose="020B0604020202020204" pitchFamily="34" charset="0"/>
            </a:rPr>
            <a:t>Andere Mitglieder</a:t>
          </a:r>
        </a:p>
      </dsp:txBody>
      <dsp:txXfrm>
        <a:off x="2408303" y="1291"/>
        <a:ext cx="1737356" cy="1222199"/>
      </dsp:txXfrm>
    </dsp:sp>
    <dsp:sp modelId="{36DFAC45-C0BC-4881-AF7A-AFE834D3B062}">
      <dsp:nvSpPr>
        <dsp:cNvPr id="0" name=""/>
        <dsp:cNvSpPr/>
      </dsp:nvSpPr>
      <dsp:spPr>
        <a:xfrm rot="17280000">
          <a:off x="3950356" y="1295311"/>
          <a:ext cx="2090150" cy="62201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19C4EBF-C178-497E-AA30-1D1447882891}">
      <dsp:nvSpPr>
        <dsp:cNvPr id="0" name=""/>
        <dsp:cNvSpPr/>
      </dsp:nvSpPr>
      <dsp:spPr>
        <a:xfrm>
          <a:off x="4449700" y="1291"/>
          <a:ext cx="1737356" cy="1222199"/>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rgbClr val="002060"/>
              </a:solidFill>
              <a:latin typeface="Arial" panose="020B0604020202020204" pitchFamily="34" charset="0"/>
              <a:cs typeface="Arial" panose="020B0604020202020204" pitchFamily="34" charset="0"/>
            </a:rPr>
            <a:t>Clubführungs-kräfte</a:t>
          </a:r>
        </a:p>
      </dsp:txBody>
      <dsp:txXfrm>
        <a:off x="4449700" y="1291"/>
        <a:ext cx="1737356" cy="1222199"/>
      </dsp:txXfrm>
    </dsp:sp>
    <dsp:sp modelId="{62FE3045-54E4-478D-B88E-2C467F2B7764}">
      <dsp:nvSpPr>
        <dsp:cNvPr id="0" name=""/>
        <dsp:cNvSpPr/>
      </dsp:nvSpPr>
      <dsp:spPr>
        <a:xfrm rot="19656072">
          <a:off x="5159499" y="2237092"/>
          <a:ext cx="2076229" cy="62201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F9D558D-BF65-4660-8EB3-28F0C2CF71DB}">
      <dsp:nvSpPr>
        <dsp:cNvPr id="0" name=""/>
        <dsp:cNvSpPr/>
      </dsp:nvSpPr>
      <dsp:spPr>
        <a:xfrm>
          <a:off x="6205457" y="1380767"/>
          <a:ext cx="1737356" cy="1222199"/>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de-DE" sz="1500" b="1" kern="1200">
              <a:solidFill>
                <a:srgbClr val="002060"/>
              </a:solidFill>
              <a:latin typeface="Arial" panose="020B0604020202020204" pitchFamily="34" charset="0"/>
              <a:cs typeface="Arial" panose="020B0604020202020204" pitchFamily="34" charset="0"/>
            </a:rPr>
            <a:t>GAT</a:t>
          </a:r>
        </a:p>
      </dsp:txBody>
      <dsp:txXfrm>
        <a:off x="6205457" y="1380767"/>
        <a:ext cx="1737356" cy="1222199"/>
      </dsp:txXfrm>
    </dsp:sp>
    <dsp:sp modelId="{56D14699-91A9-42B4-A201-CDFC90796532}">
      <dsp:nvSpPr>
        <dsp:cNvPr id="0" name=""/>
        <dsp:cNvSpPr/>
      </dsp:nvSpPr>
      <dsp:spPr>
        <a:xfrm>
          <a:off x="5510578" y="3442772"/>
          <a:ext cx="2090150" cy="62201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EA584AC-0536-46CD-91A2-925670881471}">
      <dsp:nvSpPr>
        <dsp:cNvPr id="0" name=""/>
        <dsp:cNvSpPr/>
      </dsp:nvSpPr>
      <dsp:spPr>
        <a:xfrm>
          <a:off x="6732051" y="3142678"/>
          <a:ext cx="1737356" cy="1222199"/>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rgbClr val="002060"/>
              </a:solidFill>
              <a:latin typeface="Arial" panose="020B0604020202020204" pitchFamily="34" charset="0"/>
              <a:cs typeface="Arial" panose="020B0604020202020204" pitchFamily="34" charset="0"/>
            </a:rPr>
            <a:t>Spezialclub-Koordinator/in</a:t>
          </a:r>
        </a:p>
      </dsp:txBody>
      <dsp:txXfrm>
        <a:off x="6732051" y="3142678"/>
        <a:ext cx="1737356" cy="122219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de-DE" sz="1000" u="sng" baseline="0" dirty="0">
                <a:latin typeface="Arial" panose="020B0604020202020204" pitchFamily="34" charset="0"/>
                <a:cs typeface="Arial" panose="020B0604020202020204" pitchFamily="34" charset="0"/>
              </a:rPr>
              <a:t>Vorbereitung auf das Meeting:</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Sie können dieses PowerPoint-Dokument gerne in mehrere Sitzungen unterteilen. </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Sie können dieses PowerPoint-Dokument gerne auf die Anforderungen Ihrer Region zuschneiden.</a:t>
            </a:r>
          </a:p>
          <a:p>
            <a:pPr marL="171450" indent="-171450">
              <a:buFont typeface="Arial" panose="020B0604020202020204" pitchFamily="34" charset="0"/>
              <a:buChar char="•"/>
            </a:pPr>
            <a:r>
              <a:rPr lang="de-DE" sz="1000" baseline="0" dirty="0">
                <a:latin typeface="Arial" panose="020B0604020202020204" pitchFamily="34" charset="0"/>
                <a:cs typeface="Arial" panose="020B0604020202020204" pitchFamily="34" charset="0"/>
              </a:rPr>
              <a:t>Entscheiden Sie, mit welchem Tool Sie bei jeder Diskussion und Übung Notizen machen. Wenn Sie sich in Präsenz treffen, halten Sie Flipchart und Stifte bereit. Wenn Sie sich online treffen, halten Sie Ihr Tool für Notizen bereit und geben Ihren Bildschirm frei, damit alle Teilnehmer mitlesen können. Vergessen Sie nicht, nach dem Meeting die Notizen an die Teilnehmer weiterzuleiten</a:t>
            </a:r>
          </a:p>
          <a:p>
            <a:pPr marL="171450" indent="-171450">
              <a:buFont typeface="Arial" panose="020B0604020202020204" pitchFamily="34" charset="0"/>
              <a:buChar char="•"/>
            </a:pPr>
            <a:r>
              <a:rPr lang="de-DE" sz="1000" baseline="0" dirty="0">
                <a:latin typeface="Arial" panose="020B0604020202020204" pitchFamily="34" charset="0"/>
                <a:cs typeface="Arial" panose="020B0604020202020204" pitchFamily="34" charset="0"/>
              </a:rPr>
              <a:t>Aktualisieren Sie die Mitgliederzahlen auf Folien 6 und 7 für das vorangegangene Lions-Jahr vor der Sitzung anhand der Gesamtzahlen auf „</a:t>
            </a:r>
            <a:r>
              <a:rPr lang="de-DE" sz="1000" baseline="0" dirty="0" err="1">
                <a:latin typeface="Arial" panose="020B0604020202020204" pitchFamily="34" charset="0"/>
                <a:cs typeface="Arial" panose="020B0604020202020204" pitchFamily="34" charset="0"/>
              </a:rPr>
              <a:t>Insights</a:t>
            </a:r>
            <a:r>
              <a:rPr lang="de-DE" sz="1000" baseline="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de-DE" sz="1000" b="0" baseline="0" dirty="0">
                <a:latin typeface="Arial" panose="020B0604020202020204" pitchFamily="34" charset="0"/>
                <a:cs typeface="Arial" panose="020B0604020202020204" pitchFamily="34" charset="0"/>
              </a:rPr>
              <a:t>Aktualisieren Sie auf Folie 7 den ersten Punkt, um den Mitgliederzuwachs oder -rückgang in Ihrem Gebiet anzuzeigen.</a:t>
            </a:r>
          </a:p>
          <a:p>
            <a:pPr marL="171450" indent="-171450">
              <a:buFont typeface="Arial" panose="020B0604020202020204" pitchFamily="34" charset="0"/>
              <a:buChar char="•"/>
            </a:pPr>
            <a:r>
              <a:rPr lang="de-DE" sz="1000" b="0" baseline="0" dirty="0">
                <a:latin typeface="Arial" panose="020B0604020202020204" pitchFamily="34" charset="0"/>
                <a:cs typeface="Arial" panose="020B0604020202020204" pitchFamily="34" charset="0"/>
              </a:rPr>
              <a:t>Im Arbeitsbuch für den Distrikt-Strategieplan wurden die Mitglieder der Arbeitsgruppe gebeten, diese Informationen über Mitgliedschaftstrends in ihrem Gebiet im Voraus zu sammeln. Um sich jedoch optimal auf die Sitzung vorzubereiten und Ihren Teilnehmenden Daten für eine Distriktanalyse zur Verfügung zu stellen, können Sie diese Informationen auf </a:t>
            </a:r>
            <a:r>
              <a:rPr lang="de-DE" sz="1000" b="0" baseline="0" dirty="0" err="1">
                <a:latin typeface="Arial" panose="020B0604020202020204" pitchFamily="34" charset="0"/>
                <a:cs typeface="Arial" panose="020B0604020202020204" pitchFamily="34" charset="0"/>
              </a:rPr>
              <a:t>Insights</a:t>
            </a:r>
            <a:r>
              <a:rPr lang="de-DE" sz="1000" b="0" baseline="0" dirty="0">
                <a:latin typeface="Arial" panose="020B0604020202020204" pitchFamily="34" charset="0"/>
                <a:cs typeface="Arial" panose="020B0604020202020204" pitchFamily="34" charset="0"/>
              </a:rPr>
              <a:t> (https://insights.lionsclubs.org) finden. Loggen Sie sich in Ihren Lion Account (Lion Portal) ein, klicken Sie im Navigationsbereich oben in der Mitte auf </a:t>
            </a:r>
            <a:r>
              <a:rPr lang="de-DE" sz="1000" b="0" baseline="0" dirty="0" err="1">
                <a:latin typeface="Arial" panose="020B0604020202020204" pitchFamily="34" charset="0"/>
                <a:cs typeface="Arial" panose="020B0604020202020204" pitchFamily="34" charset="0"/>
              </a:rPr>
              <a:t>Insights</a:t>
            </a:r>
            <a:r>
              <a:rPr lang="de-DE" sz="1000" b="0" baseline="0" dirty="0">
                <a:latin typeface="Arial" panose="020B0604020202020204" pitchFamily="34" charset="0"/>
                <a:cs typeface="Arial" panose="020B0604020202020204" pitchFamily="34" charset="0"/>
              </a:rPr>
              <a:t> und verwenden Sie die Berichte, um die Daten vor der Präsentation auf der Folie zu ergänzen.</a:t>
            </a:r>
          </a:p>
          <a:p>
            <a:pPr marL="685800" marR="0" lvl="1"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de-DE" sz="1000" b="0" i="0" baseline="0" dirty="0">
                <a:latin typeface="Arial" panose="020B0604020202020204" pitchFamily="34" charset="0"/>
                <a:cs typeface="Arial" panose="020B0604020202020204" pitchFamily="34" charset="0"/>
              </a:rPr>
              <a:t>Klicken Sie in der oberen mittleren Leiste auf "Mitgliedschaft".</a:t>
            </a:r>
            <a:r>
              <a:rPr lang="en-US" sz="1000" b="0" i="0" baseline="0" dirty="0">
                <a:latin typeface="Arial" panose="020B0604020202020204" pitchFamily="34" charset="0"/>
                <a:cs typeface="Arial" panose="020B0604020202020204" pitchFamily="34" charset="0"/>
              </a:rPr>
              <a:t> </a:t>
            </a:r>
            <a:r>
              <a:rPr lang="de-DE" sz="1000" b="0" i="0" baseline="0" dirty="0">
                <a:latin typeface="Arial" panose="020B0604020202020204" pitchFamily="34" charset="0"/>
                <a:cs typeface="Arial" panose="020B0604020202020204" pitchFamily="34" charset="0"/>
              </a:rPr>
              <a:t>Auf der linken Seite des Bildschirms können Sie nach "LCI" oder "GAT" filtern. Mit beiden Filtern können Sie die Informationen sammeln (LCI filtert nach CA&gt;MD&gt;D, während GAT nach CA&gt;Area&gt;MD&gt;D filtert)</a:t>
            </a:r>
            <a:r>
              <a:rPr lang="en-US" sz="1000" b="0" i="0" baseline="0" dirty="0">
                <a:latin typeface="Arial" panose="020B0604020202020204" pitchFamily="34" charset="0"/>
                <a:cs typeface="Arial" panose="020B0604020202020204" pitchFamily="34" charset="0"/>
              </a:rPr>
              <a:t>. </a:t>
            </a:r>
            <a:r>
              <a:rPr lang="de-DE" sz="1000" b="0" i="0" baseline="0" dirty="0">
                <a:latin typeface="Arial" panose="020B0604020202020204" pitchFamily="34" charset="0"/>
                <a:cs typeface="Arial" panose="020B0604020202020204" pitchFamily="34" charset="0"/>
              </a:rPr>
              <a:t>Wählen Sie eine Option aus, wählen dann „Mitgliedschaft Gesamt" und filtern dann, um die Daten Ihres Multidistrikts oder Distrikts anzuzeigen.</a:t>
            </a:r>
            <a:r>
              <a:rPr lang="en-US" sz="1000" b="0" i="0" baseline="0" dirty="0">
                <a:latin typeface="Arial" panose="020B0604020202020204" pitchFamily="34" charset="0"/>
                <a:cs typeface="Arial" panose="020B0604020202020204" pitchFamily="34" charset="0"/>
              </a:rPr>
              <a:t> </a:t>
            </a:r>
            <a:r>
              <a:rPr lang="de-DE" sz="1000" b="0" i="0" baseline="0" dirty="0">
                <a:latin typeface="Arial" panose="020B0604020202020204" pitchFamily="34" charset="0"/>
                <a:cs typeface="Arial" panose="020B0604020202020204" pitchFamily="34" charset="0"/>
              </a:rPr>
              <a:t>Notieren Sie die Mitgliederzahlen Ihres Distrikts für dieses und letztes Jahr in den ersten beiden Spalten der Tabelle, scrollen dann nach rechts und notieren in der letzten Spalte die 3-jährige Bindungsrate für neue Mitglieder.</a:t>
            </a:r>
          </a:p>
          <a:p>
            <a:pPr marL="685800" marR="0" lvl="1"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de-DE" sz="1000" b="0" i="0" baseline="0" dirty="0">
                <a:latin typeface="Arial" panose="020B0604020202020204" pitchFamily="34" charset="0"/>
                <a:cs typeface="Arial" panose="020B0604020202020204" pitchFamily="34" charset="0"/>
              </a:rPr>
              <a:t>Navigieren Sie zurück zur Leiste in der Mitte oben und klicken auf die „</a:t>
            </a:r>
            <a:r>
              <a:rPr lang="de-DE" sz="1000" b="0" i="0" baseline="0" dirty="0" err="1">
                <a:latin typeface="Arial" panose="020B0604020202020204" pitchFamily="34" charset="0"/>
                <a:cs typeface="Arial" panose="020B0604020202020204" pitchFamily="34" charset="0"/>
              </a:rPr>
              <a:t>Activity</a:t>
            </a:r>
            <a:r>
              <a:rPr lang="de-DE" sz="1000" b="0" i="0" baseline="0" dirty="0">
                <a:latin typeface="Arial" panose="020B0604020202020204" pitchFamily="34" charset="0"/>
                <a:cs typeface="Arial" panose="020B0604020202020204" pitchFamily="34" charset="0"/>
              </a:rPr>
              <a:t>". Ihre Filter sollten wie im Mitgliederbereich eingestellt sein. Sollte dies nicht der Fall sein, gehen Sie wie folgt vor, um die Gesamtzahl aller </a:t>
            </a:r>
            <a:r>
              <a:rPr lang="de-DE" sz="1000" b="0" i="0" baseline="0" dirty="0" err="1">
                <a:latin typeface="Arial" panose="020B0604020202020204" pitchFamily="34" charset="0"/>
                <a:cs typeface="Arial" panose="020B0604020202020204" pitchFamily="34" charset="0"/>
              </a:rPr>
              <a:t>Activities</a:t>
            </a:r>
            <a:r>
              <a:rPr lang="de-DE" sz="1000" b="0" i="0" baseline="0" dirty="0">
                <a:latin typeface="Arial" panose="020B0604020202020204" pitchFamily="34" charset="0"/>
                <a:cs typeface="Arial" panose="020B0604020202020204" pitchFamily="34" charset="0"/>
              </a:rPr>
              <a:t> für Multidistrikte und Distrikte einzusehen</a:t>
            </a:r>
            <a:r>
              <a:rPr lang="en-US" sz="1000" b="0" i="0" baseline="0" dirty="0">
                <a:latin typeface="Arial" panose="020B0604020202020204" pitchFamily="34" charset="0"/>
                <a:cs typeface="Arial" panose="020B0604020202020204" pitchFamily="34" charset="0"/>
              </a:rPr>
              <a:t>. </a:t>
            </a:r>
            <a:r>
              <a:rPr lang="de-DE" sz="1000" b="0" i="0" baseline="0" dirty="0">
                <a:latin typeface="Arial" panose="020B0604020202020204" pitchFamily="34" charset="0"/>
                <a:cs typeface="Arial" panose="020B0604020202020204" pitchFamily="34" charset="0"/>
              </a:rPr>
              <a:t>Notieren Sie in der dritten und vierten Spalte der Tabelle die Anzahl der Begünstigten in Ihrem Distrikt in diesem und im letzten Jahr, scrollen dann nach rechts und notieren in der letzten Spalte den Prozentsatz der Clubs, die während des Geschäftsjahrs </a:t>
            </a:r>
            <a:r>
              <a:rPr lang="de-DE" sz="1000" b="0" i="0" baseline="0" dirty="0" err="1">
                <a:latin typeface="Arial" panose="020B0604020202020204" pitchFamily="34" charset="0"/>
                <a:cs typeface="Arial" panose="020B0604020202020204" pitchFamily="34" charset="0"/>
              </a:rPr>
              <a:t>Activities</a:t>
            </a:r>
            <a:r>
              <a:rPr lang="de-DE" sz="1000" b="0" i="0" baseline="0" dirty="0">
                <a:latin typeface="Arial" panose="020B0604020202020204" pitchFamily="34" charset="0"/>
                <a:cs typeface="Arial" panose="020B0604020202020204" pitchFamily="34" charset="0"/>
              </a:rPr>
              <a:t> gemeldet haben.</a:t>
            </a:r>
          </a:p>
          <a:p>
            <a:pPr marL="457200" marR="0" lvl="1" indent="0" algn="l" defTabSz="914400" rtl="0" eaLnBrk="0" fontAlgn="base" latinLnBrk="0" hangingPunct="0">
              <a:lnSpc>
                <a:spcPct val="100000"/>
              </a:lnSpc>
              <a:spcBef>
                <a:spcPct val="30000"/>
              </a:spcBef>
              <a:spcAft>
                <a:spcPct val="0"/>
              </a:spcAft>
              <a:buClrTx/>
              <a:buSzTx/>
              <a:buFont typeface="+mj-lt"/>
              <a:buNone/>
              <a:tabLst/>
              <a:defRPr/>
            </a:pPr>
            <a:endParaRPr lang="de-DE" sz="1000" b="0" i="0" baseline="0" dirty="0">
              <a:latin typeface="Arial" panose="020B0604020202020204" pitchFamily="34" charset="0"/>
              <a:cs typeface="Arial" panose="020B0604020202020204" pitchFamily="34" charset="0"/>
            </a:endParaRPr>
          </a:p>
          <a:p>
            <a:r>
              <a:rPr lang="de-DE" sz="1000" b="0" i="0" baseline="0" dirty="0">
                <a:latin typeface="Arial" panose="020B0604020202020204" pitchFamily="34" charset="0"/>
                <a:cs typeface="Arial" panose="020B0604020202020204" pitchFamily="34" charset="0"/>
              </a:rPr>
              <a:t>Im 5-Jahres-Trendbericht auf http://www8.lionsclubs.org/reports/5YearTrendReport finden Sie die wichtigsten Kennzahlen der letzten 5 Jahre, einschließlich neuer und ausgetretener Mitglieder und Clubs. Es wird empfohlen, diesen Bericht für die Teilnehmenden auszudrucken, damit sie die Zahlen für die Distriktanalyse und die Festlegung von Zielen verwenden können.</a:t>
            </a:r>
          </a:p>
          <a:p>
            <a:endParaRPr lang="de-DE" sz="1000" b="0" i="0" baseline="0" dirty="0">
              <a:latin typeface="Arial" panose="020B0604020202020204" pitchFamily="34" charset="0"/>
              <a:cs typeface="Arial" panose="020B0604020202020204" pitchFamily="34" charset="0"/>
            </a:endParaRPr>
          </a:p>
          <a:p>
            <a:r>
              <a:rPr lang="de-DE" sz="1000" b="0" i="0" u="none" baseline="0" dirty="0">
                <a:latin typeface="Arial" panose="020B0604020202020204" pitchFamily="34" charset="0"/>
                <a:cs typeface="Arial" panose="020B0604020202020204" pitchFamily="34" charset="0"/>
              </a:rPr>
              <a:t>Zur Darstellung regional relevanter Daten, wie z. B. die Familienmitgliedschaft, finden Sie entsprechende Berichte auf http://www8.lionsclubs.org/reports/FamilyandWomenMembershipReports/</a:t>
            </a:r>
            <a:endParaRPr lang="en-US" sz="1000" b="0" i="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de-DE" sz="10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000" b="0" baseline="0" dirty="0">
                <a:latin typeface="Arial" panose="020B0604020202020204" pitchFamily="34" charset="0"/>
                <a:cs typeface="Arial" panose="020B0604020202020204" pitchFamily="34" charset="0"/>
              </a:rPr>
              <a:t>Übung </a:t>
            </a:r>
            <a:r>
              <a:rPr lang="de-DE" sz="1000" b="0" i="1" baseline="0" dirty="0">
                <a:latin typeface="Arial" panose="020B0604020202020204" pitchFamily="34" charset="0"/>
                <a:cs typeface="Arial" panose="020B0604020202020204" pitchFamily="34" charset="0"/>
              </a:rPr>
              <a:t>Zusammenarbeiten </a:t>
            </a:r>
            <a:r>
              <a:rPr lang="de-DE" sz="1000" b="0" baseline="0" dirty="0">
                <a:latin typeface="Arial" panose="020B0604020202020204" pitchFamily="34" charset="0"/>
                <a:cs typeface="Arial" panose="020B0604020202020204" pitchFamily="34" charset="0"/>
              </a:rPr>
              <a:t>auf </a:t>
            </a:r>
            <a:r>
              <a:rPr lang="de-DE" sz="1000" b="0" u="sng" baseline="0" dirty="0">
                <a:latin typeface="Arial" panose="020B0604020202020204" pitchFamily="34" charset="0"/>
                <a:cs typeface="Arial" panose="020B0604020202020204" pitchFamily="34" charset="0"/>
              </a:rPr>
              <a:t>Folie </a:t>
            </a:r>
            <a:r>
              <a:rPr lang="de-DE" sz="1000" b="0" u="none" strike="noStrike" baseline="0" dirty="0">
                <a:latin typeface="Arial" panose="020B0604020202020204" pitchFamily="34" charset="0"/>
                <a:cs typeface="Arial" panose="020B0604020202020204" pitchFamily="34" charset="0"/>
              </a:rPr>
              <a:t>16:</a:t>
            </a:r>
            <a:r>
              <a:rPr lang="de-DE" sz="1000" baseline="0" dirty="0">
                <a:latin typeface="Arial" panose="020B0604020202020204" pitchFamily="34" charset="0"/>
                <a:cs typeface="Arial" panose="020B0604020202020204" pitchFamily="34" charset="0"/>
              </a:rPr>
              <a:t> Wenn Ihre </a:t>
            </a:r>
            <a:r>
              <a:rPr lang="de-DE" sz="1000" b="0" baseline="0" dirty="0">
                <a:latin typeface="Arial" panose="020B0604020202020204" pitchFamily="34" charset="0"/>
                <a:cs typeface="Arial" panose="020B0604020202020204" pitchFamily="34" charset="0"/>
              </a:rPr>
              <a:t>Arbeitsgruppe</a:t>
            </a:r>
            <a:r>
              <a:rPr lang="de-DE" sz="1000" b="1" baseline="0" dirty="0">
                <a:latin typeface="Arial" panose="020B0604020202020204" pitchFamily="34" charset="0"/>
                <a:cs typeface="Arial" panose="020B0604020202020204" pitchFamily="34" charset="0"/>
              </a:rPr>
              <a:t> </a:t>
            </a:r>
            <a:r>
              <a:rPr lang="de-DE" sz="1000" baseline="0" dirty="0">
                <a:latin typeface="Arial" panose="020B0604020202020204" pitchFamily="34" charset="0"/>
                <a:cs typeface="Arial" panose="020B0604020202020204" pitchFamily="34" charset="0"/>
              </a:rPr>
              <a:t>sich gut kennt und/oder bei anderen Initiativen erfolgreich zusammengearbeitet hat, ist die Übung ggf. nicht erforderlich. Für diejenigen, die den Zusammenhalt in der </a:t>
            </a:r>
            <a:r>
              <a:rPr lang="de-DE" sz="1000" b="0" baseline="0" dirty="0">
                <a:latin typeface="Arial" panose="020B0604020202020204" pitchFamily="34" charset="0"/>
                <a:cs typeface="Arial" panose="020B0604020202020204" pitchFamily="34" charset="0"/>
              </a:rPr>
              <a:t>Arbeitsgruppe</a:t>
            </a:r>
            <a:r>
              <a:rPr lang="de-DE" sz="1000" baseline="0" dirty="0">
                <a:latin typeface="Arial" panose="020B0604020202020204" pitchFamily="34" charset="0"/>
                <a:cs typeface="Arial" panose="020B0604020202020204" pitchFamily="34" charset="0"/>
              </a:rPr>
              <a:t> stärken wollen (auf Distrikt- oder Clubebene), kann die Übung eine von vielen möglichen </a:t>
            </a:r>
            <a:r>
              <a:rPr lang="de-DE" sz="1000" b="0" baseline="0" dirty="0">
                <a:latin typeface="Arial" panose="020B0604020202020204" pitchFamily="34" charset="0"/>
                <a:cs typeface="Arial" panose="020B0604020202020204" pitchFamily="34" charset="0"/>
              </a:rPr>
              <a:t>Arbeitsgruppenübungen</a:t>
            </a:r>
            <a:r>
              <a:rPr lang="de-DE" sz="1000" baseline="0" dirty="0">
                <a:latin typeface="Arial" panose="020B0604020202020204" pitchFamily="34" charset="0"/>
                <a:cs typeface="Arial" panose="020B0604020202020204" pitchFamily="34" charset="0"/>
              </a:rPr>
              <a:t> sein. </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Einige Folien in dieser Präsentation enthalten zwei Skriptversionen:</a:t>
            </a:r>
          </a:p>
          <a:p>
            <a:pPr marL="628650" lvl="1" indent="-171450">
              <a:buFont typeface="Arial" panose="020B0604020202020204" pitchFamily="34" charset="0"/>
              <a:buChar char="•"/>
            </a:pPr>
            <a:r>
              <a:rPr lang="de-DE" sz="1000" baseline="0" dirty="0">
                <a:latin typeface="Arial" panose="020B0604020202020204" pitchFamily="34" charset="0"/>
                <a:cs typeface="Arial" panose="020B0604020202020204" pitchFamily="34" charset="0"/>
              </a:rPr>
              <a:t>Skript für GAT Area Leader zur Vorbereitung von Distrikt-Führungskräften auf die Durchführung des Workshops „Einen Plan ausarbeiten“</a:t>
            </a:r>
          </a:p>
          <a:p>
            <a:pPr marL="628650" lvl="1"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Skript für Distrikt-Führungskräfte bei der Durchführung des Workshops „Einen Plan ausarbeiten“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b="1" dirty="0">
                <a:latin typeface="Arial" panose="020B0604020202020204" pitchFamily="34" charset="0"/>
                <a:cs typeface="Arial" panose="020B0604020202020204" pitchFamily="34" charset="0"/>
              </a:rPr>
              <a:t>WICHTIGER HINWEIS ZU LLC-KURSEN</a:t>
            </a:r>
            <a:r>
              <a:rPr lang="de-DE" sz="1000" dirty="0">
                <a:latin typeface="Arial" panose="020B0604020202020204" pitchFamily="34" charset="0"/>
                <a:cs typeface="Arial" panose="020B0604020202020204" pitchFamily="34" charset="0"/>
              </a:rPr>
              <a:t>: Kopieren Sie niemals den Link zu einem Kurs aus dem Browser. Dieser Link ruft eine falsche Anmeldeseite auf. Leider können wir nicht direkt auf LLC-Kurse verlinken. Auf </a:t>
            </a:r>
            <a:r>
              <a:rPr lang="de-DE" sz="1000" u="sng" dirty="0">
                <a:latin typeface="Arial" panose="020B0604020202020204" pitchFamily="34" charset="0"/>
                <a:cs typeface="Arial" panose="020B0604020202020204" pitchFamily="34" charset="0"/>
              </a:rPr>
              <a:t>Folie </a:t>
            </a:r>
            <a:r>
              <a:rPr lang="de-DE" sz="1000" b="0" u="sng" dirty="0">
                <a:latin typeface="Arial" panose="020B0604020202020204" pitchFamily="34" charset="0"/>
                <a:cs typeface="Arial" panose="020B0604020202020204" pitchFamily="34" charset="0"/>
              </a:rPr>
              <a:t>19 </a:t>
            </a:r>
            <a:r>
              <a:rPr lang="de-DE" sz="1000" dirty="0">
                <a:latin typeface="Arial" panose="020B0604020202020204" pitchFamily="34" charset="0"/>
                <a:cs typeface="Arial" panose="020B0604020202020204" pitchFamily="34" charset="0"/>
              </a:rPr>
              <a:t>finden Sie eine Beispiel-Anleitung für den Zugriff auf Kurse durch Suche nach Titel in der LLC-Inhaltsbibliothek.</a:t>
            </a:r>
          </a:p>
          <a:p>
            <a:pPr marL="171450" lvl="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de-DE"/>
              <a:t>NAMI-Übersicht</a:t>
            </a:r>
          </a:p>
        </p:txBody>
      </p:sp>
    </p:spTree>
    <p:extLst>
      <p:ext uri="{BB962C8B-B14F-4D97-AF65-F5344CB8AC3E}">
        <p14:creationId xmlns:p14="http://schemas.microsoft.com/office/powerpoint/2010/main" val="21209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defRPr/>
            </a:pPr>
            <a:r>
              <a:rPr lang="en-US" b="0" i="0" dirty="0" err="1">
                <a:ea typeface="ヒラギノ角ゴ Pro W3"/>
                <a:cs typeface="Arial"/>
              </a:rPr>
              <a:t>Hinweise</a:t>
            </a:r>
            <a:r>
              <a:rPr lang="en-US" b="0" i="0" dirty="0">
                <a:ea typeface="ヒラギノ角ゴ Pro W3"/>
                <a:cs typeface="Arial"/>
              </a:rPr>
              <a:t> für </a:t>
            </a:r>
            <a:r>
              <a:rPr lang="en-US" b="0" i="0" dirty="0" err="1">
                <a:ea typeface="ヒラギノ角ゴ Pro W3"/>
                <a:cs typeface="Arial"/>
              </a:rPr>
              <a:t>Referenten</a:t>
            </a:r>
            <a:r>
              <a:rPr lang="en-US" b="0" i="0" dirty="0">
                <a:ea typeface="ヒラギノ角ゴ Pro W3"/>
                <a:cs typeface="Arial"/>
              </a:rPr>
              <a:t>:</a:t>
            </a:r>
          </a:p>
          <a:p>
            <a:pPr>
              <a:defRPr/>
            </a:pPr>
            <a:endParaRPr lang="en-US" b="0" i="1" dirty="0">
              <a:ea typeface="ヒラギノ角ゴ Pro W3"/>
              <a:cs typeface="Arial"/>
            </a:endParaRPr>
          </a:p>
          <a:p>
            <a:r>
              <a:rPr lang="de-DE" b="0" i="0" baseline="0" dirty="0"/>
              <a:t>Alle konstitutionellen Gebiete wurden aufgefordert, bis 2021/2022 ihre eigenen Pilotprogramme zum Global Membership Approach durchzuführen.</a:t>
            </a:r>
          </a:p>
          <a:p>
            <a:endParaRPr lang="en-US" b="0" i="0" baseline="0" dirty="0"/>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de-DE" sz="1200" b="0" i="0" u="none" strike="noStrike" kern="0" cap="none" spc="0" normalizeH="0" baseline="0" noProof="0" dirty="0">
                <a:ln>
                  <a:noFill/>
                </a:ln>
                <a:effectLst/>
                <a:uLnTx/>
                <a:uFillTx/>
                <a:ea typeface="ヒラギノ角ゴ Pro W3" charset="0"/>
                <a:cs typeface="Arial" panose="020B0604020202020204" pitchFamily="34" charset="0"/>
              </a:rPr>
              <a:t>Das Feedback aus dem Pilotprogramm hat zu Veränderungen geführt und die Notwendigkeit der Regionalisierung verdeutlicht.</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de-DE"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de-DE" sz="1200" b="0" i="0" u="none" strike="noStrike" kern="0" cap="none" spc="0" normalizeH="0" baseline="0" noProof="0" dirty="0">
                <a:ln>
                  <a:noFill/>
                </a:ln>
                <a:effectLst/>
                <a:uLnTx/>
                <a:uFillTx/>
                <a:ea typeface="ヒラギノ角ゴ Pro W3" charset="0"/>
                <a:cs typeface="Arial" panose="020B0604020202020204" pitchFamily="34" charset="0"/>
              </a:rPr>
              <a:t>Das GAT treibt den Prozess voran, bietet Unterstützung und sorgt für Rechenschaftspflicht in jedem konstitutionellen Gebiet. GAT-Führungskräfte schulen auch Lions-Führungskräfte im Global Membership Approach.</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de-DE" sz="1200" b="0" i="0" u="none" strike="noStrike" kern="0" cap="none" spc="0" normalizeH="0" baseline="0" noProof="0" dirty="0">
                <a:ln>
                  <a:noFill/>
                </a:ln>
                <a:effectLst/>
                <a:uLnTx/>
                <a:uFillTx/>
                <a:ea typeface="ヒラギノ角ゴ Pro W3" charset="0"/>
                <a:cs typeface="Arial" panose="020B0604020202020204" pitchFamily="34" charset="0"/>
              </a:rPr>
              <a:t>Die effektivsten Ideen zur Förderung der Mitgliedschaft aus allen Bereichen wurden in den Prozess des Global Membership Approachs aufgenommen und im Lions-Jahr 2022/2023 weltweit eingeführt.</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en-US" sz="1200" b="0" i="0" u="none" strike="noStrike" kern="0" cap="none" spc="0" normalizeH="0" baseline="0" noProof="0" dirty="0" err="1">
                <a:ln>
                  <a:noFill/>
                </a:ln>
                <a:effectLst/>
                <a:uLnTx/>
                <a:uFillTx/>
                <a:ea typeface="ヒラギノ角ゴ Pro W3" charset="0"/>
                <a:cs typeface="Arial" panose="020B0604020202020204" pitchFamily="34" charset="0"/>
              </a:rPr>
              <a:t>Im</a:t>
            </a: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 </a:t>
            </a:r>
            <a:r>
              <a:rPr kumimoji="0" lang="en-US" sz="1200" b="0" i="0" u="none" strike="noStrike" kern="0" cap="none" spc="0" normalizeH="0" baseline="0" noProof="0" dirty="0" err="1">
                <a:ln>
                  <a:noFill/>
                </a:ln>
                <a:effectLst/>
                <a:uLnTx/>
                <a:uFillTx/>
                <a:ea typeface="ヒラギノ角ゴ Pro W3" charset="0"/>
                <a:cs typeface="Arial" panose="020B0604020202020204" pitchFamily="34" charset="0"/>
              </a:rPr>
              <a:t>Juli</a:t>
            </a: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 2023 fand der Launch von </a:t>
            </a:r>
            <a:r>
              <a:rPr kumimoji="0" lang="en-US" sz="1200" b="0" i="1" u="none" strike="noStrike" kern="0" cap="none" spc="0" normalizeH="0" baseline="0" noProof="0" dirty="0">
                <a:ln>
                  <a:noFill/>
                </a:ln>
                <a:effectLst/>
                <a:uLnTx/>
                <a:uFillTx/>
                <a:ea typeface="ヒラギノ角ゴ Pro W3" charset="0"/>
                <a:cs typeface="Arial" panose="020B0604020202020204" pitchFamily="34" charset="0"/>
              </a:rPr>
              <a:t>MISSION</a:t>
            </a: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 </a:t>
            </a:r>
            <a:r>
              <a:rPr kumimoji="0" lang="en-US" sz="1200" b="1" i="0" u="none" strike="noStrike" kern="0" cap="none" spc="0" normalizeH="0" baseline="0" noProof="0" dirty="0">
                <a:ln>
                  <a:noFill/>
                </a:ln>
                <a:effectLst/>
                <a:uLnTx/>
                <a:uFillTx/>
                <a:ea typeface="ヒラギノ角ゴ Pro W3" charset="0"/>
                <a:cs typeface="Arial" panose="020B0604020202020204" pitchFamily="34" charset="0"/>
              </a:rPr>
              <a:t>1.5</a:t>
            </a: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 </a:t>
            </a:r>
            <a:r>
              <a:rPr kumimoji="0" lang="en-US" sz="1200" b="0" i="0" u="none" strike="noStrike" kern="0" cap="none" spc="0" normalizeH="0" baseline="0" noProof="0" dirty="0" err="1">
                <a:ln>
                  <a:noFill/>
                </a:ln>
                <a:effectLst/>
                <a:uLnTx/>
                <a:uFillTx/>
                <a:ea typeface="ヒラギノ角ゴ Pro W3" charset="0"/>
                <a:cs typeface="Arial" panose="020B0604020202020204" pitchFamily="34" charset="0"/>
              </a:rPr>
              <a:t>statt</a:t>
            </a: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 Der Global Membership Approach </a:t>
            </a:r>
            <a:r>
              <a:rPr kumimoji="0" lang="de-DE" sz="1200" b="0" i="0" u="none" strike="noStrike" kern="0" cap="none" spc="0" normalizeH="0" baseline="0" noProof="0" dirty="0">
                <a:ln>
                  <a:noFill/>
                </a:ln>
                <a:effectLst/>
                <a:uLnTx/>
                <a:uFillTx/>
                <a:ea typeface="ヒラギノ角ゴ Pro W3" charset="0"/>
                <a:cs typeface="Arial" panose="020B0604020202020204" pitchFamily="34" charset="0"/>
              </a:rPr>
              <a:t>unterstützt </a:t>
            </a:r>
            <a:r>
              <a:rPr kumimoji="0" lang="de-DE" sz="1200" b="0" i="1" u="none" strike="noStrike" kern="0" cap="none" spc="0" normalizeH="0" baseline="0" noProof="0" dirty="0">
                <a:ln>
                  <a:noFill/>
                </a:ln>
                <a:effectLst/>
                <a:uLnTx/>
                <a:uFillTx/>
                <a:ea typeface="ヒラギノ角ゴ Pro W3" charset="0"/>
                <a:cs typeface="Arial" panose="020B0604020202020204" pitchFamily="34" charset="0"/>
              </a:rPr>
              <a:t>MISSION</a:t>
            </a:r>
            <a:r>
              <a:rPr kumimoji="0" lang="de-DE" sz="1200" b="0" i="0" u="none" strike="noStrike" kern="0" cap="none" spc="0" normalizeH="0" baseline="0" noProof="0" dirty="0">
                <a:ln>
                  <a:noFill/>
                </a:ln>
                <a:effectLst/>
                <a:uLnTx/>
                <a:uFillTx/>
                <a:ea typeface="ヒラギノ角ゴ Pro W3" charset="0"/>
                <a:cs typeface="Arial" panose="020B0604020202020204" pitchFamily="34" charset="0"/>
              </a:rPr>
              <a:t> </a:t>
            </a:r>
            <a:r>
              <a:rPr kumimoji="0" lang="de-DE" sz="1200" b="1" i="0" u="none" strike="noStrike" kern="0" cap="none" spc="0" normalizeH="0" baseline="0" noProof="0" dirty="0">
                <a:ln>
                  <a:noFill/>
                </a:ln>
                <a:effectLst/>
                <a:uLnTx/>
                <a:uFillTx/>
                <a:ea typeface="ヒラギノ角ゴ Pro W3" charset="0"/>
                <a:cs typeface="Arial" panose="020B0604020202020204" pitchFamily="34" charset="0"/>
              </a:rPr>
              <a:t>1.5</a:t>
            </a:r>
            <a:r>
              <a:rPr kumimoji="0" lang="de-DE" sz="1200" b="0" i="0" u="none" strike="noStrike" kern="0" cap="none" spc="0" normalizeH="0" baseline="0" noProof="0" dirty="0">
                <a:ln>
                  <a:noFill/>
                </a:ln>
                <a:effectLst/>
                <a:uLnTx/>
                <a:uFillTx/>
                <a:ea typeface="ヒラギノ角ゴ Pro W3" charset="0"/>
                <a:cs typeface="Arial" panose="020B0604020202020204" pitchFamily="34" charset="0"/>
              </a:rPr>
              <a:t> bis zum Ende der Initiative im Juni 2027.</a:t>
            </a:r>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59695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ea typeface="ヒラギノ角ゴ Pro W3"/>
                <a:cs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dirty="0">
                <a:latin typeface="Arial" panose="020B0604020202020204" pitchFamily="34" charset="0"/>
                <a:ea typeface="ヒラギノ角ゴ Pro W3"/>
                <a:cs typeface="Arial" panose="020B0604020202020204" pitchFamily="34" charset="0"/>
              </a:rPr>
              <a:t>Versichern Sie den Teilnehmern, dass sie den Prozess so gestalten können, um den Bedürfnissen ihres Gebiets zu entsprechen, und erinnern Sie sie daran, dass sie ihr Distriktteam nach ihren Wünschen zusammenzustellen können.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aseline="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de-DE" sz="1000" b="0" dirty="0">
                <a:latin typeface="Arial" panose="020B0604020202020204" pitchFamily="34" charset="0"/>
                <a:cs typeface="Arial" panose="020B0604020202020204" pitchFamily="34" charset="0"/>
              </a:rPr>
              <a:t>Der Global Membership Approach </a:t>
            </a:r>
            <a:r>
              <a:rPr lang="de-DE" sz="1000" b="0" baseline="0" dirty="0">
                <a:latin typeface="Arial" panose="020B0604020202020204" pitchFamily="34" charset="0"/>
                <a:cs typeface="Arial" panose="020B0604020202020204" pitchFamily="34" charset="0"/>
              </a:rPr>
              <a:t>folgt einem 4-schrittigen Prozess: ein Team zusammenstellen, eine Vision entwerfen, einen Plan ausarbeiten und Erfolg schaffen. </a:t>
            </a:r>
          </a:p>
          <a:p>
            <a:endParaRPr lang="en-US" sz="1000" b="0" dirty="0">
              <a:latin typeface="Arial" panose="020B0604020202020204" pitchFamily="34" charset="0"/>
              <a:cs typeface="Arial" panose="020B0604020202020204" pitchFamily="34" charset="0"/>
            </a:endParaRPr>
          </a:p>
          <a:p>
            <a:r>
              <a:rPr lang="de-DE" sz="1000" b="0" i="1" baseline="0" dirty="0">
                <a:latin typeface="Arial" panose="020B0604020202020204" pitchFamily="34" charset="0"/>
                <a:cs typeface="Arial" panose="020B0604020202020204" pitchFamily="34" charset="0"/>
              </a:rPr>
              <a:t>Skript für GAT Area Leader zur Vorbereitung von Distrikt-Führungskräften auf die Leitung des Workshops „Ein Team zusammenstellen“:</a:t>
            </a:r>
          </a:p>
          <a:p>
            <a:r>
              <a:rPr lang="de-DE" sz="1000" b="0" baseline="0" dirty="0">
                <a:latin typeface="Arial" panose="020B0604020202020204" pitchFamily="34" charset="0"/>
                <a:cs typeface="Arial" panose="020B0604020202020204" pitchFamily="34" charset="0"/>
              </a:rPr>
              <a:t>Nach Ihrer Rückkehr schließen Sie den ersten Schritt des Prozesses ab: „Ein Team zusammenstellen“. Im Rahmen des Schrittes „Ein Team zusammenstellen“ haben Sie die Möglichkeit, einander kennenzulernen und die Aufgaben in diesem Prozess sowie die Bedeutung von Kommunikation und Vertrauen zu verstehen.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Ob auf Clubebene oder GAT-Führungsebene: Sie sollten Mitglieder Ihrer Arbeitsgruppe auswählen, die daran interessiert sind, den Distrikt im kommenden Jahr zum Erfolg zu bringen und einander zu unterstützen.</a:t>
            </a:r>
          </a:p>
          <a:p>
            <a:endParaRPr lang="en-US" sz="1000" b="0" dirty="0">
              <a:latin typeface="Arial" panose="020B0604020202020204" pitchFamily="34" charset="0"/>
              <a:cs typeface="Arial" panose="020B0604020202020204" pitchFamily="34" charset="0"/>
            </a:endParaRPr>
          </a:p>
          <a:p>
            <a:r>
              <a:rPr lang="de-DE" sz="1000" b="0" i="1" dirty="0">
                <a:latin typeface="Arial" panose="020B0604020202020204" pitchFamily="34" charset="0"/>
                <a:cs typeface="Arial" panose="020B0604020202020204" pitchFamily="34" charset="0"/>
              </a:rPr>
              <a:t>Skript für Distrikt-Führungskräfte bei der Durchführung des Workshops „Einen Plan ausarbeiten“:</a:t>
            </a:r>
          </a:p>
          <a:p>
            <a:r>
              <a:rPr lang="de-DE" sz="1000" b="0" baseline="0" dirty="0">
                <a:latin typeface="Arial" panose="020B0604020202020204" pitchFamily="34" charset="0"/>
                <a:cs typeface="Arial" panose="020B0604020202020204" pitchFamily="34" charset="0"/>
              </a:rPr>
              <a:t>Heute beginnen wir mit dem ersten Schritt des Prozesses: Ein Team zusammenstellen. Wir wollen einander zuerst kennenlernen und unsere Aufgaben in diesem Prozess sowie die Bedeutung von Kommunikation und Vertrauen verstehen.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Ob auf Clubebene oder GAT-Führungsebene: Sie sollten Mitglieder Ihrer Arbeitsgruppe auswählen, die daran interessiert sind, den Distrikt im kommenden Jahr zum Erfolg zu bringen und einander zu unterstützen.</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9591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ea typeface="ヒラギノ角ゴ Pro W3"/>
                <a:cs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dirty="0">
                <a:latin typeface="Arial" panose="020B0604020202020204" pitchFamily="34" charset="0"/>
                <a:ea typeface="ヒラギノ角ゴ Pro W3"/>
                <a:cs typeface="Arial" panose="020B0604020202020204" pitchFamily="34" charset="0"/>
              </a:rPr>
              <a:t>Vergessen Sie nicht, Ihr Herangehen an diese vier Schwerpunktbereiche regional anzupassen. Wenn es in Ihrem Bereich einen stärkeren Führungskräfte-Schwerpunkt gibt, sollten Sie sich auf die Ausbildung und Entwicklung der Mitglieder fokussieren. Wenn der Schwerpunkt stärker auf Hilfsprojekten liegt, erinnern Sie die Gruppe daran, dass eine höhere Mitgliederzufriedenheit zu einer höheren Beteiligung von Lions an </a:t>
            </a:r>
            <a:r>
              <a:rPr lang="de-DE" sz="1000" i="1" dirty="0" err="1">
                <a:latin typeface="Arial" panose="020B0604020202020204" pitchFamily="34" charset="0"/>
                <a:ea typeface="ヒラギノ角ゴ Pro W3"/>
                <a:cs typeface="Arial" panose="020B0604020202020204" pitchFamily="34" charset="0"/>
              </a:rPr>
              <a:t>Activities</a:t>
            </a:r>
            <a:r>
              <a:rPr lang="de-DE" sz="1000" i="1" dirty="0">
                <a:latin typeface="Arial" panose="020B0604020202020204" pitchFamily="34" charset="0"/>
                <a:ea typeface="ヒラギノ角ゴ Pro W3"/>
                <a:cs typeface="Arial" panose="020B0604020202020204" pitchFamily="34" charset="0"/>
              </a:rPr>
              <a:t> führt.</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aseline="0" dirty="0">
                <a:latin typeface="Arial" panose="020B0604020202020204" pitchFamily="34" charset="0"/>
                <a:cs typeface="Arial" panose="020B0604020202020204" pitchFamily="34" charset="0"/>
              </a:rPr>
              <a:t>________________________________________________________________</a:t>
            </a:r>
          </a:p>
          <a:p>
            <a:endParaRPr lang="en-US" sz="1000" b="1" dirty="0">
              <a:latin typeface="Arial" panose="020B0604020202020204" pitchFamily="34" charset="0"/>
              <a:cs typeface="Arial" panose="020B0604020202020204" pitchFamily="34" charset="0"/>
            </a:endParaRPr>
          </a:p>
          <a:p>
            <a:r>
              <a:rPr lang="de-DE" sz="1000" b="0" dirty="0">
                <a:latin typeface="Arial" panose="020B0604020202020204" pitchFamily="34" charset="0"/>
                <a:cs typeface="Arial" panose="020B0604020202020204" pitchFamily="34" charset="0"/>
              </a:rPr>
              <a:t>Bevor wir uns mit der Organisation von Arbeitsgruppen befassen, erinnern Sie sich vielleicht, dass der Global Membership Approach drei Ziele hat: Distrikten durch neue Clubs neue Impulse geben; mit neuen Mitgliedern für neuen Schwung sorgen; (bestehende) Mitglieder wieder für Gemeinschaft und Hilfsdienst begeistern. </a:t>
            </a:r>
          </a:p>
          <a:p>
            <a:endParaRPr lang="en-US"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cs typeface="Arial" panose="020B0604020202020204" pitchFamily="34" charset="0"/>
              </a:rPr>
              <a:t>Jedes dieser Ziele ist ein Schwerpunktbereich des Global Membership Approach, zusammen mit </a:t>
            </a:r>
            <a:r>
              <a:rPr lang="de-DE" sz="1000" b="0" i="1" dirty="0">
                <a:latin typeface="Arial" panose="020B0604020202020204" pitchFamily="34" charset="0"/>
                <a:cs typeface="Arial" panose="020B0604020202020204" pitchFamily="34" charset="0"/>
              </a:rPr>
              <a:t>(klicken) </a:t>
            </a:r>
            <a:r>
              <a:rPr lang="de-DE" sz="1000" b="0" baseline="0" dirty="0">
                <a:latin typeface="Arial" panose="020B0604020202020204" pitchFamily="34" charset="0"/>
                <a:cs typeface="Arial" panose="020B0604020202020204" pitchFamily="34" charset="0"/>
              </a:rPr>
              <a:t>dem Angebot von Schulungen und Unterstützung für unsere Lions-Führungskräfte. Ohne diese ist keins der anderen Ziele erreichbar.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Sie sehen die vier Schwerpunktbereiche zusammengefasst als neue Clubs, neue Mitglieder, Mitgliederzufriedenheit und Unterstützung für  Führungskräfte. </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80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u="sng" dirty="0">
                <a:latin typeface="Arial" panose="020B0604020202020204" pitchFamily="34" charset="0"/>
                <a:ea typeface="ヒラギノ角ゴ Pro W3"/>
                <a:cs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i="1" dirty="0">
                <a:latin typeface="Arial" panose="020B0604020202020204" pitchFamily="34" charset="0"/>
                <a:ea typeface="ヒラギノ角ゴ Pro W3"/>
                <a:cs typeface="Arial" panose="020B0604020202020204" pitchFamily="34" charset="0"/>
              </a:rPr>
              <a:t>Denken Sie daran, dass die Auswahl der Arbeitsgruppenmitglieder regional angepasst werden soll. Einige Gebiete entscheiden sich möglicherweise dafür, den Distrikt-Governor oder das Distriktkabinett das Team auswählen zu lassen, während andere ein Team zusammenstellen, das sich speziell dieser Aufgabe widmet, und bestimmte Personen in dieses Team berufen. Eine andere Überlegung ist, eine offene Einladung an alle Mitglieder des Distrikts/MD zu schicken, um zu sehen, wer daran interessiert ist, Mitglied des Teams zu werden, oder junge Lions einzubeziehen.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cs typeface="Arial" panose="020B0604020202020204" pitchFamily="34" charset="0"/>
              </a:rPr>
              <a:t>________________________________________________________________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ea typeface="ヒラギノ角ゴ Pro W3"/>
                <a:cs typeface="Arial" panose="020B0604020202020204" pitchFamily="34" charset="0"/>
              </a:rPr>
              <a:t>Um unsere Ideen umzusetzen, benötigen wir eine </a:t>
            </a:r>
            <a:r>
              <a:rPr lang="de-DE" sz="1000" b="0" i="0" dirty="0">
                <a:latin typeface="Arial" panose="020B0604020202020204" pitchFamily="34" charset="0"/>
                <a:ea typeface="ヒラギノ角ゴ Pro W3"/>
                <a:cs typeface="Arial" panose="020B0604020202020204" pitchFamily="34" charset="0"/>
              </a:rPr>
              <a:t>Arbeitsgruppe</a:t>
            </a:r>
            <a:r>
              <a:rPr lang="de-DE" sz="1000" b="0" baseline="0" dirty="0">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de-DE" sz="1000" b="0" i="1" baseline="0" dirty="0">
                <a:latin typeface="Arial" panose="020B0604020202020204" pitchFamily="34" charset="0"/>
                <a:cs typeface="Arial" panose="020B0604020202020204" pitchFamily="34" charset="0"/>
              </a:rPr>
              <a:t>Skript für GAT Area Leader zur Vorbereitung von Distrikt-Führungskräften auf die Leitung des Workshops „Ein Team zusammenstellen“: </a:t>
            </a:r>
          </a:p>
          <a:p>
            <a:r>
              <a:rPr lang="de-DE" sz="1000" b="0" dirty="0">
                <a:latin typeface="Arial" panose="020B0604020202020204" pitchFamily="34" charset="0"/>
                <a:ea typeface="ヒラギノ角ゴ Pro W3"/>
                <a:cs typeface="Arial" panose="020B0604020202020204" pitchFamily="34" charset="0"/>
              </a:rPr>
              <a:t>Das Schaubild ist lediglich ein Beispiel dafür, wie Ihr Distrikt dies angehen kann.</a:t>
            </a:r>
            <a:r>
              <a:rPr lang="de-DE" sz="1000" b="0" baseline="0" dirty="0">
                <a:latin typeface="Arial" panose="020B0604020202020204" pitchFamily="34" charset="0"/>
                <a:ea typeface="ヒラギノ角ゴ Pro W3"/>
                <a:cs typeface="Arial" panose="020B0604020202020204" pitchFamily="34" charset="0"/>
              </a:rPr>
              <a:t> Sie können die </a:t>
            </a:r>
            <a:r>
              <a:rPr lang="de-DE" sz="1000" b="0" i="0" dirty="0">
                <a:latin typeface="Arial" panose="020B0604020202020204" pitchFamily="34" charset="0"/>
                <a:ea typeface="ヒラギノ角ゴ Pro W3"/>
                <a:cs typeface="Arial" panose="020B0604020202020204" pitchFamily="34" charset="0"/>
              </a:rPr>
              <a:t>Arbeitsgruppen </a:t>
            </a:r>
            <a:r>
              <a:rPr lang="de-DE" sz="1000" b="0" dirty="0">
                <a:latin typeface="Arial" panose="020B0604020202020204" pitchFamily="34" charset="0"/>
                <a:ea typeface="ヒラギノ角ゴ Pro W3"/>
                <a:cs typeface="Arial" panose="020B0604020202020204" pitchFamily="34" charset="0"/>
              </a:rPr>
              <a:t>organisieren, </a:t>
            </a:r>
            <a:r>
              <a:rPr lang="de-DE" sz="1000" b="0" baseline="0" dirty="0">
                <a:latin typeface="Arial" panose="020B0604020202020204" pitchFamily="34" charset="0"/>
                <a:ea typeface="ヒラギノ角ゴ Pro W3"/>
                <a:cs typeface="Arial" panose="020B0604020202020204" pitchFamily="34" charset="0"/>
              </a:rPr>
              <a:t>wie auch immer Sie wollen, mit so vielen Leuten, wie Sie brauchen – dazu gehört auch Ihre </a:t>
            </a:r>
            <a:r>
              <a:rPr lang="de-DE" sz="1000" b="0" i="0" dirty="0">
                <a:latin typeface="Arial" panose="020B0604020202020204" pitchFamily="34" charset="0"/>
                <a:ea typeface="ヒラギノ角ゴ Pro W3"/>
                <a:cs typeface="Arial" panose="020B0604020202020204" pitchFamily="34" charset="0"/>
              </a:rPr>
              <a:t>Arbeitsgruppe </a:t>
            </a:r>
            <a:r>
              <a:rPr lang="de-DE" sz="1000" b="0" baseline="0" dirty="0">
                <a:latin typeface="Arial" panose="020B0604020202020204" pitchFamily="34" charset="0"/>
                <a:ea typeface="ヒラギノ角ゴ Pro W3"/>
                <a:cs typeface="Arial" panose="020B0604020202020204" pitchFamily="34" charset="0"/>
              </a:rPr>
              <a:t>mit Lions verschiedener Titel, sogar mit Lions auf Clubebene. Wie immer gilt: Ihr Distrikt auf Ihre Art.</a:t>
            </a:r>
          </a:p>
          <a:p>
            <a:endParaRPr lang="en-US" sz="1000" b="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ea typeface="ヒラギノ角ゴ Pro W3"/>
                <a:cs typeface="Arial" panose="020B0604020202020204" pitchFamily="34" charset="0"/>
              </a:rPr>
              <a:t>Wenn Sie an Ihre </a:t>
            </a:r>
            <a:r>
              <a:rPr lang="de-DE" sz="1000" b="0" i="0" dirty="0">
                <a:latin typeface="Arial" panose="020B0604020202020204" pitchFamily="34" charset="0"/>
                <a:ea typeface="ヒラギノ角ゴ Pro W3"/>
                <a:cs typeface="Arial" panose="020B0604020202020204" pitchFamily="34" charset="0"/>
              </a:rPr>
              <a:t>Arbeitsgruppe</a:t>
            </a:r>
            <a:r>
              <a:rPr lang="de-DE" sz="1000" b="0" dirty="0">
                <a:latin typeface="Arial" panose="020B0604020202020204" pitchFamily="34" charset="0"/>
                <a:ea typeface="ヒラギノ角ゴ Pro W3"/>
                <a:cs typeface="Arial" panose="020B0604020202020204" pitchFamily="34" charset="0"/>
              </a:rPr>
              <a:t> denken</a:t>
            </a:r>
            <a:r>
              <a:rPr lang="de-DE" sz="1000" b="0" baseline="0" dirty="0">
                <a:latin typeface="Arial" panose="020B0604020202020204" pitchFamily="34" charset="0"/>
                <a:ea typeface="ヒラギノ角ゴ Pro W3"/>
                <a:cs typeface="Arial" panose="020B0604020202020204" pitchFamily="34" charset="0"/>
              </a:rPr>
              <a:t>, sind einige Dinge zu berücksichtigen, etwa die Auswahl von Mitgliedern, die an Aufstieg interessiert sind, die Mitgliedschaftserfahrung gestalten möchten, verantwortungsvoll und kommunikationsbereit sind. Wählen Sie am Ende Mitglieder aus, die engagiert und am besten für die Rolle geeignet sind.</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Der/die Distrikt-GMT-Koordinator/in wurde als Ansprechpartner/in für die Leitung der Initiative im Distrikt benannt. Aber auch ein </a:t>
            </a:r>
            <a:r>
              <a:rPr lang="de-DE" sz="1000" b="0" baseline="0" dirty="0" err="1">
                <a:latin typeface="Arial" panose="020B0604020202020204" pitchFamily="34" charset="0"/>
                <a:cs typeface="Arial" panose="020B0604020202020204" pitchFamily="34" charset="0"/>
              </a:rPr>
              <a:t>Past</a:t>
            </a:r>
            <a:r>
              <a:rPr lang="de-DE" sz="1000" b="0" baseline="0" dirty="0">
                <a:latin typeface="Arial" panose="020B0604020202020204" pitchFamily="34" charset="0"/>
                <a:cs typeface="Arial" panose="020B0604020202020204" pitchFamily="34" charset="0"/>
              </a:rPr>
              <a:t> Distrikt-Governor oder eine andere angesehene Führungskraft kann die Leitung übernehmen, wenn dies für Ihre Region sinnvoller ist.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ea typeface="ヒラギノ角ゴ Pro W3"/>
                <a:cs typeface="Arial" panose="020B0604020202020204" pitchFamily="34" charset="0"/>
              </a:rPr>
              <a:t>Es gibt auch Arbeitsgruppenleiter auf dem Beispiel-Schaubild. Auch hier können Sie nach Belieben organisieren, aber im Beispiel gibt es </a:t>
            </a:r>
            <a:r>
              <a:rPr lang="de-DE" sz="1000" b="0" i="0" dirty="0">
                <a:latin typeface="Arial" panose="020B0604020202020204" pitchFamily="34" charset="0"/>
                <a:ea typeface="ヒラギノ角ゴ Pro W3"/>
                <a:cs typeface="Arial" panose="020B0604020202020204" pitchFamily="34" charset="0"/>
              </a:rPr>
              <a:t>Arbeitsgruppe</a:t>
            </a:r>
            <a:r>
              <a:rPr lang="de-DE" sz="1000" b="0" dirty="0">
                <a:latin typeface="Arial" panose="020B0604020202020204" pitchFamily="34" charset="0"/>
                <a:ea typeface="ヒラギノ角ゴ Pro W3"/>
                <a:cs typeface="Arial" panose="020B0604020202020204" pitchFamily="34" charset="0"/>
              </a:rPr>
              <a:t>nleiter </a:t>
            </a:r>
            <a:r>
              <a:rPr lang="de-DE" sz="1000" b="0" baseline="0" dirty="0">
                <a:latin typeface="Arial" panose="020B0604020202020204" pitchFamily="34" charset="0"/>
                <a:ea typeface="ヒラギノ角ゴ Pro W3"/>
                <a:cs typeface="Arial" panose="020B0604020202020204" pitchFamily="34" charset="0"/>
              </a:rPr>
              <a:t>für jeden der vier Schwerpunktbereiche des Global Membership Approach: Neue Clubs, neue Mitglieder, Mitgliederzufriedenheit und Führungsunterstützung. Erwägen Sie folgende Zuordnung:</a:t>
            </a:r>
          </a:p>
          <a:p>
            <a:pPr marL="171450" indent="-171450">
              <a:buFont typeface="Arial" panose="020B0604020202020204" pitchFamily="34" charset="0"/>
              <a:buChar char="•"/>
            </a:pPr>
            <a:r>
              <a:rPr lang="de-DE" sz="1000" b="0" baseline="0" dirty="0">
                <a:latin typeface="Arial" panose="020B0604020202020204" pitchFamily="34" charset="0"/>
                <a:cs typeface="Arial" panose="020B0604020202020204" pitchFamily="34" charset="0"/>
              </a:rPr>
              <a:t>Das </a:t>
            </a:r>
            <a:r>
              <a:rPr lang="de-DE" sz="1000" b="0" baseline="0" dirty="0" err="1">
                <a:latin typeface="Arial" panose="020B0604020202020204" pitchFamily="34" charset="0"/>
                <a:cs typeface="Arial" panose="020B0604020202020204" pitchFamily="34" charset="0"/>
              </a:rPr>
              <a:t>District</a:t>
            </a:r>
            <a:r>
              <a:rPr lang="de-DE" sz="1000" b="0" baseline="0" dirty="0">
                <a:latin typeface="Arial" panose="020B0604020202020204" pitchFamily="34" charset="0"/>
                <a:cs typeface="Arial" panose="020B0604020202020204" pitchFamily="34" charset="0"/>
              </a:rPr>
              <a:t> Global Extension Team (GET) oder der/die Spezialclub-Koordinator/in als Arbeitsgruppenleiter/in für Schwerpunktbereich 1</a:t>
            </a:r>
          </a:p>
          <a:p>
            <a:pPr marL="171450" indent="-171450">
              <a:buFont typeface="Arial" panose="020B0604020202020204" pitchFamily="34" charset="0"/>
              <a:buChar char="•"/>
            </a:pPr>
            <a:r>
              <a:rPr lang="de-DE" sz="1000" b="0" baseline="0" dirty="0">
                <a:latin typeface="Arial" panose="020B0604020202020204" pitchFamily="34" charset="0"/>
                <a:ea typeface="ヒラギノ角ゴ Pro W3"/>
                <a:cs typeface="Arial" panose="020B0604020202020204" pitchFamily="34" charset="0"/>
              </a:rPr>
              <a:t>Das Bezirks-GST als </a:t>
            </a:r>
            <a:r>
              <a:rPr lang="de-DE" sz="1000" b="0" i="0" dirty="0">
                <a:latin typeface="Arial" panose="020B0604020202020204" pitchFamily="34" charset="0"/>
                <a:ea typeface="ヒラギノ角ゴ Pro W3"/>
                <a:cs typeface="Arial" panose="020B0604020202020204" pitchFamily="34" charset="0"/>
              </a:rPr>
              <a:t>Arbeitsgruppe</a:t>
            </a:r>
            <a:r>
              <a:rPr lang="de-DE" sz="1000" b="0" baseline="0" dirty="0">
                <a:latin typeface="Arial" panose="020B0604020202020204" pitchFamily="34" charset="0"/>
                <a:ea typeface="ヒラギノ角ゴ Pro W3"/>
                <a:cs typeface="Arial" panose="020B0604020202020204" pitchFamily="34" charset="0"/>
              </a:rPr>
              <a:t>nleitung für Schwerpunktbereich 3 </a:t>
            </a:r>
          </a:p>
          <a:p>
            <a:pPr marL="171450" indent="-171450">
              <a:buFont typeface="Arial" panose="020B0604020202020204" pitchFamily="34" charset="0"/>
              <a:buChar char="•"/>
            </a:pPr>
            <a:r>
              <a:rPr lang="de-DE" sz="1000" b="0" baseline="0" dirty="0">
                <a:latin typeface="Arial" panose="020B0604020202020204" pitchFamily="34" charset="0"/>
                <a:cs typeface="Arial" panose="020B0604020202020204" pitchFamily="34" charset="0"/>
              </a:rPr>
              <a:t>Und das Distrikt-GLT als Arbeitsgruppenleitung für Schwerpunktbereich 4</a:t>
            </a:r>
          </a:p>
          <a:p>
            <a:endParaRPr lang="en-US" sz="1000" b="0" baseline="0" dirty="0">
              <a:latin typeface="Arial" panose="020B0604020202020204" pitchFamily="34" charset="0"/>
              <a:cs typeface="Arial" panose="020B0604020202020204" pitchFamily="34" charset="0"/>
            </a:endParaRPr>
          </a:p>
          <a:p>
            <a:r>
              <a:rPr lang="de-DE" sz="1000" b="0" i="1" dirty="0">
                <a:latin typeface="Arial" panose="020B0604020202020204" pitchFamily="34" charset="0"/>
                <a:cs typeface="Arial" panose="020B0604020202020204" pitchFamily="34" charset="0"/>
              </a:rPr>
              <a:t>Skript für Distrikt-Führungskräfte bei der Durchführung des Workshops „Einen Plan ausarbeiten“:</a:t>
            </a:r>
          </a:p>
          <a:p>
            <a:r>
              <a:rPr lang="de-DE" sz="1000" b="0" baseline="0" dirty="0">
                <a:latin typeface="Arial" panose="020B0604020202020204" pitchFamily="34" charset="0"/>
                <a:cs typeface="Arial" panose="020B0604020202020204" pitchFamily="34" charset="0"/>
              </a:rPr>
              <a:t>Wir können die Arbeitsgruppen organisieren, wie immer wir wollen, mit so vielen Leuten, wie wir brauchen – dazu gehören auch unsere Arbeitsgruppen mit Lions verschiedener Titel, sogar mit Lions auf Clubebene. Wie immer gilt: Unser Distrikt auf unsere Art.</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Wenn wir an unsere Arbeitsgruppen denken, wollen wir Mitglieder auswählen, die an Aufstieg interessiert sind, die Mitgliedschaftserfahrung gestalten möchten, verantwortungsvoll und kommunikationsbereit sind. Wir wählen am Ende die Mitglieder aus, die engagiert und am besten für die Rolle geeignet sind.</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Der/die Distrikt-GMT-Koordinator/in wurde als Ansprechpartner/in für die Leitung der Initiative im Distrikt benannt. </a:t>
            </a:r>
          </a:p>
          <a:p>
            <a:r>
              <a:rPr lang="de-DE" sz="1000" b="0" i="1" baseline="0" dirty="0">
                <a:latin typeface="Arial" panose="020B0604020202020204" pitchFamily="34" charset="0"/>
                <a:cs typeface="Arial" panose="020B0604020202020204" pitchFamily="34" charset="0"/>
              </a:rPr>
              <a:t>Erklären Sie hier eventuelle regionale Unterschiede, zum Beispiel: </a:t>
            </a:r>
            <a:r>
              <a:rPr lang="de-DE" sz="1000" b="0" i="1" baseline="0" dirty="0" err="1">
                <a:latin typeface="Arial" panose="020B0604020202020204" pitchFamily="34" charset="0"/>
                <a:cs typeface="Arial" panose="020B0604020202020204" pitchFamily="34" charset="0"/>
              </a:rPr>
              <a:t>Past</a:t>
            </a:r>
            <a:r>
              <a:rPr lang="de-DE" sz="1000" b="0" i="1" baseline="0" dirty="0">
                <a:latin typeface="Arial" panose="020B0604020202020204" pitchFamily="34" charset="0"/>
                <a:cs typeface="Arial" panose="020B0604020202020204" pitchFamily="34" charset="0"/>
              </a:rPr>
              <a:t> Distrikt-Governor XX wird jedoch der engagierte Global Membership Approach Support sein</a:t>
            </a:r>
            <a:r>
              <a:rPr lang="de-DE"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Es gibt auch Arbeitsgruppenleiter auf dem Beispiel-Schaubild. Auch hier können wir nach Belieben organisieren, aber im Beispiel gibt es Arbeitsgruppenleiter für jeden der vier Schwerpunktbereiche des Global Membership Approach: Neue Clubs, neue Mitglieder, Mitgliederzufriedenheit und Führungsunterstützung. Erwägen Sie folgende Zuordnung:</a:t>
            </a:r>
          </a:p>
          <a:p>
            <a:pPr marL="171450" indent="-171450">
              <a:buFont typeface="Arial" panose="020B0604020202020204" pitchFamily="34" charset="0"/>
              <a:buChar char="•"/>
            </a:pPr>
            <a:r>
              <a:rPr lang="de-DE" sz="1000" b="0" baseline="0" dirty="0">
                <a:latin typeface="Arial" panose="020B0604020202020204" pitchFamily="34" charset="0"/>
                <a:cs typeface="Arial" panose="020B0604020202020204" pitchFamily="34" charset="0"/>
              </a:rPr>
              <a:t>Das </a:t>
            </a:r>
            <a:r>
              <a:rPr lang="de-DE" sz="1000" b="0" baseline="0" dirty="0" err="1">
                <a:latin typeface="Arial" panose="020B0604020202020204" pitchFamily="34" charset="0"/>
                <a:cs typeface="Arial" panose="020B0604020202020204" pitchFamily="34" charset="0"/>
              </a:rPr>
              <a:t>District</a:t>
            </a:r>
            <a:r>
              <a:rPr lang="de-DE" sz="1000" b="0" baseline="0" dirty="0">
                <a:latin typeface="Arial" panose="020B0604020202020204" pitchFamily="34" charset="0"/>
                <a:cs typeface="Arial" panose="020B0604020202020204" pitchFamily="34" charset="0"/>
              </a:rPr>
              <a:t> Global Extension Team (GET) oder der/die Spezialclub-Koordinator/in als Arbeitsgruppenleiter/in für Schwerpunktbereich 1</a:t>
            </a:r>
          </a:p>
          <a:p>
            <a:pPr marL="171450" indent="-171450">
              <a:buFont typeface="Arial" panose="020B0604020202020204" pitchFamily="34" charset="0"/>
              <a:buChar char="•"/>
            </a:pPr>
            <a:r>
              <a:rPr lang="de-DE" sz="1000" b="0" baseline="0" dirty="0">
                <a:latin typeface="Arial" panose="020B0604020202020204" pitchFamily="34" charset="0"/>
                <a:ea typeface="ヒラギノ角ゴ Pro W3"/>
                <a:cs typeface="Arial" panose="020B0604020202020204" pitchFamily="34" charset="0"/>
              </a:rPr>
              <a:t>Das Bezirks-GST als </a:t>
            </a:r>
            <a:r>
              <a:rPr lang="de-DE" sz="1000" b="0" i="0" dirty="0">
                <a:latin typeface="Arial" panose="020B0604020202020204" pitchFamily="34" charset="0"/>
                <a:ea typeface="ヒラギノ角ゴ Pro W3"/>
                <a:cs typeface="Arial" panose="020B0604020202020204" pitchFamily="34" charset="0"/>
              </a:rPr>
              <a:t>Arbeitsgruppe</a:t>
            </a:r>
            <a:r>
              <a:rPr lang="de-DE" sz="1000" b="0" baseline="0" dirty="0">
                <a:latin typeface="Arial" panose="020B0604020202020204" pitchFamily="34" charset="0"/>
                <a:ea typeface="ヒラギノ角ゴ Pro W3"/>
                <a:cs typeface="Arial" panose="020B0604020202020204" pitchFamily="34" charset="0"/>
              </a:rPr>
              <a:t>nleitung für Schwerpunktbereich 3 </a:t>
            </a:r>
          </a:p>
          <a:p>
            <a:pPr marL="171450" indent="-171450">
              <a:buFont typeface="Arial" panose="020B0604020202020204" pitchFamily="34" charset="0"/>
              <a:buChar char="•"/>
            </a:pPr>
            <a:r>
              <a:rPr lang="de-DE" sz="1000" b="0" baseline="0" dirty="0">
                <a:latin typeface="Arial" panose="020B0604020202020204" pitchFamily="34" charset="0"/>
                <a:cs typeface="Arial" panose="020B0604020202020204" pitchFamily="34" charset="0"/>
              </a:rPr>
              <a:t>Und das Distrikt-GLT als Arbeitsgruppenleitung für Schwerpunktbereich 4</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41166" cy="4319714"/>
          </a:xfrm>
        </p:spPr>
        <p:txBody>
          <a:bodyPr>
            <a:noAutofit/>
          </a:bodyPr>
          <a:lstStyle/>
          <a:p>
            <a:pPr lvl="0">
              <a:defRPr/>
            </a:pPr>
            <a:r>
              <a:rPr lang="de-DE" sz="1000" u="sng" dirty="0">
                <a:latin typeface="Arial" panose="020B0604020202020204" pitchFamily="34" charset="0"/>
                <a:ea typeface="ヒラギノ角ゴ Pro W3"/>
                <a:cs typeface="Arial" panose="020B0604020202020204" pitchFamily="34" charset="0"/>
              </a:rPr>
              <a:t>Hinweise für Referenten: </a:t>
            </a:r>
          </a:p>
          <a:p>
            <a:pPr lvl="0">
              <a:defRPr/>
            </a:pPr>
            <a:r>
              <a:rPr lang="de-DE" sz="1000" dirty="0">
                <a:latin typeface="Arial" panose="020B0604020202020204" pitchFamily="34" charset="0"/>
                <a:cs typeface="Arial" panose="020B0604020202020204" pitchFamily="34" charset="0"/>
              </a:rPr>
              <a:t>________________________________________________________________</a:t>
            </a:r>
          </a:p>
          <a:p>
            <a:pPr>
              <a:defRPr/>
            </a:pPr>
            <a:endParaRPr lang="en-US" sz="1000" baseline="0" dirty="0">
              <a:latin typeface="Arial" panose="020B0604020202020204" pitchFamily="34" charset="0"/>
              <a:cs typeface="Arial" panose="020B0604020202020204" pitchFamily="34" charset="0"/>
            </a:endParaRPr>
          </a:p>
          <a:p>
            <a:pPr>
              <a:defRPr/>
            </a:pPr>
            <a:r>
              <a:rPr lang="de-DE" sz="1000" i="1" baseline="0" dirty="0">
                <a:latin typeface="Arial" panose="020B0604020202020204" pitchFamily="34" charset="0"/>
                <a:cs typeface="Arial" panose="020B0604020202020204" pitchFamily="34" charset="0"/>
              </a:rPr>
              <a:t>Skript für GAT Area Leader zur Vorbereitung von Distrikt-Führungskräften auf die Leitung des Workshops „Ein Team zusammenstellen“:</a:t>
            </a:r>
          </a:p>
          <a:p>
            <a:pPr>
              <a:defRPr/>
            </a:pP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Denken Sie daran, eine vielfältige Arbeitsgruppe auszuwählen, die auf allen Ebenen auf die Mitgliederentwicklung Einfluss nehmen kann, da wir jeden und jede brauchen, um Erfolg zu haben.</a:t>
            </a:r>
            <a:r>
              <a:rPr lang="de-DE"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i="0" u="none" strike="noStrike" baseline="0" dirty="0">
                <a:solidFill>
                  <a:schemeClr val="tx1"/>
                </a:solidFill>
                <a:effectLst/>
                <a:latin typeface="Arial" panose="020B0604020202020204" pitchFamily="34" charset="0"/>
                <a:cs typeface="Arial" panose="020B0604020202020204" pitchFamily="34" charset="0"/>
              </a:rPr>
              <a:t>Wie können Ihrer Meinung nach Lions auf diesen verschiedenen Ebenen einen Beitrag leisten?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de-DE" sz="1000" b="0" i="0" u="none" strike="noStrike" baseline="0" dirty="0">
                <a:solidFill>
                  <a:schemeClr val="tx1"/>
                </a:solidFill>
                <a:effectLst/>
                <a:latin typeface="Arial" panose="020B0604020202020204" pitchFamily="34" charset="0"/>
                <a:ea typeface="ヒラギノ角ゴ Pro W3"/>
                <a:cs typeface="Arial" panose="020B0604020202020204" pitchFamily="34" charset="0"/>
              </a:rPr>
              <a:t>Und wir? Können wir uns verpflichten, unseren Distrikt mit dem Global Membership Approach zum Erfolg zu führen?</a:t>
            </a:r>
          </a:p>
          <a:p>
            <a:pPr>
              <a:defRPr/>
            </a:pPr>
            <a:endParaRPr lang="en-US" sz="1000" b="0" dirty="0">
              <a:latin typeface="Arial" panose="020B0604020202020204" pitchFamily="34" charset="0"/>
              <a:cs typeface="Arial" panose="020B0604020202020204" pitchFamily="34" charset="0"/>
            </a:endParaRPr>
          </a:p>
          <a:p>
            <a:pPr>
              <a:defRPr/>
            </a:pPr>
            <a:r>
              <a:rPr lang="de-DE" sz="1000" b="0" i="1" dirty="0">
                <a:latin typeface="Arial" panose="020B0604020202020204" pitchFamily="34" charset="0"/>
                <a:cs typeface="Arial" panose="020B0604020202020204" pitchFamily="34" charset="0"/>
              </a:rPr>
              <a:t>Skript für Distrikt-Führungskräfte bei der Durchführung des Workshops „Einen Plan ausarbeiten“:</a:t>
            </a:r>
          </a:p>
          <a:p>
            <a:pPr>
              <a:defRPr/>
            </a:pP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Wir wählten eine vielfältige Arbeitsgruppe aus, die auf allen Ebenen auf die Mitgliederentwicklung Einfluss nehmen kann, da wir jeden und jede brauchen, um Erfolg zu haben.</a:t>
            </a:r>
            <a:r>
              <a:rPr lang="de-DE"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i="0" u="none" strike="noStrike" baseline="0" dirty="0">
                <a:solidFill>
                  <a:schemeClr val="tx1"/>
                </a:solidFill>
                <a:effectLst/>
                <a:latin typeface="Arial" panose="020B0604020202020204" pitchFamily="34" charset="0"/>
                <a:cs typeface="Arial" panose="020B0604020202020204" pitchFamily="34" charset="0"/>
              </a:rPr>
              <a:t>Wie können Ihrer Meinung nach Lions auf diesen verschiedenen Ebenen einen Beitrag leisten?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de-DE" sz="1000" b="0" i="0" u="none" strike="noStrike" baseline="0" dirty="0">
                <a:solidFill>
                  <a:schemeClr val="tx1"/>
                </a:solidFill>
                <a:effectLst/>
                <a:latin typeface="Arial" panose="020B0604020202020204" pitchFamily="34" charset="0"/>
                <a:ea typeface="ヒラギノ角ゴ Pro W3"/>
                <a:cs typeface="Arial" panose="020B0604020202020204" pitchFamily="34" charset="0"/>
              </a:rPr>
              <a:t>Und wir? Können wir uns verpflichten, unseren Distrikt mit dem Global Membership Approach zum Erfolg zu führen?</a:t>
            </a:r>
          </a:p>
        </p:txBody>
      </p:sp>
    </p:spTree>
    <p:extLst>
      <p:ext uri="{BB962C8B-B14F-4D97-AF65-F5344CB8AC3E}">
        <p14:creationId xmlns:p14="http://schemas.microsoft.com/office/powerpoint/2010/main" val="38854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6780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1" dirty="0">
                <a:latin typeface="Arial" panose="020B0604020202020204" pitchFamily="34" charset="0"/>
                <a:ea typeface="ヒラギノ角ゴ Pro W3"/>
                <a:cs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i="1" dirty="0">
                <a:latin typeface="Arial" panose="020B0604020202020204" pitchFamily="34" charset="0"/>
                <a:ea typeface="ヒラギノ角ゴ Pro W3"/>
                <a:cs typeface="Arial" panose="020B0604020202020204" pitchFamily="34" charset="0"/>
              </a:rPr>
              <a:t>Sie können die Liste der Erwartungen gerne auf die Anforderungen Ihrer Region zuschneiden. Darüber hinaus stehen unten mehrere Fragen. Verwenden Sie Ihr bestes Urteilsvermögen, wenn Sie entscheiden, wann Sie die allgemeine Diskussion freigeben oder Input vom Publikum einholen.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cs typeface="Arial" panose="020B0604020202020204" pitchFamily="34" charset="0"/>
              </a:rPr>
              <a:t>________________________________________________________________</a:t>
            </a:r>
          </a:p>
          <a:p>
            <a:r>
              <a:rPr lang="de-DE" sz="1000" b="0" i="1" baseline="0" dirty="0">
                <a:latin typeface="Arial" panose="020B0604020202020204" pitchFamily="34" charset="0"/>
                <a:cs typeface="Arial" panose="020B0604020202020204" pitchFamily="34" charset="0"/>
              </a:rPr>
              <a:t>Skript für GAT Area Leader zur Vorbereitung von Distrikt-Führungskräften auf die Leitung des Workshops „Ein Team zusammenstellen“:</a:t>
            </a:r>
          </a:p>
          <a:p>
            <a:r>
              <a:rPr lang="de-DE" sz="1000" b="0" baseline="0" dirty="0">
                <a:latin typeface="Arial" panose="020B0604020202020204" pitchFamily="34" charset="0"/>
                <a:ea typeface="ヒラギノ角ゴ Pro W3"/>
                <a:cs typeface="Arial" panose="020B0604020202020204" pitchFamily="34" charset="0"/>
              </a:rPr>
              <a:t>Wenn wir über die Definition unserer Rollen nachdenken, ist es eingeführte Praxis des Global Membership Approach, dass wir klare Erwartungen an die Mitglieder unserer </a:t>
            </a: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Arbeitsgruppe </a:t>
            </a:r>
            <a:r>
              <a:rPr lang="de-DE" sz="1000" b="0" baseline="0" dirty="0">
                <a:latin typeface="Arial" panose="020B0604020202020204" pitchFamily="34" charset="0"/>
                <a:ea typeface="ヒラギノ角ゴ Pro W3"/>
                <a:cs typeface="Arial" panose="020B0604020202020204" pitchFamily="34" charset="0"/>
              </a:rPr>
              <a:t>haben. Diese Folie zählt einige Beispiele von Erwartungen auf, aber fallen Ihnen noch mehr ein? Was würden Sie von Ihrer Arbeitsgruppe verlangen?</a:t>
            </a: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ea typeface="ヒラギノ角ゴ Pro W3"/>
                <a:cs typeface="Arial" panose="020B0604020202020204" pitchFamily="34" charset="0"/>
              </a:rPr>
              <a:t>Zum Beispiel könnten wir erwarten, dass der/die Distrikt-GMT-Koordinator/in die verschiedenen Komponenten des Prozesses kommuniziert und sein/ihr Hauptunterstützer ist, den von der Arbeitsgruppe geschaffenen Plan einhält, die Ist-Werte laufend mit den Zielvorgaben vergleicht und Ansprechpartner ist, wenn Probleme auftreten.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Was sollten wir von Arbeitsgruppenleitern erwarten? Von den Mitgliedern der Arbeitsgruppe? </a:t>
            </a:r>
            <a:r>
              <a:rPr lang="de-DE" sz="1000" b="0" dirty="0">
                <a:latin typeface="Arial" panose="020B0604020202020204" pitchFamily="34" charset="0"/>
                <a:cs typeface="Arial" panose="020B0604020202020204" pitchFamily="34" charset="0"/>
              </a:rPr>
              <a:t>Vom Distrikt-Governor? </a:t>
            </a:r>
            <a:r>
              <a:rPr lang="de-DE" sz="1000" b="0" baseline="0" dirty="0">
                <a:solidFill>
                  <a:schemeClr val="tx1"/>
                </a:solidFill>
                <a:effectLst/>
                <a:latin typeface="Arial" panose="020B0604020202020204" pitchFamily="34" charset="0"/>
                <a:cs typeface="Arial" panose="020B0604020202020204" pitchFamily="34" charset="0"/>
              </a:rPr>
              <a:t> Von GLT-, GET-, GMT- und GST-Distriktkoordinatoren? </a:t>
            </a:r>
            <a:r>
              <a:rPr lang="de-DE" sz="1000" b="0" dirty="0">
                <a:solidFill>
                  <a:schemeClr val="tx1"/>
                </a:solidFill>
                <a:effectLst/>
                <a:latin typeface="Arial" panose="020B0604020202020204" pitchFamily="34" charset="0"/>
                <a:cs typeface="Arial" panose="020B0604020202020204" pitchFamily="34" charset="0"/>
              </a:rPr>
              <a:t>Von Zone und Region Chairpersons?</a:t>
            </a:r>
            <a:r>
              <a:rPr lang="de-DE" sz="1000" b="0" baseline="0" dirty="0">
                <a:solidFill>
                  <a:schemeClr val="tx1"/>
                </a:solidFill>
                <a:effectLst/>
                <a:latin typeface="Arial" panose="020B0604020202020204" pitchFamily="34" charset="0"/>
                <a:cs typeface="Arial" panose="020B0604020202020204" pitchFamily="34" charset="0"/>
              </a:rPr>
              <a:t> </a:t>
            </a:r>
            <a:r>
              <a:rPr lang="de-DE" sz="1000" b="0" dirty="0">
                <a:solidFill>
                  <a:schemeClr val="tx1"/>
                </a:solidFill>
                <a:effectLst/>
                <a:latin typeface="Arial" panose="020B0604020202020204" pitchFamily="34" charset="0"/>
                <a:cs typeface="Arial" panose="020B0604020202020204" pitchFamily="34" charset="0"/>
              </a:rPr>
              <a:t>Von Clubführungskräften? </a:t>
            </a:r>
            <a:r>
              <a:rPr lang="de-DE" sz="1000" b="0" baseline="0" dirty="0">
                <a:solidFill>
                  <a:schemeClr val="tx1"/>
                </a:solidFill>
                <a:effectLst/>
                <a:latin typeface="Arial" panose="020B0604020202020204" pitchFamily="34" charset="0"/>
                <a:cs typeface="Arial" panose="020B0604020202020204" pitchFamily="34" charset="0"/>
              </a:rPr>
              <a:t>Vom Multidistrikt-</a:t>
            </a:r>
            <a:r>
              <a:rPr lang="de-DE" sz="1000" b="0" baseline="0" dirty="0" err="1">
                <a:solidFill>
                  <a:schemeClr val="tx1"/>
                </a:solidFill>
                <a:effectLst/>
                <a:latin typeface="Arial" panose="020B0604020202020204" pitchFamily="34" charset="0"/>
                <a:cs typeface="Arial" panose="020B0604020202020204" pitchFamily="34" charset="0"/>
              </a:rPr>
              <a:t>Governorrat</a:t>
            </a:r>
            <a:r>
              <a:rPr lang="de-DE" sz="1000" b="0" baseline="0" dirty="0">
                <a:solidFill>
                  <a:schemeClr val="tx1"/>
                </a:solidFill>
                <a:effectLst/>
                <a:latin typeface="Arial" panose="020B0604020202020204" pitchFamily="34" charset="0"/>
                <a:cs typeface="Arial" panose="020B0604020202020204" pitchFamily="34" charset="0"/>
              </a:rPr>
              <a:t> und MD-GAT? Von Clubmitgliedern?</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de-DE" sz="1000" b="0" baseline="0" dirty="0">
                <a:solidFill>
                  <a:schemeClr val="tx1"/>
                </a:solidFill>
                <a:effectLst/>
                <a:latin typeface="Arial" panose="020B0604020202020204" pitchFamily="34" charset="0"/>
                <a:ea typeface="ヒラギノ角ゴ Pro W3"/>
                <a:cs typeface="Arial" panose="020B0604020202020204" pitchFamily="34" charset="0"/>
              </a:rPr>
              <a:t>Jeder spielt eine Rolle in dem Prozess und stellt eine </a:t>
            </a: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Arbeitsgruppe dar</a:t>
            </a:r>
            <a:r>
              <a:rPr lang="de-DE" sz="1000" b="0" baseline="0" dirty="0">
                <a:solidFill>
                  <a:schemeClr val="tx1"/>
                </a:solidFill>
                <a:effectLst/>
                <a:latin typeface="Arial" panose="020B0604020202020204" pitchFamily="34" charset="0"/>
                <a:ea typeface="ヒラギノ角ゴ Pro W3"/>
                <a:cs typeface="Arial" panose="020B0604020202020204" pitchFamily="34" charset="0"/>
              </a:rPr>
              <a:t>, was uns alle für das verantwortlich macht, was im Laufe des nächsten Jahres stattfinden wird.</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de-DE" sz="1000" b="0" baseline="0" dirty="0">
                <a:latin typeface="Arial" panose="020B0604020202020204" pitchFamily="34" charset="0"/>
                <a:ea typeface="ヒラギノ角ゴ Pro W3"/>
                <a:cs typeface="Arial" panose="020B0604020202020204" pitchFamily="34" charset="0"/>
              </a:rPr>
              <a:t>Wenn Sie Ihre </a:t>
            </a: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Arbeitsgruppe </a:t>
            </a:r>
            <a:r>
              <a:rPr lang="de-DE" sz="1000" b="0" baseline="0" dirty="0">
                <a:latin typeface="Arial" panose="020B0604020202020204" pitchFamily="34" charset="0"/>
                <a:ea typeface="ヒラギノ角ゴ Pro W3"/>
                <a:cs typeface="Arial" panose="020B0604020202020204" pitchFamily="34" charset="0"/>
              </a:rPr>
              <a:t>für den Workshop „Ein Team zusammenstellen“ versammeln, fragen Sie unbedingt alle Teilnehmer: </a:t>
            </a:r>
          </a:p>
          <a:p>
            <a:pPr marL="171450" indent="-171450">
              <a:buFont typeface="Arial" panose="020B0604020202020204" pitchFamily="34" charset="0"/>
              <a:buChar char="•"/>
            </a:pPr>
            <a:r>
              <a:rPr lang="de-DE" sz="1000" b="0" baseline="0" dirty="0">
                <a:latin typeface="Arial" panose="020B0604020202020204" pitchFamily="34" charset="0"/>
                <a:ea typeface="ヒラギノ角ゴ Pro W3"/>
                <a:cs typeface="Arial" panose="020B0604020202020204" pitchFamily="34" charset="0"/>
              </a:rPr>
              <a:t>Wer möchte seinen Namen freiwillig zur </a:t>
            </a: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Arbeitsgruppe hinzufügen</a:t>
            </a:r>
            <a:r>
              <a:rPr lang="de-DE" sz="1000" b="0" baseline="0" dirty="0">
                <a:latin typeface="Arial" panose="020B0604020202020204" pitchFamily="34" charset="0"/>
                <a:ea typeface="ヒラギノ角ゴ Pro W3"/>
                <a:cs typeface="Arial" panose="020B0604020202020204" pitchFamily="34" charset="0"/>
              </a:rPr>
              <a:t>? </a:t>
            </a:r>
          </a:p>
          <a:p>
            <a:pPr marL="171450" indent="-171450">
              <a:buFont typeface="Arial" panose="020B0604020202020204" pitchFamily="34" charset="0"/>
              <a:buChar char="•"/>
            </a:pPr>
            <a:r>
              <a:rPr lang="de-DE" sz="1000" b="0" baseline="0" dirty="0">
                <a:latin typeface="Arial" panose="020B0604020202020204" pitchFamily="34" charset="0"/>
                <a:cs typeface="Arial" panose="020B0604020202020204" pitchFamily="34" charset="0"/>
              </a:rPr>
              <a:t>Welche Rollen sind noch zu besetzen? </a:t>
            </a:r>
          </a:p>
          <a:p>
            <a:pPr marL="171450" indent="-171450">
              <a:buFont typeface="Arial" panose="020B0604020202020204" pitchFamily="34" charset="0"/>
              <a:buChar char="•"/>
            </a:pPr>
            <a:r>
              <a:rPr lang="de-DE" sz="1000" b="0" baseline="0" dirty="0">
                <a:latin typeface="Arial" panose="020B0604020202020204" pitchFamily="34" charset="0"/>
                <a:cs typeface="Arial" panose="020B0604020202020204" pitchFamily="34" charset="0"/>
              </a:rPr>
              <a:t>Gibt es noch andere Führungskräfte, die wir einladen sollten, sich uns anzuschließen? </a:t>
            </a:r>
          </a:p>
          <a:p>
            <a:pPr marL="171450" indent="-171450">
              <a:buFont typeface="Arial" panose="020B0604020202020204" pitchFamily="34" charset="0"/>
              <a:buChar char="•"/>
            </a:pPr>
            <a:r>
              <a:rPr lang="de-DE" sz="1000" b="0" baseline="0" dirty="0">
                <a:latin typeface="Arial" panose="020B0604020202020204" pitchFamily="34" charset="0"/>
                <a:cs typeface="Arial" panose="020B0604020202020204" pitchFamily="34" charset="0"/>
              </a:rPr>
              <a:t>Wer lädt wen ein? </a:t>
            </a:r>
          </a:p>
          <a:p>
            <a:endParaRPr lang="en-US" sz="1000" b="0" dirty="0">
              <a:latin typeface="Arial" panose="020B0604020202020204" pitchFamily="34" charset="0"/>
              <a:cs typeface="Arial" panose="020B0604020202020204" pitchFamily="34" charset="0"/>
            </a:endParaRPr>
          </a:p>
          <a:p>
            <a:r>
              <a:rPr lang="de-DE" sz="1000" b="0" i="1" dirty="0">
                <a:latin typeface="Arial" panose="020B0604020202020204" pitchFamily="34" charset="0"/>
                <a:cs typeface="Arial" panose="020B0604020202020204" pitchFamily="34" charset="0"/>
              </a:rPr>
              <a:t>Skript für Distrikt-Führungskräfte bei der Durchführung des Workshops „Einen Plan ausarbeiten“:</a:t>
            </a:r>
          </a:p>
          <a:p>
            <a:r>
              <a:rPr lang="de-DE" sz="1000" b="0" baseline="0" dirty="0">
                <a:latin typeface="Arial" panose="020B0604020202020204" pitchFamily="34" charset="0"/>
                <a:ea typeface="ヒラギノ角ゴ Pro W3"/>
                <a:cs typeface="Arial" panose="020B0604020202020204" pitchFamily="34" charset="0"/>
              </a:rPr>
              <a:t>Wenn wir über die Definition unserer Rollen nachdenken, ist es eingeführte Praxis des Global Membership Approach, dass wir klare Erwartungen an die Mitglieder unserer </a:t>
            </a: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Arbeitsgruppe </a:t>
            </a:r>
            <a:r>
              <a:rPr lang="de-DE" sz="1000" b="0" baseline="0" dirty="0">
                <a:latin typeface="Arial" panose="020B0604020202020204" pitchFamily="34" charset="0"/>
                <a:ea typeface="ヒラギノ角ゴ Pro W3"/>
                <a:cs typeface="Arial" panose="020B0604020202020204" pitchFamily="34" charset="0"/>
              </a:rPr>
              <a:t>haben. Diese Folie zählt einige Beispiele von Erwartungen auf, aber fallen Ihnen noch mehr ein? Was würden Sie von Ihrer Arbeitsgruppe verlangen?</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Zum Beispiel könnten wir erwarten, dass der/die Distrikt-GMT-Koordinator/in die verschiedenen Komponenten des Prozesses kommuniziert und sein/ihr Hauptunterstützer ist, den von der Arbeitsgruppe geschaffenen Plan einhält, die Ist-Werte laufend mit den Zielvorgaben vergleicht und Ansprechpartner ist, wenn Probleme auftreten.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ea typeface="ヒラギノ角ゴ Pro W3"/>
                <a:cs typeface="Arial" panose="020B0604020202020204" pitchFamily="34" charset="0"/>
              </a:rPr>
              <a:t>Was sollten wir von Arbeitsgruppenleitern erwarten? Von den Mitgliedern der Arbeitsgruppe? </a:t>
            </a:r>
            <a:r>
              <a:rPr lang="de-DE" sz="1000" b="0" dirty="0">
                <a:latin typeface="Arial" panose="020B0604020202020204" pitchFamily="34" charset="0"/>
                <a:ea typeface="ヒラギノ角ゴ Pro W3"/>
                <a:cs typeface="Arial" panose="020B0604020202020204" pitchFamily="34" charset="0"/>
              </a:rPr>
              <a:t>Vom Distrikt-Governor? </a:t>
            </a:r>
            <a:r>
              <a:rPr lang="de-DE" sz="1000" b="0" baseline="0" dirty="0">
                <a:solidFill>
                  <a:schemeClr val="tx1"/>
                </a:solidFill>
                <a:effectLst/>
                <a:latin typeface="Arial" panose="020B0604020202020204" pitchFamily="34" charset="0"/>
                <a:ea typeface="ヒラギノ角ゴ Pro W3"/>
                <a:cs typeface="Arial" panose="020B0604020202020204" pitchFamily="34" charset="0"/>
              </a:rPr>
              <a:t> Von GLT-, GMT-, GET- und GST-Distriktkoordinatoren? </a:t>
            </a:r>
            <a:r>
              <a:rPr lang="de-DE" sz="1000" b="0" dirty="0">
                <a:solidFill>
                  <a:schemeClr val="tx1"/>
                </a:solidFill>
                <a:effectLst/>
                <a:latin typeface="Arial" panose="020B0604020202020204" pitchFamily="34" charset="0"/>
                <a:ea typeface="ヒラギノ角ゴ Pro W3"/>
                <a:cs typeface="Arial" panose="020B0604020202020204" pitchFamily="34" charset="0"/>
              </a:rPr>
              <a:t>Von Zone und Region Chairpersons?</a:t>
            </a:r>
            <a:r>
              <a:rPr lang="de-DE" sz="1000" b="0" baseline="0" dirty="0">
                <a:solidFill>
                  <a:schemeClr val="tx1"/>
                </a:solidFill>
                <a:effectLst/>
                <a:latin typeface="Arial" panose="020B0604020202020204" pitchFamily="34" charset="0"/>
                <a:ea typeface="ヒラギノ角ゴ Pro W3"/>
                <a:cs typeface="Arial" panose="020B0604020202020204" pitchFamily="34" charset="0"/>
              </a:rPr>
              <a:t> </a:t>
            </a:r>
            <a:r>
              <a:rPr lang="de-DE" sz="1000" b="0" dirty="0">
                <a:solidFill>
                  <a:schemeClr val="tx1"/>
                </a:solidFill>
                <a:effectLst/>
                <a:latin typeface="Arial" panose="020B0604020202020204" pitchFamily="34" charset="0"/>
                <a:ea typeface="ヒラギノ角ゴ Pro W3"/>
                <a:cs typeface="Arial" panose="020B0604020202020204" pitchFamily="34" charset="0"/>
              </a:rPr>
              <a:t>Von Clubführungskräften? </a:t>
            </a:r>
            <a:r>
              <a:rPr lang="de-DE" sz="1000" b="0" baseline="0" dirty="0">
                <a:solidFill>
                  <a:schemeClr val="tx1"/>
                </a:solidFill>
                <a:effectLst/>
                <a:latin typeface="Arial" panose="020B0604020202020204" pitchFamily="34" charset="0"/>
                <a:ea typeface="ヒラギノ角ゴ Pro W3"/>
                <a:cs typeface="Arial" panose="020B0604020202020204" pitchFamily="34" charset="0"/>
              </a:rPr>
              <a:t>Vom Multidistrikt-</a:t>
            </a:r>
            <a:r>
              <a:rPr lang="de-DE" sz="1000" b="0" baseline="0" dirty="0" err="1">
                <a:solidFill>
                  <a:schemeClr val="tx1"/>
                </a:solidFill>
                <a:effectLst/>
                <a:latin typeface="Arial" panose="020B0604020202020204" pitchFamily="34" charset="0"/>
                <a:ea typeface="ヒラギノ角ゴ Pro W3"/>
                <a:cs typeface="Arial" panose="020B0604020202020204" pitchFamily="34" charset="0"/>
              </a:rPr>
              <a:t>Governorrat</a:t>
            </a:r>
            <a:r>
              <a:rPr lang="de-DE" sz="1000" b="0" baseline="0" dirty="0">
                <a:solidFill>
                  <a:schemeClr val="tx1"/>
                </a:solidFill>
                <a:effectLst/>
                <a:latin typeface="Arial" panose="020B0604020202020204" pitchFamily="34" charset="0"/>
                <a:ea typeface="ヒラギノ角ゴ Pro W3"/>
                <a:cs typeface="Arial" panose="020B0604020202020204" pitchFamily="34" charset="0"/>
              </a:rPr>
              <a:t> und MD-GAT? Von Clubmitgliedern?</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de-DE" sz="1000" b="0" baseline="0" dirty="0">
                <a:solidFill>
                  <a:schemeClr val="tx1"/>
                </a:solidFill>
                <a:effectLst/>
                <a:latin typeface="Arial" panose="020B0604020202020204" pitchFamily="34" charset="0"/>
                <a:ea typeface="ヒラギノ角ゴ Pro W3"/>
                <a:cs typeface="Arial" panose="020B0604020202020204" pitchFamily="34" charset="0"/>
              </a:rPr>
              <a:t>Jeder spielt eine Rolle in dem Prozess und stellt selbst eine </a:t>
            </a: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Arbeitsgruppe dar</a:t>
            </a:r>
            <a:r>
              <a:rPr lang="de-DE" sz="1000" b="0" baseline="0" dirty="0">
                <a:solidFill>
                  <a:schemeClr val="tx1"/>
                </a:solidFill>
                <a:effectLst/>
                <a:latin typeface="Arial" panose="020B0604020202020204" pitchFamily="34" charset="0"/>
                <a:ea typeface="ヒラギノ角ゴ Pro W3"/>
                <a:cs typeface="Arial" panose="020B0604020202020204" pitchFamily="34" charset="0"/>
              </a:rPr>
              <a:t>, was uns alle für das verantwortlich macht, was im Laufe des nächsten Jahres stattfinden wird.</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de-DE" sz="1000" b="0" baseline="0" dirty="0">
                <a:latin typeface="Arial" panose="020B0604020202020204" pitchFamily="34" charset="0"/>
                <a:ea typeface="ヒラギノ角ゴ Pro W3"/>
                <a:cs typeface="Arial" panose="020B0604020202020204" pitchFamily="34" charset="0"/>
              </a:rPr>
              <a:t>Wer möchte seinen Namen freiwillig zur </a:t>
            </a: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Arbeitsgruppe hinzufügen</a:t>
            </a:r>
            <a:r>
              <a:rPr lang="de-DE" sz="1000" b="0" baseline="0" dirty="0">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Welche Rollen sind noch zu besetzen? Gibt es noch andere Führungskräfte, die wir einladen sollten, sich uns anzuschließen? Wer lädt wen ein?</a:t>
            </a:r>
          </a:p>
        </p:txBody>
      </p:sp>
    </p:spTree>
    <p:extLst>
      <p:ext uri="{BB962C8B-B14F-4D97-AF65-F5344CB8AC3E}">
        <p14:creationId xmlns:p14="http://schemas.microsoft.com/office/powerpoint/2010/main" val="232236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ea typeface="ヒラギノ角ゴ Pro W3"/>
                <a:cs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dirty="0">
                <a:latin typeface="Arial" panose="020B0604020202020204" pitchFamily="34" charset="0"/>
                <a:ea typeface="ヒラギノ角ゴ Pro W3"/>
                <a:cs typeface="Arial" panose="020B0604020202020204" pitchFamily="34" charset="0"/>
              </a:rPr>
              <a:t>Siehe Folie 1, „Hinweise zur Vorbereitung vor dem Meeting“. Erfassen Sie für diese Übung die Beiträge der Teilnehmer auf einem Flipchart oder einem virtuellen Notizentool.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aseline="0" dirty="0">
                <a:latin typeface="Arial" panose="020B0604020202020204" pitchFamily="34" charset="0"/>
                <a:cs typeface="Arial" panose="020B0604020202020204" pitchFamily="34" charset="0"/>
              </a:rPr>
              <a:t>________________________________________________________________</a:t>
            </a:r>
          </a:p>
          <a:p>
            <a:r>
              <a:rPr lang="de-DE" sz="1000" i="1" baseline="0" dirty="0">
                <a:latin typeface="Arial" panose="020B0604020202020204" pitchFamily="34" charset="0"/>
                <a:cs typeface="Arial" panose="020B0604020202020204" pitchFamily="34" charset="0"/>
              </a:rPr>
              <a:t>Skript für GAT Area Leader zur Vorbereitung von Distrikt-Führungskräften auf die Leitung des Workshops „Ein Team zusammenstellen“:</a:t>
            </a:r>
          </a:p>
          <a:p>
            <a:r>
              <a:rPr lang="de-DE" sz="1000" b="0" dirty="0">
                <a:latin typeface="Arial" panose="020B0604020202020204" pitchFamily="34" charset="0"/>
                <a:ea typeface="ヒラギノ角ゴ Pro W3"/>
                <a:cs typeface="Arial" panose="020B0604020202020204" pitchFamily="34" charset="0"/>
              </a:rPr>
              <a:t>Diese Übung hilft Mitgliedern einer neuen </a:t>
            </a: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Arbeitsgruppe</a:t>
            </a:r>
            <a:r>
              <a:rPr lang="de-DE" sz="1000" b="0" dirty="0">
                <a:latin typeface="Arial" panose="020B0604020202020204" pitchFamily="34" charset="0"/>
                <a:ea typeface="ヒラギノ角ゴ Pro W3"/>
                <a:cs typeface="Arial" panose="020B0604020202020204" pitchFamily="34" charset="0"/>
              </a:rPr>
              <a:t> die Hobbys (aus Leidenschaft betriebenen Tätigkeiten) und Motivationen der anderen zu verstehen, um diese mit einem Aspekt der Arbeit der Gruppe zusammenzubringen. Wenn wir etwas leidenschaftlich tun, sind wir engagierter und oft besser dafür geeignet, es zu tun. Ich werde jetzt für Sie vormachen, wie Sie die Übung leiten. Sie werden dieselbe Übung leiten, sobald Sie Ihre Distrikt-Arbeitsgruppe für den Workshop „Ein Team zusammenstellen“ versammelt haben.</a:t>
            </a:r>
          </a:p>
          <a:p>
            <a:r>
              <a:rPr lang="de-DE" sz="1000" b="0" i="1" dirty="0">
                <a:latin typeface="Arial" panose="020B0604020202020204" pitchFamily="34" charset="0"/>
                <a:cs typeface="Arial" panose="020B0604020202020204" pitchFamily="34" charset="0"/>
              </a:rPr>
              <a:t>Übung beginnen </a:t>
            </a:r>
            <a:r>
              <a:rPr lang="de-DE" sz="1000" b="0" dirty="0">
                <a:latin typeface="Arial" panose="020B0604020202020204" pitchFamily="34" charset="0"/>
                <a:cs typeface="Arial" panose="020B0604020202020204" pitchFamily="34" charset="0"/>
              </a:rPr>
              <a:t>Lassen Sie uns darüber sprechen, </a:t>
            </a:r>
            <a:r>
              <a:rPr lang="de-DE" sz="1000" b="0" baseline="0" dirty="0">
                <a:latin typeface="Arial" panose="020B0604020202020204" pitchFamily="34" charset="0"/>
                <a:cs typeface="Arial" panose="020B0604020202020204" pitchFamily="34" charset="0"/>
              </a:rPr>
              <a:t>wie wir unsere Leidenschaften in etwas Zweckdienliches ummünzen können, um den Global Membership Approach erfolgreich zu machen.</a:t>
            </a:r>
          </a:p>
          <a:p>
            <a:r>
              <a:rPr lang="de-DE" sz="1000" b="0" baseline="0" dirty="0">
                <a:latin typeface="Arial" panose="020B0604020202020204" pitchFamily="34" charset="0"/>
                <a:cs typeface="Arial" panose="020B0604020202020204" pitchFamily="34" charset="0"/>
              </a:rPr>
              <a:t>Welche Aspekte von Lions Clubs liegen Ihnen am meisten am Herzen? Einige Lions werden vom Hilfsdienst angetrieben. Andere schätzen die Freundschaften, die sie schließen. Wieder andere sind inspiriert, die Führungskräfte von morgen zu schulen und zu betreuen. Was interessiert Sie am meisten?</a:t>
            </a:r>
          </a:p>
          <a:p>
            <a:r>
              <a:rPr lang="de-DE" sz="1000" b="0" baseline="0" dirty="0">
                <a:latin typeface="Arial" panose="020B0604020202020204" pitchFamily="34" charset="0"/>
                <a:ea typeface="ヒラギノ角ゴ Pro W3"/>
                <a:cs typeface="Arial" panose="020B0604020202020204" pitchFamily="34" charset="0"/>
              </a:rPr>
              <a:t>Wie entsprechen diese Interessen dem Zweck </a:t>
            </a:r>
            <a:r>
              <a:rPr lang="de-DE" sz="1000" b="0" dirty="0">
                <a:latin typeface="Arial" panose="020B0604020202020204" pitchFamily="34" charset="0"/>
                <a:ea typeface="ヒラギノ角ゴ Pro W3"/>
                <a:cs typeface="Arial" panose="020B0604020202020204" pitchFamily="34" charset="0"/>
              </a:rPr>
              <a:t>des Global Membership Approach</a:t>
            </a:r>
            <a:r>
              <a:rPr lang="de-DE" sz="1000" b="0" baseline="0" dirty="0">
                <a:latin typeface="Arial" panose="020B0604020202020204" pitchFamily="34" charset="0"/>
                <a:ea typeface="ヒラギノ角ゴ Pro W3"/>
                <a:cs typeface="Arial" panose="020B0604020202020204" pitchFamily="34" charset="0"/>
              </a:rPr>
              <a:t>?</a:t>
            </a:r>
            <a:r>
              <a:rPr lang="de-DE" sz="1000" b="0" dirty="0">
                <a:latin typeface="Arial" panose="020B0604020202020204" pitchFamily="34" charset="0"/>
                <a:ea typeface="ヒラギノ角ゴ Pro W3"/>
                <a:cs typeface="Arial" panose="020B0604020202020204" pitchFamily="34" charset="0"/>
              </a:rPr>
              <a:t> Wie können wir die Leidenschaften unserer Mitglieder nutzen, um im kommenden Jahr etwas zu bewirken? </a:t>
            </a:r>
          </a:p>
          <a:p>
            <a:endParaRPr lang="en-US" sz="1000" b="0" dirty="0">
              <a:latin typeface="Arial" panose="020B0604020202020204" pitchFamily="34" charset="0"/>
              <a:cs typeface="Arial" panose="020B0604020202020204" pitchFamily="34" charset="0"/>
            </a:endParaRPr>
          </a:p>
          <a:p>
            <a:r>
              <a:rPr lang="de-DE" sz="1000" b="0" i="1" dirty="0">
                <a:latin typeface="Arial" panose="020B0604020202020204" pitchFamily="34" charset="0"/>
                <a:cs typeface="Arial" panose="020B0604020202020204" pitchFamily="34" charset="0"/>
              </a:rPr>
              <a:t>Skript für Distrikt-Führungskräfte bei der Durchführung des Workshops „Einen Plan ausarbeiten“:</a:t>
            </a:r>
          </a:p>
          <a:p>
            <a:r>
              <a:rPr lang="de-DE" sz="1000" b="0" dirty="0">
                <a:latin typeface="Arial" panose="020B0604020202020204" pitchFamily="34" charset="0"/>
                <a:cs typeface="Arial" panose="020B0604020202020204" pitchFamily="34" charset="0"/>
              </a:rPr>
              <a:t>Sprechen wir darüber, </a:t>
            </a:r>
            <a:r>
              <a:rPr lang="de-DE" sz="1000" b="0" baseline="0" dirty="0">
                <a:latin typeface="Arial" panose="020B0604020202020204" pitchFamily="34" charset="0"/>
                <a:cs typeface="Arial" panose="020B0604020202020204" pitchFamily="34" charset="0"/>
              </a:rPr>
              <a:t>wie wir unsere Leidenschaften in etwas Zweckdienliches ummünzen können, um den Global Membership Approach erfolgreich zu machen?</a:t>
            </a:r>
          </a:p>
          <a:p>
            <a:r>
              <a:rPr lang="de-DE" sz="1000" b="0" baseline="0" dirty="0">
                <a:latin typeface="Arial" panose="020B0604020202020204" pitchFamily="34" charset="0"/>
                <a:cs typeface="Arial" panose="020B0604020202020204" pitchFamily="34" charset="0"/>
              </a:rPr>
              <a:t>Welche Aspekte von Lions Clubs liegen Ihnen am meisten am Herzen? Einige Lions werden vom Hilfsdienst angetrieben. Andere schätzen die Freundschaften, die sie schließen. Wieder andere sind inspiriert, die Führungskräfte von morgen zu schulen und zu betreuen. Was interessiert Sie am meisten?</a:t>
            </a:r>
          </a:p>
          <a:p>
            <a:r>
              <a:rPr lang="de-DE" sz="1000" b="0" baseline="0" dirty="0">
                <a:latin typeface="Arial" panose="020B0604020202020204" pitchFamily="34" charset="0"/>
                <a:ea typeface="ヒラギノ角ゴ Pro W3"/>
                <a:cs typeface="Arial" panose="020B0604020202020204" pitchFamily="34" charset="0"/>
              </a:rPr>
              <a:t>Wie entsprechen diese Interessen dem Zweck </a:t>
            </a:r>
            <a:r>
              <a:rPr lang="de-DE" sz="1000" b="0" dirty="0">
                <a:latin typeface="Arial" panose="020B0604020202020204" pitchFamily="34" charset="0"/>
                <a:ea typeface="ヒラギノ角ゴ Pro W3"/>
                <a:cs typeface="Arial" panose="020B0604020202020204" pitchFamily="34" charset="0"/>
              </a:rPr>
              <a:t>des Global Membership Approach</a:t>
            </a:r>
            <a:r>
              <a:rPr lang="de-DE" sz="1000" b="0" baseline="0" dirty="0">
                <a:latin typeface="Arial" panose="020B0604020202020204" pitchFamily="34" charset="0"/>
                <a:ea typeface="ヒラギノ角ゴ Pro W3"/>
                <a:cs typeface="Arial" panose="020B0604020202020204" pitchFamily="34" charset="0"/>
              </a:rPr>
              <a:t>?</a:t>
            </a:r>
            <a:r>
              <a:rPr lang="de-DE" sz="1000" b="0" dirty="0">
                <a:latin typeface="Arial" panose="020B0604020202020204" pitchFamily="34" charset="0"/>
                <a:ea typeface="ヒラギノ角ゴ Pro W3"/>
                <a:cs typeface="Arial" panose="020B0604020202020204" pitchFamily="34" charset="0"/>
              </a:rPr>
              <a:t> Wie können wir die Leidenschaften unserer Mitglieder nutzen, um im kommenden Jahr etwas zu bewirken? Nehmen wir uns Zeit beim Durcharbeiten dieser Übung, um mit der Auswahl der Mitglieder unserer Arbeitsgruppe zu beginnen und zu entscheiden, welche Rolle am besten dem entspricht, was sie aus Leidenschaft tun.</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13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de-DE" sz="1000" u="sng" dirty="0">
                <a:latin typeface="Arial" panose="020B0604020202020204" pitchFamily="34" charset="0"/>
                <a:ea typeface="ヒラギノ角ゴ Pro W3"/>
                <a:cs typeface="Arial" panose="020B0604020202020204" pitchFamily="34" charset="0"/>
              </a:rPr>
              <a:t>Hinweise für Referenten: </a:t>
            </a:r>
          </a:p>
          <a:p>
            <a:pPr>
              <a:defRPr/>
            </a:pPr>
            <a:r>
              <a:rPr lang="de-DE" sz="1000" i="1" dirty="0">
                <a:latin typeface="Arial" panose="020B0604020202020204" pitchFamily="34" charset="0"/>
                <a:cs typeface="Arial" panose="020B0604020202020204" pitchFamily="34" charset="0"/>
              </a:rPr>
              <a:t>{Geben Sie den Teilnehmern Zeit, den Text zu lesen}</a:t>
            </a:r>
          </a:p>
          <a:p>
            <a:pPr lvl="0">
              <a:defRPr/>
            </a:pPr>
            <a:r>
              <a:rPr lang="de-DE" sz="100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de-DE" sz="1000" u="sng" dirty="0">
                <a:latin typeface="Arial" panose="020B0604020202020204" pitchFamily="34" charset="0"/>
                <a:ea typeface="ヒラギノ角ゴ Pro W3"/>
                <a:cs typeface="Arial" panose="020B0604020202020204" pitchFamily="34" charset="0"/>
              </a:rPr>
              <a:t>Hinweise für Referenten: </a:t>
            </a:r>
          </a:p>
          <a:p>
            <a:pPr lvl="0">
              <a:defRPr/>
            </a:pPr>
            <a:r>
              <a:rPr lang="de-DE" sz="1000" dirty="0">
                <a:latin typeface="Arial" panose="020B0604020202020204" pitchFamily="34" charset="0"/>
                <a:cs typeface="Arial" panose="020B0604020202020204" pitchFamily="34" charset="0"/>
              </a:rPr>
              <a:t>________________________________________________________________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Unser nächster Schritt ist die Veranstaltung eines Workshops „Eine Vision entwerfen“, in dem wir die Stärken, Schwächen, Chancen und Risiken unseres Distrikts analysieren und </a:t>
            </a:r>
            <a:r>
              <a:rPr lang="de-DE" sz="1000" b="0" i="1" baseline="0" dirty="0">
                <a:latin typeface="Arial" panose="020B0604020202020204" pitchFamily="34" charset="0"/>
                <a:cs typeface="Arial" panose="020B0604020202020204" pitchFamily="34" charset="0"/>
              </a:rPr>
              <a:t>MISSION </a:t>
            </a:r>
            <a:r>
              <a:rPr lang="de-DE" sz="1000" b="1" baseline="0" dirty="0">
                <a:latin typeface="Arial" panose="020B0604020202020204" pitchFamily="34" charset="0"/>
                <a:cs typeface="Arial" panose="020B0604020202020204" pitchFamily="34" charset="0"/>
              </a:rPr>
              <a:t>1.5-</a:t>
            </a:r>
            <a:r>
              <a:rPr lang="de-DE" sz="1000" b="0" baseline="0" dirty="0">
                <a:latin typeface="Arial" panose="020B0604020202020204" pitchFamily="34" charset="0"/>
                <a:cs typeface="Arial" panose="020B0604020202020204" pitchFamily="34" charset="0"/>
              </a:rPr>
              <a:t>Ziele näher betrachten.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Was meinen Sie, wann wir uns treffen können?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Wer wäre die beste Person, um das Meeting zu moderieren?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Wer sollte eingeladen werden, und wer richtet das Online-Meeting ein? </a:t>
            </a:r>
          </a:p>
          <a:p>
            <a:endParaRPr lang="en-US"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cs typeface="Arial" panose="020B0604020202020204" pitchFamily="34" charset="0"/>
              </a:rPr>
              <a:t>Gibt es noch etwas, was wir tun müssen? </a:t>
            </a:r>
          </a:p>
        </p:txBody>
      </p:sp>
    </p:spTree>
    <p:extLst>
      <p:ext uri="{BB962C8B-B14F-4D97-AF65-F5344CB8AC3E}">
        <p14:creationId xmlns:p14="http://schemas.microsoft.com/office/powerpoint/2010/main" val="794226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ea typeface="ヒラギノ角ゴ Pro W3"/>
                <a:cs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dirty="0">
                <a:latin typeface="Arial" panose="020B0604020202020204" pitchFamily="34" charset="0"/>
                <a:ea typeface="ヒラギノ角ゴ Pro W3"/>
                <a:cs typeface="Arial" panose="020B0604020202020204" pitchFamily="34" charset="0"/>
              </a:rPr>
              <a:t>Es wird empfohlen, dass der/die Moderator/in alle oben aufgeführten LLC-Kurse absolviert. Darüber hinaus sollten der Distrikt-Governor und der/die Distrikt-GMT-Koordinator/in (oder ein ausgewählter Global Membership Approach Support Lead) die folgenden Kurse belegen: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i="1" dirty="0">
                <a:latin typeface="Arial" panose="020B0604020202020204" pitchFamily="34" charset="0"/>
                <a:ea typeface="ヒラギノ角ゴ Pro W3"/>
                <a:cs typeface="Arial" panose="020B0604020202020204" pitchFamily="34" charset="0"/>
              </a:rPr>
              <a:t>Delegieren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i="1" dirty="0">
                <a:latin typeface="Arial" panose="020B0604020202020204" pitchFamily="34" charset="0"/>
                <a:ea typeface="ヒラギノ角ゴ Pro W3"/>
                <a:cs typeface="Arial" panose="020B0604020202020204" pitchFamily="34" charset="0"/>
              </a:rPr>
              <a:t>Entscheidungsfindung (noch nicht in allen Sprachen verfügbar)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i="1" dirty="0">
                <a:latin typeface="Arial" panose="020B0604020202020204" pitchFamily="34" charset="0"/>
                <a:ea typeface="ヒラギノ角ゴ Pro W3"/>
                <a:cs typeface="Arial" panose="020B0604020202020204" pitchFamily="34" charset="0"/>
              </a:rPr>
              <a:t>Konfliktlösung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dirty="0">
                <a:latin typeface="Arial" panose="020B0604020202020204" pitchFamily="34" charset="0"/>
                <a:ea typeface="ヒラギノ角ゴ Pro W3"/>
                <a:cs typeface="Arial" panose="020B0604020202020204" pitchFamily="34" charset="0"/>
              </a:rPr>
              <a:t>Wenn Sie diese Kurse absolviert haben, passen Sie bitte die oben aufgeführten Empfehlungen der Folie den Bedürfnissen Ihrer Region entsprechend 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dirty="0">
                <a:latin typeface="Arial" panose="020B0604020202020204" pitchFamily="34" charset="0"/>
                <a:ea typeface="ヒラギノ角ゴ Pro W3"/>
                <a:cs typeface="Arial" panose="020B0604020202020204" pitchFamily="34" charset="0"/>
              </a:rPr>
              <a:t>Das Arbeitsbuch „Distriktstrategieplan“ schärft das Bewusstsein für Taktiken zur Unterstützung der Entwicklung neuer Clubs und der Gewinnung neuer Mitglieder. Führungskräfte erhalten Tipps, wie dadurch die Meldung von Hilfsaktivitäten erhöht wird, die Wichtigkeit der Führungskräfteentwicklung und die Spendenbereitschaft der Mitglieder. MISSION </a:t>
            </a:r>
            <a:r>
              <a:rPr lang="de-DE" sz="1000" b="1" i="0" dirty="0">
                <a:latin typeface="Arial" panose="020B0604020202020204" pitchFamily="34" charset="0"/>
                <a:ea typeface="ヒラギノ角ゴ Pro W3"/>
                <a:cs typeface="Arial" panose="020B0604020202020204" pitchFamily="34" charset="0"/>
              </a:rPr>
              <a:t>1.5</a:t>
            </a:r>
            <a:r>
              <a:rPr lang="de-DE" sz="1000" i="1" dirty="0">
                <a:latin typeface="Arial" panose="020B0604020202020204" pitchFamily="34" charset="0"/>
                <a:ea typeface="ヒラギノ角ゴ Pro W3"/>
                <a:cs typeface="Arial" panose="020B0604020202020204" pitchFamily="34" charset="0"/>
              </a:rPr>
              <a:t> Taktiken, die zum Mitgliederzuwachs führen, die Meldung von </a:t>
            </a:r>
            <a:r>
              <a:rPr lang="de-DE" sz="1000" i="1" dirty="0" err="1">
                <a:latin typeface="Arial" panose="020B0604020202020204" pitchFamily="34" charset="0"/>
                <a:ea typeface="ヒラギノ角ゴ Pro W3"/>
                <a:cs typeface="Arial" panose="020B0604020202020204" pitchFamily="34" charset="0"/>
              </a:rPr>
              <a:t>Activities</a:t>
            </a:r>
            <a:r>
              <a:rPr lang="de-DE" sz="1000" i="1" dirty="0">
                <a:latin typeface="Arial" panose="020B0604020202020204" pitchFamily="34" charset="0"/>
                <a:ea typeface="ヒラギノ角ゴ Pro W3"/>
                <a:cs typeface="Arial" panose="020B0604020202020204" pitchFamily="34" charset="0"/>
              </a:rPr>
              <a:t> erhöhen sowie die Entwicklung von Führungskräften und LCIF-Spenden verbessern.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dirty="0">
                <a:latin typeface="Arial" panose="020B0604020202020204" pitchFamily="34" charset="0"/>
                <a:ea typeface="ヒラギノ角ゴ Pro W3"/>
                <a:cs typeface="Arial" panose="020B0604020202020204" pitchFamily="34" charset="0"/>
              </a:rPr>
              <a:t>_______________________________________________________________________________________________________________________________________________________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ea typeface="ヒラギノ角ゴ Pro W3"/>
                <a:cs typeface="Arial" panose="020B0604020202020204" pitchFamily="34" charset="0"/>
              </a:rPr>
              <a:t>Bevor wir unseren heutigen Schulungsbaustein beenden, nennen wir einige Kurse, die Ihnen helfen werden, Ihre </a:t>
            </a: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Arbeitsgruppe</a:t>
            </a:r>
            <a:r>
              <a:rPr lang="de-DE" sz="1000" b="1" i="0" u="none" strike="noStrike" baseline="0" dirty="0">
                <a:solidFill>
                  <a:schemeClr val="tx1"/>
                </a:solidFill>
                <a:latin typeface="Arial" panose="020B0604020202020204" pitchFamily="34" charset="0"/>
                <a:ea typeface="ヒラギノ角ゴ Pro W3"/>
                <a:cs typeface="Arial" panose="020B0604020202020204" pitchFamily="34" charset="0"/>
              </a:rPr>
              <a:t> </a:t>
            </a:r>
            <a:r>
              <a:rPr lang="de-DE" sz="1000" dirty="0">
                <a:latin typeface="Arial" panose="020B0604020202020204" pitchFamily="34" charset="0"/>
                <a:ea typeface="ヒラギノ角ゴ Pro W3"/>
                <a:cs typeface="Arial" panose="020B0604020202020204" pitchFamily="34" charset="0"/>
              </a:rPr>
              <a:t>zu leiten </a:t>
            </a:r>
            <a:r>
              <a:rPr lang="de-DE" sz="1000" b="0" dirty="0">
                <a:latin typeface="Arial" panose="020B0604020202020204" pitchFamily="34" charset="0"/>
                <a:ea typeface="ヒラギノ角ゴ Pro W3"/>
                <a:cs typeface="Arial" panose="020B0604020202020204" pitchFamily="34" charset="0"/>
              </a:rPr>
              <a:t>und effektives Zuhören zu fördern. Zur Vorbereitung auf unseren nächsten Schulungsbaustein ist „Einführung in die SWOT-Analyse“ und „Zielsetzung“ förderlich und vermittelt, was eine SWOT-Analyse ist und warum sie beim Entwurf einer Vision, eines Ziels und eines Handlungsplans nützlich ist.</a:t>
            </a:r>
          </a:p>
          <a:p>
            <a:endParaRPr lang="en-US"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ea typeface="ヒラギノ角ゴ Pro W3"/>
                <a:cs typeface="Arial" panose="020B0604020202020204" pitchFamily="34" charset="0"/>
              </a:rPr>
              <a:t>Um die Bedürfnisse und die Mitgliederentwicklung in Ihrer Region besser zu verstehen, bearbeiten Sie den Abschnitt „Mitgliedschaftsentwicklung“ im Arbeitsbuch „Strategieplan des Distrikts“. Auf ergänzende Ressourcen, die Ihnen und Ihrer </a:t>
            </a:r>
            <a:r>
              <a:rPr lang="de-DE" sz="1000" b="0" i="0" u="none" strike="noStrike" baseline="0" dirty="0">
                <a:solidFill>
                  <a:schemeClr val="tx1"/>
                </a:solidFill>
                <a:latin typeface="Arial" panose="020B0604020202020204" pitchFamily="34" charset="0"/>
                <a:ea typeface="ヒラギノ角ゴ Pro W3"/>
                <a:cs typeface="Arial" panose="020B0604020202020204" pitchFamily="34" charset="0"/>
              </a:rPr>
              <a:t>Arbeitsgruppe</a:t>
            </a:r>
            <a:r>
              <a:rPr lang="de-DE" sz="1000" b="1" i="0" u="none" strike="noStrike" baseline="0" dirty="0">
                <a:solidFill>
                  <a:schemeClr val="tx1"/>
                </a:solidFill>
                <a:latin typeface="Arial" panose="020B0604020202020204" pitchFamily="34" charset="0"/>
                <a:ea typeface="ヒラギノ角ゴ Pro W3"/>
                <a:cs typeface="Arial" panose="020B0604020202020204" pitchFamily="34" charset="0"/>
              </a:rPr>
              <a:t> </a:t>
            </a:r>
            <a:r>
              <a:rPr lang="de-DE" sz="1000" dirty="0">
                <a:latin typeface="Arial" panose="020B0604020202020204" pitchFamily="34" charset="0"/>
                <a:ea typeface="ヒラギノ角ゴ Pro W3"/>
                <a:cs typeface="Arial" panose="020B0604020202020204" pitchFamily="34" charset="0"/>
              </a:rPr>
              <a:t>beim Entwurf Ihrer Vision helfen, </a:t>
            </a:r>
            <a:r>
              <a:rPr lang="de-DE" sz="1000" b="0" dirty="0">
                <a:latin typeface="Arial" panose="020B0604020202020204" pitchFamily="34" charset="0"/>
                <a:ea typeface="ヒラギノ角ゴ Pro W3"/>
                <a:cs typeface="Arial" panose="020B0604020202020204" pitchFamily="34" charset="0"/>
              </a:rPr>
              <a:t>wird hier ebenfalls verwiesen.</a:t>
            </a:r>
          </a:p>
        </p:txBody>
      </p:sp>
    </p:spTree>
    <p:extLst>
      <p:ext uri="{BB962C8B-B14F-4D97-AF65-F5344CB8AC3E}">
        <p14:creationId xmlns:p14="http://schemas.microsoft.com/office/powerpoint/2010/main" val="200910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u="sng" baseline="0" dirty="0">
                <a:latin typeface="Arial" panose="020B0604020202020204" pitchFamily="34" charset="0"/>
                <a:cs typeface="Arial" panose="020B0604020202020204" pitchFamily="34" charset="0"/>
              </a:rPr>
              <a:t>Hinweise für Referenten: </a:t>
            </a:r>
          </a:p>
          <a:p>
            <a:r>
              <a:rPr lang="de-DE" sz="1200" i="1" dirty="0">
                <a:latin typeface="Arial" panose="020B0604020202020204" pitchFamily="34" charset="0"/>
                <a:cs typeface="Arial" panose="020B0604020202020204" pitchFamily="34" charset="0"/>
              </a:rPr>
              <a:t>Beginnen Sie den Schulungsbaustein, indem Sie sich vorstellen und die Teilnehmer zu dieser Global-Membership-Approach-Schulung willkommen heißen.</a:t>
            </a:r>
          </a:p>
          <a:p>
            <a:r>
              <a:rPr lang="de-DE" sz="1200" baseline="0" dirty="0">
                <a:latin typeface="Arial" panose="020B0604020202020204" pitchFamily="34" charset="0"/>
                <a:cs typeface="Arial" panose="020B0604020202020204" pitchFamily="34" charset="0"/>
              </a:rPr>
              <a:t>______________________________________________________________</a:t>
            </a:r>
          </a:p>
          <a:p>
            <a:endParaRPr lang="en-US" sz="1200" dirty="0">
              <a:latin typeface="Arial" panose="020B0604020202020204" pitchFamily="34" charset="0"/>
              <a:cs typeface="Arial" panose="020B0604020202020204" pitchFamily="34" charset="0"/>
            </a:endParaRPr>
          </a:p>
          <a:p>
            <a:r>
              <a:rPr lang="de-DE" sz="1200" b="0" dirty="0">
                <a:latin typeface="Arial" panose="020B0604020202020204" pitchFamily="34" charset="0"/>
                <a:cs typeface="Arial" panose="020B0604020202020204" pitchFamily="34" charset="0"/>
              </a:rPr>
              <a:t>Willkommen bei der Schulung zum Global Membership Approach.</a:t>
            </a:r>
          </a:p>
          <a:p>
            <a:endParaRPr lang="en-US" dirty="0"/>
          </a:p>
        </p:txBody>
      </p:sp>
      <p:sp>
        <p:nvSpPr>
          <p:cNvPr id="4" name="Header Placeholder 3"/>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19924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de-DE" sz="1000" u="sng" dirty="0">
                <a:latin typeface="Arial" panose="020B0604020202020204" pitchFamily="34" charset="0"/>
                <a:ea typeface="ヒラギノ角ゴ Pro W3"/>
                <a:cs typeface="Arial" panose="020B0604020202020204" pitchFamily="34" charset="0"/>
              </a:rPr>
              <a:t>Hinweise für Referenten: </a:t>
            </a:r>
          </a:p>
          <a:p>
            <a:pPr lvl="0">
              <a:defRPr/>
            </a:pPr>
            <a:r>
              <a:rPr lang="de-DE" sz="1000" dirty="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cs typeface="Arial" panose="020B0604020202020204" pitchFamily="34" charset="0"/>
              </a:rPr>
              <a:t>Haben Sie Fragen zu dem, was wir heute behandelt haben oder zu den nächsten Schritten?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de-DE" sz="1000" b="0" i="0" u="none" strike="noStrike" baseline="0">
                <a:solidFill>
                  <a:schemeClr val="tx1"/>
                </a:solidFill>
                <a:latin typeface="Arial" panose="020B0604020202020204" pitchFamily="34" charset="0"/>
                <a:cs typeface="Arial" panose="020B0604020202020204" pitchFamily="34" charset="0"/>
              </a:rPr>
              <a:t>{klicken} </a:t>
            </a:r>
            <a:r>
              <a:rPr lang="de-DE" sz="1000" b="0" i="0" u="none" strike="noStrike" baseline="0" dirty="0">
                <a:solidFill>
                  <a:schemeClr val="tx1"/>
                </a:solidFill>
                <a:latin typeface="Arial" panose="020B0604020202020204" pitchFamily="34" charset="0"/>
                <a:cs typeface="Arial" panose="020B0604020202020204" pitchFamily="34" charset="0"/>
              </a:rPr>
              <a:t>Wir werden Lions in unserem Distrikt mit neuen Clubs, neuen Mitgliedern, neuem Gemeinschaftssinn und interessanten Hilfsprojekten inspirieren.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de-DE" sz="1000" b="0" dirty="0">
                <a:latin typeface="Arial" panose="020B0604020202020204" pitchFamily="34" charset="0"/>
                <a:cs typeface="Arial" panose="020B0604020202020204" pitchFamily="34" charset="0"/>
              </a:rPr>
              <a:t>{klicken} </a:t>
            </a:r>
            <a:r>
              <a:rPr lang="de-DE" sz="1000" b="0" baseline="0" dirty="0">
                <a:latin typeface="Arial" panose="020B0604020202020204" pitchFamily="34" charset="0"/>
                <a:cs typeface="Arial" panose="020B0604020202020204" pitchFamily="34" charset="0"/>
              </a:rPr>
              <a:t>Vielen Dank für Ihre Teilnahme an der Global-Membership-Approach-Schulung. </a:t>
            </a:r>
          </a:p>
        </p:txBody>
      </p:sp>
    </p:spTree>
    <p:extLst>
      <p:ext uri="{BB962C8B-B14F-4D97-AF65-F5344CB8AC3E}">
        <p14:creationId xmlns:p14="http://schemas.microsoft.com/office/powerpoint/2010/main" val="15103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u="sng" dirty="0">
                <a:latin typeface="Arial" panose="020B0604020202020204" pitchFamily="34" charset="0"/>
                <a:ea typeface="ヒラギノ角ゴ Pro W3"/>
                <a:cs typeface="Arial" panose="020B0604020202020204" pitchFamily="34" charset="0"/>
              </a:rPr>
              <a:t>Hinweise für Referenten: </a:t>
            </a:r>
          </a:p>
          <a:p>
            <a:r>
              <a:rPr lang="de-DE" sz="1200" i="1" dirty="0">
                <a:latin typeface="Arial" panose="020B0604020202020204" pitchFamily="34" charset="0"/>
                <a:ea typeface="ヒラギノ角ゴ Pro W3"/>
                <a:cs typeface="Arial" panose="020B0604020202020204" pitchFamily="34" charset="0"/>
              </a:rPr>
              <a:t>Machen Sie zu Beginn klar, dass es wichtig ist zu wissen, warum wir diesen Global Membership Approach verfolgen. Nennen Sie Ihre Antwort und erklären Sie, warum der Global Membership Approach für Ihr Gebiet relevant ist.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ea typeface="ヒラギノ角ゴ Pro W3"/>
                <a:cs typeface="Arial" panose="020B0604020202020204" pitchFamily="34" charset="0"/>
              </a:rPr>
              <a:t>Das heutige Meeting besteht aus 4 Teilen:</a:t>
            </a:r>
            <a:r>
              <a:rPr lang="de-DE"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pPr marL="228600" indent="-228600">
              <a:buAutoNum type="arabicParenR"/>
            </a:pPr>
            <a:r>
              <a:rPr lang="de-DE" sz="1200" b="0" baseline="0" dirty="0">
                <a:latin typeface="Arial" panose="020B0604020202020204" pitchFamily="34" charset="0"/>
                <a:cs typeface="Arial" panose="020B0604020202020204" pitchFamily="34" charset="0"/>
              </a:rPr>
              <a:t>Übersicht des Programms „Global Membership Approach“</a:t>
            </a:r>
          </a:p>
          <a:p>
            <a:pPr marL="228600" indent="-228600">
              <a:buAutoNum type="arabicParenR"/>
            </a:pPr>
            <a:r>
              <a:rPr lang="de-DE" sz="1200" b="0" baseline="0" dirty="0">
                <a:latin typeface="Arial" panose="020B0604020202020204" pitchFamily="34" charset="0"/>
                <a:cs typeface="Arial" panose="020B0604020202020204" pitchFamily="34" charset="0"/>
              </a:rPr>
              <a:t>Wie wir unsere </a:t>
            </a:r>
            <a:r>
              <a:rPr lang="de-DE" sz="1200" b="0" baseline="0" dirty="0">
                <a:solidFill>
                  <a:srgbClr val="FF0000"/>
                </a:solidFill>
                <a:latin typeface="Arial" panose="020B0604020202020204" pitchFamily="34" charset="0"/>
                <a:cs typeface="Arial" panose="020B0604020202020204" pitchFamily="34" charset="0"/>
              </a:rPr>
              <a:t>Arbeitsgruppe</a:t>
            </a:r>
            <a:r>
              <a:rPr lang="de-DE" sz="1200" b="1" baseline="0" dirty="0">
                <a:solidFill>
                  <a:srgbClr val="FF0000"/>
                </a:solidFill>
                <a:latin typeface="Arial" panose="020B0604020202020204" pitchFamily="34" charset="0"/>
                <a:cs typeface="Arial" panose="020B0604020202020204" pitchFamily="34" charset="0"/>
              </a:rPr>
              <a:t> </a:t>
            </a:r>
            <a:r>
              <a:rPr lang="de-DE" sz="1200" baseline="0" dirty="0">
                <a:latin typeface="Arial" panose="020B0604020202020204" pitchFamily="34" charset="0"/>
                <a:cs typeface="Arial" panose="020B0604020202020204" pitchFamily="34" charset="0"/>
              </a:rPr>
              <a:t>organisieren können u</a:t>
            </a:r>
            <a:r>
              <a:rPr lang="de-DE" sz="1200" b="0" baseline="0" dirty="0">
                <a:latin typeface="Arial" panose="020B0604020202020204" pitchFamily="34" charset="0"/>
                <a:cs typeface="Arial" panose="020B0604020202020204" pitchFamily="34" charset="0"/>
              </a:rPr>
              <a:t>nd wie wichtig es ist, ein Team zusammenzustellen</a:t>
            </a:r>
          </a:p>
          <a:p>
            <a:pPr marL="228600" indent="-228600">
              <a:buAutoNum type="arabicParenR"/>
            </a:pPr>
            <a:r>
              <a:rPr lang="de-DE" sz="1200" b="0" baseline="0" dirty="0">
                <a:latin typeface="Arial" panose="020B0604020202020204" pitchFamily="34" charset="0"/>
                <a:cs typeface="Arial" panose="020B0604020202020204" pitchFamily="34" charset="0"/>
              </a:rPr>
              <a:t>Die Rollen, die unser Bereich braucht, um erfolgreich zu sein</a:t>
            </a:r>
          </a:p>
          <a:p>
            <a:pPr marL="228600" indent="-228600">
              <a:buAutoNum type="arabicParenR"/>
            </a:pPr>
            <a:r>
              <a:rPr lang="de-DE" sz="1200" b="0" baseline="0" dirty="0">
                <a:latin typeface="Arial" panose="020B0604020202020204" pitchFamily="34" charset="0"/>
                <a:cs typeface="Arial" panose="020B0604020202020204" pitchFamily="34" charset="0"/>
              </a:rPr>
              <a:t>Und die nächsten Schritte in diesem Prozess</a:t>
            </a:r>
          </a:p>
          <a:p>
            <a:endParaRPr lang="en-US" sz="1200" b="0" baseline="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cs typeface="Arial" panose="020B0604020202020204" pitchFamily="34" charset="0"/>
              </a:rPr>
              <a:t>Alle müssen sich einbringen, damit wir die bestmögliche Arbeitsgruppe zusammenstellen können. Sind Sie bereit?</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89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u="sng" dirty="0">
                <a:latin typeface="Arial" panose="020B0604020202020204" pitchFamily="34" charset="0"/>
                <a:ea typeface="ヒラギノ角ゴ Pro W3"/>
                <a:cs typeface="Arial" panose="020B0604020202020204" pitchFamily="34" charset="0"/>
              </a:rPr>
              <a:t>Hinweise für Referenten: </a:t>
            </a:r>
          </a:p>
          <a:p>
            <a:r>
              <a:rPr lang="de-DE" sz="1200" i="1" dirty="0">
                <a:latin typeface="Arial" panose="020B0604020202020204" pitchFamily="34" charset="0"/>
                <a:ea typeface="ヒラギノ角ゴ Pro W3"/>
                <a:cs typeface="Arial" panose="020B0604020202020204" pitchFamily="34" charset="0"/>
              </a:rPr>
              <a:t>Bereiten Sie Ihre eigene Antwort vor und nennen Sie sie den Teilnehmern. Lassen Sie auch andere Teilnehmer antworten. Sie können entweder alle Teilnehmer antworten lassen oder nur wenige aufrufen, damit alle Teilnehmenden eingebunden werden.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ea typeface="ヒラギノ角ゴ Pro W3"/>
              <a:cs typeface="Arial" panose="020B0604020202020204" pitchFamily="34" charset="0"/>
            </a:endParaRPr>
          </a:p>
          <a:p>
            <a:r>
              <a:rPr lang="de-DE" sz="1200" b="0" dirty="0">
                <a:latin typeface="Arial" panose="020B0604020202020204" pitchFamily="34" charset="0"/>
                <a:ea typeface="ヒラギノ角ゴ Pro W3"/>
                <a:cs typeface="Arial" panose="020B0604020202020204" pitchFamily="34" charset="0"/>
              </a:rPr>
              <a:t>Beginnen wir mit einer grundsätzlichen Frage:</a:t>
            </a:r>
            <a:r>
              <a:rPr lang="de-DE" sz="1200" b="0" baseline="0" dirty="0">
                <a:latin typeface="Arial" panose="020B0604020202020204" pitchFamily="34" charset="0"/>
                <a:ea typeface="ヒラギノ角ゴ Pro W3"/>
                <a:cs typeface="Arial" panose="020B0604020202020204" pitchFamily="34" charset="0"/>
              </a:rPr>
              <a:t> Warum sind wir Lions?</a:t>
            </a:r>
            <a:r>
              <a:rPr lang="de-DE"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cs typeface="Arial" panose="020B0604020202020204" pitchFamily="34" charset="0"/>
              </a:rPr>
              <a:t>Hier ist unsere Vision und unser Leitbild. </a:t>
            </a:r>
          </a:p>
          <a:p>
            <a:endParaRPr lang="en-US" sz="1200" b="0" baseline="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cs typeface="Arial" panose="020B0604020202020204" pitchFamily="34" charset="0"/>
              </a:rPr>
              <a:t>Was sind die Kernbegriffe in diesen Aussagen und was bedeuten sie für Sie? </a:t>
            </a:r>
          </a:p>
          <a:p>
            <a:endParaRPr lang="en-US" sz="1200" b="0" baseline="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cs typeface="Arial" panose="020B0604020202020204" pitchFamily="34" charset="0"/>
              </a:rPr>
              <a:t>Mögliche fakultative Frage:</a:t>
            </a:r>
          </a:p>
          <a:p>
            <a:r>
              <a:rPr lang="de-DE" sz="1200" b="0" baseline="0" dirty="0">
                <a:latin typeface="Arial" panose="020B0604020202020204" pitchFamily="34" charset="0"/>
                <a:cs typeface="Arial" panose="020B0604020202020204" pitchFamily="34" charset="0"/>
              </a:rPr>
              <a:t>Wie erfüllen Ihre Clubs Vision und Leitbild unserer Organisation?</a:t>
            </a:r>
          </a:p>
          <a:p>
            <a:endParaRPr lang="en-US" dirty="0"/>
          </a:p>
        </p:txBody>
      </p:sp>
    </p:spTree>
    <p:extLst>
      <p:ext uri="{BB962C8B-B14F-4D97-AF65-F5344CB8AC3E}">
        <p14:creationId xmlns:p14="http://schemas.microsoft.com/office/powerpoint/2010/main" val="122862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u="sng" dirty="0">
                <a:latin typeface="Arial" panose="020B0604020202020204" pitchFamily="34" charset="0"/>
                <a:ea typeface="ヒラギノ角ゴ Pro W3"/>
                <a:cs typeface="Arial" panose="020B0604020202020204" pitchFamily="34" charset="0"/>
              </a:rPr>
              <a:t>Hinweise für Referenten: </a:t>
            </a:r>
          </a:p>
          <a:p>
            <a:r>
              <a:rPr lang="de-DE" sz="1200" i="1" dirty="0">
                <a:latin typeface="Arial" panose="020B0604020202020204" pitchFamily="34" charset="0"/>
                <a:ea typeface="ヒラギノ角ゴ Pro W3"/>
                <a:cs typeface="Arial" panose="020B0604020202020204" pitchFamily="34" charset="0"/>
              </a:rPr>
              <a:t>Wenn Sie das Gefühl haben, dass Ihre Gruppe sich besser kennenlernen muss, verwenden Sie diese Folie oder ändern sie, um Ihre eigene persönliche Geschichte zu erzählen. Vergessen Sie nicht, diese Folie regional anzupassen, um das Gespräch anzukurbeln und Teambuilding zu fördern.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ea typeface="ヒラギノ角ゴ Pro W3"/>
                <a:cs typeface="Arial" panose="020B0604020202020204" pitchFamily="34" charset="0"/>
              </a:rPr>
              <a:t>Lion zu sein betrifft uns auch als Einzelpersonen.</a:t>
            </a:r>
            <a:r>
              <a:rPr lang="de-DE"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baseline="0" dirty="0">
                <a:latin typeface="Arial" panose="020B0604020202020204" pitchFamily="34" charset="0"/>
                <a:cs typeface="Arial" panose="020B0604020202020204" pitchFamily="34" charset="0"/>
              </a:rPr>
              <a:t>Wie hat die Lions-Mitgliedschaft Ihr Leben verändert?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baseline="0" dirty="0">
                <a:latin typeface="Arial" panose="020B0604020202020204" pitchFamily="34" charset="0"/>
                <a:cs typeface="Arial" panose="020B0604020202020204" pitchFamily="34" charset="0"/>
              </a:rPr>
              <a:t>Was halten Sie von unserer aktuellen Mitgliedersituation? Ist es dringend notwendig, dass wir dem Mitgliederentwicklung entgegenwirken, die wir in _______ erleben?</a:t>
            </a:r>
          </a:p>
          <a:p>
            <a:endParaRPr lang="en-US" dirty="0"/>
          </a:p>
        </p:txBody>
      </p:sp>
    </p:spTree>
    <p:extLst>
      <p:ext uri="{BB962C8B-B14F-4D97-AF65-F5344CB8AC3E}">
        <p14:creationId xmlns:p14="http://schemas.microsoft.com/office/powerpoint/2010/main" val="6179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aseline="0" dirty="0">
                <a:latin typeface="Arial" panose="020B0604020202020204" pitchFamily="34" charset="0"/>
                <a:cs typeface="Arial" panose="020B0604020202020204" pitchFamily="34" charset="0"/>
              </a:rPr>
              <a:t>Siehe Folie 1, Notizen zur Vorbereitung auf die Sitzung.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aseline="0" dirty="0">
                <a:latin typeface="Arial" panose="020B0604020202020204" pitchFamily="34" charset="0"/>
                <a:cs typeface="Arial" panose="020B0604020202020204" pitchFamily="34" charset="0"/>
              </a:rPr>
              <a:t>______________________________________________________________</a:t>
            </a:r>
          </a:p>
          <a:p>
            <a:endParaRPr lang="en-US" sz="1200" dirty="0">
              <a:latin typeface="Arial" panose="020B0604020202020204" pitchFamily="34" charset="0"/>
              <a:cs typeface="Arial" panose="020B0604020202020204" pitchFamily="34" charset="0"/>
            </a:endParaRPr>
          </a:p>
          <a:p>
            <a:r>
              <a:rPr lang="de-DE" sz="1200" b="0" dirty="0">
                <a:latin typeface="Arial" panose="020B0604020202020204" pitchFamily="34" charset="0"/>
                <a:cs typeface="Arial" panose="020B0604020202020204" pitchFamily="34" charset="0"/>
              </a:rPr>
              <a:t>Mit einem Blick auf die Mitgliederzahlen weltweit für das Lions-Jahr </a:t>
            </a:r>
            <a:r>
              <a:rPr lang="en-US" sz="1200" b="0" i="0" strike="noStrike" dirty="0">
                <a:latin typeface="Arial" panose="020B0604020202020204" pitchFamily="34" charset="0"/>
                <a:cs typeface="Arial" panose="020B0604020202020204" pitchFamily="34" charset="0"/>
              </a:rPr>
              <a:t>20__- 20__ (1. </a:t>
            </a:r>
            <a:r>
              <a:rPr lang="en-US" sz="1200" b="0" i="0" strike="noStrike" dirty="0" err="1">
                <a:latin typeface="Arial" panose="020B0604020202020204" pitchFamily="34" charset="0"/>
                <a:cs typeface="Arial" panose="020B0604020202020204" pitchFamily="34" charset="0"/>
              </a:rPr>
              <a:t>Juli</a:t>
            </a:r>
            <a:r>
              <a:rPr lang="en-US" sz="1200" b="0" i="0" strike="noStrike" dirty="0">
                <a:latin typeface="Arial" panose="020B0604020202020204" pitchFamily="34" charset="0"/>
                <a:cs typeface="Arial" panose="020B0604020202020204" pitchFamily="34" charset="0"/>
              </a:rPr>
              <a:t> 20__ bis 30. </a:t>
            </a:r>
            <a:r>
              <a:rPr lang="en-US" sz="1200" b="0" i="0" strike="noStrike" dirty="0" err="1">
                <a:latin typeface="Arial" panose="020B0604020202020204" pitchFamily="34" charset="0"/>
                <a:cs typeface="Arial" panose="020B0604020202020204" pitchFamily="34" charset="0"/>
              </a:rPr>
              <a:t>Juni</a:t>
            </a:r>
            <a:r>
              <a:rPr lang="en-US" sz="1200" b="0" i="0" strike="noStrike" dirty="0">
                <a:latin typeface="Arial" panose="020B0604020202020204" pitchFamily="34" charset="0"/>
                <a:cs typeface="Arial" panose="020B0604020202020204" pitchFamily="34" charset="0"/>
              </a:rPr>
              <a:t> 20__) </a:t>
            </a:r>
            <a:r>
              <a:rPr lang="de-DE" sz="1200" b="0" dirty="0">
                <a:latin typeface="Arial" panose="020B0604020202020204" pitchFamily="34" charset="0"/>
                <a:cs typeface="Arial" panose="020B0604020202020204" pitchFamily="34" charset="0"/>
              </a:rPr>
              <a:t> ist ersichtlich, weshalb der Global Membership Approach notwendig ist. </a:t>
            </a:r>
          </a:p>
          <a:p>
            <a:endParaRPr lang="en-US" sz="1200" b="0" dirty="0">
              <a:latin typeface="Arial" panose="020B0604020202020204" pitchFamily="34" charset="0"/>
              <a:cs typeface="Arial" panose="020B0604020202020204" pitchFamily="34" charset="0"/>
            </a:endParaRPr>
          </a:p>
          <a:p>
            <a:r>
              <a:rPr lang="de-DE" sz="1200" b="0" dirty="0">
                <a:latin typeface="Arial" panose="020B0604020202020204" pitchFamily="34" charset="0"/>
                <a:cs typeface="Arial" panose="020B0604020202020204" pitchFamily="34" charset="0"/>
              </a:rPr>
              <a:t>Allein in unserem konstitutionellen Gebiet / regionalen Gebiet haben wir ______ Mitglieder verloren/gewonnen. Zusammen mit unseren anderen konstitutionellen Gebieten ergibt sich für das Jahr ein weltweiter Gesamtverlust von __________ Mitgliedern. </a:t>
            </a:r>
          </a:p>
          <a:p>
            <a:endParaRPr lang="en-US" sz="12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5</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aseline="0" dirty="0">
                <a:latin typeface="Arial" panose="020B0604020202020204" pitchFamily="34" charset="0"/>
                <a:cs typeface="Arial" panose="020B0604020202020204" pitchFamily="34" charset="0"/>
              </a:rPr>
              <a:t>Siehe Folie 1, Notizen zur Vorbereitung auf die Sitzung.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de-DE" sz="1200" b="0" dirty="0">
                <a:latin typeface="Arial" panose="020B0604020202020204" pitchFamily="34" charset="0"/>
                <a:cs typeface="Arial" panose="020B0604020202020204" pitchFamily="34" charset="0"/>
              </a:rPr>
              <a:t>Obwohl unser 3-Jahres-Trend weltweit wesentlich besser ist als unsere Gesamtzahlen aus dem Lions-Jahr </a:t>
            </a:r>
            <a:r>
              <a:rPr lang="en-US" sz="1200" b="0" i="0" strike="noStrike" dirty="0">
                <a:latin typeface="Arial" panose="020B0604020202020204" pitchFamily="34" charset="0"/>
                <a:cs typeface="Arial" panose="020B0604020202020204" pitchFamily="34" charset="0"/>
              </a:rPr>
              <a:t>20__-20__</a:t>
            </a:r>
            <a:r>
              <a:rPr lang="de-DE" sz="1200" b="0" i="0" strike="noStrike" dirty="0">
                <a:latin typeface="Arial" panose="020B0604020202020204" pitchFamily="34" charset="0"/>
                <a:cs typeface="Arial" panose="020B0604020202020204" pitchFamily="34" charset="0"/>
              </a:rPr>
              <a:t>,</a:t>
            </a:r>
            <a:r>
              <a:rPr lang="de-DE" sz="1200" b="0" dirty="0">
                <a:latin typeface="Arial" panose="020B0604020202020204" pitchFamily="34" charset="0"/>
                <a:cs typeface="Arial" panose="020B0604020202020204" pitchFamily="34" charset="0"/>
              </a:rPr>
              <a:t> ist es wichtig, den beständigen Mitgliederrückgang aufzuzeigen, mit dem unsere Organisation in den letzten 3 Jahren konfrontiert war.</a:t>
            </a:r>
          </a:p>
          <a:p>
            <a:endParaRPr lang="en-US" sz="1200" b="0" dirty="0">
              <a:latin typeface="Arial" panose="020B0604020202020204" pitchFamily="34" charset="0"/>
              <a:cs typeface="Arial" panose="020B0604020202020204" pitchFamily="34" charset="0"/>
            </a:endParaRPr>
          </a:p>
          <a:p>
            <a:r>
              <a:rPr lang="de-DE" sz="1200" b="0" dirty="0">
                <a:latin typeface="Arial" panose="020B0604020202020204" pitchFamily="34" charset="0"/>
                <a:cs typeface="Arial" panose="020B0604020202020204" pitchFamily="34" charset="0"/>
              </a:rPr>
              <a:t>Durch den weltweiten Prozess des Global Membership Approachs hoffen wir, unseren Clubs die Unterstützung zu bieten, die sie für unsere Vision, weltweit führend in gemeinnütziger und humanitärer Hilfe zu sein, benötigen. Je mehr helfende Hände unsere Communitys haben, desto mehr können wir bewirken.</a:t>
            </a: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6</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526747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de-DE" sz="120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cs typeface="Arial" panose="020B0604020202020204" pitchFamily="34" charset="0"/>
              </a:rPr>
              <a:t>Hier sind unsere Ziele:</a:t>
            </a:r>
          </a:p>
          <a:p>
            <a:pPr marL="171450" indent="-171450">
              <a:buFont typeface="Arial" panose="020B0604020202020204" pitchFamily="34" charset="0"/>
              <a:buChar char="•"/>
            </a:pPr>
            <a:r>
              <a:rPr lang="de-DE" sz="1200" b="0" dirty="0">
                <a:latin typeface="Arial" panose="020B0604020202020204" pitchFamily="34" charset="0"/>
                <a:cs typeface="Arial" panose="020B0604020202020204" pitchFamily="34" charset="0"/>
              </a:rPr>
              <a:t>Distrikten durch neue Clubs neue Impulse geben</a:t>
            </a:r>
          </a:p>
          <a:p>
            <a:pPr marL="171450" indent="-171450">
              <a:buFont typeface="Arial" panose="020B0604020202020204" pitchFamily="34" charset="0"/>
              <a:buChar char="•"/>
            </a:pPr>
            <a:r>
              <a:rPr lang="de-DE" sz="1200" b="0" dirty="0">
                <a:latin typeface="Arial" panose="020B0604020202020204" pitchFamily="34" charset="0"/>
                <a:cs typeface="Arial" panose="020B0604020202020204" pitchFamily="34" charset="0"/>
              </a:rPr>
              <a:t>Mit neuen Mitgliedern für neuen Schwung sorgen</a:t>
            </a:r>
          </a:p>
          <a:p>
            <a:pPr marL="171450" indent="-171450">
              <a:buFont typeface="Arial" panose="020B0604020202020204" pitchFamily="34" charset="0"/>
              <a:buChar char="•"/>
            </a:pPr>
            <a:r>
              <a:rPr lang="de-DE" sz="1200" b="0" dirty="0">
                <a:latin typeface="Arial" panose="020B0604020202020204" pitchFamily="34" charset="0"/>
                <a:cs typeface="Arial" panose="020B0604020202020204" pitchFamily="34" charset="0"/>
              </a:rPr>
              <a:t>Mitglieder wieder für Gemeinschaft und Hilfsdienst begeistern</a:t>
            </a:r>
            <a:r>
              <a:rPr lang="de-DE" sz="1200" b="0" baseline="0" dirty="0">
                <a:latin typeface="Arial" panose="020B0604020202020204" pitchFamily="34" charset="0"/>
                <a:cs typeface="Arial" panose="020B0604020202020204" pitchFamily="34" charset="0"/>
              </a:rPr>
              <a:t> </a:t>
            </a:r>
          </a:p>
          <a:p>
            <a:pPr marL="0" indent="0">
              <a:buNone/>
            </a:pPr>
            <a:endParaRPr lang="en-US" sz="1200" b="0" baseline="0" dirty="0">
              <a:latin typeface="Arial" panose="020B0604020202020204" pitchFamily="34" charset="0"/>
              <a:cs typeface="Arial" panose="020B0604020202020204" pitchFamily="34" charset="0"/>
            </a:endParaRPr>
          </a:p>
          <a:p>
            <a:pPr marL="0" indent="0">
              <a:buNone/>
            </a:pPr>
            <a:r>
              <a:rPr lang="de-DE" sz="1200" b="0" baseline="0" dirty="0">
                <a:latin typeface="Arial" panose="020B0604020202020204" pitchFamily="34" charset="0"/>
                <a:cs typeface="Arial" panose="020B0604020202020204" pitchFamily="34" charset="0"/>
              </a:rPr>
              <a:t>Mit diesen drei Zielen wollen wir erreichen, die Zahl der Lions weltweit zu erhöhen, um unseren Auftrag zu erfüllen, Lions-Hilfe auf lokaler und globaler Ebene zu leisten.</a:t>
            </a:r>
          </a:p>
          <a:p>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2927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lvl="0">
              <a:defRPr/>
            </a:pPr>
            <a:r>
              <a:rPr lang="en-US" sz="1000" u="sng" dirty="0" err="1">
                <a:latin typeface="Arial" panose="020B0604020202020204" pitchFamily="34" charset="0"/>
                <a:ea typeface="ヒラギノ角ゴ Pro W3"/>
                <a:cs typeface="Arial" panose="020B0604020202020204" pitchFamily="34" charset="0"/>
              </a:rPr>
              <a:t>Hinweise</a:t>
            </a:r>
            <a:r>
              <a:rPr lang="en-US" sz="1000" u="sng" dirty="0">
                <a:latin typeface="Arial" panose="020B0604020202020204" pitchFamily="34" charset="0"/>
                <a:ea typeface="ヒラギノ角ゴ Pro W3"/>
                <a:cs typeface="Arial" panose="020B0604020202020204" pitchFamily="34" charset="0"/>
              </a:rPr>
              <a:t> für </a:t>
            </a:r>
            <a:r>
              <a:rPr lang="en-US" sz="1000" u="sng" dirty="0" err="1">
                <a:latin typeface="Arial" panose="020B0604020202020204" pitchFamily="34" charset="0"/>
                <a:ea typeface="ヒラギノ角ゴ Pro W3"/>
                <a:cs typeface="Arial" panose="020B0604020202020204" pitchFamily="34" charset="0"/>
              </a:rPr>
              <a:t>Referenten</a:t>
            </a:r>
            <a:r>
              <a:rPr lang="en-US" sz="1000" u="sng" dirty="0">
                <a:latin typeface="Arial" panose="020B0604020202020204" pitchFamily="34" charset="0"/>
                <a:ea typeface="ヒラギノ角ゴ Pro W3"/>
                <a:cs typeface="Arial" panose="020B0604020202020204" pitchFamily="34" charset="0"/>
              </a:rPr>
              <a:t>: </a:t>
            </a:r>
          </a:p>
          <a:p>
            <a:pPr lvl="0">
              <a:defRPr/>
            </a:pPr>
            <a:r>
              <a:rPr lang="en-US" sz="100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en-US" sz="1000" b="0" dirty="0" err="1">
                <a:latin typeface="Arial" panose="020B0604020202020204" pitchFamily="34" charset="0"/>
                <a:cs typeface="Arial" panose="020B0604020202020204" pitchFamily="34" charset="0"/>
              </a:rPr>
              <a:t>Wir</a:t>
            </a:r>
            <a:r>
              <a:rPr lang="en-US" sz="1000" b="0" dirty="0">
                <a:latin typeface="Arial" panose="020B0604020202020204" pitchFamily="34" charset="0"/>
                <a:cs typeface="Arial" panose="020B0604020202020204" pitchFamily="34" charset="0"/>
              </a:rPr>
              <a:t> </a:t>
            </a:r>
            <a:r>
              <a:rPr lang="en-US" sz="1000" b="0" dirty="0" err="1">
                <a:latin typeface="Arial" panose="020B0604020202020204" pitchFamily="34" charset="0"/>
                <a:cs typeface="Arial" panose="020B0604020202020204" pitchFamily="34" charset="0"/>
              </a:rPr>
              <a:t>müssen</a:t>
            </a:r>
            <a:r>
              <a:rPr lang="en-US" sz="1000" b="0" dirty="0">
                <a:latin typeface="Arial" panose="020B0604020202020204" pitchFamily="34" charset="0"/>
                <a:cs typeface="Arial" panose="020B0604020202020204" pitchFamily="34" charset="0"/>
              </a:rPr>
              <a:t> </a:t>
            </a:r>
            <a:r>
              <a:rPr lang="en-US" sz="1000" b="0" dirty="0" err="1">
                <a:latin typeface="Arial" panose="020B0604020202020204" pitchFamily="34" charset="0"/>
                <a:cs typeface="Arial" panose="020B0604020202020204" pitchFamily="34" charset="0"/>
              </a:rPr>
              <a:t>jetzt</a:t>
            </a:r>
            <a:r>
              <a:rPr lang="en-US" sz="1000" b="0" dirty="0">
                <a:latin typeface="Arial" panose="020B0604020202020204" pitchFamily="34" charset="0"/>
                <a:cs typeface="Arial" panose="020B0604020202020204" pitchFamily="34" charset="0"/>
              </a:rPr>
              <a:t> </a:t>
            </a:r>
            <a:r>
              <a:rPr lang="en-US" sz="1000" b="0" dirty="0" err="1">
                <a:latin typeface="Arial" panose="020B0604020202020204" pitchFamily="34" charset="0"/>
                <a:cs typeface="Arial" panose="020B0604020202020204" pitchFamily="34" charset="0"/>
              </a:rPr>
              <a:t>handeln</a:t>
            </a:r>
            <a:r>
              <a:rPr lang="en-US" sz="1000" b="0" dirty="0">
                <a:latin typeface="Arial" panose="020B0604020202020204" pitchFamily="34" charset="0"/>
                <a:cs typeface="Arial" panose="020B0604020202020204" pitchFamily="34" charset="0"/>
              </a:rPr>
              <a:t>. Der Global Membership Approach </a:t>
            </a:r>
            <a:r>
              <a:rPr lang="en-US" sz="1000" b="0" dirty="0" err="1">
                <a:latin typeface="Arial" panose="020B0604020202020204" pitchFamily="34" charset="0"/>
                <a:cs typeface="Arial" panose="020B0604020202020204" pitchFamily="34" charset="0"/>
              </a:rPr>
              <a:t>wird</a:t>
            </a:r>
            <a:r>
              <a:rPr lang="en-US" sz="1000" b="0" dirty="0">
                <a:latin typeface="Arial" panose="020B0604020202020204" pitchFamily="34" charset="0"/>
                <a:cs typeface="Arial" panose="020B0604020202020204" pitchFamily="34" charset="0"/>
              </a:rPr>
              <a:t> von der</a:t>
            </a:r>
            <a:r>
              <a:rPr lang="en-US" sz="1000" b="0" baseline="0" dirty="0">
                <a:latin typeface="Arial" panose="020B0604020202020204" pitchFamily="34" charset="0"/>
                <a:cs typeface="Arial" panose="020B0604020202020204" pitchFamily="34" charset="0"/>
              </a:rPr>
              <a:t> Internationalen </a:t>
            </a:r>
            <a:r>
              <a:rPr lang="en-US" sz="1000" b="0" baseline="0" dirty="0" err="1">
                <a:latin typeface="Arial" panose="020B0604020202020204" pitchFamily="34" charset="0"/>
                <a:cs typeface="Arial" panose="020B0604020202020204" pitchFamily="34" charset="0"/>
              </a:rPr>
              <a:t>Präsidentin</a:t>
            </a:r>
            <a:r>
              <a:rPr lang="en-US" sz="1000" b="0" baseline="0" dirty="0">
                <a:latin typeface="Arial" panose="020B0604020202020204" pitchFamily="34" charset="0"/>
                <a:cs typeface="Arial" panose="020B0604020202020204" pitchFamily="34" charset="0"/>
              </a:rPr>
              <a:t>, den Internationalen </a:t>
            </a:r>
            <a:r>
              <a:rPr lang="en-US" sz="1000" b="0" baseline="0" dirty="0" err="1">
                <a:latin typeface="Arial" panose="020B0604020202020204" pitchFamily="34" charset="0"/>
                <a:cs typeface="Arial" panose="020B0604020202020204" pitchFamily="34" charset="0"/>
              </a:rPr>
              <a:t>Vizepräsidenten</a:t>
            </a:r>
            <a:r>
              <a:rPr lang="en-US" sz="1000" b="0" baseline="0" dirty="0">
                <a:latin typeface="Arial" panose="020B0604020202020204" pitchFamily="34" charset="0"/>
                <a:cs typeface="Arial" panose="020B0604020202020204" pitchFamily="34" charset="0"/>
              </a:rPr>
              <a:t> </a:t>
            </a:r>
            <a:r>
              <a:rPr lang="en-US" sz="1000" b="0" baseline="0" dirty="0" err="1">
                <a:latin typeface="Arial" panose="020B0604020202020204" pitchFamily="34" charset="0"/>
                <a:cs typeface="Arial" panose="020B0604020202020204" pitchFamily="34" charset="0"/>
              </a:rPr>
              <a:t>sowie</a:t>
            </a:r>
            <a:r>
              <a:rPr lang="en-US" sz="1000" b="0" baseline="0" dirty="0">
                <a:latin typeface="Arial" panose="020B0604020202020204" pitchFamily="34" charset="0"/>
                <a:cs typeface="Arial" panose="020B0604020202020204" pitchFamily="34" charset="0"/>
              </a:rPr>
              <a:t> den Global Action Team </a:t>
            </a:r>
            <a:r>
              <a:rPr lang="en-US" sz="1000" b="0" dirty="0">
                <a:effectLst/>
                <a:latin typeface="Arial" panose="020B0604020202020204" pitchFamily="34" charset="0"/>
                <a:cs typeface="Arial" panose="020B0604020202020204" pitchFamily="34" charset="0"/>
              </a:rPr>
              <a:t>Constitutional Area &amp; Area </a:t>
            </a:r>
            <a:r>
              <a:rPr lang="en-US" sz="1000" b="0" strike="noStrike" baseline="0" dirty="0">
                <a:latin typeface="Arial" panose="020B0604020202020204" pitchFamily="34" charset="0"/>
                <a:cs typeface="Arial" panose="020B0604020202020204" pitchFamily="34" charset="0"/>
              </a:rPr>
              <a:t>Leader </a:t>
            </a:r>
            <a:r>
              <a:rPr lang="en-US" sz="1000" b="0" strike="noStrike" baseline="0" dirty="0" err="1">
                <a:latin typeface="Arial" panose="020B0604020202020204" pitchFamily="34" charset="0"/>
                <a:cs typeface="Arial" panose="020B0604020202020204" pitchFamily="34" charset="0"/>
              </a:rPr>
              <a:t>unterstützt</a:t>
            </a:r>
            <a:r>
              <a:rPr lang="en-US" sz="1000" b="0" baseline="0" dirty="0">
                <a:latin typeface="Arial" panose="020B0604020202020204" pitchFamily="34" charset="0"/>
                <a:cs typeface="Arial" panose="020B0604020202020204" pitchFamily="34" charset="0"/>
              </a:rPr>
              <a:t>. </a:t>
            </a:r>
            <a:r>
              <a:rPr lang="en-US" sz="1000" b="0" dirty="0" err="1">
                <a:latin typeface="Arial" panose="020B0604020202020204" pitchFamily="34" charset="0"/>
                <a:cs typeface="Arial" panose="020B0604020202020204" pitchFamily="34" charset="0"/>
              </a:rPr>
              <a:t>Diese</a:t>
            </a:r>
            <a:r>
              <a:rPr lang="en-US" sz="1000" b="0" dirty="0">
                <a:latin typeface="Arial" panose="020B0604020202020204" pitchFamily="34" charset="0"/>
                <a:cs typeface="Arial" panose="020B0604020202020204" pitchFamily="34" charset="0"/>
              </a:rPr>
              <a:t> </a:t>
            </a:r>
            <a:r>
              <a:rPr lang="en-US" sz="1000" b="0" dirty="0" err="1">
                <a:latin typeface="Arial" panose="020B0604020202020204" pitchFamily="34" charset="0"/>
                <a:cs typeface="Arial" panose="020B0604020202020204" pitchFamily="34" charset="0"/>
              </a:rPr>
              <a:t>Führungskräfte</a:t>
            </a:r>
            <a:r>
              <a:rPr lang="en-US" sz="1000" b="0" dirty="0">
                <a:latin typeface="Arial" panose="020B0604020202020204" pitchFamily="34" charset="0"/>
                <a:cs typeface="Arial" panose="020B0604020202020204" pitchFamily="34" charset="0"/>
              </a:rPr>
              <a:t> </a:t>
            </a:r>
            <a:r>
              <a:rPr lang="en-US" sz="1000" b="0" dirty="0" err="1">
                <a:latin typeface="Arial" panose="020B0604020202020204" pitchFamily="34" charset="0"/>
                <a:cs typeface="Arial" panose="020B0604020202020204" pitchFamily="34" charset="0"/>
              </a:rPr>
              <a:t>setzen</a:t>
            </a:r>
            <a:r>
              <a:rPr lang="en-US" sz="1000" b="0" dirty="0">
                <a:latin typeface="Arial" panose="020B0604020202020204" pitchFamily="34" charset="0"/>
                <a:cs typeface="Arial" panose="020B0604020202020204" pitchFamily="34" charset="0"/>
              </a:rPr>
              <a:t> </a:t>
            </a:r>
            <a:r>
              <a:rPr lang="en-US" sz="1000" b="0" dirty="0" err="1">
                <a:latin typeface="Arial" panose="020B0604020202020204" pitchFamily="34" charset="0"/>
                <a:cs typeface="Arial" panose="020B0604020202020204" pitchFamily="34" charset="0"/>
              </a:rPr>
              <a:t>sich</a:t>
            </a:r>
            <a:r>
              <a:rPr lang="en-US" sz="1000" b="0" dirty="0">
                <a:latin typeface="Arial" panose="020B0604020202020204" pitchFamily="34" charset="0"/>
                <a:cs typeface="Arial" panose="020B0604020202020204" pitchFamily="34" charset="0"/>
              </a:rPr>
              <a:t> für den </a:t>
            </a:r>
            <a:r>
              <a:rPr lang="en-US" sz="1000" b="0" dirty="0" err="1">
                <a:latin typeface="Arial" panose="020B0604020202020204" pitchFamily="34" charset="0"/>
                <a:cs typeface="Arial" panose="020B0604020202020204" pitchFamily="34" charset="0"/>
              </a:rPr>
              <a:t>Erfolg</a:t>
            </a:r>
            <a:r>
              <a:rPr lang="en-US" sz="1000" b="0" dirty="0">
                <a:latin typeface="Arial" panose="020B0604020202020204" pitchFamily="34" charset="0"/>
                <a:cs typeface="Arial" panose="020B0604020202020204" pitchFamily="34" charset="0"/>
              </a:rPr>
              <a:t> </a:t>
            </a:r>
            <a:r>
              <a:rPr lang="en-US" sz="1000" b="0" dirty="0" err="1">
                <a:latin typeface="Arial" panose="020B0604020202020204" pitchFamily="34" charset="0"/>
                <a:cs typeface="Arial" panose="020B0604020202020204" pitchFamily="34" charset="0"/>
              </a:rPr>
              <a:t>unserer</a:t>
            </a:r>
            <a:r>
              <a:rPr lang="en-US" sz="1000" b="0" dirty="0">
                <a:latin typeface="Arial" panose="020B0604020202020204" pitchFamily="34" charset="0"/>
                <a:cs typeface="Arial" panose="020B0604020202020204" pitchFamily="34" charset="0"/>
              </a:rPr>
              <a:t> Clubs </a:t>
            </a:r>
            <a:r>
              <a:rPr lang="en-US" sz="1000" b="0" dirty="0" err="1">
                <a:latin typeface="Arial" panose="020B0604020202020204" pitchFamily="34" charset="0"/>
                <a:cs typeface="Arial" panose="020B0604020202020204" pitchFamily="34" charset="0"/>
              </a:rPr>
              <a:t>ein</a:t>
            </a:r>
            <a:r>
              <a:rPr lang="en-US" sz="1000" b="0" dirty="0">
                <a:latin typeface="Arial" panose="020B0604020202020204" pitchFamily="34" charset="0"/>
                <a:cs typeface="Arial" panose="020B0604020202020204" pitchFamily="34" charset="0"/>
              </a:rPr>
              <a:t> und </a:t>
            </a:r>
            <a:r>
              <a:rPr lang="en-US" sz="1000" b="0" dirty="0" err="1">
                <a:latin typeface="Arial" panose="020B0604020202020204" pitchFamily="34" charset="0"/>
                <a:cs typeface="Arial" panose="020B0604020202020204" pitchFamily="34" charset="0"/>
              </a:rPr>
              <a:t>haben</a:t>
            </a:r>
            <a:r>
              <a:rPr lang="en-US" sz="1000" b="0" dirty="0">
                <a:latin typeface="Arial" panose="020B0604020202020204" pitchFamily="34" charset="0"/>
                <a:cs typeface="Arial" panose="020B0604020202020204" pitchFamily="34" charset="0"/>
              </a:rPr>
              <a:t> </a:t>
            </a:r>
            <a:r>
              <a:rPr lang="de-DE" sz="1000" b="0" dirty="0">
                <a:latin typeface="Arial" panose="020B0604020202020204" pitchFamily="34" charset="0"/>
                <a:cs typeface="Arial" panose="020B0604020202020204" pitchFamily="34" charset="0"/>
              </a:rPr>
              <a:t>ihre Fähigkeiten im Bereich Club- und Mitgliedschaftszuwachs unter Beweis gestellt. Es ist ihr Ziel, alle Distrikte oder Multidistrikte beim Global Membership bestmöglich zu unterstützen.</a:t>
            </a:r>
            <a:endParaRPr lang="en-US" sz="10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696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32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25444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F103AB68-8EEE-284C-923A-25A076478FD8}"/>
              </a:ext>
            </a:extLst>
          </p:cNvPr>
          <p:cNvSpPr/>
          <p:nvPr userDrawn="1"/>
        </p:nvSpPr>
        <p:spPr>
          <a:xfrm>
            <a:off x="228600" y="9144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449681" y="38714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pic>
        <p:nvPicPr>
          <p:cNvPr id="7" name="Picture 6">
            <a:extLst>
              <a:ext uri="{FF2B5EF4-FFF2-40B4-BE49-F238E27FC236}">
                <a16:creationId xmlns:a16="http://schemas.microsoft.com/office/drawing/2014/main" id="{79B528F7-FFCE-164D-B6B9-E5AA98D57386}"/>
              </a:ext>
            </a:extLst>
          </p:cNvPr>
          <p:cNvPicPr>
            <a:picLocks noChangeAspect="1"/>
          </p:cNvPicPr>
          <p:nvPr userDrawn="1"/>
        </p:nvPicPr>
        <p:blipFill>
          <a:blip r:embed="rId2">
            <a:alphaModFix amt="60000"/>
          </a:blip>
          <a:srcRect/>
          <a:stretch/>
        </p:blipFill>
        <p:spPr>
          <a:xfrm>
            <a:off x="9906000" y="-1"/>
            <a:ext cx="2286000" cy="2286000"/>
          </a:xfrm>
          <a:prstGeom prst="rect">
            <a:avLst/>
          </a:prstGeom>
        </p:spPr>
      </p:pic>
      <p:pic>
        <p:nvPicPr>
          <p:cNvPr id="8" name="Picture 7">
            <a:extLst>
              <a:ext uri="{FF2B5EF4-FFF2-40B4-BE49-F238E27FC236}">
                <a16:creationId xmlns:a16="http://schemas.microsoft.com/office/drawing/2014/main" id="{92DA6FD9-0326-BB4A-94DB-C31C0BCB43AB}"/>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4" name="Text Placeholder 3"/>
          <p:cNvSpPr>
            <a:spLocks noGrp="1"/>
          </p:cNvSpPr>
          <p:nvPr>
            <p:ph type="body" sz="quarter" idx="10"/>
          </p:nvPr>
        </p:nvSpPr>
        <p:spPr>
          <a:xfrm>
            <a:off x="1524000" y="1142999"/>
            <a:ext cx="9077205" cy="4800600"/>
          </a:xfrm>
          <a:prstGeom prst="rect">
            <a:avLst/>
          </a:prstGeom>
        </p:spPr>
        <p:txBody>
          <a:bodyPr anchor="ct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vl2pPr marL="0" indent="0" algn="r">
              <a:lnSpc>
                <a:spcPct val="110000"/>
              </a:lnSpc>
              <a:spcBef>
                <a:spcPts val="1200"/>
              </a:spcBef>
              <a:spcAft>
                <a:spcPts val="1200"/>
              </a:spcAft>
              <a:defRPr sz="3200">
                <a:solidFill>
                  <a:schemeClr val="bg1"/>
                </a:solidFill>
                <a:latin typeface="Helvetica" panose="020B0604020202020204" pitchFamily="34" charset="0"/>
                <a:cs typeface="Helvetica" panose="020B06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 Second level</a:t>
            </a:r>
          </a:p>
        </p:txBody>
      </p:sp>
    </p:spTree>
    <p:extLst>
      <p:ext uri="{BB962C8B-B14F-4D97-AF65-F5344CB8AC3E}">
        <p14:creationId xmlns:p14="http://schemas.microsoft.com/office/powerpoint/2010/main" val="24810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36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676400"/>
            <a:ext cx="10668000" cy="4419600"/>
          </a:xfrm>
          <a:prstGeom prst="rect">
            <a:avLst/>
          </a:prstGeom>
        </p:spPr>
        <p:txBody>
          <a:bodyPr/>
          <a:lstStyle>
            <a:lvl1pPr marL="466725" indent="-466725">
              <a:lnSpc>
                <a:spcPct val="110000"/>
              </a:lnSpc>
              <a:spcBef>
                <a:spcPts val="1200"/>
              </a:spcBef>
              <a:spcAft>
                <a:spcPts val="600"/>
              </a:spcAft>
              <a:buClr>
                <a:schemeClr val="accent1"/>
              </a:buClr>
              <a:buFont typeface="Wingdings 3" panose="05040102010807070707" pitchFamily="18" charset="2"/>
              <a:buChar char="u"/>
              <a:defRPr sz="3200">
                <a:solidFill>
                  <a:schemeClr val="accent2"/>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EC91BDFD-39A3-CC49-8A5D-E1E895440D6E}"/>
              </a:ext>
            </a:extLst>
          </p:cNvPr>
          <p:cNvPicPr>
            <a:picLocks noChangeAspect="1"/>
          </p:cNvPicPr>
          <p:nvPr userDrawn="1"/>
        </p:nvPicPr>
        <p:blipFill>
          <a:blip r:embed="rId2"/>
          <a:stretch>
            <a:fillRect/>
          </a:stretch>
        </p:blipFill>
        <p:spPr>
          <a:xfrm>
            <a:off x="9906000" y="-57150"/>
            <a:ext cx="2286000" cy="2286000"/>
          </a:xfrm>
          <a:prstGeom prst="rect">
            <a:avLst/>
          </a:prstGeom>
        </p:spPr>
      </p:pic>
      <p:pic>
        <p:nvPicPr>
          <p:cNvPr id="7" name="Picture 6">
            <a:extLst>
              <a:ext uri="{FF2B5EF4-FFF2-40B4-BE49-F238E27FC236}">
                <a16:creationId xmlns:a16="http://schemas.microsoft.com/office/drawing/2014/main" id="{E0E5FEE6-C2C9-3544-A7EA-FE542E4FFB5C}"/>
              </a:ext>
            </a:extLst>
          </p:cNvPr>
          <p:cNvPicPr>
            <a:picLocks noChangeAspect="1"/>
          </p:cNvPicPr>
          <p:nvPr userDrawn="1"/>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228950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7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53643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604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2365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p:spPr>
        <p:txBody>
          <a:bodyPr/>
          <a:lstStyle>
            <a:lvl1pPr marL="0" indent="0">
              <a:buNone/>
              <a:defRPr lang="en-US" sz="28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1pPr>
            <a:lvl2pPr marL="862013" indent="-404813">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2766218"/>
            <a:ext cx="4281142" cy="1325563"/>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60921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69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79864407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5135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5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680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333781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75064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3975313"/>
            <a:ext cx="2743200" cy="139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952" y="914400"/>
            <a:ext cx="2812095" cy="27432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spTree>
    <p:extLst>
      <p:ext uri="{BB962C8B-B14F-4D97-AF65-F5344CB8AC3E}">
        <p14:creationId xmlns:p14="http://schemas.microsoft.com/office/powerpoint/2010/main" val="167165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431482"/>
            <a:ext cx="185822" cy="4067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2072050"/>
            <a:ext cx="4419600" cy="2019731"/>
          </a:xfrm>
          <a:prstGeom prst="rect">
            <a:avLst/>
          </a:prstGeom>
        </p:spPr>
        <p:txBody>
          <a:bodyPr anchor="ctr"/>
          <a:lstStyle>
            <a:lvl1pPr>
              <a:defRPr sz="40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56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4" r:id="rId4"/>
    <p:sldLayoutId id="2147483875" r:id="rId5"/>
    <p:sldLayoutId id="2147483876" r:id="rId6"/>
    <p:sldLayoutId id="214748387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4942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54551"/>
      </p:ext>
    </p:ext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1690932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lionsclubs.org/districtgoal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000"/>
              <a:t>Vorbereitung auf das Meeting</a:t>
            </a: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297725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2762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37" name="Body Copy">
            <a:extLst>
              <a:ext uri="{FF2B5EF4-FFF2-40B4-BE49-F238E27FC236}">
                <a16:creationId xmlns:a16="http://schemas.microsoft.com/office/drawing/2014/main" id="{B68B1893-1FFC-4536-89CB-0A3269065970}"/>
              </a:ext>
            </a:extLst>
          </p:cNvPr>
          <p:cNvSpPr txBox="1">
            <a:spLocks/>
          </p:cNvSpPr>
          <p:nvPr/>
        </p:nvSpPr>
        <p:spPr>
          <a:xfrm>
            <a:off x="82395" y="463441"/>
            <a:ext cx="12027209"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3600" b="1" i="0" u="none" strike="noStrike" kern="0" cap="none" spc="0" normalizeH="0" baseline="0" noProof="0" dirty="0">
                <a:ln>
                  <a:noFill/>
                </a:ln>
                <a:solidFill>
                  <a:schemeClr val="bg1"/>
                </a:solidFill>
                <a:effectLst/>
                <a:uLnTx/>
                <a:uFillTx/>
                <a:latin typeface="Arial" charset="0"/>
                <a:ea typeface="Arial" charset="0"/>
                <a:cs typeface="Arial" charset="0"/>
              </a:rPr>
              <a:t>Global Membership Approach</a:t>
            </a:r>
          </a:p>
        </p:txBody>
      </p:sp>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grpSp>
      <p:sp>
        <p:nvSpPr>
          <p:cNvPr id="2" name="Content Placeholder 49">
            <a:extLst>
              <a:ext uri="{FF2B5EF4-FFF2-40B4-BE49-F238E27FC236}">
                <a16:creationId xmlns:a16="http://schemas.microsoft.com/office/drawing/2014/main" id="{F5C4E644-447A-6CB1-CA31-4E3A3FD0BEE6}"/>
              </a:ext>
            </a:extLst>
          </p:cNvPr>
          <p:cNvSpPr txBox="1">
            <a:spLocks/>
          </p:cNvSpPr>
          <p:nvPr/>
        </p:nvSpPr>
        <p:spPr>
          <a:xfrm>
            <a:off x="917028" y="1836098"/>
            <a:ext cx="10817772" cy="296036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Pilotprojekte in verschiedenen Distrikten in allen konstitutionellen Gebieten bis 2021/2022</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und Best</a:t>
            </a:r>
            <a:r>
              <a:rPr kumimoji="0" lang="de-DE" sz="2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-Practice-Beispiele aus allen Gebieten</a:t>
            </a:r>
            <a:endParaRPr kumimoji="0" lang="en-US" sz="2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lang="en-US" sz="2600" dirty="0" err="1">
                <a:solidFill>
                  <a:schemeClr val="bg1"/>
                </a:solidFill>
                <a:latin typeface="Arial" panose="020B0604020202020204" pitchFamily="34" charset="0"/>
                <a:cs typeface="Arial" panose="020B0604020202020204" pitchFamily="34" charset="0"/>
              </a:rPr>
              <a:t>Unter</a:t>
            </a:r>
            <a:r>
              <a:rPr lang="en-US" sz="2600" dirty="0">
                <a:solidFill>
                  <a:schemeClr val="bg1"/>
                </a:solidFill>
                <a:latin typeface="Arial" panose="020B0604020202020204" pitchFamily="34" charset="0"/>
                <a:cs typeface="Arial" panose="020B0604020202020204" pitchFamily="34" charset="0"/>
              </a:rPr>
              <a:t> der F</a:t>
            </a:r>
            <a:r>
              <a:rPr lang="de-DE" sz="2600" dirty="0" err="1">
                <a:solidFill>
                  <a:schemeClr val="bg1"/>
                </a:solidFill>
                <a:latin typeface="Arial" panose="020B0604020202020204" pitchFamily="34" charset="0"/>
                <a:cs typeface="Arial" panose="020B0604020202020204" pitchFamily="34" charset="0"/>
              </a:rPr>
              <a:t>ührung</a:t>
            </a:r>
            <a:r>
              <a:rPr lang="de-DE" sz="2600" dirty="0">
                <a:solidFill>
                  <a:schemeClr val="bg1"/>
                </a:solidFill>
                <a:latin typeface="Arial" panose="020B0604020202020204" pitchFamily="34" charset="0"/>
                <a:cs typeface="Arial" panose="020B0604020202020204" pitchFamily="34" charset="0"/>
              </a:rPr>
              <a:t> von </a:t>
            </a:r>
            <a:r>
              <a:rPr kumimoji="0" lang="de-DE" sz="2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GAT, das Unterstützung bietet und für Rechenschaftspflicht sorgt</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lang="en-US" sz="2600" dirty="0">
                <a:solidFill>
                  <a:schemeClr val="bg1"/>
                </a:solidFill>
                <a:latin typeface="Arial" panose="020B0604020202020204" pitchFamily="34" charset="0"/>
                <a:cs typeface="Arial" panose="020B0604020202020204" pitchFamily="34" charset="0"/>
              </a:rPr>
              <a:t>Der </a:t>
            </a:r>
            <a:r>
              <a:rPr lang="en-US" sz="2600" dirty="0" err="1">
                <a:solidFill>
                  <a:schemeClr val="bg1"/>
                </a:solidFill>
                <a:latin typeface="Arial" panose="020B0604020202020204" pitchFamily="34" charset="0"/>
                <a:cs typeface="Arial" panose="020B0604020202020204" pitchFamily="34" charset="0"/>
              </a:rPr>
              <a:t>Gl</a:t>
            </a:r>
            <a:r>
              <a:rPr kumimoji="0" lang="en-US" sz="2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obal</a:t>
            </a:r>
            <a:r>
              <a:rPr kumimoji="0" lang="en-US" sz="2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Membership Approach </a:t>
            </a:r>
            <a:r>
              <a:rPr lang="en-US" sz="2600" dirty="0" err="1">
                <a:solidFill>
                  <a:schemeClr val="bg1"/>
                </a:solidFill>
                <a:latin typeface="Arial" panose="020B0604020202020204" pitchFamily="34" charset="0"/>
                <a:cs typeface="Arial" panose="020B0604020202020204" pitchFamily="34" charset="0"/>
              </a:rPr>
              <a:t>unterstützt</a:t>
            </a:r>
            <a:r>
              <a:rPr lang="en-US" sz="2600" dirty="0">
                <a:solidFill>
                  <a:schemeClr val="bg1"/>
                </a:solidFill>
                <a:latin typeface="Arial" panose="020B0604020202020204" pitchFamily="34" charset="0"/>
                <a:cs typeface="Arial" panose="020B0604020202020204" pitchFamily="34" charset="0"/>
              </a:rPr>
              <a:t> </a:t>
            </a:r>
            <a:r>
              <a:rPr kumimoji="0" lang="en-US" sz="2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MISSION</a:t>
            </a:r>
            <a:r>
              <a:rPr kumimoji="0" lang="en-US" sz="2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1.5</a:t>
            </a:r>
          </a:p>
        </p:txBody>
      </p:sp>
      <p:grpSp>
        <p:nvGrpSpPr>
          <p:cNvPr id="3" name="Group 2">
            <a:extLst>
              <a:ext uri="{FF2B5EF4-FFF2-40B4-BE49-F238E27FC236}">
                <a16:creationId xmlns:a16="http://schemas.microsoft.com/office/drawing/2014/main" id="{8FCF8E4E-D729-B39F-C58B-DB697E506F86}"/>
              </a:ext>
            </a:extLst>
          </p:cNvPr>
          <p:cNvGrpSpPr/>
          <p:nvPr/>
        </p:nvGrpSpPr>
        <p:grpSpPr>
          <a:xfrm>
            <a:off x="1291488" y="4491724"/>
            <a:ext cx="9372602" cy="2075628"/>
            <a:chOff x="3367310" y="3830369"/>
            <a:chExt cx="8110969" cy="2471518"/>
          </a:xfrm>
        </p:grpSpPr>
        <p:sp>
          <p:nvSpPr>
            <p:cNvPr id="4" name="TextBox 3">
              <a:extLst>
                <a:ext uri="{FF2B5EF4-FFF2-40B4-BE49-F238E27FC236}">
                  <a16:creationId xmlns:a16="http://schemas.microsoft.com/office/drawing/2014/main" id="{50B2F6FF-B1AD-D5D1-CC20-716EFBB2CEE0}"/>
                </a:ext>
              </a:extLst>
            </p:cNvPr>
            <p:cNvSpPr txBox="1"/>
            <p:nvPr/>
          </p:nvSpPr>
          <p:spPr>
            <a:xfrm>
              <a:off x="7474034" y="557795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indent="0" algn="ctr" defTabSz="755650" rtl="0" eaLnBrk="1" fontAlgn="auto" latinLnBrk="0" hangingPunct="1">
                <a:lnSpc>
                  <a:spcPct val="90000"/>
                </a:lnSpc>
                <a:spcBef>
                  <a:spcPct val="0"/>
                </a:spcBef>
                <a:spcAft>
                  <a:spcPct val="15000"/>
                </a:spcAft>
                <a:buClrTx/>
                <a:buSzTx/>
                <a:buFontTx/>
                <a:buNone/>
                <a:tabLst/>
                <a:defRPr/>
              </a:pPr>
              <a:r>
                <a:rPr lang="en-US" sz="1700" dirty="0">
                  <a:solidFill>
                    <a:schemeClr val="bg1"/>
                  </a:solidFill>
                  <a:latin typeface="Calibri" panose="020F0502020204030204"/>
                </a:rPr>
                <a:t>Der Global Membership Approach </a:t>
              </a:r>
              <a:r>
                <a:rPr lang="en-US" sz="1700" dirty="0" err="1">
                  <a:solidFill>
                    <a:schemeClr val="bg1"/>
                  </a:solidFill>
                  <a:latin typeface="Calibri" panose="020F0502020204030204"/>
                </a:rPr>
                <a:t>unterstützt</a:t>
              </a:r>
              <a:r>
                <a:rPr lang="en-US" sz="1700" dirty="0">
                  <a:solidFill>
                    <a:schemeClr val="bg1"/>
                  </a:solidFill>
                  <a:latin typeface="Calibri" panose="020F0502020204030204"/>
                </a:rPr>
                <a:t> </a:t>
              </a:r>
              <a:r>
                <a:rPr kumimoji="0" lang="en-US" sz="1700" b="0" i="1" u="none" strike="noStrike" kern="1200" cap="none" spc="0" normalizeH="0" baseline="0" noProof="0" dirty="0">
                  <a:ln>
                    <a:noFill/>
                  </a:ln>
                  <a:solidFill>
                    <a:schemeClr val="bg1"/>
                  </a:solidFill>
                  <a:effectLst/>
                  <a:uLnTx/>
                  <a:uFillTx/>
                  <a:latin typeface="Calibri" panose="020F0502020204030204"/>
                  <a:ea typeface="+mn-ea"/>
                  <a:cs typeface="+mn-cs"/>
                </a:rPr>
                <a:t>MISSION</a:t>
              </a:r>
              <a:r>
                <a:rPr kumimoji="0" lang="en-US" sz="17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b="1" i="0" u="none" strike="noStrike" kern="1200" cap="none" spc="0" normalizeH="0" baseline="0" noProof="0" dirty="0">
                  <a:ln>
                    <a:noFill/>
                  </a:ln>
                  <a:solidFill>
                    <a:schemeClr val="bg1"/>
                  </a:solidFill>
                  <a:effectLst/>
                  <a:uLnTx/>
                  <a:uFillTx/>
                  <a:latin typeface="Calibri" panose="020F0502020204030204"/>
                  <a:ea typeface="+mn-ea"/>
                  <a:cs typeface="+mn-cs"/>
                </a:rPr>
                <a:t>1.5</a:t>
              </a:r>
            </a:p>
          </p:txBody>
        </p:sp>
        <p:grpSp>
          <p:nvGrpSpPr>
            <p:cNvPr id="6" name="Group 5">
              <a:extLst>
                <a:ext uri="{FF2B5EF4-FFF2-40B4-BE49-F238E27FC236}">
                  <a16:creationId xmlns:a16="http://schemas.microsoft.com/office/drawing/2014/main" id="{F24C0406-D6FD-03EA-0F65-EF0BA5B2AB41}"/>
                </a:ext>
              </a:extLst>
            </p:cNvPr>
            <p:cNvGrpSpPr/>
            <p:nvPr/>
          </p:nvGrpSpPr>
          <p:grpSpPr>
            <a:xfrm>
              <a:off x="3367310" y="3830369"/>
              <a:ext cx="8110969" cy="1959211"/>
              <a:chOff x="3367310" y="3830369"/>
              <a:chExt cx="8110969" cy="1959211"/>
            </a:xfrm>
          </p:grpSpPr>
          <p:sp>
            <p:nvSpPr>
              <p:cNvPr id="9" name="Arrow: Right 8">
                <a:extLst>
                  <a:ext uri="{FF2B5EF4-FFF2-40B4-BE49-F238E27FC236}">
                    <a16:creationId xmlns:a16="http://schemas.microsoft.com/office/drawing/2014/main" id="{7AC003B2-D308-0A8E-A767-620612DD9304}"/>
                  </a:ext>
                </a:extLst>
              </p:cNvPr>
              <p:cNvSpPr/>
              <p:nvPr/>
            </p:nvSpPr>
            <p:spPr>
              <a:xfrm>
                <a:off x="3367310" y="3830369"/>
                <a:ext cx="8110969" cy="1959211"/>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 name="TextBox 9">
                <a:extLst>
                  <a:ext uri="{FF2B5EF4-FFF2-40B4-BE49-F238E27FC236}">
                    <a16:creationId xmlns:a16="http://schemas.microsoft.com/office/drawing/2014/main" id="{B570D306-82C3-5ACE-3C25-6DF0F0FC8B9D}"/>
                  </a:ext>
                </a:extLst>
              </p:cNvPr>
              <p:cNvSpPr txBox="1"/>
              <p:nvPr/>
            </p:nvSpPr>
            <p:spPr>
              <a:xfrm>
                <a:off x="8270497" y="4404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33373B"/>
                    </a:solidFill>
                    <a:effectLst/>
                    <a:uLnTx/>
                    <a:uFillTx/>
                    <a:latin typeface="Calibri" panose="020F0502020204030204"/>
                    <a:ea typeface="+mn-ea"/>
                    <a:cs typeface="+mn-cs"/>
                  </a:rPr>
                  <a:t>2023-2027</a:t>
                </a:r>
                <a:endParaRPr kumimoji="0" lang="en-US" sz="1800" b="1" i="0" u="none" strike="noStrike" kern="1200" cap="none" spc="0" normalizeH="0" baseline="0" noProof="0" dirty="0">
                  <a:ln>
                    <a:noFill/>
                  </a:ln>
                  <a:solidFill>
                    <a:srgbClr val="33373B"/>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A0C07B8-C292-AADD-B1B6-E95504902DBA}"/>
                  </a:ext>
                </a:extLst>
              </p:cNvPr>
              <p:cNvSpPr txBox="1"/>
              <p:nvPr/>
            </p:nvSpPr>
            <p:spPr>
              <a:xfrm>
                <a:off x="4306993" y="443792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33373B"/>
                    </a:solidFill>
                    <a:effectLst/>
                    <a:uLnTx/>
                    <a:uFillTx/>
                    <a:latin typeface="Calibri" panose="020F0502020204030204"/>
                    <a:ea typeface="+mn-ea"/>
                    <a:cs typeface="+mn-cs"/>
                  </a:rPr>
                  <a:t>2022-2023</a:t>
                </a:r>
                <a:endParaRPr kumimoji="0" lang="en-US" sz="1800" b="1" i="0" u="none" strike="noStrike" kern="1200" cap="none" spc="0" normalizeH="0" baseline="0" noProof="0" dirty="0">
                  <a:ln>
                    <a:noFill/>
                  </a:ln>
                  <a:solidFill>
                    <a:srgbClr val="33373B"/>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AEE7E79-8F91-15E2-43A3-7F2C85272962}"/>
                </a:ext>
              </a:extLst>
            </p:cNvPr>
            <p:cNvSpPr txBox="1"/>
            <p:nvPr/>
          </p:nvSpPr>
          <p:spPr>
            <a:xfrm>
              <a:off x="3509457" y="556582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indent="0" algn="ctr" defTabSz="755650" rtl="0" eaLnBrk="1" fontAlgn="auto" latinLnBrk="0" hangingPunct="1">
                <a:lnSpc>
                  <a:spcPct val="90000"/>
                </a:lnSpc>
                <a:spcBef>
                  <a:spcPct val="0"/>
                </a:spcBef>
                <a:spcAft>
                  <a:spcPct val="15000"/>
                </a:spcAft>
                <a:buClrTx/>
                <a:buSzTx/>
                <a:buFontTx/>
                <a:buNone/>
                <a:tabLst/>
                <a:defRPr/>
              </a:pPr>
              <a:r>
                <a:rPr kumimoji="0" lang="en-US" sz="1700" b="0" i="0" u="none" strike="noStrike" kern="1200" cap="none" spc="0" normalizeH="0" baseline="0" noProof="0" dirty="0" err="1">
                  <a:ln>
                    <a:noFill/>
                  </a:ln>
                  <a:solidFill>
                    <a:schemeClr val="bg1"/>
                  </a:solidFill>
                  <a:effectLst/>
                  <a:uLnTx/>
                  <a:uFillTx/>
                  <a:latin typeface="Calibri" panose="020F0502020204030204"/>
                  <a:ea typeface="+mn-ea"/>
                  <a:cs typeface="+mn-cs"/>
                </a:rPr>
                <a:t>Weltweite</a:t>
              </a:r>
              <a:r>
                <a:rPr kumimoji="0" lang="en-US" sz="17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b="0" i="0" u="none" strike="noStrike" kern="1200" cap="none" spc="0" normalizeH="0" baseline="0" noProof="0" dirty="0" err="1">
                  <a:ln>
                    <a:noFill/>
                  </a:ln>
                  <a:solidFill>
                    <a:schemeClr val="bg1"/>
                  </a:solidFill>
                  <a:effectLst/>
                  <a:uLnTx/>
                  <a:uFillTx/>
                  <a:latin typeface="Calibri" panose="020F0502020204030204"/>
                  <a:ea typeface="+mn-ea"/>
                  <a:cs typeface="+mn-cs"/>
                </a:rPr>
                <a:t>Einführung</a:t>
              </a:r>
              <a:r>
                <a:rPr kumimoji="0" lang="en-US" sz="1700" b="0" i="0" u="none" strike="noStrike" kern="1200" cap="none" spc="0" normalizeH="0" baseline="0" noProof="0" dirty="0">
                  <a:ln>
                    <a:noFill/>
                  </a:ln>
                  <a:solidFill>
                    <a:schemeClr val="bg1"/>
                  </a:solidFill>
                  <a:effectLst/>
                  <a:uLnTx/>
                  <a:uFillTx/>
                  <a:latin typeface="Calibri" panose="020F0502020204030204"/>
                  <a:ea typeface="+mn-ea"/>
                  <a:cs typeface="+mn-cs"/>
                </a:rPr>
                <a:t> des Global Membership </a:t>
              </a:r>
              <a:r>
                <a:rPr kumimoji="0" lang="en-US" sz="1700" b="0" i="0" u="none" strike="noStrike" kern="1200" cap="none" spc="0" normalizeH="0" baseline="0" noProof="0" dirty="0" err="1">
                  <a:ln>
                    <a:noFill/>
                  </a:ln>
                  <a:solidFill>
                    <a:schemeClr val="bg1"/>
                  </a:solidFill>
                  <a:effectLst/>
                  <a:uLnTx/>
                  <a:uFillTx/>
                  <a:latin typeface="Calibri" panose="020F0502020204030204"/>
                  <a:ea typeface="+mn-ea"/>
                  <a:cs typeface="+mn-cs"/>
                </a:rPr>
                <a:t>Approachs</a:t>
              </a:r>
              <a:endParaRPr kumimoji="0" lang="en-US" sz="17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91628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ce - Solid">
            <a:extLst>
              <a:ext uri="{FF2B5EF4-FFF2-40B4-BE49-F238E27FC236}">
                <a16:creationId xmlns:a16="http://schemas.microsoft.com/office/drawing/2014/main" id="{BB71531A-A54B-0747-BFB6-8E367958E083}"/>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Body Copy">
            <a:extLst>
              <a:ext uri="{FF2B5EF4-FFF2-40B4-BE49-F238E27FC236}">
                <a16:creationId xmlns:a16="http://schemas.microsoft.com/office/drawing/2014/main" id="{3A6A3947-17C9-AC44-A97E-BDA70D3364E2}"/>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de-DE" sz="3200" b="1" i="0" u="none" strike="noStrike" cap="none" normalizeH="0" baseline="0" noProof="0" dirty="0">
                <a:ln>
                  <a:noFill/>
                </a:ln>
                <a:solidFill>
                  <a:prstClr val="white"/>
                </a:solidFill>
                <a:effectLst/>
                <a:uLnTx/>
                <a:uFillTx/>
                <a:latin typeface="Arial" charset="0"/>
                <a:ea typeface="Arial" charset="0"/>
                <a:cs typeface="Arial" charset="0"/>
              </a:rPr>
              <a:t>Prozess: Global Membership Approach</a:t>
            </a:r>
          </a:p>
        </p:txBody>
      </p:sp>
      <p:sp>
        <p:nvSpPr>
          <p:cNvPr id="8" name="Page Number - Blue">
            <a:extLst>
              <a:ext uri="{FF2B5EF4-FFF2-40B4-BE49-F238E27FC236}">
                <a16:creationId xmlns:a16="http://schemas.microsoft.com/office/drawing/2014/main" id="{271AE485-B077-DC43-A361-C6B0B37EDF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grpSp>
        <p:nvGrpSpPr>
          <p:cNvPr id="9" name="Group 8">
            <a:extLst>
              <a:ext uri="{FF2B5EF4-FFF2-40B4-BE49-F238E27FC236}">
                <a16:creationId xmlns:a16="http://schemas.microsoft.com/office/drawing/2014/main" id="{3DEC922A-9AF6-D54B-A18A-8AE5809DC4B2}"/>
              </a:ext>
            </a:extLst>
          </p:cNvPr>
          <p:cNvGrpSpPr/>
          <p:nvPr/>
        </p:nvGrpSpPr>
        <p:grpSpPr>
          <a:xfrm>
            <a:off x="501967" y="2766807"/>
            <a:ext cx="11155680" cy="2651760"/>
            <a:chOff x="1071642" y="2793780"/>
            <a:chExt cx="9897207" cy="2398901"/>
          </a:xfrm>
        </p:grpSpPr>
        <p:sp>
          <p:nvSpPr>
            <p:cNvPr id="10" name="Oval 9">
              <a:extLst>
                <a:ext uri="{FF2B5EF4-FFF2-40B4-BE49-F238E27FC236}">
                  <a16:creationId xmlns:a16="http://schemas.microsoft.com/office/drawing/2014/main" id="{3DF6929A-6ABE-8847-A38E-510D9BB474AD}"/>
                </a:ext>
              </a:extLst>
            </p:cNvPr>
            <p:cNvSpPr/>
            <p:nvPr/>
          </p:nvSpPr>
          <p:spPr bwMode="auto">
            <a:xfrm>
              <a:off x="8569955" y="2793787"/>
              <a:ext cx="2398894" cy="2398894"/>
            </a:xfrm>
            <a:prstGeom prst="ellipse">
              <a:avLst/>
            </a:prstGeom>
            <a:solidFill>
              <a:srgbClr val="BFBFB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de-DE" sz="20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Erfolg</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de-DE" sz="20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schaffen</a:t>
              </a:r>
            </a:p>
          </p:txBody>
        </p:sp>
        <p:sp>
          <p:nvSpPr>
            <p:cNvPr id="11" name="Oval 10">
              <a:extLst>
                <a:ext uri="{FF2B5EF4-FFF2-40B4-BE49-F238E27FC236}">
                  <a16:creationId xmlns:a16="http://schemas.microsoft.com/office/drawing/2014/main" id="{84D60E5B-FEEE-194E-AE35-853E9A8D911E}"/>
                </a:ext>
              </a:extLst>
            </p:cNvPr>
            <p:cNvSpPr/>
            <p:nvPr/>
          </p:nvSpPr>
          <p:spPr bwMode="auto">
            <a:xfrm>
              <a:off x="6043522" y="2793787"/>
              <a:ext cx="2398894" cy="2398894"/>
            </a:xfrm>
            <a:prstGeom prst="ellipse">
              <a:avLst/>
            </a:prstGeom>
            <a:solidFill>
              <a:srgbClr val="F6512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de-DE" sz="20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Einen Plan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de-DE" sz="20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ausarbeiten</a:t>
              </a:r>
            </a:p>
          </p:txBody>
        </p:sp>
        <p:sp>
          <p:nvSpPr>
            <p:cNvPr id="12" name="Oval 11">
              <a:extLst>
                <a:ext uri="{FF2B5EF4-FFF2-40B4-BE49-F238E27FC236}">
                  <a16:creationId xmlns:a16="http://schemas.microsoft.com/office/drawing/2014/main" id="{54C6ED37-726F-034E-B75C-7F308AF9112D}"/>
                </a:ext>
              </a:extLst>
            </p:cNvPr>
            <p:cNvSpPr/>
            <p:nvPr/>
          </p:nvSpPr>
          <p:spPr bwMode="auto">
            <a:xfrm>
              <a:off x="3557582" y="2793780"/>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de-DE" sz="20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Eine Vision</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de-DE" sz="20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entwerfen</a:t>
              </a:r>
            </a:p>
          </p:txBody>
        </p:sp>
        <p:sp>
          <p:nvSpPr>
            <p:cNvPr id="13" name="Oval 12">
              <a:extLst>
                <a:ext uri="{FF2B5EF4-FFF2-40B4-BE49-F238E27FC236}">
                  <a16:creationId xmlns:a16="http://schemas.microsoft.com/office/drawing/2014/main" id="{DD0856C0-DB3F-5849-845D-9F5806B825CC}"/>
                </a:ext>
              </a:extLst>
            </p:cNvPr>
            <p:cNvSpPr/>
            <p:nvPr/>
          </p:nvSpPr>
          <p:spPr bwMode="auto">
            <a:xfrm>
              <a:off x="1071642" y="2793787"/>
              <a:ext cx="2398894" cy="2398894"/>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endParaRPr kumimoji="0" lang="de-DE" sz="20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endParaRPr>
            </a:p>
          </p:txBody>
        </p:sp>
        <p:sp>
          <p:nvSpPr>
            <p:cNvPr id="14" name="Right Arrow 13">
              <a:extLst>
                <a:ext uri="{FF2B5EF4-FFF2-40B4-BE49-F238E27FC236}">
                  <a16:creationId xmlns:a16="http://schemas.microsoft.com/office/drawing/2014/main" id="{F0120C52-97C7-5846-B32E-3FCF381329F8}"/>
                </a:ext>
              </a:extLst>
            </p:cNvPr>
            <p:cNvSpPr/>
            <p:nvPr/>
          </p:nvSpPr>
          <p:spPr>
            <a:xfrm>
              <a:off x="5621809" y="3673034"/>
              <a:ext cx="843696" cy="579045"/>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pic>
        <p:nvPicPr>
          <p:cNvPr id="15" name="Picture 14">
            <a:extLst>
              <a:ext uri="{FF2B5EF4-FFF2-40B4-BE49-F238E27FC236}">
                <a16:creationId xmlns:a16="http://schemas.microsoft.com/office/drawing/2014/main" id="{506F4AED-5790-E943-9BFA-98137DB37CD0}"/>
              </a:ext>
            </a:extLst>
          </p:cNvPr>
          <p:cNvPicPr>
            <a:picLocks noChangeAspect="1"/>
          </p:cNvPicPr>
          <p:nvPr/>
        </p:nvPicPr>
        <p:blipFill>
          <a:blip r:embed="rId3"/>
          <a:srcRect/>
          <a:stretch/>
        </p:blipFill>
        <p:spPr>
          <a:xfrm>
            <a:off x="533400" y="294963"/>
            <a:ext cx="1089992" cy="1089992"/>
          </a:xfrm>
          <a:prstGeom prst="rect">
            <a:avLst/>
          </a:prstGeom>
        </p:spPr>
      </p:pic>
      <p:sp>
        <p:nvSpPr>
          <p:cNvPr id="16" name="Right Arrow 15">
            <a:extLst>
              <a:ext uri="{FF2B5EF4-FFF2-40B4-BE49-F238E27FC236}">
                <a16:creationId xmlns:a16="http://schemas.microsoft.com/office/drawing/2014/main" id="{D357847E-4A83-AE49-B8B9-7AA3D0A57950}"/>
              </a:ext>
            </a:extLst>
          </p:cNvPr>
          <p:cNvSpPr/>
          <p:nvPr/>
        </p:nvSpPr>
        <p:spPr>
          <a:xfrm>
            <a:off x="2964708" y="3772043"/>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7" name="Right Arrow 16">
            <a:extLst>
              <a:ext uri="{FF2B5EF4-FFF2-40B4-BE49-F238E27FC236}">
                <a16:creationId xmlns:a16="http://schemas.microsoft.com/office/drawing/2014/main" id="{C9A1DE44-03B1-B648-82E6-847FBAB10432}"/>
              </a:ext>
            </a:extLst>
          </p:cNvPr>
          <p:cNvSpPr/>
          <p:nvPr/>
        </p:nvSpPr>
        <p:spPr>
          <a:xfrm>
            <a:off x="8479786" y="3757529"/>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Yellow Bar">
            <a:extLst>
              <a:ext uri="{FF2B5EF4-FFF2-40B4-BE49-F238E27FC236}">
                <a16:creationId xmlns:a16="http://schemas.microsoft.com/office/drawing/2014/main" id="{F04F47C7-7F67-2644-9DA2-802B43001125}"/>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 name="TextBox 1">
            <a:extLst>
              <a:ext uri="{FF2B5EF4-FFF2-40B4-BE49-F238E27FC236}">
                <a16:creationId xmlns:a16="http://schemas.microsoft.com/office/drawing/2014/main" id="{A8638AD3-F380-DA11-8F47-C5C4D73D0908}"/>
              </a:ext>
            </a:extLst>
          </p:cNvPr>
          <p:cNvSpPr txBox="1"/>
          <p:nvPr/>
        </p:nvSpPr>
        <p:spPr>
          <a:xfrm>
            <a:off x="283574" y="3738740"/>
            <a:ext cx="3048000" cy="707886"/>
          </a:xfrm>
          <a:prstGeom prst="rect">
            <a:avLst/>
          </a:prstGeom>
          <a:noFill/>
        </p:spPr>
        <p:txBody>
          <a:bodyPr wrap="square" rtlCol="0">
            <a:sp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de-DE" sz="20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Ein Team</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de-DE" sz="20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zusammenstellen</a:t>
            </a:r>
          </a:p>
        </p:txBody>
      </p:sp>
    </p:spTree>
    <p:extLst>
      <p:ext uri="{BB962C8B-B14F-4D97-AF65-F5344CB8AC3E}">
        <p14:creationId xmlns:p14="http://schemas.microsoft.com/office/powerpoint/2010/main" val="240394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572000"/>
            <a:ext cx="2286000" cy="2286000"/>
          </a:xfrm>
          <a:prstGeom prst="rect">
            <a:avLst/>
          </a:prstGeom>
        </p:spPr>
      </p:pic>
      <p:sp>
        <p:nvSpPr>
          <p:cNvPr id="33" name="Background - Solid">
            <a:extLst>
              <a:ext uri="{FF2B5EF4-FFF2-40B4-BE49-F238E27FC236}">
                <a16:creationId xmlns:a16="http://schemas.microsoft.com/office/drawing/2014/main" id="{4294D651-DB9B-5442-BF69-E3B3F96429E1}"/>
              </a:ext>
            </a:extLst>
          </p:cNvPr>
          <p:cNvSpPr/>
          <p:nvPr/>
        </p:nvSpPr>
        <p:spPr>
          <a:xfrm>
            <a:off x="6549692" y="2544829"/>
            <a:ext cx="2180522" cy="172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Title 3"/>
          <p:cNvSpPr>
            <a:spLocks noGrp="1"/>
          </p:cNvSpPr>
          <p:nvPr>
            <p:ph type="title" idx="4294967295"/>
          </p:nvPr>
        </p:nvSpPr>
        <p:spPr>
          <a:xfrm>
            <a:off x="-21265" y="739259"/>
            <a:ext cx="12192000" cy="533400"/>
          </a:xfrm>
          <a:prstGeom prst="rect">
            <a:avLst/>
          </a:prstGeom>
        </p:spPr>
        <p:txBody>
          <a:bodyPr>
            <a:normAutofit/>
          </a:bodyPr>
          <a:lstStyle/>
          <a:p>
            <a:r>
              <a:rPr lang="de-DE" sz="3200" b="1">
                <a:solidFill>
                  <a:srgbClr val="0A5496"/>
                </a:solidFill>
              </a:rPr>
              <a:t>Schwerpunktbereiche des Global Membership Approach</a:t>
            </a:r>
          </a:p>
        </p:txBody>
      </p:sp>
      <p:sp>
        <p:nvSpPr>
          <p:cNvPr id="10" name="Rectangle 9"/>
          <p:cNvSpPr/>
          <p:nvPr/>
        </p:nvSpPr>
        <p:spPr>
          <a:xfrm>
            <a:off x="762001"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de-DE" sz="2000" b="1">
                <a:solidFill>
                  <a:schemeClr val="bg1"/>
                </a:solidFill>
                <a:latin typeface="Arial" panose="020B0604020202020204" pitchFamily="34" charset="0"/>
                <a:cs typeface="Arial" panose="020B0604020202020204" pitchFamily="34" charset="0"/>
              </a:rPr>
              <a:t>Distrikten durch neue Clubs neue Impulse geben </a:t>
            </a:r>
          </a:p>
        </p:txBody>
      </p:sp>
      <p:sp>
        <p:nvSpPr>
          <p:cNvPr id="12" name="Rectangle 11"/>
          <p:cNvSpPr/>
          <p:nvPr/>
        </p:nvSpPr>
        <p:spPr>
          <a:xfrm>
            <a:off x="3630029"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de-DE" sz="2000" b="1">
                <a:solidFill>
                  <a:schemeClr val="bg1"/>
                </a:solidFill>
                <a:latin typeface="Arial" panose="020B0604020202020204" pitchFamily="34" charset="0"/>
                <a:cs typeface="Arial" panose="020B0604020202020204" pitchFamily="34" charset="0"/>
              </a:rPr>
              <a:t>Mit neuen Mitgliedern für neuen Schwung sorgen</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de-DE" sz="2400" b="1">
                <a:solidFill>
                  <a:srgbClr val="0A5496"/>
                </a:solidFill>
                <a:latin typeface="Arial" panose="020B0604020202020204" pitchFamily="34" charset="0"/>
                <a:cs typeface="Arial" panose="020B0604020202020204" pitchFamily="34" charset="0"/>
              </a:rPr>
              <a:t>Neue Clubs</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de-DE" sz="2400" b="1">
                <a:solidFill>
                  <a:srgbClr val="0A5496"/>
                </a:solidFill>
                <a:latin typeface="Arial" panose="020B0604020202020204" pitchFamily="34" charset="0"/>
                <a:cs typeface="Arial" panose="020B0604020202020204" pitchFamily="34" charset="0"/>
              </a:rPr>
              <a:t>Neue Mitglieder</a:t>
            </a:r>
          </a:p>
        </p:txBody>
      </p:sp>
      <p:sp>
        <p:nvSpPr>
          <p:cNvPr id="22" name="Rectangle 21"/>
          <p:cNvSpPr/>
          <p:nvPr/>
        </p:nvSpPr>
        <p:spPr>
          <a:xfrm>
            <a:off x="6582478"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de-DE" sz="2400" b="1" dirty="0">
                <a:solidFill>
                  <a:srgbClr val="0A5496"/>
                </a:solidFill>
                <a:latin typeface="Arial" panose="020B0604020202020204" pitchFamily="34" charset="0"/>
                <a:cs typeface="Arial" panose="020B0604020202020204" pitchFamily="34" charset="0"/>
              </a:rPr>
              <a:t>Mitglieder-zufriedenheit</a:t>
            </a:r>
          </a:p>
        </p:txBody>
      </p:sp>
      <p:sp>
        <p:nvSpPr>
          <p:cNvPr id="17" name="Oval 16"/>
          <p:cNvSpPr/>
          <p:nvPr/>
        </p:nvSpPr>
        <p:spPr bwMode="auto">
          <a:xfrm>
            <a:off x="1623661"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de-DE" sz="2800" b="1" i="0" u="none" strike="noStrike" cap="none" normalizeH="0">
                <a:ln>
                  <a:noFill/>
                </a:ln>
                <a:solidFill>
                  <a:schemeClr val="bg1">
                    <a:lumMod val="65000"/>
                  </a:schemeClr>
                </a:solidFill>
                <a:effectLst/>
                <a:ea typeface="ヒラギノ角ゴ Pro W3" pitchFamily="84" charset="-128"/>
              </a:rPr>
              <a:t>1</a:t>
            </a:r>
          </a:p>
        </p:txBody>
      </p:sp>
      <p:sp>
        <p:nvSpPr>
          <p:cNvPr id="18" name="Oval 17"/>
          <p:cNvSpPr/>
          <p:nvPr/>
        </p:nvSpPr>
        <p:spPr bwMode="auto">
          <a:xfrm>
            <a:off x="446121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de-DE" sz="2800" b="1">
                <a:solidFill>
                  <a:schemeClr val="bg1">
                    <a:lumMod val="65000"/>
                  </a:schemeClr>
                </a:solidFill>
                <a:ea typeface="ヒラギノ角ゴ Pro W3" pitchFamily="84" charset="-128"/>
              </a:rPr>
              <a:t>2</a:t>
            </a:r>
          </a:p>
        </p:txBody>
      </p:sp>
      <p:sp>
        <p:nvSpPr>
          <p:cNvPr id="19" name="Oval 18"/>
          <p:cNvSpPr/>
          <p:nvPr/>
        </p:nvSpPr>
        <p:spPr bwMode="auto">
          <a:xfrm>
            <a:off x="7411353" y="2019894"/>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de-DE" sz="2800" b="1" i="0" u="none" strike="noStrike" cap="none" normalizeH="0">
                <a:ln>
                  <a:noFill/>
                </a:ln>
                <a:solidFill>
                  <a:schemeClr val="bg1">
                    <a:lumMod val="65000"/>
                  </a:schemeClr>
                </a:solidFill>
                <a:effectLst/>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611695" y="1462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474737" y="4331040"/>
            <a:ext cx="755045"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8" name="Right Arrow 27">
            <a:extLst>
              <a:ext uri="{FF2B5EF4-FFF2-40B4-BE49-F238E27FC236}">
                <a16:creationId xmlns:a16="http://schemas.microsoft.com/office/drawing/2014/main" id="{2950C1C5-776A-6246-9A37-7CA383B9ED6D}"/>
              </a:ext>
            </a:extLst>
          </p:cNvPr>
          <p:cNvSpPr/>
          <p:nvPr/>
        </p:nvSpPr>
        <p:spPr>
          <a:xfrm rot="5400000">
            <a:off x="4312286"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29" name="Right Arrow 28">
            <a:extLst>
              <a:ext uri="{FF2B5EF4-FFF2-40B4-BE49-F238E27FC236}">
                <a16:creationId xmlns:a16="http://schemas.microsoft.com/office/drawing/2014/main" id="{58565FD6-50C4-FF44-8E87-D07D2163F855}"/>
              </a:ext>
            </a:extLst>
          </p:cNvPr>
          <p:cNvSpPr/>
          <p:nvPr/>
        </p:nvSpPr>
        <p:spPr>
          <a:xfrm rot="5400000">
            <a:off x="7276831" y="4336551"/>
            <a:ext cx="744022"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nvGrpSpPr>
          <p:cNvPr id="2" name="Group 1">
            <a:extLst>
              <a:ext uri="{FF2B5EF4-FFF2-40B4-BE49-F238E27FC236}">
                <a16:creationId xmlns:a16="http://schemas.microsoft.com/office/drawing/2014/main" id="{8AEE5D7B-A902-4A8D-8007-97087B3C1C62}"/>
              </a:ext>
            </a:extLst>
          </p:cNvPr>
          <p:cNvGrpSpPr/>
          <p:nvPr/>
        </p:nvGrpSpPr>
        <p:grpSpPr>
          <a:xfrm>
            <a:off x="9366085" y="1981200"/>
            <a:ext cx="2180522" cy="3971453"/>
            <a:chOff x="9366085" y="1981200"/>
            <a:chExt cx="2180522" cy="3971453"/>
          </a:xfrm>
        </p:grpSpPr>
        <p:sp>
          <p:nvSpPr>
            <p:cNvPr id="16" name="Rectangle 15"/>
            <p:cNvSpPr/>
            <p:nvPr/>
          </p:nvSpPr>
          <p:spPr>
            <a:xfrm>
              <a:off x="9366085" y="2518095"/>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de-DE" sz="2000" b="1" dirty="0">
                  <a:solidFill>
                    <a:schemeClr val="bg1"/>
                  </a:solidFill>
                  <a:latin typeface="Arial" panose="020B0604020202020204" pitchFamily="34" charset="0"/>
                  <a:cs typeface="Arial" panose="020B0604020202020204" pitchFamily="34" charset="0"/>
                </a:rPr>
                <a:t>Angebot von Schulungen und Unterstützung für unsere Lions-Führungskräfte</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de-DE" sz="2000" b="1" dirty="0">
                  <a:solidFill>
                    <a:srgbClr val="0A5496"/>
                  </a:solidFill>
                  <a:latin typeface="Arial" panose="020B0604020202020204" pitchFamily="34" charset="0"/>
                  <a:cs typeface="Arial" panose="020B0604020202020204" pitchFamily="34" charset="0"/>
                </a:rPr>
                <a:t>Unterstützung für Führungskräfte</a:t>
              </a:r>
            </a:p>
          </p:txBody>
        </p:sp>
        <p:sp>
          <p:nvSpPr>
            <p:cNvPr id="24" name="Oval 23"/>
            <p:cNvSpPr/>
            <p:nvPr/>
          </p:nvSpPr>
          <p:spPr bwMode="auto">
            <a:xfrm>
              <a:off x="10221552"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de-DE" sz="2800" b="1">
                  <a:solidFill>
                    <a:schemeClr val="bg1">
                      <a:lumMod val="65000"/>
                    </a:schemeClr>
                  </a:solidFill>
                  <a:ea typeface="ヒラギノ角ゴ Pro W3" pitchFamily="84" charset="-128"/>
                </a:rPr>
                <a:t>4</a:t>
              </a:r>
            </a:p>
          </p:txBody>
        </p:sp>
        <p:sp>
          <p:nvSpPr>
            <p:cNvPr id="30" name="Right Arrow 29">
              <a:extLst>
                <a:ext uri="{FF2B5EF4-FFF2-40B4-BE49-F238E27FC236}">
                  <a16:creationId xmlns:a16="http://schemas.microsoft.com/office/drawing/2014/main" id="{6B821C94-DA60-454F-89F3-67F600723DD1}"/>
                </a:ext>
              </a:extLst>
            </p:cNvPr>
            <p:cNvSpPr/>
            <p:nvPr/>
          </p:nvSpPr>
          <p:spPr>
            <a:xfrm rot="5400000">
              <a:off x="10072628"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sp>
        <p:nvSpPr>
          <p:cNvPr id="34" name="Freeform 33">
            <a:extLst>
              <a:ext uri="{FF2B5EF4-FFF2-40B4-BE49-F238E27FC236}">
                <a16:creationId xmlns:a16="http://schemas.microsoft.com/office/drawing/2014/main" id="{8E952960-5110-DA48-AAE1-CFA6DD693E10}"/>
              </a:ext>
            </a:extLst>
          </p:cNvPr>
          <p:cNvSpPr/>
          <p:nvPr/>
        </p:nvSpPr>
        <p:spPr>
          <a:xfrm>
            <a:off x="6558582" y="2592026"/>
            <a:ext cx="2171632" cy="1675174"/>
          </a:xfrm>
          <a:custGeom>
            <a:avLst/>
            <a:gdLst>
              <a:gd name="connsiteX0" fmla="*/ 0 w 2180522"/>
              <a:gd name="connsiteY0" fmla="*/ 174442 h 1744417"/>
              <a:gd name="connsiteX1" fmla="*/ 174442 w 2180522"/>
              <a:gd name="connsiteY1" fmla="*/ 0 h 1744417"/>
              <a:gd name="connsiteX2" fmla="*/ 2006080 w 2180522"/>
              <a:gd name="connsiteY2" fmla="*/ 0 h 1744417"/>
              <a:gd name="connsiteX3" fmla="*/ 2180522 w 2180522"/>
              <a:gd name="connsiteY3" fmla="*/ 174442 h 1744417"/>
              <a:gd name="connsiteX4" fmla="*/ 2180522 w 2180522"/>
              <a:gd name="connsiteY4" fmla="*/ 1569975 h 1744417"/>
              <a:gd name="connsiteX5" fmla="*/ 2006080 w 2180522"/>
              <a:gd name="connsiteY5" fmla="*/ 1744417 h 1744417"/>
              <a:gd name="connsiteX6" fmla="*/ 174442 w 2180522"/>
              <a:gd name="connsiteY6" fmla="*/ 1744417 h 1744417"/>
              <a:gd name="connsiteX7" fmla="*/ 0 w 2180522"/>
              <a:gd name="connsiteY7" fmla="*/ 1569975 h 1744417"/>
              <a:gd name="connsiteX8" fmla="*/ 0 w 2180522"/>
              <a:gd name="connsiteY8" fmla="*/ 174442 h 17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522" h="1744417">
                <a:moveTo>
                  <a:pt x="0" y="174442"/>
                </a:moveTo>
                <a:cubicBezTo>
                  <a:pt x="0" y="78100"/>
                  <a:pt x="78100" y="0"/>
                  <a:pt x="174442" y="0"/>
                </a:cubicBezTo>
                <a:lnTo>
                  <a:pt x="2006080" y="0"/>
                </a:lnTo>
                <a:cubicBezTo>
                  <a:pt x="2102422" y="0"/>
                  <a:pt x="2180522" y="78100"/>
                  <a:pt x="2180522" y="174442"/>
                </a:cubicBezTo>
                <a:lnTo>
                  <a:pt x="2180522" y="1569975"/>
                </a:lnTo>
                <a:cubicBezTo>
                  <a:pt x="2180522" y="1666317"/>
                  <a:pt x="2102422" y="1744417"/>
                  <a:pt x="2006080" y="1744417"/>
                </a:cubicBezTo>
                <a:lnTo>
                  <a:pt x="174442" y="1744417"/>
                </a:lnTo>
                <a:cubicBezTo>
                  <a:pt x="78100" y="1744417"/>
                  <a:pt x="0" y="1666317"/>
                  <a:pt x="0" y="1569975"/>
                </a:cubicBezTo>
                <a:lnTo>
                  <a:pt x="0" y="174442"/>
                </a:lnTo>
                <a:close/>
              </a:path>
            </a:pathLst>
          </a:cu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de-DE" sz="2000" b="1" dirty="0">
                <a:solidFill>
                  <a:schemeClr val="bg1"/>
                </a:solidFill>
                <a:latin typeface="Arial" panose="020B0604020202020204" pitchFamily="34" charset="0"/>
                <a:cs typeface="Arial" panose="020B0604020202020204" pitchFamily="34" charset="0"/>
              </a:rPr>
              <a:t>Mitglieder wieder für Gemeinschaft und Hilfsdienst begeistern</a:t>
            </a:r>
          </a:p>
        </p:txBody>
      </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906000" y="0"/>
            <a:ext cx="2286000" cy="2286000"/>
          </a:xfrm>
          <a:prstGeom prst="rect">
            <a:avLst/>
          </a:prstGeom>
        </p:spPr>
      </p:pic>
    </p:spTree>
    <p:extLst>
      <p:ext uri="{BB962C8B-B14F-4D97-AF65-F5344CB8AC3E}">
        <p14:creationId xmlns:p14="http://schemas.microsoft.com/office/powerpoint/2010/main" val="3465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de-DE" sz="3200" b="1" dirty="0">
                <a:solidFill>
                  <a:srgbClr val="0A5496"/>
                </a:solidFill>
              </a:rPr>
              <a:t>Beispiel für Organisation von Arbeitsgruppen</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de-DE" dirty="0">
                  <a:solidFill>
                    <a:srgbClr val="0D2240"/>
                  </a:solidFill>
                  <a:latin typeface="Helvetica Neue"/>
                  <a:ea typeface="Fira Sans Extra Condensed Medium"/>
                  <a:cs typeface="Fira Sans Extra Condensed Medium"/>
                  <a:sym typeface="Fira Sans Extra Condensed Medium"/>
                </a:rPr>
                <a:t>: Arbeitsgruppenleitung</a:t>
              </a: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de-DE" dirty="0">
                  <a:solidFill>
                    <a:srgbClr val="0D2240"/>
                  </a:solidFill>
                  <a:latin typeface="Helvetica Neue"/>
                  <a:ea typeface="Fira Sans Extra Condensed Medium"/>
                  <a:cs typeface="Fira Sans Extra Condensed Medium"/>
                  <a:sym typeface="Fira Sans Extra Condensed Medium"/>
                </a:rPr>
                <a:t>: Mitglieder der Arbeitsgruppe</a:t>
              </a: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257463" y="1710996"/>
            <a:ext cx="8446359" cy="4321515"/>
            <a:chOff x="2786001" y="955830"/>
            <a:chExt cx="6334769"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786001" y="955830"/>
              <a:ext cx="6334769" cy="3241136"/>
              <a:chOff x="2489084" y="924825"/>
              <a:chExt cx="6334769"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489084" y="924825"/>
                <a:ext cx="6334769" cy="3241136"/>
                <a:chOff x="2977673" y="862828"/>
                <a:chExt cx="5814231"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2977673" y="862828"/>
                  <a:ext cx="5814231" cy="3023831"/>
                  <a:chOff x="1826009" y="1266013"/>
                  <a:chExt cx="6041516"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de-DE" sz="2267">
                        <a:solidFill>
                          <a:srgbClr val="FFFFFF"/>
                        </a:solidFill>
                        <a:ea typeface="Fira Sans Extra Condensed Medium"/>
                        <a:cs typeface="Arial" panose="020B0604020202020204" pitchFamily="34" charset="0"/>
                        <a:sym typeface="Fira Sans Extra Condensed Medium"/>
                      </a:rPr>
                      <a:t>05</a:t>
                    </a: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de-DE" sz="2267">
                        <a:solidFill>
                          <a:srgbClr val="FFFFFF"/>
                        </a:solidFill>
                        <a:ea typeface="Fira Sans Extra Condensed Medium"/>
                        <a:cs typeface="Arial" panose="020B0604020202020204" pitchFamily="34" charset="0"/>
                        <a:sym typeface="Fira Sans Extra Condensed Medium"/>
                      </a:rPr>
                      <a:t>05</a:t>
                    </a: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de-DE" sz="2267">
                        <a:solidFill>
                          <a:srgbClr val="FFFFFF"/>
                        </a:solidFill>
                        <a:ea typeface="Fira Sans Extra Condensed Medium"/>
                        <a:cs typeface="Arial" panose="020B0604020202020204" pitchFamily="34" charset="0"/>
                        <a:sym typeface="Fira Sans Extra Condensed Medium"/>
                      </a:rPr>
                      <a:t>05</a:t>
                    </a: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1843028" y="1565867"/>
                    <a:ext cx="1985033" cy="5292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de-DE" sz="1400" dirty="0">
                        <a:solidFill>
                          <a:srgbClr val="EBB700"/>
                        </a:solidFill>
                        <a:effectLst>
                          <a:innerShdw blurRad="63500" dist="50800" dir="13500000">
                            <a:prstClr val="black">
                              <a:alpha val="50000"/>
                            </a:prstClr>
                          </a:innerShdw>
                        </a:effectLst>
                        <a:sym typeface="Fira Sans Extra Condensed Medium"/>
                      </a:rPr>
                      <a:t>Schwerpunktbereich 1:</a:t>
                    </a:r>
                  </a:p>
                  <a:p>
                    <a:r>
                      <a:rPr lang="de-DE" sz="1400" dirty="0">
                        <a:solidFill>
                          <a:srgbClr val="EBB700"/>
                        </a:solidFill>
                        <a:effectLst>
                          <a:innerShdw blurRad="63500" dist="50800" dir="13500000">
                            <a:prstClr val="black">
                              <a:alpha val="50000"/>
                            </a:prstClr>
                          </a:innerShdw>
                        </a:effectLst>
                        <a:sym typeface="Fira Sans Extra Condensed Medium"/>
                      </a:rPr>
                      <a:t>Neue Clubs</a:t>
                    </a: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852115" y="1565867"/>
                    <a:ext cx="2015410" cy="52582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de-DE" sz="1400" dirty="0">
                        <a:solidFill>
                          <a:srgbClr val="407CCA"/>
                        </a:solidFill>
                        <a:effectLst>
                          <a:innerShdw blurRad="63500" dist="50800" dir="13500000">
                            <a:prstClr val="black">
                              <a:alpha val="50000"/>
                            </a:prstClr>
                          </a:innerShdw>
                        </a:effectLst>
                        <a:sym typeface="Fira Sans Extra Condensed Medium"/>
                      </a:rPr>
                      <a:t>Schwerpunktbereich 2:</a:t>
                    </a:r>
                  </a:p>
                  <a:p>
                    <a:r>
                      <a:rPr lang="de-DE" sz="1400" dirty="0">
                        <a:solidFill>
                          <a:srgbClr val="407CCA"/>
                        </a:solidFill>
                        <a:effectLst>
                          <a:innerShdw blurRad="63500" dist="50800" dir="13500000">
                            <a:prstClr val="black">
                              <a:alpha val="50000"/>
                            </a:prstClr>
                          </a:innerShdw>
                        </a:effectLst>
                        <a:sym typeface="Fira Sans Extra Condensed Medium"/>
                      </a:rPr>
                      <a:t>Neue Mitglieder</a:t>
                    </a: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826009" y="3785991"/>
                    <a:ext cx="1973211" cy="254335"/>
                  </a:xfrm>
                  <a:prstGeom prst="rect">
                    <a:avLst/>
                  </a:prstGeom>
                  <a:noFill/>
                  <a:ln>
                    <a:noFill/>
                  </a:ln>
                </p:spPr>
                <p:txBody>
                  <a:bodyPr spcFirstLastPara="1" wrap="square" lIns="121900" tIns="121900" rIns="121900" bIns="121900" anchor="ctr" anchorCtr="0">
                    <a:noAutofit/>
                  </a:bodyPr>
                  <a:lstStyle/>
                  <a:p>
                    <a:pPr>
                      <a:buClrTx/>
                      <a:defRPr/>
                    </a:pPr>
                    <a:r>
                      <a:rPr lang="de-DE" sz="1400" b="1" dirty="0">
                        <a:solidFill>
                          <a:srgbClr val="B3B2B1"/>
                        </a:solidFill>
                        <a:effectLst>
                          <a:innerShdw blurRad="63500" dist="50800" dir="13500000">
                            <a:prstClr val="black">
                              <a:alpha val="50000"/>
                            </a:prstClr>
                          </a:innerShdw>
                        </a:effectLst>
                        <a:latin typeface="Helvetica Neue"/>
                        <a:sym typeface="Fira Sans Extra Condensed Medium"/>
                      </a:rPr>
                      <a:t>Schwerpunktbereich 4:</a:t>
                    </a:r>
                  </a:p>
                  <a:p>
                    <a:pPr>
                      <a:buClrTx/>
                      <a:defRPr/>
                    </a:pPr>
                    <a:r>
                      <a:rPr lang="de-DE" sz="1400" b="1" dirty="0">
                        <a:solidFill>
                          <a:srgbClr val="B3B2B1"/>
                        </a:solidFill>
                        <a:effectLst>
                          <a:innerShdw blurRad="63500" dist="50800" dir="13500000">
                            <a:prstClr val="black">
                              <a:alpha val="50000"/>
                            </a:prstClr>
                          </a:innerShdw>
                        </a:effectLst>
                        <a:latin typeface="Helvetica Neue"/>
                        <a:sym typeface="Fira Sans Extra Condensed Medium"/>
                      </a:rPr>
                      <a:t>Unterstützung für Führungskräfte</a:t>
                    </a: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33181" y="3717383"/>
                    <a:ext cx="1872275" cy="325134"/>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de-DE" sz="1400"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Schwerpunktbereich 3:</a:t>
                    </a:r>
                  </a:p>
                  <a:p>
                    <a:pPr defTabSz="1219170" fontAlgn="auto">
                      <a:spcBef>
                        <a:spcPts val="0"/>
                      </a:spcBef>
                      <a:spcAft>
                        <a:spcPts val="0"/>
                      </a:spcAft>
                      <a:defRPr/>
                    </a:pPr>
                    <a:r>
                      <a:rPr lang="de-DE" sz="1400"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Mitgliederzufriedenheit</a:t>
                    </a: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rgbClr val="0D2240"/>
                  </a:solidFill>
                  <a:latin typeface="Helvetica Neue"/>
                </a:rPr>
                <a:t> Leitung des Global Membership Approach</a:t>
              </a:r>
            </a:p>
          </p:txBody>
        </p:sp>
      </p:grpSp>
      <p:pic>
        <p:nvPicPr>
          <p:cNvPr id="122" name="Graphic 121" descr="User with solid fill">
            <a:extLst>
              <a:ext uri="{FF2B5EF4-FFF2-40B4-BE49-F238E27FC236}">
                <a16:creationId xmlns:a16="http://schemas.microsoft.com/office/drawing/2014/main" id="{E0D624F5-2DBD-1C95-20E3-5986C0DFE6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81144" y="4638693"/>
            <a:ext cx="426166" cy="441293"/>
          </a:xfrm>
          <a:prstGeom prst="rect">
            <a:avLst/>
          </a:prstGeom>
        </p:spPr>
      </p:pic>
      <p:pic>
        <p:nvPicPr>
          <p:cNvPr id="123" name="Graphic 122" descr="User with solid fill">
            <a:extLst>
              <a:ext uri="{FF2B5EF4-FFF2-40B4-BE49-F238E27FC236}">
                <a16:creationId xmlns:a16="http://schemas.microsoft.com/office/drawing/2014/main" id="{455DD06C-7D7C-A049-47D2-E134B31CD1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94539" y="3237182"/>
            <a:ext cx="426166" cy="441293"/>
          </a:xfrm>
          <a:prstGeom prst="rect">
            <a:avLst/>
          </a:prstGeom>
        </p:spPr>
      </p:pic>
      <p:pic>
        <p:nvPicPr>
          <p:cNvPr id="124" name="Graphic 123" descr="User with solid fill">
            <a:extLst>
              <a:ext uri="{FF2B5EF4-FFF2-40B4-BE49-F238E27FC236}">
                <a16:creationId xmlns:a16="http://schemas.microsoft.com/office/drawing/2014/main" id="{6C42D915-7B39-BD8C-0B4B-E4011A22C9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73049" y="4084525"/>
            <a:ext cx="426166" cy="441293"/>
          </a:xfrm>
          <a:prstGeom prst="rect">
            <a:avLst/>
          </a:prstGeom>
        </p:spPr>
      </p:pic>
    </p:spTree>
    <p:extLst>
      <p:ext uri="{BB962C8B-B14F-4D97-AF65-F5344CB8AC3E}">
        <p14:creationId xmlns:p14="http://schemas.microsoft.com/office/powerpoint/2010/main" val="239691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973352CB-31BE-6940-A03E-537E79EBED6A}"/>
              </a:ext>
            </a:extLst>
          </p:cNvPr>
          <p:cNvSpPr/>
          <p:nvPr/>
        </p:nvSpPr>
        <p:spPr>
          <a:xfrm>
            <a:off x="0" y="0"/>
            <a:ext cx="1127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5" name="Slice - Solid">
            <a:extLst>
              <a:ext uri="{FF2B5EF4-FFF2-40B4-BE49-F238E27FC236}">
                <a16:creationId xmlns:a16="http://schemas.microsoft.com/office/drawing/2014/main" id="{A0F614EC-F7BF-374E-819E-F20B2EBF1554}"/>
              </a:ext>
            </a:extLst>
          </p:cNvPr>
          <p:cNvSpPr/>
          <p:nvPr/>
        </p:nvSpPr>
        <p:spPr>
          <a:xfrm>
            <a:off x="1004871" y="-8022"/>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TextBox 8">
            <a:extLst>
              <a:ext uri="{FF2B5EF4-FFF2-40B4-BE49-F238E27FC236}">
                <a16:creationId xmlns:a16="http://schemas.microsoft.com/office/drawing/2014/main" id="{167560B3-2D9F-44D7-8CD5-E363E6587447}"/>
              </a:ext>
            </a:extLst>
          </p:cNvPr>
          <p:cNvSpPr txBox="1"/>
          <p:nvPr/>
        </p:nvSpPr>
        <p:spPr>
          <a:xfrm>
            <a:off x="3479800" y="5943600"/>
            <a:ext cx="6799105" cy="553998"/>
          </a:xfrm>
          <a:prstGeom prst="rect">
            <a:avLst/>
          </a:prstGeom>
          <a:noFill/>
        </p:spPr>
        <p:txBody>
          <a:bodyPr wrap="square" rtlCol="0">
            <a:spAutoFit/>
          </a:bodyPr>
          <a:lstStyle/>
          <a:p>
            <a:pPr algn="ctr"/>
            <a:r>
              <a:rPr lang="de-DE" sz="3000" b="1">
                <a:solidFill>
                  <a:srgbClr val="F65126"/>
                </a:solidFill>
              </a:rPr>
              <a:t>Lions, die etwas bewirken </a:t>
            </a:r>
          </a:p>
        </p:txBody>
      </p:sp>
      <p:graphicFrame>
        <p:nvGraphicFramePr>
          <p:cNvPr id="10" name="Diagram 9">
            <a:extLst>
              <a:ext uri="{FF2B5EF4-FFF2-40B4-BE49-F238E27FC236}">
                <a16:creationId xmlns:a16="http://schemas.microsoft.com/office/drawing/2014/main" id="{1AD1CB55-2A34-4185-B8A9-786984E7F80D}"/>
              </a:ext>
            </a:extLst>
          </p:cNvPr>
          <p:cNvGraphicFramePr/>
          <p:nvPr>
            <p:extLst>
              <p:ext uri="{D42A27DB-BD31-4B8C-83A1-F6EECF244321}">
                <p14:modId xmlns:p14="http://schemas.microsoft.com/office/powerpoint/2010/main" val="2430899317"/>
              </p:ext>
            </p:extLst>
          </p:nvPr>
        </p:nvGraphicFramePr>
        <p:xfrm>
          <a:off x="2595880" y="1133847"/>
          <a:ext cx="859536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Headline">
            <a:extLst>
              <a:ext uri="{FF2B5EF4-FFF2-40B4-BE49-F238E27FC236}">
                <a16:creationId xmlns:a16="http://schemas.microsoft.com/office/drawing/2014/main" id="{363A1174-691C-CB41-B0CA-9DA5580D963A}"/>
              </a:ext>
            </a:extLst>
          </p:cNvPr>
          <p:cNvSpPr txBox="1">
            <a:spLocks/>
          </p:cNvSpPr>
          <p:nvPr/>
        </p:nvSpPr>
        <p:spPr>
          <a:xfrm>
            <a:off x="2751295" y="55117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de-DE" sz="3200" dirty="0">
                <a:solidFill>
                  <a:schemeClr val="bg1"/>
                </a:solidFill>
                <a:latin typeface="Arial" panose="020B0604020202020204" pitchFamily="34" charset="0"/>
                <a:cs typeface="Arial" panose="020B0604020202020204" pitchFamily="34" charset="0"/>
              </a:rPr>
              <a:t>Wer kann Teil der Arbeitsgruppe sein?</a:t>
            </a:r>
          </a:p>
        </p:txBody>
      </p:sp>
      <p:pic>
        <p:nvPicPr>
          <p:cNvPr id="13" name="Picture 12">
            <a:extLst>
              <a:ext uri="{FF2B5EF4-FFF2-40B4-BE49-F238E27FC236}">
                <a16:creationId xmlns:a16="http://schemas.microsoft.com/office/drawing/2014/main" id="{6AA11A2F-4CAB-9944-B044-F57928B34697}"/>
              </a:ext>
            </a:extLst>
          </p:cNvPr>
          <p:cNvPicPr>
            <a:picLocks noChangeAspect="1"/>
          </p:cNvPicPr>
          <p:nvPr/>
        </p:nvPicPr>
        <p:blipFill>
          <a:blip r:embed="rId8"/>
          <a:srcRect/>
          <a:stretch/>
        </p:blipFill>
        <p:spPr>
          <a:xfrm>
            <a:off x="457200" y="332690"/>
            <a:ext cx="1089992" cy="1089992"/>
          </a:xfrm>
          <a:prstGeom prst="rect">
            <a:avLst/>
          </a:prstGeom>
        </p:spPr>
      </p:pic>
      <p:sp>
        <p:nvSpPr>
          <p:cNvPr id="16" name="Page Number - Blue">
            <a:extLst>
              <a:ext uri="{FF2B5EF4-FFF2-40B4-BE49-F238E27FC236}">
                <a16:creationId xmlns:a16="http://schemas.microsoft.com/office/drawing/2014/main" id="{9BDDB18B-8645-0346-8FD3-0FE28EA97CE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Tree>
    <p:extLst>
      <p:ext uri="{BB962C8B-B14F-4D97-AF65-F5344CB8AC3E}">
        <p14:creationId xmlns:p14="http://schemas.microsoft.com/office/powerpoint/2010/main" val="2940633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ce - Solid">
            <a:extLst>
              <a:ext uri="{FF2B5EF4-FFF2-40B4-BE49-F238E27FC236}">
                <a16:creationId xmlns:a16="http://schemas.microsoft.com/office/drawing/2014/main" id="{F1DA8631-9A04-224B-8FBD-59E9927701D6}"/>
              </a:ext>
            </a:extLst>
          </p:cNvPr>
          <p:cNvSpPr/>
          <p:nvPr/>
        </p:nvSpPr>
        <p:spPr>
          <a:xfrm rot="10800000">
            <a:off x="0" y="-8024"/>
            <a:ext cx="11187128" cy="6866023"/>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6" name="Rectangle 65">
            <a:extLst>
              <a:ext uri="{FF2B5EF4-FFF2-40B4-BE49-F238E27FC236}">
                <a16:creationId xmlns:a16="http://schemas.microsoft.com/office/drawing/2014/main" id="{4F4B98F0-BD98-EB45-8E21-C3FC7E92602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Body Copy">
            <a:extLst>
              <a:ext uri="{FF2B5EF4-FFF2-40B4-BE49-F238E27FC236}">
                <a16:creationId xmlns:a16="http://schemas.microsoft.com/office/drawing/2014/main" id="{C10A6398-BAB4-DF43-9CCB-300D5C36DCDB}"/>
              </a:ext>
            </a:extLst>
          </p:cNvPr>
          <p:cNvSpPr txBox="1">
            <a:spLocks/>
          </p:cNvSpPr>
          <p:nvPr/>
        </p:nvSpPr>
        <p:spPr>
          <a:xfrm>
            <a:off x="760627" y="1437601"/>
            <a:ext cx="3033070"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dirty="0">
                <a:solidFill>
                  <a:schemeClr val="bg1"/>
                </a:solidFill>
                <a:latin typeface="Arial" charset="0"/>
                <a:ea typeface="Arial" charset="0"/>
                <a:cs typeface="Arial" charset="0"/>
              </a:rPr>
              <a:t>Definieren Sie, was bei der Zusammenstellung der Arbeitsgruppe von jedem Mitglied erwartet wird.</a:t>
            </a:r>
          </a:p>
        </p:txBody>
      </p:sp>
      <p:sp>
        <p:nvSpPr>
          <p:cNvPr id="13" name="Body Copy">
            <a:extLst>
              <a:ext uri="{FF2B5EF4-FFF2-40B4-BE49-F238E27FC236}">
                <a16:creationId xmlns:a16="http://schemas.microsoft.com/office/drawing/2014/main" id="{441058A8-A6A9-8D44-A76A-9F7F4040BAA7}"/>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de-DE" sz="3200" b="1">
                <a:solidFill>
                  <a:schemeClr val="bg1"/>
                </a:solidFill>
                <a:latin typeface="Arial" charset="0"/>
                <a:ea typeface="Arial" charset="0"/>
                <a:cs typeface="Arial" charset="0"/>
              </a:rPr>
              <a:t>Klare Erwartungen festlegen</a:t>
            </a:r>
          </a:p>
        </p:txBody>
      </p:sp>
      <p:sp>
        <p:nvSpPr>
          <p:cNvPr id="37" name="Rectangle 17">
            <a:extLst>
              <a:ext uri="{FF2B5EF4-FFF2-40B4-BE49-F238E27FC236}">
                <a16:creationId xmlns:a16="http://schemas.microsoft.com/office/drawing/2014/main" id="{57887EC0-4B14-114E-949E-35BBFFF8CA5D}"/>
              </a:ext>
            </a:extLst>
          </p:cNvPr>
          <p:cNvSpPr>
            <a:spLocks noChangeArrowheads="1"/>
          </p:cNvSpPr>
          <p:nvPr/>
        </p:nvSpPr>
        <p:spPr bwMode="auto">
          <a:xfrm>
            <a:off x="5038505" y="4384283"/>
            <a:ext cx="15452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noFill/>
                </a:ln>
                <a:solidFill>
                  <a:srgbClr val="FF5C35"/>
                </a:solidFill>
                <a:effectLst/>
                <a:latin typeface="Open Sans Semibold" panose="020B0706030804020204" pitchFamily="34" charset="0"/>
              </a:rPr>
              <a:t>Engagement</a:t>
            </a:r>
          </a:p>
        </p:txBody>
      </p:sp>
      <p:sp>
        <p:nvSpPr>
          <p:cNvPr id="47" name="Rectangle 17">
            <a:extLst>
              <a:ext uri="{FF2B5EF4-FFF2-40B4-BE49-F238E27FC236}">
                <a16:creationId xmlns:a16="http://schemas.microsoft.com/office/drawing/2014/main" id="{254D5A1E-1463-934B-B1A1-4CC54E0DCCE2}"/>
              </a:ext>
            </a:extLst>
          </p:cNvPr>
          <p:cNvSpPr>
            <a:spLocks noChangeArrowheads="1"/>
          </p:cNvSpPr>
          <p:nvPr/>
        </p:nvSpPr>
        <p:spPr bwMode="auto">
          <a:xfrm>
            <a:off x="5562600" y="5116546"/>
            <a:ext cx="1006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noFill/>
                </a:ln>
                <a:solidFill>
                  <a:schemeClr val="bg1">
                    <a:lumMod val="75000"/>
                  </a:schemeClr>
                </a:solidFill>
                <a:effectLst/>
                <a:latin typeface="Open Sans Semibold" panose="020B0706030804020204" pitchFamily="34" charset="0"/>
              </a:rPr>
              <a:t>Respekt</a:t>
            </a:r>
          </a:p>
        </p:txBody>
      </p:sp>
      <p:sp>
        <p:nvSpPr>
          <p:cNvPr id="54" name="Rectangle 17">
            <a:extLst>
              <a:ext uri="{FF2B5EF4-FFF2-40B4-BE49-F238E27FC236}">
                <a16:creationId xmlns:a16="http://schemas.microsoft.com/office/drawing/2014/main" id="{FA8D0522-35F8-9C43-868E-FF625E07A069}"/>
              </a:ext>
            </a:extLst>
          </p:cNvPr>
          <p:cNvSpPr>
            <a:spLocks noChangeArrowheads="1"/>
          </p:cNvSpPr>
          <p:nvPr/>
        </p:nvSpPr>
        <p:spPr bwMode="auto">
          <a:xfrm>
            <a:off x="5268499" y="2866978"/>
            <a:ext cx="1248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sz="2000" b="1" dirty="0">
                <a:solidFill>
                  <a:srgbClr val="EBB700"/>
                </a:solidFill>
                <a:latin typeface="Open Sans Semibold" panose="020B0706030804020204" pitchFamily="34" charset="0"/>
              </a:rPr>
              <a:t>Flexibilität</a:t>
            </a:r>
          </a:p>
        </p:txBody>
      </p:sp>
      <p:sp>
        <p:nvSpPr>
          <p:cNvPr id="58" name="Rectangle 17">
            <a:extLst>
              <a:ext uri="{FF2B5EF4-FFF2-40B4-BE49-F238E27FC236}">
                <a16:creationId xmlns:a16="http://schemas.microsoft.com/office/drawing/2014/main" id="{8F030D53-2501-0441-9086-86F857FB6BCE}"/>
              </a:ext>
            </a:extLst>
          </p:cNvPr>
          <p:cNvSpPr>
            <a:spLocks noChangeArrowheads="1"/>
          </p:cNvSpPr>
          <p:nvPr/>
        </p:nvSpPr>
        <p:spPr bwMode="auto">
          <a:xfrm>
            <a:off x="4577048" y="3661640"/>
            <a:ext cx="2043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noFill/>
                </a:ln>
                <a:solidFill>
                  <a:srgbClr val="407CCA"/>
                </a:solidFill>
                <a:effectLst/>
                <a:latin typeface="Open Sans Semibold" panose="020B0706030804020204" pitchFamily="34" charset="0"/>
              </a:rPr>
              <a:t>Kommunikation</a:t>
            </a:r>
          </a:p>
        </p:txBody>
      </p:sp>
      <p:sp>
        <p:nvSpPr>
          <p:cNvPr id="62" name="Rectangle 17">
            <a:extLst>
              <a:ext uri="{FF2B5EF4-FFF2-40B4-BE49-F238E27FC236}">
                <a16:creationId xmlns:a16="http://schemas.microsoft.com/office/drawing/2014/main" id="{5DA8AC76-5D94-324F-880B-84B99632D264}"/>
              </a:ext>
            </a:extLst>
          </p:cNvPr>
          <p:cNvSpPr>
            <a:spLocks noChangeArrowheads="1"/>
          </p:cNvSpPr>
          <p:nvPr/>
        </p:nvSpPr>
        <p:spPr bwMode="auto">
          <a:xfrm>
            <a:off x="4683434" y="2148448"/>
            <a:ext cx="1922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a:ln>
                  <a:noFill/>
                </a:ln>
                <a:solidFill>
                  <a:srgbClr val="00AC69"/>
                </a:solidFill>
                <a:effectLst/>
                <a:latin typeface="Open Sans Semibold" panose="020B0706030804020204" pitchFamily="34" charset="0"/>
              </a:rPr>
              <a:t>Verantwortung </a:t>
            </a:r>
          </a:p>
        </p:txBody>
      </p:sp>
      <p:pic>
        <p:nvPicPr>
          <p:cNvPr id="24" name="Picture 23">
            <a:extLst>
              <a:ext uri="{FF2B5EF4-FFF2-40B4-BE49-F238E27FC236}">
                <a16:creationId xmlns:a16="http://schemas.microsoft.com/office/drawing/2014/main" id="{E9271B47-3C82-5944-A170-F5FBCC2C6B5B}"/>
              </a:ext>
            </a:extLst>
          </p:cNvPr>
          <p:cNvPicPr>
            <a:picLocks noChangeAspect="1"/>
          </p:cNvPicPr>
          <p:nvPr/>
        </p:nvPicPr>
        <p:blipFill>
          <a:blip r:embed="rId3"/>
          <a:srcRect/>
          <a:stretch/>
        </p:blipFill>
        <p:spPr>
          <a:xfrm>
            <a:off x="658006" y="5278128"/>
            <a:ext cx="1089992" cy="1089992"/>
          </a:xfrm>
          <a:prstGeom prst="rect">
            <a:avLst/>
          </a:prstGeom>
        </p:spPr>
      </p:pic>
      <p:grpSp>
        <p:nvGrpSpPr>
          <p:cNvPr id="26" name="Group 25">
            <a:extLst>
              <a:ext uri="{FF2B5EF4-FFF2-40B4-BE49-F238E27FC236}">
                <a16:creationId xmlns:a16="http://schemas.microsoft.com/office/drawing/2014/main" id="{B487D747-AE00-1B4B-A291-85ED61050EA1}"/>
              </a:ext>
            </a:extLst>
          </p:cNvPr>
          <p:cNvGrpSpPr/>
          <p:nvPr/>
        </p:nvGrpSpPr>
        <p:grpSpPr>
          <a:xfrm>
            <a:off x="6959246" y="1972026"/>
            <a:ext cx="4257742" cy="4538043"/>
            <a:chOff x="6945768" y="1737252"/>
            <a:chExt cx="4257742" cy="4538043"/>
          </a:xfrm>
        </p:grpSpPr>
        <p:grpSp>
          <p:nvGrpSpPr>
            <p:cNvPr id="27" name="Group 26">
              <a:extLst>
                <a:ext uri="{FF2B5EF4-FFF2-40B4-BE49-F238E27FC236}">
                  <a16:creationId xmlns:a16="http://schemas.microsoft.com/office/drawing/2014/main" id="{DAE02E41-8840-7943-B929-2566A7807AE3}"/>
                </a:ext>
              </a:extLst>
            </p:cNvPr>
            <p:cNvGrpSpPr/>
            <p:nvPr/>
          </p:nvGrpSpPr>
          <p:grpSpPr>
            <a:xfrm>
              <a:off x="6945768" y="3997587"/>
              <a:ext cx="4257742" cy="2277708"/>
              <a:chOff x="6945768" y="3997587"/>
              <a:chExt cx="4257742" cy="2277708"/>
            </a:xfrm>
          </p:grpSpPr>
          <p:sp>
            <p:nvSpPr>
              <p:cNvPr id="43" name="Freeform 42">
                <a:extLst>
                  <a:ext uri="{FF2B5EF4-FFF2-40B4-BE49-F238E27FC236}">
                    <a16:creationId xmlns:a16="http://schemas.microsoft.com/office/drawing/2014/main" id="{F5B766D9-8F47-434B-AAC0-1858D6AB817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4" name="Freeform 13">
                <a:extLst>
                  <a:ext uri="{FF2B5EF4-FFF2-40B4-BE49-F238E27FC236}">
                    <a16:creationId xmlns:a16="http://schemas.microsoft.com/office/drawing/2014/main" id="{E920A482-22E2-6D44-88C0-F5AAC95B51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5" name="Freeform 14">
                <a:extLst>
                  <a:ext uri="{FF2B5EF4-FFF2-40B4-BE49-F238E27FC236}">
                    <a16:creationId xmlns:a16="http://schemas.microsoft.com/office/drawing/2014/main" id="{1558E6CB-F4D3-FF45-AB0C-2B78E1108CAF}"/>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9F735853-ACA5-A64D-924F-A86E81CC6798}"/>
                </a:ext>
              </a:extLst>
            </p:cNvPr>
            <p:cNvGrpSpPr/>
            <p:nvPr/>
          </p:nvGrpSpPr>
          <p:grpSpPr>
            <a:xfrm>
              <a:off x="6945768" y="3244142"/>
              <a:ext cx="4257742" cy="2277708"/>
              <a:chOff x="6945768" y="3997587"/>
              <a:chExt cx="4257742" cy="2277708"/>
            </a:xfrm>
          </p:grpSpPr>
          <p:sp>
            <p:nvSpPr>
              <p:cNvPr id="39" name="Freeform 38">
                <a:extLst>
                  <a:ext uri="{FF2B5EF4-FFF2-40B4-BE49-F238E27FC236}">
                    <a16:creationId xmlns:a16="http://schemas.microsoft.com/office/drawing/2014/main" id="{061A0DA5-3129-DA4D-B31D-CDF0EE8F630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0" name="Freeform 13">
                <a:extLst>
                  <a:ext uri="{FF2B5EF4-FFF2-40B4-BE49-F238E27FC236}">
                    <a16:creationId xmlns:a16="http://schemas.microsoft.com/office/drawing/2014/main" id="{DB39B07D-6E0A-964C-9E30-D1E3D37CF21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2" name="Freeform 14">
                <a:extLst>
                  <a:ext uri="{FF2B5EF4-FFF2-40B4-BE49-F238E27FC236}">
                    <a16:creationId xmlns:a16="http://schemas.microsoft.com/office/drawing/2014/main" id="{E60AB57D-1BEC-464A-9786-180E9C87EBFA}"/>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9" name="Group 28">
              <a:extLst>
                <a:ext uri="{FF2B5EF4-FFF2-40B4-BE49-F238E27FC236}">
                  <a16:creationId xmlns:a16="http://schemas.microsoft.com/office/drawing/2014/main" id="{51F7F875-13F2-294B-BADC-2585A98AC9F4}"/>
                </a:ext>
              </a:extLst>
            </p:cNvPr>
            <p:cNvGrpSpPr/>
            <p:nvPr/>
          </p:nvGrpSpPr>
          <p:grpSpPr>
            <a:xfrm>
              <a:off x="6945768" y="2490697"/>
              <a:ext cx="4257742" cy="2277708"/>
              <a:chOff x="6945768" y="3997587"/>
              <a:chExt cx="4257742" cy="2277708"/>
            </a:xfrm>
          </p:grpSpPr>
          <p:sp>
            <p:nvSpPr>
              <p:cNvPr id="35" name="Freeform 34">
                <a:extLst>
                  <a:ext uri="{FF2B5EF4-FFF2-40B4-BE49-F238E27FC236}">
                    <a16:creationId xmlns:a16="http://schemas.microsoft.com/office/drawing/2014/main" id="{F9E152A1-5A8D-6548-A45D-7FB654F012E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703D88B8-9953-C144-9084-32CEB3B888D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8" name="Freeform 14">
                <a:extLst>
                  <a:ext uri="{FF2B5EF4-FFF2-40B4-BE49-F238E27FC236}">
                    <a16:creationId xmlns:a16="http://schemas.microsoft.com/office/drawing/2014/main" id="{6E338BD3-E792-0E40-A163-CEF7D35A80B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31" name="Group 30">
              <a:extLst>
                <a:ext uri="{FF2B5EF4-FFF2-40B4-BE49-F238E27FC236}">
                  <a16:creationId xmlns:a16="http://schemas.microsoft.com/office/drawing/2014/main" id="{BCCE31FB-D329-824E-A99A-9A97720B81C5}"/>
                </a:ext>
              </a:extLst>
            </p:cNvPr>
            <p:cNvGrpSpPr/>
            <p:nvPr/>
          </p:nvGrpSpPr>
          <p:grpSpPr>
            <a:xfrm>
              <a:off x="6945768" y="1737252"/>
              <a:ext cx="4257742" cy="2277708"/>
              <a:chOff x="6945768" y="3997587"/>
              <a:chExt cx="4257742" cy="2277708"/>
            </a:xfrm>
          </p:grpSpPr>
          <p:sp>
            <p:nvSpPr>
              <p:cNvPr id="32" name="Freeform 31">
                <a:extLst>
                  <a:ext uri="{FF2B5EF4-FFF2-40B4-BE49-F238E27FC236}">
                    <a16:creationId xmlns:a16="http://schemas.microsoft.com/office/drawing/2014/main" id="{131B19E4-62F1-CF4B-B774-9F1085C9ADB9}"/>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3" name="Freeform 13">
                <a:extLst>
                  <a:ext uri="{FF2B5EF4-FFF2-40B4-BE49-F238E27FC236}">
                    <a16:creationId xmlns:a16="http://schemas.microsoft.com/office/drawing/2014/main" id="{7E944C10-9E98-4145-B97C-BD837CB652D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4" name="Freeform 14">
                <a:extLst>
                  <a:ext uri="{FF2B5EF4-FFF2-40B4-BE49-F238E27FC236}">
                    <a16:creationId xmlns:a16="http://schemas.microsoft.com/office/drawing/2014/main" id="{2B34F0E2-B7D9-844C-BE8E-329C95EEA490}"/>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sp>
        <p:nvSpPr>
          <p:cNvPr id="57" name="Freeform 56">
            <a:extLst>
              <a:ext uri="{FF2B5EF4-FFF2-40B4-BE49-F238E27FC236}">
                <a16:creationId xmlns:a16="http://schemas.microsoft.com/office/drawing/2014/main" id="{A2925DF5-A122-A14D-AE19-1BBBB8C848C0}"/>
              </a:ext>
            </a:extLst>
          </p:cNvPr>
          <p:cNvSpPr>
            <a:spLocks/>
          </p:cNvSpPr>
          <p:nvPr/>
        </p:nvSpPr>
        <p:spPr bwMode="auto">
          <a:xfrm>
            <a:off x="6929387" y="120120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00B66C"/>
          </a:solidFill>
          <a:ln>
            <a:noFill/>
          </a:ln>
        </p:spPr>
        <p:txBody>
          <a:bodyPr wrap="square">
            <a:noAutofit/>
          </a:bodyPr>
          <a:lstStyle/>
          <a:p>
            <a:endParaRPr lang="en-US" dirty="0"/>
          </a:p>
        </p:txBody>
      </p:sp>
      <p:sp>
        <p:nvSpPr>
          <p:cNvPr id="61" name="Freeform 13">
            <a:extLst>
              <a:ext uri="{FF2B5EF4-FFF2-40B4-BE49-F238E27FC236}">
                <a16:creationId xmlns:a16="http://schemas.microsoft.com/office/drawing/2014/main" id="{3E5DE4B7-F941-C541-A108-B075F1B79AEE}"/>
              </a:ext>
            </a:extLst>
          </p:cNvPr>
          <p:cNvSpPr>
            <a:spLocks/>
          </p:cNvSpPr>
          <p:nvPr/>
        </p:nvSpPr>
        <p:spPr bwMode="auto">
          <a:xfrm>
            <a:off x="6929387" y="217186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64" name="Freeform 14">
            <a:extLst>
              <a:ext uri="{FF2B5EF4-FFF2-40B4-BE49-F238E27FC236}">
                <a16:creationId xmlns:a16="http://schemas.microsoft.com/office/drawing/2014/main" id="{2B6CE72E-14EA-9240-813B-CA3D6B482D6C}"/>
              </a:ext>
            </a:extLst>
          </p:cNvPr>
          <p:cNvSpPr>
            <a:spLocks/>
          </p:cNvSpPr>
          <p:nvPr/>
        </p:nvSpPr>
        <p:spPr bwMode="auto">
          <a:xfrm>
            <a:off x="9058258" y="217186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spTree>
    <p:extLst>
      <p:ext uri="{BB962C8B-B14F-4D97-AF65-F5344CB8AC3E}">
        <p14:creationId xmlns:p14="http://schemas.microsoft.com/office/powerpoint/2010/main" val="12699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0" y="0"/>
            <a:ext cx="12192000" cy="9401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0" y="723037"/>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6" y="226622"/>
            <a:ext cx="971568" cy="971568"/>
          </a:xfrm>
          <a:prstGeom prst="rect">
            <a:avLst/>
          </a:prstGeom>
        </p:spPr>
      </p:pic>
      <p:sp>
        <p:nvSpPr>
          <p:cNvPr id="4" name="Title 3"/>
          <p:cNvSpPr>
            <a:spLocks noGrp="1"/>
          </p:cNvSpPr>
          <p:nvPr>
            <p:ph type="title" idx="4294967295"/>
          </p:nvPr>
        </p:nvSpPr>
        <p:spPr>
          <a:xfrm>
            <a:off x="-11374" y="1050197"/>
            <a:ext cx="12192000" cy="838200"/>
          </a:xfrm>
          <a:prstGeom prst="rect">
            <a:avLst/>
          </a:prstGeom>
        </p:spPr>
        <p:txBody>
          <a:bodyPr/>
          <a:lstStyle/>
          <a:p>
            <a:r>
              <a:rPr lang="de-DE" sz="3200" b="1">
                <a:solidFill>
                  <a:srgbClr val="0A5496"/>
                </a:solidFill>
              </a:rPr>
              <a:t>Zusammenarbeit </a:t>
            </a:r>
          </a:p>
        </p:txBody>
      </p:sp>
      <p:sp>
        <p:nvSpPr>
          <p:cNvPr id="5" name="Content Placeholder 4"/>
          <p:cNvSpPr>
            <a:spLocks noGrp="1"/>
          </p:cNvSpPr>
          <p:nvPr>
            <p:ph sz="quarter" idx="4294967295"/>
          </p:nvPr>
        </p:nvSpPr>
        <p:spPr>
          <a:xfrm>
            <a:off x="904575" y="1888397"/>
            <a:ext cx="5267325" cy="4969603"/>
          </a:xfrm>
          <a:prstGeom prst="rect">
            <a:avLst/>
          </a:prstGeom>
          <a:solidFill>
            <a:schemeClr val="bg1"/>
          </a:solidFill>
        </p:spPr>
        <p:txBody>
          <a:bodyPr/>
          <a:lstStyle/>
          <a:p>
            <a:pPr marL="0" indent="0">
              <a:buNone/>
            </a:pPr>
            <a:r>
              <a:rPr lang="de-DE" sz="2400" b="1" dirty="0">
                <a:solidFill>
                  <a:srgbClr val="0A5496"/>
                </a:solidFill>
              </a:rPr>
              <a:t>Leidenschaft</a:t>
            </a:r>
          </a:p>
          <a:p>
            <a:pPr>
              <a:lnSpc>
                <a:spcPct val="150000"/>
              </a:lnSpc>
              <a:buClr>
                <a:schemeClr val="tx2"/>
              </a:buClr>
              <a:buFont typeface="Wingdings" panose="05000000000000000000" pitchFamily="2" charset="2"/>
              <a:buChar char="§"/>
            </a:pPr>
            <a:r>
              <a:rPr lang="de-DE" sz="2400" b="1" dirty="0">
                <a:solidFill>
                  <a:srgbClr val="0A5496"/>
                </a:solidFill>
              </a:rPr>
              <a:t> </a:t>
            </a:r>
          </a:p>
          <a:p>
            <a:pPr>
              <a:lnSpc>
                <a:spcPct val="150000"/>
              </a:lnSpc>
              <a:buClr>
                <a:schemeClr val="tx2"/>
              </a:buClr>
              <a:buFont typeface="Wingdings" panose="05000000000000000000" pitchFamily="2" charset="2"/>
              <a:buChar char="§"/>
            </a:pPr>
            <a:r>
              <a:rPr lang="de-DE" sz="2400" b="1" dirty="0">
                <a:solidFill>
                  <a:srgbClr val="0A5496"/>
                </a:solidFill>
              </a:rPr>
              <a:t> </a:t>
            </a:r>
          </a:p>
          <a:p>
            <a:pPr>
              <a:lnSpc>
                <a:spcPct val="150000"/>
              </a:lnSpc>
              <a:buClr>
                <a:schemeClr val="tx2"/>
              </a:buClr>
              <a:buFont typeface="Wingdings" panose="05000000000000000000" pitchFamily="2" charset="2"/>
              <a:buChar char="§"/>
            </a:pPr>
            <a:r>
              <a:rPr lang="de-DE" sz="2400" b="1" dirty="0">
                <a:solidFill>
                  <a:srgbClr val="0A5496"/>
                </a:solidFill>
              </a:rPr>
              <a:t> </a:t>
            </a:r>
          </a:p>
          <a:p>
            <a:pPr>
              <a:lnSpc>
                <a:spcPct val="150000"/>
              </a:lnSpc>
              <a:buClr>
                <a:schemeClr val="tx2"/>
              </a:buClr>
              <a:buFont typeface="Wingdings" panose="05000000000000000000" pitchFamily="2" charset="2"/>
              <a:buChar char="§"/>
            </a:pPr>
            <a:r>
              <a:rPr lang="de-DE" sz="2400" b="1" dirty="0">
                <a:solidFill>
                  <a:srgbClr val="0A5496"/>
                </a:solidFill>
              </a:rPr>
              <a:t> </a:t>
            </a:r>
          </a:p>
          <a:p>
            <a:pPr>
              <a:lnSpc>
                <a:spcPct val="150000"/>
              </a:lnSpc>
              <a:buClr>
                <a:schemeClr val="tx2"/>
              </a:buClr>
              <a:buFont typeface="Wingdings" panose="05000000000000000000" pitchFamily="2" charset="2"/>
              <a:buChar char="§"/>
            </a:pPr>
            <a:r>
              <a:rPr lang="de-DE" sz="2400" b="1" dirty="0">
                <a:solidFill>
                  <a:srgbClr val="0A5496"/>
                </a:solidFill>
              </a:rPr>
              <a:t> </a:t>
            </a:r>
          </a:p>
          <a:p>
            <a:pPr>
              <a:lnSpc>
                <a:spcPct val="150000"/>
              </a:lnSpc>
              <a:buClr>
                <a:schemeClr val="tx2"/>
              </a:buClr>
              <a:buFont typeface="Wingdings" panose="05000000000000000000" pitchFamily="2" charset="2"/>
              <a:buChar char="§"/>
            </a:pPr>
            <a:r>
              <a:rPr lang="de-DE" sz="2400" b="1" dirty="0">
                <a:solidFill>
                  <a:srgbClr val="0A5496"/>
                </a:solidFill>
              </a:rPr>
              <a:t> </a:t>
            </a:r>
          </a:p>
        </p:txBody>
      </p:sp>
      <p:sp>
        <p:nvSpPr>
          <p:cNvPr id="17" name="Content Placeholder 4">
            <a:extLst>
              <a:ext uri="{FF2B5EF4-FFF2-40B4-BE49-F238E27FC236}">
                <a16:creationId xmlns:a16="http://schemas.microsoft.com/office/drawing/2014/main" id="{EEB546F9-9324-7243-87CD-66BE4A79F78D}"/>
              </a:ext>
            </a:extLst>
          </p:cNvPr>
          <p:cNvSpPr txBox="1">
            <a:spLocks/>
          </p:cNvSpPr>
          <p:nvPr/>
        </p:nvSpPr>
        <p:spPr>
          <a:xfrm>
            <a:off x="6171900" y="1888396"/>
            <a:ext cx="5267325" cy="4969603"/>
          </a:xfrm>
          <a:prstGeom prst="rect">
            <a:avLst/>
          </a:prstGeom>
          <a:solidFill>
            <a:schemeClr val="bg1"/>
          </a:solid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de-DE" sz="2400" b="1">
                <a:solidFill>
                  <a:srgbClr val="0A5496"/>
                </a:solidFill>
              </a:rPr>
              <a:t>Zweck</a:t>
            </a:r>
          </a:p>
          <a:p>
            <a:pPr>
              <a:lnSpc>
                <a:spcPct val="150000"/>
              </a:lnSpc>
              <a:buClr>
                <a:schemeClr val="tx2"/>
              </a:buClr>
              <a:buFont typeface="Wingdings" panose="05000000000000000000" pitchFamily="2" charset="2"/>
              <a:buChar char="§"/>
            </a:pPr>
            <a:r>
              <a:rPr lang="de-DE" sz="2400" b="1">
                <a:solidFill>
                  <a:srgbClr val="0A5496"/>
                </a:solidFill>
              </a:rPr>
              <a:t> </a:t>
            </a:r>
          </a:p>
          <a:p>
            <a:pPr>
              <a:lnSpc>
                <a:spcPct val="150000"/>
              </a:lnSpc>
              <a:buClr>
                <a:schemeClr val="tx2"/>
              </a:buClr>
              <a:buFont typeface="Wingdings" panose="05000000000000000000" pitchFamily="2" charset="2"/>
              <a:buChar char="§"/>
            </a:pPr>
            <a:r>
              <a:rPr lang="de-DE" sz="2400" b="1">
                <a:solidFill>
                  <a:srgbClr val="0A5496"/>
                </a:solidFill>
              </a:rPr>
              <a:t> </a:t>
            </a:r>
          </a:p>
          <a:p>
            <a:pPr>
              <a:lnSpc>
                <a:spcPct val="150000"/>
              </a:lnSpc>
              <a:buClr>
                <a:schemeClr val="tx2"/>
              </a:buClr>
              <a:buFont typeface="Wingdings" panose="05000000000000000000" pitchFamily="2" charset="2"/>
              <a:buChar char="§"/>
            </a:pPr>
            <a:r>
              <a:rPr lang="de-DE" sz="2400" b="1">
                <a:solidFill>
                  <a:srgbClr val="0A5496"/>
                </a:solidFill>
              </a:rPr>
              <a:t> </a:t>
            </a:r>
          </a:p>
          <a:p>
            <a:pPr>
              <a:lnSpc>
                <a:spcPct val="150000"/>
              </a:lnSpc>
              <a:buClr>
                <a:schemeClr val="tx2"/>
              </a:buClr>
              <a:buFont typeface="Wingdings" panose="05000000000000000000" pitchFamily="2" charset="2"/>
              <a:buChar char="§"/>
            </a:pPr>
            <a:r>
              <a:rPr lang="de-DE" sz="2400" b="1">
                <a:solidFill>
                  <a:srgbClr val="0A5496"/>
                </a:solidFill>
              </a:rPr>
              <a:t> </a:t>
            </a:r>
          </a:p>
          <a:p>
            <a:pPr>
              <a:lnSpc>
                <a:spcPct val="150000"/>
              </a:lnSpc>
              <a:buClr>
                <a:schemeClr val="tx2"/>
              </a:buClr>
              <a:buFont typeface="Wingdings" panose="05000000000000000000" pitchFamily="2" charset="2"/>
              <a:buChar char="§"/>
            </a:pPr>
            <a:r>
              <a:rPr lang="de-DE" sz="2400" b="1">
                <a:solidFill>
                  <a:srgbClr val="0A5496"/>
                </a:solidFill>
              </a:rPr>
              <a:t> </a:t>
            </a:r>
          </a:p>
          <a:p>
            <a:pPr>
              <a:lnSpc>
                <a:spcPct val="150000"/>
              </a:lnSpc>
              <a:buClr>
                <a:schemeClr val="tx2"/>
              </a:buClr>
              <a:buFont typeface="Wingdings" panose="05000000000000000000" pitchFamily="2" charset="2"/>
              <a:buChar char="§"/>
            </a:pPr>
            <a:r>
              <a:rPr lang="de-DE" sz="2400" b="1">
                <a:solidFill>
                  <a:srgbClr val="0A5496"/>
                </a:solidFill>
              </a:rPr>
              <a:t> </a:t>
            </a:r>
          </a:p>
        </p:txBody>
      </p:sp>
    </p:spTree>
    <p:extLst>
      <p:ext uri="{BB962C8B-B14F-4D97-AF65-F5344CB8AC3E}">
        <p14:creationId xmlns:p14="http://schemas.microsoft.com/office/powerpoint/2010/main" val="85395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015395DB-CE56-524D-97FD-7B22E677993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 </a:t>
            </a:r>
          </a:p>
        </p:txBody>
      </p:sp>
      <p:pic>
        <p:nvPicPr>
          <p:cNvPr id="15" name="Picture 14">
            <a:extLst>
              <a:ext uri="{FF2B5EF4-FFF2-40B4-BE49-F238E27FC236}">
                <a16:creationId xmlns:a16="http://schemas.microsoft.com/office/drawing/2014/main" id="{4F93A7C9-BF3B-AE49-9FF7-F169E13B4FE7}"/>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2351CA2B-9717-DC45-9CD9-5AA110A0963F}"/>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502628E1-5E46-1343-997D-913808D67107}"/>
              </a:ext>
            </a:extLst>
          </p:cNvPr>
          <p:cNvGrpSpPr/>
          <p:nvPr/>
        </p:nvGrpSpPr>
        <p:grpSpPr>
          <a:xfrm>
            <a:off x="469817" y="405233"/>
            <a:ext cx="10495506" cy="5318382"/>
            <a:chOff x="469817" y="1790696"/>
            <a:chExt cx="10495506" cy="4007102"/>
          </a:xfrm>
        </p:grpSpPr>
        <p:sp>
          <p:nvSpPr>
            <p:cNvPr id="18" name="Body Copy">
              <a:extLst>
                <a:ext uri="{FF2B5EF4-FFF2-40B4-BE49-F238E27FC236}">
                  <a16:creationId xmlns:a16="http://schemas.microsoft.com/office/drawing/2014/main" id="{3C41F1B6-558F-6740-B8F8-E8A474BEEC65}"/>
                </a:ext>
              </a:extLst>
            </p:cNvPr>
            <p:cNvSpPr txBox="1">
              <a:spLocks/>
            </p:cNvSpPr>
            <p:nvPr/>
          </p:nvSpPr>
          <p:spPr>
            <a:xfrm>
              <a:off x="1601272" y="3124622"/>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b="1" dirty="0"/>
                <a:t>Alleine können wir so wenig erreichen; gemeinsam können wir so viel erreichen.</a:t>
              </a:r>
            </a:p>
          </p:txBody>
        </p:sp>
        <p:sp>
          <p:nvSpPr>
            <p:cNvPr id="19" name="Quote">
              <a:extLst>
                <a:ext uri="{FF2B5EF4-FFF2-40B4-BE49-F238E27FC236}">
                  <a16:creationId xmlns:a16="http://schemas.microsoft.com/office/drawing/2014/main" id="{8D226F39-8891-A347-9BB2-80D476E06812}"/>
                </a:ext>
              </a:extLst>
            </p:cNvPr>
            <p:cNvSpPr/>
            <p:nvPr/>
          </p:nvSpPr>
          <p:spPr>
            <a:xfrm>
              <a:off x="9451604" y="2963693"/>
              <a:ext cx="1513719" cy="2834105"/>
            </a:xfrm>
            <a:prstGeom prst="rect">
              <a:avLst/>
            </a:prstGeom>
          </p:spPr>
          <p:txBody>
            <a:bodyPr wrap="square" lIns="63496" tIns="31748" rIns="63496" bIns="31748">
              <a:spAutoFit/>
            </a:bodyPr>
            <a:lstStyle/>
            <a:p>
              <a:pPr algn="ctr"/>
              <a:r>
                <a:rPr lang="de-DE" sz="18000" b="1" dirty="0">
                  <a:solidFill>
                    <a:srgbClr val="EBB700"/>
                  </a:solidFill>
                  <a:latin typeface="Open Sans"/>
                  <a:cs typeface="Open Sans"/>
                </a:rPr>
                <a:t>„</a:t>
              </a:r>
            </a:p>
          </p:txBody>
        </p:sp>
        <p:sp>
          <p:nvSpPr>
            <p:cNvPr id="20" name="Quote">
              <a:extLst>
                <a:ext uri="{FF2B5EF4-FFF2-40B4-BE49-F238E27FC236}">
                  <a16:creationId xmlns:a16="http://schemas.microsoft.com/office/drawing/2014/main" id="{FC79C4BB-10AE-F943-AE1C-02C5220BCB45}"/>
                </a:ext>
              </a:extLst>
            </p:cNvPr>
            <p:cNvSpPr/>
            <p:nvPr/>
          </p:nvSpPr>
          <p:spPr>
            <a:xfrm>
              <a:off x="469817" y="1790696"/>
              <a:ext cx="1513719" cy="2834105"/>
            </a:xfrm>
            <a:prstGeom prst="rect">
              <a:avLst/>
            </a:prstGeom>
          </p:spPr>
          <p:txBody>
            <a:bodyPr wrap="square" lIns="63496" tIns="31748" rIns="63496" bIns="31748">
              <a:spAutoFit/>
            </a:bodyPr>
            <a:lstStyle/>
            <a:p>
              <a:pPr algn="ctr"/>
              <a:r>
                <a:rPr lang="de-DE" sz="18000" b="1" dirty="0">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D36BFE30-606C-2044-9481-82BD8C086BF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
        <p:nvSpPr>
          <p:cNvPr id="2" name="Text Placeholder 1"/>
          <p:cNvSpPr>
            <a:spLocks noGrp="1"/>
          </p:cNvSpPr>
          <p:nvPr>
            <p:ph type="body" sz="quarter" idx="4294967295"/>
          </p:nvPr>
        </p:nvSpPr>
        <p:spPr>
          <a:xfrm>
            <a:off x="7458226" y="5477352"/>
            <a:ext cx="2849895" cy="848012"/>
          </a:xfrm>
          <a:prstGeom prst="rect">
            <a:avLst/>
          </a:prstGeom>
        </p:spPr>
        <p:txBody>
          <a:bodyPr/>
          <a:lstStyle/>
          <a:p>
            <a:pPr marL="0" indent="0">
              <a:buNone/>
            </a:pPr>
            <a:r>
              <a:rPr lang="de-DE" sz="2400" b="1" dirty="0">
                <a:solidFill>
                  <a:schemeClr val="bg1"/>
                </a:solidFill>
              </a:rPr>
              <a:t>- Helen Keller</a:t>
            </a:r>
          </a:p>
        </p:txBody>
      </p:sp>
    </p:spTree>
    <p:extLst>
      <p:ext uri="{BB962C8B-B14F-4D97-AF65-F5344CB8AC3E}">
        <p14:creationId xmlns:p14="http://schemas.microsoft.com/office/powerpoint/2010/main" val="37662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A4920E5B-C8BE-B84B-95CB-B85D0E1B2A64}"/>
              </a:ext>
            </a:extLst>
          </p:cNvPr>
          <p:cNvSpPr/>
          <p:nvPr/>
        </p:nvSpPr>
        <p:spPr>
          <a:xfrm>
            <a:off x="-1672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Freeform 7">
            <a:extLst>
              <a:ext uri="{FF2B5EF4-FFF2-40B4-BE49-F238E27FC236}">
                <a16:creationId xmlns:a16="http://schemas.microsoft.com/office/drawing/2014/main" id="{8CA82B18-B400-A946-B212-3AE7A9C9B5D2}"/>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de-DE">
                <a:solidFill>
                  <a:schemeClr val="lt1">
                    <a:alpha val="44000"/>
                  </a:schemeClr>
                </a:solidFill>
              </a:rPr>
              <a:t>m</a:t>
            </a:r>
          </a:p>
        </p:txBody>
      </p:sp>
      <p:sp>
        <p:nvSpPr>
          <p:cNvPr id="9" name="Title 1">
            <a:extLst>
              <a:ext uri="{FF2B5EF4-FFF2-40B4-BE49-F238E27FC236}">
                <a16:creationId xmlns:a16="http://schemas.microsoft.com/office/drawing/2014/main" id="{34422C8C-C24C-E24C-BB51-93C856494E13}"/>
              </a:ext>
            </a:extLst>
          </p:cNvPr>
          <p:cNvSpPr txBox="1">
            <a:spLocks/>
          </p:cNvSpPr>
          <p:nvPr/>
        </p:nvSpPr>
        <p:spPr>
          <a:xfrm>
            <a:off x="6096000" y="1295400"/>
            <a:ext cx="5181600"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b="1" dirty="0">
                <a:solidFill>
                  <a:srgbClr val="00338D"/>
                </a:solidFill>
                <a:latin typeface="Arial" charset="0"/>
                <a:ea typeface="Arial" charset="0"/>
                <a:cs typeface="Arial" charset="0"/>
              </a:rPr>
              <a:t>Nächste Schritte: Vorbereitung</a:t>
            </a:r>
          </a:p>
          <a:p>
            <a:pPr algn="l"/>
            <a:r>
              <a:rPr lang="de-DE" sz="3200" b="1" dirty="0">
                <a:solidFill>
                  <a:srgbClr val="00338D"/>
                </a:solidFill>
                <a:latin typeface="Arial" charset="0"/>
                <a:ea typeface="Arial" charset="0"/>
                <a:cs typeface="Arial" charset="0"/>
              </a:rPr>
              <a:t>„Eine Vision entwerfen“</a:t>
            </a:r>
          </a:p>
        </p:txBody>
      </p:sp>
      <p:pic>
        <p:nvPicPr>
          <p:cNvPr id="11" name="Picture 10">
            <a:extLst>
              <a:ext uri="{FF2B5EF4-FFF2-40B4-BE49-F238E27FC236}">
                <a16:creationId xmlns:a16="http://schemas.microsoft.com/office/drawing/2014/main" id="{CB246004-487E-0241-8C25-544A7D0EF3EB}"/>
              </a:ext>
            </a:extLst>
          </p:cNvPr>
          <p:cNvPicPr>
            <a:picLocks noChangeAspect="1"/>
          </p:cNvPicPr>
          <p:nvPr/>
        </p:nvPicPr>
        <p:blipFill>
          <a:blip r:embed="rId3"/>
          <a:srcRect/>
          <a:stretch/>
        </p:blipFill>
        <p:spPr>
          <a:xfrm>
            <a:off x="658006" y="1600200"/>
            <a:ext cx="5029200" cy="3352800"/>
          </a:xfrm>
          <a:prstGeom prst="rect">
            <a:avLst/>
          </a:prstGeom>
        </p:spPr>
      </p:pic>
      <p:sp>
        <p:nvSpPr>
          <p:cNvPr id="12" name="Page Number - Blue">
            <a:extLst>
              <a:ext uri="{FF2B5EF4-FFF2-40B4-BE49-F238E27FC236}">
                <a16:creationId xmlns:a16="http://schemas.microsoft.com/office/drawing/2014/main" id="{A528C0D4-AA29-404D-962D-FA3F48DF3C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a:solidFill>
                <a:srgbClr val="00338D"/>
              </a:solidFill>
            </a:endParaRPr>
          </a:p>
        </p:txBody>
      </p:sp>
      <p:sp>
        <p:nvSpPr>
          <p:cNvPr id="14" name="Yellow Bar">
            <a:extLst>
              <a:ext uri="{FF2B5EF4-FFF2-40B4-BE49-F238E27FC236}">
                <a16:creationId xmlns:a16="http://schemas.microsoft.com/office/drawing/2014/main" id="{DDAA4A83-A3FE-2045-9E44-C94D3083D2B7}"/>
              </a:ext>
            </a:extLst>
          </p:cNvPr>
          <p:cNvSpPr/>
          <p:nvPr/>
        </p:nvSpPr>
        <p:spPr>
          <a:xfrm>
            <a:off x="6262357" y="2743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Content Placeholder 2"/>
          <p:cNvSpPr>
            <a:spLocks noGrp="1"/>
          </p:cNvSpPr>
          <p:nvPr>
            <p:ph sz="quarter" idx="4294967295"/>
          </p:nvPr>
        </p:nvSpPr>
        <p:spPr>
          <a:xfrm>
            <a:off x="6172200" y="3120012"/>
            <a:ext cx="5396243" cy="2294863"/>
          </a:xfrm>
          <a:prstGeom prst="rect">
            <a:avLst/>
          </a:prstGeom>
        </p:spPr>
        <p:txBody>
          <a:bodyPr lIns="91440" tIns="45720" rIns="91440" bIns="45720" anchor="t"/>
          <a:lstStyle/>
          <a:p>
            <a:pPr>
              <a:lnSpc>
                <a:spcPct val="150000"/>
              </a:lnSpc>
              <a:buClr>
                <a:schemeClr val="accent1"/>
              </a:buClr>
              <a:buFont typeface="Wingdings" pitchFamily="2" charset="2"/>
              <a:buChar char="§"/>
            </a:pPr>
            <a:r>
              <a:rPr lang="de-DE" sz="2000" dirty="0"/>
              <a:t>Wählen Sie Datum und Uhrzeit aus für das Meeting</a:t>
            </a:r>
          </a:p>
          <a:p>
            <a:pPr>
              <a:lnSpc>
                <a:spcPct val="150000"/>
              </a:lnSpc>
              <a:buClr>
                <a:schemeClr val="accent1"/>
              </a:buClr>
              <a:buFont typeface="Wingdings" pitchFamily="2" charset="2"/>
              <a:buChar char="§"/>
            </a:pPr>
            <a:r>
              <a:rPr lang="de-DE" sz="2000" dirty="0"/>
              <a:t>Bestimmen Sie eine/n Moderator/in </a:t>
            </a:r>
          </a:p>
          <a:p>
            <a:pPr>
              <a:lnSpc>
                <a:spcPct val="150000"/>
              </a:lnSpc>
              <a:buClr>
                <a:schemeClr val="accent1"/>
              </a:buClr>
              <a:buFont typeface="Wingdings" pitchFamily="2" charset="2"/>
              <a:buChar char="§"/>
            </a:pPr>
            <a:r>
              <a:rPr lang="de-DE" sz="2000" dirty="0"/>
              <a:t>Verschicken Sie Einladungen für das Online-Meeting</a:t>
            </a:r>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p:txBody>
      </p:sp>
      <p:pic>
        <p:nvPicPr>
          <p:cNvPr id="15" name="Picture 14">
            <a:extLst>
              <a:ext uri="{FF2B5EF4-FFF2-40B4-BE49-F238E27FC236}">
                <a16:creationId xmlns:a16="http://schemas.microsoft.com/office/drawing/2014/main" id="{7102D986-2B40-434E-8A57-2971A672FDB5}"/>
              </a:ext>
            </a:extLst>
          </p:cNvPr>
          <p:cNvPicPr>
            <a:picLocks noChangeAspect="1"/>
          </p:cNvPicPr>
          <p:nvPr/>
        </p:nvPicPr>
        <p:blipFill>
          <a:blip r:embed="rId4"/>
          <a:srcRect/>
          <a:stretch/>
        </p:blipFill>
        <p:spPr>
          <a:xfrm>
            <a:off x="658006" y="5310808"/>
            <a:ext cx="1089992" cy="1089992"/>
          </a:xfrm>
          <a:prstGeom prst="rect">
            <a:avLst/>
          </a:prstGeom>
        </p:spPr>
      </p:pic>
    </p:spTree>
    <p:extLst>
      <p:ext uri="{BB962C8B-B14F-4D97-AF65-F5344CB8AC3E}">
        <p14:creationId xmlns:p14="http://schemas.microsoft.com/office/powerpoint/2010/main" val="221712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FCFF-2AAE-4BD0-90AF-84F6F937E725}"/>
              </a:ext>
            </a:extLst>
          </p:cNvPr>
          <p:cNvSpPr>
            <a:spLocks noGrp="1"/>
          </p:cNvSpPr>
          <p:nvPr>
            <p:ph type="title" idx="4294967295"/>
          </p:nvPr>
        </p:nvSpPr>
        <p:spPr>
          <a:xfrm>
            <a:off x="639170" y="683496"/>
            <a:ext cx="11552830" cy="533400"/>
          </a:xfrm>
          <a:prstGeom prst="rect">
            <a:avLst/>
          </a:prstGeom>
        </p:spPr>
        <p:txBody>
          <a:bodyPr lIns="91440" tIns="45720" rIns="91440" bIns="45720" anchor="t">
            <a:normAutofit fontScale="90000"/>
          </a:bodyPr>
          <a:lstStyle/>
          <a:p>
            <a:pPr algn="l"/>
            <a:r>
              <a:rPr lang="de-DE" b="1">
                <a:solidFill>
                  <a:srgbClr val="0A5496"/>
                </a:solidFill>
              </a:rPr>
              <a:t>Empfohlene Vorarbeit für „Eine Vision entwerfen“</a:t>
            </a:r>
          </a:p>
        </p:txBody>
      </p:sp>
      <p:sp>
        <p:nvSpPr>
          <p:cNvPr id="3" name="Content Placeholder 2">
            <a:extLst>
              <a:ext uri="{FF2B5EF4-FFF2-40B4-BE49-F238E27FC236}">
                <a16:creationId xmlns:a16="http://schemas.microsoft.com/office/drawing/2014/main" id="{804854C4-9CA9-487A-B4CA-EE2C663FCB2B}"/>
              </a:ext>
            </a:extLst>
          </p:cNvPr>
          <p:cNvSpPr>
            <a:spLocks noGrp="1"/>
          </p:cNvSpPr>
          <p:nvPr>
            <p:ph sz="quarter" idx="4294967295"/>
          </p:nvPr>
        </p:nvSpPr>
        <p:spPr>
          <a:xfrm>
            <a:off x="639170" y="1600200"/>
            <a:ext cx="5486400" cy="5029200"/>
          </a:xfrm>
          <a:prstGeom prst="rect">
            <a:avLst/>
          </a:prstGeom>
        </p:spPr>
        <p:txBody>
          <a:bodyPr lIns="91440" tIns="45720" rIns="91440" bIns="45720" anchor="t"/>
          <a:lstStyle/>
          <a:p>
            <a:pPr marL="0" indent="0">
              <a:buNone/>
            </a:pPr>
            <a:r>
              <a:rPr lang="de-DE" sz="2800" b="1" dirty="0">
                <a:solidFill>
                  <a:srgbClr val="0A5496"/>
                </a:solidFill>
                <a:ea typeface="ヒラギノ角ゴ Pro W3"/>
              </a:rPr>
              <a:t>Online-Kurse im Lions-Lernzentrum</a:t>
            </a:r>
          </a:p>
          <a:p>
            <a:pPr>
              <a:lnSpc>
                <a:spcPct val="250000"/>
              </a:lnSpc>
              <a:buClr>
                <a:srgbClr val="FFC000"/>
              </a:buClr>
            </a:pPr>
            <a:r>
              <a:rPr lang="de-DE" sz="2000" dirty="0">
                <a:ea typeface="ヒラギノ角ゴ Pro W3"/>
              </a:rPr>
              <a:t>Effektive Teams</a:t>
            </a:r>
          </a:p>
          <a:p>
            <a:pPr>
              <a:lnSpc>
                <a:spcPct val="150000"/>
              </a:lnSpc>
              <a:buClr>
                <a:srgbClr val="FFC000"/>
              </a:buClr>
            </a:pPr>
            <a:r>
              <a:rPr lang="de-DE" sz="2000" dirty="0">
                <a:ea typeface="ヒラギノ角ゴ Pro W3"/>
              </a:rPr>
              <a:t>Effektives Zuhören</a:t>
            </a:r>
          </a:p>
          <a:p>
            <a:pPr>
              <a:lnSpc>
                <a:spcPct val="150000"/>
              </a:lnSpc>
              <a:buClr>
                <a:srgbClr val="FFC000"/>
              </a:buClr>
            </a:pPr>
            <a:r>
              <a:rPr lang="de-DE" sz="2000" dirty="0">
                <a:ea typeface="ヒラギノ角ゴ Pro W3"/>
              </a:rPr>
              <a:t>Einführung in die SWOT-Analyse</a:t>
            </a:r>
          </a:p>
          <a:p>
            <a:pPr>
              <a:lnSpc>
                <a:spcPct val="150000"/>
              </a:lnSpc>
              <a:buClr>
                <a:srgbClr val="FFC000"/>
              </a:buClr>
            </a:pPr>
            <a:r>
              <a:rPr lang="de-DE" sz="2000" dirty="0">
                <a:ea typeface="ヒラギノ角ゴ Pro W3"/>
              </a:rPr>
              <a:t>Zielsetzung</a:t>
            </a:r>
          </a:p>
          <a:p>
            <a:pPr marL="0" indent="0">
              <a:buNone/>
            </a:pPr>
            <a:endParaRPr lang="en-US" dirty="0">
              <a:ea typeface="ヒラギノ角ゴ Pro W3"/>
            </a:endParaRPr>
          </a:p>
          <a:p>
            <a:pPr marL="0" indent="0">
              <a:buNone/>
            </a:pPr>
            <a:r>
              <a:rPr lang="de-DE" dirty="0"/>
              <a:t>Suchen Sie in der Inhaltsbibliothek des Lions-Lernzentrums (LLC) anhand des Namens nach den Kursen. Greifen Sie über Ihren Lion Account (Lion Portal) auf das LCC zu, klicken Sie auf „</a:t>
            </a:r>
            <a:r>
              <a:rPr lang="de-DE" dirty="0" err="1"/>
              <a:t>Learn</a:t>
            </a:r>
            <a:r>
              <a:rPr lang="de-DE" dirty="0"/>
              <a:t>“ und dann auf „Lions-Lernzentrum“.</a:t>
            </a:r>
          </a:p>
        </p:txBody>
      </p:sp>
      <p:sp>
        <p:nvSpPr>
          <p:cNvPr id="6" name="Rectangle 5">
            <a:extLst>
              <a:ext uri="{FF2B5EF4-FFF2-40B4-BE49-F238E27FC236}">
                <a16:creationId xmlns:a16="http://schemas.microsoft.com/office/drawing/2014/main" id="{D69E29BA-9C79-B246-A4B7-DFE89BF4A98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Content Placeholder 2">
            <a:extLst>
              <a:ext uri="{FF2B5EF4-FFF2-40B4-BE49-F238E27FC236}">
                <a16:creationId xmlns:a16="http://schemas.microsoft.com/office/drawing/2014/main" id="{202C6517-0A44-48F6-B81B-5262B9A111F7}"/>
              </a:ext>
            </a:extLst>
          </p:cNvPr>
          <p:cNvSpPr txBox="1">
            <a:spLocks/>
          </p:cNvSpPr>
          <p:nvPr/>
        </p:nvSpPr>
        <p:spPr>
          <a:xfrm>
            <a:off x="6629400" y="1600200"/>
            <a:ext cx="5486400" cy="5029200"/>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2800" b="1" dirty="0">
                <a:solidFill>
                  <a:srgbClr val="0A5496"/>
                </a:solidFill>
                <a:latin typeface="Arial" panose="020B0604020202020204" pitchFamily="34" charset="0"/>
                <a:ea typeface="ヒラギノ角ゴ Pro W3"/>
                <a:cs typeface="Arial" panose="020B0604020202020204" pitchFamily="34" charset="0"/>
              </a:rPr>
              <a:t>Ergänzendes Lernen</a:t>
            </a:r>
          </a:p>
          <a:p>
            <a:pPr>
              <a:lnSpc>
                <a:spcPct val="200000"/>
              </a:lnSpc>
              <a:buClr>
                <a:srgbClr val="FFC000"/>
              </a:buClr>
            </a:pPr>
            <a:r>
              <a:rPr lang="de-DE" sz="2000" dirty="0">
                <a:solidFill>
                  <a:srgbClr val="0A5496"/>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Arbeitsheft „Strategieplan des Distrikts“</a:t>
            </a:r>
          </a:p>
          <a:p>
            <a:pPr lvl="1">
              <a:buClr>
                <a:srgbClr val="FFC000"/>
              </a:buClr>
              <a:buFont typeface="Arial" panose="020B0604020202020204" pitchFamily="34" charset="0"/>
              <a:buChar char="•"/>
            </a:pPr>
            <a:r>
              <a:rPr lang="de-DE" sz="2000" dirty="0">
                <a:solidFill>
                  <a:schemeClr val="tx1"/>
                </a:solidFill>
                <a:latin typeface="Arial" panose="020B0604020202020204" pitchFamily="34" charset="0"/>
                <a:ea typeface="ヒラギノ角ゴ Pro W3"/>
                <a:cs typeface="Arial" panose="020B0604020202020204" pitchFamily="34" charset="0"/>
              </a:rPr>
              <a:t>Hilfeleistungen</a:t>
            </a:r>
          </a:p>
          <a:p>
            <a:pPr lvl="1">
              <a:buClr>
                <a:srgbClr val="FFC000"/>
              </a:buClr>
              <a:buFont typeface="Arial" panose="020B0604020202020204" pitchFamily="34" charset="0"/>
              <a:buChar char="•"/>
            </a:pPr>
            <a:r>
              <a:rPr lang="de-DE" sz="2000" dirty="0">
                <a:solidFill>
                  <a:schemeClr val="tx1"/>
                </a:solidFill>
                <a:latin typeface="Arial" panose="020B0604020202020204" pitchFamily="34" charset="0"/>
                <a:ea typeface="ヒラギノ角ゴ Pro W3"/>
                <a:cs typeface="Arial" panose="020B0604020202020204" pitchFamily="34" charset="0"/>
              </a:rPr>
              <a:t>Mitgliedschaftsentwicklung </a:t>
            </a:r>
          </a:p>
        </p:txBody>
      </p:sp>
    </p:spTree>
    <p:extLst>
      <p:ext uri="{BB962C8B-B14F-4D97-AF65-F5344CB8AC3E}">
        <p14:creationId xmlns:p14="http://schemas.microsoft.com/office/powerpoint/2010/main" val="29099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rgbClr val="EBB700"/>
                </a:solidFill>
              </a:rPr>
              <a:t>Global Membership Approach</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a:t>Ein Team zusammenstellen</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311394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0E587255-1448-7447-B97A-30B210A7F314}"/>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5FC019C1-E7DF-1547-B0A3-A5BEE4DCC7DC}"/>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Emblem - White" descr="lionlogo_white.eps">
            <a:extLst>
              <a:ext uri="{FF2B5EF4-FFF2-40B4-BE49-F238E27FC236}">
                <a16:creationId xmlns:a16="http://schemas.microsoft.com/office/drawing/2014/main" id="{F061F4CD-B550-DF43-81A4-0CEE7B2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0" name="Headline">
            <a:extLst>
              <a:ext uri="{FF2B5EF4-FFF2-40B4-BE49-F238E27FC236}">
                <a16:creationId xmlns:a16="http://schemas.microsoft.com/office/drawing/2014/main" id="{E1EB4BFA-82E7-2844-A93B-87E69AB934E9}"/>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de-DE" sz="4800" b="1">
                <a:solidFill>
                  <a:schemeClr val="bg1"/>
                </a:solidFill>
                <a:latin typeface="Helvetica Neue" charset="0"/>
                <a:ea typeface="Helvetica Neue" charset="0"/>
                <a:cs typeface="Helvetica Neue" charset="0"/>
              </a:rPr>
              <a:t>Weitere Fragen?</a:t>
            </a:r>
          </a:p>
        </p:txBody>
      </p:sp>
      <p:sp>
        <p:nvSpPr>
          <p:cNvPr id="11" name="Gold Bar">
            <a:extLst>
              <a:ext uri="{FF2B5EF4-FFF2-40B4-BE49-F238E27FC236}">
                <a16:creationId xmlns:a16="http://schemas.microsoft.com/office/drawing/2014/main" id="{159C6190-D07C-354A-AEA4-3EA7943365F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2" name="Copyright">
            <a:extLst>
              <a:ext uri="{FF2B5EF4-FFF2-40B4-BE49-F238E27FC236}">
                <a16:creationId xmlns:a16="http://schemas.microsoft.com/office/drawing/2014/main" id="{F6B0E5B4-2FF8-9940-AEE0-93BFB00EBA3D}"/>
              </a:ext>
            </a:extLst>
          </p:cNvPr>
          <p:cNvSpPr txBox="1"/>
          <p:nvPr/>
        </p:nvSpPr>
        <p:spPr>
          <a:xfrm>
            <a:off x="457200" y="6290809"/>
            <a:ext cx="3399810" cy="338554"/>
          </a:xfrm>
          <a:prstGeom prst="rect">
            <a:avLst/>
          </a:prstGeom>
          <a:noFill/>
        </p:spPr>
        <p:txBody>
          <a:bodyPr wrap="square" rtlCol="0">
            <a:spAutoFit/>
          </a:bodyPr>
          <a:lstStyle/>
          <a:p>
            <a:r>
              <a:rPr lang="de-DE" sz="1600" b="1" dirty="0">
                <a:solidFill>
                  <a:schemeClr val="bg1"/>
                </a:solidFill>
              </a:rPr>
              <a:t>© 2020 Lions Clubs International</a:t>
            </a:r>
          </a:p>
        </p:txBody>
      </p:sp>
      <p:sp>
        <p:nvSpPr>
          <p:cNvPr id="13" name="Date Lang Code">
            <a:extLst>
              <a:ext uri="{FF2B5EF4-FFF2-40B4-BE49-F238E27FC236}">
                <a16:creationId xmlns:a16="http://schemas.microsoft.com/office/drawing/2014/main" id="{683F06F2-6532-CA47-8B0F-44A905C538DF}"/>
              </a:ext>
            </a:extLst>
          </p:cNvPr>
          <p:cNvSpPr txBox="1"/>
          <p:nvPr/>
        </p:nvSpPr>
        <p:spPr>
          <a:xfrm>
            <a:off x="9184313" y="6336975"/>
            <a:ext cx="2543230" cy="584775"/>
          </a:xfrm>
          <a:prstGeom prst="rect">
            <a:avLst/>
          </a:prstGeom>
          <a:noFill/>
        </p:spPr>
        <p:txBody>
          <a:bodyPr wrap="square" rtlCol="0">
            <a:spAutoFit/>
          </a:bodyPr>
          <a:lstStyle/>
          <a:p>
            <a:r>
              <a:rPr lang="de-DE" sz="1600" b="1">
                <a:solidFill>
                  <a:schemeClr val="bg1"/>
                </a:solidFill>
              </a:rPr>
              <a:t>Aktualisiert 8/2023 </a:t>
            </a:r>
            <a:r>
              <a:rPr lang="de-DE" sz="1600" b="1" dirty="0">
                <a:solidFill>
                  <a:schemeClr val="bg1"/>
                </a:solidFill>
              </a:rPr>
              <a:t>GE</a:t>
            </a:r>
          </a:p>
          <a:p>
            <a:endParaRPr lang="en-US" sz="1600" b="1" dirty="0">
              <a:solidFill>
                <a:schemeClr val="bg1"/>
              </a:solidFill>
            </a:endParaRPr>
          </a:p>
        </p:txBody>
      </p:sp>
      <p:sp>
        <p:nvSpPr>
          <p:cNvPr id="14" name="Page Number - White">
            <a:extLst>
              <a:ext uri="{FF2B5EF4-FFF2-40B4-BE49-F238E27FC236}">
                <a16:creationId xmlns:a16="http://schemas.microsoft.com/office/drawing/2014/main" id="{CAA02B85-79F3-2949-8914-08C80D1B360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spTree>
    <p:extLst>
      <p:ext uri="{BB962C8B-B14F-4D97-AF65-F5344CB8AC3E}">
        <p14:creationId xmlns:p14="http://schemas.microsoft.com/office/powerpoint/2010/main" val="298131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de-DE" sz="5400" b="1" dirty="0">
                <a:solidFill>
                  <a:schemeClr val="bg1"/>
                </a:solidFill>
                <a:latin typeface="Arial" panose="020B0604020202020204" pitchFamily="34" charset="0"/>
                <a:ea typeface="Arial" charset="0"/>
                <a:cs typeface="Arial" panose="020B0604020202020204" pitchFamily="34" charset="0"/>
              </a:rPr>
              <a:t>Tagesordnung</a:t>
            </a: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2</a:t>
            </a:fld>
            <a:endParaRPr lang="en-US" sz="1000">
              <a:solidFill>
                <a:srgbClr val="00338D"/>
              </a:solidFill>
            </a:endParaRPr>
          </a:p>
          <a:p>
            <a:pPr eaLnBrk="0" hangingPunct="0">
              <a:spcBef>
                <a:spcPct val="50000"/>
              </a:spcBef>
              <a:defRPr/>
            </a:pPr>
            <a:endParaRPr lang="en-US" sz="1000" dirty="0">
              <a:solidFill>
                <a:srgbClr val="00338D"/>
              </a:solidFill>
            </a:endParaRPr>
          </a:p>
        </p:txBody>
      </p:sp>
      <p:sp>
        <p:nvSpPr>
          <p:cNvPr id="26" name="Body Copy">
            <a:extLst>
              <a:ext uri="{FF2B5EF4-FFF2-40B4-BE49-F238E27FC236}">
                <a16:creationId xmlns:a16="http://schemas.microsoft.com/office/drawing/2014/main" id="{CCCC5782-694D-E645-929A-D20BB9BFA1B2}"/>
              </a:ext>
            </a:extLst>
          </p:cNvPr>
          <p:cNvSpPr txBox="1">
            <a:spLocks/>
          </p:cNvSpPr>
          <p:nvPr/>
        </p:nvSpPr>
        <p:spPr>
          <a:xfrm>
            <a:off x="6964293" y="1745113"/>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de-DE" sz="2800" dirty="0">
                <a:solidFill>
                  <a:schemeClr val="accent6">
                    <a:lumMod val="65000"/>
                    <a:lumOff val="35000"/>
                  </a:schemeClr>
                </a:solidFill>
              </a:rPr>
              <a:t>Überblick: Global Membership Approach</a:t>
            </a:r>
          </a:p>
          <a:p>
            <a:pPr marL="342900" indent="-342900">
              <a:spcAft>
                <a:spcPts val="1200"/>
              </a:spcAft>
              <a:buClr>
                <a:srgbClr val="FFC000"/>
              </a:buClr>
              <a:buFont typeface=".Lucida Grande UI Regular"/>
              <a:buChar char="►"/>
            </a:pPr>
            <a:r>
              <a:rPr lang="de-DE" sz="2800" dirty="0">
                <a:solidFill>
                  <a:schemeClr val="accent6">
                    <a:lumMod val="65000"/>
                    <a:lumOff val="35000"/>
                  </a:schemeClr>
                </a:solidFill>
              </a:rPr>
              <a:t>Organisation von Arbeitsgruppen</a:t>
            </a:r>
          </a:p>
          <a:p>
            <a:pPr marL="342900" indent="-342900">
              <a:spcAft>
                <a:spcPts val="1200"/>
              </a:spcAft>
              <a:buClr>
                <a:srgbClr val="FFC000"/>
              </a:buClr>
              <a:buFont typeface=".Lucida Grande UI Regular"/>
              <a:buChar char="►"/>
            </a:pPr>
            <a:r>
              <a:rPr lang="de-DE" sz="2800" dirty="0">
                <a:solidFill>
                  <a:schemeClr val="accent6">
                    <a:lumMod val="65000"/>
                    <a:lumOff val="35000"/>
                  </a:schemeClr>
                </a:solidFill>
              </a:rPr>
              <a:t>Rollen in der Arbeitsgruppe</a:t>
            </a:r>
          </a:p>
          <a:p>
            <a:pPr marL="342900" indent="-342900">
              <a:spcAft>
                <a:spcPts val="1200"/>
              </a:spcAft>
              <a:buClr>
                <a:srgbClr val="FFC000"/>
              </a:buClr>
              <a:buFont typeface=".Lucida Grande UI Regular"/>
              <a:buChar char="►"/>
            </a:pPr>
            <a:r>
              <a:rPr lang="de-DE" sz="2800" dirty="0">
                <a:solidFill>
                  <a:schemeClr val="accent6">
                    <a:lumMod val="65000"/>
                    <a:lumOff val="35000"/>
                  </a:schemeClr>
                </a:solidFill>
              </a:rPr>
              <a:t>Nächste Schritte</a:t>
            </a:r>
          </a:p>
        </p:txBody>
      </p:sp>
      <p:pic>
        <p:nvPicPr>
          <p:cNvPr id="33" name="Picture 32">
            <a:extLst>
              <a:ext uri="{FF2B5EF4-FFF2-40B4-BE49-F238E27FC236}">
                <a16:creationId xmlns:a16="http://schemas.microsoft.com/office/drawing/2014/main" id="{D1B9221F-A920-4D4C-A527-8AAF1C565DA8}"/>
              </a:ext>
            </a:extLst>
          </p:cNvPr>
          <p:cNvPicPr>
            <a:picLocks noChangeAspect="1"/>
          </p:cNvPicPr>
          <p:nvPr/>
        </p:nvPicPr>
        <p:blipFill>
          <a:blip r:embed="rId3"/>
          <a:srcRect/>
          <a:stretch/>
        </p:blipFill>
        <p:spPr>
          <a:xfrm>
            <a:off x="273388" y="6114917"/>
            <a:ext cx="2755897" cy="463609"/>
          </a:xfrm>
          <a:prstGeom prst="rect">
            <a:avLst/>
          </a:prstGeom>
        </p:spPr>
      </p:pic>
      <p:sp>
        <p:nvSpPr>
          <p:cNvPr id="34" name="Yellow Bar">
            <a:extLst>
              <a:ext uri="{FF2B5EF4-FFF2-40B4-BE49-F238E27FC236}">
                <a16:creationId xmlns:a16="http://schemas.microsoft.com/office/drawing/2014/main" id="{5739784C-174A-5547-8ED0-1428D276CC17}"/>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Tree>
    <p:extLst>
      <p:ext uri="{BB962C8B-B14F-4D97-AF65-F5344CB8AC3E}">
        <p14:creationId xmlns:p14="http://schemas.microsoft.com/office/powerpoint/2010/main" val="150808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303084" y="1165019"/>
            <a:ext cx="5792916"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b="1" dirty="0">
                <a:solidFill>
                  <a:schemeClr val="bg1"/>
                </a:solidFill>
              </a:rPr>
              <a:t>Vision</a:t>
            </a:r>
          </a:p>
          <a:p>
            <a:pPr>
              <a:lnSpc>
                <a:spcPct val="120000"/>
              </a:lnSpc>
            </a:pPr>
            <a:r>
              <a:rPr lang="de-DE" dirty="0">
                <a:solidFill>
                  <a:schemeClr val="bg1"/>
                </a:solidFill>
              </a:rPr>
              <a:t>Weltweit führend im Bereich gemeinnütziger und humanitärer Hilfeleistungen zu sein.</a:t>
            </a:r>
          </a:p>
          <a:p>
            <a:endParaRPr lang="en-US" dirty="0">
              <a:solidFill>
                <a:schemeClr val="bg1"/>
              </a:solidFill>
            </a:endParaRPr>
          </a:p>
          <a:p>
            <a:r>
              <a:rPr lang="de-DE" b="1" dirty="0">
                <a:solidFill>
                  <a:schemeClr val="bg1"/>
                </a:solidFill>
              </a:rPr>
              <a:t>Leitbild</a:t>
            </a:r>
          </a:p>
          <a:p>
            <a:pPr>
              <a:lnSpc>
                <a:spcPct val="120000"/>
              </a:lnSpc>
            </a:pPr>
            <a:r>
              <a:rPr lang="de-DE" dirty="0">
                <a:solidFill>
                  <a:schemeClr val="bg1"/>
                </a:solidFill>
              </a:rPr>
              <a:t>Lions Clubs, ehrenamtliche Helfer und Partnerorganisationen dazu befähigen, die Gesundheit und das Wohlbefinden zu verbessern, Communitys zu stärken und Bedürftige durch humanitäre Hilfe und Zuschüsse zu unterstützen, um die Lebenssituationen von Menschen weltweit zu verbessern und damit wesentlich zum Weltfrieden und zur internationalen Verständigung beizutragen.</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1" y="340703"/>
            <a:ext cx="5525034" cy="8425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600" b="1" dirty="0">
                <a:solidFill>
                  <a:schemeClr val="bg1"/>
                </a:solidFill>
                <a:latin typeface="Arial" charset="0"/>
                <a:ea typeface="Arial" charset="0"/>
                <a:cs typeface="Arial" charset="0"/>
              </a:rPr>
              <a:t>Warum sind wir Lions?</a:t>
            </a: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sp>
        <p:nvSpPr>
          <p:cNvPr id="12" name="Yellow Bar">
            <a:extLst>
              <a:ext uri="{FF2B5EF4-FFF2-40B4-BE49-F238E27FC236}">
                <a16:creationId xmlns:a16="http://schemas.microsoft.com/office/drawing/2014/main" id="{36FFCDE8-B037-9D44-B42A-957A01737C55}"/>
              </a:ext>
            </a:extLst>
          </p:cNvPr>
          <p:cNvSpPr/>
          <p:nvPr/>
        </p:nvSpPr>
        <p:spPr>
          <a:xfrm>
            <a:off x="1025775" y="926600"/>
            <a:ext cx="39319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Tree>
    <p:extLst>
      <p:ext uri="{BB962C8B-B14F-4D97-AF65-F5344CB8AC3E}">
        <p14:creationId xmlns:p14="http://schemas.microsoft.com/office/powerpoint/2010/main" val="45764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Freeform 15">
            <a:extLst>
              <a:ext uri="{FF2B5EF4-FFF2-40B4-BE49-F238E27FC236}">
                <a16:creationId xmlns:a16="http://schemas.microsoft.com/office/drawing/2014/main" id="{5792C060-D3D4-7A4F-8F6F-0A49D7E63B1C}"/>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de-DE">
                <a:solidFill>
                  <a:schemeClr val="lt1">
                    <a:alpha val="44000"/>
                  </a:schemeClr>
                </a:solidFill>
              </a:rPr>
              <a:t>m</a:t>
            </a:r>
          </a:p>
        </p:txBody>
      </p:sp>
      <p:sp>
        <p:nvSpPr>
          <p:cNvPr id="11" name="Title 1"/>
          <p:cNvSpPr txBox="1">
            <a:spLocks/>
          </p:cNvSpPr>
          <p:nvPr/>
        </p:nvSpPr>
        <p:spPr>
          <a:xfrm>
            <a:off x="6096000" y="2438400"/>
            <a:ext cx="5181600" cy="1304264"/>
          </a:xfrm>
          <a:prstGeom prst="rect">
            <a:avLst/>
          </a:prstGeom>
        </p:spPr>
        <p:txBody>
          <a:bodyPr anchor="b">
            <a:normAutofit fontScale="925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b="1">
                <a:solidFill>
                  <a:schemeClr val="bg1"/>
                </a:solidFill>
                <a:latin typeface="Arial" charset="0"/>
                <a:ea typeface="Arial" charset="0"/>
                <a:cs typeface="Arial" charset="0"/>
              </a:rPr>
              <a:t>Wie hat die Lions-Mitgliedschaft Ihr Leben verändert?</a:t>
            </a:r>
          </a:p>
        </p:txBody>
      </p:sp>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pic>
        <p:nvPicPr>
          <p:cNvPr id="10" name="Picture 9">
            <a:extLst>
              <a:ext uri="{FF2B5EF4-FFF2-40B4-BE49-F238E27FC236}">
                <a16:creationId xmlns:a16="http://schemas.microsoft.com/office/drawing/2014/main" id="{8F0BF563-9F34-8546-A4A4-63F9B2F6969D}"/>
              </a:ext>
            </a:extLst>
          </p:cNvPr>
          <p:cNvPicPr preferRelativeResize="0">
            <a:picLocks noChangeAspect="1"/>
          </p:cNvPicPr>
          <p:nvPr/>
        </p:nvPicPr>
        <p:blipFill>
          <a:blip r:embed="rId3"/>
          <a:srcRect l="13403" r="13403"/>
          <a:stretch/>
        </p:blipFill>
        <p:spPr>
          <a:xfrm>
            <a:off x="832508" y="685800"/>
            <a:ext cx="4581067" cy="4690872"/>
          </a:xfrm>
          <a:prstGeom prst="rect">
            <a:avLst/>
          </a:prstGeom>
        </p:spPr>
      </p:pic>
      <p:pic>
        <p:nvPicPr>
          <p:cNvPr id="17" name="Picture 16">
            <a:extLst>
              <a:ext uri="{FF2B5EF4-FFF2-40B4-BE49-F238E27FC236}">
                <a16:creationId xmlns:a16="http://schemas.microsoft.com/office/drawing/2014/main" id="{575F8FD0-1B43-E148-AB22-CC89D3C4410F}"/>
              </a:ext>
            </a:extLst>
          </p:cNvPr>
          <p:cNvPicPr>
            <a:picLocks noChangeAspect="1"/>
          </p:cNvPicPr>
          <p:nvPr/>
        </p:nvPicPr>
        <p:blipFill>
          <a:blip r:embed="rId4"/>
          <a:srcRect/>
          <a:stretch/>
        </p:blipFill>
        <p:spPr>
          <a:xfrm>
            <a:off x="287512" y="5517475"/>
            <a:ext cx="1089992" cy="1089992"/>
          </a:xfrm>
          <a:prstGeom prst="rect">
            <a:avLst/>
          </a:prstGeom>
        </p:spPr>
      </p:pic>
      <p:sp>
        <p:nvSpPr>
          <p:cNvPr id="12" name="Yellow Bar">
            <a:extLst>
              <a:ext uri="{FF2B5EF4-FFF2-40B4-BE49-F238E27FC236}">
                <a16:creationId xmlns:a16="http://schemas.microsoft.com/office/drawing/2014/main" id="{64ECCC5B-BB0F-F846-9FDF-7E804ACDBA2D}"/>
              </a:ext>
            </a:extLst>
          </p:cNvPr>
          <p:cNvSpPr/>
          <p:nvPr/>
        </p:nvSpPr>
        <p:spPr>
          <a:xfrm>
            <a:off x="7961670"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80324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5</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510787"/>
            <a:ext cx="10778200" cy="6322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Text Placeholder 18">
            <a:extLst>
              <a:ext uri="{FF2B5EF4-FFF2-40B4-BE49-F238E27FC236}">
                <a16:creationId xmlns:a16="http://schemas.microsoft.com/office/drawing/2014/main" id="{AD1E462F-2239-F43F-5469-D3F09D0A8D99}"/>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de-DE" sz="3200" dirty="0">
                <a:solidFill>
                  <a:srgbClr val="00338D"/>
                </a:solidFill>
              </a:rPr>
              <a:t>Warum der Global Membership Approach</a:t>
            </a:r>
          </a:p>
          <a:p>
            <a:pPr algn="ctr">
              <a:spcBef>
                <a:spcPts val="0"/>
              </a:spcBef>
            </a:pPr>
            <a:r>
              <a:rPr lang="de-DE" sz="3200" dirty="0">
                <a:solidFill>
                  <a:srgbClr val="00338D"/>
                </a:solidFill>
              </a:rPr>
              <a:t> notwendig ist</a:t>
            </a:r>
          </a:p>
        </p:txBody>
      </p:sp>
    </p:spTree>
    <p:extLst>
      <p:ext uri="{BB962C8B-B14F-4D97-AF65-F5344CB8AC3E}">
        <p14:creationId xmlns:p14="http://schemas.microsoft.com/office/powerpoint/2010/main" val="1428364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510787"/>
            <a:ext cx="10778200" cy="6322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 name="Text Placeholder 18">
            <a:extLst>
              <a:ext uri="{FF2B5EF4-FFF2-40B4-BE49-F238E27FC236}">
                <a16:creationId xmlns:a16="http://schemas.microsoft.com/office/drawing/2014/main" id="{D9D534A0-9BC9-D039-DE6E-9B962BC2293E}"/>
              </a:ext>
            </a:extLst>
          </p:cNvPr>
          <p:cNvSpPr txBox="1">
            <a:spLocks/>
          </p:cNvSpPr>
          <p:nvPr/>
        </p:nvSpPr>
        <p:spPr>
          <a:xfrm>
            <a:off x="609600" y="533400"/>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de-DE" sz="3200" dirty="0">
                <a:solidFill>
                  <a:srgbClr val="00338D"/>
                </a:solidFill>
              </a:rPr>
              <a:t>Rückblick auf 3-Jahres-Tendenzen</a:t>
            </a:r>
          </a:p>
        </p:txBody>
      </p:sp>
    </p:spTree>
    <p:extLst>
      <p:ext uri="{BB962C8B-B14F-4D97-AF65-F5344CB8AC3E}">
        <p14:creationId xmlns:p14="http://schemas.microsoft.com/office/powerpoint/2010/main" val="1983697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508204" y="3174200"/>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498945" y="1717316"/>
            <a:ext cx="292608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de-DE" sz="2800" b="1" i="0" u="none" strike="noStrike" cap="none" normalizeH="0" baseline="0" noProof="0" dirty="0">
                <a:ln>
                  <a:noFill/>
                </a:ln>
                <a:solidFill>
                  <a:prstClr val="white"/>
                </a:solidFill>
                <a:effectLst/>
                <a:uLnTx/>
                <a:uFillTx/>
                <a:latin typeface="Helvetica Neue" charset="0"/>
              </a:rPr>
              <a:t>Ziele des Global Membership Approachs</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777017" y="1746831"/>
            <a:ext cx="3939208" cy="4499967"/>
            <a:chOff x="2667000" y="381000"/>
            <a:chExt cx="4142206" cy="5914324"/>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67000" y="381000"/>
              <a:ext cx="4142206" cy="5914324"/>
              <a:chOff x="0" y="471839"/>
              <a:chExt cx="4142206" cy="5914324"/>
            </a:xfrm>
          </p:grpSpPr>
          <p:sp>
            <p:nvSpPr>
              <p:cNvPr id="22" name="Freeform: Shape 21">
                <a:extLst>
                  <a:ext uri="{FF2B5EF4-FFF2-40B4-BE49-F238E27FC236}">
                    <a16:creationId xmlns:a16="http://schemas.microsoft.com/office/drawing/2014/main" id="{AC991B2A-44F8-4713-985E-D7AC8AB9C20B}"/>
                  </a:ext>
                </a:extLst>
              </p:cNvPr>
              <p:cNvSpPr/>
              <p:nvPr/>
            </p:nvSpPr>
            <p:spPr>
              <a:xfrm>
                <a:off x="0" y="471839"/>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indent="-609600" algn="ctr">
                  <a:buFont typeface="Helvetica" pitchFamily="84" charset="0"/>
                  <a:buNone/>
                </a:pPr>
                <a:r>
                  <a:rPr lang="de-DE" sz="2000" b="1" dirty="0">
                    <a:solidFill>
                      <a:schemeClr val="bg1"/>
                    </a:solidFill>
                    <a:latin typeface="Arial" panose="020B0604020202020204" pitchFamily="34" charset="0"/>
                    <a:ea typeface="Arial" charset="0"/>
                    <a:cs typeface="Arial" panose="020B0604020202020204" pitchFamily="34" charset="0"/>
                  </a:rPr>
                  <a:t>Distrikten durch </a:t>
                </a:r>
              </a:p>
              <a:p>
                <a:pPr marL="609600" indent="-609600" algn="ctr">
                  <a:buFont typeface="Helvetica" pitchFamily="84" charset="0"/>
                  <a:buNone/>
                </a:pPr>
                <a:r>
                  <a:rPr lang="de-DE" sz="2000" b="1" dirty="0">
                    <a:solidFill>
                      <a:schemeClr val="bg1"/>
                    </a:solidFill>
                    <a:latin typeface="Arial" panose="020B0604020202020204" pitchFamily="34" charset="0"/>
                    <a:ea typeface="Arial" charset="0"/>
                    <a:cs typeface="Arial" panose="020B0604020202020204" pitchFamily="34" charset="0"/>
                  </a:rPr>
                  <a:t>neue Clubs  </a:t>
                </a:r>
              </a:p>
              <a:p>
                <a:pPr marL="609600" indent="-609600" algn="ctr">
                  <a:buFont typeface="Helvetica" pitchFamily="84" charset="0"/>
                  <a:buNone/>
                </a:pPr>
                <a:r>
                  <a:rPr lang="de-DE" sz="2000" b="1" dirty="0">
                    <a:solidFill>
                      <a:schemeClr val="bg1"/>
                    </a:solidFill>
                    <a:latin typeface="Arial" panose="020B0604020202020204" pitchFamily="34" charset="0"/>
                    <a:ea typeface="Arial" charset="0"/>
                    <a:cs typeface="Arial" panose="020B0604020202020204" pitchFamily="34" charset="0"/>
                  </a:rPr>
                  <a:t>neue Impulse</a:t>
                </a:r>
              </a:p>
              <a:p>
                <a:pPr marL="609600" indent="-609600" algn="ctr">
                  <a:buFont typeface="Helvetica" pitchFamily="84" charset="0"/>
                  <a:buNone/>
                </a:pPr>
                <a:r>
                  <a:rPr lang="de-DE" sz="2000" b="1" dirty="0">
                    <a:solidFill>
                      <a:schemeClr val="bg1"/>
                    </a:solidFill>
                    <a:latin typeface="Arial" panose="020B0604020202020204" pitchFamily="34" charset="0"/>
                    <a:ea typeface="Arial" charset="0"/>
                    <a:cs typeface="Arial" panose="020B0604020202020204" pitchFamily="34" charset="0"/>
                  </a:rPr>
                  <a:t>geben</a:t>
                </a:r>
              </a:p>
            </p:txBody>
          </p:sp>
          <p:sp>
            <p:nvSpPr>
              <p:cNvPr id="23" name="Freeform: Shape 22">
                <a:extLst>
                  <a:ext uri="{FF2B5EF4-FFF2-40B4-BE49-F238E27FC236}">
                    <a16:creationId xmlns:a16="http://schemas.microsoft.com/office/drawing/2014/main" id="{5CAEEA6A-8CCE-4447-BEBD-B942D92CB008}"/>
                  </a:ext>
                </a:extLst>
              </p:cNvPr>
              <p:cNvSpPr/>
              <p:nvPr/>
            </p:nvSpPr>
            <p:spPr>
              <a:xfrm>
                <a:off x="0" y="2600560"/>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cap="none" normalizeH="0" baseline="0" noProof="0">
                    <a:ln>
                      <a:noFill/>
                    </a:ln>
                    <a:solidFill>
                      <a:prstClr val="white"/>
                    </a:solidFill>
                    <a:effectLst/>
                    <a:uLnTx/>
                    <a:uFillTx/>
                    <a:latin typeface="Arial" pitchFamily="34" charset="0"/>
                    <a:ea typeface="ヒラギノ角ゴ Pro W3" pitchFamily="125" charset="-128"/>
                    <a:cs typeface="+mn-cs"/>
                  </a:rPr>
                  <a:t>Mit neuen Mitgliedern für neuen Schwung sorgen</a:t>
                </a:r>
              </a:p>
            </p:txBody>
          </p:sp>
          <p:sp>
            <p:nvSpPr>
              <p:cNvPr id="24" name="Freeform: Shape 23">
                <a:extLst>
                  <a:ext uri="{FF2B5EF4-FFF2-40B4-BE49-F238E27FC236}">
                    <a16:creationId xmlns:a16="http://schemas.microsoft.com/office/drawing/2014/main" id="{46DCE60A-10A2-4BAA-99FE-CBF71DFBA05D}"/>
                  </a:ext>
                </a:extLst>
              </p:cNvPr>
              <p:cNvSpPr/>
              <p:nvPr/>
            </p:nvSpPr>
            <p:spPr>
              <a:xfrm>
                <a:off x="0" y="4729281"/>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de-DE" sz="20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Mitglieder wieder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de-DE" sz="20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für Gemeinschaft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de-DE" sz="20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und Hilfsdienst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de-DE" sz="20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begeistern</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914400"/>
              <a:ext cx="700071" cy="523220"/>
            </a:xfrm>
            <a:prstGeom prst="rect">
              <a:avLst/>
            </a:prstGeom>
            <a:noFill/>
          </p:spPr>
          <p:txBody>
            <a:bodyPr wrap="square" rtlCol="0">
              <a:spAutoFit/>
            </a:bodyPr>
            <a:lstStyle/>
            <a:p>
              <a:r>
                <a:rPr lang="de-DE" sz="2800" b="1">
                  <a:solidFill>
                    <a:srgbClr val="EBB700"/>
                  </a:solidFill>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3058180"/>
              <a:ext cx="700071" cy="523220"/>
            </a:xfrm>
            <a:prstGeom prst="rect">
              <a:avLst/>
            </a:prstGeom>
            <a:noFill/>
          </p:spPr>
          <p:txBody>
            <a:bodyPr wrap="square" rtlCol="0">
              <a:spAutoFit/>
            </a:bodyPr>
            <a:lstStyle/>
            <a:p>
              <a:r>
                <a:rPr lang="de-DE" sz="2800" b="1">
                  <a:solidFill>
                    <a:srgbClr val="FF5C35"/>
                  </a:solidFill>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805129" y="5191780"/>
              <a:ext cx="700071" cy="523220"/>
            </a:xfrm>
            <a:prstGeom prst="rect">
              <a:avLst/>
            </a:prstGeom>
            <a:noFill/>
          </p:spPr>
          <p:txBody>
            <a:bodyPr wrap="square" rtlCol="0">
              <a:spAutoFit/>
            </a:bodyPr>
            <a:lstStyle/>
            <a:p>
              <a:r>
                <a:rPr lang="de-DE" sz="2800" b="1">
                  <a:solidFill>
                    <a:srgbClr val="407CCA"/>
                  </a:solidFill>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094347" y="2016876"/>
            <a:ext cx="3931920" cy="3931920"/>
            <a:chOff x="7558070" y="1417320"/>
            <a:chExt cx="3931920" cy="3931920"/>
          </a:xfrm>
        </p:grpSpPr>
        <p:sp>
          <p:nvSpPr>
            <p:cNvPr id="34" name="TextBox 33">
              <a:extLst>
                <a:ext uri="{FF2B5EF4-FFF2-40B4-BE49-F238E27FC236}">
                  <a16:creationId xmlns:a16="http://schemas.microsoft.com/office/drawing/2014/main" id="{FE0ADB15-1EDF-4131-B579-708350512D94}"/>
                </a:ext>
              </a:extLst>
            </p:cNvPr>
            <p:cNvSpPr txBox="1"/>
            <p:nvPr/>
          </p:nvSpPr>
          <p:spPr>
            <a:xfrm>
              <a:off x="7558070" y="1417320"/>
              <a:ext cx="3931920" cy="3931920"/>
            </a:xfrm>
            <a:prstGeom prst="flowChartConnector">
              <a:avLst/>
            </a:prstGeom>
            <a:solidFill>
              <a:srgbClr val="B3B2B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212EFDB0-D6AF-4A50-BC42-F4E6FBE715FB}"/>
                </a:ext>
              </a:extLst>
            </p:cNvPr>
            <p:cNvSpPr txBox="1"/>
            <p:nvPr/>
          </p:nvSpPr>
          <p:spPr>
            <a:xfrm>
              <a:off x="7661120" y="2504753"/>
              <a:ext cx="3719530" cy="954107"/>
            </a:xfrm>
            <a:prstGeom prst="rect">
              <a:avLst/>
            </a:prstGeom>
            <a:noFill/>
          </p:spPr>
          <p:txBody>
            <a:bodyPr wrap="square">
              <a:spAutoFit/>
            </a:bodyPr>
            <a:lstStyle/>
            <a:p>
              <a:pPr algn="ctr"/>
              <a:r>
                <a:rPr lang="de-DE" sz="2800" b="1" dirty="0">
                  <a:solidFill>
                    <a:schemeClr val="bg1"/>
                  </a:solidFill>
                </a:rPr>
                <a:t>Mitgliederwachstum in allen konstitutionellen Gebieten</a:t>
              </a:r>
            </a:p>
          </p:txBody>
        </p:sp>
      </p:grpSp>
    </p:spTree>
    <p:extLst>
      <p:ext uri="{BB962C8B-B14F-4D97-AF65-F5344CB8AC3E}">
        <p14:creationId xmlns:p14="http://schemas.microsoft.com/office/powerpoint/2010/main" val="381415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3" name="Headline">
            <a:extLst>
              <a:ext uri="{FF2B5EF4-FFF2-40B4-BE49-F238E27FC236}">
                <a16:creationId xmlns:a16="http://schemas.microsoft.com/office/drawing/2014/main" id="{CBC45A67-30C6-FC23-272F-AA91CBEC84BB}"/>
              </a:ext>
            </a:extLst>
          </p:cNvPr>
          <p:cNvSpPr txBox="1">
            <a:spLocks/>
          </p:cNvSpPr>
          <p:nvPr/>
        </p:nvSpPr>
        <p:spPr>
          <a:xfrm>
            <a:off x="490780" y="1221698"/>
            <a:ext cx="2971801" cy="1918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338D"/>
                </a:solidFill>
                <a:effectLst/>
                <a:uLnTx/>
                <a:uFillTx/>
                <a:latin typeface="Helvetica Neue" charset="0"/>
              </a:rPr>
              <a:t>Global Membership Approach </a:t>
            </a:r>
            <a:r>
              <a:rPr kumimoji="0" lang="en-US" sz="3600" b="1" i="0" u="none" strike="noStrike" kern="0" cap="none" spc="0" normalizeH="0" baseline="0" noProof="0" dirty="0" err="1">
                <a:ln>
                  <a:noFill/>
                </a:ln>
                <a:solidFill>
                  <a:srgbClr val="00338D"/>
                </a:solidFill>
                <a:effectLst/>
                <a:uLnTx/>
                <a:uFillTx/>
                <a:latin typeface="Helvetica Neue" charset="0"/>
              </a:rPr>
              <a:t>Leitung</a:t>
            </a:r>
            <a:r>
              <a:rPr kumimoji="0" lang="en-US" sz="3600" b="1" i="0" u="none" strike="noStrike" kern="0" cap="none" spc="0" normalizeH="0" baseline="0" noProof="0" dirty="0">
                <a:ln>
                  <a:noFill/>
                </a:ln>
                <a:solidFill>
                  <a:srgbClr val="00338D"/>
                </a:solidFill>
                <a:effectLst/>
                <a:uLnTx/>
                <a:uFillTx/>
                <a:latin typeface="Helvetica Neue" charset="0"/>
              </a:rPr>
              <a:t> </a:t>
            </a:r>
          </a:p>
        </p:txBody>
      </p:sp>
      <p:graphicFrame>
        <p:nvGraphicFramePr>
          <p:cNvPr id="19" name="Diagram 18">
            <a:extLst>
              <a:ext uri="{FF2B5EF4-FFF2-40B4-BE49-F238E27FC236}">
                <a16:creationId xmlns:a16="http://schemas.microsoft.com/office/drawing/2014/main" id="{4AF28215-8FF6-D8DF-C549-6AB6BB7B644B}"/>
              </a:ext>
            </a:extLst>
          </p:cNvPr>
          <p:cNvGraphicFramePr/>
          <p:nvPr>
            <p:extLst>
              <p:ext uri="{D42A27DB-BD31-4B8C-83A1-F6EECF244321}">
                <p14:modId xmlns:p14="http://schemas.microsoft.com/office/powerpoint/2010/main" val="3964520692"/>
              </p:ext>
            </p:extLst>
          </p:nvPr>
        </p:nvGraphicFramePr>
        <p:xfrm>
          <a:off x="2796996" y="1198190"/>
          <a:ext cx="8128000" cy="549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Yellow Bar">
            <a:extLst>
              <a:ext uri="{FF2B5EF4-FFF2-40B4-BE49-F238E27FC236}">
                <a16:creationId xmlns:a16="http://schemas.microsoft.com/office/drawing/2014/main" id="{8C5BB8D4-686B-1A4D-41F6-0C92FB8CCA29}"/>
              </a:ext>
            </a:extLst>
          </p:cNvPr>
          <p:cNvSpPr/>
          <p:nvPr/>
        </p:nvSpPr>
        <p:spPr>
          <a:xfrm>
            <a:off x="712926" y="3429000"/>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2100777128"/>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6A8C181-E056-415E-9B59-40F04FA43837}">
  <ds:schemaRefs>
    <ds:schemaRef ds:uri="http://purl.org/dc/terms/"/>
    <ds:schemaRef ds:uri="http://purl.org/dc/dcmitype/"/>
    <ds:schemaRef ds:uri="a7495015-d16d-4dd1-a72f-488cd8119f34"/>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46092</TotalTime>
  <Words>4577</Words>
  <Application>Microsoft Office PowerPoint</Application>
  <PresentationFormat>Widescreen</PresentationFormat>
  <Paragraphs>434</Paragraphs>
  <Slides>20</Slides>
  <Notes>20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20</vt:i4>
      </vt:variant>
    </vt:vector>
  </HeadingPairs>
  <TitlesOfParts>
    <vt:vector size="36" baseType="lpstr">
      <vt:lpstr>.Lucida Grande UI Regular</vt:lpstr>
      <vt:lpstr>Arial</vt:lpstr>
      <vt:lpstr>Calibri</vt:lpstr>
      <vt:lpstr>Helvetica</vt:lpstr>
      <vt:lpstr>Helvetica Neue</vt:lpstr>
      <vt:lpstr>Open Sans</vt:lpstr>
      <vt:lpstr>Open Sans</vt:lpstr>
      <vt:lpstr>Open Sans Semibold</vt:lpstr>
      <vt:lpstr>Segoe UI</vt:lpstr>
      <vt:lpstr>Segoe UI Semibold</vt:lpstr>
      <vt:lpstr>Wingdings</vt:lpstr>
      <vt:lpstr>Wingdings 3</vt:lpstr>
      <vt:lpstr>Light Background</vt:lpstr>
      <vt:lpstr>Dark Background</vt:lpstr>
      <vt:lpstr>MASTER SLIDE - BLANK</vt:lpstr>
      <vt:lpstr>1_Light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Schwerpunktbereiche des Global Membership Approach</vt:lpstr>
      <vt:lpstr>Beispiel für Organisation von Arbeitsgruppen</vt:lpstr>
      <vt:lpstr>PowerPoint Presentation</vt:lpstr>
      <vt:lpstr>PowerPoint Presentation</vt:lpstr>
      <vt:lpstr>Zusammenarbeit </vt:lpstr>
      <vt:lpstr>PowerPoint Presentation</vt:lpstr>
      <vt:lpstr>PowerPoint Presentation</vt:lpstr>
      <vt:lpstr>Empfohlene Vorarbeit für „Eine Vision entwerfen“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2399</cp:revision>
  <cp:lastPrinted>2018-07-23T15:21:46Z</cp:lastPrinted>
  <dcterms:created xsi:type="dcterms:W3CDTF">2016-11-15T15:12:50Z</dcterms:created>
  <dcterms:modified xsi:type="dcterms:W3CDTF">2023-08-12T01:55:52Z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