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7662" autoAdjust="0"/>
  </p:normalViewPr>
  <p:slideViewPr>
    <p:cSldViewPr showGuides="1">
      <p:cViewPr varScale="1">
        <p:scale>
          <a:sx n="100" d="100"/>
          <a:sy n="100" d="100"/>
        </p:scale>
        <p:origin x="1032"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rgbClr val="FBC608"/>
          </a:solidFill>
        </a:ln>
      </dgm:spPr>
      <dgm:t>
        <a:bodyPr/>
        <a:lstStyle/>
        <a:p>
          <a:r>
            <a:rPr lang="de-DE" sz="1400">
              <a:latin typeface="Arial" panose="020B0604020202020204" pitchFamily="34" charset="0"/>
              <a:cs typeface="Arial" panose="020B0604020202020204" pitchFamily="34" charset="0"/>
            </a:rPr>
            <a:t>Ein Team aufbauen</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chemeClr val="bg1">
            <a:alpha val="60000"/>
          </a:scheme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rgbClr val="FFCF01"/>
          </a:solidFill>
        </a:ln>
      </dgm:spPr>
      <dgm:t>
        <a:bodyPr/>
        <a:lstStyle/>
        <a:p>
          <a:r>
            <a:rPr lang="de-DE" sz="1400">
              <a:latin typeface="Arial" panose="020B0604020202020204" pitchFamily="34" charset="0"/>
              <a:cs typeface="Arial" panose="020B0604020202020204" pitchFamily="34" charset="0"/>
            </a:rPr>
            <a:t>Eine Vision entwerfen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rgbClr val="FFCF00"/>
          </a:solidFill>
        </a:ln>
      </dgm:spPr>
      <dgm:t>
        <a:bodyPr/>
        <a:lstStyle/>
        <a:p>
          <a:r>
            <a:rPr lang="de-DE" sz="1400">
              <a:latin typeface="Arial" panose="020B0604020202020204" pitchFamily="34" charset="0"/>
              <a:cs typeface="Arial" panose="020B0604020202020204" pitchFamily="34" charset="0"/>
            </a:rPr>
            <a:t>Einen Plan erstellen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rgbClr val="EBB700"/>
          </a:solidFill>
        </a:ln>
      </dgm:spPr>
      <dgm:t>
        <a:bodyPr/>
        <a:lstStyle/>
        <a:p>
          <a:r>
            <a:rPr lang="de-DE" sz="1400">
              <a:latin typeface="Arial" panose="020B0604020202020204" pitchFamily="34" charset="0"/>
              <a:cs typeface="Arial" panose="020B0604020202020204" pitchFamily="34" charset="0"/>
            </a:rPr>
            <a:t>Erfolg schaffen</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custLinFactNeighborX="2741" custLinFactNeighborY="-1436">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de-DE">
              <a:solidFill>
                <a:schemeClr val="tx1"/>
              </a:solidFill>
              <a:latin typeface="Calibri" panose="020F0502020204030204" pitchFamily="34" charset="0"/>
              <a:cs typeface="Calibri" panose="020F0502020204030204" pitchFamily="34" charset="0"/>
            </a:rPr>
            <a:t>Bauen Sie die Mitgliedschaft innerhalb des Clubs aus</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de-DE">
              <a:solidFill>
                <a:schemeClr val="tx1"/>
              </a:solidFill>
              <a:latin typeface="Calibri" panose="020F0502020204030204" pitchFamily="34" charset="0"/>
              <a:cs typeface="Calibri" panose="020F0502020204030204" pitchFamily="34" charset="0"/>
            </a:rPr>
            <a:t>Beleben Sie Ihren Club mit neuen Hilfsinitiativen</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de-DE">
              <a:solidFill>
                <a:schemeClr val="tx1"/>
              </a:solidFill>
              <a:latin typeface="Calibri" panose="020F0502020204030204" pitchFamily="34" charset="0"/>
              <a:cs typeface="Calibri" panose="020F0502020204030204" pitchFamily="34" charset="0"/>
            </a:rPr>
            <a:t>Bringen Sie Ihren Club mit neuen Mitgliedern in Schwung</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de-DE">
              <a:solidFill>
                <a:schemeClr val="tx1"/>
              </a:solidFill>
              <a:latin typeface="Calibri" panose="020F0502020204030204" pitchFamily="34" charset="0"/>
              <a:cs typeface="Calibri" panose="020F0502020204030204" pitchFamily="34" charset="0"/>
            </a:rPr>
            <a:t>Optimieren Sie die Führungskräfteentwicklung und den Clubbetrieb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de-DE">
              <a:solidFill>
                <a:schemeClr val="accent6"/>
              </a:solidFill>
              <a:latin typeface="Calibri" panose="020F0502020204030204" pitchFamily="34" charset="0"/>
              <a:cs typeface="Calibri" panose="020F0502020204030204" pitchFamily="34" charset="0"/>
            </a:rPr>
            <a:t>Lassen Sie die Community am Erfolg des Clubs teilhaben</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de-DE" sz="1200">
              <a:solidFill>
                <a:schemeClr val="bg1"/>
              </a:solidFill>
              <a:latin typeface="Calibri" panose="020F0502020204030204" pitchFamily="34" charset="0"/>
              <a:cs typeface="Calibri" panose="020F0502020204030204" pitchFamily="34" charset="0"/>
            </a:rPr>
            <a:t>Teilen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de-DE" sz="1200" dirty="0">
              <a:solidFill>
                <a:schemeClr val="bg1"/>
              </a:solidFill>
              <a:latin typeface="Calibri" panose="020F0502020204030204" pitchFamily="34" charset="0"/>
              <a:cs typeface="Calibri" panose="020F0502020204030204" pitchFamily="34" charset="0"/>
            </a:rPr>
            <a:t>Unterstützen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de-DE" sz="1200">
              <a:solidFill>
                <a:schemeClr val="bg1"/>
              </a:solidFill>
              <a:latin typeface="Calibri" panose="020F0502020204030204" pitchFamily="34" charset="0"/>
              <a:cs typeface="Calibri" panose="020F0502020204030204" pitchFamily="34" charset="0"/>
            </a:rPr>
            <a:t>Anerkennen</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de-DE" sz="1200">
              <a:solidFill>
                <a:schemeClr val="bg1"/>
              </a:solidFill>
              <a:latin typeface="Calibri" panose="020F0502020204030204" pitchFamily="34" charset="0"/>
              <a:cs typeface="Calibri" panose="020F0502020204030204" pitchFamily="34" charset="0"/>
            </a:rPr>
            <a:t>Evaluieren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de-DE" sz="1200">
              <a:solidFill>
                <a:schemeClr val="bg1"/>
              </a:solidFill>
              <a:latin typeface="Calibri" panose="020F0502020204030204" pitchFamily="34" charset="0"/>
              <a:cs typeface="Calibri" panose="020F0502020204030204" pitchFamily="34" charset="0"/>
            </a:rPr>
            <a:t>Verändern</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9926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52" y="217005"/>
          <a:ext cx="1509712" cy="905827"/>
        </a:xfrm>
        <a:prstGeom prst="roundRect">
          <a:avLst>
            <a:gd name="adj" fmla="val 10000"/>
          </a:avLst>
        </a:prstGeom>
        <a:solidFill>
          <a:srgbClr val="02338D"/>
        </a:solidFill>
        <a:ln w="25400" cap="flat" cmpd="sng" algn="ctr">
          <a:solidFill>
            <a:srgbClr val="FBC60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 Team aufbauen</a:t>
          </a:r>
        </a:p>
      </dsp:txBody>
      <dsp:txXfrm>
        <a:off x="29983" y="243536"/>
        <a:ext cx="1456650" cy="852765"/>
      </dsp:txXfrm>
    </dsp:sp>
    <dsp:sp modelId="{7C60905F-858E-3D45-BDCF-8E59A2EDBDC4}">
      <dsp:nvSpPr>
        <dsp:cNvPr id="0" name=""/>
        <dsp:cNvSpPr/>
      </dsp:nvSpPr>
      <dsp:spPr>
        <a:xfrm rot="21579008">
          <a:off x="1668271" y="476154"/>
          <a:ext cx="328837" cy="374408"/>
        </a:xfrm>
        <a:prstGeom prst="rightArrow">
          <a:avLst>
            <a:gd name="adj1" fmla="val 60000"/>
            <a:gd name="adj2" fmla="val 50000"/>
          </a:avLst>
        </a:prstGeom>
        <a:solidFill>
          <a:schemeClr val="bg1">
            <a:alpha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8272" y="551337"/>
        <a:ext cx="230186" cy="224644"/>
      </dsp:txXfrm>
    </dsp:sp>
    <dsp:sp modelId="{E8342DD9-3EB7-044E-AC87-2159238855B0}">
      <dsp:nvSpPr>
        <dsp:cNvPr id="0" name=""/>
        <dsp:cNvSpPr/>
      </dsp:nvSpPr>
      <dsp:spPr>
        <a:xfrm>
          <a:off x="2133602" y="203998"/>
          <a:ext cx="1509712" cy="905827"/>
        </a:xfrm>
        <a:prstGeom prst="roundRect">
          <a:avLst>
            <a:gd name="adj" fmla="val 10000"/>
          </a:avLst>
        </a:prstGeom>
        <a:solidFill>
          <a:srgbClr val="00338D"/>
        </a:solidFill>
        <a:ln w="25400" cap="flat" cmpd="sng" algn="ctr">
          <a:solidFill>
            <a:srgbClr val="FFCF0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Eine Vision entwerfen</a:t>
          </a:r>
        </a:p>
      </dsp:txBody>
      <dsp:txXfrm>
        <a:off x="2160133" y="230529"/>
        <a:ext cx="1456650" cy="852765"/>
      </dsp:txXfrm>
    </dsp:sp>
    <dsp:sp modelId="{B54B4899-8638-1D4E-9510-CDD331AF6A4C}">
      <dsp:nvSpPr>
        <dsp:cNvPr id="0" name=""/>
        <dsp:cNvSpPr/>
      </dsp:nvSpPr>
      <dsp:spPr>
        <a:xfrm rot="21324">
          <a:off x="3790145" y="476265"/>
          <a:ext cx="311292"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90146" y="550857"/>
        <a:ext cx="217904" cy="224644"/>
      </dsp:txXfrm>
    </dsp:sp>
    <dsp:sp modelId="{BEB34310-ABF7-2D43-851D-F592E75CB68F}">
      <dsp:nvSpPr>
        <dsp:cNvPr id="0" name=""/>
        <dsp:cNvSpPr/>
      </dsp:nvSpPr>
      <dsp:spPr>
        <a:xfrm>
          <a:off x="4230647" y="217005"/>
          <a:ext cx="1509712" cy="905827"/>
        </a:xfrm>
        <a:prstGeom prst="roundRect">
          <a:avLst>
            <a:gd name="adj" fmla="val 10000"/>
          </a:avLst>
        </a:prstGeom>
        <a:solidFill>
          <a:srgbClr val="02338D"/>
        </a:solidFill>
        <a:ln w="25400" cap="flat" cmpd="sng" algn="ctr">
          <a:solidFill>
            <a:srgbClr val="FFC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Einen Plan erstellen</a:t>
          </a:r>
        </a:p>
      </dsp:txBody>
      <dsp:txXfrm>
        <a:off x="4257178" y="243536"/>
        <a:ext cx="1456650" cy="852765"/>
      </dsp:txXfrm>
    </dsp:sp>
    <dsp:sp modelId="{CA339F13-2EEE-8C42-BA2D-5E6BA45F7F5D}">
      <dsp:nvSpPr>
        <dsp:cNvPr id="0" name=""/>
        <dsp:cNvSpPr/>
      </dsp:nvSpPr>
      <dsp:spPr>
        <a:xfrm>
          <a:off x="5891331" y="482715"/>
          <a:ext cx="320059"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891331" y="557597"/>
        <a:ext cx="224041" cy="224644"/>
      </dsp:txXfrm>
    </dsp:sp>
    <dsp:sp modelId="{A036C3C0-EC55-8E47-B730-4BF68E881699}">
      <dsp:nvSpPr>
        <dsp:cNvPr id="0" name=""/>
        <dsp:cNvSpPr/>
      </dsp:nvSpPr>
      <dsp:spPr>
        <a:xfrm>
          <a:off x="6344244" y="217005"/>
          <a:ext cx="1509712" cy="905827"/>
        </a:xfrm>
        <a:prstGeom prst="roundRect">
          <a:avLst>
            <a:gd name="adj" fmla="val 10000"/>
          </a:avLst>
        </a:prstGeom>
        <a:solidFill>
          <a:srgbClr val="00338D"/>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Erfolg schaffen</a:t>
          </a:r>
        </a:p>
      </dsp:txBody>
      <dsp:txXfrm>
        <a:off x="6370775" y="243536"/>
        <a:ext cx="1456650" cy="852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kern="1200">
              <a:solidFill>
                <a:schemeClr val="tx1"/>
              </a:solidFill>
              <a:latin typeface="Calibri" panose="020F0502020204030204" pitchFamily="34" charset="0"/>
              <a:cs typeface="Calibri" panose="020F0502020204030204" pitchFamily="34" charset="0"/>
            </a:rPr>
            <a:t>Bauen Sie die Mitgliedschaft innerhalb des Clubs aus</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Bringen Sie Ihren Club mit neuen Mitgliedern in Schwung</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Beleben Sie Ihren Club mit neuen Hilfsinitiativen</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Optimieren Sie die Führungskräfteentwicklung und den Clubbetrieb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accent6"/>
              </a:solidFill>
              <a:latin typeface="Calibri" panose="020F0502020204030204" pitchFamily="34" charset="0"/>
              <a:cs typeface="Calibri" panose="020F0502020204030204" pitchFamily="34" charset="0"/>
            </a:rPr>
            <a:t>Lassen Sie die Community am Erfolg des Clubs teilhaben</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801667"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Teilen</a:t>
          </a:r>
        </a:p>
      </dsp:txBody>
      <dsp:txXfrm>
        <a:off x="2801667" y="22775"/>
        <a:ext cx="799390" cy="799390"/>
      </dsp:txXfrm>
    </dsp:sp>
    <dsp:sp modelId="{38F3E115-2726-41E2-A1A9-A5F5D41654D6}">
      <dsp:nvSpPr>
        <dsp:cNvPr id="0" name=""/>
        <dsp:cNvSpPr/>
      </dsp:nvSpPr>
      <dsp:spPr>
        <a:xfrm>
          <a:off x="921549"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887874" y="1509188"/>
          <a:ext cx="1592905"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dirty="0">
              <a:solidFill>
                <a:schemeClr val="bg1"/>
              </a:solidFill>
              <a:latin typeface="Calibri" panose="020F0502020204030204" pitchFamily="34" charset="0"/>
              <a:cs typeface="Calibri" panose="020F0502020204030204" pitchFamily="34" charset="0"/>
            </a:rPr>
            <a:t>Unterstützen</a:t>
          </a:r>
        </a:p>
      </dsp:txBody>
      <dsp:txXfrm>
        <a:off x="2887874" y="1509188"/>
        <a:ext cx="1592905" cy="799390"/>
      </dsp:txXfrm>
    </dsp:sp>
    <dsp:sp modelId="{8BA4A4AD-AE21-4519-907E-3292F261B497}">
      <dsp:nvSpPr>
        <dsp:cNvPr id="0" name=""/>
        <dsp:cNvSpPr/>
      </dsp:nvSpPr>
      <dsp:spPr>
        <a:xfrm>
          <a:off x="921549"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020213"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Anerkennen</a:t>
          </a:r>
        </a:p>
      </dsp:txBody>
      <dsp:txXfrm>
        <a:off x="2020213" y="2427842"/>
        <a:ext cx="799390" cy="799390"/>
      </dsp:txXfrm>
    </dsp:sp>
    <dsp:sp modelId="{9E39B2B2-8846-4D64-9C36-18324217A6E5}">
      <dsp:nvSpPr>
        <dsp:cNvPr id="0" name=""/>
        <dsp:cNvSpPr/>
      </dsp:nvSpPr>
      <dsp:spPr>
        <a:xfrm>
          <a:off x="921549"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525798"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Evaluieren</a:t>
          </a:r>
        </a:p>
      </dsp:txBody>
      <dsp:txXfrm>
        <a:off x="525798" y="1509188"/>
        <a:ext cx="1259383" cy="799390"/>
      </dsp:txXfrm>
    </dsp:sp>
    <dsp:sp modelId="{2E3351E2-2A4A-4DA6-8386-CAD3C32A7C8A}">
      <dsp:nvSpPr>
        <dsp:cNvPr id="0" name=""/>
        <dsp:cNvSpPr/>
      </dsp:nvSpPr>
      <dsp:spPr>
        <a:xfrm>
          <a:off x="921549"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238760"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bg1"/>
              </a:solidFill>
              <a:latin typeface="Calibri" panose="020F0502020204030204" pitchFamily="34" charset="0"/>
              <a:cs typeface="Calibri" panose="020F0502020204030204" pitchFamily="34" charset="0"/>
            </a:rPr>
            <a:t>Verändern</a:t>
          </a:r>
        </a:p>
      </dsp:txBody>
      <dsp:txXfrm>
        <a:off x="1238760" y="22775"/>
        <a:ext cx="799390" cy="799390"/>
      </dsp:txXfrm>
    </dsp:sp>
    <dsp:sp modelId="{530FA79C-3F31-40E4-83D7-8F47B18CD322}">
      <dsp:nvSpPr>
        <dsp:cNvPr id="0" name=""/>
        <dsp:cNvSpPr/>
      </dsp:nvSpPr>
      <dsp:spPr>
        <a:xfrm>
          <a:off x="921549"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Besuchen Sie die Webseite zur Verbesserung der Clubqualität und laden Sie noch heute Ihr Exemplar des Leitfadens: Planen Sie den Erfolg Ihres Clubs und die dazugehörige PowerPoint-Präsentation herunter.</a:t>
            </a:r>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5476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Verwenden Sie die SWOT-Analyse, um Bedürfnisse einzuschätzen und planen Sie Ihre Ziele strategisch. </a:t>
            </a:r>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a:t>
            </a:r>
            <a:r>
              <a:rPr lang="de-DE" b="1" dirty="0"/>
              <a:t>Leitfaden</a:t>
            </a:r>
            <a:r>
              <a:rPr lang="de-DE" dirty="0"/>
              <a:t>: </a:t>
            </a:r>
            <a:r>
              <a:rPr lang="de-DE" b="1" dirty="0"/>
              <a:t>Fehlerbehebung </a:t>
            </a:r>
            <a:r>
              <a:rPr lang="de-DE" sz="1800" b="1" dirty="0">
                <a:effectLst/>
                <a:latin typeface="Calibri Light" panose="020F0302020204030204" pitchFamily="34" charset="0"/>
                <a:ea typeface="Calibri" panose="020F0502020204030204" pitchFamily="34" charset="0"/>
              </a:rPr>
              <a:t>für Clubs</a:t>
            </a:r>
            <a:r>
              <a:rPr lang="de-DE" sz="1800" dirty="0">
                <a:effectLst/>
                <a:latin typeface="Calibri Light" panose="020F0302020204030204" pitchFamily="34" charset="0"/>
                <a:ea typeface="Calibri" panose="020F0502020204030204" pitchFamily="34" charset="0"/>
              </a:rPr>
              <a:t> geht auf häufige Probleme von Clubs ein und stellt Hilfsmittel und Materialien für mögliche Lösungen bereit. </a:t>
            </a:r>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Teilen:</a:t>
            </a:r>
            <a:r>
              <a:rPr lang="de-DE" sz="1200">
                <a:solidFill>
                  <a:schemeClr val="bg1"/>
                </a:solidFill>
                <a:latin typeface="Calibri" panose="020F0502020204030204" pitchFamily="34" charset="0"/>
                <a:cs typeface="Calibri" panose="020F0502020204030204" pitchFamily="34" charset="0"/>
              </a:rPr>
              <a:t> Sie die </a:t>
            </a:r>
            <a:r>
              <a:rPr lang="de-DE" sz="1200" i="1">
                <a:solidFill>
                  <a:schemeClr val="bg1"/>
                </a:solidFill>
                <a:latin typeface="Calibri" panose="020F0502020204030204" pitchFamily="34" charset="0"/>
                <a:cs typeface="Calibri" panose="020F0502020204030204" pitchFamily="34" charset="0"/>
              </a:rPr>
              <a:t>Vision</a:t>
            </a:r>
            <a:r>
              <a:rPr lang="de-DE" sz="1200">
                <a:solidFill>
                  <a:schemeClr val="bg1"/>
                </a:solidFill>
                <a:latin typeface="Calibri" panose="020F0502020204030204" pitchFamily="34" charset="0"/>
                <a:cs typeface="Calibri" panose="020F0502020204030204" pitchFamily="34" charset="0"/>
              </a:rPr>
              <a:t> Ihres Clubs mit allen Clubmitgliedern, damit sie wissen, was der Club erreichen möchte und welche Rolle sie dabei spielen. Für die Gesundheit und Lebendigkeit eines jeden Clubs ist es sehr wichtig, dass sich seine Mitglieder mit dem Erfolg des Clubs verbunden fühlen.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Unterstützen: Sie die Mitglieder, die sich für den Plan einsetzen, indem Sie ihnen die für den Erfolg notwendigen Einsatzmittel an die Hand geben. Die Führungskräfte des Clubs sollten sich mit den Mitgliedern austauschen, damit sie sich unterstützt fühlen und die nötige Anleitung erhalten.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Anerkennen: Sie Meilensteine, um Mitgliedern zu zeigen, dass ihr Einsatz geschätzt wird und um sie wissen zu lassen, dass sie auf dem richtigen Weg sind. Jeder Weg beginnt mit einem ersten Schritt. Loben Sie Ihre Mitglieder regelmäßig, damit sie motiviert und engagiert bleiben. Behalten Sie Ihren Erfolg nicht für sich! Teilen Sie ihn mit Ihrer Community, um Gleichgesinnte (und potenzielle Mitglieder) zu gewinnen!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Evaluieren: Sie Ihren Plan. Es ist wichtig, Ihren Plan regelmäßig auszuwerten. Wenn sich die Umstände ändern, muss Ihr Plan möglicherweise überarbeitet werden. Die Erstellung der anfänglichen Vision ist nur der Anfang. Sorgen Sie dafür, dass sie nicht an Bedeutung verliert und weiterhin relevant bleibt, indem Sie Fortschritte messen und Ihre Clubmitglieder regelmäßig um Rückmeldung bitten. Auf diese Weise werden Sie Ihre gewünschten Ergebnisse realisieren.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Den Plan  ändern. Scheuen Sie sich nicht, Ihren Plan zu ändern, wenn sich die Bedingungen verändern, damit er auch langfristig relevant bleibt. Überprüfen Sie Ihren Plan regelmäßig, schätzen Sie Bedürfnisse neu ein und optimieren Sie die Handlungsschritte. Beziehen Sie die am Plan beteiligten Mitglieder in Entscheidungen mit ein, damit sie sich auch weiterhin engagieren und beteiligen. </a:t>
            </a:r>
          </a:p>
          <a:p>
            <a:endParaRPr lang="en-US" dirty="0"/>
          </a:p>
        </p:txBody>
      </p:sp>
      <p:sp>
        <p:nvSpPr>
          <p:cNvPr id="4" name="Header Placeholder 3"/>
          <p:cNvSpPr>
            <a:spLocks noGrp="1"/>
          </p:cNvSpPr>
          <p:nvPr>
            <p:ph type="hdr" sz="quarter"/>
          </p:nvPr>
        </p:nvSpPr>
        <p:spPr/>
        <p:txBody>
          <a:bodyPr/>
          <a:lstStyle/>
          <a:p>
            <a:pPr>
              <a:defRPr/>
            </a:pPr>
            <a:r>
              <a:rPr lang="de-DE"/>
              <a:t>NAMI: Vergangenheit, Gegenwart, Zukunft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2963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mailto:orderdetails@lionsclub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de-DE"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Planen Sie den Erfolg Ihres Clubs</a:t>
            </a:r>
          </a:p>
          <a:p>
            <a:pPr marL="0" marR="0">
              <a:lnSpc>
                <a:spcPct val="107000"/>
              </a:lnSpc>
              <a:spcBef>
                <a:spcPts val="0"/>
              </a:spcBef>
              <a:spcAft>
                <a:spcPts val="0"/>
              </a:spcAft>
            </a:pPr>
            <a:r>
              <a:rPr lang="de-DE" sz="2000" b="1">
                <a:solidFill>
                  <a:schemeClr val="bg1"/>
                </a:solidFill>
                <a:latin typeface="Calibri" panose="020F0502020204030204" pitchFamily="34" charset="0"/>
                <a:ea typeface="Calibri" panose="020F0502020204030204" pitchFamily="34" charset="0"/>
                <a:cs typeface="Calibri" panose="020F0502020204030204" pitchFamily="34" charset="0"/>
              </a:rPr>
              <a:t>(Global Membership Approach)</a:t>
            </a:r>
          </a:p>
        </p:txBody>
      </p:sp>
      <p:pic>
        <p:nvPicPr>
          <p:cNvPr id="2" name="Picture 1" descr="A black background with white text&#10;&#10;Description automatically generated">
            <a:extLst>
              <a:ext uri="{FF2B5EF4-FFF2-40B4-BE49-F238E27FC236}">
                <a16:creationId xmlns:a16="http://schemas.microsoft.com/office/drawing/2014/main" id="{CE4CCAA0-59BF-84AB-FCC3-1E125B57E9B1}"/>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grpSp>
        <p:nvGrpSpPr>
          <p:cNvPr id="10" name="Group 9">
            <a:extLst>
              <a:ext uri="{FF2B5EF4-FFF2-40B4-BE49-F238E27FC236}">
                <a16:creationId xmlns:a16="http://schemas.microsoft.com/office/drawing/2014/main" id="{C4F8E53E-8453-6B91-A23E-D00A5677E5C5}"/>
              </a:ext>
            </a:extLst>
          </p:cNvPr>
          <p:cNvGrpSpPr/>
          <p:nvPr/>
        </p:nvGrpSpPr>
        <p:grpSpPr>
          <a:xfrm>
            <a:off x="60863" y="1206314"/>
            <a:ext cx="8373905" cy="640018"/>
            <a:chOff x="146588" y="910864"/>
            <a:chExt cx="8373905" cy="640018"/>
          </a:xfrm>
        </p:grpSpPr>
        <p:sp>
          <p:nvSpPr>
            <p:cNvPr id="12" name="Yellow Bar">
              <a:extLst>
                <a:ext uri="{FF2B5EF4-FFF2-40B4-BE49-F238E27FC236}">
                  <a16:creationId xmlns:a16="http://schemas.microsoft.com/office/drawing/2014/main" id="{AF9F7C8F-5725-4A49-B3AF-B006117735B9}"/>
                </a:ext>
              </a:extLst>
            </p:cNvPr>
            <p:cNvSpPr/>
            <p:nvPr/>
          </p:nvSpPr>
          <p:spPr>
            <a:xfrm>
              <a:off x="155629" y="148965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46588" y="91086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dirty="0">
                  <a:solidFill>
                    <a:schemeClr val="bg1"/>
                  </a:solidFill>
                  <a:latin typeface="Calibri" panose="020F0502020204030204" pitchFamily="34" charset="0"/>
                  <a:cs typeface="Calibri" panose="020F0502020204030204" pitchFamily="34" charset="0"/>
                </a:rPr>
                <a:t>SWOT-Analyse</a:t>
              </a:r>
            </a:p>
          </p:txBody>
        </p:sp>
      </p:grpSp>
      <p:grpSp>
        <p:nvGrpSpPr>
          <p:cNvPr id="3" name="Group 2">
            <a:extLst>
              <a:ext uri="{FF2B5EF4-FFF2-40B4-BE49-F238E27FC236}">
                <a16:creationId xmlns:a16="http://schemas.microsoft.com/office/drawing/2014/main" id="{95DE1FE9-947A-453D-8909-3A21E5EADD46}"/>
              </a:ext>
            </a:extLst>
          </p:cNvPr>
          <p:cNvGrpSpPr/>
          <p:nvPr/>
        </p:nvGrpSpPr>
        <p:grpSpPr>
          <a:xfrm>
            <a:off x="7316544" y="2408776"/>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Bauen Sie auf Ihre Stärken</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dirty="0">
                  <a:solidFill>
                    <a:schemeClr val="bg1"/>
                  </a:solidFill>
                  <a:latin typeface="Calibri" panose="020F0502020204030204" pitchFamily="34" charset="0"/>
                  <a:cs typeface="Calibri" panose="020F0502020204030204" pitchFamily="34" charset="0"/>
                </a:rPr>
                <a:t>Meistern Sie Ihre Schwächen</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Nutzen Sie Ihre Chancen</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Minimieren Sie die Auswirkungen von Risiken</a:t>
              </a:r>
            </a:p>
          </p:txBody>
        </p:sp>
      </p:grpSp>
      <p:pic>
        <p:nvPicPr>
          <p:cNvPr id="13" name="Picture 12">
            <a:extLst>
              <a:ext uri="{FF2B5EF4-FFF2-40B4-BE49-F238E27FC236}">
                <a16:creationId xmlns:a16="http://schemas.microsoft.com/office/drawing/2014/main" id="{8C55C22B-9F69-4038-826F-AE6B1B8D3774}"/>
              </a:ext>
            </a:extLst>
          </p:cNvPr>
          <p:cNvPicPr>
            <a:picLocks noChangeAspect="1"/>
          </p:cNvPicPr>
          <p:nvPr/>
        </p:nvPicPr>
        <p:blipFill>
          <a:blip r:embed="rId3"/>
          <a:stretch>
            <a:fillRect/>
          </a:stretch>
        </p:blipFill>
        <p:spPr>
          <a:xfrm>
            <a:off x="438822" y="2801534"/>
            <a:ext cx="6438900" cy="1858206"/>
          </a:xfrm>
          <a:prstGeom prst="rect">
            <a:avLst/>
          </a:prstGeom>
        </p:spPr>
      </p:pic>
      <p:grpSp>
        <p:nvGrpSpPr>
          <p:cNvPr id="4" name="Group 3">
            <a:extLst>
              <a:ext uri="{FF2B5EF4-FFF2-40B4-BE49-F238E27FC236}">
                <a16:creationId xmlns:a16="http://schemas.microsoft.com/office/drawing/2014/main" id="{AA254FCF-06CF-DABC-1DB6-7E1CEBC75CED}"/>
              </a:ext>
            </a:extLst>
          </p:cNvPr>
          <p:cNvGrpSpPr/>
          <p:nvPr/>
        </p:nvGrpSpPr>
        <p:grpSpPr>
          <a:xfrm>
            <a:off x="-1524" y="-2"/>
            <a:ext cx="12193524" cy="1073298"/>
            <a:chOff x="-1524" y="-2"/>
            <a:chExt cx="12193524" cy="1073298"/>
          </a:xfrm>
        </p:grpSpPr>
        <p:sp>
          <p:nvSpPr>
            <p:cNvPr id="5" name="Background - Solid">
              <a:extLst>
                <a:ext uri="{FF2B5EF4-FFF2-40B4-BE49-F238E27FC236}">
                  <a16:creationId xmlns:a16="http://schemas.microsoft.com/office/drawing/2014/main" id="{5EB7507C-2651-66A2-1C69-A9047A8E122C}"/>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18B1C63A-116C-0BB2-E585-31CA2D074D78}"/>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7" name="Picture 6">
              <a:extLst>
                <a:ext uri="{FF2B5EF4-FFF2-40B4-BE49-F238E27FC236}">
                  <a16:creationId xmlns:a16="http://schemas.microsoft.com/office/drawing/2014/main" id="{FD450050-8810-142D-2733-704C547D53C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6A942D31-AAAD-D3E0-5D4D-3D50B553F154}"/>
              </a:ext>
            </a:extLst>
          </p:cNvPr>
          <p:cNvSpPr txBox="1">
            <a:spLocks/>
          </p:cNvSpPr>
          <p:nvPr/>
        </p:nvSpPr>
        <p:spPr>
          <a:xfrm>
            <a:off x="1069244" y="1820297"/>
            <a:ext cx="6300744" cy="185864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dirty="0">
                <a:latin typeface="Calibri" panose="020F0502020204030204" pitchFamily="34" charset="0"/>
                <a:cs typeface="Calibri" panose="020F0502020204030204" pitchFamily="34" charset="0"/>
              </a:rPr>
              <a:t>MITTEL ZUR UNTERSTÜTZUNG DER SCHWERPUNKTBEREICHE</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9" name="Group 8">
            <a:extLst>
              <a:ext uri="{FF2B5EF4-FFF2-40B4-BE49-F238E27FC236}">
                <a16:creationId xmlns:a16="http://schemas.microsoft.com/office/drawing/2014/main" id="{69C02686-CEFE-4A3D-AF8C-0F22FFD87D5F}"/>
              </a:ext>
            </a:extLst>
          </p:cNvPr>
          <p:cNvGrpSpPr/>
          <p:nvPr/>
        </p:nvGrpSpPr>
        <p:grpSpPr>
          <a:xfrm>
            <a:off x="515536" y="496461"/>
            <a:ext cx="8616193" cy="662635"/>
            <a:chOff x="515536" y="362449"/>
            <a:chExt cx="8616193" cy="662635"/>
          </a:xfrm>
        </p:grpSpPr>
        <p:sp>
          <p:nvSpPr>
            <p:cNvPr id="4" name="Yellow Bar">
              <a:extLst>
                <a:ext uri="{FF2B5EF4-FFF2-40B4-BE49-F238E27FC236}">
                  <a16:creationId xmlns:a16="http://schemas.microsoft.com/office/drawing/2014/main" id="{12E8056F-6711-E347-83F9-DD1107CC88EE}"/>
                </a:ext>
              </a:extLst>
            </p:cNvPr>
            <p:cNvSpPr/>
            <p:nvPr/>
          </p:nvSpPr>
          <p:spPr>
            <a:xfrm>
              <a:off x="614295" y="97936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15536" y="362449"/>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latin typeface="Calibri" panose="020F0502020204030204" pitchFamily="34" charset="0"/>
                  <a:cs typeface="Calibri" panose="020F0502020204030204" pitchFamily="34" charset="0"/>
                </a:rPr>
                <a:t>Hilfsmittel</a:t>
              </a:r>
            </a:p>
          </p:txBody>
        </p:sp>
      </p:gr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2" name="Picture 1">
            <a:extLst>
              <a:ext uri="{FF2B5EF4-FFF2-40B4-BE49-F238E27FC236}">
                <a16:creationId xmlns:a16="http://schemas.microsoft.com/office/drawing/2014/main" id="{205DE13A-E7F3-7F74-F328-400AF1BB05C8}"/>
              </a:ext>
            </a:extLst>
          </p:cNvPr>
          <p:cNvPicPr>
            <a:picLocks noChangeAspect="1"/>
          </p:cNvPicPr>
          <p:nvPr/>
        </p:nvPicPr>
        <p:blipFill>
          <a:blip r:embed="rId3"/>
          <a:stretch>
            <a:fillRect/>
          </a:stretch>
        </p:blipFill>
        <p:spPr>
          <a:xfrm>
            <a:off x="211243" y="1776012"/>
            <a:ext cx="2882874" cy="3759879"/>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A17A9608-FB8B-CCBB-BC39-FA24C74B73BE}"/>
              </a:ext>
            </a:extLst>
          </p:cNvPr>
          <p:cNvPicPr>
            <a:picLocks noChangeAspect="1"/>
          </p:cNvPicPr>
          <p:nvPr/>
        </p:nvPicPr>
        <p:blipFill>
          <a:blip r:embed="rId4"/>
          <a:stretch>
            <a:fillRect/>
          </a:stretch>
        </p:blipFill>
        <p:spPr>
          <a:xfrm>
            <a:off x="3240542" y="2628839"/>
            <a:ext cx="2855458" cy="3657973"/>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4FF18D0D-E3E3-55EE-0328-C2919A9BFF74}"/>
              </a:ext>
            </a:extLst>
          </p:cNvPr>
          <p:cNvPicPr>
            <a:picLocks noChangeAspect="1"/>
          </p:cNvPicPr>
          <p:nvPr/>
        </p:nvPicPr>
        <p:blipFill>
          <a:blip r:embed="rId5"/>
          <a:stretch>
            <a:fillRect/>
          </a:stretch>
        </p:blipFill>
        <p:spPr>
          <a:xfrm>
            <a:off x="9323197" y="2628839"/>
            <a:ext cx="2793678" cy="3657973"/>
          </a:xfrm>
          <a:prstGeom prst="rect">
            <a:avLst/>
          </a:prstGeom>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BBC693CD-64AB-8D0C-F9B0-77BC0D39712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09897" y="5787451"/>
            <a:ext cx="896739" cy="849661"/>
          </a:xfrm>
          <a:prstGeom prst="rect">
            <a:avLst/>
          </a:prstGeom>
        </p:spPr>
      </p:pic>
      <p:sp>
        <p:nvSpPr>
          <p:cNvPr id="15" name="Background - Solid">
            <a:extLst>
              <a:ext uri="{FF2B5EF4-FFF2-40B4-BE49-F238E27FC236}">
                <a16:creationId xmlns:a16="http://schemas.microsoft.com/office/drawing/2014/main" id="{6B57EF2D-F1E2-E413-3303-F673124E275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CF9FB2A-209C-F867-E9CE-EB1ABCBCC58F}"/>
              </a:ext>
            </a:extLst>
          </p:cNvPr>
          <p:cNvPicPr>
            <a:picLocks noChangeAspect="1"/>
          </p:cNvPicPr>
          <p:nvPr/>
        </p:nvPicPr>
        <p:blipFill>
          <a:blip r:embed="rId7"/>
          <a:stretch>
            <a:fillRect/>
          </a:stretch>
        </p:blipFill>
        <p:spPr>
          <a:xfrm>
            <a:off x="6299882" y="1776012"/>
            <a:ext cx="2837111" cy="365797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11" name="Picture 10">
            <a:extLst>
              <a:ext uri="{FF2B5EF4-FFF2-40B4-BE49-F238E27FC236}">
                <a16:creationId xmlns:a16="http://schemas.microsoft.com/office/drawing/2014/main" id="{DB82DF54-3D88-4C78-BF7E-1DA7AC0603E0}"/>
              </a:ext>
            </a:extLst>
          </p:cNvPr>
          <p:cNvPicPr>
            <a:picLocks noChangeAspect="1"/>
          </p:cNvPicPr>
          <p:nvPr/>
        </p:nvPicPr>
        <p:blipFill>
          <a:blip r:embed="rId3"/>
          <a:stretch>
            <a:fillRect/>
          </a:stretch>
        </p:blipFill>
        <p:spPr>
          <a:xfrm>
            <a:off x="4724400" y="1028616"/>
            <a:ext cx="2582170" cy="3352141"/>
          </a:xfrm>
          <a:prstGeom prst="rect">
            <a:avLst/>
          </a:prstGeom>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2622CAB8-6D1A-4589-8299-FBA6FA331DEE}"/>
              </a:ext>
            </a:extLst>
          </p:cNvPr>
          <p:cNvPicPr>
            <a:picLocks noChangeAspect="1"/>
          </p:cNvPicPr>
          <p:nvPr/>
        </p:nvPicPr>
        <p:blipFill>
          <a:blip r:embed="rId4"/>
          <a:stretch>
            <a:fillRect/>
          </a:stretch>
        </p:blipFill>
        <p:spPr>
          <a:xfrm>
            <a:off x="8954987" y="851422"/>
            <a:ext cx="2582170" cy="3316316"/>
          </a:xfrm>
          <a:prstGeom prst="rect">
            <a:avLst/>
          </a:prstGeom>
          <a:ln w="25400">
            <a:solidFill>
              <a:srgbClr val="F0C300"/>
            </a:solidFill>
          </a:ln>
        </p:spPr>
      </p:pic>
      <p:pic>
        <p:nvPicPr>
          <p:cNvPr id="14" name="Picture 13">
            <a:extLst>
              <a:ext uri="{FF2B5EF4-FFF2-40B4-BE49-F238E27FC236}">
                <a16:creationId xmlns:a16="http://schemas.microsoft.com/office/drawing/2014/main" id="{FC88BD63-90BE-4A48-8B69-A49F476470C2}"/>
              </a:ext>
            </a:extLst>
          </p:cNvPr>
          <p:cNvPicPr>
            <a:picLocks noChangeAspect="1"/>
          </p:cNvPicPr>
          <p:nvPr/>
        </p:nvPicPr>
        <p:blipFill>
          <a:blip r:embed="rId5"/>
          <a:stretch>
            <a:fillRect/>
          </a:stretch>
        </p:blipFill>
        <p:spPr>
          <a:xfrm>
            <a:off x="584659" y="1305521"/>
            <a:ext cx="2795151" cy="3629746"/>
          </a:xfrm>
          <a:prstGeom prst="rect">
            <a:avLst/>
          </a:prstGeom>
          <a:effectLst>
            <a:outerShdw blurRad="63500" sx="102000" sy="102000" algn="ctr" rotWithShape="0">
              <a:schemeClr val="accent1">
                <a:alpha val="40000"/>
              </a:schemeClr>
            </a:outerShdw>
          </a:effectLst>
        </p:spPr>
      </p:pic>
      <p:pic>
        <p:nvPicPr>
          <p:cNvPr id="15" name="Picture 14">
            <a:extLst>
              <a:ext uri="{FF2B5EF4-FFF2-40B4-BE49-F238E27FC236}">
                <a16:creationId xmlns:a16="http://schemas.microsoft.com/office/drawing/2014/main" id="{7D46A7B3-7C7A-4019-B584-9AAED87AE6DC}"/>
              </a:ext>
            </a:extLst>
          </p:cNvPr>
          <p:cNvPicPr>
            <a:picLocks noChangeAspect="1"/>
          </p:cNvPicPr>
          <p:nvPr/>
        </p:nvPicPr>
        <p:blipFill>
          <a:blip r:embed="rId6"/>
          <a:stretch>
            <a:fillRect/>
          </a:stretch>
        </p:blipFill>
        <p:spPr>
          <a:xfrm>
            <a:off x="4267200" y="4593777"/>
            <a:ext cx="7153275" cy="2101192"/>
          </a:xfrm>
          <a:prstGeom prst="rect">
            <a:avLst/>
          </a:prstGeom>
          <a:ln w="34925">
            <a:solidFill>
              <a:srgbClr val="F0C300"/>
            </a:solidFill>
          </a:ln>
        </p:spPr>
      </p:pic>
      <p:pic>
        <p:nvPicPr>
          <p:cNvPr id="2" name="Picture 1">
            <a:extLst>
              <a:ext uri="{FF2B5EF4-FFF2-40B4-BE49-F238E27FC236}">
                <a16:creationId xmlns:a16="http://schemas.microsoft.com/office/drawing/2014/main" id="{640A89FD-C889-0536-EC50-5322645CDC3E}"/>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39323" y="5665819"/>
            <a:ext cx="896739" cy="849661"/>
          </a:xfrm>
          <a:prstGeom prst="rect">
            <a:avLst/>
          </a:prstGeom>
        </p:spPr>
      </p:pic>
      <p:sp>
        <p:nvSpPr>
          <p:cNvPr id="3" name="Background - Solid">
            <a:extLst>
              <a:ext uri="{FF2B5EF4-FFF2-40B4-BE49-F238E27FC236}">
                <a16:creationId xmlns:a16="http://schemas.microsoft.com/office/drawing/2014/main" id="{42EFB236-A70B-0C8E-A793-E87F0686838B}"/>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b="1"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2" name="Picture 1">
            <a:extLst>
              <a:ext uri="{FF2B5EF4-FFF2-40B4-BE49-F238E27FC236}">
                <a16:creationId xmlns:a16="http://schemas.microsoft.com/office/drawing/2014/main" id="{C2F27E5E-E9C7-9167-FB73-E7562F836049}"/>
              </a:ext>
            </a:extLst>
          </p:cNvPr>
          <p:cNvPicPr>
            <a:picLocks noChangeAspect="1"/>
          </p:cNvPicPr>
          <p:nvPr/>
        </p:nvPicPr>
        <p:blipFill>
          <a:blip r:embed="rId3"/>
          <a:stretch>
            <a:fillRect/>
          </a:stretch>
        </p:blipFill>
        <p:spPr>
          <a:xfrm>
            <a:off x="4953000" y="893342"/>
            <a:ext cx="4286250" cy="5495192"/>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624CBA56-11DE-2003-298F-EF0056411A1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33400" y="5576896"/>
            <a:ext cx="896739" cy="849661"/>
          </a:xfrm>
          <a:prstGeom prst="rect">
            <a:avLst/>
          </a:prstGeom>
        </p:spPr>
      </p:pic>
      <p:sp>
        <p:nvSpPr>
          <p:cNvPr id="8" name="Background - Solid">
            <a:extLst>
              <a:ext uri="{FF2B5EF4-FFF2-40B4-BE49-F238E27FC236}">
                <a16:creationId xmlns:a16="http://schemas.microsoft.com/office/drawing/2014/main" id="{235E5022-3EA7-07CE-4D6D-C7305349C1EB}"/>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9C78AA3A-C604-F7E1-9480-8B0839D1716D}"/>
              </a:ext>
            </a:extLst>
          </p:cNvPr>
          <p:cNvSpPr txBox="1">
            <a:spLocks/>
          </p:cNvSpPr>
          <p:nvPr/>
        </p:nvSpPr>
        <p:spPr>
          <a:xfrm>
            <a:off x="1051163" y="3018154"/>
            <a:ext cx="3139837" cy="715646"/>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dirty="0">
                <a:latin typeface="Calibri" panose="020F0502020204030204" pitchFamily="34" charset="0"/>
                <a:cs typeface="Calibri" panose="020F0502020204030204" pitchFamily="34" charset="0"/>
              </a:rPr>
              <a:t>ZIELE SETZEN</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469254" y="1291165"/>
            <a:ext cx="1798815" cy="4437730"/>
            <a:chOff x="563385" y="1458067"/>
            <a:chExt cx="1798815" cy="4437730"/>
          </a:xfrm>
        </p:grpSpPr>
        <p:sp>
          <p:nvSpPr>
            <p:cNvPr id="27" name="Rectangle 14"/>
            <p:cNvSpPr>
              <a:spLocks noChangeArrowheads="1"/>
            </p:cNvSpPr>
            <p:nvPr/>
          </p:nvSpPr>
          <p:spPr bwMode="auto">
            <a:xfrm>
              <a:off x="875519" y="3620050"/>
              <a:ext cx="1301438"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pezifisch</a:t>
              </a:r>
              <a:endParaRPr kumimoji="0" lang="de-DE"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7919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Achten Sie auf eine klare Zielvorgabe.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495743" y="1312210"/>
            <a:ext cx="2032694" cy="4698647"/>
            <a:chOff x="2589874" y="1479112"/>
            <a:chExt cx="2032694" cy="4698647"/>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essbar</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9519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Bezugspunkte und Fortschritt müssen messbar sein.</a:t>
              </a:r>
            </a:p>
          </p:txBody>
        </p:sp>
      </p:grpSp>
      <p:grpSp>
        <p:nvGrpSpPr>
          <p:cNvPr id="17" name="Group 16"/>
          <p:cNvGrpSpPr/>
          <p:nvPr/>
        </p:nvGrpSpPr>
        <p:grpSpPr>
          <a:xfrm>
            <a:off x="5110243" y="1275123"/>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usführbar</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Jedes Ziel muss erreichbar sein.</a:t>
              </a:r>
            </a:p>
          </p:txBody>
        </p:sp>
      </p:grpSp>
      <p:grpSp>
        <p:nvGrpSpPr>
          <p:cNvPr id="18" name="Group 17"/>
          <p:cNvGrpSpPr/>
          <p:nvPr/>
        </p:nvGrpSpPr>
        <p:grpSpPr>
          <a:xfrm>
            <a:off x="7325966" y="1312210"/>
            <a:ext cx="2398672" cy="4578777"/>
            <a:chOff x="7655714" y="1458067"/>
            <a:chExt cx="2398672" cy="4578777"/>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ealistisch</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23986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Eine Heraus-forderung, die nicht unrealistisch ist.</a:t>
              </a:r>
            </a:p>
          </p:txBody>
        </p:sp>
      </p:grpSp>
      <p:pic>
        <p:nvPicPr>
          <p:cNvPr id="2" name="Picture 1">
            <a:extLst>
              <a:ext uri="{FF2B5EF4-FFF2-40B4-BE49-F238E27FC236}">
                <a16:creationId xmlns:a16="http://schemas.microsoft.com/office/drawing/2014/main" id="{4D88E86B-2F72-559F-971A-19642E5E11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109" y="5869942"/>
            <a:ext cx="896739" cy="849661"/>
          </a:xfrm>
          <a:prstGeom prst="rect">
            <a:avLst/>
          </a:prstGeom>
        </p:spPr>
      </p:pic>
      <p:sp>
        <p:nvSpPr>
          <p:cNvPr id="3" name="Background - Solid">
            <a:extLst>
              <a:ext uri="{FF2B5EF4-FFF2-40B4-BE49-F238E27FC236}">
                <a16:creationId xmlns:a16="http://schemas.microsoft.com/office/drawing/2014/main" id="{A98B6A6C-E84D-129A-E6D3-F08772C393F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110AC80-693E-6EFB-CA28-B31542E59473}"/>
              </a:ext>
            </a:extLst>
          </p:cNvPr>
          <p:cNvGrpSpPr/>
          <p:nvPr/>
        </p:nvGrpSpPr>
        <p:grpSpPr>
          <a:xfrm>
            <a:off x="9447353" y="1384770"/>
            <a:ext cx="2665278" cy="4376385"/>
            <a:chOff x="9505593" y="1352510"/>
            <a:chExt cx="2665278" cy="4376385"/>
          </a:xfrm>
        </p:grpSpPr>
        <p:grpSp>
          <p:nvGrpSpPr>
            <p:cNvPr id="19" name="Group 18"/>
            <p:cNvGrpSpPr/>
            <p:nvPr/>
          </p:nvGrpSpPr>
          <p:grpSpPr>
            <a:xfrm>
              <a:off x="9505593" y="3157465"/>
              <a:ext cx="2665278" cy="2571430"/>
              <a:chOff x="9928192" y="3324367"/>
              <a:chExt cx="1982764" cy="2571430"/>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300" b="1" i="0" u="none" strike="noStrike" cap="none" normalizeH="0" baseline="0" noProof="0" dirty="0" err="1">
                    <a:ln>
                      <a:noFill/>
                    </a:ln>
                    <a:solidFill>
                      <a:srgbClr val="00A869"/>
                    </a:solidFill>
                    <a:effectLst/>
                    <a:uLnTx/>
                    <a:uFillTx/>
                    <a:latin typeface="Calibri" panose="020F0502020204030204" pitchFamily="34" charset="0"/>
                    <a:ea typeface="Arial" charset="0"/>
                    <a:cs typeface="Calibri" panose="020F0502020204030204" pitchFamily="34" charset="0"/>
                  </a:rPr>
                  <a:t>erminorientiert</a:t>
                </a:r>
                <a:endParaRPr kumimoji="0" lang="de-DE"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Ein Zeitrahmen, der die Etappen des Fortschritts skizziert.</a:t>
                </a:r>
              </a:p>
            </p:txBody>
          </p:sp>
        </p:grpSp>
        <p:grpSp>
          <p:nvGrpSpPr>
            <p:cNvPr id="11" name="Group 10">
              <a:extLst>
                <a:ext uri="{FF2B5EF4-FFF2-40B4-BE49-F238E27FC236}">
                  <a16:creationId xmlns:a16="http://schemas.microsoft.com/office/drawing/2014/main" id="{486BACA0-401A-D856-A00C-6E8894367A64}"/>
                </a:ext>
              </a:extLst>
            </p:cNvPr>
            <p:cNvGrpSpPr/>
            <p:nvPr/>
          </p:nvGrpSpPr>
          <p:grpSpPr>
            <a:xfrm>
              <a:off x="9960255" y="1352510"/>
              <a:ext cx="1554481" cy="1554480"/>
              <a:chOff x="9960255" y="1352510"/>
              <a:chExt cx="1554481" cy="1554480"/>
            </a:xfrm>
          </p:grpSpPr>
          <p:sp>
            <p:nvSpPr>
              <p:cNvPr id="6" name="Oval 5">
                <a:extLst>
                  <a:ext uri="{FF2B5EF4-FFF2-40B4-BE49-F238E27FC236}">
                    <a16:creationId xmlns:a16="http://schemas.microsoft.com/office/drawing/2014/main" id="{7F769F02-5EB6-DD5F-0AB9-0EAA141E6EF5}"/>
                  </a:ext>
                </a:extLst>
              </p:cNvPr>
              <p:cNvSpPr>
                <a:spLocks noChangeAspect="1" noChangeArrowheads="1"/>
              </p:cNvSpPr>
              <p:nvPr/>
            </p:nvSpPr>
            <p:spPr bwMode="auto">
              <a:xfrm>
                <a:off x="9960255" y="1352510"/>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7" name="TextBox 6">
                <a:extLst>
                  <a:ext uri="{FF2B5EF4-FFF2-40B4-BE49-F238E27FC236}">
                    <a16:creationId xmlns:a16="http://schemas.microsoft.com/office/drawing/2014/main" id="{8D7FD4AC-54EB-54B1-AA51-FC637C800D02}"/>
                  </a:ext>
                </a:extLst>
              </p:cNvPr>
              <p:cNvSpPr txBox="1"/>
              <p:nvPr/>
            </p:nvSpPr>
            <p:spPr>
              <a:xfrm>
                <a:off x="10152391" y="1656006"/>
                <a:ext cx="112672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gr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6" name="Headline">
            <a:extLst>
              <a:ext uri="{FF2B5EF4-FFF2-40B4-BE49-F238E27FC236}">
                <a16:creationId xmlns:a16="http://schemas.microsoft.com/office/drawing/2014/main" id="{9E5DF808-F150-529B-A85B-8E921ADA82DD}"/>
              </a:ext>
            </a:extLst>
          </p:cNvPr>
          <p:cNvSpPr txBox="1">
            <a:spLocks/>
          </p:cNvSpPr>
          <p:nvPr/>
        </p:nvSpPr>
        <p:spPr>
          <a:xfrm>
            <a:off x="181835" y="203377"/>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dirty="0">
                <a:solidFill>
                  <a:srgbClr val="EBB700"/>
                </a:solidFill>
                <a:latin typeface="Calibri" panose="020F0502020204030204" pitchFamily="34" charset="0"/>
                <a:cs typeface="Calibri" panose="020F0502020204030204" pitchFamily="34" charset="0"/>
              </a:rPr>
              <a:t>Ziel </a:t>
            </a:r>
          </a:p>
          <a:p>
            <a:r>
              <a:rPr lang="de-DE" sz="2400" dirty="0">
                <a:solidFill>
                  <a:srgbClr val="EBB700"/>
                </a:solidFill>
                <a:latin typeface="Calibri" panose="020F0502020204030204" pitchFamily="34" charset="0"/>
                <a:cs typeface="Calibri" panose="020F0502020204030204" pitchFamily="34" charset="0"/>
              </a:rPr>
              <a:t>aussagen-Formular</a:t>
            </a:r>
          </a:p>
        </p:txBody>
      </p:sp>
      <p:pic>
        <p:nvPicPr>
          <p:cNvPr id="7" name="Picture 6">
            <a:extLst>
              <a:ext uri="{FF2B5EF4-FFF2-40B4-BE49-F238E27FC236}">
                <a16:creationId xmlns:a16="http://schemas.microsoft.com/office/drawing/2014/main" id="{B7EFF8B5-1D0D-4013-1A66-3E299E79A036}"/>
              </a:ext>
            </a:extLst>
          </p:cNvPr>
          <p:cNvPicPr>
            <a:picLocks noChangeAspect="1"/>
          </p:cNvPicPr>
          <p:nvPr/>
        </p:nvPicPr>
        <p:blipFill>
          <a:blip r:embed="rId3"/>
          <a:stretch>
            <a:fillRect/>
          </a:stretch>
        </p:blipFill>
        <p:spPr>
          <a:xfrm>
            <a:off x="5140986" y="541547"/>
            <a:ext cx="4527775" cy="5877259"/>
          </a:xfrm>
          <a:prstGeom prst="rect">
            <a:avLst/>
          </a:prstGeom>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4E17B6A5-4CC6-CA70-68B0-856FDD6F03CA}"/>
              </a:ext>
            </a:extLst>
          </p:cNvPr>
          <p:cNvSpPr txBox="1">
            <a:spLocks/>
          </p:cNvSpPr>
          <p:nvPr/>
        </p:nvSpPr>
        <p:spPr>
          <a:xfrm>
            <a:off x="897931" y="2375670"/>
            <a:ext cx="6876715"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dirty="0">
                <a:latin typeface="Calibri" panose="020F0502020204030204" pitchFamily="34" charset="0"/>
                <a:cs typeface="Calibri" panose="020F0502020204030204" pitchFamily="34" charset="0"/>
              </a:rPr>
              <a:t>ENTWERFEN SIE EINEN PLAN, UM IHRE ZIELE ZU ERREICHEN</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576"/>
            <a:ext cx="12192000" cy="6863576"/>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43964" y="1388460"/>
            <a:ext cx="4962543" cy="509594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de-DE" sz="2000" dirty="0">
                <a:solidFill>
                  <a:schemeClr val="bg1"/>
                </a:solidFill>
                <a:latin typeface="Calibri" panose="020F0502020204030204" pitchFamily="34" charset="0"/>
                <a:cs typeface="Calibri" panose="020F0502020204030204" pitchFamily="34" charset="0"/>
              </a:rPr>
              <a:t>Für jeden Bereich</a:t>
            </a:r>
          </a:p>
          <a:p>
            <a:pPr marL="0" indent="0">
              <a:buClr>
                <a:schemeClr val="accent1"/>
              </a:buClr>
              <a:buFont typeface="Arial" pitchFamily="34" charset="0"/>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Was? (Zielsetzung)</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Wie? (Handlungsschritte)</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Wann? (Frist für die Fertigstellung)</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Wer? (Die für die Durchführung verantwortliche(n) Person(en))</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000" dirty="0">
                <a:solidFill>
                  <a:schemeClr val="bg1"/>
                </a:solidFill>
                <a:latin typeface="Calibri" panose="020F0502020204030204" pitchFamily="34" charset="0"/>
                <a:cs typeface="Calibri" panose="020F0502020204030204" pitchFamily="34" charset="0"/>
              </a:rPr>
              <a:t>Wie erfahren Sie vom Stand der Dinge? (Wie erfahren Sie, dass der Schritt abgeschlossen ist)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16869" y="1430817"/>
            <a:ext cx="5638800" cy="4093428"/>
          </a:xfrm>
          <a:prstGeom prst="rect">
            <a:avLst/>
          </a:prstGeom>
        </p:spPr>
        <p:txBody>
          <a:bodyPr wrap="square">
            <a:spAutoFit/>
          </a:bodyPr>
          <a:lstStyle/>
          <a:p>
            <a:r>
              <a:rPr lang="de-DE" sz="2000" b="1" dirty="0">
                <a:solidFill>
                  <a:schemeClr val="bg1"/>
                </a:solidFill>
                <a:latin typeface="Calibri" panose="020F0502020204030204" pitchFamily="34" charset="0"/>
                <a:cs typeface="Calibri" panose="020F0502020204030204" pitchFamily="34" charset="0"/>
              </a:rPr>
              <a:t>ENTWICKELN SIE IHREN </a:t>
            </a:r>
            <a:r>
              <a:rPr lang="de-DE" sz="2000" b="1" i="1" dirty="0">
                <a:solidFill>
                  <a:schemeClr val="bg1"/>
                </a:solidFill>
                <a:latin typeface="Calibri" panose="020F0502020204030204" pitchFamily="34" charset="0"/>
                <a:cs typeface="Calibri" panose="020F0502020204030204" pitchFamily="34" charset="0"/>
              </a:rPr>
              <a:t>HANDLUNGSPLAN</a:t>
            </a:r>
            <a:r>
              <a:rPr lang="de-DE" sz="2000" dirty="0">
                <a:solidFill>
                  <a:schemeClr val="bg1"/>
                </a:solidFill>
                <a:latin typeface="Calibri" panose="020F0502020204030204" pitchFamily="34" charset="0"/>
                <a:cs typeface="Calibri" panose="020F0502020204030204" pitchFamily="34" charset="0"/>
              </a:rPr>
              <a:t>, indem Sie die Schritte darlegen, die Sie für das Erreichen Ihrer Ziele ergreifen werden.</a:t>
            </a:r>
            <a:r>
              <a:rPr lang="de-DE" sz="2000" strike="sngStrike" dirty="0">
                <a:solidFill>
                  <a:schemeClr val="bg1"/>
                </a:solidFill>
                <a:latin typeface="Calibri" panose="020F0502020204030204" pitchFamily="34" charset="0"/>
                <a:cs typeface="Calibri" panose="020F0502020204030204" pitchFamily="34" charset="0"/>
              </a:rPr>
              <a:t> </a:t>
            </a:r>
          </a:p>
          <a:p>
            <a:endParaRPr lang="en-US" sz="2000" dirty="0">
              <a:solidFill>
                <a:schemeClr val="bg1"/>
              </a:solidFill>
              <a:latin typeface="Calibri" panose="020F0502020204030204" pitchFamily="34" charset="0"/>
              <a:cs typeface="Calibri" panose="020F0502020204030204" pitchFamily="34" charset="0"/>
            </a:endParaRPr>
          </a:p>
          <a:p>
            <a:r>
              <a:rPr lang="de-DE" sz="2000" dirty="0">
                <a:solidFill>
                  <a:schemeClr val="bg1"/>
                </a:solidFill>
                <a:latin typeface="Calibri" panose="020F0502020204030204" pitchFamily="34" charset="0"/>
                <a:cs typeface="Calibri" panose="020F0502020204030204" pitchFamily="34" charset="0"/>
              </a:rPr>
              <a:t>Dieser Schritt definiert, wie das Ziel erreicht werden soll (Handlungsschritte), wann jeder Schritt abgeschlossen sein wird, wer für den Schritt verantwortlich ist und wie Sie überprüfen können, ob jeder Schritt durchgeführt wurde. Das Arbeitsblatt: Handlungsplan können Sie bei der Ausarbeitung eines Plans zum Erreichen jedes einzelnen Ziels einsetzen. Zusammengenommen bilden die Pläne für jedes Ziel Ihre </a:t>
            </a:r>
            <a:r>
              <a:rPr lang="de-DE" sz="2000" i="1" dirty="0">
                <a:solidFill>
                  <a:schemeClr val="bg1"/>
                </a:solidFill>
                <a:latin typeface="Calibri" panose="020F0502020204030204" pitchFamily="34" charset="0"/>
                <a:cs typeface="Calibri" panose="020F0502020204030204" pitchFamily="34" charset="0"/>
              </a:rPr>
              <a:t>Vision.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51178" y="439067"/>
            <a:ext cx="11830191" cy="666087"/>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Entwerfen Sie einen Plan, um Ihre Ziele zu erreichen</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751860" y="3951494"/>
            <a:ext cx="5095944" cy="54588"/>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2" name="Picture 1">
            <a:extLst>
              <a:ext uri="{FF2B5EF4-FFF2-40B4-BE49-F238E27FC236}">
                <a16:creationId xmlns:a16="http://schemas.microsoft.com/office/drawing/2014/main" id="{B08C0CBB-5516-7B64-6B84-31346A883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696D3DBB-5339-F385-95EC-FBA9C2266F6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i="1">
                <a:solidFill>
                  <a:schemeClr val="accent1"/>
                </a:solidFill>
                <a:latin typeface="Calibri" panose="020F0502020204030204" pitchFamily="34" charset="0"/>
                <a:cs typeface="Calibri" panose="020F0502020204030204" pitchFamily="34" charset="0"/>
              </a:rPr>
              <a:t>Zusammenkommen ist ein Anfang.  Zusammenbleiben ein Fortschritt. Zusammenarbeiten ein Erfolg.</a:t>
            </a:r>
          </a:p>
          <a:p>
            <a:endParaRPr lang="en-US" i="1" kern="0" dirty="0">
              <a:solidFill>
                <a:schemeClr val="accent1"/>
              </a:solidFill>
              <a:latin typeface="Calibri" panose="020F0502020204030204" pitchFamily="34" charset="0"/>
              <a:cs typeface="Calibri" panose="020F0502020204030204" pitchFamily="34" charset="0"/>
            </a:endParaRPr>
          </a:p>
          <a:p>
            <a:pPr algn="r"/>
            <a:r>
              <a:rPr lang="de-DE"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a:extLst>
              <a:ext uri="{FF2B5EF4-FFF2-40B4-BE49-F238E27FC236}">
                <a16:creationId xmlns:a16="http://schemas.microsoft.com/office/drawing/2014/main" id="{0D3593A0-CDF7-341B-C557-E430BD81A3E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600" y="5551065"/>
            <a:ext cx="896739" cy="849661"/>
          </a:xfrm>
          <a:prstGeom prst="rect">
            <a:avLst/>
          </a:prstGeom>
        </p:spPr>
      </p:pic>
      <p:sp>
        <p:nvSpPr>
          <p:cNvPr id="3" name="Background - Solid">
            <a:extLst>
              <a:ext uri="{FF2B5EF4-FFF2-40B4-BE49-F238E27FC236}">
                <a16:creationId xmlns:a16="http://schemas.microsoft.com/office/drawing/2014/main" id="{16D20F04-03D3-F887-7EA8-6C7A9A44EF3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Headline">
            <a:extLst>
              <a:ext uri="{FF2B5EF4-FFF2-40B4-BE49-F238E27FC236}">
                <a16:creationId xmlns:a16="http://schemas.microsoft.com/office/drawing/2014/main" id="{825781C7-2900-136A-6168-FB20F452F848}"/>
              </a:ext>
            </a:extLst>
          </p:cNvPr>
          <p:cNvSpPr txBox="1">
            <a:spLocks/>
          </p:cNvSpPr>
          <p:nvPr/>
        </p:nvSpPr>
        <p:spPr>
          <a:xfrm>
            <a:off x="43085" y="381000"/>
            <a:ext cx="2086677" cy="8911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200" dirty="0">
                <a:solidFill>
                  <a:srgbClr val="EBB700"/>
                </a:solidFill>
                <a:latin typeface="Calibri" panose="020F0502020204030204" pitchFamily="34" charset="0"/>
                <a:cs typeface="Calibri" panose="020F0502020204030204" pitchFamily="34" charset="0"/>
              </a:rPr>
              <a:t>Arbeitsblatt: Handlungsplan</a:t>
            </a:r>
          </a:p>
        </p:txBody>
      </p:sp>
      <p:pic>
        <p:nvPicPr>
          <p:cNvPr id="8" name="Picture 7">
            <a:extLst>
              <a:ext uri="{FF2B5EF4-FFF2-40B4-BE49-F238E27FC236}">
                <a16:creationId xmlns:a16="http://schemas.microsoft.com/office/drawing/2014/main" id="{0BEB6B95-9237-05F4-C185-AF4C3A507F42}"/>
              </a:ext>
            </a:extLst>
          </p:cNvPr>
          <p:cNvPicPr>
            <a:picLocks noChangeAspect="1"/>
          </p:cNvPicPr>
          <p:nvPr/>
        </p:nvPicPr>
        <p:blipFill>
          <a:blip r:embed="rId3"/>
          <a:stretch>
            <a:fillRect/>
          </a:stretch>
        </p:blipFill>
        <p:spPr>
          <a:xfrm>
            <a:off x="5133142" y="413288"/>
            <a:ext cx="4398114" cy="5636823"/>
          </a:xfrm>
          <a:prstGeom prst="rect">
            <a:avLst/>
          </a:prstGeom>
          <a:effectLst>
            <a:outerShdw blurRad="63500" sx="102000" sy="102000" algn="ctr" rotWithShape="0">
              <a:schemeClr val="accent1">
                <a:alpha val="40000"/>
              </a:schemeClr>
            </a:outerShdw>
          </a:effectLst>
        </p:spPr>
      </p:pic>
      <p:sp>
        <p:nvSpPr>
          <p:cNvPr id="11" name="TextBox 93">
            <a:extLst>
              <a:ext uri="{FF2B5EF4-FFF2-40B4-BE49-F238E27FC236}">
                <a16:creationId xmlns:a16="http://schemas.microsoft.com/office/drawing/2014/main" id="{A62405EE-8C08-EC56-C05C-07A3C4F5D370}"/>
              </a:ext>
            </a:extLst>
          </p:cNvPr>
          <p:cNvSpPr txBox="1">
            <a:spLocks noChangeArrowheads="1"/>
          </p:cNvSpPr>
          <p:nvPr/>
        </p:nvSpPr>
        <p:spPr bwMode="auto">
          <a:xfrm>
            <a:off x="2209800" y="6376587"/>
            <a:ext cx="693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Machen Sie Kopien und füllen das Arbeitsblatt für jedes Ziel aus.</a:t>
            </a:r>
          </a:p>
        </p:txBody>
      </p:sp>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1AF89332-358F-3F82-C386-158B4A889AA5}"/>
              </a:ext>
            </a:extLst>
          </p:cNvPr>
          <p:cNvSpPr txBox="1">
            <a:spLocks/>
          </p:cNvSpPr>
          <p:nvPr/>
        </p:nvSpPr>
        <p:spPr>
          <a:xfrm>
            <a:off x="1052455" y="2417049"/>
            <a:ext cx="3443346" cy="121920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dirty="0">
                <a:latin typeface="Calibri" panose="020F0502020204030204" pitchFamily="34" charset="0"/>
                <a:cs typeface="Calibri" panose="020F0502020204030204" pitchFamily="34" charset="0"/>
              </a:rPr>
              <a:t>Erfolg schaffen</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88639" y="-12213"/>
            <a:ext cx="12280639" cy="6882426"/>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1485899" y="1600200"/>
            <a:ext cx="3563795" cy="4154984"/>
          </a:xfrm>
          <a:prstGeom prst="rect">
            <a:avLst/>
          </a:prstGeom>
        </p:spPr>
        <p:txBody>
          <a:bodyPr wrap="square">
            <a:spAutoFit/>
          </a:bodyPr>
          <a:lstStyle/>
          <a:p>
            <a:r>
              <a:rPr lang="de-DE" sz="2400" b="1" dirty="0">
                <a:solidFill>
                  <a:schemeClr val="bg1"/>
                </a:solidFill>
                <a:latin typeface="Calibri" panose="020F0502020204030204" pitchFamily="34" charset="0"/>
                <a:cs typeface="Calibri" panose="020F0502020204030204" pitchFamily="34" charset="0"/>
              </a:rPr>
              <a:t>Um erfolgreich zu sein: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TEILEN</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UNTERSTÜTZEN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ANERKENNEN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EVALUIEREN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VERÄNDERN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8081" y="548063"/>
            <a:ext cx="3563795" cy="6373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Erfolg schaffen</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4202" y="349229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4060305277"/>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D771ED13-2E01-5045-B8E0-F92AD1E2550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09324" y="5705992"/>
            <a:ext cx="896739" cy="849661"/>
          </a:xfrm>
          <a:prstGeom prst="rect">
            <a:avLst/>
          </a:prstGeom>
        </p:spPr>
      </p:pic>
      <p:sp>
        <p:nvSpPr>
          <p:cNvPr id="3" name="Background - Solid">
            <a:extLst>
              <a:ext uri="{FF2B5EF4-FFF2-40B4-BE49-F238E27FC236}">
                <a16:creationId xmlns:a16="http://schemas.microsoft.com/office/drawing/2014/main" id="{FC90582E-4B85-9FDF-F461-A9583A9910F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E9C5ADF1-BA2B-3AC3-BCAB-0E5CBED7683A}"/>
              </a:ext>
            </a:extLst>
          </p:cNvPr>
          <p:cNvSpPr txBox="1">
            <a:spLocks/>
          </p:cNvSpPr>
          <p:nvPr/>
        </p:nvSpPr>
        <p:spPr>
          <a:xfrm>
            <a:off x="943422" y="2496817"/>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dirty="0">
                <a:latin typeface="Calibri" panose="020F0502020204030204" pitchFamily="34" charset="0"/>
                <a:cs typeface="Calibri" panose="020F0502020204030204" pitchFamily="34" charset="0"/>
              </a:rPr>
              <a:t>FEIERN SIE IHRE ERFOLGE</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68797" y="1677298"/>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dirty="0">
                <a:solidFill>
                  <a:schemeClr val="bg1"/>
                </a:solidFill>
                <a:latin typeface="Calibri" panose="020F0502020204030204" pitchFamily="34" charset="0"/>
                <a:cs typeface="Calibri" panose="020F0502020204030204" pitchFamily="34" charset="0"/>
              </a:rPr>
              <a:t>Im </a:t>
            </a:r>
            <a:r>
              <a:rPr lang="de-DE"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de-DE" sz="2400" dirty="0">
                <a:solidFill>
                  <a:schemeClr val="bg1"/>
                </a:solidFill>
                <a:latin typeface="Calibri" panose="020F0502020204030204" pitchFamily="34" charset="0"/>
                <a:cs typeface="Calibri" panose="020F0502020204030204" pitchFamily="34" charset="0"/>
              </a:rPr>
              <a:t> können Sie ganz einfach Urkunden, Ehrentafeln und vieles mehr bestellen. Bei Fragen zu Clubartikeln können Sie sich per E-Mail an </a:t>
            </a:r>
            <a:r>
              <a:rPr lang="de-DE"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de-DE" sz="2400" dirty="0">
                <a:solidFill>
                  <a:schemeClr val="bg1"/>
                </a:solidFill>
                <a:latin typeface="Calibri" panose="020F0502020204030204" pitchFamily="34" charset="0"/>
                <a:cs typeface="Calibri" panose="020F0502020204030204" pitchFamily="34" charset="0"/>
              </a:rPr>
              <a:t> wenden.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3072125" y="3489227"/>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de-DE" sz="2400" dirty="0">
                <a:solidFill>
                  <a:schemeClr val="bg1"/>
                </a:solidFill>
                <a:latin typeface="Calibri" panose="020F0502020204030204" pitchFamily="34" charset="0"/>
                <a:cs typeface="Calibri" panose="020F0502020204030204" pitchFamily="34" charset="0"/>
              </a:rPr>
              <a:t>Wie feiern Sie Ihre Erfolge?</a:t>
            </a:r>
          </a:p>
          <a:p>
            <a:r>
              <a:rPr lang="de-DE" sz="2400" dirty="0">
                <a:solidFill>
                  <a:schemeClr val="bg1"/>
                </a:solidFill>
                <a:latin typeface="Calibri" panose="020F0502020204030204" pitchFamily="34" charset="0"/>
                <a:cs typeface="Calibri" panose="020F0502020204030204" pitchFamily="34" charset="0"/>
              </a:rPr>
              <a:t> </a:t>
            </a:r>
          </a:p>
          <a:p>
            <a:r>
              <a:rPr lang="de-DE" sz="2400" dirty="0">
                <a:solidFill>
                  <a:schemeClr val="bg1"/>
                </a:solidFill>
                <a:latin typeface="Calibri" panose="020F0502020204030204" pitchFamily="34" charset="0"/>
                <a:cs typeface="Calibri" panose="020F0502020204030204" pitchFamily="34" charset="0"/>
              </a:rPr>
              <a:t> </a:t>
            </a:r>
          </a:p>
          <a:p>
            <a:r>
              <a:rPr lang="de-DE" sz="2400" dirty="0">
                <a:solidFill>
                  <a:schemeClr val="bg1"/>
                </a:solidFill>
                <a:latin typeface="Calibri" panose="020F0502020204030204" pitchFamily="34" charset="0"/>
                <a:cs typeface="Calibri" panose="020F0502020204030204" pitchFamily="34" charset="0"/>
              </a:rPr>
              <a:t> </a:t>
            </a:r>
          </a:p>
          <a:p>
            <a:r>
              <a:rPr lang="de-DE" sz="2400" dirty="0">
                <a:solidFill>
                  <a:schemeClr val="bg1"/>
                </a:solidFill>
                <a:latin typeface="Calibri" panose="020F0502020204030204" pitchFamily="34" charset="0"/>
                <a:cs typeface="Calibri" panose="020F0502020204030204" pitchFamily="34" charset="0"/>
              </a:rPr>
              <a:t> </a:t>
            </a:r>
          </a:p>
        </p:txBody>
      </p:sp>
      <p:grpSp>
        <p:nvGrpSpPr>
          <p:cNvPr id="3" name="Group 2">
            <a:extLst>
              <a:ext uri="{FF2B5EF4-FFF2-40B4-BE49-F238E27FC236}">
                <a16:creationId xmlns:a16="http://schemas.microsoft.com/office/drawing/2014/main" id="{B00E6A69-97C2-259F-E7CA-CB4F4F104F89}"/>
              </a:ext>
            </a:extLst>
          </p:cNvPr>
          <p:cNvGrpSpPr/>
          <p:nvPr/>
        </p:nvGrpSpPr>
        <p:grpSpPr>
          <a:xfrm>
            <a:off x="639324" y="561881"/>
            <a:ext cx="7231820" cy="758854"/>
            <a:chOff x="953146" y="505733"/>
            <a:chExt cx="7231820" cy="758854"/>
          </a:xfrm>
        </p:grpSpPr>
        <p:sp>
          <p:nvSpPr>
            <p:cNvPr id="5" name="Headline">
              <a:extLst>
                <a:ext uri="{FF2B5EF4-FFF2-40B4-BE49-F238E27FC236}">
                  <a16:creationId xmlns:a16="http://schemas.microsoft.com/office/drawing/2014/main" id="{4E8520BA-3857-4F45-9F89-B8892B3B592C}"/>
                </a:ext>
              </a:extLst>
            </p:cNvPr>
            <p:cNvSpPr txBox="1">
              <a:spLocks/>
            </p:cNvSpPr>
            <p:nvPr/>
          </p:nvSpPr>
          <p:spPr>
            <a:xfrm>
              <a:off x="953146" y="505733"/>
              <a:ext cx="72318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Erfolge feiern</a:t>
              </a:r>
            </a:p>
          </p:txBody>
        </p:sp>
        <p:sp>
          <p:nvSpPr>
            <p:cNvPr id="2" name="Yellow Bar">
              <a:extLst>
                <a:ext uri="{FF2B5EF4-FFF2-40B4-BE49-F238E27FC236}">
                  <a16:creationId xmlns:a16="http://schemas.microsoft.com/office/drawing/2014/main" id="{A8816B9E-CF45-3BC1-5605-ACA1A5ADE343}"/>
                </a:ext>
              </a:extLst>
            </p:cNvPr>
            <p:cNvSpPr/>
            <p:nvPr/>
          </p:nvSpPr>
          <p:spPr>
            <a:xfrm>
              <a:off x="990600" y="120336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grpSp>
      <p:pic>
        <p:nvPicPr>
          <p:cNvPr id="6" name="Picture 5">
            <a:extLst>
              <a:ext uri="{FF2B5EF4-FFF2-40B4-BE49-F238E27FC236}">
                <a16:creationId xmlns:a16="http://schemas.microsoft.com/office/drawing/2014/main" id="{FBA93D08-AE33-22BE-A8E9-A49CC48DC62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0994" y="5761790"/>
            <a:ext cx="896739" cy="849661"/>
          </a:xfrm>
          <a:prstGeom prst="rect">
            <a:avLst/>
          </a:prstGeom>
        </p:spPr>
      </p:pic>
      <p:sp>
        <p:nvSpPr>
          <p:cNvPr id="8" name="Background - Solid">
            <a:extLst>
              <a:ext uri="{FF2B5EF4-FFF2-40B4-BE49-F238E27FC236}">
                <a16:creationId xmlns:a16="http://schemas.microsoft.com/office/drawing/2014/main" id="{2F4BD9EF-5ECD-2D33-8C3B-DAB36BD0B29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17576" y="-65310"/>
            <a:ext cx="12209576" cy="692331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228600" y="808233"/>
            <a:ext cx="10889512" cy="1200329"/>
          </a:xfrm>
          <a:prstGeom prst="rect">
            <a:avLst/>
          </a:prstGeom>
        </p:spPr>
        <p:txBody>
          <a:bodyPr wrap="square">
            <a:spAutoFit/>
          </a:bodyPr>
          <a:lstStyle/>
          <a:p>
            <a:r>
              <a:rPr lang="de-DE" sz="2400" dirty="0">
                <a:solidFill>
                  <a:schemeClr val="bg1"/>
                </a:solidFill>
                <a:latin typeface="Calibri" panose="020F0502020204030204" pitchFamily="34" charset="0"/>
                <a:cs typeface="Calibri" panose="020F0502020204030204" pitchFamily="34" charset="0"/>
              </a:rPr>
              <a:t>Laden Sie den Leitfaden, die vollständige PowerPoint-Präsentation und weitere Ressourcen zur Unterstützung Ihres Clubs herunter. </a:t>
            </a:r>
          </a:p>
          <a:p>
            <a:endParaRPr lang="en-US" sz="2400" b="1" kern="0" dirty="0">
              <a:solidFill>
                <a:schemeClr val="bg1"/>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9434825" y="2372770"/>
            <a:ext cx="1704350" cy="468780"/>
          </a:xfrm>
          <a:prstGeom prst="rect">
            <a:avLst/>
          </a:prstGeom>
        </p:spPr>
        <p:txBody>
          <a:bodyPr wrap="square">
            <a:spAutoFit/>
          </a:bodyPr>
          <a:lstStyle/>
          <a:p>
            <a:r>
              <a:rPr lang="de-DE" sz="2400" b="1" dirty="0">
                <a:solidFill>
                  <a:schemeClr val="bg1"/>
                </a:solidFill>
                <a:latin typeface="Calibri" panose="020F0502020204030204" pitchFamily="34" charset="0"/>
                <a:cs typeface="Calibri" panose="020F0502020204030204" pitchFamily="34" charset="0"/>
              </a:rPr>
              <a:t>PowerPoint</a:t>
            </a:r>
          </a:p>
        </p:txBody>
      </p:sp>
      <p:sp>
        <p:nvSpPr>
          <p:cNvPr id="18" name="Rectangle 17">
            <a:extLst>
              <a:ext uri="{FF2B5EF4-FFF2-40B4-BE49-F238E27FC236}">
                <a16:creationId xmlns:a16="http://schemas.microsoft.com/office/drawing/2014/main" id="{49D48252-11DE-4006-B9C9-AF01B63F91D6}"/>
              </a:ext>
            </a:extLst>
          </p:cNvPr>
          <p:cNvSpPr/>
          <p:nvPr/>
        </p:nvSpPr>
        <p:spPr>
          <a:xfrm>
            <a:off x="5707751" y="2684522"/>
            <a:ext cx="1704350" cy="468780"/>
          </a:xfrm>
          <a:prstGeom prst="rect">
            <a:avLst/>
          </a:prstGeom>
        </p:spPr>
        <p:txBody>
          <a:bodyPr wrap="square">
            <a:spAutoFit/>
          </a:bodyPr>
          <a:lstStyle/>
          <a:p>
            <a:r>
              <a:rPr lang="de-DE" sz="2400" b="1" dirty="0">
                <a:solidFill>
                  <a:schemeClr val="bg1"/>
                </a:solidFill>
                <a:latin typeface="Calibri" panose="020F0502020204030204" pitchFamily="34" charset="0"/>
                <a:cs typeface="Calibri" panose="020F0502020204030204" pitchFamily="34" charset="0"/>
              </a:rPr>
              <a:t>Leitfaden</a:t>
            </a:r>
          </a:p>
        </p:txBody>
      </p:sp>
      <p:sp>
        <p:nvSpPr>
          <p:cNvPr id="12" name="Yellow Bar">
            <a:extLst>
              <a:ext uri="{FF2B5EF4-FFF2-40B4-BE49-F238E27FC236}">
                <a16:creationId xmlns:a16="http://schemas.microsoft.com/office/drawing/2014/main" id="{0CCF62DE-6FC9-4725-BA9A-E9BE0AC27BA7}"/>
              </a:ext>
            </a:extLst>
          </p:cNvPr>
          <p:cNvSpPr/>
          <p:nvPr/>
        </p:nvSpPr>
        <p:spPr>
          <a:xfrm flipV="1">
            <a:off x="187242" y="575908"/>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Headline">
            <a:extLst>
              <a:ext uri="{FF2B5EF4-FFF2-40B4-BE49-F238E27FC236}">
                <a16:creationId xmlns:a16="http://schemas.microsoft.com/office/drawing/2014/main" id="{DCABE8B6-F5C1-4124-B71A-69AF8B4C55AF}"/>
              </a:ext>
            </a:extLst>
          </p:cNvPr>
          <p:cNvSpPr txBox="1">
            <a:spLocks/>
          </p:cNvSpPr>
          <p:nvPr/>
        </p:nvSpPr>
        <p:spPr>
          <a:xfrm>
            <a:off x="19878" y="0"/>
            <a:ext cx="9581322"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Für den Einsatz in Ihrem Club</a:t>
            </a:r>
          </a:p>
        </p:txBody>
      </p:sp>
      <p:pic>
        <p:nvPicPr>
          <p:cNvPr id="4" name="Picture 3">
            <a:extLst>
              <a:ext uri="{FF2B5EF4-FFF2-40B4-BE49-F238E27FC236}">
                <a16:creationId xmlns:a16="http://schemas.microsoft.com/office/drawing/2014/main" id="{E76ADEEF-F4A0-E9D3-0F75-425680EE8948}"/>
              </a:ext>
            </a:extLst>
          </p:cNvPr>
          <p:cNvPicPr>
            <a:picLocks noChangeAspect="1"/>
          </p:cNvPicPr>
          <p:nvPr/>
        </p:nvPicPr>
        <p:blipFill>
          <a:blip r:embed="rId3"/>
          <a:stretch>
            <a:fillRect/>
          </a:stretch>
        </p:blipFill>
        <p:spPr>
          <a:xfrm>
            <a:off x="147350" y="2584735"/>
            <a:ext cx="4950070" cy="2974201"/>
          </a:xfrm>
          <a:prstGeom prst="rect">
            <a:avLst/>
          </a:prstGeom>
        </p:spPr>
      </p:pic>
      <p:sp>
        <p:nvSpPr>
          <p:cNvPr id="5" name="Rectangle 4">
            <a:extLst>
              <a:ext uri="{FF2B5EF4-FFF2-40B4-BE49-F238E27FC236}">
                <a16:creationId xmlns:a16="http://schemas.microsoft.com/office/drawing/2014/main" id="{9DB389CF-5EFB-8418-1702-E98841B8169D}"/>
              </a:ext>
            </a:extLst>
          </p:cNvPr>
          <p:cNvSpPr/>
          <p:nvPr/>
        </p:nvSpPr>
        <p:spPr>
          <a:xfrm>
            <a:off x="1905000" y="2112152"/>
            <a:ext cx="1704350" cy="470000"/>
          </a:xfrm>
          <a:prstGeom prst="rect">
            <a:avLst/>
          </a:prstGeom>
        </p:spPr>
        <p:txBody>
          <a:bodyPr wrap="square">
            <a:spAutoFit/>
          </a:bodyPr>
          <a:lstStyle/>
          <a:p>
            <a:pPr marL="0" marR="0">
              <a:lnSpc>
                <a:spcPct val="107000"/>
              </a:lnSpc>
              <a:spcBef>
                <a:spcPts val="0"/>
              </a:spcBef>
              <a:spcAft>
                <a:spcPts val="800"/>
              </a:spcAft>
            </a:pPr>
            <a:r>
              <a:rPr lang="en-US" sz="24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Webseite</a:t>
            </a:r>
            <a:endPar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B05D1F6-AE8B-6279-2069-F68F807C7D31}"/>
              </a:ext>
            </a:extLst>
          </p:cNvPr>
          <p:cNvPicPr>
            <a:picLocks noChangeAspect="1"/>
          </p:cNvPicPr>
          <p:nvPr/>
        </p:nvPicPr>
        <p:blipFill>
          <a:blip r:embed="rId4"/>
          <a:stretch>
            <a:fillRect/>
          </a:stretch>
        </p:blipFill>
        <p:spPr>
          <a:xfrm>
            <a:off x="5227773" y="3240661"/>
            <a:ext cx="2439664" cy="3175563"/>
          </a:xfrm>
          <a:prstGeom prst="rect">
            <a:avLst/>
          </a:prstGeom>
        </p:spPr>
      </p:pic>
      <p:pic>
        <p:nvPicPr>
          <p:cNvPr id="19" name="Picture 18">
            <a:extLst>
              <a:ext uri="{FF2B5EF4-FFF2-40B4-BE49-F238E27FC236}">
                <a16:creationId xmlns:a16="http://schemas.microsoft.com/office/drawing/2014/main" id="{DB664862-20F9-D65C-8271-D4BE2F0A9F35}"/>
              </a:ext>
            </a:extLst>
          </p:cNvPr>
          <p:cNvPicPr>
            <a:picLocks noChangeAspect="1"/>
          </p:cNvPicPr>
          <p:nvPr/>
        </p:nvPicPr>
        <p:blipFill>
          <a:blip r:embed="rId5"/>
          <a:stretch>
            <a:fillRect/>
          </a:stretch>
        </p:blipFill>
        <p:spPr>
          <a:xfrm>
            <a:off x="7822329" y="2918912"/>
            <a:ext cx="4263857" cy="2384033"/>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DANKE!</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667021" y="1369224"/>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7200" y="581537"/>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latin typeface="Calibri" panose="020F0502020204030204" pitchFamily="34" charset="0"/>
                <a:cs typeface="Calibri" panose="020F0502020204030204" pitchFamily="34" charset="0"/>
              </a:rPr>
              <a:t>Global Membership Approach für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3" name="Group 2">
            <a:extLst>
              <a:ext uri="{FF2B5EF4-FFF2-40B4-BE49-F238E27FC236}">
                <a16:creationId xmlns:a16="http://schemas.microsoft.com/office/drawing/2014/main" id="{3CE78F35-F65E-A9DA-36F4-A7FD2BD3CE9E}"/>
              </a:ext>
            </a:extLst>
          </p:cNvPr>
          <p:cNvGrpSpPr/>
          <p:nvPr/>
        </p:nvGrpSpPr>
        <p:grpSpPr>
          <a:xfrm>
            <a:off x="1627376" y="3395245"/>
            <a:ext cx="9909781" cy="2680252"/>
            <a:chOff x="1356985" y="3032121"/>
            <a:chExt cx="9909781" cy="2680252"/>
          </a:xfrm>
        </p:grpSpPr>
        <p:grpSp>
          <p:nvGrpSpPr>
            <p:cNvPr id="2" name="Group 1">
              <a:extLst>
                <a:ext uri="{FF2B5EF4-FFF2-40B4-BE49-F238E27FC236}">
                  <a16:creationId xmlns:a16="http://schemas.microsoft.com/office/drawing/2014/main" id="{D639E146-14E1-4FAA-8A05-A7D728D33865}"/>
                </a:ext>
              </a:extLst>
            </p:cNvPr>
            <p:cNvGrpSpPr/>
            <p:nvPr/>
          </p:nvGrpSpPr>
          <p:grpSpPr>
            <a:xfrm>
              <a:off x="1815838" y="3032121"/>
              <a:ext cx="9450928" cy="265745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Erfolg schaffen</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dirty="0">
                    <a:solidFill>
                      <a:schemeClr val="accent1"/>
                    </a:solidFill>
                    <a:latin typeface="Calibri" panose="020F0502020204030204" pitchFamily="34" charset="0"/>
                    <a:cs typeface="Calibri" panose="020F0502020204030204" pitchFamily="34" charset="0"/>
                  </a:rPr>
                  <a:t>Bauen Sie ein Team von Clubführungskräften auf</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dirty="0">
                    <a:solidFill>
                      <a:schemeClr val="accent1"/>
                    </a:solidFill>
                    <a:latin typeface="Calibri" panose="020F0502020204030204" pitchFamily="34" charset="0"/>
                    <a:cs typeface="Calibri" panose="020F0502020204030204" pitchFamily="34" charset="0"/>
                  </a:rPr>
                  <a:t>Eine Vision entwerfen, Bedürfnisse einschätzen und Ziele setzen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Entwerfen Sie einen Plan, um Ihre Ziele zu erreichen</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4</a:t>
              </a:r>
            </a:p>
          </p:txBody>
        </p:sp>
      </p:grpSp>
      <p:graphicFrame>
        <p:nvGraphicFramePr>
          <p:cNvPr id="23" name="Diagram 22">
            <a:extLst>
              <a:ext uri="{FF2B5EF4-FFF2-40B4-BE49-F238E27FC236}">
                <a16:creationId xmlns:a16="http://schemas.microsoft.com/office/drawing/2014/main" id="{A57F4A5E-C8F8-4490-9F42-33688E0C55FD}"/>
              </a:ext>
            </a:extLst>
          </p:cNvPr>
          <p:cNvGraphicFramePr/>
          <p:nvPr>
            <p:extLst>
              <p:ext uri="{D42A27DB-BD31-4B8C-83A1-F6EECF244321}">
                <p14:modId xmlns:p14="http://schemas.microsoft.com/office/powerpoint/2010/main" val="1970829125"/>
              </p:ext>
            </p:extLst>
          </p:nvPr>
        </p:nvGraphicFramePr>
        <p:xfrm>
          <a:off x="1876354" y="1697991"/>
          <a:ext cx="7857410" cy="1339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594D35A-DA25-4214-21B8-37F3FC90416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8" name="Background - Solid">
            <a:extLst>
              <a:ext uri="{FF2B5EF4-FFF2-40B4-BE49-F238E27FC236}">
                <a16:creationId xmlns:a16="http://schemas.microsoft.com/office/drawing/2014/main" id="{39F3AFD7-12EE-939E-FFAD-1629C00A98D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5735" y="502303"/>
            <a:ext cx="10896600" cy="66402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Bauen Sie ein Team von Clubführungskräften auf</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763291" y="1605587"/>
            <a:ext cx="10896600" cy="4154984"/>
          </a:xfrm>
          <a:prstGeom prst="rect">
            <a:avLst/>
          </a:prstGeom>
        </p:spPr>
        <p:txBody>
          <a:bodyPr wrap="square">
            <a:spAutoFit/>
          </a:bodyPr>
          <a:lstStyle/>
          <a:p>
            <a:r>
              <a:rPr lang="de-DE" sz="2200" b="1" dirty="0">
                <a:solidFill>
                  <a:schemeClr val="bg1"/>
                </a:solidFill>
                <a:latin typeface="Calibri" panose="020F0502020204030204" pitchFamily="34" charset="0"/>
                <a:cs typeface="Calibri" panose="020F0502020204030204" pitchFamily="34" charset="0"/>
              </a:rPr>
              <a:t>Aktuelle Führungskräfte: </a:t>
            </a:r>
            <a:r>
              <a:rPr lang="de-DE" sz="2200" dirty="0">
                <a:solidFill>
                  <a:schemeClr val="bg1"/>
                </a:solidFill>
                <a:latin typeface="Calibri" panose="020F0502020204030204" pitchFamily="34" charset="0"/>
                <a:cs typeface="Calibri" panose="020F0502020204030204" pitchFamily="34" charset="0"/>
              </a:rPr>
              <a:t>Bestimmen Sie Amtsträger, die die Entwicklung der Strategie durchführen und leiten können. </a:t>
            </a:r>
          </a:p>
          <a:p>
            <a:endParaRPr lang="en-US" sz="2200" dirty="0">
              <a:solidFill>
                <a:schemeClr val="bg1"/>
              </a:solidFill>
              <a:latin typeface="Calibri" panose="020F0502020204030204" pitchFamily="34" charset="0"/>
              <a:cs typeface="Calibri" panose="020F0502020204030204" pitchFamily="34" charset="0"/>
            </a:endParaRPr>
          </a:p>
          <a:p>
            <a:r>
              <a:rPr lang="de-DE" sz="2200" b="1" dirty="0">
                <a:solidFill>
                  <a:schemeClr val="bg1"/>
                </a:solidFill>
                <a:latin typeface="Calibri" panose="020F0502020204030204" pitchFamily="34" charset="0"/>
                <a:cs typeface="Calibri" panose="020F0502020204030204" pitchFamily="34" charset="0"/>
              </a:rPr>
              <a:t>Zukünftige Führungskräfte: </a:t>
            </a:r>
            <a:r>
              <a:rPr lang="de-DE" sz="2200" dirty="0">
                <a:solidFill>
                  <a:schemeClr val="bg1"/>
                </a:solidFill>
                <a:latin typeface="Calibri" panose="020F0502020204030204" pitchFamily="34" charset="0"/>
                <a:cs typeface="Calibri" panose="020F0502020204030204" pitchFamily="34" charset="0"/>
              </a:rPr>
              <a:t>Binden Sie Lions ein, die in Zukunft Führungspositionen übernehmen können.  Das können Lions sein, die als ehemalige Führungskräfte Erfahrung weitergeben und Unterstützung leisten können und an der Zukunft des Clubs interessiert sind. </a:t>
            </a:r>
          </a:p>
          <a:p>
            <a:endParaRPr lang="en-US" sz="2200" dirty="0">
              <a:solidFill>
                <a:schemeClr val="bg1"/>
              </a:solidFill>
              <a:latin typeface="Calibri" panose="020F0502020204030204" pitchFamily="34" charset="0"/>
              <a:cs typeface="Calibri" panose="020F0502020204030204" pitchFamily="34" charset="0"/>
            </a:endParaRPr>
          </a:p>
          <a:p>
            <a:r>
              <a:rPr lang="de-DE" sz="2200" b="1" dirty="0">
                <a:solidFill>
                  <a:schemeClr val="bg1"/>
                </a:solidFill>
                <a:latin typeface="Calibri" panose="020F0502020204030204" pitchFamily="34" charset="0"/>
                <a:cs typeface="Calibri" panose="020F0502020204030204" pitchFamily="34" charset="0"/>
              </a:rPr>
              <a:t>Befragen Sie die Mitglieder, </a:t>
            </a:r>
            <a:r>
              <a:rPr lang="de-DE" sz="2200" dirty="0">
                <a:solidFill>
                  <a:schemeClr val="bg1"/>
                </a:solidFill>
                <a:latin typeface="Calibri" panose="020F0502020204030204" pitchFamily="34" charset="0"/>
                <a:cs typeface="Calibri" panose="020F0502020204030204" pitchFamily="34" charset="0"/>
              </a:rPr>
              <a:t>um einen umfassenden Einblick in die Bedürfnisse Ihres Clubs zu bekommen. Wählen Sie eine repräsentative Gruppe von Mitgliedern aus oder versuchen Sie im Fall von kleineren Clubs so viele Mitglieder wie möglich einzubeziehen (langjährige und neue Mitglieder, junge Lions, Fachleute), um sowohl Bedürfnisse einzuschätzen als auch ihr Talent einzusetzen. </a:t>
            </a:r>
          </a:p>
        </p:txBody>
      </p:sp>
      <p:pic>
        <p:nvPicPr>
          <p:cNvPr id="2" name="Picture 1">
            <a:extLst>
              <a:ext uri="{FF2B5EF4-FFF2-40B4-BE49-F238E27FC236}">
                <a16:creationId xmlns:a16="http://schemas.microsoft.com/office/drawing/2014/main" id="{A644F2D8-E0F7-714F-6940-36EFA92B5F8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13630" y="5779702"/>
            <a:ext cx="896739" cy="849661"/>
          </a:xfrm>
          <a:prstGeom prst="rect">
            <a:avLst/>
          </a:prstGeom>
        </p:spPr>
      </p:pic>
      <p:sp>
        <p:nvSpPr>
          <p:cNvPr id="6" name="Background - Solid">
            <a:extLst>
              <a:ext uri="{FF2B5EF4-FFF2-40B4-BE49-F238E27FC236}">
                <a16:creationId xmlns:a16="http://schemas.microsoft.com/office/drawing/2014/main" id="{124E114F-A3A8-0A90-F63A-C9D7CD682764}"/>
              </a:ext>
            </a:extLst>
          </p:cNvPr>
          <p:cNvSpPr/>
          <p:nvPr/>
        </p:nvSpPr>
        <p:spPr>
          <a:xfrm>
            <a:off x="620266" y="-472"/>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4550" y="1412663"/>
            <a:ext cx="420237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70676" y="578662"/>
            <a:ext cx="11768924" cy="86423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400" dirty="0">
                <a:solidFill>
                  <a:schemeClr val="accent1"/>
                </a:solidFill>
                <a:latin typeface="Calibri" panose="020F0502020204030204" pitchFamily="34" charset="0"/>
                <a:cs typeface="Calibri" panose="020F0502020204030204" pitchFamily="34" charset="0"/>
              </a:rPr>
              <a:t>Eine Vision entwerfen, Bedürfnisse einschätzen und Ziele setzen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1103545" y="1721937"/>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de-DE"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ffectLst/>
                  <a:ea typeface="ヒラギノ角ゴ Pro W3" pitchFamily="84" charset="-128"/>
                </a:rPr>
                <a:t>4</a:t>
              </a:r>
            </a:p>
          </p:txBody>
        </p:sp>
      </p:grpSp>
      <p:pic>
        <p:nvPicPr>
          <p:cNvPr id="2" name="Picture 1">
            <a:extLst>
              <a:ext uri="{FF2B5EF4-FFF2-40B4-BE49-F238E27FC236}">
                <a16:creationId xmlns:a16="http://schemas.microsoft.com/office/drawing/2014/main" id="{D1E5D663-762B-5F89-67BE-B7599540BCA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97444" y="5748252"/>
            <a:ext cx="896739" cy="849661"/>
          </a:xfrm>
          <a:prstGeom prst="rect">
            <a:avLst/>
          </a:prstGeom>
        </p:spPr>
      </p:pic>
      <p:sp>
        <p:nvSpPr>
          <p:cNvPr id="3" name="Background - Solid">
            <a:extLst>
              <a:ext uri="{FF2B5EF4-FFF2-40B4-BE49-F238E27FC236}">
                <a16:creationId xmlns:a16="http://schemas.microsoft.com/office/drawing/2014/main" id="{5DE2DAEC-D0F6-D02D-CE66-0E43CD64B06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472501" y="282528"/>
            <a:ext cx="11186099" cy="182879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1</a:t>
            </a:r>
          </a:p>
          <a:p>
            <a:r>
              <a:rPr lang="de-DE" dirty="0">
                <a:solidFill>
                  <a:schemeClr val="bg1"/>
                </a:solidFill>
                <a:latin typeface="Calibri" panose="020F0502020204030204" pitchFamily="34" charset="0"/>
                <a:ea typeface="Arial" charset="0"/>
                <a:cs typeface="Calibri" panose="020F0502020204030204" pitchFamily="34" charset="0"/>
              </a:rPr>
              <a:t>Bringen Sie Ihren Club mit neuen Mitgliedern in Schwung</a:t>
            </a:r>
          </a:p>
        </p:txBody>
      </p:sp>
      <p:sp>
        <p:nvSpPr>
          <p:cNvPr id="12" name="Rectangle 11">
            <a:extLst>
              <a:ext uri="{FF2B5EF4-FFF2-40B4-BE49-F238E27FC236}">
                <a16:creationId xmlns:a16="http://schemas.microsoft.com/office/drawing/2014/main" id="{606E2743-2C2E-4F47-A2A6-4C9B7397EE32}"/>
              </a:ext>
            </a:extLst>
          </p:cNvPr>
          <p:cNvSpPr/>
          <p:nvPr/>
        </p:nvSpPr>
        <p:spPr>
          <a:xfrm>
            <a:off x="23188" y="45720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61919" y="2465400"/>
            <a:ext cx="9144000" cy="4038526"/>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de-DE" sz="2400" b="1" dirty="0">
                <a:solidFill>
                  <a:schemeClr val="accent1"/>
                </a:solidFill>
                <a:latin typeface="Calibri" panose="020F0502020204030204" pitchFamily="34" charset="0"/>
                <a:cs typeface="Calibri" panose="020F0502020204030204" pitchFamily="34" charset="0"/>
              </a:rPr>
              <a:t>Diskussionsfragen</a:t>
            </a:r>
          </a:p>
          <a:p>
            <a:pPr marL="514350" indent="-514350">
              <a:lnSpc>
                <a:spcPct val="110000"/>
              </a:lnSpc>
              <a:spcBef>
                <a:spcPts val="1200"/>
              </a:spcBef>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Welche Möglichkeiten gibt es, die Mitgliederzahl zu erhöhen?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Was kann bei der Mitgliedergewinnung besser gemacht werden?</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Warum machen Mitglieder in unserem Club nicht mit?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Aus welchen Gründen tritt jemand in unseren Club ein?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0439400" y="5264482"/>
            <a:ext cx="1095273" cy="1037771"/>
          </a:xfrm>
          <a:prstGeom prst="rect">
            <a:avLst/>
          </a:prstGeom>
        </p:spPr>
      </p:pic>
      <p:sp>
        <p:nvSpPr>
          <p:cNvPr id="2" name="Background - Solid">
            <a:extLst>
              <a:ext uri="{FF2B5EF4-FFF2-40B4-BE49-F238E27FC236}">
                <a16:creationId xmlns:a16="http://schemas.microsoft.com/office/drawing/2014/main" id="{623040C3-5EA9-C738-4C81-6E556DFD3A0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0917555" y="5833271"/>
            <a:ext cx="741107" cy="702199"/>
          </a:xfrm>
          <a:prstGeom prst="rect">
            <a:avLst/>
          </a:prstGeom>
        </p:spPr>
      </p:pic>
      <p:grpSp>
        <p:nvGrpSpPr>
          <p:cNvPr id="3" name="Group 2">
            <a:extLst>
              <a:ext uri="{FF2B5EF4-FFF2-40B4-BE49-F238E27FC236}">
                <a16:creationId xmlns:a16="http://schemas.microsoft.com/office/drawing/2014/main" id="{5F48339A-6102-88AE-6B68-889F1F7C0541}"/>
              </a:ext>
            </a:extLst>
          </p:cNvPr>
          <p:cNvGrpSpPr/>
          <p:nvPr/>
        </p:nvGrpSpPr>
        <p:grpSpPr>
          <a:xfrm>
            <a:off x="3775" y="322530"/>
            <a:ext cx="11192597" cy="1711842"/>
            <a:chOff x="-4967" y="-127865"/>
            <a:chExt cx="11192597" cy="1711842"/>
          </a:xfrm>
        </p:grpSpPr>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2</a:t>
              </a:r>
            </a:p>
            <a:p>
              <a:r>
                <a:rPr lang="de-DE" dirty="0">
                  <a:solidFill>
                    <a:schemeClr val="bg1"/>
                  </a:solidFill>
                  <a:latin typeface="Calibri" panose="020F0502020204030204" pitchFamily="34" charset="0"/>
                  <a:ea typeface="Arial" charset="0"/>
                  <a:cs typeface="Calibri" panose="020F0502020204030204" pitchFamily="34" charset="0"/>
                </a:rPr>
                <a:t>Beleben Sie Ihren Club mit neuen Hilfsinitiativen</a:t>
              </a:r>
            </a:p>
          </p:txBody>
        </p:sp>
      </p:grpSp>
      <p:sp>
        <p:nvSpPr>
          <p:cNvPr id="2" name="Rectangle 1">
            <a:extLst>
              <a:ext uri="{FF2B5EF4-FFF2-40B4-BE49-F238E27FC236}">
                <a16:creationId xmlns:a16="http://schemas.microsoft.com/office/drawing/2014/main" id="{0C4057FF-398D-4E70-B6BD-EAB73CEF9F2C}"/>
              </a:ext>
            </a:extLst>
          </p:cNvPr>
          <p:cNvSpPr/>
          <p:nvPr/>
        </p:nvSpPr>
        <p:spPr>
          <a:xfrm>
            <a:off x="1140517" y="2034372"/>
            <a:ext cx="9906000" cy="4823628"/>
          </a:xfrm>
          <a:prstGeom prst="rect">
            <a:avLst/>
          </a:prstGeom>
        </p:spPr>
        <p:txBody>
          <a:bodyPr wrap="square">
            <a:spAutoFit/>
          </a:bodyPr>
          <a:lstStyle/>
          <a:p>
            <a:pPr>
              <a:lnSpc>
                <a:spcPct val="110000"/>
              </a:lnSpc>
            </a:pPr>
            <a:r>
              <a:rPr lang="de-DE" sz="2400" b="1" dirty="0">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Sind die Hilfsprojekte des Clubs für die derzeitigen Bedürfnisse der Community relevant?</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Sind die Mitglieder einsatzfreudig und beteiligen sie sich aktiv an den Hilfsprojekten des Clubs?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Sind die Führungskräfte des Clubs offen für die Vorschläge der Mitglieder, wenn sie neue Ideen für Hilfsprojekte haben?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Sind unsere gemeinnützigen Projekte so attraktiv, dass sie Menschen zu dem Entschluss bewegen, Mitglieder zu werden?</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
        <p:nvSpPr>
          <p:cNvPr id="4" name="Background - Solid">
            <a:extLst>
              <a:ext uri="{FF2B5EF4-FFF2-40B4-BE49-F238E27FC236}">
                <a16:creationId xmlns:a16="http://schemas.microsoft.com/office/drawing/2014/main" id="{139425E3-48B4-3AAB-AD9D-B7874732242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0591800" y="5609998"/>
            <a:ext cx="946599" cy="896903"/>
          </a:xfrm>
          <a:prstGeom prst="rect">
            <a:avLst/>
          </a:prstGeom>
        </p:spPr>
      </p:pic>
      <p:grpSp>
        <p:nvGrpSpPr>
          <p:cNvPr id="3" name="Group 2">
            <a:extLst>
              <a:ext uri="{FF2B5EF4-FFF2-40B4-BE49-F238E27FC236}">
                <a16:creationId xmlns:a16="http://schemas.microsoft.com/office/drawing/2014/main" id="{FFCCAC65-C231-8B83-E49B-9081EEB0B398}"/>
              </a:ext>
            </a:extLst>
          </p:cNvPr>
          <p:cNvGrpSpPr/>
          <p:nvPr/>
        </p:nvGrpSpPr>
        <p:grpSpPr>
          <a:xfrm>
            <a:off x="2483" y="377867"/>
            <a:ext cx="11046517" cy="1912266"/>
            <a:chOff x="-4967" y="-83467"/>
            <a:chExt cx="11192597" cy="1912266"/>
          </a:xfrm>
        </p:grpSpPr>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91226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3</a:t>
              </a:r>
            </a:p>
            <a:p>
              <a:r>
                <a:rPr lang="de-DE" dirty="0">
                  <a:solidFill>
                    <a:schemeClr val="bg1"/>
                  </a:solidFill>
                  <a:latin typeface="Calibri" panose="020F0502020204030204" pitchFamily="34" charset="0"/>
                  <a:ea typeface="Arial" charset="0"/>
                  <a:cs typeface="Calibri" panose="020F0502020204030204" pitchFamily="34" charset="0"/>
                </a:rPr>
                <a:t>Optimieren Sie die Führungskräfteentwicklung und den Clubbetrieb</a:t>
              </a:r>
            </a:p>
          </p:txBody>
        </p:sp>
      </p:grpSp>
      <p:sp>
        <p:nvSpPr>
          <p:cNvPr id="2" name="Rectangle 1">
            <a:extLst>
              <a:ext uri="{FF2B5EF4-FFF2-40B4-BE49-F238E27FC236}">
                <a16:creationId xmlns:a16="http://schemas.microsoft.com/office/drawing/2014/main" id="{7E840FE7-4E75-4F7F-8924-44FE4547F501}"/>
              </a:ext>
            </a:extLst>
          </p:cNvPr>
          <p:cNvSpPr/>
          <p:nvPr/>
        </p:nvSpPr>
        <p:spPr>
          <a:xfrm>
            <a:off x="1066800" y="2672333"/>
            <a:ext cx="10470357" cy="3728393"/>
          </a:xfrm>
          <a:prstGeom prst="rect">
            <a:avLst/>
          </a:prstGeom>
        </p:spPr>
        <p:txBody>
          <a:bodyPr wrap="square">
            <a:spAutoFit/>
          </a:bodyPr>
          <a:lstStyle/>
          <a:p>
            <a:pPr>
              <a:lnSpc>
                <a:spcPct val="110000"/>
              </a:lnSpc>
            </a:pPr>
            <a:r>
              <a:rPr lang="de-DE" sz="2400" b="1" dirty="0">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Nehmen die Clubamtsträger an Schulungen für ihr Amt teil?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Werden die Mitglieder ermutigt, Führungspositionen zu übernehmen?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Nehmen Mitglieder regelmäßig und aktiv an Clubveranstaltungen teil?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Müssen Sie das Format der Clubtreffen überdenken?</a:t>
            </a:r>
          </a:p>
        </p:txBody>
      </p:sp>
      <p:sp>
        <p:nvSpPr>
          <p:cNvPr id="4" name="Background - Solid">
            <a:extLst>
              <a:ext uri="{FF2B5EF4-FFF2-40B4-BE49-F238E27FC236}">
                <a16:creationId xmlns:a16="http://schemas.microsoft.com/office/drawing/2014/main" id="{BB49E06D-C2CD-695B-6AE3-6C1F2139E87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76"/>
            <a:ext cx="12192000" cy="685807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123472" y="5862997"/>
            <a:ext cx="741107" cy="702199"/>
          </a:xfrm>
          <a:prstGeom prst="rect">
            <a:avLst/>
          </a:prstGeom>
        </p:spPr>
      </p:pic>
      <p:grpSp>
        <p:nvGrpSpPr>
          <p:cNvPr id="3" name="Group 2">
            <a:extLst>
              <a:ext uri="{FF2B5EF4-FFF2-40B4-BE49-F238E27FC236}">
                <a16:creationId xmlns:a16="http://schemas.microsoft.com/office/drawing/2014/main" id="{169FFFBF-226E-A752-67B6-2D109EEDF25C}"/>
              </a:ext>
            </a:extLst>
          </p:cNvPr>
          <p:cNvGrpSpPr/>
          <p:nvPr/>
        </p:nvGrpSpPr>
        <p:grpSpPr>
          <a:xfrm>
            <a:off x="0" y="414686"/>
            <a:ext cx="12003023" cy="1357469"/>
            <a:chOff x="0" y="-1"/>
            <a:chExt cx="11262968" cy="1456113"/>
          </a:xfrm>
        </p:grpSpPr>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4968" y="26511"/>
              <a:ext cx="10668000" cy="120633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4</a:t>
              </a:r>
            </a:p>
            <a:p>
              <a:r>
                <a:rPr lang="de-DE" dirty="0">
                  <a:solidFill>
                    <a:schemeClr val="bg1"/>
                  </a:solidFill>
                  <a:latin typeface="Calibri" panose="020F0502020204030204" pitchFamily="34" charset="0"/>
                  <a:ea typeface="Arial" charset="0"/>
                  <a:cs typeface="Calibri" panose="020F0502020204030204" pitchFamily="34" charset="0"/>
                </a:rPr>
                <a:t>Lassen Sie die Community am Erfolg Ihres Clubs teilhaben</a:t>
              </a:r>
            </a:p>
          </p:txBody>
        </p:sp>
      </p:grpSp>
      <p:sp>
        <p:nvSpPr>
          <p:cNvPr id="2" name="Rectangle 1">
            <a:extLst>
              <a:ext uri="{FF2B5EF4-FFF2-40B4-BE49-F238E27FC236}">
                <a16:creationId xmlns:a16="http://schemas.microsoft.com/office/drawing/2014/main" id="{114575DE-1852-4726-8876-FC9F76462A14}"/>
              </a:ext>
            </a:extLst>
          </p:cNvPr>
          <p:cNvSpPr/>
          <p:nvPr/>
        </p:nvSpPr>
        <p:spPr>
          <a:xfrm>
            <a:off x="587604" y="2249570"/>
            <a:ext cx="10972800" cy="3728393"/>
          </a:xfrm>
          <a:prstGeom prst="rect">
            <a:avLst/>
          </a:prstGeom>
        </p:spPr>
        <p:txBody>
          <a:bodyPr wrap="square">
            <a:spAutoFit/>
          </a:bodyPr>
          <a:lstStyle/>
          <a:p>
            <a:pPr>
              <a:lnSpc>
                <a:spcPct val="110000"/>
              </a:lnSpc>
            </a:pPr>
            <a:r>
              <a:rPr lang="de-DE" sz="2400" b="1" dirty="0">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Ist der Club aktiv auf </a:t>
            </a:r>
            <a:r>
              <a:rPr lang="de-DE" sz="2400" dirty="0" err="1">
                <a:solidFill>
                  <a:schemeClr val="accent1"/>
                </a:solidFill>
                <a:latin typeface="Calibri" panose="020F0502020204030204" pitchFamily="34" charset="0"/>
                <a:cs typeface="Calibri" panose="020F0502020204030204" pitchFamily="34" charset="0"/>
              </a:rPr>
              <a:t>Social</a:t>
            </a:r>
            <a:r>
              <a:rPr lang="de-DE" sz="2400" dirty="0">
                <a:solidFill>
                  <a:schemeClr val="accent1"/>
                </a:solidFill>
                <a:latin typeface="Calibri" panose="020F0502020204030204" pitchFamily="34" charset="0"/>
                <a:cs typeface="Calibri" panose="020F0502020204030204" pitchFamily="34" charset="0"/>
              </a:rPr>
              <a:t> Media (Facebook, Instagram, Twitter) vertreten?</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Hat Ihr Club ein e-Clubhouse oder eine eigene Webseite?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Wie halten Sie die Öffentlichkeit über Ihre Veranstaltungen auf dem Laufenden?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dirty="0">
                <a:solidFill>
                  <a:schemeClr val="accent1"/>
                </a:solidFill>
                <a:latin typeface="Calibri" panose="020F0502020204030204" pitchFamily="34" charset="0"/>
                <a:cs typeface="Calibri" panose="020F0502020204030204" pitchFamily="34" charset="0"/>
              </a:rPr>
              <a:t>Haben wir ein einladendes Motto, das Menschen zum Mitmachen bewegen kann? </a:t>
            </a:r>
          </a:p>
        </p:txBody>
      </p:sp>
      <p:sp>
        <p:nvSpPr>
          <p:cNvPr id="4" name="Background - Solid">
            <a:extLst>
              <a:ext uri="{FF2B5EF4-FFF2-40B4-BE49-F238E27FC236}">
                <a16:creationId xmlns:a16="http://schemas.microsoft.com/office/drawing/2014/main" id="{A68E9A6F-59BF-046D-D112-7C00E9FA411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65222</TotalTime>
  <Words>1343</Words>
  <Application>Microsoft Office PowerPoint</Application>
  <PresentationFormat>Widescreen</PresentationFormat>
  <Paragraphs>222</Paragraphs>
  <Slides>26</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Helvetica</vt:lpstr>
      <vt:lpstr>Helvetica Neue</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2089</cp:revision>
  <cp:lastPrinted>2018-07-23T15:21:46Z</cp:lastPrinted>
  <dcterms:created xsi:type="dcterms:W3CDTF">2016-11-15T15:12:50Z</dcterms:created>
  <dcterms:modified xsi:type="dcterms:W3CDTF">2023-10-25T17:47:28Z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