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79" r:id="rId7"/>
    <p:sldMasterId id="2147483885" r:id="rId8"/>
    <p:sldMasterId id="2147483887" r:id="rId9"/>
  </p:sldMasterIdLst>
  <p:notesMasterIdLst>
    <p:notesMasterId r:id="rId30"/>
  </p:notesMasterIdLst>
  <p:handoutMasterIdLst>
    <p:handoutMasterId r:id="rId31"/>
  </p:handoutMasterIdLst>
  <p:sldIdLst>
    <p:sldId id="870" r:id="rId10"/>
    <p:sldId id="871" r:id="rId11"/>
    <p:sldId id="1100" r:id="rId12"/>
    <p:sldId id="1075" r:id="rId13"/>
    <p:sldId id="904" r:id="rId14"/>
    <p:sldId id="1370" r:id="rId15"/>
    <p:sldId id="1369" r:id="rId16"/>
    <p:sldId id="1109" r:id="rId17"/>
    <p:sldId id="1373" r:id="rId18"/>
    <p:sldId id="1616" r:id="rId19"/>
    <p:sldId id="1040" r:id="rId20"/>
    <p:sldId id="1064" r:id="rId21"/>
    <p:sldId id="1057" r:id="rId22"/>
    <p:sldId id="1325" r:id="rId23"/>
    <p:sldId id="1074" r:id="rId24"/>
    <p:sldId id="1056" r:id="rId25"/>
    <p:sldId id="1061" r:id="rId26"/>
    <p:sldId id="1058" r:id="rId27"/>
    <p:sldId id="1326" r:id="rId28"/>
    <p:sldId id="1000" r:id="rId2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1C1A1F-D5BB-4CEB-F1F0-3F405A53DBC0}" name="Amanda Trella" initials="AT" userId="QC4nbSSOOyVI6j5V9l6nSt+t6jSvvhhyOrrRUlimFOY=" providerId="None"/>
  <p188:author id="{CE605437-E720-9786-01E1-D941D69FCFE4}" name="Gray, Tracy" initials="GT" userId="S::tgray@lionsclubs.org::51b47a81-9ad3-4650-aba2-57b18fa96281" providerId="AD"/>
  <p188:author id="{D8064C62-1152-B373-742B-CFEE90F17EAB}" name="Gonzales, Carlie" initials="GC" userId="S::cgonzales@lionsclubs.org::c17e0e46-ecae-4531-85b6-19a7e466885c" providerId="AD"/>
  <p188:author id="{B03F8976-D317-8EF5-B953-26599E9A7551}" name="Trella, Amanda" initials="TA" userId="S::ATrella@lionsclubs.org::3b188ead-6532-49cb-9aa9-069f2cd7e8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CCA"/>
    <a:srgbClr val="CD3108"/>
    <a:srgbClr val="FF338D"/>
    <a:srgbClr val="B3B2B1"/>
    <a:srgbClr val="00338D"/>
    <a:srgbClr val="0A5496"/>
    <a:srgbClr val="BFBFBF"/>
    <a:srgbClr val="F65126"/>
    <a:srgbClr val="FF5C35"/>
    <a:srgbClr val="EB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513E2-3B03-4D38-B8BF-0625A0EA1534}" v="2" dt="2023-05-19T03:06:08.823"/>
    <p1510:client id="{520E250C-1F89-4E12-BA6E-5BD4BE319D2C}" v="1" dt="2023-05-19T02:55:31.008"/>
    <p1510:client id="{F18A6121-5709-430D-8C2D-F871C58874D9}" v="14" dt="2023-05-19T02:52:35.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44653" autoAdjust="0"/>
  </p:normalViewPr>
  <p:slideViewPr>
    <p:cSldViewPr showGuides="1">
      <p:cViewPr varScale="1">
        <p:scale>
          <a:sx n="51" d="100"/>
          <a:sy n="51" d="100"/>
        </p:scale>
        <p:origin x="2790"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6"/>
    </p:cViewPr>
  </p:notesTextViewPr>
  <p:sorterViewPr>
    <p:cViewPr>
      <p:scale>
        <a:sx n="90" d="100"/>
        <a:sy n="90" d="100"/>
      </p:scale>
      <p:origin x="0" y="-2511"/>
    </p:cViewPr>
  </p:sorterViewPr>
  <p:notesViewPr>
    <p:cSldViewPr showGuides="1">
      <p:cViewPr>
        <p:scale>
          <a:sx n="63" d="100"/>
          <a:sy n="63" d="100"/>
        </p:scale>
        <p:origin x="4272" y="6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8/10/relationships/authors" Target="authors.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Trella" userId="QC4nbSSOOyVI6j5V9l6nSt+t6jSvvhhyOrrRUlimFOY=" providerId="None" clId="Web-{520E250C-1F89-4E12-BA6E-5BD4BE319D2C}"/>
    <pc:docChg chg="">
      <pc:chgData name="Amanda Trella" userId="QC4nbSSOOyVI6j5V9l6nSt+t6jSvvhhyOrrRUlimFOY=" providerId="None" clId="Web-{520E250C-1F89-4E12-BA6E-5BD4BE319D2C}" dt="2023-05-19T02:55:31.008" v="0"/>
      <pc:docMkLst>
        <pc:docMk/>
      </pc:docMkLst>
      <pc:sldChg chg="addCm">
        <pc:chgData name="Amanda Trella" userId="QC4nbSSOOyVI6j5V9l6nSt+t6jSvvhhyOrrRUlimFOY=" providerId="None" clId="Web-{520E250C-1F89-4E12-BA6E-5BD4BE319D2C}" dt="2023-05-19T02:55:31.008" v="0"/>
        <pc:sldMkLst>
          <pc:docMk/>
          <pc:sldMk cId="290990617" sldId="1326"/>
        </pc:sldMkLst>
        <pc:extLst>
          <p:ext xmlns:p="http://schemas.openxmlformats.org/presentationml/2006/main" uri="{D6D511B9-2390-475A-947B-AFAB55BFBCF1}">
            <pc226:cmChg xmlns:pc226="http://schemas.microsoft.com/office/powerpoint/2022/06/main/command" chg="add">
              <pc226:chgData name="Amanda Trella" userId="QC4nbSSOOyVI6j5V9l6nSt+t6jSvvhhyOrrRUlimFOY=" providerId="None" clId="Web-{520E250C-1F89-4E12-BA6E-5BD4BE319D2C}" dt="2023-05-19T02:55:31.008" v="0"/>
              <pc2:cmMkLst xmlns:pc2="http://schemas.microsoft.com/office/powerpoint/2019/9/main/command">
                <pc:docMk/>
                <pc:sldMk cId="290990617" sldId="1326"/>
                <pc2:cmMk id="{F7DDC330-CE4E-4FCB-BBEB-1144E4791863}"/>
              </pc2:cmMkLst>
            </pc226:cmChg>
          </p:ext>
        </pc:extLst>
      </pc:sldChg>
    </pc:docChg>
  </pc:docChgLst>
  <pc:docChgLst>
    <pc:chgData name="Amanda Trella" userId="QC4nbSSOOyVI6j5V9l6nSt+t6jSvvhhyOrrRUlimFOY=" providerId="None" clId="Web-{484513E2-3B03-4D38-B8BF-0625A0EA1534}"/>
    <pc:docChg chg="">
      <pc:chgData name="Amanda Trella" userId="QC4nbSSOOyVI6j5V9l6nSt+t6jSvvhhyOrrRUlimFOY=" providerId="None" clId="Web-{484513E2-3B03-4D38-B8BF-0625A0EA1534}" dt="2023-05-19T03:06:08.823" v="1"/>
      <pc:docMkLst>
        <pc:docMk/>
      </pc:docMkLst>
      <pc:sldChg chg="modCm">
        <pc:chgData name="Amanda Trella" userId="QC4nbSSOOyVI6j5V9l6nSt+t6jSvvhhyOrrRUlimFOY=" providerId="None" clId="Web-{484513E2-3B03-4D38-B8BF-0625A0EA1534}" dt="2023-05-19T03:05:24.885" v="0"/>
        <pc:sldMkLst>
          <pc:docMk/>
          <pc:sldMk cId="2977252871" sldId="870"/>
        </pc:sldMkLst>
        <pc:extLst>
          <p:ext xmlns:p="http://schemas.openxmlformats.org/presentationml/2006/main" uri="{D6D511B9-2390-475A-947B-AFAB55BFBCF1}">
            <pc226:cmChg xmlns:pc226="http://schemas.microsoft.com/office/powerpoint/2022/06/main/command" chg="">
              <pc226:chgData name="Amanda Trella" userId="QC4nbSSOOyVI6j5V9l6nSt+t6jSvvhhyOrrRUlimFOY=" providerId="None" clId="Web-{484513E2-3B03-4D38-B8BF-0625A0EA1534}" dt="2023-05-19T03:05:24.885" v="0"/>
              <pc2:cmMkLst xmlns:pc2="http://schemas.microsoft.com/office/powerpoint/2019/9/main/command">
                <pc:docMk/>
                <pc:sldMk cId="2977252871" sldId="870"/>
                <pc2:cmMk id="{09917626-F9AC-4D37-A3AD-CE508722C5C5}"/>
              </pc2:cmMkLst>
              <pc226:cmRplyChg chg="add">
                <pc226:chgData name="Amanda Trella" userId="QC4nbSSOOyVI6j5V9l6nSt+t6jSvvhhyOrrRUlimFOY=" providerId="None" clId="Web-{484513E2-3B03-4D38-B8BF-0625A0EA1534}" dt="2023-05-19T03:05:24.885" v="0"/>
                <pc2:cmRplyMkLst xmlns:pc2="http://schemas.microsoft.com/office/powerpoint/2019/9/main/command">
                  <pc:docMk/>
                  <pc:sldMk cId="2977252871" sldId="870"/>
                  <pc2:cmMk id="{09917626-F9AC-4D37-A3AD-CE508722C5C5}"/>
                  <pc2:cmRplyMk id="{8E525B7F-CCC2-4513-A490-28244D3866C8}"/>
                </pc2:cmRplyMkLst>
              </pc226:cmRplyChg>
            </pc226:cmChg>
          </p:ext>
        </pc:extLst>
      </pc:sldChg>
      <pc:sldChg chg="modCm">
        <pc:chgData name="Amanda Trella" userId="QC4nbSSOOyVI6j5V9l6nSt+t6jSvvhhyOrrRUlimFOY=" providerId="None" clId="Web-{484513E2-3B03-4D38-B8BF-0625A0EA1534}" dt="2023-05-19T03:06:08.823" v="1"/>
        <pc:sldMkLst>
          <pc:docMk/>
          <pc:sldMk cId="355358631" sldId="1369"/>
        </pc:sldMkLst>
        <pc:extLst>
          <p:ext xmlns:p="http://schemas.openxmlformats.org/presentationml/2006/main" uri="{D6D511B9-2390-475A-947B-AFAB55BFBCF1}">
            <pc226:cmChg xmlns:pc226="http://schemas.microsoft.com/office/powerpoint/2022/06/main/command" chg="mod">
              <pc226:chgData name="Amanda Trella" userId="QC4nbSSOOyVI6j5V9l6nSt+t6jSvvhhyOrrRUlimFOY=" providerId="None" clId="Web-{484513E2-3B03-4D38-B8BF-0625A0EA1534}" dt="2023-05-19T03:06:08.823" v="1"/>
              <pc2:cmMkLst xmlns:pc2="http://schemas.microsoft.com/office/powerpoint/2019/9/main/command">
                <pc:docMk/>
                <pc:sldMk cId="355358631" sldId="1369"/>
                <pc2:cmMk id="{46F098C0-B3C1-4CCF-A351-7CA30FC46826}"/>
              </pc2:cmMkLst>
            </pc226:cmChg>
          </p:ext>
        </pc:extLst>
      </pc:sldChg>
    </pc:docChg>
  </pc:docChgLst>
  <pc:docChgLst>
    <pc:chgData name="Amanda Trella" clId="Web-{F18A6121-5709-430D-8C2D-F871C58874D9}"/>
    <pc:docChg chg="mod modSld">
      <pc:chgData name="Amanda Trella" userId="" providerId="" clId="Web-{F18A6121-5709-430D-8C2D-F871C58874D9}" dt="2023-05-19T02:52:35.819" v="39"/>
      <pc:docMkLst>
        <pc:docMk/>
      </pc:docMkLst>
      <pc:sldChg chg="addCm">
        <pc:chgData name="Amanda Trella" userId="" providerId="" clId="Web-{F18A6121-5709-430D-8C2D-F871C58874D9}" dt="2023-05-19T02:33:12.287" v="5"/>
        <pc:sldMkLst>
          <pc:docMk/>
          <pc:sldMk cId="2977252871" sldId="870"/>
        </pc:sldMkLst>
        <pc:extLst>
          <p:ext xmlns:p="http://schemas.openxmlformats.org/presentationml/2006/main" uri="{D6D511B9-2390-475A-947B-AFAB55BFBCF1}">
            <pc226:cmChg xmlns:pc226="http://schemas.microsoft.com/office/powerpoint/2022/06/main/command" chg="add">
              <pc226:chgData name="Amanda Trella" userId="" providerId="" clId="Web-{F18A6121-5709-430D-8C2D-F871C58874D9}" dt="2023-05-19T02:33:12.287" v="5"/>
              <pc2:cmMkLst xmlns:pc2="http://schemas.microsoft.com/office/powerpoint/2019/9/main/command">
                <pc:docMk/>
                <pc:sldMk cId="2977252871" sldId="870"/>
                <pc2:cmMk id="{09917626-F9AC-4D37-A3AD-CE508722C5C5}"/>
              </pc2:cmMkLst>
            </pc226:cmChg>
            <pc226:cmChg xmlns:pc226="http://schemas.microsoft.com/office/powerpoint/2022/06/main/command" chg="add">
              <pc226:chgData name="Amanda Trella" userId="" providerId="" clId="Web-{F18A6121-5709-430D-8C2D-F871C58874D9}" dt="2023-05-19T02:25:50.744" v="2"/>
              <pc2:cmMkLst xmlns:pc2="http://schemas.microsoft.com/office/powerpoint/2019/9/main/command">
                <pc:docMk/>
                <pc:sldMk cId="2977252871" sldId="870"/>
                <pc2:cmMk id="{E99323C8-E356-468A-94ED-2F78A0392494}"/>
              </pc2:cmMkLst>
            </pc226:cmChg>
          </p:ext>
        </pc:extLst>
      </pc:sldChg>
      <pc:sldChg chg="modCm">
        <pc:chgData name="Amanda Trella" userId="" providerId="" clId="Web-{F18A6121-5709-430D-8C2D-F871C58874D9}" dt="2023-05-19T02:27:48.450" v="3"/>
        <pc:sldMkLst>
          <pc:docMk/>
          <pc:sldMk cId="2803242988" sldId="904"/>
        </pc:sldMkLst>
        <pc:extLst>
          <p:ext xmlns:p="http://schemas.openxmlformats.org/presentationml/2006/main" uri="{D6D511B9-2390-475A-947B-AFAB55BFBCF1}">
            <pc226:cmChg xmlns:pc226="http://schemas.microsoft.com/office/powerpoint/2022/06/main/command" chg="">
              <pc226:chgData name="Amanda Trella" userId="" providerId="" clId="Web-{F18A6121-5709-430D-8C2D-F871C58874D9}" dt="2023-05-19T02:27:48.450" v="3"/>
              <pc2:cmMkLst xmlns:pc2="http://schemas.microsoft.com/office/powerpoint/2019/9/main/command">
                <pc:docMk/>
                <pc:sldMk cId="2803242988" sldId="904"/>
                <pc2:cmMk id="{7DFED5D5-1D2C-4A88-AE21-1FA109E78EA7}"/>
              </pc2:cmMkLst>
              <pc226:cmRplyChg chg="add">
                <pc226:chgData name="Amanda Trella" userId="" providerId="" clId="Web-{F18A6121-5709-430D-8C2D-F871C58874D9}" dt="2023-05-19T02:27:48.450" v="3"/>
                <pc2:cmRplyMkLst xmlns:pc2="http://schemas.microsoft.com/office/powerpoint/2019/9/main/command">
                  <pc:docMk/>
                  <pc:sldMk cId="2803242988" sldId="904"/>
                  <pc2:cmMk id="{7DFED5D5-1D2C-4A88-AE21-1FA109E78EA7}"/>
                  <pc2:cmRplyMk id="{19182576-375D-4D65-8FC0-0F1C427EEACF}"/>
                </pc2:cmRplyMkLst>
              </pc226:cmRplyChg>
            </pc226:cmChg>
          </p:ext>
        </pc:extLst>
      </pc:sldChg>
      <pc:sldChg chg="modCm">
        <pc:chgData name="Amanda Trella" userId="" providerId="" clId="Web-{F18A6121-5709-430D-8C2D-F871C58874D9}" dt="2023-05-19T02:46:10.871" v="36"/>
        <pc:sldMkLst>
          <pc:docMk/>
          <pc:sldMk cId="2396915635" sldId="1057"/>
        </pc:sldMkLst>
        <pc:extLst>
          <p:ext xmlns:p="http://schemas.openxmlformats.org/presentationml/2006/main" uri="{D6D511B9-2390-475A-947B-AFAB55BFBCF1}">
            <pc226:cmChg xmlns:pc226="http://schemas.microsoft.com/office/powerpoint/2022/06/main/command" chg="">
              <pc226:chgData name="Amanda Trella" userId="" providerId="" clId="Web-{F18A6121-5709-430D-8C2D-F871C58874D9}" dt="2023-05-19T02:46:10.871" v="36"/>
              <pc2:cmMkLst xmlns:pc2="http://schemas.microsoft.com/office/powerpoint/2019/9/main/command">
                <pc:docMk/>
                <pc:sldMk cId="2396915635" sldId="1057"/>
                <pc2:cmMk id="{B7D37F2B-7EC5-41FB-A9B6-619BD80FF4CC}"/>
              </pc2:cmMkLst>
              <pc226:cmRplyChg chg="add">
                <pc226:chgData name="Amanda Trella" userId="" providerId="" clId="Web-{F18A6121-5709-430D-8C2D-F871C58874D9}" dt="2023-05-19T02:46:10.871" v="36"/>
                <pc2:cmRplyMkLst xmlns:pc2="http://schemas.microsoft.com/office/powerpoint/2019/9/main/command">
                  <pc:docMk/>
                  <pc:sldMk cId="2396915635" sldId="1057"/>
                  <pc2:cmMk id="{B7D37F2B-7EC5-41FB-A9B6-619BD80FF4CC}"/>
                  <pc2:cmRplyMk id="{A6650380-75BA-4EB9-A696-83C37F25B066}"/>
                </pc2:cmRplyMkLst>
              </pc226:cmRplyChg>
            </pc226:cmChg>
          </p:ext>
        </pc:extLst>
      </pc:sldChg>
      <pc:sldChg chg="modCm">
        <pc:chgData name="Amanda Trella" userId="" providerId="" clId="Web-{F18A6121-5709-430D-8C2D-F871C58874D9}" dt="2023-05-19T02:23:43.428" v="1"/>
        <pc:sldMkLst>
          <pc:docMk/>
          <pc:sldMk cId="457646521" sldId="1075"/>
        </pc:sldMkLst>
        <pc:extLst>
          <p:ext xmlns:p="http://schemas.openxmlformats.org/presentationml/2006/main" uri="{D6D511B9-2390-475A-947B-AFAB55BFBCF1}">
            <pc226:cmChg xmlns:pc226="http://schemas.microsoft.com/office/powerpoint/2022/06/main/command" chg="">
              <pc226:chgData name="Amanda Trella" userId="" providerId="" clId="Web-{F18A6121-5709-430D-8C2D-F871C58874D9}" dt="2023-05-19T02:23:43.428" v="1"/>
              <pc2:cmMkLst xmlns:pc2="http://schemas.microsoft.com/office/powerpoint/2019/9/main/command">
                <pc:docMk/>
                <pc:sldMk cId="457646521" sldId="1075"/>
                <pc2:cmMk id="{1B6AFD8D-0516-40E6-AE84-36A9D407A5CE}"/>
              </pc2:cmMkLst>
              <pc226:cmRplyChg chg="add">
                <pc226:chgData name="Amanda Trella" userId="" providerId="" clId="Web-{F18A6121-5709-430D-8C2D-F871C58874D9}" dt="2023-05-19T02:23:43.428" v="1"/>
                <pc2:cmRplyMkLst xmlns:pc2="http://schemas.microsoft.com/office/powerpoint/2019/9/main/command">
                  <pc:docMk/>
                  <pc:sldMk cId="457646521" sldId="1075"/>
                  <pc2:cmMk id="{1B6AFD8D-0516-40E6-AE84-36A9D407A5CE}"/>
                  <pc2:cmRplyMk id="{E8511964-3A1B-4F4C-BF47-D7DE6E08A7B6}"/>
                </pc2:cmRplyMkLst>
              </pc226:cmRplyChg>
            </pc226:cmChg>
          </p:ext>
        </pc:extLst>
      </pc:sldChg>
      <pc:sldChg chg="modCm">
        <pc:chgData name="Amanda Trella" userId="" providerId="" clId="Web-{F18A6121-5709-430D-8C2D-F871C58874D9}" dt="2023-05-19T02:38:22.639" v="7"/>
        <pc:sldMkLst>
          <pc:docMk/>
          <pc:sldMk cId="750600327" sldId="1089"/>
        </pc:sldMkLst>
        <pc:extLst>
          <p:ext xmlns:p="http://schemas.openxmlformats.org/presentationml/2006/main" uri="{D6D511B9-2390-475A-947B-AFAB55BFBCF1}">
            <pc226:cmChg xmlns:pc226="http://schemas.microsoft.com/office/powerpoint/2022/06/main/command" chg="">
              <pc226:chgData name="Amanda Trella" userId="" providerId="" clId="Web-{F18A6121-5709-430D-8C2D-F871C58874D9}" dt="2023-05-19T02:38:22.639" v="7"/>
              <pc2:cmMkLst xmlns:pc2="http://schemas.microsoft.com/office/powerpoint/2019/9/main/command">
                <pc:docMk/>
                <pc:sldMk cId="750600327" sldId="1089"/>
                <pc2:cmMk id="{201C0886-ADEC-42BB-8AB0-A80597F75AE7}"/>
              </pc2:cmMkLst>
              <pc226:cmRplyChg chg="add">
                <pc226:chgData name="Amanda Trella" userId="" providerId="" clId="Web-{F18A6121-5709-430D-8C2D-F871C58874D9}" dt="2023-05-19T02:38:22.639" v="7"/>
                <pc2:cmRplyMkLst xmlns:pc2="http://schemas.microsoft.com/office/powerpoint/2019/9/main/command">
                  <pc:docMk/>
                  <pc:sldMk cId="750600327" sldId="1089"/>
                  <pc2:cmMk id="{201C0886-ADEC-42BB-8AB0-A80597F75AE7}"/>
                  <pc2:cmRplyMk id="{88890868-9E84-4B19-88C2-B704C0D71868}"/>
                </pc2:cmRplyMkLst>
              </pc226:cmRplyChg>
            </pc226:cmChg>
          </p:ext>
        </pc:extLst>
      </pc:sldChg>
      <pc:sldChg chg="addCm">
        <pc:chgData name="Amanda Trella" userId="" providerId="" clId="Web-{F18A6121-5709-430D-8C2D-F871C58874D9}" dt="2023-05-19T02:39:06.828" v="8"/>
        <pc:sldMkLst>
          <pc:docMk/>
          <pc:sldMk cId="3814157348" sldId="1109"/>
        </pc:sldMkLst>
        <pc:extLst>
          <p:ext xmlns:p="http://schemas.openxmlformats.org/presentationml/2006/main" uri="{D6D511B9-2390-475A-947B-AFAB55BFBCF1}">
            <pc226:cmChg xmlns:pc226="http://schemas.microsoft.com/office/powerpoint/2022/06/main/command" chg="add">
              <pc226:chgData name="Amanda Trella" userId="" providerId="" clId="Web-{F18A6121-5709-430D-8C2D-F871C58874D9}" dt="2023-05-19T02:39:06.828" v="8"/>
              <pc2:cmMkLst xmlns:pc2="http://schemas.microsoft.com/office/powerpoint/2019/9/main/command">
                <pc:docMk/>
                <pc:sldMk cId="3814157348" sldId="1109"/>
                <pc2:cmMk id="{86646B18-AFD0-4AFA-A01E-1277FA6CE5C8}"/>
              </pc2:cmMkLst>
            </pc226:cmChg>
          </p:ext>
        </pc:extLst>
      </pc:sldChg>
      <pc:sldChg chg="addCm modCm">
        <pc:chgData name="Amanda Trella" userId="" providerId="" clId="Web-{F18A6121-5709-430D-8C2D-F871C58874D9}" dt="2023-05-19T02:52:35.819" v="39"/>
        <pc:sldMkLst>
          <pc:docMk/>
          <pc:sldMk cId="290990617" sldId="1326"/>
        </pc:sldMkLst>
        <pc:extLst>
          <p:ext xmlns:p="http://schemas.openxmlformats.org/presentationml/2006/main" uri="{D6D511B9-2390-475A-947B-AFAB55BFBCF1}">
            <pc226:cmChg xmlns:pc226="http://schemas.microsoft.com/office/powerpoint/2022/06/main/command" chg="add">
              <pc226:chgData name="Amanda Trella" userId="" providerId="" clId="Web-{F18A6121-5709-430D-8C2D-F871C58874D9}" dt="2023-05-19T02:48:33.937" v="37"/>
              <pc2:cmMkLst xmlns:pc2="http://schemas.microsoft.com/office/powerpoint/2019/9/main/command">
                <pc:docMk/>
                <pc:sldMk cId="290990617" sldId="1326"/>
                <pc2:cmMk id="{807A5360-5DA6-4540-A292-BBC1B32B5B30}"/>
              </pc2:cmMkLst>
            </pc226:cmChg>
            <pc226:cmChg xmlns:pc226="http://schemas.microsoft.com/office/powerpoint/2022/06/main/command" chg="add mod">
              <pc226:chgData name="Amanda Trella" userId="" providerId="" clId="Web-{F18A6121-5709-430D-8C2D-F871C58874D9}" dt="2023-05-19T02:52:35.819" v="39"/>
              <pc2:cmMkLst xmlns:pc2="http://schemas.microsoft.com/office/powerpoint/2019/9/main/command">
                <pc:docMk/>
                <pc:sldMk cId="290990617" sldId="1326"/>
                <pc2:cmMk id="{A5414991-4981-4144-ABF6-9B5260163EBB}"/>
              </pc2:cmMkLst>
            </pc226:cmChg>
          </p:ext>
        </pc:extLst>
      </pc:sldChg>
      <pc:sldChg chg="addCm">
        <pc:chgData name="Amanda Trella" userId="" providerId="" clId="Web-{F18A6121-5709-430D-8C2D-F871C58874D9}" dt="2023-05-19T02:37:35.919" v="6"/>
        <pc:sldMkLst>
          <pc:docMk/>
          <pc:sldMk cId="355358631" sldId="1369"/>
        </pc:sldMkLst>
        <pc:extLst>
          <p:ext xmlns:p="http://schemas.openxmlformats.org/presentationml/2006/main" uri="{D6D511B9-2390-475A-947B-AFAB55BFBCF1}">
            <pc226:cmChg xmlns:pc226="http://schemas.microsoft.com/office/powerpoint/2022/06/main/command" chg="add">
              <pc226:chgData name="Amanda Trella" userId="" providerId="" clId="Web-{F18A6121-5709-430D-8C2D-F871C58874D9}" dt="2023-05-19T02:37:35.919" v="6"/>
              <pc2:cmMkLst xmlns:pc2="http://schemas.microsoft.com/office/powerpoint/2019/9/main/command">
                <pc:docMk/>
                <pc:sldMk cId="355358631" sldId="1369"/>
                <pc2:cmMk id="{46F098C0-B3C1-4CCF-A351-7CA30FC46826}"/>
              </pc2:cmMkLst>
            </pc226:cmChg>
          </p:ext>
        </pc:extLst>
      </pc:sldChg>
      <pc:sldChg chg="modCm">
        <pc:chgData name="Amanda Trella" userId="" providerId="" clId="Web-{F18A6121-5709-430D-8C2D-F871C58874D9}" dt="2023-05-19T02:29:20.765" v="4"/>
        <pc:sldMkLst>
          <pc:docMk/>
          <pc:sldMk cId="799020123" sldId="1370"/>
        </pc:sldMkLst>
        <pc:extLst>
          <p:ext xmlns:p="http://schemas.openxmlformats.org/presentationml/2006/main" uri="{D6D511B9-2390-475A-947B-AFAB55BFBCF1}">
            <pc226:cmChg xmlns:pc226="http://schemas.microsoft.com/office/powerpoint/2022/06/main/command" chg="">
              <pc226:chgData name="Amanda Trella" userId="" providerId="" clId="Web-{F18A6121-5709-430D-8C2D-F871C58874D9}" dt="2023-05-19T02:29:20.765" v="4"/>
              <pc2:cmMkLst xmlns:pc2="http://schemas.microsoft.com/office/powerpoint/2019/9/main/command">
                <pc:docMk/>
                <pc:sldMk cId="799020123" sldId="1370"/>
                <pc2:cmMk id="{4B17F492-BD94-46D9-BEF2-C2A9730D00B0}"/>
              </pc2:cmMkLst>
              <pc226:cmRplyChg chg="add">
                <pc226:chgData name="Amanda Trella" userId="" providerId="" clId="Web-{F18A6121-5709-430D-8C2D-F871C58874D9}" dt="2023-05-19T02:29:20.765" v="4"/>
                <pc2:cmRplyMkLst xmlns:pc2="http://schemas.microsoft.com/office/powerpoint/2019/9/main/command">
                  <pc:docMk/>
                  <pc:sldMk cId="799020123" sldId="1370"/>
                  <pc2:cmMk id="{4B17F492-BD94-46D9-BEF2-C2A9730D00B0}"/>
                  <pc2:cmRplyMk id="{DB3D37A9-4481-4925-A038-BC66461B0F83}"/>
                </pc2:cmRplyMkLst>
              </pc226:cmRplyChg>
            </pc226:cmChg>
          </p:ext>
        </pc:extLst>
      </pc:sldChg>
      <pc:sldChg chg="modSp modCm">
        <pc:chgData name="Amanda Trella" userId="" providerId="" clId="Web-{F18A6121-5709-430D-8C2D-F871C58874D9}" dt="2023-05-19T02:43:12.553" v="35" actId="20577"/>
        <pc:sldMkLst>
          <pc:docMk/>
          <pc:sldMk cId="736101849" sldId="1372"/>
        </pc:sldMkLst>
        <pc:graphicFrameChg chg="mod modGraphic">
          <ac:chgData name="Amanda Trella" userId="" providerId="" clId="Web-{F18A6121-5709-430D-8C2D-F871C58874D9}" dt="2023-05-19T02:43:12.553" v="35" actId="20577"/>
          <ac:graphicFrameMkLst>
            <pc:docMk/>
            <pc:sldMk cId="736101849" sldId="1372"/>
            <ac:graphicFrameMk id="4" creationId="{48431690-77E9-1947-5658-976F1C51ACF2}"/>
          </ac:graphicFrameMkLst>
        </pc:graphicFrameChg>
        <pc:extLst>
          <p:ext xmlns:p="http://schemas.openxmlformats.org/presentationml/2006/main" uri="{D6D511B9-2390-475A-947B-AFAB55BFBCF1}">
            <pc226:cmChg xmlns:pc226="http://schemas.microsoft.com/office/powerpoint/2022/06/main/command" chg="">
              <pc226:chgData name="Amanda Trella" userId="" providerId="" clId="Web-{F18A6121-5709-430D-8C2D-F871C58874D9}" dt="2023-05-19T02:43:09.069" v="34"/>
              <pc2:cmMkLst xmlns:pc2="http://schemas.microsoft.com/office/powerpoint/2019/9/main/command">
                <pc:docMk/>
                <pc:sldMk cId="736101849" sldId="1372"/>
                <pc2:cmMk id="{52ED13B7-80FD-440F-B8F4-C6F35661F02A}"/>
              </pc2:cmMkLst>
              <pc226:cmRplyChg chg="add">
                <pc226:chgData name="Amanda Trella" userId="" providerId="" clId="Web-{F18A6121-5709-430D-8C2D-F871C58874D9}" dt="2023-05-19T02:43:09.069" v="34"/>
                <pc2:cmRplyMkLst xmlns:pc2="http://schemas.microsoft.com/office/powerpoint/2019/9/main/command">
                  <pc:docMk/>
                  <pc:sldMk cId="736101849" sldId="1372"/>
                  <pc2:cmMk id="{52ED13B7-80FD-440F-B8F4-C6F35661F02A}"/>
                  <pc2:cmRplyMk id="{A5465A8A-C22F-44FA-8B91-E50AF7A5A802}"/>
                </pc2:cmRplyMkLst>
              </pc226:cmRplyChg>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948FF-6C54-4655-A9CB-F813E610420C}" type="doc">
      <dgm:prSet loTypeId="urn:microsoft.com/office/officeart/2008/layout/HorizontalMultiLevelHierarchy" loCatId="hierarchy" qsTypeId="urn:microsoft.com/office/officeart/2005/8/quickstyle/3d3" qsCatId="3D" csTypeId="urn:microsoft.com/office/officeart/2005/8/colors/accent0_2" csCatId="mainScheme" phldr="1"/>
      <dgm:spPr/>
      <dgm:t>
        <a:bodyPr/>
        <a:lstStyle/>
        <a:p>
          <a:endParaRPr lang="en-US"/>
        </a:p>
      </dgm:t>
    </dgm:pt>
    <dgm:pt modelId="{FA4E3865-C2D8-434D-97EC-F82894D7E206}">
      <dgm:prSet phldrT="[Text]"/>
      <dgm:spPr>
        <a:solidFill>
          <a:srgbClr val="002060"/>
        </a:solidFill>
      </dgm:spPr>
      <dgm:t>
        <a:bodyPr/>
        <a:lstStyle/>
        <a:p>
          <a:r>
            <a:rPr lang="en-US" b="1" dirty="0">
              <a:solidFill>
                <a:srgbClr val="FFC000"/>
              </a:solidFill>
            </a:rPr>
            <a:t>International President</a:t>
          </a:r>
        </a:p>
      </dgm:t>
    </dgm:pt>
    <dgm:pt modelId="{EF1F51E8-F9C9-48D6-9CD1-6385601D43EE}" type="parTrans" cxnId="{7333F1FC-4A59-440E-BCAB-131D2B7A7781}">
      <dgm:prSet/>
      <dgm:spPr/>
      <dgm:t>
        <a:bodyPr/>
        <a:lstStyle/>
        <a:p>
          <a:endParaRPr lang="en-US" b="0">
            <a:highlight>
              <a:srgbClr val="FFFF00"/>
            </a:highlight>
          </a:endParaRPr>
        </a:p>
      </dgm:t>
    </dgm:pt>
    <dgm:pt modelId="{115A3403-D96B-4FA6-A827-4A0C23885B1B}" type="sibTrans" cxnId="{7333F1FC-4A59-440E-BCAB-131D2B7A7781}">
      <dgm:prSet/>
      <dgm:spPr/>
      <dgm:t>
        <a:bodyPr/>
        <a:lstStyle/>
        <a:p>
          <a:endParaRPr lang="en-US" b="0">
            <a:highlight>
              <a:srgbClr val="FFFF00"/>
            </a:highlight>
          </a:endParaRPr>
        </a:p>
      </dgm:t>
    </dgm:pt>
    <dgm:pt modelId="{A6656416-4AE9-4E1D-9390-B0459FC0B459}">
      <dgm:prSet phldrT="[Text]"/>
      <dgm:spPr>
        <a:solidFill>
          <a:srgbClr val="FFC000"/>
        </a:solidFill>
      </dgm:spPr>
      <dgm:t>
        <a:bodyPr/>
        <a:lstStyle/>
        <a:p>
          <a:r>
            <a:rPr lang="en-US" b="1" dirty="0"/>
            <a:t>International First Vice President</a:t>
          </a:r>
        </a:p>
      </dgm:t>
    </dgm:pt>
    <dgm:pt modelId="{F0E89962-B22E-4554-A8C1-BCA258DEE737}" type="parTrans" cxnId="{ECC4A8A8-3E10-473F-8D60-00DFAC278CD9}">
      <dgm:prSet/>
      <dgm:spPr/>
      <dgm:t>
        <a:bodyPr/>
        <a:lstStyle/>
        <a:p>
          <a:endParaRPr lang="en-US" b="0">
            <a:highlight>
              <a:srgbClr val="FFFF00"/>
            </a:highlight>
          </a:endParaRPr>
        </a:p>
      </dgm:t>
    </dgm:pt>
    <dgm:pt modelId="{874AE9DC-FA1F-4585-8050-3B622AC681C2}" type="sibTrans" cxnId="{ECC4A8A8-3E10-473F-8D60-00DFAC278CD9}">
      <dgm:prSet/>
      <dgm:spPr/>
      <dgm:t>
        <a:bodyPr/>
        <a:lstStyle/>
        <a:p>
          <a:endParaRPr lang="en-US" b="0">
            <a:highlight>
              <a:srgbClr val="FFFF00"/>
            </a:highlight>
          </a:endParaRPr>
        </a:p>
      </dgm:t>
    </dgm:pt>
    <dgm:pt modelId="{FC7A2CAD-3D67-4448-A4B1-147E27D3A756}">
      <dgm:prSet phldrT="[Text]"/>
      <dgm:spPr>
        <a:solidFill>
          <a:srgbClr val="FFC000"/>
        </a:solidFill>
      </dgm:spPr>
      <dgm:t>
        <a:bodyPr/>
        <a:lstStyle/>
        <a:p>
          <a:r>
            <a:rPr lang="en-US" b="1" dirty="0"/>
            <a:t>International Second Vice President</a:t>
          </a:r>
        </a:p>
      </dgm:t>
    </dgm:pt>
    <dgm:pt modelId="{62F9FC69-EAC7-4F82-8C96-3BF56FADF73A}" type="parTrans" cxnId="{E13D6C33-5F05-4E09-9688-4CD9DEE03E03}">
      <dgm:prSet/>
      <dgm:spPr/>
      <dgm:t>
        <a:bodyPr/>
        <a:lstStyle/>
        <a:p>
          <a:endParaRPr lang="en-US" b="0">
            <a:highlight>
              <a:srgbClr val="FFFF00"/>
            </a:highlight>
          </a:endParaRPr>
        </a:p>
      </dgm:t>
    </dgm:pt>
    <dgm:pt modelId="{0BC69553-ED05-41E5-B01D-50DC27FA0921}" type="sibTrans" cxnId="{E13D6C33-5F05-4E09-9688-4CD9DEE03E03}">
      <dgm:prSet/>
      <dgm:spPr/>
      <dgm:t>
        <a:bodyPr/>
        <a:lstStyle/>
        <a:p>
          <a:endParaRPr lang="en-US" b="0">
            <a:highlight>
              <a:srgbClr val="FFFF00"/>
            </a:highlight>
          </a:endParaRPr>
        </a:p>
      </dgm:t>
    </dgm:pt>
    <dgm:pt modelId="{31E9DF73-4E7A-43CF-8B8E-33A21BF8D4A6}">
      <dgm:prSet phldrT="[Text]"/>
      <dgm:spPr>
        <a:solidFill>
          <a:srgbClr val="FFC000"/>
        </a:solidFill>
      </dgm:spPr>
      <dgm:t>
        <a:bodyPr/>
        <a:lstStyle/>
        <a:p>
          <a:r>
            <a:rPr lang="en-US" b="1" dirty="0"/>
            <a:t>International Third Vice President</a:t>
          </a:r>
        </a:p>
      </dgm:t>
    </dgm:pt>
    <dgm:pt modelId="{702E2583-1EE2-4565-80F7-B688F9B9E483}" type="parTrans" cxnId="{6EBFA8C2-40B3-4792-8CB4-A27A2108E7D3}">
      <dgm:prSet/>
      <dgm:spPr/>
      <dgm:t>
        <a:bodyPr/>
        <a:lstStyle/>
        <a:p>
          <a:endParaRPr lang="en-US" b="0">
            <a:highlight>
              <a:srgbClr val="FFFF00"/>
            </a:highlight>
          </a:endParaRPr>
        </a:p>
      </dgm:t>
    </dgm:pt>
    <dgm:pt modelId="{F4C529FB-755C-4595-9E10-9C7233730445}" type="sibTrans" cxnId="{6EBFA8C2-40B3-4792-8CB4-A27A2108E7D3}">
      <dgm:prSet/>
      <dgm:spPr/>
      <dgm:t>
        <a:bodyPr/>
        <a:lstStyle/>
        <a:p>
          <a:endParaRPr lang="en-US" b="0">
            <a:highlight>
              <a:srgbClr val="FFFF00"/>
            </a:highlight>
          </a:endParaRPr>
        </a:p>
      </dgm:t>
    </dgm:pt>
    <dgm:pt modelId="{580AE5CF-2CC1-417A-8F48-B5040B2CFCB6}">
      <dgm:prSet phldrT="[Text]"/>
      <dgm:spPr>
        <a:solidFill>
          <a:srgbClr val="FFC000"/>
        </a:solidFill>
      </dgm:spPr>
      <dgm:t>
        <a:bodyPr/>
        <a:lstStyle/>
        <a:p>
          <a:r>
            <a:rPr lang="en-US" b="1" dirty="0"/>
            <a:t>Global Action Team</a:t>
          </a:r>
        </a:p>
      </dgm:t>
    </dgm:pt>
    <dgm:pt modelId="{EB0E9CCD-CB78-4F7D-888F-B4C99BEEB97F}" type="parTrans" cxnId="{E692CEA2-A536-496C-A553-884157C7AC4C}">
      <dgm:prSet/>
      <dgm:spPr/>
      <dgm:t>
        <a:bodyPr/>
        <a:lstStyle/>
        <a:p>
          <a:endParaRPr lang="en-US" b="0">
            <a:highlight>
              <a:srgbClr val="FFFF00"/>
            </a:highlight>
          </a:endParaRPr>
        </a:p>
      </dgm:t>
    </dgm:pt>
    <dgm:pt modelId="{B3325FB3-0DF4-4D4A-9F5D-65A0537A4FB7}" type="sibTrans" cxnId="{E692CEA2-A536-496C-A553-884157C7AC4C}">
      <dgm:prSet/>
      <dgm:spPr/>
      <dgm:t>
        <a:bodyPr/>
        <a:lstStyle/>
        <a:p>
          <a:endParaRPr lang="en-US" b="0">
            <a:highlight>
              <a:srgbClr val="FFFF00"/>
            </a:highlight>
          </a:endParaRPr>
        </a:p>
      </dgm:t>
    </dgm:pt>
    <dgm:pt modelId="{6C0DBD34-9D91-43BD-AEF7-B60AABB4552B}" type="pres">
      <dgm:prSet presAssocID="{8B0948FF-6C54-4655-A9CB-F813E610420C}" presName="Name0" presStyleCnt="0">
        <dgm:presLayoutVars>
          <dgm:chPref val="1"/>
          <dgm:dir/>
          <dgm:animOne val="branch"/>
          <dgm:animLvl val="lvl"/>
          <dgm:resizeHandles val="exact"/>
        </dgm:presLayoutVars>
      </dgm:prSet>
      <dgm:spPr/>
    </dgm:pt>
    <dgm:pt modelId="{2F63F343-AC05-4BA4-8B0C-20A883D52042}" type="pres">
      <dgm:prSet presAssocID="{FA4E3865-C2D8-434D-97EC-F82894D7E206}" presName="root1" presStyleCnt="0"/>
      <dgm:spPr/>
    </dgm:pt>
    <dgm:pt modelId="{C7AD1BAA-B7D3-4476-ABCD-D850DAF84A77}" type="pres">
      <dgm:prSet presAssocID="{FA4E3865-C2D8-434D-97EC-F82894D7E206}" presName="LevelOneTextNode" presStyleLbl="node0" presStyleIdx="0" presStyleCnt="1">
        <dgm:presLayoutVars>
          <dgm:chPref val="3"/>
        </dgm:presLayoutVars>
      </dgm:prSet>
      <dgm:spPr/>
    </dgm:pt>
    <dgm:pt modelId="{AAA3E7E5-9C4A-420C-9D43-0382054622C0}" type="pres">
      <dgm:prSet presAssocID="{FA4E3865-C2D8-434D-97EC-F82894D7E206}" presName="level2hierChild" presStyleCnt="0"/>
      <dgm:spPr/>
    </dgm:pt>
    <dgm:pt modelId="{3E2CA35D-ADCB-406A-A3AE-2763DBDF96B3}" type="pres">
      <dgm:prSet presAssocID="{F0E89962-B22E-4554-A8C1-BCA258DEE737}" presName="conn2-1" presStyleLbl="parChTrans1D2" presStyleIdx="0" presStyleCnt="4"/>
      <dgm:spPr/>
    </dgm:pt>
    <dgm:pt modelId="{806A56B2-16D4-4C27-8C09-996C9407B875}" type="pres">
      <dgm:prSet presAssocID="{F0E89962-B22E-4554-A8C1-BCA258DEE737}" presName="connTx" presStyleLbl="parChTrans1D2" presStyleIdx="0" presStyleCnt="4"/>
      <dgm:spPr/>
    </dgm:pt>
    <dgm:pt modelId="{8D3DD09B-E4D2-4298-9009-1E770E761E23}" type="pres">
      <dgm:prSet presAssocID="{A6656416-4AE9-4E1D-9390-B0459FC0B459}" presName="root2" presStyleCnt="0"/>
      <dgm:spPr/>
    </dgm:pt>
    <dgm:pt modelId="{5D7B646A-CB67-4639-AF04-E43D19BCAADD}" type="pres">
      <dgm:prSet presAssocID="{A6656416-4AE9-4E1D-9390-B0459FC0B459}" presName="LevelTwoTextNode" presStyleLbl="node2" presStyleIdx="0" presStyleCnt="4">
        <dgm:presLayoutVars>
          <dgm:chPref val="3"/>
        </dgm:presLayoutVars>
      </dgm:prSet>
      <dgm:spPr/>
    </dgm:pt>
    <dgm:pt modelId="{004284BD-7C95-4EDC-A6D6-F35AFAE47AEA}" type="pres">
      <dgm:prSet presAssocID="{A6656416-4AE9-4E1D-9390-B0459FC0B459}" presName="level3hierChild" presStyleCnt="0"/>
      <dgm:spPr/>
    </dgm:pt>
    <dgm:pt modelId="{05F28D73-BBD4-48B0-A6A2-A0A051487877}" type="pres">
      <dgm:prSet presAssocID="{62F9FC69-EAC7-4F82-8C96-3BF56FADF73A}" presName="conn2-1" presStyleLbl="parChTrans1D2" presStyleIdx="1" presStyleCnt="4"/>
      <dgm:spPr/>
    </dgm:pt>
    <dgm:pt modelId="{7FDCC34B-CA9F-4E3F-A6EA-323C06D65CEC}" type="pres">
      <dgm:prSet presAssocID="{62F9FC69-EAC7-4F82-8C96-3BF56FADF73A}" presName="connTx" presStyleLbl="parChTrans1D2" presStyleIdx="1" presStyleCnt="4"/>
      <dgm:spPr/>
    </dgm:pt>
    <dgm:pt modelId="{E07AC0B2-EA01-497B-872C-890792242D99}" type="pres">
      <dgm:prSet presAssocID="{FC7A2CAD-3D67-4448-A4B1-147E27D3A756}" presName="root2" presStyleCnt="0"/>
      <dgm:spPr/>
    </dgm:pt>
    <dgm:pt modelId="{CF864CAE-B76A-4AAC-AFD7-DFF17A51824D}" type="pres">
      <dgm:prSet presAssocID="{FC7A2CAD-3D67-4448-A4B1-147E27D3A756}" presName="LevelTwoTextNode" presStyleLbl="node2" presStyleIdx="1" presStyleCnt="4">
        <dgm:presLayoutVars>
          <dgm:chPref val="3"/>
        </dgm:presLayoutVars>
      </dgm:prSet>
      <dgm:spPr/>
    </dgm:pt>
    <dgm:pt modelId="{BE174C2E-BCD9-4547-B3C4-08FC62FCD99C}" type="pres">
      <dgm:prSet presAssocID="{FC7A2CAD-3D67-4448-A4B1-147E27D3A756}" presName="level3hierChild" presStyleCnt="0"/>
      <dgm:spPr/>
    </dgm:pt>
    <dgm:pt modelId="{E7C30ACB-4A62-4780-BE6A-DFCA4E671100}" type="pres">
      <dgm:prSet presAssocID="{702E2583-1EE2-4565-80F7-B688F9B9E483}" presName="conn2-1" presStyleLbl="parChTrans1D2" presStyleIdx="2" presStyleCnt="4"/>
      <dgm:spPr/>
    </dgm:pt>
    <dgm:pt modelId="{71930C87-591B-42D2-BB7A-98BE421612CE}" type="pres">
      <dgm:prSet presAssocID="{702E2583-1EE2-4565-80F7-B688F9B9E483}" presName="connTx" presStyleLbl="parChTrans1D2" presStyleIdx="2" presStyleCnt="4"/>
      <dgm:spPr/>
    </dgm:pt>
    <dgm:pt modelId="{DB57FD45-B547-4339-8F98-E800F09EFE2A}" type="pres">
      <dgm:prSet presAssocID="{31E9DF73-4E7A-43CF-8B8E-33A21BF8D4A6}" presName="root2" presStyleCnt="0"/>
      <dgm:spPr/>
    </dgm:pt>
    <dgm:pt modelId="{755D5E97-B9A8-48F4-ADE0-C6942240FA10}" type="pres">
      <dgm:prSet presAssocID="{31E9DF73-4E7A-43CF-8B8E-33A21BF8D4A6}" presName="LevelTwoTextNode" presStyleLbl="node2" presStyleIdx="2" presStyleCnt="4">
        <dgm:presLayoutVars>
          <dgm:chPref val="3"/>
        </dgm:presLayoutVars>
      </dgm:prSet>
      <dgm:spPr/>
    </dgm:pt>
    <dgm:pt modelId="{52BAB1C6-7192-4AB8-B724-4417DE77725D}" type="pres">
      <dgm:prSet presAssocID="{31E9DF73-4E7A-43CF-8B8E-33A21BF8D4A6}" presName="level3hierChild" presStyleCnt="0"/>
      <dgm:spPr/>
    </dgm:pt>
    <dgm:pt modelId="{8A4DDFB2-1628-494A-A70F-559CAA9DE2AE}" type="pres">
      <dgm:prSet presAssocID="{EB0E9CCD-CB78-4F7D-888F-B4C99BEEB97F}" presName="conn2-1" presStyleLbl="parChTrans1D2" presStyleIdx="3" presStyleCnt="4"/>
      <dgm:spPr/>
    </dgm:pt>
    <dgm:pt modelId="{379F1181-C757-42CB-95F5-9DD41AE91D10}" type="pres">
      <dgm:prSet presAssocID="{EB0E9CCD-CB78-4F7D-888F-B4C99BEEB97F}" presName="connTx" presStyleLbl="parChTrans1D2" presStyleIdx="3" presStyleCnt="4"/>
      <dgm:spPr/>
    </dgm:pt>
    <dgm:pt modelId="{BF86EB3A-69F9-4D32-9965-8F91D71099CF}" type="pres">
      <dgm:prSet presAssocID="{580AE5CF-2CC1-417A-8F48-B5040B2CFCB6}" presName="root2" presStyleCnt="0"/>
      <dgm:spPr/>
    </dgm:pt>
    <dgm:pt modelId="{86192E0F-6DFD-46C2-9C79-591DC57F04AC}" type="pres">
      <dgm:prSet presAssocID="{580AE5CF-2CC1-417A-8F48-B5040B2CFCB6}" presName="LevelTwoTextNode" presStyleLbl="node2" presStyleIdx="3" presStyleCnt="4">
        <dgm:presLayoutVars>
          <dgm:chPref val="3"/>
        </dgm:presLayoutVars>
      </dgm:prSet>
      <dgm:spPr/>
    </dgm:pt>
    <dgm:pt modelId="{D2430ED6-8C8F-4F09-9350-F98A5997C00A}" type="pres">
      <dgm:prSet presAssocID="{580AE5CF-2CC1-417A-8F48-B5040B2CFCB6}" presName="level3hierChild" presStyleCnt="0"/>
      <dgm:spPr/>
    </dgm:pt>
  </dgm:ptLst>
  <dgm:cxnLst>
    <dgm:cxn modelId="{7B49AF11-4EDC-4A43-92BD-A23234DC5994}" type="presOf" srcId="{EB0E9CCD-CB78-4F7D-888F-B4C99BEEB97F}" destId="{8A4DDFB2-1628-494A-A70F-559CAA9DE2AE}" srcOrd="0" destOrd="0" presId="urn:microsoft.com/office/officeart/2008/layout/HorizontalMultiLevelHierarchy"/>
    <dgm:cxn modelId="{35391F13-1486-4933-BE55-B4F09C42F9B6}" type="presOf" srcId="{31E9DF73-4E7A-43CF-8B8E-33A21BF8D4A6}" destId="{755D5E97-B9A8-48F4-ADE0-C6942240FA10}" srcOrd="0" destOrd="0" presId="urn:microsoft.com/office/officeart/2008/layout/HorizontalMultiLevelHierarchy"/>
    <dgm:cxn modelId="{E46E3C1A-071C-4B41-BDBA-C7E6AF61E0EE}" type="presOf" srcId="{580AE5CF-2CC1-417A-8F48-B5040B2CFCB6}" destId="{86192E0F-6DFD-46C2-9C79-591DC57F04AC}" srcOrd="0" destOrd="0" presId="urn:microsoft.com/office/officeart/2008/layout/HorizontalMultiLevelHierarchy"/>
    <dgm:cxn modelId="{E13D6C33-5F05-4E09-9688-4CD9DEE03E03}" srcId="{FA4E3865-C2D8-434D-97EC-F82894D7E206}" destId="{FC7A2CAD-3D67-4448-A4B1-147E27D3A756}" srcOrd="1" destOrd="0" parTransId="{62F9FC69-EAC7-4F82-8C96-3BF56FADF73A}" sibTransId="{0BC69553-ED05-41E5-B01D-50DC27FA0921}"/>
    <dgm:cxn modelId="{2419AF3F-7A36-49C3-B4A1-852AAF42C1B2}" type="presOf" srcId="{62F9FC69-EAC7-4F82-8C96-3BF56FADF73A}" destId="{7FDCC34B-CA9F-4E3F-A6EA-323C06D65CEC}" srcOrd="1" destOrd="0" presId="urn:microsoft.com/office/officeart/2008/layout/HorizontalMultiLevelHierarchy"/>
    <dgm:cxn modelId="{F5758C42-D179-41FB-9812-09FF97F037F8}" type="presOf" srcId="{F0E89962-B22E-4554-A8C1-BCA258DEE737}" destId="{3E2CA35D-ADCB-406A-A3AE-2763DBDF96B3}" srcOrd="0" destOrd="0" presId="urn:microsoft.com/office/officeart/2008/layout/HorizontalMultiLevelHierarchy"/>
    <dgm:cxn modelId="{E3631151-356B-4AB4-AFDD-89CCCDD6E890}" type="presOf" srcId="{8B0948FF-6C54-4655-A9CB-F813E610420C}" destId="{6C0DBD34-9D91-43BD-AEF7-B60AABB4552B}" srcOrd="0" destOrd="0" presId="urn:microsoft.com/office/officeart/2008/layout/HorizontalMultiLevelHierarchy"/>
    <dgm:cxn modelId="{EC3B3A7C-3713-4D26-8041-46E10A516ECC}" type="presOf" srcId="{702E2583-1EE2-4565-80F7-B688F9B9E483}" destId="{E7C30ACB-4A62-4780-BE6A-DFCA4E671100}" srcOrd="0" destOrd="0" presId="urn:microsoft.com/office/officeart/2008/layout/HorizontalMultiLevelHierarchy"/>
    <dgm:cxn modelId="{E68E7E82-FDE5-408B-B77F-54B2FDA1578D}" type="presOf" srcId="{FA4E3865-C2D8-434D-97EC-F82894D7E206}" destId="{C7AD1BAA-B7D3-4476-ABCD-D850DAF84A77}" srcOrd="0" destOrd="0" presId="urn:microsoft.com/office/officeart/2008/layout/HorizontalMultiLevelHierarchy"/>
    <dgm:cxn modelId="{32F34188-4868-43FC-AD6B-7C43ABEE09FF}" type="presOf" srcId="{A6656416-4AE9-4E1D-9390-B0459FC0B459}" destId="{5D7B646A-CB67-4639-AF04-E43D19BCAADD}" srcOrd="0" destOrd="0" presId="urn:microsoft.com/office/officeart/2008/layout/HorizontalMultiLevelHierarchy"/>
    <dgm:cxn modelId="{E692CEA2-A536-496C-A553-884157C7AC4C}" srcId="{FA4E3865-C2D8-434D-97EC-F82894D7E206}" destId="{580AE5CF-2CC1-417A-8F48-B5040B2CFCB6}" srcOrd="3" destOrd="0" parTransId="{EB0E9CCD-CB78-4F7D-888F-B4C99BEEB97F}" sibTransId="{B3325FB3-0DF4-4D4A-9F5D-65A0537A4FB7}"/>
    <dgm:cxn modelId="{ECC4A8A8-3E10-473F-8D60-00DFAC278CD9}" srcId="{FA4E3865-C2D8-434D-97EC-F82894D7E206}" destId="{A6656416-4AE9-4E1D-9390-B0459FC0B459}" srcOrd="0" destOrd="0" parTransId="{F0E89962-B22E-4554-A8C1-BCA258DEE737}" sibTransId="{874AE9DC-FA1F-4585-8050-3B622AC681C2}"/>
    <dgm:cxn modelId="{6EBFA8C2-40B3-4792-8CB4-A27A2108E7D3}" srcId="{FA4E3865-C2D8-434D-97EC-F82894D7E206}" destId="{31E9DF73-4E7A-43CF-8B8E-33A21BF8D4A6}" srcOrd="2" destOrd="0" parTransId="{702E2583-1EE2-4565-80F7-B688F9B9E483}" sibTransId="{F4C529FB-755C-4595-9E10-9C7233730445}"/>
    <dgm:cxn modelId="{1BCB74CD-9683-4721-BA44-0EA7ABCCE216}" type="presOf" srcId="{62F9FC69-EAC7-4F82-8C96-3BF56FADF73A}" destId="{05F28D73-BBD4-48B0-A6A2-A0A051487877}" srcOrd="0" destOrd="0" presId="urn:microsoft.com/office/officeart/2008/layout/HorizontalMultiLevelHierarchy"/>
    <dgm:cxn modelId="{B1E431D3-C34A-49FB-878F-9E42A3C46E88}" type="presOf" srcId="{FC7A2CAD-3D67-4448-A4B1-147E27D3A756}" destId="{CF864CAE-B76A-4AAC-AFD7-DFF17A51824D}" srcOrd="0" destOrd="0" presId="urn:microsoft.com/office/officeart/2008/layout/HorizontalMultiLevelHierarchy"/>
    <dgm:cxn modelId="{CE1E2BEA-E659-45A3-88CD-C607A13B0972}" type="presOf" srcId="{702E2583-1EE2-4565-80F7-B688F9B9E483}" destId="{71930C87-591B-42D2-BB7A-98BE421612CE}" srcOrd="1" destOrd="0" presId="urn:microsoft.com/office/officeart/2008/layout/HorizontalMultiLevelHierarchy"/>
    <dgm:cxn modelId="{EA036CF4-0AC9-4B70-B127-A3184C3D23B5}" type="presOf" srcId="{EB0E9CCD-CB78-4F7D-888F-B4C99BEEB97F}" destId="{379F1181-C757-42CB-95F5-9DD41AE91D10}" srcOrd="1" destOrd="0" presId="urn:microsoft.com/office/officeart/2008/layout/HorizontalMultiLevelHierarchy"/>
    <dgm:cxn modelId="{97E512FC-D13B-444E-A4FB-0E6DEB5E6C96}" type="presOf" srcId="{F0E89962-B22E-4554-A8C1-BCA258DEE737}" destId="{806A56B2-16D4-4C27-8C09-996C9407B875}" srcOrd="1" destOrd="0" presId="urn:microsoft.com/office/officeart/2008/layout/HorizontalMultiLevelHierarchy"/>
    <dgm:cxn modelId="{7333F1FC-4A59-440E-BCAB-131D2B7A7781}" srcId="{8B0948FF-6C54-4655-A9CB-F813E610420C}" destId="{FA4E3865-C2D8-434D-97EC-F82894D7E206}" srcOrd="0" destOrd="0" parTransId="{EF1F51E8-F9C9-48D6-9CD1-6385601D43EE}" sibTransId="{115A3403-D96B-4FA6-A827-4A0C23885B1B}"/>
    <dgm:cxn modelId="{2B1673ED-515F-437A-B415-B1527783B650}" type="presParOf" srcId="{6C0DBD34-9D91-43BD-AEF7-B60AABB4552B}" destId="{2F63F343-AC05-4BA4-8B0C-20A883D52042}" srcOrd="0" destOrd="0" presId="urn:microsoft.com/office/officeart/2008/layout/HorizontalMultiLevelHierarchy"/>
    <dgm:cxn modelId="{18FD6532-B6AF-4B3F-9C12-9CDF0D1C18D3}" type="presParOf" srcId="{2F63F343-AC05-4BA4-8B0C-20A883D52042}" destId="{C7AD1BAA-B7D3-4476-ABCD-D850DAF84A77}" srcOrd="0" destOrd="0" presId="urn:microsoft.com/office/officeart/2008/layout/HorizontalMultiLevelHierarchy"/>
    <dgm:cxn modelId="{452F90EB-5F46-41B3-B35F-E5C3544E8BC7}" type="presParOf" srcId="{2F63F343-AC05-4BA4-8B0C-20A883D52042}" destId="{AAA3E7E5-9C4A-420C-9D43-0382054622C0}" srcOrd="1" destOrd="0" presId="urn:microsoft.com/office/officeart/2008/layout/HorizontalMultiLevelHierarchy"/>
    <dgm:cxn modelId="{B181FDE1-1F6A-4E9D-87F1-3FCF256AC15D}" type="presParOf" srcId="{AAA3E7E5-9C4A-420C-9D43-0382054622C0}" destId="{3E2CA35D-ADCB-406A-A3AE-2763DBDF96B3}" srcOrd="0" destOrd="0" presId="urn:microsoft.com/office/officeart/2008/layout/HorizontalMultiLevelHierarchy"/>
    <dgm:cxn modelId="{CA9775DC-F09B-4CF8-95D5-4F0A853F89AC}" type="presParOf" srcId="{3E2CA35D-ADCB-406A-A3AE-2763DBDF96B3}" destId="{806A56B2-16D4-4C27-8C09-996C9407B875}" srcOrd="0" destOrd="0" presId="urn:microsoft.com/office/officeart/2008/layout/HorizontalMultiLevelHierarchy"/>
    <dgm:cxn modelId="{7B40AAAB-F728-461A-B9D8-3C9CD87569F3}" type="presParOf" srcId="{AAA3E7E5-9C4A-420C-9D43-0382054622C0}" destId="{8D3DD09B-E4D2-4298-9009-1E770E761E23}" srcOrd="1" destOrd="0" presId="urn:microsoft.com/office/officeart/2008/layout/HorizontalMultiLevelHierarchy"/>
    <dgm:cxn modelId="{E066E319-0103-40AE-A850-FCA5D84A8C7C}" type="presParOf" srcId="{8D3DD09B-E4D2-4298-9009-1E770E761E23}" destId="{5D7B646A-CB67-4639-AF04-E43D19BCAADD}" srcOrd="0" destOrd="0" presId="urn:microsoft.com/office/officeart/2008/layout/HorizontalMultiLevelHierarchy"/>
    <dgm:cxn modelId="{EED5E9F0-EC67-4A45-ADDE-D68938063F33}" type="presParOf" srcId="{8D3DD09B-E4D2-4298-9009-1E770E761E23}" destId="{004284BD-7C95-4EDC-A6D6-F35AFAE47AEA}" srcOrd="1" destOrd="0" presId="urn:microsoft.com/office/officeart/2008/layout/HorizontalMultiLevelHierarchy"/>
    <dgm:cxn modelId="{1F06322E-46AA-4B15-90F1-687AF0C2B35E}" type="presParOf" srcId="{AAA3E7E5-9C4A-420C-9D43-0382054622C0}" destId="{05F28D73-BBD4-48B0-A6A2-A0A051487877}" srcOrd="2" destOrd="0" presId="urn:microsoft.com/office/officeart/2008/layout/HorizontalMultiLevelHierarchy"/>
    <dgm:cxn modelId="{066617E3-6E49-4A7B-B3C6-793DF9AC28BB}" type="presParOf" srcId="{05F28D73-BBD4-48B0-A6A2-A0A051487877}" destId="{7FDCC34B-CA9F-4E3F-A6EA-323C06D65CEC}" srcOrd="0" destOrd="0" presId="urn:microsoft.com/office/officeart/2008/layout/HorizontalMultiLevelHierarchy"/>
    <dgm:cxn modelId="{A927526A-8C8C-42E6-8B46-696475C70FA7}" type="presParOf" srcId="{AAA3E7E5-9C4A-420C-9D43-0382054622C0}" destId="{E07AC0B2-EA01-497B-872C-890792242D99}" srcOrd="3" destOrd="0" presId="urn:microsoft.com/office/officeart/2008/layout/HorizontalMultiLevelHierarchy"/>
    <dgm:cxn modelId="{03D208C3-8CED-4C89-921A-49CFB55955C0}" type="presParOf" srcId="{E07AC0B2-EA01-497B-872C-890792242D99}" destId="{CF864CAE-B76A-4AAC-AFD7-DFF17A51824D}" srcOrd="0" destOrd="0" presId="urn:microsoft.com/office/officeart/2008/layout/HorizontalMultiLevelHierarchy"/>
    <dgm:cxn modelId="{31AFABF3-4D02-4D13-A23C-1619BFC55724}" type="presParOf" srcId="{E07AC0B2-EA01-497B-872C-890792242D99}" destId="{BE174C2E-BCD9-4547-B3C4-08FC62FCD99C}" srcOrd="1" destOrd="0" presId="urn:microsoft.com/office/officeart/2008/layout/HorizontalMultiLevelHierarchy"/>
    <dgm:cxn modelId="{1A3A5C74-ACD5-4820-B326-4740ACD8DAD7}" type="presParOf" srcId="{AAA3E7E5-9C4A-420C-9D43-0382054622C0}" destId="{E7C30ACB-4A62-4780-BE6A-DFCA4E671100}" srcOrd="4" destOrd="0" presId="urn:microsoft.com/office/officeart/2008/layout/HorizontalMultiLevelHierarchy"/>
    <dgm:cxn modelId="{AF0563BD-4B08-4BF7-939D-6DBB89BEA612}" type="presParOf" srcId="{E7C30ACB-4A62-4780-BE6A-DFCA4E671100}" destId="{71930C87-591B-42D2-BB7A-98BE421612CE}" srcOrd="0" destOrd="0" presId="urn:microsoft.com/office/officeart/2008/layout/HorizontalMultiLevelHierarchy"/>
    <dgm:cxn modelId="{9B18F959-161A-4C82-8DC3-E7C2197F312A}" type="presParOf" srcId="{AAA3E7E5-9C4A-420C-9D43-0382054622C0}" destId="{DB57FD45-B547-4339-8F98-E800F09EFE2A}" srcOrd="5" destOrd="0" presId="urn:microsoft.com/office/officeart/2008/layout/HorizontalMultiLevelHierarchy"/>
    <dgm:cxn modelId="{73389A6D-DF3B-481D-B49F-E50DA6DA1BB9}" type="presParOf" srcId="{DB57FD45-B547-4339-8F98-E800F09EFE2A}" destId="{755D5E97-B9A8-48F4-ADE0-C6942240FA10}" srcOrd="0" destOrd="0" presId="urn:microsoft.com/office/officeart/2008/layout/HorizontalMultiLevelHierarchy"/>
    <dgm:cxn modelId="{FAA7FC70-F7B9-4D58-98EF-AA3EB400C49B}" type="presParOf" srcId="{DB57FD45-B547-4339-8F98-E800F09EFE2A}" destId="{52BAB1C6-7192-4AB8-B724-4417DE77725D}" srcOrd="1" destOrd="0" presId="urn:microsoft.com/office/officeart/2008/layout/HorizontalMultiLevelHierarchy"/>
    <dgm:cxn modelId="{2F22CC0A-F4F4-402F-A257-1D56412A58E7}" type="presParOf" srcId="{AAA3E7E5-9C4A-420C-9D43-0382054622C0}" destId="{8A4DDFB2-1628-494A-A70F-559CAA9DE2AE}" srcOrd="6" destOrd="0" presId="urn:microsoft.com/office/officeart/2008/layout/HorizontalMultiLevelHierarchy"/>
    <dgm:cxn modelId="{8FE691FF-EC78-4051-B23E-30B62B6728E8}" type="presParOf" srcId="{8A4DDFB2-1628-494A-A70F-559CAA9DE2AE}" destId="{379F1181-C757-42CB-95F5-9DD41AE91D10}" srcOrd="0" destOrd="0" presId="urn:microsoft.com/office/officeart/2008/layout/HorizontalMultiLevelHierarchy"/>
    <dgm:cxn modelId="{B09ACDD6-8B52-4700-8925-9BB422F7252D}" type="presParOf" srcId="{AAA3E7E5-9C4A-420C-9D43-0382054622C0}" destId="{BF86EB3A-69F9-4D32-9965-8F91D71099CF}" srcOrd="7" destOrd="0" presId="urn:microsoft.com/office/officeart/2008/layout/HorizontalMultiLevelHierarchy"/>
    <dgm:cxn modelId="{CD575CE6-4BDB-475D-829C-59957AB7B5DB}" type="presParOf" srcId="{BF86EB3A-69F9-4D32-9965-8F91D71099CF}" destId="{86192E0F-6DFD-46C2-9C79-591DC57F04AC}" srcOrd="0" destOrd="0" presId="urn:microsoft.com/office/officeart/2008/layout/HorizontalMultiLevelHierarchy"/>
    <dgm:cxn modelId="{17FEE891-F50F-4E10-9A11-36B88451798D}" type="presParOf" srcId="{BF86EB3A-69F9-4D32-9965-8F91D71099CF}" destId="{D2430ED6-8C8F-4F09-9350-F98A5997C0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407CCA"/>
        </a:solidFill>
        <a:ln>
          <a:noFill/>
        </a:ln>
      </dgm:spPr>
      <dgm:t>
        <a:bodyPr/>
        <a:lstStyle/>
        <a:p>
          <a:r>
            <a:rPr lang="en-US" sz="2400" b="1" spc="0" dirty="0">
              <a:solidFill>
                <a:schemeClr val="bg1"/>
              </a:solidFill>
              <a:latin typeface="Arial" panose="020B0604020202020204" pitchFamily="34" charset="0"/>
              <a:cs typeface="Arial" panose="020B0604020202020204" pitchFamily="34" charset="0"/>
            </a:rPr>
            <a:t>Member</a:t>
          </a: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r>
            <a:rPr lang="en-US" sz="1500" b="1" dirty="0">
              <a:solidFill>
                <a:srgbClr val="002060"/>
              </a:solidFill>
              <a:latin typeface="Arial" panose="020B0604020202020204" pitchFamily="34" charset="0"/>
              <a:cs typeface="Arial" panose="020B0604020202020204" pitchFamily="34" charset="0"/>
            </a:rPr>
            <a:t>Membership/ Extension chair</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dgm:spPr>
        <a:solidFill>
          <a:srgbClr val="FFC000"/>
        </a:solidFill>
        <a:ln>
          <a:noFill/>
        </a:ln>
      </dgm:spPr>
      <dgm:t>
        <a:bodyPr/>
        <a:lstStyle/>
        <a:p>
          <a:r>
            <a:rPr lang="en-US" b="1" dirty="0">
              <a:solidFill>
                <a:srgbClr val="002060"/>
              </a:solidFill>
              <a:latin typeface="Arial" panose="020B0604020202020204" pitchFamily="34" charset="0"/>
              <a:cs typeface="Arial" panose="020B0604020202020204" pitchFamily="34" charset="0"/>
            </a:rPr>
            <a:t>Club leadership</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dgm:spPr>
        <a:solidFill>
          <a:srgbClr val="FFC000"/>
        </a:solidFill>
        <a:ln>
          <a:noFill/>
        </a:ln>
      </dgm:spPr>
      <dgm:t>
        <a:bodyPr/>
        <a:lstStyle/>
        <a:p>
          <a:r>
            <a:rPr lang="en-US" b="1" dirty="0">
              <a:solidFill>
                <a:srgbClr val="002060"/>
              </a:solidFill>
              <a:latin typeface="Arial" panose="020B0604020202020204" pitchFamily="34" charset="0"/>
              <a:cs typeface="Arial" panose="020B0604020202020204" pitchFamily="34" charset="0"/>
            </a:rPr>
            <a:t>GAT</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dgm:spPr>
        <a:solidFill>
          <a:srgbClr val="FFC000"/>
        </a:solidFill>
        <a:ln>
          <a:noFill/>
        </a:ln>
      </dgm:spPr>
      <dgm:t>
        <a:bodyPr/>
        <a:lstStyle/>
        <a:p>
          <a:r>
            <a:rPr lang="en-US" b="1" dirty="0">
              <a:solidFill>
                <a:srgbClr val="002060"/>
              </a:solidFill>
              <a:latin typeface="Arial" panose="020B0604020202020204" pitchFamily="34" charset="0"/>
              <a:cs typeface="Arial" panose="020B0604020202020204" pitchFamily="34" charset="0"/>
            </a:rPr>
            <a:t>Zone/region chairperson</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dgm:spPr>
        <a:solidFill>
          <a:srgbClr val="FFC000"/>
        </a:solidFill>
        <a:ln>
          <a:noFill/>
        </a:ln>
      </dgm:spPr>
      <dgm:t>
        <a:bodyPr/>
        <a:lstStyle/>
        <a:p>
          <a:r>
            <a:rPr lang="en-US" b="1" dirty="0">
              <a:solidFill>
                <a:srgbClr val="002060"/>
              </a:solidFill>
              <a:latin typeface="Arial" panose="020B0604020202020204" pitchFamily="34" charset="0"/>
              <a:cs typeface="Arial" panose="020B0604020202020204" pitchFamily="34" charset="0"/>
            </a:rPr>
            <a:t>Other members</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3C0E2344-84D5-481A-B712-34D8E50BEC32}">
      <dgm:prSet phldrT="[Text]"/>
      <dgm:spPr>
        <a:solidFill>
          <a:srgbClr val="FFC000"/>
        </a:solidFill>
        <a:ln>
          <a:noFill/>
        </a:ln>
      </dgm:spPr>
      <dgm:t>
        <a:bodyPr/>
        <a:lstStyle/>
        <a:p>
          <a:r>
            <a:rPr lang="en-US" b="1" dirty="0">
              <a:solidFill>
                <a:srgbClr val="002060"/>
              </a:solidFill>
              <a:latin typeface="Arial" panose="020B0604020202020204" pitchFamily="34" charset="0"/>
              <a:cs typeface="Arial" panose="020B0604020202020204" pitchFamily="34" charset="0"/>
            </a:rPr>
            <a:t>Specialty Club Coordinators</a:t>
          </a:r>
        </a:p>
      </dgm:t>
    </dgm:pt>
    <dgm:pt modelId="{F6CF637E-461F-4EB3-BCD0-5E0B6890FCE6}" type="parTrans" cxnId="{118F8CDC-3187-4B01-90CB-282F0FD8E9DB}">
      <dgm:prSet/>
      <dgm:spPr>
        <a:solidFill>
          <a:schemeClr val="bg1"/>
        </a:solidFill>
      </dgm:spPr>
      <dgm:t>
        <a:bodyPr/>
        <a:lstStyle/>
        <a:p>
          <a:endParaRPr lang="en-US"/>
        </a:p>
      </dgm:t>
    </dgm:pt>
    <dgm:pt modelId="{BB1BE482-019E-4AE5-998B-94D8B110EB36}" type="sibTrans" cxnId="{118F8CDC-3187-4B01-90CB-282F0FD8E9DB}">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dgm:presLayoutVars>
          <dgm:bulletEnabled val="1"/>
        </dgm:presLayoutVars>
      </dgm:prSet>
      <dgm:spPr>
        <a:prstGeom prst="rect">
          <a:avLst/>
        </a:prstGeom>
      </dgm:spPr>
    </dgm:pt>
    <dgm:pt modelId="{56D14699-91A9-42B4-A201-CDFC90796532}" type="pres">
      <dgm:prSet presAssocID="{F6CF637E-461F-4EB3-BCD0-5E0B6890FCE6}" presName="parTrans" presStyleLbl="bgSibTrans2D1" presStyleIdx="5" presStyleCnt="6"/>
      <dgm:spPr/>
    </dgm:pt>
    <dgm:pt modelId="{AEA584AC-0536-46CD-91A2-925670881471}" type="pres">
      <dgm:prSet presAssocID="{3C0E2344-84D5-481A-B712-34D8E50BEC32}" presName="node" presStyleLbl="node1" presStyleIdx="5" presStyleCnt="6">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20C663A1-AD14-4648-B0BF-FDFAAFFF67AB}" type="presOf" srcId="{93A8B17C-984C-4CF0-AF0F-27D267372E6A}" destId="{7515A8CB-4EA4-4F54-8D9C-E1F21862252D}" srcOrd="0" destOrd="0" presId="urn:microsoft.com/office/officeart/2005/8/layout/radial4"/>
    <dgm:cxn modelId="{60D0DFA1-44E3-41C5-9B04-30E520F05B82}" type="presOf" srcId="{3C0E2344-84D5-481A-B712-34D8E50BEC32}" destId="{AEA584AC-0536-46CD-91A2-925670881471}"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35E769CB-87D9-4FC5-8060-1F3A965C23C7}" type="presOf" srcId="{F6CF637E-461F-4EB3-BCD0-5E0B6890FCE6}" destId="{56D14699-91A9-42B4-A201-CDFC90796532}" srcOrd="0" destOrd="0" presId="urn:microsoft.com/office/officeart/2005/8/layout/radial4"/>
    <dgm:cxn modelId="{66A254CF-8446-4734-855B-2FE62DEDC96D}" type="presOf" srcId="{F9434703-37A4-487E-A282-511372CADDF6}" destId="{86D911DE-0672-4F86-BFFF-200633F62CFD}" srcOrd="0" destOrd="0" presId="urn:microsoft.com/office/officeart/2005/8/layout/radial4"/>
    <dgm:cxn modelId="{118F8CDC-3187-4B01-90CB-282F0FD8E9DB}" srcId="{73716F5A-6155-49E7-B757-A15493ABC9B1}" destId="{3C0E2344-84D5-481A-B712-34D8E50BEC32}" srcOrd="5" destOrd="0" parTransId="{F6CF637E-461F-4EB3-BCD0-5E0B6890FCE6}" sibTransId="{BB1BE482-019E-4AE5-998B-94D8B110EB36}"/>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37A147B6-AF37-402B-B432-45A88F2F7617}" type="presParOf" srcId="{8EA0F3E1-8D45-44F7-81DF-47A0739D70F6}" destId="{56D14699-91A9-42B4-A201-CDFC90796532}" srcOrd="11" destOrd="0" presId="urn:microsoft.com/office/officeart/2005/8/layout/radial4"/>
    <dgm:cxn modelId="{E0E7E35E-2991-45F1-BDED-8F686185C1F9}" type="presParOf" srcId="{8EA0F3E1-8D45-44F7-81DF-47A0739D70F6}" destId="{AEA584AC-0536-46CD-91A2-92567088147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DDFB2-1628-494A-A70F-559CAA9DE2AE}">
      <dsp:nvSpPr>
        <dsp:cNvPr id="0" name=""/>
        <dsp:cNvSpPr/>
      </dsp:nvSpPr>
      <dsp:spPr>
        <a:xfrm>
          <a:off x="2531096" y="2747927"/>
          <a:ext cx="685003" cy="1957898"/>
        </a:xfrm>
        <a:custGeom>
          <a:avLst/>
          <a:gdLst/>
          <a:ahLst/>
          <a:cxnLst/>
          <a:rect l="0" t="0" r="0" b="0"/>
          <a:pathLst>
            <a:path>
              <a:moveTo>
                <a:pt x="0" y="0"/>
              </a:moveTo>
              <a:lnTo>
                <a:pt x="342501" y="0"/>
              </a:lnTo>
              <a:lnTo>
                <a:pt x="342501" y="1957898"/>
              </a:lnTo>
              <a:lnTo>
                <a:pt x="685003" y="1957898"/>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highlight>
              <a:srgbClr val="FFFF00"/>
            </a:highlight>
          </a:endParaRPr>
        </a:p>
      </dsp:txBody>
      <dsp:txXfrm>
        <a:off x="2821741" y="3675019"/>
        <a:ext cx="103713" cy="103713"/>
      </dsp:txXfrm>
    </dsp:sp>
    <dsp:sp modelId="{E7C30ACB-4A62-4780-BE6A-DFCA4E671100}">
      <dsp:nvSpPr>
        <dsp:cNvPr id="0" name=""/>
        <dsp:cNvSpPr/>
      </dsp:nvSpPr>
      <dsp:spPr>
        <a:xfrm>
          <a:off x="2531096" y="2747927"/>
          <a:ext cx="685003" cy="652632"/>
        </a:xfrm>
        <a:custGeom>
          <a:avLst/>
          <a:gdLst/>
          <a:ahLst/>
          <a:cxnLst/>
          <a:rect l="0" t="0" r="0" b="0"/>
          <a:pathLst>
            <a:path>
              <a:moveTo>
                <a:pt x="0" y="0"/>
              </a:moveTo>
              <a:lnTo>
                <a:pt x="342501" y="0"/>
              </a:lnTo>
              <a:lnTo>
                <a:pt x="342501" y="652632"/>
              </a:lnTo>
              <a:lnTo>
                <a:pt x="685003" y="652632"/>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3050590"/>
        <a:ext cx="47306" cy="47306"/>
      </dsp:txXfrm>
    </dsp:sp>
    <dsp:sp modelId="{05F28D73-BBD4-48B0-A6A2-A0A051487877}">
      <dsp:nvSpPr>
        <dsp:cNvPr id="0" name=""/>
        <dsp:cNvSpPr/>
      </dsp:nvSpPr>
      <dsp:spPr>
        <a:xfrm>
          <a:off x="2531096" y="2095294"/>
          <a:ext cx="685003" cy="652632"/>
        </a:xfrm>
        <a:custGeom>
          <a:avLst/>
          <a:gdLst/>
          <a:ahLst/>
          <a:cxnLst/>
          <a:rect l="0" t="0" r="0" b="0"/>
          <a:pathLst>
            <a:path>
              <a:moveTo>
                <a:pt x="0" y="652632"/>
              </a:moveTo>
              <a:lnTo>
                <a:pt x="342501" y="652632"/>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2397957"/>
        <a:ext cx="47306" cy="47306"/>
      </dsp:txXfrm>
    </dsp:sp>
    <dsp:sp modelId="{3E2CA35D-ADCB-406A-A3AE-2763DBDF96B3}">
      <dsp:nvSpPr>
        <dsp:cNvPr id="0" name=""/>
        <dsp:cNvSpPr/>
      </dsp:nvSpPr>
      <dsp:spPr>
        <a:xfrm>
          <a:off x="2531096" y="790029"/>
          <a:ext cx="685003" cy="1957898"/>
        </a:xfrm>
        <a:custGeom>
          <a:avLst/>
          <a:gdLst/>
          <a:ahLst/>
          <a:cxnLst/>
          <a:rect l="0" t="0" r="0" b="0"/>
          <a:pathLst>
            <a:path>
              <a:moveTo>
                <a:pt x="0" y="1957898"/>
              </a:moveTo>
              <a:lnTo>
                <a:pt x="342501" y="1957898"/>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highlight>
              <a:srgbClr val="FFFF00"/>
            </a:highlight>
          </a:endParaRPr>
        </a:p>
      </dsp:txBody>
      <dsp:txXfrm>
        <a:off x="2821741" y="1717121"/>
        <a:ext cx="103713" cy="103713"/>
      </dsp:txXfrm>
    </dsp:sp>
    <dsp:sp modelId="{C7AD1BAA-B7D3-4476-ABCD-D850DAF84A77}">
      <dsp:nvSpPr>
        <dsp:cNvPr id="0" name=""/>
        <dsp:cNvSpPr/>
      </dsp:nvSpPr>
      <dsp:spPr>
        <a:xfrm rot="16200000">
          <a:off x="-738937" y="2225821"/>
          <a:ext cx="5495855" cy="1044212"/>
        </a:xfrm>
        <a:prstGeom prst="rect">
          <a:avLst/>
        </a:prstGeom>
        <a:solidFill>
          <a:srgbClr val="00206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b="1" kern="1200" dirty="0">
              <a:solidFill>
                <a:srgbClr val="FFC000"/>
              </a:solidFill>
            </a:rPr>
            <a:t>International President</a:t>
          </a:r>
        </a:p>
      </dsp:txBody>
      <dsp:txXfrm>
        <a:off x="-738937" y="2225821"/>
        <a:ext cx="5495855" cy="1044212"/>
      </dsp:txXfrm>
    </dsp:sp>
    <dsp:sp modelId="{5D7B646A-CB67-4639-AF04-E43D19BCAADD}">
      <dsp:nvSpPr>
        <dsp:cNvPr id="0" name=""/>
        <dsp:cNvSpPr/>
      </dsp:nvSpPr>
      <dsp:spPr>
        <a:xfrm>
          <a:off x="3216099" y="267922"/>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International First Vice President</a:t>
          </a:r>
        </a:p>
      </dsp:txBody>
      <dsp:txXfrm>
        <a:off x="3216099" y="267922"/>
        <a:ext cx="3425016" cy="1044212"/>
      </dsp:txXfrm>
    </dsp:sp>
    <dsp:sp modelId="{CF864CAE-B76A-4AAC-AFD7-DFF17A51824D}">
      <dsp:nvSpPr>
        <dsp:cNvPr id="0" name=""/>
        <dsp:cNvSpPr/>
      </dsp:nvSpPr>
      <dsp:spPr>
        <a:xfrm>
          <a:off x="3216099" y="1573188"/>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International Second Vice President</a:t>
          </a:r>
        </a:p>
      </dsp:txBody>
      <dsp:txXfrm>
        <a:off x="3216099" y="1573188"/>
        <a:ext cx="3425016" cy="1044212"/>
      </dsp:txXfrm>
    </dsp:sp>
    <dsp:sp modelId="{755D5E97-B9A8-48F4-ADE0-C6942240FA10}">
      <dsp:nvSpPr>
        <dsp:cNvPr id="0" name=""/>
        <dsp:cNvSpPr/>
      </dsp:nvSpPr>
      <dsp:spPr>
        <a:xfrm>
          <a:off x="3216099" y="2878454"/>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International Third Vice President</a:t>
          </a:r>
        </a:p>
      </dsp:txBody>
      <dsp:txXfrm>
        <a:off x="3216099" y="2878454"/>
        <a:ext cx="3425016" cy="1044212"/>
      </dsp:txXfrm>
    </dsp:sp>
    <dsp:sp modelId="{86192E0F-6DFD-46C2-9C79-591DC57F04AC}">
      <dsp:nvSpPr>
        <dsp:cNvPr id="0" name=""/>
        <dsp:cNvSpPr/>
      </dsp:nvSpPr>
      <dsp:spPr>
        <a:xfrm>
          <a:off x="3216099" y="4183719"/>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Global Action Team</a:t>
          </a:r>
        </a:p>
      </dsp:txBody>
      <dsp:txXfrm>
        <a:off x="3216099" y="4183719"/>
        <a:ext cx="3425016" cy="104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2463914" y="2545288"/>
          <a:ext cx="1803171" cy="1803171"/>
        </a:xfrm>
        <a:prstGeom prst="ellipse">
          <a:avLst/>
        </a:prstGeom>
        <a:solidFill>
          <a:srgbClr val="407CC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spc="0" dirty="0">
              <a:solidFill>
                <a:schemeClr val="bg1"/>
              </a:solidFill>
              <a:latin typeface="Arial" panose="020B0604020202020204" pitchFamily="34" charset="0"/>
              <a:cs typeface="Arial" panose="020B0604020202020204" pitchFamily="34" charset="0"/>
            </a:rPr>
            <a:t>Member</a:t>
          </a:r>
        </a:p>
      </dsp:txBody>
      <dsp:txXfrm>
        <a:off x="2727982" y="2809356"/>
        <a:ext cx="1275035" cy="1275035"/>
      </dsp:txXfrm>
    </dsp:sp>
    <dsp:sp modelId="{86D911DE-0672-4F86-BFFF-200633F62CFD}">
      <dsp:nvSpPr>
        <dsp:cNvPr id="0" name=""/>
        <dsp:cNvSpPr/>
      </dsp:nvSpPr>
      <dsp:spPr>
        <a:xfrm rot="10800000">
          <a:off x="631790"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67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Membership/ Extension chair</a:t>
          </a:r>
        </a:p>
      </dsp:txBody>
      <dsp:txXfrm>
        <a:off x="679" y="2941986"/>
        <a:ext cx="1262220" cy="1009776"/>
      </dsp:txXfrm>
    </dsp:sp>
    <dsp:sp modelId="{88FA2379-EF0E-4A7A-B184-8088BB3D4863}">
      <dsp:nvSpPr>
        <dsp:cNvPr id="0" name=""/>
        <dsp:cNvSpPr/>
      </dsp:nvSpPr>
      <dsp:spPr>
        <a:xfrm rot="12960000">
          <a:off x="988552"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522772"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Zone/region chairperson</a:t>
          </a:r>
        </a:p>
      </dsp:txBody>
      <dsp:txXfrm>
        <a:off x="522772" y="1335151"/>
        <a:ext cx="1262220" cy="1009776"/>
      </dsp:txXfrm>
    </dsp:sp>
    <dsp:sp modelId="{63DADE17-2089-41F5-9E83-D054BB9A8320}">
      <dsp:nvSpPr>
        <dsp:cNvPr id="0" name=""/>
        <dsp:cNvSpPr/>
      </dsp:nvSpPr>
      <dsp:spPr>
        <a:xfrm rot="15120000">
          <a:off x="1922567"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1889627"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Other members</a:t>
          </a:r>
        </a:p>
      </dsp:txBody>
      <dsp:txXfrm>
        <a:off x="1889627" y="342073"/>
        <a:ext cx="1262220" cy="1009776"/>
      </dsp:txXfrm>
    </dsp:sp>
    <dsp:sp modelId="{36DFAC45-C0BC-4881-AF7A-AFE834D3B062}">
      <dsp:nvSpPr>
        <dsp:cNvPr id="0" name=""/>
        <dsp:cNvSpPr/>
      </dsp:nvSpPr>
      <dsp:spPr>
        <a:xfrm rot="17280000">
          <a:off x="3077074"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3579152"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Club leadership</a:t>
          </a:r>
        </a:p>
      </dsp:txBody>
      <dsp:txXfrm>
        <a:off x="3579152" y="342073"/>
        <a:ext cx="1262220" cy="1009776"/>
      </dsp:txXfrm>
    </dsp:sp>
    <dsp:sp modelId="{62FE3045-54E4-478D-B88E-2C467F2B7764}">
      <dsp:nvSpPr>
        <dsp:cNvPr id="0" name=""/>
        <dsp:cNvSpPr/>
      </dsp:nvSpPr>
      <dsp:spPr>
        <a:xfrm rot="19440000">
          <a:off x="4011090"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4946007"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GAT</a:t>
          </a:r>
        </a:p>
      </dsp:txBody>
      <dsp:txXfrm>
        <a:off x="4946007" y="1335151"/>
        <a:ext cx="1262220" cy="1009776"/>
      </dsp:txXfrm>
    </dsp:sp>
    <dsp:sp modelId="{56D14699-91A9-42B4-A201-CDFC90796532}">
      <dsp:nvSpPr>
        <dsp:cNvPr id="0" name=""/>
        <dsp:cNvSpPr/>
      </dsp:nvSpPr>
      <dsp:spPr>
        <a:xfrm>
          <a:off x="4367852"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EA584AC-0536-46CD-91A2-925670881471}">
      <dsp:nvSpPr>
        <dsp:cNvPr id="0" name=""/>
        <dsp:cNvSpPr/>
      </dsp:nvSpPr>
      <dsp:spPr>
        <a:xfrm>
          <a:off x="546809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Specialty Club Coordinators</a:t>
          </a:r>
        </a:p>
      </dsp:txBody>
      <dsp:txXfrm>
        <a:off x="5468099" y="2941986"/>
        <a:ext cx="1262220" cy="100977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u="sng" baseline="0" dirty="0">
                <a:latin typeface="Arial" panose="020B0604020202020204" pitchFamily="34" charset="0"/>
                <a:cs typeface="Arial" panose="020B0604020202020204" pitchFamily="34" charset="0"/>
              </a:rPr>
              <a:t>Pre-meeting preparation: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Feel free to break this PowerPoint into multiple sessions.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Feel free to customize this PowerPoint to best fit the needs of your area.</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Determine the best tool for recording notes for each discussion and activity. If you are meeting in person, prepare a flipchart and markers. If you are meeting virtually, prepare your preferred note-taking tool and share your screen so all participants can follow along. Remember to distribute a copy of the notes with participants after the meeting. </a:t>
            </a:r>
          </a:p>
          <a:p>
            <a:pPr marL="171450" indent="-171450">
              <a:buFont typeface="Arial" panose="020B0604020202020204" pitchFamily="34" charset="0"/>
              <a:buChar char="•"/>
            </a:pPr>
            <a:r>
              <a:rPr lang="en-US" b="0" i="1" u="none" baseline="0" dirty="0">
                <a:latin typeface="Arial" panose="020B0604020202020204" pitchFamily="34" charset="0"/>
                <a:cs typeface="Arial" panose="020B0604020202020204" pitchFamily="34" charset="0"/>
              </a:rPr>
              <a:t>Update membership numbers on </a:t>
            </a:r>
            <a:r>
              <a:rPr lang="en-US" sz="1200" b="0" dirty="0">
                <a:effectLst/>
                <a:latin typeface="Segoe UI" panose="020B0502040204020203" pitchFamily="34" charset="0"/>
              </a:rPr>
              <a:t>slides 6 and 7 for the previous Lion year prior to session using totals found on Insights". </a:t>
            </a:r>
          </a:p>
          <a:p>
            <a:pPr marL="171450" indent="-171450">
              <a:buFont typeface="Arial" panose="020B0604020202020204" pitchFamily="34" charset="0"/>
              <a:buChar char="•"/>
            </a:pPr>
            <a:r>
              <a:rPr lang="en-US" sz="1200" b="0" dirty="0">
                <a:effectLst/>
                <a:latin typeface="Segoe UI" panose="020B0502040204020203" pitchFamily="34" charset="0"/>
              </a:rPr>
              <a:t>On slide 7 update the first bullet point to reflect membership growth or decline in your area.</a:t>
            </a:r>
          </a:p>
          <a:p>
            <a:pPr marL="171450" indent="-171450">
              <a:buFont typeface="Arial" panose="020B0604020202020204" pitchFamily="34" charset="0"/>
              <a:buChar char="•"/>
            </a:pPr>
            <a:r>
              <a:rPr lang="en-US" sz="1200" b="0" i="1" baseline="0" dirty="0">
                <a:latin typeface="Arial" panose="020B0604020202020204" pitchFamily="34" charset="0"/>
                <a:cs typeface="Arial" panose="020B0604020202020204" pitchFamily="34" charset="0"/>
              </a:rPr>
              <a:t>As a part of the District Strategic Plan Workbook, working group members were asked to pull this information ahead of time for membership trends in their area. However, to best prepare for the meeting and provide your audience with data to assist with a district analysis, you can find this information on Insights (https://insights.lionsclubs.org). </a:t>
            </a:r>
            <a:r>
              <a:rPr lang="en-US" sz="1200" b="0" i="1" dirty="0">
                <a:latin typeface="Arial" panose="020B0604020202020204" pitchFamily="34" charset="0"/>
                <a:cs typeface="Arial" panose="020B0604020202020204" pitchFamily="34" charset="0"/>
              </a:rPr>
              <a:t>L</a:t>
            </a:r>
            <a:r>
              <a:rPr lang="en-US" sz="1200" b="0" i="1" baseline="0" dirty="0">
                <a:latin typeface="Arial" panose="020B0604020202020204" pitchFamily="34" charset="0"/>
                <a:cs typeface="Arial" panose="020B0604020202020204" pitchFamily="34" charset="0"/>
              </a:rPr>
              <a:t>ogin to your Lion Account (Lion Portal), click on Insights on the top-center navigation pane and use these reports to fill in the blanks above prior to the presentation. </a:t>
            </a:r>
          </a:p>
          <a:p>
            <a:pPr marL="685800" marR="0" lvl="1"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b="0" i="1" baseline="0" dirty="0">
                <a:latin typeface="Arial" panose="020B0604020202020204" pitchFamily="34" charset="0"/>
                <a:cs typeface="Arial" panose="020B0604020202020204" pitchFamily="34" charset="0"/>
              </a:rPr>
              <a:t>In the top center bar, click on the ‘Membership’ tab. On the left side of the screen, you will see a filter section where you can filter by ‘LCI’ or ‘GAT’. You can use either to gather this information (LCI filters by CA&gt;MD&gt;D, while GAT filters by CA&gt;Area&gt;MD&gt;D). Once you have made your choice, select ‘Total Membership’, and filter down to view your multiple district or district’s data. Note your district’s membership for this year and last year in the first two columns of the data table, then scroll to the right and note the 3- year new member retention rate in the last column. </a:t>
            </a:r>
          </a:p>
          <a:p>
            <a:pPr marL="685800" marR="0" lvl="1"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b="0" i="1" baseline="0" dirty="0">
                <a:latin typeface="Arial" panose="020B0604020202020204" pitchFamily="34" charset="0"/>
                <a:cs typeface="Arial" panose="020B0604020202020204" pitchFamily="34" charset="0"/>
              </a:rPr>
              <a:t>Navigating back to the top center bar, click on the ‘Service Activity’ tab. Your filters should be retained from the membership section, but in the event they are not, follow the same process to see your multiple district or district service totals. Note the number of people served in your district for this year and last year in the third and fourth columns of the data table, then scroll to the right and note the % of clubs reporting in FY in the last column.</a:t>
            </a:r>
          </a:p>
          <a:p>
            <a:r>
              <a:rPr lang="en-US" sz="1200" b="0" i="1" baseline="0" dirty="0">
                <a:latin typeface="Arial" panose="020B0604020202020204" pitchFamily="34" charset="0"/>
                <a:cs typeface="Arial" panose="020B0604020202020204" pitchFamily="34" charset="0"/>
              </a:rPr>
              <a:t>The 5 Year Trend report, available at http://www8.lionsclubs.org/reports/5YearTrendReport, shows key metrics over the past 5 years, including new and dropped members and clubs. It is suggested to print copies of this report for the attendees, so they can refer to the numbers for district analysis and goal setting.</a:t>
            </a:r>
          </a:p>
          <a:p>
            <a:endParaRPr lang="en-US" sz="1200" b="0" i="1" baseline="0" dirty="0">
              <a:latin typeface="Arial" panose="020B0604020202020204" pitchFamily="34" charset="0"/>
              <a:cs typeface="Arial" panose="020B0604020202020204" pitchFamily="34" charset="0"/>
            </a:endParaRPr>
          </a:p>
          <a:p>
            <a:r>
              <a:rPr lang="en-US" sz="1200" b="0" i="1" baseline="0" dirty="0">
                <a:latin typeface="Arial" panose="020B0604020202020204" pitchFamily="34" charset="0"/>
                <a:cs typeface="Arial" panose="020B0604020202020204" pitchFamily="34" charset="0"/>
              </a:rPr>
              <a:t>If you would like to present regionally applicable data such as family membership, you can find those types of reports here: http://www8.lionsclubs.org/reports/FamilyandWomenMembershipReports/</a:t>
            </a:r>
          </a:p>
          <a:p>
            <a:pPr marL="171450" indent="-171450">
              <a:buFont typeface="Arial" panose="020B0604020202020204" pitchFamily="34" charset="0"/>
              <a:buChar char="•"/>
            </a:pPr>
            <a:endParaRPr lang="en-US" sz="1200" b="1" i="1" u="none" baseline="0" dirty="0">
              <a:highlight>
                <a:srgbClr val="FFFF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Consider the </a:t>
            </a:r>
            <a:r>
              <a:rPr lang="en-US" i="1" baseline="0" dirty="0">
                <a:latin typeface="Arial" panose="020B0604020202020204" pitchFamily="34" charset="0"/>
                <a:cs typeface="Arial" panose="020B0604020202020204" pitchFamily="34" charset="0"/>
              </a:rPr>
              <a:t>Working Together </a:t>
            </a:r>
            <a:r>
              <a:rPr lang="en-US" baseline="0" dirty="0">
                <a:latin typeface="Arial" panose="020B0604020202020204" pitchFamily="34" charset="0"/>
                <a:cs typeface="Arial" panose="020B0604020202020204" pitchFamily="34" charset="0"/>
              </a:rPr>
              <a:t>exercise on </a:t>
            </a:r>
            <a:r>
              <a:rPr lang="en-US" u="sng" baseline="0" dirty="0">
                <a:latin typeface="Arial" panose="020B0604020202020204" pitchFamily="34" charset="0"/>
                <a:cs typeface="Arial" panose="020B0604020202020204" pitchFamily="34" charset="0"/>
              </a:rPr>
              <a:t>slide </a:t>
            </a:r>
            <a:r>
              <a:rPr lang="en-US" b="0" i="1" u="none" strike="noStrike" baseline="0" dirty="0">
                <a:latin typeface="Arial" panose="020B0604020202020204" pitchFamily="34" charset="0"/>
                <a:cs typeface="Arial" panose="020B0604020202020204" pitchFamily="34" charset="0"/>
              </a:rPr>
              <a:t>16</a:t>
            </a:r>
            <a:r>
              <a:rPr lang="en-US" b="1" i="1" u="none" strike="noStrike" baseline="0" dirty="0">
                <a:latin typeface="Arial" panose="020B0604020202020204" pitchFamily="34" charset="0"/>
                <a:cs typeface="Arial" panose="020B0604020202020204" pitchFamily="34" charset="0"/>
              </a:rPr>
              <a:t>.</a:t>
            </a:r>
            <a:r>
              <a:rPr lang="en-US" baseline="0" dirty="0">
                <a:latin typeface="Arial" panose="020B0604020202020204" pitchFamily="34" charset="0"/>
                <a:cs typeface="Arial" panose="020B0604020202020204" pitchFamily="34" charset="0"/>
              </a:rPr>
              <a:t> If your working group knows each other well and/or has worked together successfully on other initiatives, it may not be needed. For those who would like to build additional working group cohesion (at the district or club level), it can be one of many possible working group activities.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Some slides in this presentation include two script versions:</a:t>
            </a:r>
          </a:p>
          <a:p>
            <a:pPr marL="628650" lvl="1"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Script for GAT Area Leader to prepare district leaders to lead a Build a Team workshop</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Script for district leaders when leading a Build a Team workshop</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IMPORTANT NOTE ABOUT LLC COURSES: Never copy the link to a course from the browser. This leads to the wrong login page. Unfortunately, we cannot link directly to LLC courses. On </a:t>
            </a:r>
            <a:r>
              <a:rPr lang="en-US" u="sng" dirty="0">
                <a:latin typeface="Arial" panose="020B0604020202020204" pitchFamily="34" charset="0"/>
                <a:cs typeface="Arial" panose="020B0604020202020204" pitchFamily="34" charset="0"/>
              </a:rPr>
              <a:t>slide 19 </a:t>
            </a:r>
            <a:r>
              <a:rPr lang="en-US" dirty="0">
                <a:latin typeface="Arial" panose="020B0604020202020204" pitchFamily="34" charset="0"/>
                <a:cs typeface="Arial" panose="020B0604020202020204" pitchFamily="34" charset="0"/>
              </a:rPr>
              <a:t>sample instructions are provided for accessing courses by searching by title in the LLC Content Library.</a:t>
            </a:r>
          </a:p>
          <a:p>
            <a:pPr marL="171450" lvl="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en-US"/>
              <a:t>NAMI Overview</a:t>
            </a:r>
            <a:endParaRPr lang="en-US" dirty="0"/>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defRPr/>
            </a:pPr>
            <a:r>
              <a:rPr lang="en-US" b="0" dirty="0">
                <a:ea typeface="ヒラギノ角ゴ Pro W3"/>
                <a:cs typeface="Arial"/>
              </a:rPr>
              <a:t>Speaker Notes:</a:t>
            </a:r>
          </a:p>
          <a:p>
            <a:pPr>
              <a:defRPr/>
            </a:pPr>
            <a:endParaRPr lang="en-US" b="0" dirty="0">
              <a:ea typeface="ヒラギノ角ゴ Pro W3"/>
              <a:cs typeface="Arial"/>
            </a:endParaRPr>
          </a:p>
          <a:p>
            <a:r>
              <a:rPr lang="en-US" b="0" baseline="0" dirty="0"/>
              <a:t>The Executive Officers asked all constitutional areas to conduct their own Global Membership Approach pilot programs through 2021-2022.  </a:t>
            </a:r>
          </a:p>
          <a:p>
            <a:endParaRPr lang="en-US" b="0" baseline="0" dirty="0"/>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Feedback from the pilot program influenced change and highlighted the need for regionalization. </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The GAT drive the process and provide support and accountability in each constitutional area. The GAT leaders also train Lion leaders on the Global Membership Approach.</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Using the most effective membership ideas from all areas, the Global Membership Approach launched worldwide in the 2022-2023 Lion year. </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In July 2023, </a:t>
            </a:r>
            <a:r>
              <a:rPr kumimoji="0" lang="en-US" sz="1200" b="0" i="1" u="none" strike="noStrike" kern="0" cap="none" spc="0" normalizeH="0" baseline="0" noProof="0" dirty="0">
                <a:ln>
                  <a:noFill/>
                </a:ln>
                <a:effectLst/>
                <a:uLnTx/>
                <a:uFillTx/>
                <a:ea typeface="ヒラギノ角ゴ Pro W3" charset="0"/>
                <a:cs typeface="Arial" panose="020B0604020202020204" pitchFamily="34" charset="0"/>
              </a:rPr>
              <a:t>MISSION</a:t>
            </a: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 </a:t>
            </a:r>
            <a:r>
              <a:rPr kumimoji="0" lang="en-US" sz="1200" b="1" i="0" u="none" strike="noStrike" kern="0" cap="none" spc="0" normalizeH="0" baseline="0" noProof="0" dirty="0">
                <a:ln>
                  <a:noFill/>
                </a:ln>
                <a:effectLst/>
                <a:uLnTx/>
                <a:uFillTx/>
                <a:ea typeface="ヒラギノ角ゴ Pro W3" charset="0"/>
                <a:cs typeface="Arial" panose="020B0604020202020204" pitchFamily="34" charset="0"/>
              </a:rPr>
              <a:t>1.5</a:t>
            </a: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 launched. The Global Membership Approach will support </a:t>
            </a:r>
            <a:r>
              <a:rPr kumimoji="0" lang="en-US" sz="1200" b="0" i="1" u="none" strike="noStrike" kern="0" cap="none" spc="0" normalizeH="0" baseline="0" noProof="0" dirty="0">
                <a:ln>
                  <a:noFill/>
                </a:ln>
                <a:effectLst/>
                <a:uLnTx/>
                <a:uFillTx/>
                <a:ea typeface="ヒラギノ角ゴ Pro W3" charset="0"/>
                <a:cs typeface="Arial" panose="020B0604020202020204" pitchFamily="34" charset="0"/>
              </a:rPr>
              <a:t>MISSION</a:t>
            </a: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 </a:t>
            </a:r>
            <a:r>
              <a:rPr kumimoji="0" lang="en-US" sz="1200" b="1" i="0" u="none" strike="noStrike" kern="0" cap="none" spc="0" normalizeH="0" baseline="0" noProof="0" dirty="0">
                <a:ln>
                  <a:noFill/>
                </a:ln>
                <a:effectLst/>
                <a:uLnTx/>
                <a:uFillTx/>
                <a:ea typeface="ヒラギノ角ゴ Pro W3" charset="0"/>
                <a:cs typeface="Arial" panose="020B0604020202020204" pitchFamily="34" charset="0"/>
              </a:rPr>
              <a:t>1.5</a:t>
            </a: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 through its end in June 2027. </a:t>
            </a:r>
            <a:endParaRPr lang="en-US" b="0"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59695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Reinforce the idea that participants may shape the process to best fit the needs of their area and remind them that they have the power to build their district team their way.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________________________________________________________________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Global Membership Approach </a:t>
            </a:r>
            <a:r>
              <a:rPr lang="en-US" baseline="0" dirty="0">
                <a:latin typeface="Arial" panose="020B0604020202020204" pitchFamily="34" charset="0"/>
                <a:cs typeface="Arial" panose="020B0604020202020204" pitchFamily="34" charset="0"/>
              </a:rPr>
              <a:t>follows a 4-step process: build a team, build a vision, build a plan and build success. </a:t>
            </a:r>
          </a:p>
          <a:p>
            <a:endParaRPr lang="en-US" dirty="0">
              <a:latin typeface="Arial" panose="020B0604020202020204" pitchFamily="34" charset="0"/>
              <a:cs typeface="Arial" panose="020B0604020202020204" pitchFamily="34" charset="0"/>
            </a:endParaRPr>
          </a:p>
          <a:p>
            <a:r>
              <a:rPr lang="en-US" i="1" baseline="0" dirty="0">
                <a:latin typeface="Arial" panose="020B0604020202020204" pitchFamily="34" charset="0"/>
                <a:cs typeface="Arial" panose="020B0604020202020204" pitchFamily="34" charset="0"/>
              </a:rPr>
              <a:t>Script for GAT Area Leader to prepare district leaders to lead a Build a Team workshop:</a:t>
            </a:r>
          </a:p>
          <a:p>
            <a:r>
              <a:rPr lang="en-US" baseline="0" dirty="0">
                <a:latin typeface="Arial" panose="020B0604020202020204" pitchFamily="34" charset="0"/>
                <a:cs typeface="Arial" panose="020B0604020202020204" pitchFamily="34" charset="0"/>
              </a:rPr>
              <a:t>When you return to your district, you will complete the first step of the process: Build a Team. As a part of the Build a Team step, you will have the opportunity to get to know one another and understand our roles in this process and the importance of communication and trust.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From the club level to higher-level GAT leadership, you should choose members of your working group that will be dedicated to helping your district thrive in the year to come and will provide each other with ongoing support throughout the process.</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Script for district leaders when leading a Build a Team workshop:</a:t>
            </a:r>
            <a:endParaRPr lang="en-US" i="1"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Today, we will be beginning with the first step of the process: Build a Team. As a part of this step, we will have the opportunity to get to know one another and understand our roles in this process and the importance of communication and trust.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From the club level to higher-level GAT leadership, you should choose members of your working group that will be dedicated to helping your district thrive in the year to come and will provide each other with ongoing support throughout the process.</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Remember to regionalize how these four areas are approached; if there is a stronger focus on leadership in your area, tie everything back to the training and the development of members. If there is a stronger focus on service, remind the group that increased member satisfaction ensures more Lions participate in service activities.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________________________________________________________________</a:t>
            </a:r>
          </a:p>
          <a:p>
            <a:endParaRPr lang="en-US" b="1"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Before we dive into working group organization, you may remember that the Global Membership Approach has three objectives: rejuvenate districts with new clubs, revitalize clubs with new members and re-motivate members with new fellowships and exciting service.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Each of those is a Global Membership Approach Area of Focus, along with, </a:t>
            </a:r>
            <a:r>
              <a:rPr lang="en-US" b="0" i="1" dirty="0">
                <a:latin typeface="Arial" panose="020B0604020202020204" pitchFamily="34" charset="0"/>
                <a:cs typeface="Arial" panose="020B0604020202020204" pitchFamily="34" charset="0"/>
              </a:rPr>
              <a:t>(click) </a:t>
            </a:r>
            <a:r>
              <a:rPr lang="en-US" b="0" baseline="0" dirty="0">
                <a:latin typeface="Arial" panose="020B0604020202020204" pitchFamily="34" charset="0"/>
                <a:cs typeface="Arial" panose="020B0604020202020204" pitchFamily="34" charset="0"/>
              </a:rPr>
              <a:t>providing training and support for our Lion Leaders. Without that, none of the other objectives are possible.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You’ll see the four Areas of Focus summarized as New Clubs, New Members, Member Satisfaction and Leader Support. </a:t>
            </a: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dirty="0">
                <a:latin typeface="Arial" panose="020B0604020202020204" pitchFamily="34" charset="0"/>
                <a:ea typeface="ヒラギノ角ゴ Pro W3"/>
                <a:cs typeface="Arial" panose="020B0604020202020204" pitchFamily="34" charset="0"/>
              </a:rPr>
              <a:t>Remember to regionalize how working group members are chosen. Some areas may choose to have the district governor or district cabinet choose the team, while others might develop a team specifically dedicated to the cause and call out special individuals to be a part of the team. Other considerations include sending an open invitation to all members of the district/MD to see who is interested in being a member of the team or including young lions to provide a fresh perspective.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________________________________________________________________</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To implement our ideas, we’ll need a </a:t>
            </a:r>
            <a:r>
              <a:rPr lang="en-US" b="0" i="0" dirty="0">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a:t>
            </a:r>
          </a:p>
          <a:p>
            <a:endParaRPr lang="en-US" b="0" baseline="0" dirty="0">
              <a:latin typeface="Arial" panose="020B0604020202020204" pitchFamily="34" charset="0"/>
              <a:cs typeface="Arial" panose="020B0604020202020204" pitchFamily="34" charset="0"/>
            </a:endParaRPr>
          </a:p>
          <a:p>
            <a:r>
              <a:rPr lang="en-US" b="0" i="1" baseline="0" dirty="0">
                <a:latin typeface="Arial" panose="020B0604020202020204" pitchFamily="34" charset="0"/>
                <a:cs typeface="Arial" panose="020B0604020202020204" pitchFamily="34" charset="0"/>
              </a:rPr>
              <a:t>Script for GAT Area Leader to prepare district leaders to lead a Build a Team workshop: </a:t>
            </a:r>
          </a:p>
          <a:p>
            <a:r>
              <a:rPr lang="en-US" b="0" dirty="0">
                <a:latin typeface="Arial" panose="020B0604020202020204" pitchFamily="34" charset="0"/>
                <a:cs typeface="Arial" panose="020B0604020202020204" pitchFamily="34" charset="0"/>
              </a:rPr>
              <a:t>This chart is just</a:t>
            </a:r>
            <a:r>
              <a:rPr lang="en-US" b="0" baseline="0" dirty="0">
                <a:latin typeface="Arial" panose="020B0604020202020204" pitchFamily="34" charset="0"/>
                <a:cs typeface="Arial" panose="020B0604020202020204" pitchFamily="34" charset="0"/>
              </a:rPr>
              <a:t> a sample of how you can organize around the four areas of focus in your district. You can organize the </a:t>
            </a:r>
            <a:r>
              <a:rPr lang="en-US" b="0" i="0" dirty="0">
                <a:latin typeface="Arial" panose="020B0604020202020204" pitchFamily="34" charset="0"/>
                <a:ea typeface="ヒラギノ角ゴ Pro W3"/>
                <a:cs typeface="Arial" panose="020B0604020202020204" pitchFamily="34" charset="0"/>
              </a:rPr>
              <a:t>working groups </a:t>
            </a:r>
            <a:r>
              <a:rPr lang="en-US" b="0" baseline="0" dirty="0">
                <a:latin typeface="Arial" panose="020B0604020202020204" pitchFamily="34" charset="0"/>
                <a:cs typeface="Arial" panose="020B0604020202020204" pitchFamily="34" charset="0"/>
              </a:rPr>
              <a:t>however you’d like with as many people as you need- this includes comprising your </a:t>
            </a:r>
            <a:r>
              <a:rPr lang="en-US" b="0" i="0" dirty="0">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with Lions of various titles, even those at the club level. Remember: your district, your way.</a:t>
            </a:r>
          </a:p>
          <a:p>
            <a:endParaRPr lang="en-US" b="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When thinking about your </a:t>
            </a:r>
            <a:r>
              <a:rPr lang="en-US" b="0" i="0" dirty="0">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some things to consider is to choose members who are interested in advancement, want to shape the membership experience, are accountable and are willing to communicate. In the end, choose members who are dedicated and the best fit for the role.</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The District GMT Coordinator has been named as the point person for leading the initiative in the district. However, a Past District Governor or another respected leader can be identified as the dedicated Global Membership Approach Support Lead if this works better for your area.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There are also Working Group Leads on the sample chart. Again, you can organize however you like, but in the sample, there is a </a:t>
            </a:r>
            <a:r>
              <a:rPr lang="en-US" b="0" i="0" dirty="0">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lead for each of the four Global Membership Approach Areas of Focus: New Clubs, New Members, Member Satisfaction and Leader Support. Consider having:</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The District Global Extension Team (GET) or the Specialty Club coordinator as the working group lead for focus area 1</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The District GST as the </a:t>
            </a:r>
            <a:r>
              <a:rPr lang="en-US" b="0" i="0" dirty="0">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lead for focus area 3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And the District GLT as the working group lead for focus area 4</a:t>
            </a:r>
          </a:p>
          <a:p>
            <a:endParaRPr lang="en-US" b="0" baseline="0" dirty="0">
              <a:latin typeface="Arial" panose="020B0604020202020204" pitchFamily="34" charset="0"/>
              <a:cs typeface="Arial" panose="020B0604020202020204" pitchFamily="34" charset="0"/>
            </a:endParaRPr>
          </a:p>
          <a:p>
            <a:r>
              <a:rPr lang="en-US" b="0" i="1" dirty="0">
                <a:latin typeface="Arial" panose="020B0604020202020204" pitchFamily="34" charset="0"/>
                <a:cs typeface="Arial" panose="020B0604020202020204" pitchFamily="34" charset="0"/>
              </a:rPr>
              <a:t>Script for district leaders when leading a Build a Team workshop:</a:t>
            </a:r>
            <a:endParaRPr lang="en-US" b="0" i="1"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We can organize our working groups however we’d like with as many people as we need, this includes comprising our working groups with Lions of various titles, even those at the club level. Remember: our district, our way.</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When thinking about our working groups, let’s choose members who are interested in advancement, want to shape the membership experience, are accountable and are willing to communicate. In the end, we choose those who are dedicated and the best fit for the role.</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The District GMT Coordinator has been named as the point person for leading the initiative in the district. </a:t>
            </a:r>
          </a:p>
          <a:p>
            <a:r>
              <a:rPr lang="en-US" b="0" i="1" baseline="0" dirty="0">
                <a:latin typeface="Arial" panose="020B0604020202020204" pitchFamily="34" charset="0"/>
                <a:cs typeface="Arial" panose="020B0604020202020204" pitchFamily="34" charset="0"/>
              </a:rPr>
              <a:t>Explain any regional differences here, for example: However, Past District Governor XX will be the dedicated Global Membership Approach Support</a:t>
            </a:r>
            <a:r>
              <a:rPr lang="en-US" b="0" baseline="0" dirty="0">
                <a:latin typeface="Arial" panose="020B0604020202020204" pitchFamily="34" charset="0"/>
                <a:cs typeface="Arial" panose="020B0604020202020204" pitchFamily="34" charset="0"/>
              </a:rPr>
              <a:t>.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There are also Working Group Leads on the sample chart. Again, we can organize however we like, but in the sample, there is a team lead for each of the four Global Membership Approach Areas of Focus: New Clubs, New Members, Member Satisfaction and Leader Support. Consider having:</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The District Global Extension Team (GET) or the Specialty Club coordinator as the working group lead for focus area 1</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The District GST as the </a:t>
            </a:r>
            <a:r>
              <a:rPr lang="en-US" b="0" i="0" dirty="0">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lead for focus area 3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And the District GLT as the working group lead for focus area 4</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en-US" sz="1000" i="1" baseline="0" dirty="0">
                <a:latin typeface="Arial" panose="020B0604020202020204" pitchFamily="34" charset="0"/>
                <a:cs typeface="Arial" panose="020B0604020202020204" pitchFamily="34" charset="0"/>
              </a:rPr>
              <a:t>Script for GAT Area Leader to prepare district leaders to lead a Build a Team workshop:</a:t>
            </a:r>
          </a:p>
          <a:p>
            <a:pPr>
              <a:defRPr/>
            </a:pPr>
            <a:r>
              <a:rPr lang="en-US" sz="1000" b="0" i="0" u="none" strike="noStrike" kern="1200" baseline="0" dirty="0">
                <a:solidFill>
                  <a:schemeClr val="tx1"/>
                </a:solidFill>
                <a:latin typeface="Arial" panose="020B0604020202020204" pitchFamily="34" charset="0"/>
                <a:ea typeface="ヒラギノ角ゴ Pro W3"/>
                <a:cs typeface="Arial" panose="020B0604020202020204" pitchFamily="34" charset="0"/>
              </a:rPr>
              <a:t>Remember to choose a diverse working group that can impact membership at every level, as we need everyone to participate in order to be successful.</a:t>
            </a:r>
            <a:r>
              <a:rPr lang="en-US" sz="1000" b="0" dirty="0">
                <a:latin typeface="Arial" panose="020B0604020202020204" pitchFamily="34" charset="0"/>
                <a:ea typeface="ヒラギノ角ゴ Pro W3"/>
                <a:cs typeface="Arial" panose="020B0604020202020204" pitchFamily="34" charset="0"/>
              </a:rPr>
              <a:t> </a:t>
            </a:r>
            <a:endParaRPr lang="en-US" sz="1000" b="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a:solidFill>
                  <a:schemeClr val="tx1"/>
                </a:solidFill>
                <a:effectLst/>
                <a:latin typeface="Arial" panose="020B0604020202020204" pitchFamily="34" charset="0"/>
                <a:cs typeface="Arial" panose="020B0604020202020204" pitchFamily="34" charset="0"/>
              </a:rPr>
              <a:t>How do you think Lions at these different levels can contribute?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en-US" sz="1000" b="0" i="0" u="none" strike="noStrike" kern="1200" baseline="0" dirty="0">
                <a:solidFill>
                  <a:schemeClr val="tx1"/>
                </a:solidFill>
                <a:effectLst/>
                <a:latin typeface="Arial" panose="020B0604020202020204" pitchFamily="34" charset="0"/>
                <a:ea typeface="ヒラギノ角ゴ Pro W3"/>
                <a:cs typeface="Arial" panose="020B0604020202020204" pitchFamily="34" charset="0"/>
              </a:rPr>
              <a:t>What about us? Can we make a commitment to lead our district to success with </a:t>
            </a:r>
            <a:r>
              <a:rPr lang="en-US" sz="1000" b="0" dirty="0">
                <a:latin typeface="Arial" panose="020B0604020202020204" pitchFamily="34" charset="0"/>
                <a:ea typeface="ヒラギノ角ゴ Pro W3"/>
                <a:cs typeface="Arial" panose="020B0604020202020204" pitchFamily="34" charset="0"/>
              </a:rPr>
              <a:t>the Global Membership Approach?</a:t>
            </a:r>
            <a:endParaRPr lang="en-US" sz="1000" b="0" kern="1200" dirty="0">
              <a:solidFill>
                <a:schemeClr val="tx1"/>
              </a:solidFill>
              <a:effectLst/>
              <a:latin typeface="Arial" panose="020B0604020202020204" pitchFamily="34" charset="0"/>
              <a:cs typeface="Arial" panose="020B0604020202020204" pitchFamily="34" charset="0"/>
            </a:endParaRPr>
          </a:p>
          <a:p>
            <a:pPr>
              <a:defRPr/>
            </a:pPr>
            <a:endParaRPr lang="en-US" sz="1000" b="0" dirty="0">
              <a:latin typeface="Arial" panose="020B0604020202020204" pitchFamily="34" charset="0"/>
              <a:cs typeface="Arial" panose="020B0604020202020204" pitchFamily="34" charset="0"/>
            </a:endParaRPr>
          </a:p>
          <a:p>
            <a:pPr>
              <a:defRPr/>
            </a:pPr>
            <a:r>
              <a:rPr lang="en-US" sz="1000" b="0" i="1" dirty="0">
                <a:latin typeface="Arial" panose="020B0604020202020204" pitchFamily="34" charset="0"/>
                <a:cs typeface="Arial" panose="020B0604020202020204" pitchFamily="34" charset="0"/>
              </a:rPr>
              <a:t>Script for district leaders when leading a Build a Team workshop:</a:t>
            </a:r>
            <a:endParaRPr lang="en-US" sz="1000" b="0" i="1" baseline="0" dirty="0">
              <a:latin typeface="Arial" panose="020B0604020202020204" pitchFamily="34" charset="0"/>
              <a:cs typeface="Arial" panose="020B0604020202020204" pitchFamily="34" charset="0"/>
            </a:endParaRPr>
          </a:p>
          <a:p>
            <a:pPr>
              <a:defRPr/>
            </a:pPr>
            <a:r>
              <a:rPr lang="en-US" sz="1000" b="0" i="0" u="none" strike="noStrike" kern="1200" baseline="0" dirty="0">
                <a:solidFill>
                  <a:schemeClr val="tx1"/>
                </a:solidFill>
                <a:latin typeface="Arial" panose="020B0604020202020204" pitchFamily="34" charset="0"/>
                <a:ea typeface="ヒラギノ角ゴ Pro W3"/>
                <a:cs typeface="Arial" panose="020B0604020202020204" pitchFamily="34" charset="0"/>
              </a:rPr>
              <a:t>We chose a diverse working group that can impact membership at every level, as we need everyone to participate in order to be successful.</a:t>
            </a:r>
            <a:r>
              <a:rPr lang="en-US" sz="1000" b="0" dirty="0">
                <a:latin typeface="Arial" panose="020B0604020202020204" pitchFamily="34" charset="0"/>
                <a:ea typeface="ヒラギノ角ゴ Pro W3"/>
                <a:cs typeface="Arial" panose="020B0604020202020204" pitchFamily="34" charset="0"/>
              </a:rPr>
              <a:t> </a:t>
            </a:r>
            <a:endParaRPr lang="en-US" sz="1000" b="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a:solidFill>
                  <a:schemeClr val="tx1"/>
                </a:solidFill>
                <a:effectLst/>
                <a:latin typeface="Arial" panose="020B0604020202020204" pitchFamily="34" charset="0"/>
                <a:cs typeface="Arial" panose="020B0604020202020204" pitchFamily="34" charset="0"/>
              </a:rPr>
              <a:t>How do you think Lions at these different levels can contribute?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en-US" sz="1000" b="0" i="0" u="none" strike="noStrike" kern="1200" baseline="0" dirty="0">
                <a:solidFill>
                  <a:schemeClr val="tx1"/>
                </a:solidFill>
                <a:effectLst/>
                <a:latin typeface="Arial" panose="020B0604020202020204" pitchFamily="34" charset="0"/>
                <a:ea typeface="ヒラギノ角ゴ Pro W3"/>
                <a:cs typeface="Arial" panose="020B0604020202020204" pitchFamily="34" charset="0"/>
              </a:rPr>
              <a:t>What about us? Can we make a commitment to lead our district to success with </a:t>
            </a:r>
            <a:r>
              <a:rPr lang="en-US" sz="1000" b="0" dirty="0">
                <a:latin typeface="Arial" panose="020B0604020202020204" pitchFamily="34" charset="0"/>
                <a:ea typeface="ヒラギノ角ゴ Pro W3"/>
                <a:cs typeface="Arial" panose="020B0604020202020204" pitchFamily="34" charset="0"/>
              </a:rPr>
              <a:t>the Global Membership Approach?</a:t>
            </a:r>
            <a:endParaRPr lang="en-US" sz="1000" b="0" kern="12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4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dirty="0">
                <a:latin typeface="Arial" panose="020B0604020202020204" pitchFamily="34" charset="0"/>
                <a:ea typeface="ヒラギノ角ゴ Pro W3"/>
                <a:cs typeface="Arial" panose="020B0604020202020204" pitchFamily="34" charset="0"/>
              </a:rPr>
              <a:t>Feel free to change the expectations listed on the slide to best fit the needs of your area. In addition, there are several questions listed below; use your best judgement when choosing when to open the floor for discussion or get input from the audience.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________________________________________________________________</a:t>
            </a:r>
          </a:p>
          <a:p>
            <a:r>
              <a:rPr lang="en-US" b="0" i="1" baseline="0" dirty="0">
                <a:latin typeface="Arial" panose="020B0604020202020204" pitchFamily="34" charset="0"/>
                <a:cs typeface="Arial" panose="020B0604020202020204" pitchFamily="34" charset="0"/>
              </a:rPr>
              <a:t>Script for GAT Area Leader to prepare district leaders to lead a Build a Team workshop:</a:t>
            </a:r>
          </a:p>
          <a:p>
            <a:r>
              <a:rPr lang="en-US" b="0" baseline="0" dirty="0">
                <a:latin typeface="Arial" panose="020B0604020202020204" pitchFamily="34" charset="0"/>
                <a:cs typeface="Arial" panose="020B0604020202020204" pitchFamily="34" charset="0"/>
              </a:rPr>
              <a:t>As we think through defining our roles, a Global Membership Approach best practice is to be clear what we expect from our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members. This slide lists a few examples of some expectations, but can you think of more? What would you ask of your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endParaRPr lang="en-US" b="0" baseline="0" dirty="0">
              <a:latin typeface="Arial" panose="020B0604020202020204" pitchFamily="34" charset="0"/>
              <a:cs typeface="Arial" panose="020B0604020202020204" pitchFamily="34" charset="0"/>
            </a:endParaRP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For example, we could expect the District GMT Coordinator to communicate the various components of the process and be its lead supporter; maintain the plan the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creates; keep track of goals vs. actuals and be the go-to person when problems arise.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What should we expect from working group leaders? Working group members? </a:t>
            </a:r>
            <a:r>
              <a:rPr lang="en-US" b="0" dirty="0">
                <a:latin typeface="Arial" panose="020B0604020202020204" pitchFamily="34" charset="0"/>
                <a:cs typeface="Arial" panose="020B0604020202020204" pitchFamily="34" charset="0"/>
              </a:rPr>
              <a:t>T</a:t>
            </a:r>
            <a:r>
              <a:rPr lang="en-US" b="0" baseline="0" dirty="0">
                <a:latin typeface="Arial" panose="020B0604020202020204" pitchFamily="34" charset="0"/>
                <a:cs typeface="Arial" panose="020B0604020202020204" pitchFamily="34" charset="0"/>
              </a:rPr>
              <a:t>he district </a:t>
            </a:r>
            <a:r>
              <a:rPr lang="en-US" b="0" dirty="0">
                <a:latin typeface="Arial" panose="020B0604020202020204" pitchFamily="34" charset="0"/>
                <a:cs typeface="Arial" panose="020B0604020202020204" pitchFamily="34" charset="0"/>
              </a:rPr>
              <a:t>governor? </a:t>
            </a:r>
            <a:r>
              <a:rPr lang="en-US" b="0" kern="1200" baseline="0" dirty="0">
                <a:solidFill>
                  <a:schemeClr val="tx1"/>
                </a:solidFill>
                <a:effectLst/>
                <a:latin typeface="Arial" panose="020B0604020202020204" pitchFamily="34" charset="0"/>
                <a:cs typeface="Arial" panose="020B0604020202020204" pitchFamily="34" charset="0"/>
              </a:rPr>
              <a:t> District GLT, GET, GMT and GST coordinators? </a:t>
            </a:r>
            <a:r>
              <a:rPr lang="en-US" b="0" kern="1200" dirty="0">
                <a:solidFill>
                  <a:schemeClr val="tx1"/>
                </a:solidFill>
                <a:effectLst/>
                <a:latin typeface="Arial" panose="020B0604020202020204" pitchFamily="34" charset="0"/>
                <a:cs typeface="Arial" panose="020B0604020202020204" pitchFamily="34" charset="0"/>
              </a:rPr>
              <a:t>Zone </a:t>
            </a:r>
            <a:r>
              <a:rPr lang="en-US" b="0" kern="1200" baseline="0" dirty="0">
                <a:solidFill>
                  <a:schemeClr val="tx1"/>
                </a:solidFill>
                <a:effectLst/>
                <a:latin typeface="Arial" panose="020B0604020202020204" pitchFamily="34" charset="0"/>
                <a:cs typeface="Arial" panose="020B0604020202020204" pitchFamily="34" charset="0"/>
              </a:rPr>
              <a:t>and Region Chairpersons? </a:t>
            </a:r>
            <a:r>
              <a:rPr lang="en-US" b="0" kern="1200" dirty="0">
                <a:solidFill>
                  <a:schemeClr val="tx1"/>
                </a:solidFill>
                <a:effectLst/>
                <a:latin typeface="Arial" panose="020B0604020202020204" pitchFamily="34" charset="0"/>
                <a:cs typeface="Arial" panose="020B0604020202020204" pitchFamily="34" charset="0"/>
              </a:rPr>
              <a:t>Club leaders? </a:t>
            </a:r>
            <a:r>
              <a:rPr lang="en-US" b="0" kern="1200" baseline="0" dirty="0">
                <a:solidFill>
                  <a:schemeClr val="tx1"/>
                </a:solidFill>
                <a:effectLst/>
                <a:latin typeface="Arial" panose="020B0604020202020204" pitchFamily="34" charset="0"/>
                <a:cs typeface="Arial" panose="020B0604020202020204" pitchFamily="34" charset="0"/>
              </a:rPr>
              <a:t>MD Council and MD GAT? Club members?</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en-US" b="0" kern="1200" baseline="0" dirty="0">
                <a:solidFill>
                  <a:schemeClr val="tx1"/>
                </a:solidFill>
                <a:effectLst/>
                <a:latin typeface="Arial" panose="020B0604020202020204" pitchFamily="34" charset="0"/>
                <a:cs typeface="Arial" panose="020B0604020202020204" pitchFamily="34" charset="0"/>
              </a:rPr>
              <a:t>Everyone plays a role in the process and makes up one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b="0" kern="1200" baseline="0" dirty="0">
                <a:solidFill>
                  <a:schemeClr val="tx1"/>
                </a:solidFill>
                <a:effectLst/>
                <a:latin typeface="Arial" panose="020B0604020202020204" pitchFamily="34" charset="0"/>
                <a:cs typeface="Arial" panose="020B0604020202020204" pitchFamily="34" charset="0"/>
              </a:rPr>
              <a:t>, which makes us all responsible for actions that will take place over the course of the next year.</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When you gather your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for the Build a Team workshop, be sure to ask all participants: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Who would like to volunteer their name for a spot </a:t>
            </a:r>
            <a:r>
              <a:rPr lang="en-US" b="0" strike="noStrike" baseline="0" dirty="0">
                <a:effectLst/>
                <a:latin typeface="Arial" panose="020B0604020202020204" pitchFamily="34" charset="0"/>
                <a:cs typeface="Arial" panose="020B0604020202020204" pitchFamily="34" charset="0"/>
              </a:rPr>
              <a:t>on </a:t>
            </a:r>
            <a:r>
              <a:rPr lang="en-US" b="0" baseline="0" dirty="0">
                <a:latin typeface="Arial" panose="020B0604020202020204" pitchFamily="34" charset="0"/>
                <a:cs typeface="Arial" panose="020B0604020202020204" pitchFamily="34" charset="0"/>
              </a:rPr>
              <a:t>the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Which roles remain to be filled?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Are there any other leaders we should invite to join us?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Who will invite each one? </a:t>
            </a:r>
          </a:p>
          <a:p>
            <a:endParaRPr lang="en-US" b="0" dirty="0">
              <a:latin typeface="Arial" panose="020B0604020202020204" pitchFamily="34" charset="0"/>
              <a:cs typeface="Arial" panose="020B0604020202020204" pitchFamily="34" charset="0"/>
            </a:endParaRPr>
          </a:p>
          <a:p>
            <a:r>
              <a:rPr lang="en-US" b="0" i="1" dirty="0">
                <a:latin typeface="Arial" panose="020B0604020202020204" pitchFamily="34" charset="0"/>
                <a:cs typeface="Arial" panose="020B0604020202020204" pitchFamily="34" charset="0"/>
              </a:rPr>
              <a:t>Script for district leaders when leading a Build a Team workshop:</a:t>
            </a:r>
            <a:endParaRPr lang="en-US" b="0" i="1"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As we think through defining our roles, a Global Membership Approach best practice is to be clear what we expect from our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members. This slide lists a few examples of some expectations, but can you think of more? What would you ask of your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For example, we could expect the District GMT Coordinator to communicate the various components of the process and be its lead supporter; maintain the plan the team creates; keep track of goals vs. actuals and be the go-to person when problems arise.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What should we expect from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leads</a:t>
            </a:r>
            <a:r>
              <a:rPr lang="en-US" b="0" baseline="0" dirty="0">
                <a:latin typeface="Arial" panose="020B0604020202020204" pitchFamily="34" charset="0"/>
                <a:cs typeface="Arial" panose="020B0604020202020204" pitchFamily="34" charset="0"/>
              </a:rPr>
              <a:t>?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members? </a:t>
            </a:r>
            <a:r>
              <a:rPr lang="en-US" b="0" dirty="0">
                <a:latin typeface="Arial" panose="020B0604020202020204" pitchFamily="34" charset="0"/>
                <a:cs typeface="Arial" panose="020B0604020202020204" pitchFamily="34" charset="0"/>
              </a:rPr>
              <a:t>T</a:t>
            </a:r>
            <a:r>
              <a:rPr lang="en-US" b="0" baseline="0" dirty="0">
                <a:latin typeface="Arial" panose="020B0604020202020204" pitchFamily="34" charset="0"/>
                <a:cs typeface="Arial" panose="020B0604020202020204" pitchFamily="34" charset="0"/>
              </a:rPr>
              <a:t>he district </a:t>
            </a:r>
            <a:r>
              <a:rPr lang="en-US" b="0" dirty="0">
                <a:latin typeface="Arial" panose="020B0604020202020204" pitchFamily="34" charset="0"/>
                <a:cs typeface="Arial" panose="020B0604020202020204" pitchFamily="34" charset="0"/>
              </a:rPr>
              <a:t>governor? </a:t>
            </a:r>
            <a:r>
              <a:rPr lang="en-US" b="0" kern="1200" baseline="0" dirty="0">
                <a:solidFill>
                  <a:schemeClr val="tx1"/>
                </a:solidFill>
                <a:effectLst/>
                <a:latin typeface="Arial" panose="020B0604020202020204" pitchFamily="34" charset="0"/>
                <a:cs typeface="Arial" panose="020B0604020202020204" pitchFamily="34" charset="0"/>
              </a:rPr>
              <a:t> District GLT, GMT, GET and GST coordinators? </a:t>
            </a:r>
            <a:r>
              <a:rPr lang="en-US" b="0" kern="1200" dirty="0">
                <a:solidFill>
                  <a:schemeClr val="tx1"/>
                </a:solidFill>
                <a:effectLst/>
                <a:latin typeface="Arial" panose="020B0604020202020204" pitchFamily="34" charset="0"/>
                <a:cs typeface="Arial" panose="020B0604020202020204" pitchFamily="34" charset="0"/>
              </a:rPr>
              <a:t>Zone </a:t>
            </a:r>
            <a:r>
              <a:rPr lang="en-US" b="0" kern="1200" baseline="0" dirty="0">
                <a:solidFill>
                  <a:schemeClr val="tx1"/>
                </a:solidFill>
                <a:effectLst/>
                <a:latin typeface="Arial" panose="020B0604020202020204" pitchFamily="34" charset="0"/>
                <a:cs typeface="Arial" panose="020B0604020202020204" pitchFamily="34" charset="0"/>
              </a:rPr>
              <a:t>and Region Chairpersons? </a:t>
            </a:r>
            <a:r>
              <a:rPr lang="en-US" b="0" kern="1200" dirty="0">
                <a:solidFill>
                  <a:schemeClr val="tx1"/>
                </a:solidFill>
                <a:effectLst/>
                <a:latin typeface="Arial" panose="020B0604020202020204" pitchFamily="34" charset="0"/>
                <a:cs typeface="Arial" panose="020B0604020202020204" pitchFamily="34" charset="0"/>
              </a:rPr>
              <a:t>Club leaders? </a:t>
            </a:r>
            <a:r>
              <a:rPr lang="en-US" b="0" kern="1200" baseline="0" dirty="0">
                <a:solidFill>
                  <a:schemeClr val="tx1"/>
                </a:solidFill>
                <a:effectLst/>
                <a:latin typeface="Arial" panose="020B0604020202020204" pitchFamily="34" charset="0"/>
                <a:cs typeface="Arial" panose="020B0604020202020204" pitchFamily="34" charset="0"/>
              </a:rPr>
              <a:t>MD Council and MD GAT? Club members?</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en-US" b="0" kern="1200" baseline="0" dirty="0">
                <a:solidFill>
                  <a:schemeClr val="tx1"/>
                </a:solidFill>
                <a:effectLst/>
                <a:latin typeface="Arial" panose="020B0604020202020204" pitchFamily="34" charset="0"/>
                <a:cs typeface="Arial" panose="020B0604020202020204" pitchFamily="34" charset="0"/>
              </a:rPr>
              <a:t>Everyone plays a role in the process and makes up one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b="0" kern="1200" baseline="0" dirty="0">
                <a:solidFill>
                  <a:schemeClr val="tx1"/>
                </a:solidFill>
                <a:effectLst/>
                <a:latin typeface="Arial" panose="020B0604020202020204" pitchFamily="34" charset="0"/>
                <a:cs typeface="Arial" panose="020B0604020202020204" pitchFamily="34" charset="0"/>
              </a:rPr>
              <a:t> which makes us all responsible for actions that will take place over the course of the next year.</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Who would like to volunteer their name for a spot on the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Which roles remain to be filled? Are there any other leaders we should invite to join us? Who will invite each one?</a:t>
            </a:r>
          </a:p>
        </p:txBody>
      </p:sp>
    </p:spTree>
    <p:extLst>
      <p:ext uri="{BB962C8B-B14F-4D97-AF65-F5344CB8AC3E}">
        <p14:creationId xmlns:p14="http://schemas.microsoft.com/office/powerpoint/2010/main" val="23223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Refer to slide </a:t>
            </a:r>
            <a:r>
              <a:rPr lang="en-US" b="0" i="1" strike="noStrike" dirty="0">
                <a:latin typeface="Arial" panose="020B0604020202020204" pitchFamily="34" charset="0"/>
                <a:ea typeface="ヒラギノ角ゴ Pro W3"/>
                <a:cs typeface="Arial" panose="020B0604020202020204" pitchFamily="34" charset="0"/>
              </a:rPr>
              <a:t>1</a:t>
            </a:r>
            <a:r>
              <a:rPr lang="en-US" i="1" dirty="0">
                <a:latin typeface="Arial" panose="020B0604020202020204" pitchFamily="34" charset="0"/>
                <a:ea typeface="ヒラギノ角ゴ Pro W3"/>
                <a:cs typeface="Arial" panose="020B0604020202020204" pitchFamily="34" charset="0"/>
              </a:rPr>
              <a:t>, Pre-meeting preparation notes. For this activity, capture participant input on a flipchart or virtual note-taking tool.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________________________________________________________________</a:t>
            </a:r>
          </a:p>
          <a:p>
            <a:r>
              <a:rPr lang="en-US" i="1" baseline="0" dirty="0">
                <a:latin typeface="Arial" panose="020B0604020202020204" pitchFamily="34" charset="0"/>
                <a:cs typeface="Arial" panose="020B0604020202020204" pitchFamily="34" charset="0"/>
              </a:rPr>
              <a:t>Script for GAT Area Leader to prepare district leaders to lead a Build a Team workshop:</a:t>
            </a:r>
          </a:p>
          <a:p>
            <a:r>
              <a:rPr lang="en-US" dirty="0">
                <a:latin typeface="Arial" panose="020B0604020202020204" pitchFamily="34" charset="0"/>
                <a:cs typeface="Arial" panose="020B0604020202020204" pitchFamily="34" charset="0"/>
              </a:rPr>
              <a:t>This activity helps members of a new </a:t>
            </a:r>
            <a:r>
              <a:rPr lang="en-US"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dirty="0">
                <a:latin typeface="Arial" panose="020B0604020202020204" pitchFamily="34" charset="0"/>
                <a:cs typeface="Arial" panose="020B0604020202020204" pitchFamily="34" charset="0"/>
              </a:rPr>
              <a:t> to understand each other’s passions and motivations in order to match those to some aspect of the group’s work. When we are passionate about doing something, we are more committed and often more suited to doing it. I will model how to lead the activity for you now. You will lead this same activity once you gather your district </a:t>
            </a:r>
            <a:r>
              <a:rPr lang="en-US"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dirty="0">
                <a:latin typeface="Arial" panose="020B0604020202020204" pitchFamily="34" charset="0"/>
                <a:cs typeface="Arial" panose="020B0604020202020204" pitchFamily="34" charset="0"/>
              </a:rPr>
              <a:t>for the Build a Team workshop.</a:t>
            </a:r>
          </a:p>
          <a:p>
            <a:r>
              <a:rPr lang="en-US" i="1" dirty="0">
                <a:latin typeface="Arial" panose="020B0604020202020204" pitchFamily="34" charset="0"/>
                <a:cs typeface="Arial" panose="020B0604020202020204" pitchFamily="34" charset="0"/>
              </a:rPr>
              <a:t>Begin Activity </a:t>
            </a:r>
            <a:r>
              <a:rPr lang="en-US" dirty="0">
                <a:latin typeface="Arial" panose="020B0604020202020204" pitchFamily="34" charset="0"/>
                <a:cs typeface="Arial" panose="020B0604020202020204" pitchFamily="34" charset="0"/>
              </a:rPr>
              <a:t>Let’s talk about</a:t>
            </a:r>
            <a:r>
              <a:rPr lang="en-US" baseline="0" dirty="0">
                <a:latin typeface="Arial" panose="020B0604020202020204" pitchFamily="34" charset="0"/>
                <a:cs typeface="Arial" panose="020B0604020202020204" pitchFamily="34" charset="0"/>
              </a:rPr>
              <a:t> how we can turn our passions into purpose to make the Global Membership Approach successful?</a:t>
            </a:r>
          </a:p>
          <a:p>
            <a:r>
              <a:rPr lang="en-US" baseline="0" dirty="0">
                <a:latin typeface="Arial" panose="020B0604020202020204" pitchFamily="34" charset="0"/>
                <a:cs typeface="Arial" panose="020B0604020202020204" pitchFamily="34" charset="0"/>
              </a:rPr>
              <a:t>What aspects of Lions Clubs are you most passionate about? Some Lions are driven by service, others appreciate the friendships they make, still others are inspired by training or mentoring tomorrow’s leaders. What interests you the most?</a:t>
            </a:r>
          </a:p>
          <a:p>
            <a:r>
              <a:rPr lang="en-US" baseline="0" dirty="0">
                <a:latin typeface="Arial" panose="020B0604020202020204" pitchFamily="34" charset="0"/>
                <a:ea typeface="ヒラギノ角ゴ Pro W3"/>
                <a:cs typeface="Arial" panose="020B0604020202020204" pitchFamily="34" charset="0"/>
              </a:rPr>
              <a:t>How do those interests correspond to the purpose of </a:t>
            </a:r>
            <a:r>
              <a:rPr lang="en-US" dirty="0">
                <a:latin typeface="Arial" panose="020B0604020202020204" pitchFamily="34" charset="0"/>
                <a:ea typeface="ヒラギノ角ゴ Pro W3"/>
                <a:cs typeface="Arial" panose="020B0604020202020204" pitchFamily="34" charset="0"/>
              </a:rPr>
              <a:t>the Global Membership Approach</a:t>
            </a:r>
            <a:r>
              <a:rPr lang="en-US" baseline="0" dirty="0">
                <a:latin typeface="Arial" panose="020B0604020202020204" pitchFamily="34" charset="0"/>
                <a:ea typeface="ヒラギノ角ゴ Pro W3"/>
                <a:cs typeface="Arial" panose="020B0604020202020204" pitchFamily="34" charset="0"/>
              </a:rPr>
              <a:t>?</a:t>
            </a:r>
            <a:r>
              <a:rPr lang="en-US" dirty="0">
                <a:latin typeface="Arial" panose="020B0604020202020204" pitchFamily="34" charset="0"/>
                <a:ea typeface="ヒラギノ角ゴ Pro W3"/>
                <a:cs typeface="Arial" panose="020B0604020202020204" pitchFamily="34" charset="0"/>
              </a:rPr>
              <a:t> How can we leverage our members passions to make an impact in the coming year?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Script for district leaders when leading a Build a Team workshop:</a:t>
            </a:r>
            <a:endParaRPr lang="en-US" i="1"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talk about</a:t>
            </a:r>
            <a:r>
              <a:rPr lang="en-US" baseline="0" dirty="0">
                <a:latin typeface="Arial" panose="020B0604020202020204" pitchFamily="34" charset="0"/>
                <a:cs typeface="Arial" panose="020B0604020202020204" pitchFamily="34" charset="0"/>
              </a:rPr>
              <a:t> how we can turn our passions into purpose to make the Global Membership Approach successful?</a:t>
            </a:r>
          </a:p>
          <a:p>
            <a:r>
              <a:rPr lang="en-US" baseline="0" dirty="0">
                <a:latin typeface="Arial" panose="020B0604020202020204" pitchFamily="34" charset="0"/>
                <a:cs typeface="Arial" panose="020B0604020202020204" pitchFamily="34" charset="0"/>
              </a:rPr>
              <a:t>What aspects of Lions Clubs are you most passionate about? Some Lions are driven by service, others appreciate the friendships they make, still others are inspired by training or mentoring tomorrow’s leaders. What interests you the most?</a:t>
            </a:r>
          </a:p>
          <a:p>
            <a:r>
              <a:rPr lang="en-US" baseline="0" dirty="0">
                <a:latin typeface="Arial" panose="020B0604020202020204" pitchFamily="34" charset="0"/>
                <a:ea typeface="ヒラギノ角ゴ Pro W3"/>
                <a:cs typeface="Arial" panose="020B0604020202020204" pitchFamily="34" charset="0"/>
              </a:rPr>
              <a:t>How do those interests correspond to the purpose of </a:t>
            </a:r>
            <a:r>
              <a:rPr lang="en-US" dirty="0">
                <a:latin typeface="Arial" panose="020B0604020202020204" pitchFamily="34" charset="0"/>
                <a:ea typeface="ヒラギノ角ゴ Pro W3"/>
                <a:cs typeface="Arial" panose="020B0604020202020204" pitchFamily="34" charset="0"/>
              </a:rPr>
              <a:t>the Global Membership Approach</a:t>
            </a:r>
            <a:r>
              <a:rPr lang="en-US" baseline="0" dirty="0">
                <a:latin typeface="Arial" panose="020B0604020202020204" pitchFamily="34" charset="0"/>
                <a:ea typeface="ヒラギノ角ゴ Pro W3"/>
                <a:cs typeface="Arial" panose="020B0604020202020204" pitchFamily="34" charset="0"/>
              </a:rPr>
              <a:t>?</a:t>
            </a:r>
            <a:r>
              <a:rPr lang="en-US" dirty="0">
                <a:latin typeface="Arial" panose="020B0604020202020204" pitchFamily="34" charset="0"/>
                <a:ea typeface="ヒラギノ角ゴ Pro W3"/>
                <a:cs typeface="Arial" panose="020B0604020202020204" pitchFamily="34" charset="0"/>
              </a:rPr>
              <a:t> How can we leverage our members passions to make an impact in the coming year? Let’s take some time to work through this activity to begin selecting members of our </a:t>
            </a:r>
            <a:r>
              <a:rPr lang="en-US"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dirty="0">
                <a:latin typeface="Arial" panose="020B0604020202020204" pitchFamily="34" charset="0"/>
                <a:ea typeface="ヒラギノ角ゴ Pro W3"/>
                <a:cs typeface="Arial" panose="020B0604020202020204" pitchFamily="34" charset="0"/>
              </a:rPr>
              <a:t>and which role would be best suited to their passions.</a:t>
            </a:r>
            <a:endParaRPr lang="en-US"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13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latin typeface="Arial" panose="020B0604020202020204" pitchFamily="34" charset="0"/>
                <a:ea typeface="ヒラギノ角ゴ Pro W3"/>
                <a:cs typeface="Arial" panose="020B0604020202020204" pitchFamily="34" charset="0"/>
              </a:rPr>
              <a:t>Presenter notes: </a:t>
            </a:r>
          </a:p>
          <a:p>
            <a:pPr>
              <a:defRPr/>
            </a:pPr>
            <a:r>
              <a:rPr lang="en-US" i="1" dirty="0">
                <a:latin typeface="Arial" panose="020B0604020202020204" pitchFamily="34" charset="0"/>
                <a:cs typeface="Arial" panose="020B0604020202020204" pitchFamily="34" charset="0"/>
              </a:rPr>
              <a:t>{Allow participants to read for themselves}</a:t>
            </a:r>
          </a:p>
          <a:p>
            <a:pPr lvl="0">
              <a:defRPr/>
            </a:pPr>
            <a:r>
              <a:rPr lang="en-US"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en-US" sz="1000" b="0" baseline="0" dirty="0">
                <a:latin typeface="Arial" panose="020B0604020202020204" pitchFamily="34" charset="0"/>
                <a:cs typeface="Arial" panose="020B0604020202020204" pitchFamily="34" charset="0"/>
              </a:rPr>
              <a:t>Our next step is to hold a Build a Vision session, where we will analyze our district’s strengths, weaknesses, opportunities and threats, and </a:t>
            </a:r>
            <a:r>
              <a:rPr lang="en-US" sz="1000" b="0" strike="noStrike" baseline="0" dirty="0">
                <a:latin typeface="Arial" panose="020B0604020202020204" pitchFamily="34" charset="0"/>
                <a:cs typeface="Arial" panose="020B0604020202020204" pitchFamily="34" charset="0"/>
              </a:rPr>
              <a:t>look at the </a:t>
            </a:r>
            <a:r>
              <a:rPr kumimoji="0" lang="en-US" sz="1000" b="0" i="1" u="none" strike="noStrike" kern="0" cap="none" spc="0" normalizeH="0" baseline="0" noProof="0" dirty="0">
                <a:ln>
                  <a:noFill/>
                </a:ln>
                <a:effectLst/>
                <a:uLnTx/>
                <a:uFillTx/>
                <a:ea typeface="ヒラギノ角ゴ Pro W3" charset="0"/>
                <a:cs typeface="Arial" panose="020B0604020202020204" pitchFamily="34" charset="0"/>
              </a:rPr>
              <a:t>MISSION </a:t>
            </a:r>
            <a:r>
              <a:rPr kumimoji="0" lang="en-US" sz="1000" b="1" i="0" u="none" strike="noStrike" kern="0" cap="none" spc="0" normalizeH="0" baseline="0" noProof="0" dirty="0">
                <a:ln>
                  <a:noFill/>
                </a:ln>
                <a:effectLst/>
                <a:uLnTx/>
                <a:uFillTx/>
                <a:ea typeface="ヒラギノ角ゴ Pro W3" charset="0"/>
                <a:cs typeface="Arial" panose="020B0604020202020204" pitchFamily="34" charset="0"/>
              </a:rPr>
              <a:t>1.5</a:t>
            </a:r>
            <a:r>
              <a:rPr kumimoji="0" lang="en-US" sz="1000" b="0" i="1" u="none" strike="noStrike" kern="0" cap="none" spc="0" normalizeH="0" baseline="0" noProof="0" dirty="0">
                <a:ln>
                  <a:noFill/>
                </a:ln>
                <a:effectLst/>
                <a:uLnTx/>
                <a:uFillTx/>
                <a:ea typeface="ヒラギノ角ゴ Pro W3" charset="0"/>
                <a:cs typeface="Arial" panose="020B0604020202020204" pitchFamily="34" charset="0"/>
              </a:rPr>
              <a:t> </a:t>
            </a:r>
            <a:r>
              <a:rPr lang="en-US" sz="1000" b="0" strike="noStrike" baseline="0" dirty="0">
                <a:latin typeface="Arial" panose="020B0604020202020204" pitchFamily="34" charset="0"/>
                <a:cs typeface="Arial" panose="020B0604020202020204" pitchFamily="34" charset="0"/>
              </a:rPr>
              <a:t>targets</a:t>
            </a:r>
            <a:r>
              <a:rPr lang="en-US"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en-US" sz="1000" b="0" baseline="0" dirty="0">
                <a:latin typeface="Arial" panose="020B0604020202020204" pitchFamily="34" charset="0"/>
                <a:cs typeface="Arial" panose="020B0604020202020204" pitchFamily="34" charset="0"/>
              </a:rPr>
              <a:t>What are your thoughts about when we can meet? </a:t>
            </a:r>
          </a:p>
          <a:p>
            <a:endParaRPr lang="en-US" sz="1000" b="0" baseline="0" dirty="0">
              <a:latin typeface="Arial" panose="020B0604020202020204" pitchFamily="34" charset="0"/>
              <a:cs typeface="Arial" panose="020B0604020202020204" pitchFamily="34" charset="0"/>
            </a:endParaRPr>
          </a:p>
          <a:p>
            <a:r>
              <a:rPr lang="en-US" sz="1000" b="0" baseline="0" dirty="0">
                <a:latin typeface="Arial" panose="020B0604020202020204" pitchFamily="34" charset="0"/>
                <a:cs typeface="Arial" panose="020B0604020202020204" pitchFamily="34" charset="0"/>
              </a:rPr>
              <a:t>Who would be the best person to facilitate the meeting? </a:t>
            </a:r>
          </a:p>
          <a:p>
            <a:endParaRPr lang="en-US" sz="1000" b="0" baseline="0" dirty="0">
              <a:latin typeface="Arial" panose="020B0604020202020204" pitchFamily="34" charset="0"/>
              <a:cs typeface="Arial" panose="020B0604020202020204" pitchFamily="34" charset="0"/>
            </a:endParaRPr>
          </a:p>
          <a:p>
            <a:r>
              <a:rPr lang="en-US" sz="1000" b="0" baseline="0" dirty="0">
                <a:latin typeface="Arial" panose="020B0604020202020204" pitchFamily="34" charset="0"/>
                <a:cs typeface="Arial" panose="020B0604020202020204" pitchFamily="34" charset="0"/>
              </a:rPr>
              <a:t>Who should be invited and who will set up the virtual meeting? </a:t>
            </a:r>
          </a:p>
          <a:p>
            <a:endParaRPr lang="en-US" sz="1000" b="0" baseline="0" dirty="0">
              <a:latin typeface="Arial" panose="020B0604020202020204" pitchFamily="34" charset="0"/>
              <a:cs typeface="Arial" panose="020B0604020202020204" pitchFamily="34" charset="0"/>
            </a:endParaRPr>
          </a:p>
          <a:p>
            <a:r>
              <a:rPr lang="en-US" sz="1000" b="0" baseline="0" dirty="0">
                <a:latin typeface="Arial" panose="020B0604020202020204" pitchFamily="34" charset="0"/>
                <a:cs typeface="Arial" panose="020B0604020202020204" pitchFamily="34" charset="0"/>
              </a:rPr>
              <a:t>Is there anything else we should do to prepare? </a:t>
            </a:r>
          </a:p>
        </p:txBody>
      </p:sp>
    </p:spTree>
    <p:extLst>
      <p:ext uri="{BB962C8B-B14F-4D97-AF65-F5344CB8AC3E}">
        <p14:creationId xmlns:p14="http://schemas.microsoft.com/office/powerpoint/2010/main" val="79422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It is recommended that the facilitator completes all of the LLC courses listed above. In addition, the district governor and the district GMT Coordinator (or chosen Global Membership Approach Support Lead) should take the following courses: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dirty="0">
                <a:latin typeface="Arial" panose="020B0604020202020204" pitchFamily="34" charset="0"/>
                <a:ea typeface="ヒラギノ角ゴ Pro W3"/>
                <a:cs typeface="Arial" panose="020B0604020202020204" pitchFamily="34" charset="0"/>
              </a:rPr>
              <a:t>Delegation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dirty="0">
                <a:latin typeface="Arial" panose="020B0604020202020204" pitchFamily="34" charset="0"/>
                <a:ea typeface="ヒラギノ角ゴ Pro W3"/>
                <a:cs typeface="Arial" panose="020B0604020202020204" pitchFamily="34" charset="0"/>
              </a:rPr>
              <a:t>Decision Making </a:t>
            </a:r>
            <a:r>
              <a:rPr lang="en-US" b="0" i="1" dirty="0">
                <a:latin typeface="Arial" panose="020B0604020202020204" pitchFamily="34" charset="0"/>
                <a:ea typeface="ヒラギノ角ゴ Pro W3"/>
                <a:cs typeface="Arial" panose="020B0604020202020204" pitchFamily="34" charset="0"/>
              </a:rPr>
              <a:t>(not yet available in all languages)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dirty="0">
                <a:latin typeface="Arial" panose="020B0604020202020204" pitchFamily="34" charset="0"/>
                <a:ea typeface="ヒラギノ角ゴ Pro W3"/>
                <a:cs typeface="Arial" panose="020B0604020202020204" pitchFamily="34" charset="0"/>
              </a:rPr>
              <a:t>Conflict Resolution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Once you have completed these courses, please regionalize the slide’s recommendations listed above based on the needs of your area.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The District Strategic Plan Workbook </a:t>
            </a:r>
            <a:r>
              <a:rPr lang="en-US" sz="1200" b="0" dirty="0">
                <a:effectLst/>
                <a:latin typeface="Arial" panose="020B0604020202020204" pitchFamily="34" charset="0"/>
                <a:cs typeface="Arial" panose="020B0604020202020204" pitchFamily="34" charset="0"/>
              </a:rPr>
              <a:t>increases awareness of tactics to support new club development and new member recruitment, while providing leaders with quick tips of how these tactics improve service reporting , highlight the importance of leadership development and increase member donations.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latin typeface="Arial" panose="020B0604020202020204" pitchFamily="34" charset="0"/>
                <a:cs typeface="Arial" panose="020B0604020202020204" pitchFamily="34" charset="0"/>
              </a:rPr>
              <a:t>MISSION 1.5 membership growth tactics that support service activity reporting, leadership development and LCIF donations.</a:t>
            </a:r>
            <a:endParaRPr lang="en-US" sz="1200" b="0" i="1" strike="sngStrike"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1" strike="sngStrike" dirty="0">
              <a:highlight>
                <a:srgbClr val="FFFF00"/>
              </a:highlight>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________________________________________________________________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Before we end our session today, here are a few courses that will help you lead your </a:t>
            </a:r>
            <a:r>
              <a:rPr lang="en-US"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dirty="0">
                <a:latin typeface="Arial" panose="020B0604020202020204" pitchFamily="34" charset="0"/>
                <a:cs typeface="Arial" panose="020B0604020202020204" pitchFamily="34" charset="0"/>
              </a:rPr>
              <a:t>and promote effective listening. In preparation for our next session, reviewing the Introduction to SWOT analysis and Goal Setting will help lead our conversation and gain a better understanding of what a SWOT analysis is and why it is useful in developing a vision, goal and action plan.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order to get a better understanding the needs and membership trends of your area, complete the Membership Development portion of the District Strategic Plan Workbook. Supplemental resources to help you and your </a:t>
            </a:r>
            <a:r>
              <a:rPr lang="en-US"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dirty="0">
                <a:latin typeface="Arial" panose="020B0604020202020204" pitchFamily="34" charset="0"/>
                <a:cs typeface="Arial" panose="020B0604020202020204" pitchFamily="34" charset="0"/>
              </a:rPr>
              <a:t>build your vision will also be referenced here.</a:t>
            </a:r>
          </a:p>
        </p:txBody>
      </p:sp>
    </p:spTree>
    <p:extLst>
      <p:ext uri="{BB962C8B-B14F-4D97-AF65-F5344CB8AC3E}">
        <p14:creationId xmlns:p14="http://schemas.microsoft.com/office/powerpoint/2010/main" val="200910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latin typeface="Arial" panose="020B0604020202020204" pitchFamily="34" charset="0"/>
                <a:cs typeface="Arial" panose="020B0604020202020204" pitchFamily="34" charset="0"/>
              </a:rPr>
              <a:t>Presenter notes: </a:t>
            </a:r>
          </a:p>
          <a:p>
            <a:r>
              <a:rPr lang="en-US" i="1" dirty="0">
                <a:latin typeface="Arial" panose="020B0604020202020204" pitchFamily="34" charset="0"/>
                <a:cs typeface="Arial" panose="020B0604020202020204" pitchFamily="34" charset="0"/>
              </a:rPr>
              <a:t>Begin the session by introducing yourself and welcoming participants to this seminar on the Global Membership Approach.</a:t>
            </a:r>
          </a:p>
          <a:p>
            <a:r>
              <a:rPr lang="en-US" baseline="0" dirty="0">
                <a:latin typeface="Arial" panose="020B0604020202020204" pitchFamily="34" charset="0"/>
                <a:cs typeface="Arial" panose="020B0604020202020204" pitchFamily="34" charset="0"/>
              </a:rPr>
              <a:t>______________________________________________________________</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Welcome to this seminar on the Global Membership Approach.</a:t>
            </a:r>
          </a:p>
          <a:p>
            <a:endParaRPr lang="en-US" dirty="0"/>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latin typeface="Arial" panose="020B0604020202020204" pitchFamily="34" charset="0"/>
                <a:ea typeface="ヒラギノ角ゴ Pro W3"/>
                <a:cs typeface="Arial" panose="020B0604020202020204" pitchFamily="34" charset="0"/>
              </a:rPr>
              <a:t>Presenter notes: </a:t>
            </a:r>
          </a:p>
          <a:p>
            <a:pPr lvl="0">
              <a:defRPr/>
            </a:pPr>
            <a:r>
              <a:rPr lang="en-US"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Are there any questions about what we’ve covered today or what’s next?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kern="1200" baseline="0" dirty="0">
              <a:solidFill>
                <a:schemeClr val="tx1"/>
              </a:solidFill>
              <a:latin typeface="Arial" panose="020B0604020202020204" pitchFamily="34" charset="0"/>
              <a:cs typeface="Arial" panose="020B0604020202020204" pitchFamily="34" charset="0"/>
            </a:endParaRPr>
          </a:p>
          <a:p>
            <a:r>
              <a:rPr lang="en-US" b="0" i="0" u="none" strike="noStrike" kern="1200" baseline="0" dirty="0">
                <a:solidFill>
                  <a:schemeClr val="tx1"/>
                </a:solidFill>
                <a:latin typeface="Arial" panose="020B0604020202020204" pitchFamily="34" charset="0"/>
                <a:cs typeface="Arial" panose="020B0604020202020204" pitchFamily="34" charset="0"/>
              </a:rPr>
              <a:t>{click} We will inspire Lions across our district with new clubs, new members, new fellowship and exciting service.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kern="1200" baseline="0" dirty="0">
              <a:solidFill>
                <a:schemeClr val="tx1"/>
              </a:solidFill>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{click} </a:t>
            </a:r>
            <a:r>
              <a:rPr lang="en-US" b="0" baseline="0" dirty="0">
                <a:latin typeface="Arial" panose="020B0604020202020204" pitchFamily="34" charset="0"/>
                <a:cs typeface="Arial" panose="020B0604020202020204" pitchFamily="34" charset="0"/>
              </a:rPr>
              <a:t>Thank you for </a:t>
            </a:r>
            <a:r>
              <a:rPr lang="en-US" b="0" strike="noStrike" baseline="0" dirty="0">
                <a:latin typeface="Arial" panose="020B0604020202020204" pitchFamily="34" charset="0"/>
                <a:cs typeface="Arial" panose="020B0604020202020204" pitchFamily="34" charset="0"/>
              </a:rPr>
              <a:t>participating in </a:t>
            </a:r>
            <a:r>
              <a:rPr lang="en-US" b="0" baseline="0" dirty="0">
                <a:latin typeface="Arial" panose="020B0604020202020204" pitchFamily="34" charset="0"/>
                <a:cs typeface="Arial" panose="020B0604020202020204" pitchFamily="34" charset="0"/>
              </a:rPr>
              <a:t>the Global Membership Approach - Build a Team training.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latin typeface="Arial" panose="020B0604020202020204" pitchFamily="34" charset="0"/>
                <a:ea typeface="ヒラギノ角ゴ Pro W3"/>
                <a:cs typeface="Arial" panose="020B0604020202020204" pitchFamily="34" charset="0"/>
              </a:rPr>
              <a:t>Presenter notes: </a:t>
            </a:r>
          </a:p>
          <a:p>
            <a:r>
              <a:rPr lang="en-US" sz="1200" i="1" dirty="0">
                <a:latin typeface="Arial" panose="020B0604020202020204" pitchFamily="34" charset="0"/>
                <a:ea typeface="ヒラギノ角ゴ Pro W3"/>
                <a:cs typeface="Arial" panose="020B0604020202020204" pitchFamily="34" charset="0"/>
              </a:rPr>
              <a:t>Set the stage for the importance of why are we embarking on this Global Membership Approach. Share your answer and explain why it is relevant to your area.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ea typeface="ヒラギノ角ゴ Pro W3"/>
                <a:cs typeface="Arial" panose="020B0604020202020204" pitchFamily="34" charset="0"/>
              </a:rPr>
              <a:t>There are 4 parts to </a:t>
            </a:r>
            <a:r>
              <a:rPr lang="en-US" sz="1200" baseline="0" dirty="0">
                <a:latin typeface="Arial" panose="020B0604020202020204" pitchFamily="34" charset="0"/>
                <a:ea typeface="ヒラギノ角ゴ Pro W3"/>
                <a:cs typeface="Arial" panose="020B0604020202020204" pitchFamily="34" charset="0"/>
              </a:rPr>
              <a:t>today’s meeting:</a:t>
            </a:r>
            <a:r>
              <a:rPr lang="en-US" sz="1200" dirty="0">
                <a:latin typeface="Arial" panose="020B0604020202020204" pitchFamily="34" charset="0"/>
                <a:ea typeface="ヒラギノ角ゴ Pro W3"/>
                <a:cs typeface="Arial" panose="020B0604020202020204" pitchFamily="34" charset="0"/>
              </a:rPr>
              <a:t>                         </a:t>
            </a:r>
            <a:endParaRPr lang="en-US" sz="120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pPr marL="228600" indent="-228600">
              <a:buAutoNum type="arabicParenR"/>
            </a:pPr>
            <a:r>
              <a:rPr lang="en-US" sz="1200" baseline="0" dirty="0">
                <a:latin typeface="Arial" panose="020B0604020202020204" pitchFamily="34" charset="0"/>
                <a:cs typeface="Arial" panose="020B0604020202020204" pitchFamily="34" charset="0"/>
              </a:rPr>
              <a:t>An overview of the Global Membership Approach program</a:t>
            </a:r>
          </a:p>
          <a:p>
            <a:pPr marL="228600" indent="-228600">
              <a:buAutoNum type="arabicParenR"/>
            </a:pPr>
            <a:r>
              <a:rPr lang="en-US" sz="1200" baseline="0" dirty="0">
                <a:latin typeface="Arial" panose="020B0604020202020204" pitchFamily="34" charset="0"/>
                <a:cs typeface="Arial" panose="020B0604020202020204" pitchFamily="34" charset="0"/>
              </a:rPr>
              <a:t>How we can organize our working group and the importance of building a team</a:t>
            </a:r>
          </a:p>
          <a:p>
            <a:pPr marL="228600" indent="-228600">
              <a:buAutoNum type="arabicParenR"/>
            </a:pPr>
            <a:r>
              <a:rPr lang="en-US" sz="1200" baseline="0" dirty="0">
                <a:latin typeface="Arial" panose="020B0604020202020204" pitchFamily="34" charset="0"/>
                <a:cs typeface="Arial" panose="020B0604020202020204" pitchFamily="34" charset="0"/>
              </a:rPr>
              <a:t>The roles needed for our area to be successful</a:t>
            </a:r>
          </a:p>
          <a:p>
            <a:pPr marL="228600" indent="-228600">
              <a:buAutoNum type="arabicParenR"/>
            </a:pPr>
            <a:r>
              <a:rPr lang="en-US" sz="1200" baseline="0" dirty="0">
                <a:latin typeface="Arial" panose="020B0604020202020204" pitchFamily="34" charset="0"/>
                <a:cs typeface="Arial" panose="020B0604020202020204" pitchFamily="34" charset="0"/>
              </a:rPr>
              <a:t>And the next steps in this process</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We need everyone to contribute their thoughts, so we can build the strongest working group possible. Are you ready?</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latin typeface="Arial" panose="020B0604020202020204" pitchFamily="34" charset="0"/>
                <a:ea typeface="ヒラギノ角ゴ Pro W3"/>
                <a:cs typeface="Arial" panose="020B0604020202020204" pitchFamily="34" charset="0"/>
              </a:rPr>
              <a:t>Presenter notes: </a:t>
            </a:r>
          </a:p>
          <a:p>
            <a:r>
              <a:rPr lang="en-US" sz="1200" i="1" dirty="0">
                <a:latin typeface="Arial" panose="020B0604020202020204" pitchFamily="34" charset="0"/>
                <a:ea typeface="ヒラギノ角ゴ Pro W3"/>
                <a:cs typeface="Arial" panose="020B0604020202020204" pitchFamily="34" charset="0"/>
              </a:rPr>
              <a:t>Prepare your own answer and share it with participants. Allow other participants to answer as well. You can choose to have each participant answer or only call on a few to ensure that participants remain engaged.</a:t>
            </a:r>
            <a:endParaRPr lang="en-US" sz="120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en-US" sz="1200" b="0" baseline="0" dirty="0">
                <a:latin typeface="Arial" panose="020B0604020202020204" pitchFamily="34" charset="0"/>
                <a:ea typeface="ヒラギノ角ゴ Pro W3"/>
                <a:cs typeface="Arial" panose="020B0604020202020204" pitchFamily="34" charset="0"/>
              </a:rPr>
              <a:t>Let’s start </a:t>
            </a:r>
            <a:r>
              <a:rPr lang="en-US" sz="1200" b="0" dirty="0">
                <a:latin typeface="Arial" panose="020B0604020202020204" pitchFamily="34" charset="0"/>
                <a:ea typeface="ヒラギノ角ゴ Pro W3"/>
                <a:cs typeface="Arial" panose="020B0604020202020204" pitchFamily="34" charset="0"/>
              </a:rPr>
              <a:t>with</a:t>
            </a:r>
            <a:r>
              <a:rPr lang="en-US" sz="1200" b="0" baseline="0" dirty="0">
                <a:latin typeface="Arial" panose="020B0604020202020204" pitchFamily="34" charset="0"/>
                <a:ea typeface="ヒラギノ角ゴ Pro W3"/>
                <a:cs typeface="Arial" panose="020B0604020202020204" pitchFamily="34" charset="0"/>
              </a:rPr>
              <a:t> a fundamental question: Why are we Lions?</a:t>
            </a:r>
            <a:r>
              <a:rPr lang="en-US" sz="1200" b="0" dirty="0">
                <a:latin typeface="Arial" panose="020B0604020202020204" pitchFamily="34" charset="0"/>
                <a:ea typeface="ヒラギノ角ゴ Pro W3"/>
                <a:cs typeface="Arial" panose="020B0604020202020204" pitchFamily="34" charset="0"/>
              </a:rPr>
              <a:t> </a:t>
            </a:r>
            <a:endParaRPr lang="en-US" sz="1200" b="0" dirty="0">
              <a:latin typeface="Arial" panose="020B0604020202020204" pitchFamily="34" charset="0"/>
              <a:cs typeface="Arial" panose="020B0604020202020204" pitchFamily="34" charset="0"/>
            </a:endParaRP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Here are our vision and mission statements. </a:t>
            </a: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What are the key words in those statements and what do they mean to you? </a:t>
            </a: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Optional question to consider:</a:t>
            </a:r>
          </a:p>
          <a:p>
            <a:r>
              <a:rPr lang="en-US" sz="1200" b="0" baseline="0" dirty="0">
                <a:latin typeface="Arial" panose="020B0604020202020204" pitchFamily="34" charset="0"/>
                <a:cs typeface="Arial" panose="020B0604020202020204" pitchFamily="34" charset="0"/>
              </a:rPr>
              <a:t>How are your clubs fulfilling the vision and mission of our organization?</a:t>
            </a:r>
          </a:p>
          <a:p>
            <a:endParaRPr lang="en-US" dirty="0"/>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latin typeface="Arial" panose="020B0604020202020204" pitchFamily="34" charset="0"/>
                <a:ea typeface="ヒラギノ角ゴ Pro W3"/>
                <a:cs typeface="Arial" panose="020B0604020202020204" pitchFamily="34" charset="0"/>
              </a:rPr>
              <a:t>Presenter notes: </a:t>
            </a:r>
          </a:p>
          <a:p>
            <a:r>
              <a:rPr lang="en-US" sz="1200" i="1" dirty="0">
                <a:latin typeface="Arial" panose="020B0604020202020204" pitchFamily="34" charset="0"/>
                <a:ea typeface="ヒラギノ角ゴ Pro W3"/>
                <a:cs typeface="Arial" panose="020B0604020202020204" pitchFamily="34" charset="0"/>
              </a:rPr>
              <a:t>If you feel as if your group needs to get to know each other better, leave this slide in, or modify the slide to tell your own personal story. Remember to regionalize this slide to help facilitate a conversation to promote team building.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en-US" sz="1200" b="0" dirty="0">
                <a:latin typeface="Arial" panose="020B0604020202020204" pitchFamily="34" charset="0"/>
                <a:ea typeface="ヒラギノ角ゴ Pro W3"/>
                <a:cs typeface="Arial" panose="020B0604020202020204" pitchFamily="34" charset="0"/>
              </a:rPr>
              <a:t>Being </a:t>
            </a:r>
            <a:r>
              <a:rPr lang="en-US" sz="1200" b="0" baseline="0" dirty="0">
                <a:latin typeface="Arial" panose="020B0604020202020204" pitchFamily="34" charset="0"/>
                <a:ea typeface="ヒラギノ角ゴ Pro W3"/>
                <a:cs typeface="Arial" panose="020B0604020202020204" pitchFamily="34" charset="0"/>
              </a:rPr>
              <a:t>a Lion also affects us, as individuals.</a:t>
            </a:r>
            <a:r>
              <a:rPr lang="en-US" sz="1200" b="0" dirty="0">
                <a:latin typeface="Arial" panose="020B0604020202020204" pitchFamily="34" charset="0"/>
                <a:ea typeface="ヒラギノ角ゴ Pro W3"/>
                <a:cs typeface="Arial" panose="020B0604020202020204" pitchFamily="34" charset="0"/>
              </a:rPr>
              <a:t> </a:t>
            </a:r>
            <a:endParaRPr lang="en-US" sz="1200" b="0" baseline="0" dirty="0">
              <a:latin typeface="Arial" panose="020B0604020202020204" pitchFamily="34" charset="0"/>
              <a:cs typeface="Arial" panose="020B0604020202020204" pitchFamily="34" charset="0"/>
            </a:endParaRP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latin typeface="Arial" panose="020B0604020202020204" pitchFamily="34" charset="0"/>
                <a:cs typeface="Arial" panose="020B0604020202020204" pitchFamily="34" charset="0"/>
              </a:rPr>
              <a:t>How has being a Lion changed your life?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latin typeface="Arial" panose="020B0604020202020204" pitchFamily="34" charset="0"/>
                <a:cs typeface="Arial" panose="020B0604020202020204" pitchFamily="34" charset="0"/>
              </a:rPr>
              <a:t>How do we feel about our current membership situation? Is it urgent that we reverse the membership trend we are experiencing in _______?</a:t>
            </a:r>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strike="noStrike" dirty="0">
                <a:latin typeface="Arial" panose="020B0604020202020204" pitchFamily="34" charset="0"/>
                <a:ea typeface="ヒラギノ角ゴ Pro W3"/>
                <a:cs typeface="Arial" panose="020B0604020202020204" pitchFamily="34" charset="0"/>
              </a:rPr>
              <a:t>Refer to slide 1, Pre-meeting preparation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latin typeface="Arial" panose="020B0604020202020204" pitchFamily="34" charset="0"/>
                <a:cs typeface="Arial" panose="020B0604020202020204" pitchFamily="34" charset="0"/>
              </a:rPr>
              <a:t>______________________________________________________________</a:t>
            </a:r>
          </a:p>
          <a:p>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By reviewing the membership numbers worldwide for the </a:t>
            </a:r>
            <a:r>
              <a:rPr lang="en-US" sz="1200" b="0" i="1" strike="noStrike" dirty="0">
                <a:latin typeface="Arial" panose="020B0604020202020204" pitchFamily="34" charset="0"/>
                <a:cs typeface="Arial" panose="020B0604020202020204" pitchFamily="34" charset="0"/>
              </a:rPr>
              <a:t>20__-20__ LY</a:t>
            </a:r>
            <a:r>
              <a:rPr lang="en-US" sz="1200" b="0" strike="noStrike" dirty="0">
                <a:latin typeface="Arial" panose="020B0604020202020204" pitchFamily="34" charset="0"/>
                <a:cs typeface="Arial" panose="020B0604020202020204" pitchFamily="34" charset="0"/>
              </a:rPr>
              <a:t> </a:t>
            </a:r>
            <a:r>
              <a:rPr lang="en-US" sz="1200" b="0" i="1" strike="noStrike" dirty="0">
                <a:latin typeface="Arial" panose="020B0604020202020204" pitchFamily="34" charset="0"/>
                <a:cs typeface="Arial" panose="020B0604020202020204" pitchFamily="34" charset="0"/>
              </a:rPr>
              <a:t>(July 1, 20__ to June 30, 20__) </a:t>
            </a:r>
            <a:r>
              <a:rPr lang="en-US" sz="1200" b="0" dirty="0">
                <a:latin typeface="Arial" panose="020B0604020202020204" pitchFamily="34" charset="0"/>
                <a:cs typeface="Arial" panose="020B0604020202020204" pitchFamily="34" charset="0"/>
              </a:rPr>
              <a:t>we hope </a:t>
            </a:r>
            <a:r>
              <a:rPr lang="en-US" sz="1200" dirty="0">
                <a:latin typeface="Arial" panose="020B0604020202020204" pitchFamily="34" charset="0"/>
                <a:cs typeface="Arial" panose="020B0604020202020204" pitchFamily="34" charset="0"/>
              </a:rPr>
              <a:t>to gain a better understanding of why there is a need for the Global Membership Approach.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our Constitutional Area/Regional Area specially, we lost/gained ______ members. Combined with our other Constitution Areas worldwide these totals equal to </a:t>
            </a:r>
            <a:r>
              <a:rPr lang="en-US" sz="1200" b="1" i="1" dirty="0">
                <a:latin typeface="Arial" panose="020B0604020202020204" pitchFamily="34" charset="0"/>
                <a:cs typeface="Arial" panose="020B0604020202020204" pitchFamily="34" charset="0"/>
              </a:rPr>
              <a:t>_____________</a:t>
            </a:r>
            <a:r>
              <a:rPr lang="en-US" sz="1200" dirty="0">
                <a:latin typeface="Arial" panose="020B0604020202020204" pitchFamily="34" charset="0"/>
                <a:cs typeface="Arial" panose="020B0604020202020204" pitchFamily="34" charset="0"/>
              </a:rPr>
              <a:t>dropped members for the year. </a:t>
            </a: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strike="noStrike" dirty="0">
                <a:latin typeface="Arial" panose="020B0604020202020204" pitchFamily="34" charset="0"/>
                <a:ea typeface="ヒラギノ角ゴ Pro W3"/>
                <a:cs typeface="Arial" panose="020B0604020202020204" pitchFamily="34" charset="0"/>
              </a:rPr>
              <a:t>Refer to slide 1, Pre-meeting preparation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latin typeface="Arial" panose="020B0604020202020204" pitchFamily="34" charset="0"/>
                <a:cs typeface="Arial" panose="020B0604020202020204" pitchFamily="34" charset="0"/>
              </a:rPr>
              <a:t>______________________________________________________________</a:t>
            </a:r>
          </a:p>
          <a:p>
            <a:endParaRPr lang="en-US" sz="12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Although our 3-year trends worldwide are substantially better than our totals from </a:t>
            </a:r>
            <a:r>
              <a:rPr lang="en-US" sz="1200" b="0" i="1" strike="noStrike" dirty="0">
                <a:latin typeface="Arial" panose="020B0604020202020204" pitchFamily="34" charset="0"/>
                <a:cs typeface="Arial" panose="020B0604020202020204" pitchFamily="34" charset="0"/>
              </a:rPr>
              <a:t>20__-20__ LY</a:t>
            </a:r>
            <a:r>
              <a:rPr lang="en-US" sz="1200" b="0" dirty="0">
                <a:latin typeface="Arial" panose="020B0604020202020204" pitchFamily="34" charset="0"/>
                <a:cs typeface="Arial" panose="020B0604020202020204" pitchFamily="34" charset="0"/>
              </a:rPr>
              <a:t>, it is important to show the consistent membership decline that our organization has been facing over the last 3 years.</a:t>
            </a:r>
          </a:p>
          <a:p>
            <a:endParaRPr lang="en-US" sz="12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By uniting together under the Global Membership Approach, we hope to provide our clubs with support they need in order to retain our vision of being the global leader in community and humanitarian service. By increasing the number of helping hands our communities have, the greater the impact we can make.</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7</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20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Here you’ll see that our objectives are:</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To </a:t>
            </a:r>
            <a:r>
              <a:rPr lang="en-US" sz="1200" b="0" dirty="0">
                <a:latin typeface="Arial" panose="020B0604020202020204" pitchFamily="34" charset="0"/>
                <a:cs typeface="Arial" panose="020B0604020202020204" pitchFamily="34" charset="0"/>
              </a:rPr>
              <a:t>rejuvenate districts with new clubs</a:t>
            </a: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Revitalize clubs with new members</a:t>
            </a:r>
            <a:endParaRPr lang="en-US" sz="12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R</a:t>
            </a:r>
            <a:r>
              <a:rPr lang="en-US" sz="1200" b="0" dirty="0">
                <a:latin typeface="Arial" panose="020B0604020202020204" pitchFamily="34" charset="0"/>
                <a:cs typeface="Arial" panose="020B0604020202020204" pitchFamily="34" charset="0"/>
              </a:rPr>
              <a:t>e-motivate our existing members with new fellowships and</a:t>
            </a:r>
            <a:r>
              <a:rPr lang="en-US" sz="1200" b="0" baseline="0" dirty="0">
                <a:latin typeface="Arial" panose="020B0604020202020204" pitchFamily="34" charset="0"/>
                <a:cs typeface="Arial" panose="020B0604020202020204" pitchFamily="34" charset="0"/>
              </a:rPr>
              <a:t> exciting service. </a:t>
            </a:r>
          </a:p>
          <a:p>
            <a:pPr marL="0" indent="0">
              <a:buNone/>
            </a:pPr>
            <a:endParaRPr lang="en-US" sz="1200" b="0" baseline="0" dirty="0">
              <a:latin typeface="Arial" panose="020B0604020202020204" pitchFamily="34" charset="0"/>
              <a:cs typeface="Arial" panose="020B0604020202020204" pitchFamily="34" charset="0"/>
            </a:endParaRPr>
          </a:p>
          <a:p>
            <a:pPr marL="0" indent="0">
              <a:buNone/>
            </a:pPr>
            <a:r>
              <a:rPr lang="en-US" sz="1200" b="0" baseline="0" dirty="0">
                <a:latin typeface="Arial" panose="020B0604020202020204" pitchFamily="34" charset="0"/>
                <a:cs typeface="Arial" panose="020B0604020202020204" pitchFamily="34" charset="0"/>
              </a:rPr>
              <a:t>These three objectives drive us to our goal of increasing the number of Lions worldwide in order to fulfill our mission of serving the needs of our communities.</a:t>
            </a:r>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927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Our time to act is now. Global Membership Approach has </a:t>
            </a:r>
            <a:r>
              <a:rPr lang="en-US" sz="1000" b="0" baseline="0" dirty="0">
                <a:latin typeface="Arial" panose="020B0604020202020204" pitchFamily="34" charset="0"/>
                <a:cs typeface="Arial" panose="020B0604020202020204" pitchFamily="34" charset="0"/>
              </a:rPr>
              <a:t>the full support of the International President, International Vice Presidents, plus the Global Action Team </a:t>
            </a:r>
            <a:r>
              <a:rPr lang="en-US" sz="1000" b="0" dirty="0">
                <a:effectLst/>
                <a:latin typeface="Arial" panose="020B0604020202020204" pitchFamily="34" charset="0"/>
                <a:cs typeface="Arial" panose="020B0604020202020204" pitchFamily="34" charset="0"/>
              </a:rPr>
              <a:t>Constitutional Area &amp; Area </a:t>
            </a:r>
            <a:r>
              <a:rPr lang="en-US" sz="1000" b="0" strike="noStrike" baseline="0" dirty="0">
                <a:latin typeface="Arial" panose="020B0604020202020204" pitchFamily="34" charset="0"/>
                <a:cs typeface="Arial" panose="020B0604020202020204" pitchFamily="34" charset="0"/>
              </a:rPr>
              <a:t>leaders</a:t>
            </a:r>
            <a:r>
              <a:rPr lang="en-US" sz="1000" b="0" baseline="0" dirty="0">
                <a:latin typeface="Arial" panose="020B0604020202020204" pitchFamily="34" charset="0"/>
                <a:cs typeface="Arial" panose="020B0604020202020204" pitchFamily="34" charset="0"/>
              </a:rPr>
              <a:t>. </a:t>
            </a:r>
            <a:r>
              <a:rPr lang="en-US" sz="1000" b="0" dirty="0">
                <a:latin typeface="Arial" panose="020B0604020202020204" pitchFamily="34" charset="0"/>
                <a:cs typeface="Arial" panose="020B0604020202020204" pitchFamily="34" charset="0"/>
              </a:rPr>
              <a:t>It’s important to remember, these leaders are here to support our club's success.</a:t>
            </a:r>
          </a:p>
          <a:p>
            <a:endParaRPr lang="en-US" sz="1000" b="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All</a:t>
            </a:r>
            <a:r>
              <a:rPr lang="en-US" sz="1000" b="0" baseline="0" dirty="0">
                <a:latin typeface="Arial" panose="020B0604020202020204" pitchFamily="34" charset="0"/>
                <a:cs typeface="Arial" panose="020B0604020202020204" pitchFamily="34" charset="0"/>
              </a:rPr>
              <a:t> of t</a:t>
            </a:r>
            <a:r>
              <a:rPr lang="en-US" sz="1000" b="0" dirty="0">
                <a:latin typeface="Arial" panose="020B0604020202020204" pitchFamily="34" charset="0"/>
                <a:cs typeface="Arial" panose="020B0604020202020204" pitchFamily="34" charset="0"/>
              </a:rPr>
              <a:t>hese</a:t>
            </a:r>
            <a:r>
              <a:rPr lang="en-US" sz="1000" b="0" baseline="0" dirty="0">
                <a:latin typeface="Arial" panose="020B0604020202020204" pitchFamily="34" charset="0"/>
                <a:cs typeface="Arial" panose="020B0604020202020204" pitchFamily="34" charset="0"/>
              </a:rPr>
              <a:t> Lions have proven skills in club and membership growth and here to support any Global Membership Approach district or multiple district.</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696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7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5455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lionsclubs.org/districtgoal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dirty="0"/>
              <a:t>Pre-meeting preparation</a:t>
            </a:r>
            <a:endParaRPr lang="en-US" sz="4000" kern="0" dirty="0">
              <a:solidFill>
                <a:srgbClr val="55565A"/>
              </a:solidFill>
            </a:endParaRP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772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2762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en-US" sz="3600" b="1" kern="0" dirty="0">
                <a:solidFill>
                  <a:schemeClr val="bg1"/>
                </a:solidFill>
                <a:latin typeface="Arial" charset="0"/>
                <a:ea typeface="Arial" charset="0"/>
                <a:cs typeface="Arial" charset="0"/>
              </a:rPr>
              <a:t>Global Membership Approach</a:t>
            </a: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Content Placeholder 49">
            <a:extLst>
              <a:ext uri="{FF2B5EF4-FFF2-40B4-BE49-F238E27FC236}">
                <a16:creationId xmlns:a16="http://schemas.microsoft.com/office/drawing/2014/main" id="{F5C4E644-447A-6CB1-CA31-4E3A3FD0BEE6}"/>
              </a:ext>
            </a:extLst>
          </p:cNvPr>
          <p:cNvSpPr txBox="1">
            <a:spLocks/>
          </p:cNvSpPr>
          <p:nvPr/>
        </p:nvSpPr>
        <p:spPr>
          <a:xfrm>
            <a:off x="917028" y="1836098"/>
            <a:ext cx="10121522" cy="2960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solidFill>
                  <a:schemeClr val="bg1"/>
                </a:solidFill>
                <a:latin typeface="Arial" panose="020B0604020202020204" pitchFamily="34" charset="0"/>
                <a:cs typeface="Arial" panose="020B0604020202020204" pitchFamily="34" charset="0"/>
              </a:rPr>
              <a:t>Piloted in various districts throughout each CA through 2021-2022</a:t>
            </a:r>
          </a:p>
          <a:p>
            <a:pPr>
              <a:lnSpc>
                <a:spcPct val="120000"/>
              </a:lnSpc>
            </a:pPr>
            <a:r>
              <a:rPr lang="en-US" sz="2600" dirty="0">
                <a:solidFill>
                  <a:schemeClr val="bg1"/>
                </a:solidFill>
                <a:latin typeface="Arial" panose="020B0604020202020204" pitchFamily="34" charset="0"/>
                <a:cs typeface="Arial" panose="020B0604020202020204" pitchFamily="34" charset="0"/>
              </a:rPr>
              <a:t>Gathered feedback and best practices from all areas</a:t>
            </a:r>
          </a:p>
          <a:p>
            <a:pPr>
              <a:lnSpc>
                <a:spcPct val="120000"/>
              </a:lnSpc>
            </a:pPr>
            <a:r>
              <a:rPr lang="en-US" sz="2600" dirty="0">
                <a:solidFill>
                  <a:schemeClr val="bg1"/>
                </a:solidFill>
                <a:latin typeface="Arial" panose="020B0604020202020204" pitchFamily="34" charset="0"/>
                <a:cs typeface="Arial" panose="020B0604020202020204" pitchFamily="34" charset="0"/>
              </a:rPr>
              <a:t>Driven by GAT who provide support and accountability</a:t>
            </a:r>
          </a:p>
          <a:p>
            <a:pPr>
              <a:lnSpc>
                <a:spcPct val="120000"/>
              </a:lnSpc>
            </a:pPr>
            <a:r>
              <a:rPr lang="en-US" sz="2600" dirty="0">
                <a:solidFill>
                  <a:schemeClr val="bg1"/>
                </a:solidFill>
                <a:latin typeface="Arial" panose="020B0604020202020204" pitchFamily="34" charset="0"/>
                <a:cs typeface="Arial" panose="020B0604020202020204" pitchFamily="34" charset="0"/>
              </a:rPr>
              <a:t>Use the Global Membership Approach to support Mission 1.5</a:t>
            </a:r>
          </a:p>
        </p:txBody>
      </p:sp>
      <p:grpSp>
        <p:nvGrpSpPr>
          <p:cNvPr id="3" name="Group 2">
            <a:extLst>
              <a:ext uri="{FF2B5EF4-FFF2-40B4-BE49-F238E27FC236}">
                <a16:creationId xmlns:a16="http://schemas.microsoft.com/office/drawing/2014/main" id="{8FCF8E4E-D729-B39F-C58B-DB697E506F86}"/>
              </a:ext>
            </a:extLst>
          </p:cNvPr>
          <p:cNvGrpSpPr/>
          <p:nvPr/>
        </p:nvGrpSpPr>
        <p:grpSpPr>
          <a:xfrm>
            <a:off x="1291488" y="4491724"/>
            <a:ext cx="9372602" cy="2075628"/>
            <a:chOff x="3367310" y="3830369"/>
            <a:chExt cx="8110969" cy="2471518"/>
          </a:xfrm>
        </p:grpSpPr>
        <p:sp>
          <p:nvSpPr>
            <p:cNvPr id="4" name="TextBox 3">
              <a:extLst>
                <a:ext uri="{FF2B5EF4-FFF2-40B4-BE49-F238E27FC236}">
                  <a16:creationId xmlns:a16="http://schemas.microsoft.com/office/drawing/2014/main" id="{50B2F6FF-B1AD-D5D1-CC20-716EFBB2CEE0}"/>
                </a:ext>
              </a:extLst>
            </p:cNvPr>
            <p:cNvSpPr txBox="1"/>
            <p:nvPr/>
          </p:nvSpPr>
          <p:spPr>
            <a:xfrm>
              <a:off x="7474034" y="557795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Support </a:t>
              </a:r>
              <a:r>
                <a:rPr kumimoji="0" lang="en-US" sz="1700" b="1" i="1" u="none" strike="noStrike" kern="1200" cap="none" spc="0" normalizeH="0" baseline="0" noProof="0" dirty="0">
                  <a:ln>
                    <a:noFill/>
                  </a:ln>
                  <a:solidFill>
                    <a:schemeClr val="bg1"/>
                  </a:solidFill>
                  <a:effectLst/>
                  <a:uLnTx/>
                  <a:uFillTx/>
                  <a:latin typeface="Calibri" panose="020F0502020204030204"/>
                  <a:ea typeface="+mn-ea"/>
                  <a:cs typeface="+mn-cs"/>
                </a:rPr>
                <a:t>MISSION</a:t>
              </a:r>
              <a:r>
                <a:rPr kumimoji="0" lang="en-US" sz="1700" b="1" i="0" u="none" strike="noStrike" kern="1200" cap="none" spc="0" normalizeH="0" baseline="0" noProof="0" dirty="0">
                  <a:ln>
                    <a:noFill/>
                  </a:ln>
                  <a:solidFill>
                    <a:schemeClr val="bg1"/>
                  </a:solidFill>
                  <a:effectLst/>
                  <a:uLnTx/>
                  <a:uFillTx/>
                  <a:latin typeface="Calibri" panose="020F0502020204030204"/>
                  <a:ea typeface="+mn-ea"/>
                  <a:cs typeface="+mn-cs"/>
                </a:rPr>
                <a:t> 1.5 </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using the Global Membership Approach</a:t>
              </a:r>
            </a:p>
          </p:txBody>
        </p:sp>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2023-2027</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2022-2023</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509457" y="556582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Global Membership Approach launch worldwide</a:t>
              </a:r>
            </a:p>
          </p:txBody>
        </p:sp>
      </p:grpSp>
    </p:spTree>
    <p:extLst>
      <p:ext uri="{BB962C8B-B14F-4D97-AF65-F5344CB8AC3E}">
        <p14:creationId xmlns:p14="http://schemas.microsoft.com/office/powerpoint/2010/main" val="2491628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3200" b="1" i="0" u="none" strike="noStrike" kern="0" cap="none" spc="0" normalizeH="0" baseline="0" noProof="0" dirty="0">
                <a:ln>
                  <a:noFill/>
                </a:ln>
                <a:solidFill>
                  <a:prstClr val="white"/>
                </a:solidFill>
                <a:effectLst/>
                <a:uLnTx/>
                <a:uFillTx/>
                <a:latin typeface="Arial" charset="0"/>
                <a:ea typeface="Arial" charset="0"/>
                <a:cs typeface="Arial" charset="0"/>
              </a:rPr>
              <a:t>Global Membership Approach process</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pSp>
        <p:nvGrpSpPr>
          <p:cNvPr id="9" name="Group 8">
            <a:extLst>
              <a:ext uri="{FF2B5EF4-FFF2-40B4-BE49-F238E27FC236}">
                <a16:creationId xmlns:a16="http://schemas.microsoft.com/office/drawing/2014/main" id="{3DEC922A-9AF6-D54B-A18A-8AE5809DC4B2}"/>
              </a:ext>
            </a:extLst>
          </p:cNvPr>
          <p:cNvGrpSpPr/>
          <p:nvPr/>
        </p:nvGrpSpPr>
        <p:grpSpPr>
          <a:xfrm>
            <a:off x="813804" y="2819400"/>
            <a:ext cx="10564392" cy="2560608"/>
            <a:chOff x="1071642" y="2793780"/>
            <a:chExt cx="9897207" cy="2398901"/>
          </a:xfrm>
        </p:grpSpPr>
        <p:sp>
          <p:nvSpPr>
            <p:cNvPr id="10" name="Oval 9">
              <a:extLst>
                <a:ext uri="{FF2B5EF4-FFF2-40B4-BE49-F238E27FC236}">
                  <a16:creationId xmlns:a16="http://schemas.microsoft.com/office/drawing/2014/main" id="{3DF6929A-6ABE-8847-A38E-510D9BB474AD}"/>
                </a:ext>
              </a:extLst>
            </p:cNvPr>
            <p:cNvSpPr/>
            <p:nvPr/>
          </p:nvSpPr>
          <p:spPr bwMode="auto">
            <a:xfrm>
              <a:off x="8569955" y="2793787"/>
              <a:ext cx="2398894" cy="2398894"/>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Build</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Success</a:t>
              </a:r>
            </a:p>
          </p:txBody>
        </p:sp>
        <p:sp>
          <p:nvSpPr>
            <p:cNvPr id="11" name="Oval 10">
              <a:extLst>
                <a:ext uri="{FF2B5EF4-FFF2-40B4-BE49-F238E27FC236}">
                  <a16:creationId xmlns:a16="http://schemas.microsoft.com/office/drawing/2014/main" id="{84D60E5B-FEEE-194E-AE35-853E9A8D911E}"/>
                </a:ext>
              </a:extLst>
            </p:cNvPr>
            <p:cNvSpPr/>
            <p:nvPr/>
          </p:nvSpPr>
          <p:spPr bwMode="auto">
            <a:xfrm>
              <a:off x="6043522" y="2793787"/>
              <a:ext cx="2398894" cy="2398894"/>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Build a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Plan</a:t>
              </a:r>
            </a:p>
          </p:txBody>
        </p:sp>
        <p:sp>
          <p:nvSpPr>
            <p:cNvPr id="12" name="Oval 11">
              <a:extLst>
                <a:ext uri="{FF2B5EF4-FFF2-40B4-BE49-F238E27FC236}">
                  <a16:creationId xmlns:a16="http://schemas.microsoft.com/office/drawing/2014/main" id="{54C6ED37-726F-034E-B75C-7F308AF9112D}"/>
                </a:ext>
              </a:extLst>
            </p:cNvPr>
            <p:cNvSpPr/>
            <p:nvPr/>
          </p:nvSpPr>
          <p:spPr bwMode="auto">
            <a:xfrm>
              <a:off x="3557582" y="2793780"/>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Build 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Vision</a:t>
              </a:r>
            </a:p>
          </p:txBody>
        </p:sp>
        <p:sp>
          <p:nvSpPr>
            <p:cNvPr id="13" name="Oval 12">
              <a:extLst>
                <a:ext uri="{FF2B5EF4-FFF2-40B4-BE49-F238E27FC236}">
                  <a16:creationId xmlns:a16="http://schemas.microsoft.com/office/drawing/2014/main" id="{DD0856C0-DB3F-5849-845D-9F5806B825CC}"/>
                </a:ext>
              </a:extLst>
            </p:cNvPr>
            <p:cNvSpPr/>
            <p:nvPr/>
          </p:nvSpPr>
          <p:spPr bwMode="auto">
            <a:xfrm>
              <a:off x="1071642" y="2793787"/>
              <a:ext cx="2398894" cy="239889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Build 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Team</a:t>
              </a:r>
            </a:p>
          </p:txBody>
        </p:sp>
        <p:sp>
          <p:nvSpPr>
            <p:cNvPr id="14" name="Right Arrow 13">
              <a:extLst>
                <a:ext uri="{FF2B5EF4-FFF2-40B4-BE49-F238E27FC236}">
                  <a16:creationId xmlns:a16="http://schemas.microsoft.com/office/drawing/2014/main" id="{F0120C52-97C7-5846-B32E-3FCF381329F8}"/>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49692" y="2544829"/>
            <a:ext cx="2180522" cy="172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Title 3"/>
          <p:cNvSpPr>
            <a:spLocks noGrp="1"/>
          </p:cNvSpPr>
          <p:nvPr>
            <p:ph type="title" idx="4294967295"/>
          </p:nvPr>
        </p:nvSpPr>
        <p:spPr>
          <a:xfrm>
            <a:off x="-21265" y="739259"/>
            <a:ext cx="12192000" cy="533400"/>
          </a:xfrm>
          <a:prstGeom prst="rect">
            <a:avLst/>
          </a:prstGeom>
        </p:spPr>
        <p:txBody>
          <a:bodyPr>
            <a:normAutofit/>
          </a:bodyPr>
          <a:lstStyle/>
          <a:p>
            <a:r>
              <a:rPr lang="en-US" sz="3200" b="1" dirty="0">
                <a:solidFill>
                  <a:srgbClr val="0A5496"/>
                </a:solidFill>
              </a:rPr>
              <a:t>Global Membership Approach Areas of Focus</a:t>
            </a:r>
          </a:p>
        </p:txBody>
      </p:sp>
      <p:sp>
        <p:nvSpPr>
          <p:cNvPr id="10" name="Rectangle 9"/>
          <p:cNvSpPr/>
          <p:nvPr/>
        </p:nvSpPr>
        <p:spPr>
          <a:xfrm>
            <a:off x="762001"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Rejuvenate districts with new clubs </a:t>
            </a:r>
          </a:p>
        </p:txBody>
      </p:sp>
      <p:sp>
        <p:nvSpPr>
          <p:cNvPr id="12" name="Rectangle 11"/>
          <p:cNvSpPr/>
          <p:nvPr/>
        </p:nvSpPr>
        <p:spPr>
          <a:xfrm>
            <a:off x="3630029"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Revitalize clubs with new members</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New </a:t>
            </a:r>
            <a:br>
              <a:rPr lang="en-US" sz="2400" b="1" kern="1200" dirty="0">
                <a:solidFill>
                  <a:srgbClr val="0A5496"/>
                </a:solidFill>
                <a:latin typeface="Arial" panose="020B0604020202020204" pitchFamily="34" charset="0"/>
                <a:cs typeface="Arial" panose="020B0604020202020204" pitchFamily="34" charset="0"/>
              </a:rPr>
            </a:br>
            <a:r>
              <a:rPr lang="en-US" sz="2400" b="1" kern="1200" dirty="0">
                <a:solidFill>
                  <a:srgbClr val="0A5496"/>
                </a:solidFill>
                <a:latin typeface="Arial" panose="020B0604020202020204" pitchFamily="34" charset="0"/>
                <a:cs typeface="Arial" panose="020B0604020202020204" pitchFamily="34" charset="0"/>
              </a:rPr>
              <a:t>clubs</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New </a:t>
            </a:r>
            <a:br>
              <a:rPr lang="en-US" sz="2400" b="1" kern="1200" dirty="0">
                <a:solidFill>
                  <a:srgbClr val="0A5496"/>
                </a:solidFill>
                <a:latin typeface="Arial" panose="020B0604020202020204" pitchFamily="34" charset="0"/>
                <a:cs typeface="Arial" panose="020B0604020202020204" pitchFamily="34" charset="0"/>
              </a:rPr>
            </a:br>
            <a:r>
              <a:rPr lang="en-US" sz="2400" b="1" kern="1200" dirty="0">
                <a:solidFill>
                  <a:srgbClr val="0A5496"/>
                </a:solidFill>
                <a:latin typeface="Arial" panose="020B0604020202020204" pitchFamily="34" charset="0"/>
                <a:cs typeface="Arial" panose="020B0604020202020204" pitchFamily="34" charset="0"/>
              </a:rPr>
              <a:t>members</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Member satisfaction</a:t>
            </a:r>
          </a:p>
        </p:txBody>
      </p:sp>
      <p:sp>
        <p:nvSpPr>
          <p:cNvPr id="17" name="Oval 16"/>
          <p:cNvSpPr/>
          <p:nvPr/>
        </p:nvSpPr>
        <p:spPr bwMode="auto">
          <a:xfrm>
            <a:off x="1623661"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800" b="1" i="0" u="none" strike="noStrike" cap="none" normalizeH="0" dirty="0">
                <a:ln>
                  <a:noFill/>
                </a:ln>
                <a:solidFill>
                  <a:schemeClr val="bg1">
                    <a:lumMod val="65000"/>
                  </a:schemeClr>
                </a:solidFill>
                <a:effectLst/>
                <a:ea typeface="ヒラギノ角ゴ Pro W3" pitchFamily="84" charset="-128"/>
              </a:rPr>
              <a:t>1</a:t>
            </a:r>
          </a:p>
        </p:txBody>
      </p:sp>
      <p:sp>
        <p:nvSpPr>
          <p:cNvPr id="18" name="Oval 17"/>
          <p:cNvSpPr/>
          <p:nvPr/>
        </p:nvSpPr>
        <p:spPr bwMode="auto">
          <a:xfrm>
            <a:off x="446121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n-US" sz="2800" b="1" dirty="0">
                <a:solidFill>
                  <a:schemeClr val="bg1">
                    <a:lumMod val="65000"/>
                  </a:schemeClr>
                </a:solidFill>
                <a:ea typeface="ヒラギノ角ゴ Pro W3" pitchFamily="84" charset="-128"/>
              </a:rPr>
              <a:t>2</a:t>
            </a:r>
            <a:endParaRPr kumimoji="0" lang="en-US" sz="2800" b="1" i="0" u="none" strike="noStrike" cap="none" normalizeH="0" dirty="0">
              <a:ln>
                <a:noFill/>
              </a:ln>
              <a:solidFill>
                <a:schemeClr val="bg1">
                  <a:lumMod val="65000"/>
                </a:schemeClr>
              </a:solidFill>
              <a:effectLst/>
              <a:ea typeface="ヒラギノ角ゴ Pro W3" pitchFamily="84" charset="-128"/>
            </a:endParaRPr>
          </a:p>
        </p:txBody>
      </p:sp>
      <p:sp>
        <p:nvSpPr>
          <p:cNvPr id="19" name="Oval 18"/>
          <p:cNvSpPr/>
          <p:nvPr/>
        </p:nvSpPr>
        <p:spPr bwMode="auto">
          <a:xfrm>
            <a:off x="7411353" y="2019894"/>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800" b="1" i="0" u="none" strike="noStrike" cap="none" normalizeH="0" dirty="0">
                <a:ln>
                  <a:noFill/>
                </a:ln>
                <a:solidFill>
                  <a:schemeClr val="bg1">
                    <a:lumMod val="65000"/>
                  </a:schemeClr>
                </a:solidFill>
                <a:effectLst/>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312286"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276831" y="4336551"/>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200"/>
            <a:ext cx="2180522" cy="3971453"/>
            <a:chOff x="9366085" y="1981200"/>
            <a:chExt cx="2180522" cy="3971453"/>
          </a:xfrm>
        </p:grpSpPr>
        <p:sp>
          <p:nvSpPr>
            <p:cNvPr id="16" name="Rectangle 15"/>
            <p:cNvSpPr/>
            <p:nvPr/>
          </p:nvSpPr>
          <p:spPr>
            <a:xfrm>
              <a:off x="9366085" y="2518095"/>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Provide training and support for our Lion leaders</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Leader </a:t>
              </a:r>
              <a:br>
                <a:rPr lang="en-US" sz="2400" b="1" kern="1200" dirty="0">
                  <a:solidFill>
                    <a:srgbClr val="0A5496"/>
                  </a:solidFill>
                  <a:latin typeface="Arial" panose="020B0604020202020204" pitchFamily="34" charset="0"/>
                  <a:cs typeface="Arial" panose="020B0604020202020204" pitchFamily="34" charset="0"/>
                </a:rPr>
              </a:br>
              <a:r>
                <a:rPr lang="en-US" sz="2400" b="1" kern="1200" dirty="0">
                  <a:solidFill>
                    <a:srgbClr val="0A5496"/>
                  </a:solidFill>
                  <a:latin typeface="Arial" panose="020B0604020202020204" pitchFamily="34" charset="0"/>
                  <a:cs typeface="Arial" panose="020B0604020202020204" pitchFamily="34" charset="0"/>
                </a:rPr>
                <a:t>support</a:t>
              </a:r>
            </a:p>
          </p:txBody>
        </p:sp>
        <p:sp>
          <p:nvSpPr>
            <p:cNvPr id="24" name="Oval 23"/>
            <p:cNvSpPr/>
            <p:nvPr/>
          </p:nvSpPr>
          <p:spPr bwMode="auto">
            <a:xfrm>
              <a:off x="10221552"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n-US" sz="2800" b="1" dirty="0">
                  <a:solidFill>
                    <a:schemeClr val="bg1">
                      <a:lumMod val="65000"/>
                    </a:schemeClr>
                  </a:solidFill>
                  <a:ea typeface="ヒラギノ角ゴ Pro W3" pitchFamily="84" charset="-128"/>
                </a:rPr>
                <a:t>4</a:t>
              </a:r>
              <a:endParaRPr kumimoji="0" lang="en-US" sz="2800" b="1" i="0" u="none" strike="noStrike" cap="none" normalizeH="0" dirty="0">
                <a:ln>
                  <a:noFill/>
                </a:ln>
                <a:solidFill>
                  <a:schemeClr val="bg1">
                    <a:lumMod val="65000"/>
                  </a:schemeClr>
                </a:solidFill>
                <a:effectLst/>
                <a:ea typeface="ヒラギノ角ゴ Pro W3" pitchFamily="84" charset="-128"/>
              </a:endParaRPr>
            </a:p>
          </p:txBody>
        </p:sp>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sp>
        <p:nvSpPr>
          <p:cNvPr id="34" name="Freeform 33">
            <a:extLst>
              <a:ext uri="{FF2B5EF4-FFF2-40B4-BE49-F238E27FC236}">
                <a16:creationId xmlns:a16="http://schemas.microsoft.com/office/drawing/2014/main" id="{8E952960-5110-DA48-AAE1-CFA6DD693E10}"/>
              </a:ext>
            </a:extLst>
          </p:cNvPr>
          <p:cNvSpPr/>
          <p:nvPr/>
        </p:nvSpPr>
        <p:spPr>
          <a:xfrm>
            <a:off x="6558582" y="2592026"/>
            <a:ext cx="2171632" cy="1675174"/>
          </a:xfrm>
          <a:custGeom>
            <a:avLst/>
            <a:gdLst>
              <a:gd name="connsiteX0" fmla="*/ 0 w 2180522"/>
              <a:gd name="connsiteY0" fmla="*/ 174442 h 1744417"/>
              <a:gd name="connsiteX1" fmla="*/ 174442 w 2180522"/>
              <a:gd name="connsiteY1" fmla="*/ 0 h 1744417"/>
              <a:gd name="connsiteX2" fmla="*/ 2006080 w 2180522"/>
              <a:gd name="connsiteY2" fmla="*/ 0 h 1744417"/>
              <a:gd name="connsiteX3" fmla="*/ 2180522 w 2180522"/>
              <a:gd name="connsiteY3" fmla="*/ 174442 h 1744417"/>
              <a:gd name="connsiteX4" fmla="*/ 2180522 w 2180522"/>
              <a:gd name="connsiteY4" fmla="*/ 1569975 h 1744417"/>
              <a:gd name="connsiteX5" fmla="*/ 2006080 w 2180522"/>
              <a:gd name="connsiteY5" fmla="*/ 1744417 h 1744417"/>
              <a:gd name="connsiteX6" fmla="*/ 174442 w 2180522"/>
              <a:gd name="connsiteY6" fmla="*/ 1744417 h 1744417"/>
              <a:gd name="connsiteX7" fmla="*/ 0 w 2180522"/>
              <a:gd name="connsiteY7" fmla="*/ 1569975 h 1744417"/>
              <a:gd name="connsiteX8" fmla="*/ 0 w 2180522"/>
              <a:gd name="connsiteY8" fmla="*/ 174442 h 17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522" h="1744417">
                <a:moveTo>
                  <a:pt x="0" y="174442"/>
                </a:moveTo>
                <a:cubicBezTo>
                  <a:pt x="0" y="78100"/>
                  <a:pt x="78100" y="0"/>
                  <a:pt x="174442" y="0"/>
                </a:cubicBezTo>
                <a:lnTo>
                  <a:pt x="2006080" y="0"/>
                </a:lnTo>
                <a:cubicBezTo>
                  <a:pt x="2102422" y="0"/>
                  <a:pt x="2180522" y="78100"/>
                  <a:pt x="2180522" y="174442"/>
                </a:cubicBezTo>
                <a:lnTo>
                  <a:pt x="2180522" y="1569975"/>
                </a:lnTo>
                <a:cubicBezTo>
                  <a:pt x="2180522" y="1666317"/>
                  <a:pt x="2102422" y="1744417"/>
                  <a:pt x="2006080" y="1744417"/>
                </a:cubicBezTo>
                <a:lnTo>
                  <a:pt x="174442" y="1744417"/>
                </a:lnTo>
                <a:cubicBezTo>
                  <a:pt x="78100" y="1744417"/>
                  <a:pt x="0" y="1666317"/>
                  <a:pt x="0" y="1569975"/>
                </a:cubicBezTo>
                <a:lnTo>
                  <a:pt x="0" y="174442"/>
                </a:lnTo>
                <a:close/>
              </a:path>
            </a:pathLst>
          </a:cu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Re-motivate members with new fellowships and exciting service</a:t>
            </a:r>
          </a:p>
        </p:txBody>
      </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en-US" sz="3200" b="1" dirty="0">
                <a:solidFill>
                  <a:srgbClr val="0A5496"/>
                </a:solidFill>
              </a:rPr>
              <a:t>Sample Working Group Organization</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Working Group Lead</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Working Group Members</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EBB700"/>
                        </a:solidFill>
                        <a:effectLst>
                          <a:innerShdw blurRad="63500" dist="50800" dir="13500000">
                            <a:prstClr val="black">
                              <a:alpha val="50000"/>
                            </a:prstClr>
                          </a:innerShdw>
                        </a:effectLst>
                        <a:sym typeface="Fira Sans Extra Condensed Medium"/>
                      </a:rPr>
                      <a:t>Focus Area 1:</a:t>
                    </a:r>
                  </a:p>
                  <a:p>
                    <a:r>
                      <a:rPr lang="en" dirty="0">
                        <a:solidFill>
                          <a:srgbClr val="EBB700"/>
                        </a:solidFill>
                        <a:effectLst>
                          <a:innerShdw blurRad="63500" dist="50800" dir="13500000">
                            <a:prstClr val="black">
                              <a:alpha val="50000"/>
                            </a:prstClr>
                          </a:innerShdw>
                        </a:effectLst>
                        <a:sym typeface="Fira Sans Extra Condensed Medium"/>
                      </a:rPr>
                      <a:t>New Clubs</a:t>
                    </a:r>
                    <a:endParaRPr dirty="0">
                      <a:solidFill>
                        <a:srgbClr val="EBB700"/>
                      </a:solidFill>
                      <a:effectLst>
                        <a:innerShdw blurRad="63500" dist="50800" dir="13500000">
                          <a:prstClr val="black">
                            <a:alpha val="50000"/>
                          </a:prstClr>
                        </a:innerShdw>
                      </a:effectLst>
                      <a:sym typeface="Fira Sans Extra Condensed Medium"/>
                    </a:endParaRP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407CCA"/>
                        </a:solidFill>
                        <a:effectLst>
                          <a:innerShdw blurRad="63500" dist="50800" dir="13500000">
                            <a:prstClr val="black">
                              <a:alpha val="50000"/>
                            </a:prstClr>
                          </a:innerShdw>
                        </a:effectLst>
                        <a:sym typeface="Fira Sans Extra Condensed Medium"/>
                      </a:rPr>
                      <a:t>Focus Area 2:</a:t>
                    </a:r>
                  </a:p>
                  <a:p>
                    <a:r>
                      <a:rPr lang="en" dirty="0">
                        <a:solidFill>
                          <a:srgbClr val="407CCA"/>
                        </a:solidFill>
                        <a:effectLst>
                          <a:innerShdw blurRad="63500" dist="50800" dir="13500000">
                            <a:prstClr val="black">
                              <a:alpha val="50000"/>
                            </a:prstClr>
                          </a:innerShdw>
                        </a:effectLst>
                        <a:sym typeface="Fira Sans Extra Condensed Medium"/>
                      </a:rPr>
                      <a:t>New Members</a:t>
                    </a:r>
                    <a:endParaRPr dirty="0">
                      <a:solidFill>
                        <a:srgbClr val="407CCA"/>
                      </a:solidFill>
                      <a:effectLst>
                        <a:innerShdw blurRad="63500" dist="50800" dir="13500000">
                          <a:prstClr val="black">
                            <a:alpha val="50000"/>
                          </a:prstClr>
                        </a:innerShdw>
                      </a:effectLst>
                      <a:sym typeface="Fira Sans Extra Condensed Medium"/>
                    </a:endParaRP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Focus Area 4:</a:t>
                    </a:r>
                  </a:p>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Leader Support</a:t>
                    </a:r>
                    <a:endParaRPr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Focus Area 3:</a:t>
                    </a:r>
                  </a:p>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Member Satisfaction</a:t>
                    </a:r>
                    <a:endParaRPr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D2240"/>
                  </a:solidFill>
                  <a:latin typeface="Helvetica Neue"/>
                </a:rPr>
                <a:t> Global Membership Approach Support Lead</a:t>
              </a:r>
            </a:p>
          </p:txBody>
        </p:sp>
      </p:grpSp>
    </p:spTree>
    <p:extLst>
      <p:ext uri="{BB962C8B-B14F-4D97-AF65-F5344CB8AC3E}">
        <p14:creationId xmlns:p14="http://schemas.microsoft.com/office/powerpoint/2010/main" val="239691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3479800" y="5943600"/>
            <a:ext cx="6799105" cy="553998"/>
          </a:xfrm>
          <a:prstGeom prst="rect">
            <a:avLst/>
          </a:prstGeom>
          <a:noFill/>
        </p:spPr>
        <p:txBody>
          <a:bodyPr wrap="square" rtlCol="0">
            <a:spAutoFit/>
          </a:bodyPr>
          <a:lstStyle/>
          <a:p>
            <a:pPr algn="ctr"/>
            <a:r>
              <a:rPr lang="en-US" sz="3000" b="1" dirty="0">
                <a:solidFill>
                  <a:srgbClr val="F65126"/>
                </a:solidFill>
              </a:rPr>
              <a:t>Lions who make an impact </a:t>
            </a:r>
          </a:p>
        </p:txBody>
      </p:sp>
      <p:graphicFrame>
        <p:nvGraphicFramePr>
          <p:cNvPr id="10" name="Diagram 9">
            <a:extLst>
              <a:ext uri="{FF2B5EF4-FFF2-40B4-BE49-F238E27FC236}">
                <a16:creationId xmlns:a16="http://schemas.microsoft.com/office/drawing/2014/main" id="{1AD1CB55-2A34-4185-B8A9-786984E7F80D}"/>
              </a:ext>
            </a:extLst>
          </p:cNvPr>
          <p:cNvGraphicFramePr/>
          <p:nvPr>
            <p:extLst>
              <p:ext uri="{D42A27DB-BD31-4B8C-83A1-F6EECF244321}">
                <p14:modId xmlns:p14="http://schemas.microsoft.com/office/powerpoint/2010/main" val="199258673"/>
              </p:ext>
            </p:extLst>
          </p:nvPr>
        </p:nvGraphicFramePr>
        <p:xfrm>
          <a:off x="3479800" y="1389700"/>
          <a:ext cx="6731000" cy="4690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3200" dirty="0">
                <a:solidFill>
                  <a:schemeClr val="bg1"/>
                </a:solidFill>
                <a:latin typeface="Arial" panose="020B0604020202020204" pitchFamily="34" charset="0"/>
                <a:cs typeface="Arial" panose="020B0604020202020204" pitchFamily="34" charset="0"/>
              </a:rPr>
              <a:t>Who can be on the working group?</a:t>
            </a:r>
            <a:endParaRPr lang="en-US" sz="3200" kern="0" dirty="0">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Tree>
    <p:extLst>
      <p:ext uri="{BB962C8B-B14F-4D97-AF65-F5344CB8AC3E}">
        <p14:creationId xmlns:p14="http://schemas.microsoft.com/office/powerpoint/2010/main" val="294063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4"/>
            <a:ext cx="11187128" cy="6866023"/>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60627" y="1437601"/>
            <a:ext cx="3033070"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kern="0" dirty="0">
                <a:solidFill>
                  <a:schemeClr val="bg1"/>
                </a:solidFill>
                <a:latin typeface="Arial" charset="0"/>
                <a:ea typeface="Arial" charset="0"/>
                <a:cs typeface="Arial" charset="0"/>
              </a:rPr>
              <a:t>Define what is expected of each working group  member when building the team.</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chemeClr val="bg1"/>
                </a:solidFill>
                <a:latin typeface="Arial" charset="0"/>
                <a:ea typeface="Arial" charset="0"/>
                <a:cs typeface="Arial" charset="0"/>
              </a:rPr>
              <a:t>Setting Clear Expectations</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5181600" y="4398016"/>
            <a:ext cx="1384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5C35"/>
                </a:solidFill>
                <a:effectLst/>
                <a:latin typeface="Open Sans Semibold" panose="020B0706030804020204" pitchFamily="34" charset="0"/>
              </a:rPr>
              <a:t>Dedication</a:t>
            </a:r>
            <a:endParaRPr kumimoji="0" lang="en-US" altLang="en-US" sz="2000" b="0" i="0" u="none" strike="noStrike" cap="none" normalizeH="0" baseline="0" dirty="0">
              <a:ln>
                <a:noFill/>
              </a:ln>
              <a:solidFill>
                <a:srgbClr val="FF5C35"/>
              </a:solidFill>
              <a:effectLst/>
            </a:endParaRP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5562600" y="5116546"/>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lumMod val="75000"/>
                  </a:schemeClr>
                </a:solidFill>
                <a:effectLst/>
                <a:latin typeface="Open Sans Semibold" panose="020B0706030804020204" pitchFamily="34" charset="0"/>
              </a:rPr>
              <a:t>Respect</a:t>
            </a:r>
            <a:endParaRPr kumimoji="0" lang="en-US" altLang="en-US" sz="2000" b="0" i="0" u="none" strike="noStrike" cap="none" normalizeH="0" baseline="0" dirty="0">
              <a:ln>
                <a:noFill/>
              </a:ln>
              <a:solidFill>
                <a:schemeClr val="bg1">
                  <a:lumMod val="75000"/>
                </a:schemeClr>
              </a:solidFill>
              <a:effectLst/>
            </a:endParaRP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5334000" y="2889910"/>
            <a:ext cx="1248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EBB700"/>
                </a:solidFill>
                <a:latin typeface="Open Sans Semibold" panose="020B0706030804020204" pitchFamily="34" charset="0"/>
              </a:rPr>
              <a:t>Flexibility</a:t>
            </a:r>
            <a:endParaRPr kumimoji="0" lang="en-US" altLang="en-US" sz="2000" b="0" i="0" u="none" strike="noStrike" cap="none" normalizeH="0" baseline="0" dirty="0">
              <a:ln>
                <a:noFill/>
              </a:ln>
              <a:solidFill>
                <a:srgbClr val="EBB700"/>
              </a:solidFill>
              <a:effectLst/>
            </a:endParaRP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4495800" y="3679486"/>
            <a:ext cx="2043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407CCA"/>
                </a:solidFill>
                <a:effectLst/>
                <a:latin typeface="Open Sans Semibold" panose="020B0706030804020204" pitchFamily="34" charset="0"/>
              </a:rPr>
              <a:t>Communication</a:t>
            </a:r>
            <a:endParaRPr kumimoji="0" lang="en-US" altLang="en-US" sz="2000" b="0" i="0" u="none" strike="noStrike" cap="none" normalizeH="0" baseline="0" dirty="0">
              <a:ln>
                <a:noFill/>
              </a:ln>
              <a:solidFill>
                <a:srgbClr val="407CCA"/>
              </a:solidFill>
              <a:effectLst/>
            </a:endParaRP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4683434" y="2148448"/>
            <a:ext cx="1922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AC69"/>
                </a:solidFill>
                <a:effectLst/>
                <a:latin typeface="Open Sans Semibold" panose="020B0706030804020204" pitchFamily="34" charset="0"/>
              </a:rPr>
              <a:t>Accountability </a:t>
            </a:r>
            <a:endParaRPr kumimoji="0" lang="en-US" altLang="en-US" sz="2000" b="0" i="0" u="none" strike="noStrike" cap="none" normalizeH="0" baseline="0" dirty="0">
              <a:ln>
                <a:noFill/>
              </a:ln>
              <a:solidFill>
                <a:srgbClr val="00AC69"/>
              </a:solidFill>
              <a:effectLst/>
            </a:endParaRP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spTree>
    <p:extLst>
      <p:ext uri="{BB962C8B-B14F-4D97-AF65-F5344CB8AC3E}">
        <p14:creationId xmlns:p14="http://schemas.microsoft.com/office/powerpoint/2010/main" val="12699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en-US" sz="3200" b="1" dirty="0">
                <a:solidFill>
                  <a:srgbClr val="0A5496"/>
                </a:solidFill>
              </a:rPr>
              <a:t>Working Together </a:t>
            </a:r>
            <a:endParaRPr lang="en-US" sz="3200" b="1" strike="sngStrike" dirty="0">
              <a:solidFill>
                <a:srgbClr val="0A5496"/>
              </a:solidFill>
            </a:endParaRP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en-US" sz="2400" b="1" dirty="0">
                <a:solidFill>
                  <a:srgbClr val="0A5496"/>
                </a:solidFill>
              </a:rPr>
              <a:t>Passion</a:t>
            </a:r>
          </a:p>
          <a:p>
            <a:pPr>
              <a:lnSpc>
                <a:spcPct val="150000"/>
              </a:lnSpc>
              <a:buClr>
                <a:schemeClr val="tx2"/>
              </a:buClr>
              <a:buFont typeface="Wingdings" panose="05000000000000000000" pitchFamily="2" charset="2"/>
              <a:buChar char="§"/>
            </a:pPr>
            <a:r>
              <a:rPr lang="en-US" sz="2400" b="1" dirty="0">
                <a:solidFill>
                  <a:srgbClr val="0A5496"/>
                </a:solidFill>
              </a:rPr>
              <a:t> </a:t>
            </a:r>
          </a:p>
          <a:p>
            <a:pPr>
              <a:lnSpc>
                <a:spcPct val="150000"/>
              </a:lnSpc>
              <a:buClr>
                <a:schemeClr val="tx2"/>
              </a:buClr>
              <a:buFont typeface="Wingdings" panose="05000000000000000000" pitchFamily="2" charset="2"/>
              <a:buChar char="§"/>
            </a:pPr>
            <a:r>
              <a:rPr lang="en-US" sz="2400" b="1" dirty="0">
                <a:solidFill>
                  <a:srgbClr val="0A5496"/>
                </a:solidFill>
              </a:rPr>
              <a:t> </a:t>
            </a:r>
          </a:p>
          <a:p>
            <a:pPr>
              <a:lnSpc>
                <a:spcPct val="150000"/>
              </a:lnSpc>
              <a:buClr>
                <a:schemeClr val="tx2"/>
              </a:buClr>
              <a:buFont typeface="Wingdings" panose="05000000000000000000" pitchFamily="2" charset="2"/>
              <a:buChar char="§"/>
            </a:pPr>
            <a:r>
              <a:rPr lang="en-US" sz="2400" b="1" dirty="0">
                <a:solidFill>
                  <a:srgbClr val="0A5496"/>
                </a:solidFill>
              </a:rPr>
              <a:t> </a:t>
            </a:r>
          </a:p>
          <a:p>
            <a:pPr>
              <a:lnSpc>
                <a:spcPct val="150000"/>
              </a:lnSpc>
              <a:buClr>
                <a:schemeClr val="tx2"/>
              </a:buClr>
              <a:buFont typeface="Wingdings" panose="05000000000000000000" pitchFamily="2" charset="2"/>
              <a:buChar char="§"/>
            </a:pPr>
            <a:r>
              <a:rPr lang="en-US" sz="2400" b="1" dirty="0">
                <a:solidFill>
                  <a:srgbClr val="0A5496"/>
                </a:solidFill>
              </a:rPr>
              <a:t> </a:t>
            </a:r>
          </a:p>
          <a:p>
            <a:pPr>
              <a:lnSpc>
                <a:spcPct val="150000"/>
              </a:lnSpc>
              <a:buClr>
                <a:schemeClr val="tx2"/>
              </a:buClr>
              <a:buFont typeface="Wingdings" panose="05000000000000000000" pitchFamily="2" charset="2"/>
              <a:buChar char="§"/>
            </a:pPr>
            <a:r>
              <a:rPr lang="en-US" sz="2400" b="1" dirty="0">
                <a:solidFill>
                  <a:srgbClr val="0A5496"/>
                </a:solidFill>
              </a:rPr>
              <a:t> </a:t>
            </a:r>
          </a:p>
          <a:p>
            <a:pPr>
              <a:lnSpc>
                <a:spcPct val="150000"/>
              </a:lnSpc>
              <a:buClr>
                <a:schemeClr val="tx2"/>
              </a:buClr>
              <a:buFont typeface="Wingdings" panose="05000000000000000000" pitchFamily="2" charset="2"/>
              <a:buChar char="§"/>
            </a:pPr>
            <a:r>
              <a:rPr lang="en-US" sz="2400" b="1" dirty="0">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n-US" sz="2400" b="1" kern="0" dirty="0">
                <a:solidFill>
                  <a:srgbClr val="0A5496"/>
                </a:solidFill>
              </a:rPr>
              <a:t>Purpose</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p:txBody>
      </p:sp>
    </p:spTree>
    <p:extLst>
      <p:ext uri="{BB962C8B-B14F-4D97-AF65-F5344CB8AC3E}">
        <p14:creationId xmlns:p14="http://schemas.microsoft.com/office/powerpoint/2010/main" val="85395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502628E1-5E46-1343-997D-913808D67107}"/>
              </a:ext>
            </a:extLst>
          </p:cNvPr>
          <p:cNvGrpSpPr/>
          <p:nvPr/>
        </p:nvGrpSpPr>
        <p:grpSpPr>
          <a:xfrm>
            <a:off x="733252" y="1600200"/>
            <a:ext cx="10540884" cy="4424290"/>
            <a:chOff x="733252" y="1600200"/>
            <a:chExt cx="10540884" cy="4424290"/>
          </a:xfrm>
        </p:grpSpPr>
        <p:sp>
          <p:nvSpPr>
            <p:cNvPr id="18" name="Body Copy">
              <a:extLst>
                <a:ext uri="{FF2B5EF4-FFF2-40B4-BE49-F238E27FC236}">
                  <a16:creationId xmlns:a16="http://schemas.microsoft.com/office/drawing/2014/main" id="{3C41F1B6-558F-6740-B8F8-E8A474BEEC65}"/>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b="1" kern="0" dirty="0"/>
                <a:t>Alone we can do so little;</a:t>
              </a:r>
            </a:p>
            <a:p>
              <a:r>
                <a:rPr lang="en-US" sz="4400" b="1" kern="0" dirty="0"/>
                <a:t>together we can do so much.</a:t>
              </a:r>
            </a:p>
          </p:txBody>
        </p:sp>
        <p:sp>
          <p:nvSpPr>
            <p:cNvPr id="19" name="Quote">
              <a:extLst>
                <a:ext uri="{FF2B5EF4-FFF2-40B4-BE49-F238E27FC236}">
                  <a16:creationId xmlns:a16="http://schemas.microsoft.com/office/drawing/2014/main" id="{8D226F39-8891-A347-9BB2-80D476E06812}"/>
                </a:ext>
              </a:extLst>
            </p:cNvPr>
            <p:cNvSpPr/>
            <p:nvPr/>
          </p:nvSpPr>
          <p:spPr>
            <a:xfrm>
              <a:off x="733252" y="1600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20" name="Quote">
              <a:extLst>
                <a:ext uri="{FF2B5EF4-FFF2-40B4-BE49-F238E27FC236}">
                  <a16:creationId xmlns:a16="http://schemas.microsoft.com/office/drawing/2014/main" id="{FC79C4BB-10AE-F943-AE1C-02C5220BCB45}"/>
                </a:ext>
              </a:extLst>
            </p:cNvPr>
            <p:cNvSpPr/>
            <p:nvPr/>
          </p:nvSpPr>
          <p:spPr>
            <a:xfrm>
              <a:off x="9760417" y="319038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2" name="Text Placeholder 1"/>
          <p:cNvSpPr>
            <a:spLocks noGrp="1"/>
          </p:cNvSpPr>
          <p:nvPr>
            <p:ph type="body" sz="quarter" idx="4294967295"/>
          </p:nvPr>
        </p:nvSpPr>
        <p:spPr>
          <a:xfrm>
            <a:off x="7458226" y="5477352"/>
            <a:ext cx="2849895" cy="848012"/>
          </a:xfrm>
          <a:prstGeom prst="rect">
            <a:avLst/>
          </a:prstGeom>
        </p:spPr>
        <p:txBody>
          <a:bodyPr/>
          <a:lstStyle/>
          <a:p>
            <a:pPr marL="0" indent="0">
              <a:buNone/>
            </a:pPr>
            <a:r>
              <a:rPr lang="en-US" sz="2400" b="1" dirty="0">
                <a:solidFill>
                  <a:schemeClr val="bg1"/>
                </a:solidFill>
              </a:rPr>
              <a:t>- Helen Keller</a:t>
            </a:r>
          </a:p>
        </p:txBody>
      </p:sp>
    </p:spTree>
    <p:extLst>
      <p:ext uri="{BB962C8B-B14F-4D97-AF65-F5344CB8AC3E}">
        <p14:creationId xmlns:p14="http://schemas.microsoft.com/office/powerpoint/2010/main" val="37662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sz="3200" b="1" kern="0" dirty="0">
                <a:solidFill>
                  <a:srgbClr val="00338D"/>
                </a:solidFill>
                <a:latin typeface="Arial" charset="0"/>
                <a:ea typeface="Arial" charset="0"/>
                <a:cs typeface="Arial" charset="0"/>
              </a:rPr>
              <a:t>Next steps: Prepare for Build a Vision session</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en-US" sz="2000" dirty="0"/>
              <a:t>Select a meeting date and time</a:t>
            </a:r>
          </a:p>
          <a:p>
            <a:pPr>
              <a:lnSpc>
                <a:spcPct val="150000"/>
              </a:lnSpc>
              <a:buClr>
                <a:schemeClr val="accent1"/>
              </a:buClr>
              <a:buFont typeface="Wingdings" pitchFamily="2" charset="2"/>
              <a:buChar char="§"/>
            </a:pPr>
            <a:r>
              <a:rPr lang="en-US" sz="2000" dirty="0"/>
              <a:t>Identify the facilitator </a:t>
            </a:r>
          </a:p>
          <a:p>
            <a:pPr>
              <a:lnSpc>
                <a:spcPct val="150000"/>
              </a:lnSpc>
              <a:buClr>
                <a:schemeClr val="accent1"/>
              </a:buClr>
              <a:buFont typeface="Wingdings" pitchFamily="2" charset="2"/>
              <a:buChar char="§"/>
            </a:pPr>
            <a:r>
              <a:rPr lang="en-US" sz="2000" dirty="0"/>
              <a:t>Send invitations for virtual meeting</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21712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639170" y="683496"/>
            <a:ext cx="11552830" cy="533400"/>
          </a:xfrm>
          <a:prstGeom prst="rect">
            <a:avLst/>
          </a:prstGeom>
        </p:spPr>
        <p:txBody>
          <a:bodyPr lIns="91440" tIns="45720" rIns="91440" bIns="45720" anchor="t">
            <a:normAutofit fontScale="90000"/>
          </a:bodyPr>
          <a:lstStyle/>
          <a:p>
            <a:pPr algn="l"/>
            <a:r>
              <a:rPr lang="en-US" b="1" dirty="0">
                <a:solidFill>
                  <a:srgbClr val="0A5496"/>
                </a:solidFill>
              </a:rPr>
              <a:t>Recommended Pre-Work for Build a Vision</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639170" y="1752600"/>
            <a:ext cx="5486400" cy="4572000"/>
          </a:xfrm>
          <a:prstGeom prst="rect">
            <a:avLst/>
          </a:prstGeom>
        </p:spPr>
        <p:txBody>
          <a:bodyPr lIns="91440" tIns="45720" rIns="91440" bIns="45720" anchor="t"/>
          <a:lstStyle/>
          <a:p>
            <a:pPr marL="0" indent="0">
              <a:buNone/>
            </a:pPr>
            <a:r>
              <a:rPr lang="en-US" sz="2800" b="1" dirty="0">
                <a:solidFill>
                  <a:srgbClr val="0A5496"/>
                </a:solidFill>
                <a:ea typeface="ヒラギノ角ゴ Pro W3"/>
              </a:rPr>
              <a:t>Lion Learning Center Courses</a:t>
            </a:r>
            <a:endParaRPr lang="en-US" sz="2800" b="1" dirty="0">
              <a:solidFill>
                <a:srgbClr val="0A5496"/>
              </a:solidFill>
            </a:endParaRPr>
          </a:p>
          <a:p>
            <a:pPr>
              <a:lnSpc>
                <a:spcPct val="250000"/>
              </a:lnSpc>
              <a:buClr>
                <a:srgbClr val="FFC000"/>
              </a:buClr>
            </a:pPr>
            <a:r>
              <a:rPr lang="en-US" sz="2000" dirty="0">
                <a:ea typeface="ヒラギノ角ゴ Pro W3"/>
              </a:rPr>
              <a:t>Effective Teams</a:t>
            </a:r>
          </a:p>
          <a:p>
            <a:pPr>
              <a:lnSpc>
                <a:spcPct val="150000"/>
              </a:lnSpc>
              <a:buClr>
                <a:srgbClr val="FFC000"/>
              </a:buClr>
            </a:pPr>
            <a:r>
              <a:rPr lang="en-US" sz="2000" dirty="0">
                <a:ea typeface="ヒラギノ角ゴ Pro W3"/>
              </a:rPr>
              <a:t>Effective Listening</a:t>
            </a:r>
          </a:p>
          <a:p>
            <a:pPr>
              <a:lnSpc>
                <a:spcPct val="150000"/>
              </a:lnSpc>
              <a:buClr>
                <a:srgbClr val="FFC000"/>
              </a:buClr>
            </a:pPr>
            <a:r>
              <a:rPr lang="en-US" sz="2000" dirty="0">
                <a:ea typeface="ヒラギノ角ゴ Pro W3"/>
              </a:rPr>
              <a:t>Introduction to SWOT Analysis</a:t>
            </a:r>
          </a:p>
          <a:p>
            <a:pPr>
              <a:lnSpc>
                <a:spcPct val="150000"/>
              </a:lnSpc>
              <a:buClr>
                <a:srgbClr val="FFC000"/>
              </a:buClr>
            </a:pPr>
            <a:r>
              <a:rPr lang="en-US" sz="2000" dirty="0">
                <a:ea typeface="ヒラギノ角ゴ Pro W3"/>
              </a:rPr>
              <a:t>Goal Setting</a:t>
            </a:r>
          </a:p>
          <a:p>
            <a:pPr marL="0" indent="0">
              <a:buNone/>
            </a:pPr>
            <a:endParaRPr lang="en-US" dirty="0">
              <a:ea typeface="ヒラギノ角ゴ Pro W3"/>
            </a:endParaRPr>
          </a:p>
          <a:p>
            <a:pPr marL="0" indent="0">
              <a:buNone/>
            </a:pPr>
            <a:r>
              <a:rPr lang="en-US" dirty="0">
                <a:ea typeface="ヒラギノ角ゴ Pro W3"/>
              </a:rPr>
              <a:t>Search for the courses by name in the Lions Learning Center (LLC) Content Library. Access the LCC through your Lion Account (Lion Portal), click Learn, then click Lions Learning Center.</a:t>
            </a:r>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415585" y="1752600"/>
            <a:ext cx="5486400" cy="45720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800" b="1" kern="0" dirty="0">
                <a:solidFill>
                  <a:srgbClr val="0A5496"/>
                </a:solidFill>
                <a:latin typeface="Arial" panose="020B0604020202020204" pitchFamily="34" charset="0"/>
                <a:ea typeface="ヒラギノ角ゴ Pro W3"/>
                <a:cs typeface="Arial" panose="020B0604020202020204" pitchFamily="34" charset="0"/>
              </a:rPr>
              <a:t>Supplemental Learning</a:t>
            </a:r>
            <a:endParaRPr lang="en-US" sz="2800" b="1" kern="0" dirty="0">
              <a:solidFill>
                <a:srgbClr val="0A5496"/>
              </a:solidFill>
              <a:latin typeface="Arial" panose="020B0604020202020204" pitchFamily="34" charset="0"/>
              <a:cs typeface="Arial" panose="020B0604020202020204" pitchFamily="34" charset="0"/>
            </a:endParaRPr>
          </a:p>
          <a:p>
            <a:pPr>
              <a:lnSpc>
                <a:spcPct val="200000"/>
              </a:lnSpc>
              <a:buClr>
                <a:srgbClr val="FFC000"/>
              </a:buClr>
            </a:pPr>
            <a:r>
              <a:rPr lang="en-US" sz="2000" kern="0" dirty="0">
                <a:solidFill>
                  <a:srgbClr val="0A5496"/>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District Strategic Plan Workbook</a:t>
            </a:r>
            <a:endParaRPr lang="en-US" sz="2000" kern="0" dirty="0">
              <a:solidFill>
                <a:srgbClr val="0A5496"/>
              </a:solidFill>
              <a:latin typeface="Arial" panose="020B0604020202020204" pitchFamily="34" charset="0"/>
              <a:ea typeface="ヒラギノ角ゴ Pro W3"/>
              <a:cs typeface="Arial" panose="020B0604020202020204" pitchFamily="34" charset="0"/>
            </a:endParaRPr>
          </a:p>
          <a:p>
            <a:pPr lvl="1">
              <a:buClr>
                <a:srgbClr val="FFC000"/>
              </a:buClr>
              <a:buFont typeface="Arial" panose="020B0604020202020204" pitchFamily="34" charset="0"/>
              <a:buChar char="•"/>
            </a:pPr>
            <a:r>
              <a:rPr lang="en-US" sz="1600" kern="0" dirty="0">
                <a:solidFill>
                  <a:schemeClr val="tx1"/>
                </a:solidFill>
                <a:latin typeface="Arial" panose="020B0604020202020204" pitchFamily="34" charset="0"/>
                <a:ea typeface="ヒラギノ角ゴ Pro W3"/>
                <a:cs typeface="Arial" panose="020B0604020202020204" pitchFamily="34" charset="0"/>
              </a:rPr>
              <a:t>Service Activities</a:t>
            </a:r>
          </a:p>
          <a:p>
            <a:pPr lvl="1">
              <a:buClr>
                <a:srgbClr val="FFC000"/>
              </a:buClr>
              <a:buFont typeface="Arial" panose="020B0604020202020204" pitchFamily="34" charset="0"/>
              <a:buChar char="•"/>
            </a:pPr>
            <a:r>
              <a:rPr lang="en-US" sz="1600" kern="0" dirty="0">
                <a:solidFill>
                  <a:schemeClr val="tx1"/>
                </a:solidFill>
                <a:latin typeface="Arial" panose="020B0604020202020204" pitchFamily="34" charset="0"/>
                <a:ea typeface="ヒラギノ角ゴ Pro W3"/>
                <a:cs typeface="Arial" panose="020B0604020202020204" pitchFamily="34" charset="0"/>
              </a:rPr>
              <a:t>Membership Development </a:t>
            </a:r>
            <a:endParaRPr lang="en-US" sz="2000" kern="0" dirty="0">
              <a:ea typeface="ヒラギノ角ゴ Pro W3"/>
            </a:endParaRPr>
          </a:p>
        </p:txBody>
      </p:sp>
    </p:spTree>
    <p:extLst>
      <p:ext uri="{BB962C8B-B14F-4D97-AF65-F5344CB8AC3E}">
        <p14:creationId xmlns:p14="http://schemas.microsoft.com/office/powerpoint/2010/main" val="29099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EBB700"/>
                </a:solidFill>
              </a:rPr>
              <a:t>Global Membership Approach</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t>Build a Team</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Tree>
    <p:extLst>
      <p:ext uri="{BB962C8B-B14F-4D97-AF65-F5344CB8AC3E}">
        <p14:creationId xmlns:p14="http://schemas.microsoft.com/office/powerpoint/2010/main" val="311394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Questions?</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2" name="Copyright">
            <a:extLst>
              <a:ext uri="{FF2B5EF4-FFF2-40B4-BE49-F238E27FC236}">
                <a16:creationId xmlns:a16="http://schemas.microsoft.com/office/drawing/2014/main" id="{F6B0E5B4-2FF8-9940-AEE0-93BFB00EBA3D}"/>
              </a:ext>
            </a:extLst>
          </p:cNvPr>
          <p:cNvSpPr txBox="1"/>
          <p:nvPr/>
        </p:nvSpPr>
        <p:spPr>
          <a:xfrm>
            <a:off x="3171770" y="6248400"/>
            <a:ext cx="3399810" cy="338554"/>
          </a:xfrm>
          <a:prstGeom prst="rect">
            <a:avLst/>
          </a:prstGeom>
          <a:noFill/>
        </p:spPr>
        <p:txBody>
          <a:bodyPr wrap="square" rtlCol="0">
            <a:spAutoFit/>
          </a:bodyPr>
          <a:lstStyle/>
          <a:p>
            <a:r>
              <a:rPr lang="en-US" sz="1600" b="1" dirty="0">
                <a:solidFill>
                  <a:schemeClr val="bg1"/>
                </a:solidFill>
              </a:rPr>
              <a:t>© 2020 Lions Clubs International</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6829370" y="6248400"/>
            <a:ext cx="2314630" cy="584775"/>
          </a:xfrm>
          <a:prstGeom prst="rect">
            <a:avLst/>
          </a:prstGeom>
          <a:noFill/>
        </p:spPr>
        <p:txBody>
          <a:bodyPr wrap="square" rtlCol="0">
            <a:spAutoFit/>
          </a:bodyPr>
          <a:lstStyle/>
          <a:p>
            <a:r>
              <a:rPr lang="en-US" altLang="zh-TW" sz="1600" b="1" dirty="0">
                <a:solidFill>
                  <a:schemeClr val="bg1"/>
                </a:solidFill>
              </a:rPr>
              <a:t>Updated 5/2023</a:t>
            </a:r>
            <a:r>
              <a:rPr lang="zh-TW" sz="1600" b="1" dirty="0">
                <a:solidFill>
                  <a:schemeClr val="bg1"/>
                </a:solidFill>
              </a:rPr>
              <a:t> </a:t>
            </a:r>
            <a:r>
              <a:rPr lang="de-DE" sz="1600" b="1" dirty="0">
                <a:solidFill>
                  <a:schemeClr val="bg1"/>
                </a:solidFill>
              </a:rPr>
              <a:t>EN</a:t>
            </a:r>
            <a:endParaRPr lang="en-US" sz="1600" b="1" dirty="0">
              <a:solidFill>
                <a:schemeClr val="bg1"/>
              </a:solidFill>
            </a:endParaRPr>
          </a:p>
          <a:p>
            <a:endParaRPr lang="en-US" sz="1600" b="1" dirty="0">
              <a:solidFill>
                <a:schemeClr val="bg1"/>
              </a:solidFill>
            </a:endParaRP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spTree>
    <p:extLst>
      <p:ext uri="{BB962C8B-B14F-4D97-AF65-F5344CB8AC3E}">
        <p14:creationId xmlns:p14="http://schemas.microsoft.com/office/powerpoint/2010/main" val="29813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en-US" sz="6000" b="1" dirty="0">
                <a:solidFill>
                  <a:schemeClr val="bg1"/>
                </a:solidFill>
                <a:latin typeface="Arial" panose="020B0604020202020204" pitchFamily="34" charset="0"/>
                <a:ea typeface="Arial" charset="0"/>
                <a:cs typeface="Arial" panose="020B0604020202020204" pitchFamily="34" charset="0"/>
              </a:rPr>
              <a:t>Agenda</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dirty="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7297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Global Membership  Approach Overview</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Working Group Organization</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Working Group Roles</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Next Steps</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150808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02244" y="1525954"/>
            <a:ext cx="4988956" cy="563684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b="1" dirty="0">
                <a:solidFill>
                  <a:schemeClr val="bg1"/>
                </a:solidFill>
              </a:rPr>
              <a:t>Vision</a:t>
            </a:r>
          </a:p>
          <a:p>
            <a:pPr>
              <a:lnSpc>
                <a:spcPct val="120000"/>
              </a:lnSpc>
            </a:pPr>
            <a:r>
              <a:rPr lang="en-US" dirty="0">
                <a:solidFill>
                  <a:schemeClr val="bg1"/>
                </a:solidFill>
              </a:rPr>
              <a:t>To be the global leader in community and humanitarian service.</a:t>
            </a:r>
          </a:p>
          <a:p>
            <a:endParaRPr lang="en-US" dirty="0">
              <a:solidFill>
                <a:schemeClr val="bg1"/>
              </a:solidFill>
            </a:endParaRPr>
          </a:p>
          <a:p>
            <a:r>
              <a:rPr lang="en-US" b="1" dirty="0">
                <a:solidFill>
                  <a:schemeClr val="bg1"/>
                </a:solidFill>
              </a:rPr>
              <a:t>Mission</a:t>
            </a:r>
          </a:p>
          <a:p>
            <a:pPr>
              <a:lnSpc>
                <a:spcPct val="120000"/>
              </a:lnSpc>
            </a:pPr>
            <a:r>
              <a:rPr lang="en-US" b="1" dirty="0">
                <a:solidFill>
                  <a:schemeClr val="bg1"/>
                </a:solidFill>
              </a:rPr>
              <a:t>To empower Lions clubs, volunteers, and partners to improve health and well-being, strengthen communities, and support those in need through humanitarian services and grants that impact lives globally, and encourage peace and international understanding.</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610439"/>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chemeClr val="bg1"/>
                </a:solidFill>
                <a:latin typeface="Arial" charset="0"/>
                <a:ea typeface="Arial" charset="0"/>
                <a:cs typeface="Arial" charset="0"/>
              </a:rPr>
              <a:t>Why are we Lions?</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2" name="Yellow Bar">
            <a:extLst>
              <a:ext uri="{FF2B5EF4-FFF2-40B4-BE49-F238E27FC236}">
                <a16:creationId xmlns:a16="http://schemas.microsoft.com/office/drawing/2014/main" id="{36FFCDE8-B037-9D44-B42A-957A01737C55}"/>
              </a:ext>
            </a:extLst>
          </p:cNvPr>
          <p:cNvSpPr/>
          <p:nvPr/>
        </p:nvSpPr>
        <p:spPr>
          <a:xfrm>
            <a:off x="895678" y="1332833"/>
            <a:ext cx="39319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45764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sp>
        <p:nvSpPr>
          <p:cNvPr id="11" name="Title 1"/>
          <p:cNvSpPr txBox="1">
            <a:spLocks/>
          </p:cNvSpPr>
          <p:nvPr/>
        </p:nvSpPr>
        <p:spPr>
          <a:xfrm>
            <a:off x="6096000" y="2438400"/>
            <a:ext cx="5181600"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600" b="1" kern="0" dirty="0">
                <a:solidFill>
                  <a:schemeClr val="bg1"/>
                </a:solidFill>
                <a:latin typeface="Arial" charset="0"/>
                <a:ea typeface="Arial" charset="0"/>
                <a:cs typeface="Arial" charset="0"/>
              </a:rPr>
              <a:t>How has being a Lion changed your life?</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0324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en-US" sz="3200" kern="0" dirty="0">
                <a:solidFill>
                  <a:srgbClr val="00338D"/>
                </a:solidFill>
              </a:rPr>
              <a:t>Understanding the need for the </a:t>
            </a:r>
          </a:p>
          <a:p>
            <a:pPr algn="ctr">
              <a:spcBef>
                <a:spcPts val="0"/>
              </a:spcBef>
            </a:pPr>
            <a:r>
              <a:rPr lang="en-US" sz="3200" kern="0" dirty="0">
                <a:solidFill>
                  <a:srgbClr val="00338D"/>
                </a:solidFill>
              </a:rPr>
              <a:t>Global Membership Approach</a:t>
            </a: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3" name="TextBox 12">
            <a:extLst>
              <a:ext uri="{FF2B5EF4-FFF2-40B4-BE49-F238E27FC236}">
                <a16:creationId xmlns:a16="http://schemas.microsoft.com/office/drawing/2014/main" id="{C3D96C53-0633-4C56-8D34-961EC9DFCDC5}"/>
              </a:ext>
            </a:extLst>
          </p:cNvPr>
          <p:cNvSpPr txBox="1"/>
          <p:nvPr/>
        </p:nvSpPr>
        <p:spPr>
          <a:xfrm>
            <a:off x="609600" y="6218796"/>
            <a:ext cx="7028873" cy="307777"/>
          </a:xfrm>
          <a:prstGeom prst="rect">
            <a:avLst/>
          </a:prstGeom>
          <a:noFill/>
        </p:spPr>
        <p:txBody>
          <a:bodyPr wrap="square" rtlCol="0">
            <a:spAutoFit/>
          </a:bodyPr>
          <a:lstStyle/>
          <a:p>
            <a:r>
              <a:rPr lang="en-US" sz="1400" dirty="0"/>
              <a:t>Gain/Loss Membership Totals by CA</a:t>
            </a:r>
            <a:endParaRPr lang="en-US" sz="1400" b="1" strike="sngStrike" dirty="0">
              <a:highlight>
                <a:srgbClr val="FFFF00"/>
              </a:highlight>
            </a:endParaRP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79902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7</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13" name="Text Placeholder 18">
            <a:extLst>
              <a:ext uri="{FF2B5EF4-FFF2-40B4-BE49-F238E27FC236}">
                <a16:creationId xmlns:a16="http://schemas.microsoft.com/office/drawing/2014/main" id="{44371ECB-F0F1-404A-9B65-D89069084A64}"/>
              </a:ext>
            </a:extLst>
          </p:cNvPr>
          <p:cNvSpPr txBox="1">
            <a:spLocks/>
          </p:cNvSpPr>
          <p:nvPr/>
        </p:nvSpPr>
        <p:spPr>
          <a:xfrm>
            <a:off x="609600" y="533400"/>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en-US" sz="3200" kern="0" dirty="0">
                <a:solidFill>
                  <a:srgbClr val="00338D"/>
                </a:solidFill>
              </a:rPr>
              <a:t>Reviewing 3-year trends</a:t>
            </a:r>
          </a:p>
        </p:txBody>
      </p:sp>
      <p:sp>
        <p:nvSpPr>
          <p:cNvPr id="14" name="Yellow Bar">
            <a:extLst>
              <a:ext uri="{FF2B5EF4-FFF2-40B4-BE49-F238E27FC236}">
                <a16:creationId xmlns:a16="http://schemas.microsoft.com/office/drawing/2014/main" id="{91214242-BDD4-4831-B35A-FA41E2E1B095}"/>
              </a:ext>
            </a:extLst>
          </p:cNvPr>
          <p:cNvSpPr/>
          <p:nvPr/>
        </p:nvSpPr>
        <p:spPr>
          <a:xfrm>
            <a:off x="4632960" y="1143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5" name="Freeform 11">
            <a:extLst>
              <a:ext uri="{FF2B5EF4-FFF2-40B4-BE49-F238E27FC236}">
                <a16:creationId xmlns:a16="http://schemas.microsoft.com/office/drawing/2014/main" id="{AF1CE708-FBF8-4BE0-91F6-895C923CF609}"/>
              </a:ext>
            </a:extLst>
          </p:cNvPr>
          <p:cNvSpPr>
            <a:spLocks/>
          </p:cNvSpPr>
          <p:nvPr/>
        </p:nvSpPr>
        <p:spPr bwMode="auto">
          <a:xfrm>
            <a:off x="1112520" y="88700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C000"/>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6" name="Freeform 11">
            <a:extLst>
              <a:ext uri="{FF2B5EF4-FFF2-40B4-BE49-F238E27FC236}">
                <a16:creationId xmlns:a16="http://schemas.microsoft.com/office/drawing/2014/main" id="{189E0B72-8CB9-47D1-AF1E-65E4A4872668}"/>
              </a:ext>
            </a:extLst>
          </p:cNvPr>
          <p:cNvSpPr>
            <a:spLocks/>
          </p:cNvSpPr>
          <p:nvPr/>
        </p:nvSpPr>
        <p:spPr bwMode="auto">
          <a:xfrm>
            <a:off x="1341974" y="223605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7" name="Freeform 11">
            <a:extLst>
              <a:ext uri="{FF2B5EF4-FFF2-40B4-BE49-F238E27FC236}">
                <a16:creationId xmlns:a16="http://schemas.microsoft.com/office/drawing/2014/main" id="{871F4178-A5D8-473C-8FAE-87AA50E13AD6}"/>
              </a:ext>
            </a:extLst>
          </p:cNvPr>
          <p:cNvSpPr>
            <a:spLocks/>
          </p:cNvSpPr>
          <p:nvPr/>
        </p:nvSpPr>
        <p:spPr bwMode="auto">
          <a:xfrm>
            <a:off x="2762487" y="409206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8" name="Freeform 11">
            <a:extLst>
              <a:ext uri="{FF2B5EF4-FFF2-40B4-BE49-F238E27FC236}">
                <a16:creationId xmlns:a16="http://schemas.microsoft.com/office/drawing/2014/main" id="{3961F8C3-08DF-4D24-9944-91C9D46BB138}"/>
              </a:ext>
            </a:extLst>
          </p:cNvPr>
          <p:cNvSpPr>
            <a:spLocks/>
          </p:cNvSpPr>
          <p:nvPr/>
        </p:nvSpPr>
        <p:spPr bwMode="auto">
          <a:xfrm>
            <a:off x="5837631" y="181952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9" name="Freeform 11">
            <a:extLst>
              <a:ext uri="{FF2B5EF4-FFF2-40B4-BE49-F238E27FC236}">
                <a16:creationId xmlns:a16="http://schemas.microsoft.com/office/drawing/2014/main" id="{B55894F7-C05F-41E6-B4FB-CB48AF5CE8E7}"/>
              </a:ext>
            </a:extLst>
          </p:cNvPr>
          <p:cNvSpPr>
            <a:spLocks/>
          </p:cNvSpPr>
          <p:nvPr/>
        </p:nvSpPr>
        <p:spPr bwMode="auto">
          <a:xfrm>
            <a:off x="5675153" y="356485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20" name="Freeform 11">
            <a:extLst>
              <a:ext uri="{FF2B5EF4-FFF2-40B4-BE49-F238E27FC236}">
                <a16:creationId xmlns:a16="http://schemas.microsoft.com/office/drawing/2014/main" id="{97708F89-6627-46F7-B1C5-71AEB995DBD4}"/>
              </a:ext>
            </a:extLst>
          </p:cNvPr>
          <p:cNvSpPr>
            <a:spLocks/>
          </p:cNvSpPr>
          <p:nvPr/>
        </p:nvSpPr>
        <p:spPr bwMode="auto">
          <a:xfrm>
            <a:off x="8087745" y="275204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21" name="Freeform 11">
            <a:extLst>
              <a:ext uri="{FF2B5EF4-FFF2-40B4-BE49-F238E27FC236}">
                <a16:creationId xmlns:a16="http://schemas.microsoft.com/office/drawing/2014/main" id="{F5A3CCB9-8504-4EB5-91DC-4EF79E0FA655}"/>
              </a:ext>
            </a:extLst>
          </p:cNvPr>
          <p:cNvSpPr>
            <a:spLocks/>
          </p:cNvSpPr>
          <p:nvPr/>
        </p:nvSpPr>
        <p:spPr bwMode="auto">
          <a:xfrm>
            <a:off x="9501800" y="97844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22" name="Freeform 11">
            <a:extLst>
              <a:ext uri="{FF2B5EF4-FFF2-40B4-BE49-F238E27FC236}">
                <a16:creationId xmlns:a16="http://schemas.microsoft.com/office/drawing/2014/main" id="{6244BAD6-3C89-49D5-A065-5A55A7FD64C2}"/>
              </a:ext>
            </a:extLst>
          </p:cNvPr>
          <p:cNvSpPr>
            <a:spLocks/>
          </p:cNvSpPr>
          <p:nvPr/>
        </p:nvSpPr>
        <p:spPr bwMode="auto">
          <a:xfrm>
            <a:off x="10266806" y="4435611"/>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C000"/>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23" name="TextBox 22">
            <a:extLst>
              <a:ext uri="{FF2B5EF4-FFF2-40B4-BE49-F238E27FC236}">
                <a16:creationId xmlns:a16="http://schemas.microsoft.com/office/drawing/2014/main" id="{707C3D14-441E-438A-8635-D4D9B80CFBC8}"/>
              </a:ext>
            </a:extLst>
          </p:cNvPr>
          <p:cNvSpPr txBox="1"/>
          <p:nvPr/>
        </p:nvSpPr>
        <p:spPr>
          <a:xfrm>
            <a:off x="587477" y="6186100"/>
            <a:ext cx="7028873" cy="307777"/>
          </a:xfrm>
          <a:prstGeom prst="rect">
            <a:avLst/>
          </a:prstGeom>
          <a:noFill/>
        </p:spPr>
        <p:txBody>
          <a:bodyPr wrap="square" rtlCol="0">
            <a:spAutoFit/>
          </a:bodyPr>
          <a:lstStyle/>
          <a:p>
            <a:r>
              <a:rPr lang="en-US" sz="1400" dirty="0"/>
              <a:t>Average gain/loss membership totals by CA</a:t>
            </a:r>
            <a:endParaRPr lang="en-US" sz="1400" b="1" strike="sngStrike" dirty="0">
              <a:highlight>
                <a:srgbClr val="FFFF00"/>
              </a:highlight>
            </a:endParaRPr>
          </a:p>
        </p:txBody>
      </p:sp>
    </p:spTree>
    <p:extLst>
      <p:ext uri="{BB962C8B-B14F-4D97-AF65-F5344CB8AC3E}">
        <p14:creationId xmlns:p14="http://schemas.microsoft.com/office/powerpoint/2010/main" val="355358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79803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361388" y="3804786"/>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274727" y="1572703"/>
            <a:ext cx="2926080" cy="226269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b="1" i="0" u="none" strike="noStrike" kern="0" cap="none" spc="0" normalizeH="0" baseline="0" noProof="0" dirty="0">
                <a:ln>
                  <a:noFill/>
                </a:ln>
                <a:solidFill>
                  <a:prstClr val="white"/>
                </a:solidFill>
                <a:effectLst/>
                <a:uLnTx/>
                <a:uFillTx/>
                <a:latin typeface="Helvetica Neue" charset="0"/>
              </a:rPr>
              <a:t>Global Membership Approach Objectives</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777016" y="1457960"/>
            <a:ext cx="3939208" cy="4754880"/>
            <a:chOff x="2667000" y="381000"/>
            <a:chExt cx="4142206" cy="5914324"/>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67000" y="381000"/>
              <a:ext cx="4142206" cy="5914324"/>
              <a:chOff x="0" y="471839"/>
              <a:chExt cx="4142206" cy="5914324"/>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9"/>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lgn="ctr">
                  <a:buFont typeface="Helvetica" pitchFamily="84" charset="0"/>
                  <a:buNone/>
                </a:pPr>
                <a:r>
                  <a:rPr lang="en-US" sz="2000" b="1" dirty="0">
                    <a:solidFill>
                      <a:schemeClr val="bg1"/>
                    </a:solidFill>
                    <a:latin typeface="Arial" panose="020B0604020202020204" pitchFamily="34" charset="0"/>
                    <a:ea typeface="Arial" charset="0"/>
                    <a:cs typeface="Arial" panose="020B0604020202020204" pitchFamily="34" charset="0"/>
                  </a:rPr>
                  <a:t>Rejuvenate</a:t>
                </a:r>
              </a:p>
              <a:p>
                <a:pPr marL="609600" indent="-609600" algn="ctr">
                  <a:buFont typeface="Helvetica" pitchFamily="84" charset="0"/>
                  <a:buNone/>
                </a:pPr>
                <a:r>
                  <a:rPr lang="en-US" sz="2000" b="1" dirty="0">
                    <a:solidFill>
                      <a:schemeClr val="bg1"/>
                    </a:solidFill>
                    <a:latin typeface="Arial" panose="020B0604020202020204" pitchFamily="34" charset="0"/>
                    <a:ea typeface="Arial" charset="0"/>
                    <a:cs typeface="Arial" panose="020B0604020202020204" pitchFamily="34" charset="0"/>
                  </a:rPr>
                  <a:t>districts with </a:t>
                </a:r>
              </a:p>
              <a:p>
                <a:pPr marL="609600" indent="-609600" algn="ctr">
                  <a:buFont typeface="Helvetica" pitchFamily="84" charset="0"/>
                  <a:buNone/>
                </a:pPr>
                <a:r>
                  <a:rPr lang="en-US" sz="2000" b="1" dirty="0">
                    <a:solidFill>
                      <a:schemeClr val="bg1"/>
                    </a:solidFill>
                    <a:latin typeface="Arial" panose="020B0604020202020204" pitchFamily="34" charset="0"/>
                    <a:ea typeface="Arial" charset="0"/>
                    <a:cs typeface="Arial" panose="020B0604020202020204" pitchFamily="34" charset="0"/>
                  </a:rPr>
                  <a:t>new clubs</a:t>
                </a: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60"/>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rPr>
                  <a:t>Revitalize clubs with new members</a:t>
                </a:r>
              </a:p>
            </p:txBody>
          </p:sp>
          <p:sp>
            <p:nvSpPr>
              <p:cNvPr id="24" name="Freeform: Shape 23">
                <a:extLst>
                  <a:ext uri="{FF2B5EF4-FFF2-40B4-BE49-F238E27FC236}">
                    <a16:creationId xmlns:a16="http://schemas.microsoft.com/office/drawing/2014/main" id="{46DCE60A-10A2-4BAA-99FE-CBF71DFBA05D}"/>
                  </a:ext>
                </a:extLst>
              </p:cNvPr>
              <p:cNvSpPr/>
              <p:nvPr/>
            </p:nvSpPr>
            <p:spPr>
              <a:xfrm>
                <a:off x="0" y="4729281"/>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Re-motivate</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members with</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fellowship and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exciting service</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23220"/>
            </a:xfrm>
            <a:prstGeom prst="rect">
              <a:avLst/>
            </a:prstGeom>
            <a:noFill/>
          </p:spPr>
          <p:txBody>
            <a:bodyPr wrap="square" rtlCol="0">
              <a:spAutoFit/>
            </a:bodyPr>
            <a:lstStyle/>
            <a:p>
              <a:r>
                <a:rPr lang="en-US" sz="2800" b="1" dirty="0">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23220"/>
            </a:xfrm>
            <a:prstGeom prst="rect">
              <a:avLst/>
            </a:prstGeom>
            <a:noFill/>
          </p:spPr>
          <p:txBody>
            <a:bodyPr wrap="square" rtlCol="0">
              <a:spAutoFit/>
            </a:bodyPr>
            <a:lstStyle/>
            <a:p>
              <a:r>
                <a:rPr lang="en-US" sz="2800" b="1" dirty="0">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80"/>
              <a:ext cx="700071" cy="523220"/>
            </a:xfrm>
            <a:prstGeom prst="rect">
              <a:avLst/>
            </a:prstGeom>
            <a:noFill/>
          </p:spPr>
          <p:txBody>
            <a:bodyPr wrap="square" rtlCol="0">
              <a:spAutoFit/>
            </a:bodyPr>
            <a:lstStyle/>
            <a:p>
              <a:r>
                <a:rPr lang="en-US" sz="2800" b="1" dirty="0">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094347" y="1980646"/>
            <a:ext cx="3719530" cy="3566160"/>
            <a:chOff x="7558070" y="1600200"/>
            <a:chExt cx="3719530"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635240" y="1600200"/>
              <a:ext cx="3566160" cy="356616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558070" y="2861108"/>
              <a:ext cx="3719530" cy="954107"/>
            </a:xfrm>
            <a:prstGeom prst="rect">
              <a:avLst/>
            </a:prstGeom>
            <a:noFill/>
          </p:spPr>
          <p:txBody>
            <a:bodyPr wrap="square">
              <a:spAutoFit/>
            </a:bodyPr>
            <a:lstStyle/>
            <a:p>
              <a:pPr algn="ctr"/>
              <a:r>
                <a:rPr lang="en-US" sz="2800" b="1" dirty="0">
                  <a:solidFill>
                    <a:schemeClr val="bg1"/>
                  </a:solidFill>
                </a:rPr>
                <a:t>Grow membership across all CAs</a:t>
              </a:r>
            </a:p>
          </p:txBody>
        </p:sp>
      </p:grpSp>
    </p:spTree>
    <p:extLst>
      <p:ext uri="{BB962C8B-B14F-4D97-AF65-F5344CB8AC3E}">
        <p14:creationId xmlns:p14="http://schemas.microsoft.com/office/powerpoint/2010/main" val="381415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3" name="Headline">
            <a:extLst>
              <a:ext uri="{FF2B5EF4-FFF2-40B4-BE49-F238E27FC236}">
                <a16:creationId xmlns:a16="http://schemas.microsoft.com/office/drawing/2014/main" id="{CBC45A67-30C6-FC23-272F-AA91CBEC84BB}"/>
              </a:ext>
            </a:extLst>
          </p:cNvPr>
          <p:cNvSpPr txBox="1">
            <a:spLocks/>
          </p:cNvSpPr>
          <p:nvPr/>
        </p:nvSpPr>
        <p:spPr>
          <a:xfrm>
            <a:off x="490780" y="1221698"/>
            <a:ext cx="2971801" cy="1918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rPr>
              <a:t>Global Membership Approach Leadership </a:t>
            </a:r>
          </a:p>
        </p:txBody>
      </p:sp>
      <p:graphicFrame>
        <p:nvGraphicFramePr>
          <p:cNvPr id="19" name="Diagram 18">
            <a:extLst>
              <a:ext uri="{FF2B5EF4-FFF2-40B4-BE49-F238E27FC236}">
                <a16:creationId xmlns:a16="http://schemas.microsoft.com/office/drawing/2014/main" id="{4AF28215-8FF6-D8DF-C549-6AB6BB7B644B}"/>
              </a:ext>
            </a:extLst>
          </p:cNvPr>
          <p:cNvGraphicFramePr/>
          <p:nvPr>
            <p:extLst>
              <p:ext uri="{D42A27DB-BD31-4B8C-83A1-F6EECF244321}">
                <p14:modId xmlns:p14="http://schemas.microsoft.com/office/powerpoint/2010/main" val="515156338"/>
              </p:ext>
            </p:extLst>
          </p:nvPr>
        </p:nvGraphicFramePr>
        <p:xfrm>
          <a:off x="2796996" y="1198190"/>
          <a:ext cx="8128000" cy="549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Yellow Bar">
            <a:extLst>
              <a:ext uri="{FF2B5EF4-FFF2-40B4-BE49-F238E27FC236}">
                <a16:creationId xmlns:a16="http://schemas.microsoft.com/office/drawing/2014/main" id="{8C5BB8D4-686B-1A4D-41F6-0C92FB8CCA29}"/>
              </a:ext>
            </a:extLst>
          </p:cNvPr>
          <p:cNvSpPr/>
          <p:nvPr/>
        </p:nvSpPr>
        <p:spPr>
          <a:xfrm>
            <a:off x="712926" y="34290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2100777128"/>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06A8C181-E056-415E-9B59-40F04FA43837}">
  <ds:schemaRefs>
    <ds:schemaRef ds:uri="http://purl.org/dc/terms/"/>
    <ds:schemaRef ds:uri="http://purl.org/dc/dcmitype/"/>
    <ds:schemaRef ds:uri="a7495015-d16d-4dd1-a72f-488cd8119f34"/>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45840</TotalTime>
  <Words>4567</Words>
  <Application>Microsoft Office PowerPoint</Application>
  <PresentationFormat>Widescreen</PresentationFormat>
  <Paragraphs>438</Paragraphs>
  <Slides>20</Slides>
  <Notes>20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.Lucida Grande UI Regular</vt:lpstr>
      <vt:lpstr>Arial</vt:lpstr>
      <vt:lpstr>Calibri</vt:lpstr>
      <vt:lpstr>Fira Sans Extra Condensed Medium</vt:lpstr>
      <vt:lpstr>Helvetica</vt:lpstr>
      <vt:lpstr>Helvetica Neue</vt:lpstr>
      <vt:lpstr>Open sans</vt:lpstr>
      <vt:lpstr>Open sans</vt:lpstr>
      <vt:lpstr>Open Sans Semibold</vt:lpstr>
      <vt:lpstr>Segoe UI</vt:lpstr>
      <vt:lpstr>Segoe UI Semibold</vt:lpstr>
      <vt:lpstr>Wingdings</vt:lpstr>
      <vt:lpstr>Wingdings 3</vt:lpstr>
      <vt:lpstr>Light Background</vt:lpstr>
      <vt:lpstr>Dark Background</vt:lpstr>
      <vt:lpstr>MASTER SLIDE - BLANK</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Membership Approach Areas of Focus</vt:lpstr>
      <vt:lpstr>Sample Working Group Organization</vt:lpstr>
      <vt:lpstr>PowerPoint Presentation</vt:lpstr>
      <vt:lpstr>PowerPoint Presentation</vt:lpstr>
      <vt:lpstr>Working Together </vt:lpstr>
      <vt:lpstr>PowerPoint Presentation</vt:lpstr>
      <vt:lpstr>PowerPoint Presentation</vt:lpstr>
      <vt:lpstr>Recommended Pre-Work for Build a Vision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2366</cp:revision>
  <cp:lastPrinted>2018-07-23T15:21:46Z</cp:lastPrinted>
  <dcterms:created xsi:type="dcterms:W3CDTF">2016-11-15T15:12:50Z</dcterms:created>
  <dcterms:modified xsi:type="dcterms:W3CDTF">2023-05-30T19:53:04Z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