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470_A78F406C.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80" r:id="rId3"/>
    <p:sldMasterId id="2147483687" r:id="rId4"/>
  </p:sldMasterIdLst>
  <p:notesMasterIdLst>
    <p:notesMasterId r:id="rId21"/>
  </p:notesMasterIdLst>
  <p:handoutMasterIdLst>
    <p:handoutMasterId r:id="rId22"/>
  </p:handoutMasterIdLst>
  <p:sldIdLst>
    <p:sldId id="872" r:id="rId5"/>
    <p:sldId id="1771" r:id="rId6"/>
    <p:sldId id="1768" r:id="rId7"/>
    <p:sldId id="1390" r:id="rId8"/>
    <p:sldId id="1770" r:id="rId9"/>
    <p:sldId id="1389" r:id="rId10"/>
    <p:sldId id="979" r:id="rId11"/>
    <p:sldId id="1772" r:id="rId12"/>
    <p:sldId id="1136" r:id="rId13"/>
    <p:sldId id="894" r:id="rId14"/>
    <p:sldId id="991" r:id="rId15"/>
    <p:sldId id="984" r:id="rId16"/>
    <p:sldId id="917" r:id="rId17"/>
    <p:sldId id="1108" r:id="rId18"/>
    <p:sldId id="884" r:id="rId19"/>
    <p:sldId id="95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E0E3E9-0FFD-F235-3739-E7AEAB902E02}" name="Castillo, Richard" initials="CR" userId="S::Rcastillo@lionsclubs.org::055918b2-66f9-4ee8-bb7a-a237a9cf7a2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urns, Andrea" initials="BA" lastIdx="21" clrIdx="0">
    <p:extLst>
      <p:ext uri="{19B8F6BF-5375-455C-9EA6-DF929625EA0E}">
        <p15:presenceInfo xmlns:p15="http://schemas.microsoft.com/office/powerpoint/2012/main" userId="S::aburns@lionsclubs.org::a9d9e45e-56e8-4c87-b4e0-b1ceb4907a9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D2240"/>
    <a:srgbClr val="FFC000"/>
    <a:srgbClr val="00338D"/>
    <a:srgbClr val="EBB700"/>
    <a:srgbClr val="F6F6F6"/>
    <a:srgbClr val="407CCA"/>
    <a:srgbClr val="55565A"/>
    <a:srgbClr val="7A2682"/>
    <a:srgbClr val="FF5C35"/>
    <a:srgbClr val="00AC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01"/>
    <p:restoredTop sz="60884" autoAdjust="0"/>
  </p:normalViewPr>
  <p:slideViewPr>
    <p:cSldViewPr snapToGrid="0" snapToObjects="1">
      <p:cViewPr varScale="1">
        <p:scale>
          <a:sx n="70" d="100"/>
          <a:sy n="70" d="100"/>
        </p:scale>
        <p:origin x="3072" y="192"/>
      </p:cViewPr>
      <p:guideLst>
        <p:guide orient="horz" pos="2184"/>
        <p:guide pos="3840"/>
      </p:guideLst>
    </p:cSldViewPr>
  </p:slideViewPr>
  <p:outlineViewPr>
    <p:cViewPr>
      <p:scale>
        <a:sx n="33" d="100"/>
        <a:sy n="33" d="100"/>
      </p:scale>
      <p:origin x="0" y="0"/>
    </p:cViewPr>
  </p:outlineViewPr>
  <p:notesTextViewPr>
    <p:cViewPr>
      <p:scale>
        <a:sx n="110" d="100"/>
        <a:sy n="110" d="100"/>
      </p:scale>
      <p:origin x="0" y="0"/>
    </p:cViewPr>
  </p:notesTextViewPr>
  <p:notesViewPr>
    <p:cSldViewPr snapToGrid="0" snapToObjects="1">
      <p:cViewPr varScale="1">
        <p:scale>
          <a:sx n="102" d="100"/>
          <a:sy n="102" d="100"/>
        </p:scale>
        <p:origin x="3312"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omments/modernComment_470_A78F406C.xml><?xml version="1.0" encoding="utf-8"?>
<p188:cmLst xmlns:a="http://schemas.openxmlformats.org/drawingml/2006/main" xmlns:r="http://schemas.openxmlformats.org/officeDocument/2006/relationships" xmlns:p188="http://schemas.microsoft.com/office/powerpoint/2018/8/main">
  <p188:cm id="{D8916CD8-70BE-49BB-AD34-1586FD5BD81A}" authorId="{1BE0E3E9-0FFD-F235-3739-E7AEAB902E02}" created="2022-04-25T16:01:57.962">
    <pc:sldMkLst xmlns:pc="http://schemas.microsoft.com/office/powerpoint/2013/main/command">
      <pc:docMk/>
      <pc:sldMk cId="2811183212" sldId="1136"/>
    </pc:sldMkLst>
    <p188:txBody>
      <a:bodyPr/>
      <a:lstStyle/>
      <a:p>
        <a:r>
          <a:rPr lang="en-US"/>
          <a:t>@Christy we will need to replace it with the New Chairperson Landingpage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FCFACCC-C6A5-11B4-A642-DFF0006426F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26B5010-1D0E-54E9-E5C8-DA4A40D339E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49A9899-048E-574B-A2D1-98587963863D}" type="datetimeFigureOut">
              <a:rPr lang="en-US" smtClean="0"/>
              <a:t>5/3/22</a:t>
            </a:fld>
            <a:endParaRPr lang="en-US"/>
          </a:p>
        </p:txBody>
      </p:sp>
      <p:sp>
        <p:nvSpPr>
          <p:cNvPr id="4" name="Footer Placeholder 3">
            <a:extLst>
              <a:ext uri="{FF2B5EF4-FFF2-40B4-BE49-F238E27FC236}">
                <a16:creationId xmlns:a16="http://schemas.microsoft.com/office/drawing/2014/main" id="{FF06510F-53EE-7882-1F21-481031566C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8931B7F-509D-0168-5CF1-B2992861606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70432C-9A1D-6640-9861-284B9D592B0F}" type="slidenum">
              <a:rPr lang="en-US" smtClean="0"/>
              <a:t>‹#›</a:t>
            </a:fld>
            <a:endParaRPr lang="en-US"/>
          </a:p>
        </p:txBody>
      </p:sp>
    </p:spTree>
    <p:extLst>
      <p:ext uri="{BB962C8B-B14F-4D97-AF65-F5344CB8AC3E}">
        <p14:creationId xmlns:p14="http://schemas.microsoft.com/office/powerpoint/2010/main" val="41926126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5/3/22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Greetings, my name is [Enter Name], [Enter Title, District, Multiple-District, Constitutional Area]. Today I will be presenting the tools and advantages of having a club membership chairperson. Next slide.</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a:t>
            </a:fld>
            <a:endParaRPr lang="en-US"/>
          </a:p>
        </p:txBody>
      </p:sp>
    </p:spTree>
    <p:extLst>
      <p:ext uri="{BB962C8B-B14F-4D97-AF65-F5344CB8AC3E}">
        <p14:creationId xmlns:p14="http://schemas.microsoft.com/office/powerpoint/2010/main" val="648919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Resources on continuously being updated to help ensure Lions achieve success.</a:t>
            </a:r>
          </a:p>
          <a:p>
            <a:endParaRPr lang="en-US" dirty="0"/>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10</a:t>
            </a:fld>
            <a:endParaRPr lang="en-US"/>
          </a:p>
        </p:txBody>
      </p:sp>
    </p:spTree>
    <p:extLst>
      <p:ext uri="{BB962C8B-B14F-4D97-AF65-F5344CB8AC3E}">
        <p14:creationId xmlns:p14="http://schemas.microsoft.com/office/powerpoint/2010/main" val="2669831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Here is one of our resources that I’ve found helpful:</a:t>
            </a:r>
          </a:p>
          <a:p>
            <a:r>
              <a:rPr lang="en-US" b="0" dirty="0"/>
              <a:t>The “Just ask: Quick tips guide” is a great place to start as club membership chairperson begins planning their recruitment campaign. It outlines the four steps to recruiting new members. Check out the “Just ask! New member recruiting guide” to dive deep into each of these four steps. This guide has been used by Lions around the world, and successful membership chairpersons have reviewed the contents and agree that it helps ensure that your club has a successful recruiting campaign.</a:t>
            </a:r>
          </a:p>
        </p:txBody>
      </p:sp>
    </p:spTree>
    <p:extLst>
      <p:ext uri="{BB962C8B-B14F-4D97-AF65-F5344CB8AC3E}">
        <p14:creationId xmlns:p14="http://schemas.microsoft.com/office/powerpoint/2010/main" val="1423030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12</a:t>
            </a:fld>
            <a:endParaRPr lang="en-US"/>
          </a:p>
        </p:txBody>
      </p:sp>
    </p:spTree>
    <p:extLst>
      <p:ext uri="{BB962C8B-B14F-4D97-AF65-F5344CB8AC3E}">
        <p14:creationId xmlns:p14="http://schemas.microsoft.com/office/powerpoint/2010/main" val="1123113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 #]% (input clubs with Membership Chairperson ex.1,000) Have appointed a membership chairperson</a:t>
            </a:r>
          </a:p>
          <a:p>
            <a:endParaRPr lang="en-US" dirty="0"/>
          </a:p>
          <a:p>
            <a:r>
              <a:rPr lang="en-US" dirty="0"/>
              <a:t>[Enter #]% (input clubs without Membership Chairperson ex.800)  of clubs in [Enter District, Multiple District, Constitutional Area] have a vacancy of club membership chairperson </a:t>
            </a:r>
          </a:p>
        </p:txBody>
      </p:sp>
      <p:sp>
        <p:nvSpPr>
          <p:cNvPr id="4" name="Slide Number Placeholder 3"/>
          <p:cNvSpPr>
            <a:spLocks noGrp="1"/>
          </p:cNvSpPr>
          <p:nvPr>
            <p:ph type="sldNum" sz="quarter" idx="5"/>
          </p:nvPr>
        </p:nvSpPr>
        <p:spPr/>
        <p:txBody>
          <a:bodyPr/>
          <a:lstStyle/>
          <a:p>
            <a:fld id="{65F38A34-01B5-8B47-8788-985DCB17BFD7}" type="slidenum">
              <a:rPr lang="en-US" smtClean="0"/>
              <a:t>13</a:t>
            </a:fld>
            <a:endParaRPr lang="en-US"/>
          </a:p>
        </p:txBody>
      </p:sp>
    </p:spTree>
    <p:extLst>
      <p:ext uri="{BB962C8B-B14F-4D97-AF65-F5344CB8AC3E}">
        <p14:creationId xmlns:p14="http://schemas.microsoft.com/office/powerpoint/2010/main" val="3771289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What have been some of the successes your club has had with your membership chairperson?</a:t>
            </a:r>
          </a:p>
          <a:p>
            <a:r>
              <a:rPr lang="en-US" sz="1800" dirty="0">
                <a:effectLst/>
                <a:latin typeface="Calibri" panose="020F0502020204030204" pitchFamily="34" charset="0"/>
              </a:rPr>
              <a:t>For clubs, what are some challenges your membership chairperson faces?</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14</a:t>
            </a:fld>
            <a:endParaRPr lang="en-US"/>
          </a:p>
        </p:txBody>
      </p:sp>
    </p:spTree>
    <p:extLst>
      <p:ext uri="{BB962C8B-B14F-4D97-AF65-F5344CB8AC3E}">
        <p14:creationId xmlns:p14="http://schemas.microsoft.com/office/powerpoint/2010/main" val="2143055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of the reasons for having a membership chairperson:</a:t>
            </a:r>
          </a:p>
          <a:p>
            <a:endParaRPr lang="en-US" dirty="0"/>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400" b="1" i="0" u="none" strike="noStrike" kern="1200" cap="none" spc="0" normalizeH="0" baseline="0" noProof="0" dirty="0">
                <a:ln>
                  <a:noFill/>
                </a:ln>
                <a:solidFill>
                  <a:srgbClr val="A5A5A5">
                    <a:lumMod val="50000"/>
                  </a:srgbClr>
                </a:solidFill>
                <a:effectLst/>
                <a:uLnTx/>
                <a:uFillTx/>
                <a:latin typeface="Arial" pitchFamily="34" charset="0"/>
                <a:ea typeface="ヒラギノ角ゴ Pro W3" pitchFamily="125" charset="-128"/>
                <a:cs typeface="+mn-cs"/>
              </a:rPr>
              <a:t>Develop a membership growth plan</a:t>
            </a:r>
          </a:p>
          <a:p>
            <a:pPr marL="971550" marR="0" lvl="1"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400" b="1" i="0" u="none" strike="noStrike" kern="1200" cap="none" spc="0" normalizeH="0" baseline="0" noProof="0" dirty="0">
                <a:ln>
                  <a:noFill/>
                </a:ln>
                <a:solidFill>
                  <a:srgbClr val="A5A5A5">
                    <a:lumMod val="50000"/>
                  </a:srgbClr>
                </a:solidFill>
                <a:effectLst/>
                <a:uLnTx/>
                <a:uFillTx/>
                <a:latin typeface="Arial" pitchFamily="34" charset="0"/>
                <a:ea typeface="ヒラギノ角ゴ Pro W3" pitchFamily="125" charset="-128"/>
                <a:cs typeface="+mn-cs"/>
              </a:rPr>
              <a:t>Identifying a short- and long-term goals for recruiting new members over time, but most importantly, training others in the club to “just ask”</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400" b="1" i="0" u="none" strike="noStrike" kern="1200" cap="none" spc="0" normalizeH="0" baseline="0" noProof="0" dirty="0">
                <a:ln>
                  <a:noFill/>
                </a:ln>
                <a:solidFill>
                  <a:srgbClr val="A5A5A5">
                    <a:lumMod val="50000"/>
                  </a:srgbClr>
                </a:solidFill>
                <a:effectLst/>
                <a:uLnTx/>
                <a:uFillTx/>
                <a:latin typeface="Arial" pitchFamily="34" charset="0"/>
                <a:ea typeface="ヒラギノ角ゴ Pro W3" pitchFamily="125" charset="-128"/>
                <a:cs typeface="+mn-cs"/>
              </a:rPr>
              <a:t>Ensure members are properly oriented</a:t>
            </a:r>
          </a:p>
          <a:p>
            <a:pPr marL="971550" marR="0" lvl="1"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400" b="1" i="0" u="none" strike="noStrike" kern="1200" cap="none" spc="0" normalizeH="0" baseline="0" noProof="0" dirty="0">
                <a:ln>
                  <a:noFill/>
                </a:ln>
                <a:solidFill>
                  <a:srgbClr val="A5A5A5">
                    <a:lumMod val="50000"/>
                  </a:srgbClr>
                </a:solidFill>
                <a:effectLst/>
                <a:uLnTx/>
                <a:uFillTx/>
                <a:latin typeface="Arial" pitchFamily="34" charset="0"/>
                <a:ea typeface="ヒラギノ角ゴ Pro W3" pitchFamily="125" charset="-128"/>
                <a:cs typeface="+mn-cs"/>
              </a:rPr>
              <a:t>Ensuring the members understand the historical point of the club and the association, annual service projects, how meetings are conducted, and leadership opportunities within the club, zone/region and district</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400" b="1" i="0" u="none" strike="noStrike" kern="1200" cap="none" spc="0" normalizeH="0" baseline="0" noProof="0" dirty="0">
                <a:ln>
                  <a:noFill/>
                </a:ln>
                <a:solidFill>
                  <a:srgbClr val="A5A5A5">
                    <a:lumMod val="50000"/>
                  </a:srgbClr>
                </a:solidFill>
                <a:effectLst/>
                <a:uLnTx/>
                <a:uFillTx/>
                <a:latin typeface="Arial" pitchFamily="34" charset="0"/>
                <a:ea typeface="ヒラギノ角ゴ Pro W3" pitchFamily="125" charset="-128"/>
                <a:cs typeface="+mn-cs"/>
              </a:rPr>
              <a:t>Promote the club at service events in the public by working with other officers in the club</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400" b="1" i="0" u="none" strike="noStrike" kern="1200" cap="none" spc="0" normalizeH="0" baseline="0" noProof="0" dirty="0">
                <a:ln>
                  <a:noFill/>
                </a:ln>
                <a:solidFill>
                  <a:srgbClr val="A5A5A5">
                    <a:lumMod val="50000"/>
                  </a:srgbClr>
                </a:solidFill>
                <a:effectLst/>
                <a:uLnTx/>
                <a:uFillTx/>
                <a:latin typeface="Arial" pitchFamily="34" charset="0"/>
                <a:ea typeface="ヒラギノ角ゴ Pro W3" pitchFamily="125" charset="-128"/>
                <a:cs typeface="+mn-cs"/>
              </a:rPr>
              <a:t>Identify opportunities to recruit prospective members and invite them to join the club</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400" b="1" i="0" u="none" strike="noStrike" kern="1200" cap="none" spc="0" normalizeH="0" baseline="0" noProof="0" dirty="0">
                <a:ln>
                  <a:noFill/>
                </a:ln>
                <a:solidFill>
                  <a:srgbClr val="A5A5A5">
                    <a:lumMod val="50000"/>
                  </a:srgbClr>
                </a:solidFill>
                <a:effectLst/>
                <a:uLnTx/>
                <a:uFillTx/>
                <a:latin typeface="Arial" pitchFamily="34" charset="0"/>
                <a:ea typeface="ヒラギノ角ゴ Pro W3" pitchFamily="125" charset="-128"/>
                <a:cs typeface="+mn-cs"/>
              </a:rPr>
              <a:t>Enhance club visibility, engagement, community impact and utilization of membership satisfaction programs</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2</a:t>
            </a:fld>
            <a:endParaRPr lang="en-US"/>
          </a:p>
        </p:txBody>
      </p:sp>
    </p:spTree>
    <p:extLst>
      <p:ext uri="{BB962C8B-B14F-4D97-AF65-F5344CB8AC3E}">
        <p14:creationId xmlns:p14="http://schemas.microsoft.com/office/powerpoint/2010/main" val="3048808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When we think of the club membership chairperson, key priorities are first impressions and retention.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Membership chairpersons touch on the following points:</a:t>
            </a:r>
          </a:p>
          <a:p>
            <a:pPr marL="628650" lvl="1" indent="-171450">
              <a:buFont typeface="Arial" panose="020B0604020202020204" pitchFamily="34" charset="0"/>
              <a:buChar char="•"/>
            </a:pPr>
            <a:r>
              <a:rPr lang="en-US" dirty="0"/>
              <a:t>Recruitment of new members</a:t>
            </a:r>
          </a:p>
          <a:p>
            <a:pPr marL="1085850" lvl="2" indent="-171450">
              <a:buFont typeface="Arial" panose="020B0604020202020204" pitchFamily="34" charset="0"/>
              <a:buChar char="•"/>
            </a:pPr>
            <a:r>
              <a:rPr lang="en-US" dirty="0"/>
              <a:t>Family/friends/people in their networks</a:t>
            </a:r>
          </a:p>
          <a:p>
            <a:pPr marL="628650" lvl="1" indent="-171450">
              <a:buFont typeface="Arial" panose="020B0604020202020204" pitchFamily="34" charset="0"/>
              <a:buChar char="•"/>
            </a:pPr>
            <a:r>
              <a:rPr lang="en-US" dirty="0"/>
              <a:t>Satisfaction of current members</a:t>
            </a:r>
          </a:p>
          <a:p>
            <a:pPr marL="1085850" lvl="2" indent="-171450">
              <a:buFont typeface="Arial" panose="020B0604020202020204" pitchFamily="34" charset="0"/>
              <a:buChar char="•"/>
            </a:pPr>
            <a:r>
              <a:rPr lang="en-US" dirty="0"/>
              <a:t>Ensuring everyone is happy and any issues are addressed prior to inviting new members to join the club</a:t>
            </a:r>
          </a:p>
          <a:p>
            <a:pPr marL="628650" lvl="1" indent="-171450">
              <a:buFont typeface="Arial" panose="020B0604020202020204" pitchFamily="34" charset="0"/>
              <a:buChar char="•"/>
            </a:pPr>
            <a:r>
              <a:rPr lang="en-US" dirty="0"/>
              <a:t>First impression and expectations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190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important steps for new member retention and outside orientation is ensuring all members are engaged and inspired by the work that their club is doing.</a:t>
            </a:r>
          </a:p>
          <a:p>
            <a:r>
              <a:rPr lang="en-US" dirty="0"/>
              <a:t>The membership satisfaction guide provides a step-by-step process to improve satisfaction in your club.</a:t>
            </a:r>
          </a:p>
          <a:p>
            <a:endParaRPr lang="en-US" dirty="0"/>
          </a:p>
          <a:p>
            <a:r>
              <a:rPr lang="en-US" b="1" dirty="0"/>
              <a:t>In step one</a:t>
            </a:r>
            <a:r>
              <a:rPr lang="en-US" dirty="0"/>
              <a:t>, </a:t>
            </a:r>
            <a:r>
              <a:rPr lang="en-US" b="1" dirty="0"/>
              <a:t>it is important that we take a customized approach to membership satisfaction</a:t>
            </a:r>
            <a:r>
              <a:rPr lang="en-US" dirty="0"/>
              <a:t>. All clubs are different, so what may work well for one club, may not work for another. </a:t>
            </a:r>
            <a:r>
              <a:rPr lang="en-US" b="1" i="1" dirty="0"/>
              <a:t>It’s important that you take this step in the process to learn what your members want so you can address those need</a:t>
            </a:r>
            <a:r>
              <a:rPr lang="en-US" b="1" dirty="0"/>
              <a:t>s</a:t>
            </a:r>
            <a:r>
              <a:rPr lang="en-US" dirty="0"/>
              <a:t>. </a:t>
            </a:r>
          </a:p>
          <a:p>
            <a:endParaRPr lang="en-US" dirty="0"/>
          </a:p>
          <a:p>
            <a:r>
              <a:rPr lang="en-US" dirty="0"/>
              <a:t>Step 2: Research has shown that a key factor in why people leave is often related to conflict, the feeling of not making a difference, or not having a sense of belonging. This guide offers tips and strategies to help with this, but also reminds users that a personalized approach is important because each member may have a different idea of what “making a difference” looks like, for example. </a:t>
            </a:r>
          </a:p>
          <a:p>
            <a:endParaRPr lang="en-US" dirty="0"/>
          </a:p>
          <a:p>
            <a:r>
              <a:rPr lang="en-US" dirty="0"/>
              <a:t>Step 3: When you are ready, it’s time to implement your plan. First, club leaders will need to be on the same page and ensure they are communicating. This will help make sure that members understand why you are making some changes, which can help mitigate resistance. Of course, there may be some, and the guide will provide some tips on that as well. This is an ongoing process — it’s not something that you can do and simply walk away from. Consider how you want to review your plan and adjust on a regular basis as you try new things. </a:t>
            </a:r>
          </a:p>
          <a:p>
            <a:endParaRPr lang="en-US" dirty="0"/>
          </a:p>
          <a:p>
            <a:r>
              <a:rPr lang="en-US" dirty="0"/>
              <a:t>Finally, while there are other tools that may help you understand your members, this guide does have a few tools that will help with the basics. Use the questionnaires to learn from your new members to make sure they are getting what they hoped for out of your club. Reach out to your former members. You may be able to learn from mistakes, or there may be an opportunity to get them involved again, especially if they realize that the club may be making some changes. Also, use the action plan as a template to help stay organized throughout the process.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30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membership chairperson facilitates training for members to learn more about the culture/service/leadership development opportunities within their club, zone, region and district.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232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tools and resources available for clubs to use, all found on the membership chairperson webpage found at lionsclubs.org/</a:t>
            </a:r>
            <a:r>
              <a:rPr lang="en-US" dirty="0" err="1"/>
              <a:t>membershipchair</a:t>
            </a:r>
            <a:endParaRPr lang="en-US" dirty="0"/>
          </a:p>
          <a:p>
            <a:endParaRPr lang="en-US" dirty="0"/>
          </a:p>
          <a:p>
            <a:r>
              <a:rPr lang="en-US" dirty="0"/>
              <a:t>Use the new member questionnaire, found in the “Just Ask Guide” to customize the experience for a new member. This will help the new member find ways they can feel like they are making a difference and doing things they feel passionate about.</a:t>
            </a:r>
          </a:p>
          <a:p>
            <a:endParaRPr lang="en-US" dirty="0"/>
          </a:p>
          <a:p>
            <a:r>
              <a:rPr lang="en-US" dirty="0"/>
              <a:t>The “New Member Induction Ceremonies Guide” will help walk you through the oath for a new member, and features tips to help make the event a success — such as ensuring that you have a new member kit ready for your new member(s), and a reminder to personalize the ceremony to make it meaningful for your new members(s). You can also circle back to the New Member Questionnaire and connect the interests of the new member to the speech and presentation.</a:t>
            </a:r>
          </a:p>
          <a:p>
            <a:endParaRPr lang="en-US" dirty="0"/>
          </a:p>
          <a:p>
            <a:r>
              <a:rPr lang="en-US" dirty="0"/>
              <a:t>The new member orientation resources include the trainer’s guide, the participant’s guide and a PowerPoint. Using these resources in conjunction will give your club a professional presentation to educate the new member on the basics of Lions, the history of your club, and help them understand that they are part of something big with many opportunities. They will also learn the impacts made by their extended Lions family around the world. </a:t>
            </a:r>
          </a:p>
          <a:p>
            <a:endParaRPr lang="en-US" dirty="0"/>
          </a:p>
          <a:p>
            <a:r>
              <a:rPr lang="en-US" dirty="0"/>
              <a:t>The mentoring program is a great way to get members beyond the orientation and connected to opportunities that Lions offers within and outside of the club. </a:t>
            </a:r>
          </a:p>
          <a:p>
            <a:endParaRPr lang="en-US" dirty="0"/>
          </a:p>
          <a:p>
            <a:r>
              <a:rPr lang="en-US" dirty="0"/>
              <a:t>Finally, when a new member joins, the new member and their sponsor both receive emails. For the new member, these emails will help educate, inspire and encourage engagement over the first three years of their tenure with their club. The sponsor will receive a corresponding email so they are aware of what the new member is reading. More importantly, they will receive guidance and be ready to continue offering personal support to the new member as they explore all that Lions have to offer in the first few years of membership. </a:t>
            </a:r>
          </a:p>
          <a:p>
            <a:endParaRPr lang="en-US" dirty="0"/>
          </a:p>
        </p:txBody>
      </p:sp>
    </p:spTree>
    <p:extLst>
      <p:ext uri="{BB962C8B-B14F-4D97-AF65-F5344CB8AC3E}">
        <p14:creationId xmlns:p14="http://schemas.microsoft.com/office/powerpoint/2010/main" val="1301932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Fortunately, there are plenty of resources available to help the membership chairperson put together a solid plan to gain members, learn how to orient them to Lions and to your club, and even how to take steps to change the culture of your club to make sure it is a welcoming environment, not just for new members, but for people who have been in your club for a long time.</a:t>
            </a:r>
          </a:p>
          <a:p>
            <a:endParaRPr lang="en-US" dirty="0"/>
          </a:p>
          <a:p>
            <a:r>
              <a:rPr lang="en-US" dirty="0"/>
              <a:t>Let’s start with a guide to help you put together a solid recruitment plan to gain members who will stay in your club.</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7</a:t>
            </a:fld>
            <a:endParaRPr lang="en-US"/>
          </a:p>
        </p:txBody>
      </p:sp>
    </p:spTree>
    <p:extLst>
      <p:ext uri="{BB962C8B-B14F-4D97-AF65-F5344CB8AC3E}">
        <p14:creationId xmlns:p14="http://schemas.microsoft.com/office/powerpoint/2010/main" val="2923177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8</a:t>
            </a:fld>
            <a:endParaRPr lang="en-US"/>
          </a:p>
        </p:txBody>
      </p:sp>
    </p:spTree>
    <p:extLst>
      <p:ext uri="{BB962C8B-B14F-4D97-AF65-F5344CB8AC3E}">
        <p14:creationId xmlns:p14="http://schemas.microsoft.com/office/powerpoint/2010/main" val="3921104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Check out the club membership chairperson page at </a:t>
            </a:r>
            <a:r>
              <a:rPr lang="en-US" sz="1200" dirty="0"/>
              <a:t>Lionsclubs.org/</a:t>
            </a:r>
            <a:r>
              <a:rPr lang="en-US" sz="1200" dirty="0" err="1"/>
              <a:t>membershipchair</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9</a:t>
            </a:fld>
            <a:endParaRPr lang="en-US"/>
          </a:p>
        </p:txBody>
      </p:sp>
    </p:spTree>
    <p:extLst>
      <p:ext uri="{BB962C8B-B14F-4D97-AF65-F5344CB8AC3E}">
        <p14:creationId xmlns:p14="http://schemas.microsoft.com/office/powerpoint/2010/main" val="175407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4291585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040128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4046058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537437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2969462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2927069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328812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schemeClr val="lt1">
                    <a:alpha val="44000"/>
                  </a:schemeClr>
                </a:solidFill>
              </a:rPr>
              <a:t>    </a:t>
            </a:r>
          </a:p>
        </p:txBody>
      </p:sp>
    </p:spTree>
    <p:extLst>
      <p:ext uri="{BB962C8B-B14F-4D97-AF65-F5344CB8AC3E}">
        <p14:creationId xmlns:p14="http://schemas.microsoft.com/office/powerpoint/2010/main" val="332406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289084431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preferRelativeResize="0">
            <a:picLocks/>
          </p:cNvPicPr>
          <p:nvPr userDrawn="1"/>
        </p:nvPicPr>
        <p:blipFill>
          <a:blip r:embed="rId2"/>
          <a:stretch/>
        </p:blipFill>
        <p:spPr>
          <a:xfrm>
            <a:off x="8904765" y="3701421"/>
            <a:ext cx="3081495" cy="2919716"/>
          </a:xfrm>
          <a:prstGeom prst="rect">
            <a:avLst/>
          </a:prstGeom>
        </p:spPr>
      </p:pic>
    </p:spTree>
    <p:extLst>
      <p:ext uri="{BB962C8B-B14F-4D97-AF65-F5344CB8AC3E}">
        <p14:creationId xmlns:p14="http://schemas.microsoft.com/office/powerpoint/2010/main" val="413271387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662752135"/>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3354027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2764533902"/>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560317508"/>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extLst>
      <p:ext uri="{BB962C8B-B14F-4D97-AF65-F5344CB8AC3E}">
        <p14:creationId xmlns:p14="http://schemas.microsoft.com/office/powerpoint/2010/main" val="295892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3" grpId="0"/>
      <p:bldP spid="13" grpId="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47775431"/>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397339354"/>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5" name="Picture 4">
            <a:extLst>
              <a:ext uri="{FF2B5EF4-FFF2-40B4-BE49-F238E27FC236}">
                <a16:creationId xmlns:a16="http://schemas.microsoft.com/office/drawing/2014/main" id="{C38F4E3E-8309-BDD4-18C8-9B742EED9D3B}"/>
              </a:ext>
            </a:extLst>
          </p:cNvPr>
          <p:cNvPicPr preferRelativeResize="0">
            <a:picLocks/>
          </p:cNvPicPr>
          <p:nvPr userDrawn="1"/>
        </p:nvPicPr>
        <p:blipFill>
          <a:blip r:embed="rId2"/>
          <a:stretch/>
        </p:blipFill>
        <p:spPr>
          <a:xfrm>
            <a:off x="8904765" y="3701421"/>
            <a:ext cx="3081495" cy="2919716"/>
          </a:xfrm>
          <a:prstGeom prst="rect">
            <a:avLst/>
          </a:prstGeom>
        </p:spPr>
      </p:pic>
    </p:spTree>
    <p:extLst>
      <p:ext uri="{BB962C8B-B14F-4D97-AF65-F5344CB8AC3E}">
        <p14:creationId xmlns:p14="http://schemas.microsoft.com/office/powerpoint/2010/main" val="241893925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20782"/>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7" name="Picture 6">
            <a:extLst>
              <a:ext uri="{FF2B5EF4-FFF2-40B4-BE49-F238E27FC236}">
                <a16:creationId xmlns:a16="http://schemas.microsoft.com/office/drawing/2014/main" id="{9CC403D2-3D39-87B3-8C32-B56C3A12F522}"/>
              </a:ext>
            </a:extLst>
          </p:cNvPr>
          <p:cNvPicPr preferRelativeResize="0">
            <a:picLocks/>
          </p:cNvPicPr>
          <p:nvPr userDrawn="1"/>
        </p:nvPicPr>
        <p:blipFill>
          <a:blip r:embed="rId3"/>
          <a:stretch/>
        </p:blipFill>
        <p:spPr>
          <a:xfrm>
            <a:off x="8904765" y="3701421"/>
            <a:ext cx="3081495" cy="2919716"/>
          </a:xfrm>
          <a:prstGeom prst="rect">
            <a:avLst/>
          </a:prstGeom>
        </p:spPr>
      </p:pic>
    </p:spTree>
    <p:extLst>
      <p:ext uri="{BB962C8B-B14F-4D97-AF65-F5344CB8AC3E}">
        <p14:creationId xmlns:p14="http://schemas.microsoft.com/office/powerpoint/2010/main" val="4212366099"/>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5" name="Picture 4">
            <a:extLst>
              <a:ext uri="{FF2B5EF4-FFF2-40B4-BE49-F238E27FC236}">
                <a16:creationId xmlns:a16="http://schemas.microsoft.com/office/drawing/2014/main" id="{9E6A5CE1-61A2-694F-A3EC-9F9F972A0C41}"/>
              </a:ext>
            </a:extLst>
          </p:cNvPr>
          <p:cNvPicPr preferRelativeResize="0">
            <a:picLocks/>
          </p:cNvPicPr>
          <p:nvPr userDrawn="1"/>
        </p:nvPicPr>
        <p:blipFill>
          <a:blip r:embed="rId2"/>
          <a:stretch/>
        </p:blipFill>
        <p:spPr>
          <a:xfrm>
            <a:off x="8904765" y="3701421"/>
            <a:ext cx="3081495" cy="2919716"/>
          </a:xfrm>
          <a:prstGeom prst="rect">
            <a:avLst/>
          </a:prstGeom>
        </p:spPr>
      </p:pic>
    </p:spTree>
    <p:extLst>
      <p:ext uri="{BB962C8B-B14F-4D97-AF65-F5344CB8AC3E}">
        <p14:creationId xmlns:p14="http://schemas.microsoft.com/office/powerpoint/2010/main" val="1356058595"/>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214392500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286440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1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86001" y="555074"/>
            <a:ext cx="7543800"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125426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pic>
        <p:nvPicPr>
          <p:cNvPr id="5" name="Picture 4">
            <a:extLst>
              <a:ext uri="{FF2B5EF4-FFF2-40B4-BE49-F238E27FC236}">
                <a16:creationId xmlns:a16="http://schemas.microsoft.com/office/drawing/2014/main" id="{4A9FF69D-0D01-9839-3ED7-7B0797DFD019}"/>
              </a:ext>
            </a:extLst>
          </p:cNvPr>
          <p:cNvPicPr preferRelativeResize="0">
            <a:picLocks/>
          </p:cNvPicPr>
          <p:nvPr userDrawn="1"/>
        </p:nvPicPr>
        <p:blipFill>
          <a:blip r:embed="rId2">
            <a:alphaModFix amt="15000"/>
          </a:blip>
          <a:stretch/>
        </p:blipFill>
        <p:spPr>
          <a:xfrm>
            <a:off x="8904765" y="3701421"/>
            <a:ext cx="3081495" cy="2919716"/>
          </a:xfrm>
          <a:prstGeom prst="rect">
            <a:avLst/>
          </a:prstGeom>
          <a:solidFill>
            <a:srgbClr val="10233F"/>
          </a:solidFill>
          <a:effectLst>
            <a:outerShdw blurRad="50800" dist="50800" dir="5400000" sx="1000" sy="1000" algn="ctr" rotWithShape="0">
              <a:srgbClr val="000000"/>
            </a:outerShdw>
          </a:effectLst>
        </p:spPr>
      </p:pic>
    </p:spTree>
    <p:extLst>
      <p:ext uri="{BB962C8B-B14F-4D97-AF65-F5344CB8AC3E}">
        <p14:creationId xmlns:p14="http://schemas.microsoft.com/office/powerpoint/2010/main" val="581579305"/>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66788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3768122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940956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1326737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2565477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308546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8281091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 id="214748366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228100599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hf sldNum="0"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8402844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Lst>
  <p:hf sldNum="0"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26293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p:hf sldNum="0"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lionsclubs.org/membershipchair"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lionsclubs.org/membershipchair"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18/10/relationships/comments" Target="../comments/modernComment_470_A78F406C.xml"/><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2E036F-009F-CD43-957F-2E812C55D317}"/>
              </a:ext>
            </a:extLst>
          </p:cNvPr>
          <p:cNvSpPr>
            <a:spLocks noGrp="1"/>
          </p:cNvSpPr>
          <p:nvPr>
            <p:ph type="body" sz="quarter" idx="12"/>
          </p:nvPr>
        </p:nvSpPr>
        <p:spPr>
          <a:xfrm>
            <a:off x="745957" y="2848490"/>
            <a:ext cx="9193910" cy="445043"/>
          </a:xfrm>
        </p:spPr>
        <p:txBody>
          <a:bodyPr/>
          <a:lstStyle/>
          <a:p>
            <a:r>
              <a:rPr lang="en-US" sz="4000" dirty="0"/>
              <a:t>Tools and advantages of having </a:t>
            </a:r>
            <a:br>
              <a:rPr lang="en-US" sz="4000" dirty="0"/>
            </a:br>
            <a:r>
              <a:rPr lang="en-US" sz="4000" dirty="0"/>
              <a:t>club membership chairperson</a:t>
            </a:r>
          </a:p>
        </p:txBody>
      </p:sp>
      <p:sp>
        <p:nvSpPr>
          <p:cNvPr id="3" name="Text Placeholder 2">
            <a:extLst>
              <a:ext uri="{FF2B5EF4-FFF2-40B4-BE49-F238E27FC236}">
                <a16:creationId xmlns:a16="http://schemas.microsoft.com/office/drawing/2014/main" id="{855E50CF-CA04-D840-AB93-8D56723FCAF9}"/>
              </a:ext>
            </a:extLst>
          </p:cNvPr>
          <p:cNvSpPr>
            <a:spLocks noGrp="1"/>
          </p:cNvSpPr>
          <p:nvPr>
            <p:ph type="body" sz="quarter" idx="13"/>
          </p:nvPr>
        </p:nvSpPr>
        <p:spPr>
          <a:xfrm>
            <a:off x="745957" y="4160703"/>
            <a:ext cx="6825917" cy="790073"/>
          </a:xfrm>
        </p:spPr>
        <p:txBody>
          <a:bodyPr/>
          <a:lstStyle/>
          <a:p>
            <a:pPr algn="ctr"/>
            <a:endParaRPr lang="en-US" sz="1900" b="1" i="1" dirty="0"/>
          </a:p>
        </p:txBody>
      </p:sp>
    </p:spTree>
    <p:extLst>
      <p:ext uri="{BB962C8B-B14F-4D97-AF65-F5344CB8AC3E}">
        <p14:creationId xmlns:p14="http://schemas.microsoft.com/office/powerpoint/2010/main" val="2719517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18" name="Page Number - Blue">
            <a:extLst>
              <a:ext uri="{FF2B5EF4-FFF2-40B4-BE49-F238E27FC236}">
                <a16:creationId xmlns:a16="http://schemas.microsoft.com/office/drawing/2014/main" id="{D1E2F2A6-1540-2643-B160-2A046D3CB4C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10</a:t>
            </a:fld>
            <a:endParaRPr lang="en-US" sz="1000" dirty="0">
              <a:solidFill>
                <a:srgbClr val="00338D"/>
              </a:solidFill>
            </a:endParaRPr>
          </a:p>
        </p:txBody>
      </p:sp>
      <p:pic>
        <p:nvPicPr>
          <p:cNvPr id="11" name="Picture 10">
            <a:extLst>
              <a:ext uri="{FF2B5EF4-FFF2-40B4-BE49-F238E27FC236}">
                <a16:creationId xmlns:a16="http://schemas.microsoft.com/office/drawing/2014/main" id="{304CAFA2-CA4C-4F1C-A007-83EE1C10398E}"/>
              </a:ext>
            </a:extLst>
          </p:cNvPr>
          <p:cNvPicPr>
            <a:picLocks noChangeAspect="1"/>
          </p:cNvPicPr>
          <p:nvPr/>
        </p:nvPicPr>
        <p:blipFill rotWithShape="1">
          <a:blip r:embed="rId3"/>
          <a:srcRect b="3826"/>
          <a:stretch/>
        </p:blipFill>
        <p:spPr>
          <a:xfrm>
            <a:off x="674254" y="2019428"/>
            <a:ext cx="10049779" cy="4409440"/>
          </a:xfrm>
          <a:prstGeom prst="rect">
            <a:avLst/>
          </a:prstGeom>
        </p:spPr>
      </p:pic>
      <p:sp>
        <p:nvSpPr>
          <p:cNvPr id="13" name="TextBox 12">
            <a:extLst>
              <a:ext uri="{FF2B5EF4-FFF2-40B4-BE49-F238E27FC236}">
                <a16:creationId xmlns:a16="http://schemas.microsoft.com/office/drawing/2014/main" id="{87ED12DC-D2AD-4957-8DE3-0813F8A4ED9F}"/>
              </a:ext>
            </a:extLst>
          </p:cNvPr>
          <p:cNvSpPr txBox="1"/>
          <p:nvPr/>
        </p:nvSpPr>
        <p:spPr>
          <a:xfrm>
            <a:off x="685800" y="1297508"/>
            <a:ext cx="10203719" cy="384721"/>
          </a:xfrm>
          <a:prstGeom prst="rect">
            <a:avLst/>
          </a:prstGeom>
          <a:noFill/>
        </p:spPr>
        <p:txBody>
          <a:bodyPr wrap="square">
            <a:spAutoFit/>
          </a:bodyPr>
          <a:lstStyle/>
          <a:p>
            <a:r>
              <a:rPr lang="en-US" sz="1900" b="1" dirty="0">
                <a:solidFill>
                  <a:srgbClr val="0D2240"/>
                </a:solidFill>
                <a:latin typeface="Arial" panose="020B0604020202020204" pitchFamily="34" charset="0"/>
                <a:cs typeface="Arial" panose="020B0604020202020204" pitchFamily="34" charset="0"/>
              </a:rPr>
              <a:t>Visit the club membership chairperson webpage: </a:t>
            </a:r>
            <a:r>
              <a:rPr lang="en-US" sz="1900" dirty="0">
                <a:solidFill>
                  <a:srgbClr val="0D2240"/>
                </a:solidFill>
                <a:latin typeface="Arial" panose="020B0604020202020204" pitchFamily="34" charset="0"/>
                <a:cs typeface="Arial" panose="020B0604020202020204" pitchFamily="34" charset="0"/>
              </a:rPr>
              <a:t>Lionsclubs.org/</a:t>
            </a:r>
            <a:r>
              <a:rPr lang="en-US" sz="1900" dirty="0" err="1">
                <a:solidFill>
                  <a:srgbClr val="0D2240"/>
                </a:solidFill>
                <a:latin typeface="Arial" panose="020B0604020202020204" pitchFamily="34" charset="0"/>
                <a:cs typeface="Arial" panose="020B0604020202020204" pitchFamily="34" charset="0"/>
              </a:rPr>
              <a:t>membershipchair</a:t>
            </a:r>
            <a:endParaRPr lang="en-US" sz="1900" dirty="0">
              <a:solidFill>
                <a:srgbClr val="0D2240"/>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7FF2C1B9-70F8-A2B7-6B4C-FD6737E8D01E}"/>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8" name="Text Placeholder 18">
            <a:extLst>
              <a:ext uri="{FF2B5EF4-FFF2-40B4-BE49-F238E27FC236}">
                <a16:creationId xmlns:a16="http://schemas.microsoft.com/office/drawing/2014/main" id="{0033FA1F-297F-8AA5-232C-A1A9DF8D4F3E}"/>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000" u="none" strike="noStrike" kern="0" cap="none" spc="0" normalizeH="0" baseline="0" noProof="0" dirty="0">
                <a:ln>
                  <a:noFill/>
                </a:ln>
                <a:solidFill>
                  <a:srgbClr val="00338D"/>
                </a:solidFill>
                <a:effectLst/>
                <a:uLnTx/>
                <a:uFillTx/>
              </a:rPr>
              <a:t>Want to learn more?</a:t>
            </a:r>
          </a:p>
        </p:txBody>
      </p:sp>
    </p:spTree>
    <p:extLst>
      <p:ext uri="{BB962C8B-B14F-4D97-AF65-F5344CB8AC3E}">
        <p14:creationId xmlns:p14="http://schemas.microsoft.com/office/powerpoint/2010/main" val="3871005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rot="20938529">
            <a:off x="1112865" y="1596116"/>
            <a:ext cx="3609751" cy="4814887"/>
          </a:xfrm>
          <a:prstGeom prst="rect">
            <a:avLst/>
          </a:prstGeom>
        </p:spPr>
      </p:pic>
      <p:pic>
        <p:nvPicPr>
          <p:cNvPr id="15" name="Picture 14"/>
          <p:cNvPicPr>
            <a:picLocks noChangeAspect="1"/>
          </p:cNvPicPr>
          <p:nvPr/>
        </p:nvPicPr>
        <p:blipFill>
          <a:blip r:embed="rId4"/>
          <a:stretch>
            <a:fillRect/>
          </a:stretch>
        </p:blipFill>
        <p:spPr>
          <a:xfrm rot="479025">
            <a:off x="3264631" y="1053895"/>
            <a:ext cx="4905375" cy="2979159"/>
          </a:xfrm>
          <a:prstGeom prst="rect">
            <a:avLst/>
          </a:prstGeom>
        </p:spPr>
      </p:pic>
      <p:pic>
        <p:nvPicPr>
          <p:cNvPr id="16" name="Picture 15"/>
          <p:cNvPicPr>
            <a:picLocks noChangeAspect="1"/>
          </p:cNvPicPr>
          <p:nvPr/>
        </p:nvPicPr>
        <p:blipFill>
          <a:blip r:embed="rId5"/>
          <a:stretch>
            <a:fillRect/>
          </a:stretch>
        </p:blipFill>
        <p:spPr>
          <a:xfrm rot="20275132">
            <a:off x="3953123" y="2634136"/>
            <a:ext cx="5228554" cy="3221464"/>
          </a:xfrm>
          <a:prstGeom prst="rect">
            <a:avLst/>
          </a:prstGeom>
        </p:spPr>
      </p:pic>
      <p:pic>
        <p:nvPicPr>
          <p:cNvPr id="17" name="Picture 16"/>
          <p:cNvPicPr>
            <a:picLocks noChangeAspect="1"/>
          </p:cNvPicPr>
          <p:nvPr/>
        </p:nvPicPr>
        <p:blipFill>
          <a:blip r:embed="rId6"/>
          <a:stretch>
            <a:fillRect/>
          </a:stretch>
        </p:blipFill>
        <p:spPr>
          <a:xfrm rot="20998688">
            <a:off x="7286463" y="993179"/>
            <a:ext cx="4307437" cy="5224463"/>
          </a:xfrm>
          <a:prstGeom prst="rect">
            <a:avLst/>
          </a:prstGeom>
        </p:spPr>
      </p:pic>
      <p:sp>
        <p:nvSpPr>
          <p:cNvPr id="7" name="Text Placeholder 18">
            <a:extLst>
              <a:ext uri="{FF2B5EF4-FFF2-40B4-BE49-F238E27FC236}">
                <a16:creationId xmlns:a16="http://schemas.microsoft.com/office/drawing/2014/main" id="{E4B29533-9491-EF98-5EF8-60723E807A3D}"/>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000" u="none" strike="noStrike" kern="0" cap="none" spc="0" normalizeH="0" baseline="0" noProof="0" dirty="0">
                <a:ln>
                  <a:noFill/>
                </a:ln>
                <a:solidFill>
                  <a:srgbClr val="00338D"/>
                </a:solidFill>
                <a:effectLst/>
                <a:uLnTx/>
                <a:uFillTx/>
              </a:rPr>
              <a:t>Resources</a:t>
            </a:r>
          </a:p>
        </p:txBody>
      </p:sp>
    </p:spTree>
    <p:extLst>
      <p:ext uri="{BB962C8B-B14F-4D97-AF65-F5344CB8AC3E}">
        <p14:creationId xmlns:p14="http://schemas.microsoft.com/office/powerpoint/2010/main" val="179183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fltVal val="0"/>
                                          </p:val>
                                        </p:tav>
                                        <p:tav tm="100000">
                                          <p:val>
                                            <p:strVal val="#ppt_w"/>
                                          </p:val>
                                        </p:tav>
                                      </p:tavLst>
                                    </p:anim>
                                    <p:anim calcmode="lin" valueType="num">
                                      <p:cBhvr>
                                        <p:cTn id="16" dur="1000" fill="hold"/>
                                        <p:tgtEl>
                                          <p:spTgt spid="15"/>
                                        </p:tgtEl>
                                        <p:attrNameLst>
                                          <p:attrName>ppt_h</p:attrName>
                                        </p:attrNameLst>
                                      </p:cBhvr>
                                      <p:tavLst>
                                        <p:tav tm="0">
                                          <p:val>
                                            <p:fltVal val="0"/>
                                          </p:val>
                                        </p:tav>
                                        <p:tav tm="100000">
                                          <p:val>
                                            <p:strVal val="#ppt_h"/>
                                          </p:val>
                                        </p:tav>
                                      </p:tavLst>
                                    </p:anim>
                                    <p:anim calcmode="lin" valueType="num">
                                      <p:cBhvr>
                                        <p:cTn id="17" dur="1000" fill="hold"/>
                                        <p:tgtEl>
                                          <p:spTgt spid="15"/>
                                        </p:tgtEl>
                                        <p:attrNameLst>
                                          <p:attrName>style.rotation</p:attrName>
                                        </p:attrNameLst>
                                      </p:cBhvr>
                                      <p:tavLst>
                                        <p:tav tm="0">
                                          <p:val>
                                            <p:fltVal val="90"/>
                                          </p:val>
                                        </p:tav>
                                        <p:tav tm="100000">
                                          <p:val>
                                            <p:fltVal val="0"/>
                                          </p:val>
                                        </p:tav>
                                      </p:tavLst>
                                    </p:anim>
                                    <p:animEffect transition="in" filter="fade">
                                      <p:cBhvr>
                                        <p:cTn id="18" dur="1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fltVal val="0"/>
                                          </p:val>
                                        </p:tav>
                                        <p:tav tm="100000">
                                          <p:val>
                                            <p:strVal val="#ppt_w"/>
                                          </p:val>
                                        </p:tav>
                                      </p:tavLst>
                                    </p:anim>
                                    <p:anim calcmode="lin" valueType="num">
                                      <p:cBhvr>
                                        <p:cTn id="24" dur="1000" fill="hold"/>
                                        <p:tgtEl>
                                          <p:spTgt spid="16"/>
                                        </p:tgtEl>
                                        <p:attrNameLst>
                                          <p:attrName>ppt_h</p:attrName>
                                        </p:attrNameLst>
                                      </p:cBhvr>
                                      <p:tavLst>
                                        <p:tav tm="0">
                                          <p:val>
                                            <p:fltVal val="0"/>
                                          </p:val>
                                        </p:tav>
                                        <p:tav tm="100000">
                                          <p:val>
                                            <p:strVal val="#ppt_h"/>
                                          </p:val>
                                        </p:tav>
                                      </p:tavLst>
                                    </p:anim>
                                    <p:anim calcmode="lin" valueType="num">
                                      <p:cBhvr>
                                        <p:cTn id="25" dur="1000" fill="hold"/>
                                        <p:tgtEl>
                                          <p:spTgt spid="16"/>
                                        </p:tgtEl>
                                        <p:attrNameLst>
                                          <p:attrName>style.rotation</p:attrName>
                                        </p:attrNameLst>
                                      </p:cBhvr>
                                      <p:tavLst>
                                        <p:tav tm="0">
                                          <p:val>
                                            <p:fltVal val="90"/>
                                          </p:val>
                                        </p:tav>
                                        <p:tav tm="100000">
                                          <p:val>
                                            <p:fltVal val="0"/>
                                          </p:val>
                                        </p:tav>
                                      </p:tavLst>
                                    </p:anim>
                                    <p:animEffect transition="in" filter="fade">
                                      <p:cBhvr>
                                        <p:cTn id="26" dur="10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1000" fill="hold"/>
                                        <p:tgtEl>
                                          <p:spTgt spid="17"/>
                                        </p:tgtEl>
                                        <p:attrNameLst>
                                          <p:attrName>ppt_w</p:attrName>
                                        </p:attrNameLst>
                                      </p:cBhvr>
                                      <p:tavLst>
                                        <p:tav tm="0">
                                          <p:val>
                                            <p:fltVal val="0"/>
                                          </p:val>
                                        </p:tav>
                                        <p:tav tm="100000">
                                          <p:val>
                                            <p:strVal val="#ppt_w"/>
                                          </p:val>
                                        </p:tav>
                                      </p:tavLst>
                                    </p:anim>
                                    <p:anim calcmode="lin" valueType="num">
                                      <p:cBhvr>
                                        <p:cTn id="32" dur="1000" fill="hold"/>
                                        <p:tgtEl>
                                          <p:spTgt spid="17"/>
                                        </p:tgtEl>
                                        <p:attrNameLst>
                                          <p:attrName>ppt_h</p:attrName>
                                        </p:attrNameLst>
                                      </p:cBhvr>
                                      <p:tavLst>
                                        <p:tav tm="0">
                                          <p:val>
                                            <p:fltVal val="0"/>
                                          </p:val>
                                        </p:tav>
                                        <p:tav tm="100000">
                                          <p:val>
                                            <p:strVal val="#ppt_h"/>
                                          </p:val>
                                        </p:tav>
                                      </p:tavLst>
                                    </p:anim>
                                    <p:anim calcmode="lin" valueType="num">
                                      <p:cBhvr>
                                        <p:cTn id="33" dur="1000" fill="hold"/>
                                        <p:tgtEl>
                                          <p:spTgt spid="17"/>
                                        </p:tgtEl>
                                        <p:attrNameLst>
                                          <p:attrName>style.rotation</p:attrName>
                                        </p:attrNameLst>
                                      </p:cBhvr>
                                      <p:tavLst>
                                        <p:tav tm="0">
                                          <p:val>
                                            <p:fltVal val="90"/>
                                          </p:val>
                                        </p:tav>
                                        <p:tav tm="100000">
                                          <p:val>
                                            <p:fltVal val="0"/>
                                          </p:val>
                                        </p:tav>
                                      </p:tavLst>
                                    </p:anim>
                                    <p:animEffect transition="in" filter="fade">
                                      <p:cBhvr>
                                        <p:cTn id="3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5" name="Overlay">
            <a:extLst>
              <a:ext uri="{FF2B5EF4-FFF2-40B4-BE49-F238E27FC236}">
                <a16:creationId xmlns:a16="http://schemas.microsoft.com/office/drawing/2014/main" id="{4A8B8953-2866-F20B-7AF2-72ED528C633C}"/>
              </a:ext>
            </a:extLst>
          </p:cNvPr>
          <p:cNvSpPr/>
          <p:nvPr/>
        </p:nvSpPr>
        <p:spPr>
          <a:xfrm>
            <a:off x="0" y="0"/>
            <a:ext cx="12192000" cy="6858000"/>
          </a:xfrm>
          <a:prstGeom prst="rect">
            <a:avLst/>
          </a:prstGeom>
          <a:solidFill>
            <a:schemeClr val="tx1">
              <a:lumMod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Headline">
            <a:extLst>
              <a:ext uri="{FF2B5EF4-FFF2-40B4-BE49-F238E27FC236}">
                <a16:creationId xmlns:a16="http://schemas.microsoft.com/office/drawing/2014/main" id="{7C7FB152-9992-0E79-04F7-D31BB26A5552}"/>
              </a:ext>
            </a:extLst>
          </p:cNvPr>
          <p:cNvSpPr txBox="1">
            <a:spLocks/>
          </p:cNvSpPr>
          <p:nvPr/>
        </p:nvSpPr>
        <p:spPr>
          <a:xfrm>
            <a:off x="1" y="4041167"/>
            <a:ext cx="12192000" cy="755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4000" u="none" strike="noStrike" kern="0" cap="none" spc="0" normalizeH="0" baseline="0" noProof="0" dirty="0">
                <a:ln>
                  <a:noFill/>
                </a:ln>
                <a:solidFill>
                  <a:schemeClr val="bg1"/>
                </a:solidFill>
                <a:effectLst/>
                <a:uLnTx/>
                <a:uFillTx/>
              </a:rPr>
              <a:t>Encouraging clubs to appoint </a:t>
            </a:r>
            <a:br>
              <a:rPr kumimoji="0" lang="en-US" sz="4000" u="none" strike="noStrike" kern="0" cap="none" spc="0" normalizeH="0" baseline="0" noProof="0" dirty="0">
                <a:ln>
                  <a:noFill/>
                </a:ln>
                <a:solidFill>
                  <a:schemeClr val="bg1"/>
                </a:solidFill>
                <a:effectLst/>
                <a:uLnTx/>
                <a:uFillTx/>
              </a:rPr>
            </a:br>
            <a:r>
              <a:rPr kumimoji="0" lang="en-US" sz="4000" u="none" strike="noStrike" kern="0" cap="none" spc="0" normalizeH="0" baseline="0" noProof="0" dirty="0">
                <a:ln>
                  <a:noFill/>
                </a:ln>
                <a:solidFill>
                  <a:schemeClr val="bg1"/>
                </a:solidFill>
                <a:effectLst/>
                <a:uLnTx/>
                <a:uFillTx/>
              </a:rPr>
              <a:t>a membership chairperson</a:t>
            </a:r>
          </a:p>
        </p:txBody>
      </p:sp>
      <p:sp>
        <p:nvSpPr>
          <p:cNvPr id="7" name="Rectangle 6">
            <a:extLst>
              <a:ext uri="{FF2B5EF4-FFF2-40B4-BE49-F238E27FC236}">
                <a16:creationId xmlns:a16="http://schemas.microsoft.com/office/drawing/2014/main" id="{36752B78-3D88-2E41-89B3-A84904B345EC}"/>
              </a:ext>
            </a:extLst>
          </p:cNvPr>
          <p:cNvSpPr/>
          <p:nvPr/>
        </p:nvSpPr>
        <p:spPr>
          <a:xfrm>
            <a:off x="5481427" y="5401733"/>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2" name="Page Number - Blue">
            <a:extLst>
              <a:ext uri="{FF2B5EF4-FFF2-40B4-BE49-F238E27FC236}">
                <a16:creationId xmlns:a16="http://schemas.microsoft.com/office/drawing/2014/main" id="{77498BCA-AFA0-CDAC-34F0-20418483FA6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12</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3861049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68353" y="1151467"/>
            <a:ext cx="4800600" cy="2015936"/>
          </a:xfrm>
          <a:prstGeom prst="rect">
            <a:avLst/>
          </a:prstGeom>
          <a:noFill/>
        </p:spPr>
        <p:txBody>
          <a:bodyPr wrap="square" rtlCol="0">
            <a:spAutoFit/>
          </a:bodyPr>
          <a:lstStyle/>
          <a:p>
            <a:pPr algn="ctr"/>
            <a:r>
              <a:rPr lang="en-US" sz="12500" b="1" dirty="0">
                <a:solidFill>
                  <a:srgbClr val="00338D"/>
                </a:solidFill>
                <a:latin typeface="Arial" charset="0"/>
                <a:ea typeface="Arial" charset="0"/>
                <a:cs typeface="Arial" charset="0"/>
              </a:rPr>
              <a:t>####</a:t>
            </a:r>
          </a:p>
        </p:txBody>
      </p:sp>
      <p:sp>
        <p:nvSpPr>
          <p:cNvPr id="4" name="TextBox 3"/>
          <p:cNvSpPr txBox="1"/>
          <p:nvPr/>
        </p:nvSpPr>
        <p:spPr>
          <a:xfrm>
            <a:off x="952501" y="3173439"/>
            <a:ext cx="3962400" cy="1323439"/>
          </a:xfrm>
          <a:prstGeom prst="rect">
            <a:avLst/>
          </a:prstGeom>
          <a:noFill/>
        </p:spPr>
        <p:txBody>
          <a:bodyPr wrap="square" rtlCol="0">
            <a:spAutoFit/>
          </a:bodyPr>
          <a:lstStyle/>
          <a:p>
            <a:pPr algn="ctr"/>
            <a:r>
              <a:rPr lang="en-US" sz="8000" b="1" dirty="0">
                <a:solidFill>
                  <a:srgbClr val="0D2240"/>
                </a:solidFill>
                <a:latin typeface="Arial" panose="020B0604020202020204" pitchFamily="34" charset="0"/>
                <a:ea typeface="Arial" charset="0"/>
                <a:cs typeface="Arial" panose="020B0604020202020204" pitchFamily="34" charset="0"/>
              </a:rPr>
              <a:t>clubs</a:t>
            </a:r>
          </a:p>
        </p:txBody>
      </p:sp>
      <p:cxnSp>
        <p:nvCxnSpPr>
          <p:cNvPr id="8" name="Straight Connector 7"/>
          <p:cNvCxnSpPr/>
          <p:nvPr/>
        </p:nvCxnSpPr>
        <p:spPr bwMode="auto">
          <a:xfrm>
            <a:off x="6096000" y="1219200"/>
            <a:ext cx="0" cy="4800600"/>
          </a:xfrm>
          <a:prstGeom prst="line">
            <a:avLst/>
          </a:prstGeom>
          <a:solidFill>
            <a:srgbClr val="FFFFFF"/>
          </a:solidFill>
          <a:ln w="47625" cap="flat" cmpd="sng" algn="ctr">
            <a:solidFill>
              <a:srgbClr val="B3B2B1"/>
            </a:solidFill>
            <a:prstDash val="sysDot"/>
            <a:round/>
            <a:headEnd type="none" w="med" len="med"/>
            <a:tailEnd type="none" w="med" len="med"/>
          </a:ln>
          <a:effectLst/>
        </p:spPr>
      </p:cxnSp>
      <p:sp>
        <p:nvSpPr>
          <p:cNvPr id="9" name="TextBox 8"/>
          <p:cNvSpPr txBox="1"/>
          <p:nvPr/>
        </p:nvSpPr>
        <p:spPr>
          <a:xfrm>
            <a:off x="6443382" y="1092203"/>
            <a:ext cx="4800600" cy="2015936"/>
          </a:xfrm>
          <a:prstGeom prst="rect">
            <a:avLst/>
          </a:prstGeom>
          <a:noFill/>
        </p:spPr>
        <p:txBody>
          <a:bodyPr wrap="square" rtlCol="0">
            <a:spAutoFit/>
          </a:bodyPr>
          <a:lstStyle/>
          <a:p>
            <a:pPr algn="ctr"/>
            <a:r>
              <a:rPr lang="en-US" sz="12500" b="1" dirty="0">
                <a:solidFill>
                  <a:srgbClr val="EBB700"/>
                </a:solidFill>
                <a:latin typeface="Arial" charset="0"/>
                <a:ea typeface="Arial" charset="0"/>
                <a:cs typeface="Arial" charset="0"/>
              </a:rPr>
              <a:t>##%</a:t>
            </a:r>
          </a:p>
        </p:txBody>
      </p:sp>
      <p:sp>
        <p:nvSpPr>
          <p:cNvPr id="21" name="Page Number - Blue">
            <a:extLst>
              <a:ext uri="{FF2B5EF4-FFF2-40B4-BE49-F238E27FC236}">
                <a16:creationId xmlns:a16="http://schemas.microsoft.com/office/drawing/2014/main" id="{0E2EE005-FB0E-CE4C-8F64-07AF0F3C9B7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13</a:t>
            </a:fld>
            <a:endParaRPr lang="en-US" sz="1000" dirty="0">
              <a:solidFill>
                <a:srgbClr val="00338D"/>
              </a:solidFill>
            </a:endParaRPr>
          </a:p>
        </p:txBody>
      </p:sp>
      <p:sp>
        <p:nvSpPr>
          <p:cNvPr id="13" name="TextBox 12">
            <a:extLst>
              <a:ext uri="{FF2B5EF4-FFF2-40B4-BE49-F238E27FC236}">
                <a16:creationId xmlns:a16="http://schemas.microsoft.com/office/drawing/2014/main" id="{E05E00E2-EF1D-4883-9069-13343FEB00CC}"/>
              </a:ext>
            </a:extLst>
          </p:cNvPr>
          <p:cNvSpPr txBox="1"/>
          <p:nvPr/>
        </p:nvSpPr>
        <p:spPr>
          <a:xfrm>
            <a:off x="6438899" y="3384233"/>
            <a:ext cx="4800600" cy="2015936"/>
          </a:xfrm>
          <a:prstGeom prst="rect">
            <a:avLst/>
          </a:prstGeom>
          <a:noFill/>
        </p:spPr>
        <p:txBody>
          <a:bodyPr wrap="square" rtlCol="0">
            <a:spAutoFit/>
          </a:bodyPr>
          <a:lstStyle/>
          <a:p>
            <a:pPr algn="ctr"/>
            <a:r>
              <a:rPr lang="en-US" sz="12500" b="1" dirty="0">
                <a:solidFill>
                  <a:srgbClr val="EBB700"/>
                </a:solidFill>
                <a:latin typeface="Arial" charset="0"/>
                <a:ea typeface="Arial" charset="0"/>
                <a:cs typeface="Arial" charset="0"/>
              </a:rPr>
              <a:t>##%</a:t>
            </a:r>
          </a:p>
        </p:txBody>
      </p:sp>
      <p:sp>
        <p:nvSpPr>
          <p:cNvPr id="14" name="TextBox 13">
            <a:extLst>
              <a:ext uri="{FF2B5EF4-FFF2-40B4-BE49-F238E27FC236}">
                <a16:creationId xmlns:a16="http://schemas.microsoft.com/office/drawing/2014/main" id="{914AD3AC-10E7-4170-BE10-D8DA7EB2FAA3}"/>
              </a:ext>
            </a:extLst>
          </p:cNvPr>
          <p:cNvSpPr txBox="1"/>
          <p:nvPr/>
        </p:nvSpPr>
        <p:spPr>
          <a:xfrm>
            <a:off x="6092302" y="5281953"/>
            <a:ext cx="5871411" cy="384721"/>
          </a:xfrm>
          <a:prstGeom prst="rect">
            <a:avLst/>
          </a:prstGeom>
          <a:noFill/>
        </p:spPr>
        <p:txBody>
          <a:bodyPr wrap="square" rtlCol="0">
            <a:spAutoFit/>
          </a:bodyPr>
          <a:lstStyle/>
          <a:p>
            <a:pPr algn="ctr"/>
            <a:r>
              <a:rPr lang="en-US" sz="1900" dirty="0">
                <a:solidFill>
                  <a:srgbClr val="55565A"/>
                </a:solidFill>
                <a:latin typeface="Arial" charset="0"/>
                <a:ea typeface="Arial" charset="0"/>
                <a:cs typeface="Arial" charset="0"/>
              </a:rPr>
              <a:t>Vacant club membership chairperson</a:t>
            </a:r>
          </a:p>
        </p:txBody>
      </p:sp>
      <p:sp>
        <p:nvSpPr>
          <p:cNvPr id="15" name="TextBox 14">
            <a:extLst>
              <a:ext uri="{FF2B5EF4-FFF2-40B4-BE49-F238E27FC236}">
                <a16:creationId xmlns:a16="http://schemas.microsoft.com/office/drawing/2014/main" id="{3ACEF402-C5D4-467A-BECF-B938C98411F1}"/>
              </a:ext>
            </a:extLst>
          </p:cNvPr>
          <p:cNvSpPr txBox="1"/>
          <p:nvPr/>
        </p:nvSpPr>
        <p:spPr>
          <a:xfrm>
            <a:off x="121756" y="4616794"/>
            <a:ext cx="5871411" cy="384721"/>
          </a:xfrm>
          <a:prstGeom prst="rect">
            <a:avLst/>
          </a:prstGeom>
          <a:noFill/>
        </p:spPr>
        <p:txBody>
          <a:bodyPr wrap="square" rtlCol="0">
            <a:spAutoFit/>
          </a:bodyPr>
          <a:lstStyle/>
          <a:p>
            <a:pPr algn="ctr"/>
            <a:r>
              <a:rPr lang="en-US" sz="1900" dirty="0">
                <a:solidFill>
                  <a:srgbClr val="55565A"/>
                </a:solidFill>
                <a:latin typeface="Arial" charset="0"/>
                <a:ea typeface="Arial" charset="0"/>
                <a:cs typeface="Arial" charset="0"/>
              </a:rPr>
              <a:t>Total Lions clubs in GAT Groups 4C and 4D</a:t>
            </a:r>
          </a:p>
        </p:txBody>
      </p:sp>
      <p:sp>
        <p:nvSpPr>
          <p:cNvPr id="10" name="TextBox 9"/>
          <p:cNvSpPr txBox="1"/>
          <p:nvPr/>
        </p:nvSpPr>
        <p:spPr>
          <a:xfrm>
            <a:off x="5993167" y="2821817"/>
            <a:ext cx="5871411" cy="384721"/>
          </a:xfrm>
          <a:prstGeom prst="rect">
            <a:avLst/>
          </a:prstGeom>
          <a:noFill/>
        </p:spPr>
        <p:txBody>
          <a:bodyPr wrap="square" rtlCol="0">
            <a:spAutoFit/>
          </a:bodyPr>
          <a:lstStyle/>
          <a:p>
            <a:pPr algn="ctr"/>
            <a:r>
              <a:rPr lang="en-US" sz="1900" dirty="0">
                <a:solidFill>
                  <a:srgbClr val="55565A"/>
                </a:solidFill>
                <a:latin typeface="Arial" charset="0"/>
                <a:ea typeface="Arial" charset="0"/>
                <a:cs typeface="Arial" charset="0"/>
              </a:rPr>
              <a:t>Appointed club membership chairperson</a:t>
            </a:r>
          </a:p>
        </p:txBody>
      </p:sp>
    </p:spTree>
    <p:extLst>
      <p:ext uri="{BB962C8B-B14F-4D97-AF65-F5344CB8AC3E}">
        <p14:creationId xmlns:p14="http://schemas.microsoft.com/office/powerpoint/2010/main" val="496980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CD79A2-3C69-4048-9D49-85FC62399654}"/>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1A186B30-9EEE-A34D-A6BE-5FB0248CD9D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14</a:t>
            </a:fld>
            <a:endParaRPr lang="en-US" sz="1000" dirty="0">
              <a:solidFill>
                <a:srgbClr val="00338D"/>
              </a:solidFill>
            </a:endParaRPr>
          </a:p>
        </p:txBody>
      </p:sp>
      <p:pic>
        <p:nvPicPr>
          <p:cNvPr id="8" name="Picture 7">
            <a:extLst>
              <a:ext uri="{FF2B5EF4-FFF2-40B4-BE49-F238E27FC236}">
                <a16:creationId xmlns:a16="http://schemas.microsoft.com/office/drawing/2014/main" id="{835D4A39-A4FE-47ED-8F6C-1B755D181824}"/>
              </a:ext>
            </a:extLst>
          </p:cNvPr>
          <p:cNvPicPr>
            <a:picLocks noChangeAspect="1"/>
          </p:cNvPicPr>
          <p:nvPr/>
        </p:nvPicPr>
        <p:blipFill>
          <a:blip r:embed="rId3"/>
          <a:srcRect/>
          <a:stretch/>
        </p:blipFill>
        <p:spPr>
          <a:xfrm>
            <a:off x="6253896" y="1958501"/>
            <a:ext cx="5239940" cy="3492441"/>
          </a:xfrm>
          <a:prstGeom prst="rect">
            <a:avLst/>
          </a:prstGeom>
        </p:spPr>
      </p:pic>
      <p:sp>
        <p:nvSpPr>
          <p:cNvPr id="13" name="Text Placeholder 18">
            <a:extLst>
              <a:ext uri="{FF2B5EF4-FFF2-40B4-BE49-F238E27FC236}">
                <a16:creationId xmlns:a16="http://schemas.microsoft.com/office/drawing/2014/main" id="{45948853-29CE-4C91-96DF-EFAAC9A73AE1}"/>
              </a:ext>
            </a:extLst>
          </p:cNvPr>
          <p:cNvSpPr txBox="1">
            <a:spLocks/>
          </p:cNvSpPr>
          <p:nvPr/>
        </p:nvSpPr>
        <p:spPr>
          <a:xfrm>
            <a:off x="0" y="311568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6000" kern="0" dirty="0">
                <a:solidFill>
                  <a:srgbClr val="00338D"/>
                </a:solidFill>
              </a:rPr>
              <a:t>Discussion</a:t>
            </a:r>
          </a:p>
        </p:txBody>
      </p:sp>
      <p:sp>
        <p:nvSpPr>
          <p:cNvPr id="10" name="Text Placeholder 18">
            <a:extLst>
              <a:ext uri="{FF2B5EF4-FFF2-40B4-BE49-F238E27FC236}">
                <a16:creationId xmlns:a16="http://schemas.microsoft.com/office/drawing/2014/main" id="{DFF1D858-B0A5-16A6-A351-63DBCF7A2D4C}"/>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000" u="none" strike="noStrike" kern="0" cap="none" spc="0" normalizeH="0" baseline="0" noProof="0" dirty="0">
                <a:ln>
                  <a:noFill/>
                </a:ln>
                <a:solidFill>
                  <a:srgbClr val="00338D"/>
                </a:solidFill>
                <a:effectLst/>
                <a:uLnTx/>
                <a:uFillTx/>
              </a:rPr>
              <a:t>Membership chairperson</a:t>
            </a:r>
          </a:p>
        </p:txBody>
      </p:sp>
      <p:pic>
        <p:nvPicPr>
          <p:cNvPr id="15" name="Picture 14">
            <a:extLst>
              <a:ext uri="{FF2B5EF4-FFF2-40B4-BE49-F238E27FC236}">
                <a16:creationId xmlns:a16="http://schemas.microsoft.com/office/drawing/2014/main" id="{07AA7764-30D5-1F8C-C974-26F5414F554A}"/>
              </a:ext>
            </a:extLst>
          </p:cNvPr>
          <p:cNvPicPr>
            <a:picLocks noChangeAspect="1"/>
          </p:cNvPicPr>
          <p:nvPr/>
        </p:nvPicPr>
        <p:blipFill>
          <a:blip r:embed="rId4"/>
          <a:srcRect/>
          <a:stretch/>
        </p:blipFill>
        <p:spPr>
          <a:xfrm>
            <a:off x="616288" y="5698526"/>
            <a:ext cx="702199" cy="702199"/>
          </a:xfrm>
          <a:prstGeom prst="rect">
            <a:avLst/>
          </a:prstGeom>
        </p:spPr>
      </p:pic>
      <p:sp>
        <p:nvSpPr>
          <p:cNvPr id="16" name="Rectangle 15">
            <a:extLst>
              <a:ext uri="{FF2B5EF4-FFF2-40B4-BE49-F238E27FC236}">
                <a16:creationId xmlns:a16="http://schemas.microsoft.com/office/drawing/2014/main" id="{D2B9AC01-AB46-7F4E-5D5D-CA78695EC374}"/>
              </a:ext>
            </a:extLst>
          </p:cNvPr>
          <p:cNvSpPr/>
          <p:nvPr/>
        </p:nvSpPr>
        <p:spPr>
          <a:xfrm>
            <a:off x="2281027" y="3911600"/>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933174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FA7313-04E6-BE4E-9EDC-1FA120826FD7}"/>
              </a:ext>
            </a:extLst>
          </p:cNvPr>
          <p:cNvSpPr>
            <a:spLocks noGrp="1"/>
          </p:cNvSpPr>
          <p:nvPr>
            <p:ph type="body" sz="quarter" idx="13"/>
          </p:nvPr>
        </p:nvSpPr>
        <p:spPr>
          <a:xfrm>
            <a:off x="1879600" y="3175003"/>
            <a:ext cx="7835900" cy="1752600"/>
          </a:xfrm>
        </p:spPr>
        <p:txBody>
          <a:bodyPr/>
          <a:lstStyle/>
          <a:p>
            <a:r>
              <a:rPr lang="en-US" sz="3300" dirty="0"/>
              <a:t>Please reach out to us at </a:t>
            </a:r>
          </a:p>
          <a:p>
            <a:r>
              <a:rPr lang="en-US" sz="3300" b="1" dirty="0">
                <a:solidFill>
                  <a:srgbClr val="FFC000"/>
                </a:solidFill>
              </a:rPr>
              <a:t>[Enter in your contact information]</a:t>
            </a:r>
            <a:r>
              <a:rPr lang="en-US" sz="3300" dirty="0"/>
              <a:t>, </a:t>
            </a:r>
          </a:p>
          <a:p>
            <a:r>
              <a:rPr lang="en-US" sz="3300" dirty="0"/>
              <a:t>If you have any additional questions.</a:t>
            </a:r>
          </a:p>
        </p:txBody>
      </p:sp>
    </p:spTree>
    <p:extLst>
      <p:ext uri="{BB962C8B-B14F-4D97-AF65-F5344CB8AC3E}">
        <p14:creationId xmlns:p14="http://schemas.microsoft.com/office/powerpoint/2010/main" val="2535607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ackground - Solid">
            <a:extLst>
              <a:ext uri="{FF2B5EF4-FFF2-40B4-BE49-F238E27FC236}">
                <a16:creationId xmlns:a16="http://schemas.microsoft.com/office/drawing/2014/main" id="{3DE123AE-45F7-AD45-9A03-670F7C850085}"/>
              </a:ext>
            </a:extLst>
          </p:cNvPr>
          <p:cNvSpPr/>
          <p:nvPr/>
        </p:nvSpPr>
        <p:spPr>
          <a:xfrm>
            <a:off x="0" y="36346"/>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Picture 13">
            <a:extLst>
              <a:ext uri="{FF2B5EF4-FFF2-40B4-BE49-F238E27FC236}">
                <a16:creationId xmlns:a16="http://schemas.microsoft.com/office/drawing/2014/main" id="{ABA97F3C-FB3B-BB42-84C0-9E85ABB52099}"/>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5" name="Picture 14">
            <a:extLst>
              <a:ext uri="{FF2B5EF4-FFF2-40B4-BE49-F238E27FC236}">
                <a16:creationId xmlns:a16="http://schemas.microsoft.com/office/drawing/2014/main" id="{7304098B-FD38-0249-B57F-1FE5ED74133A}"/>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pic>
        <p:nvPicPr>
          <p:cNvPr id="4" name="Emblem - White" descr="lionlogo_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255034"/>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en-US" sz="6000" b="1" dirty="0">
                <a:solidFill>
                  <a:schemeClr val="bg1"/>
                </a:solidFill>
                <a:latin typeface="Arial" panose="020B0604020202020204" pitchFamily="34" charset="0"/>
                <a:ea typeface="Helvetica Neue" charset="0"/>
                <a:cs typeface="Arial" panose="020B0604020202020204" pitchFamily="34" charset="0"/>
              </a:rPr>
              <a:t>Thank you</a:t>
            </a:r>
          </a:p>
        </p:txBody>
      </p:sp>
      <p:sp>
        <p:nvSpPr>
          <p:cNvPr id="6" name="Gold Bar"/>
          <p:cNvSpPr/>
          <p:nvPr/>
        </p:nvSpPr>
        <p:spPr>
          <a:xfrm>
            <a:off x="5379111" y="33783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7" name="Copyright"/>
          <p:cNvSpPr txBox="1"/>
          <p:nvPr/>
        </p:nvSpPr>
        <p:spPr>
          <a:xfrm>
            <a:off x="3171770" y="6248400"/>
            <a:ext cx="3399810" cy="338554"/>
          </a:xfrm>
          <a:prstGeom prst="rect">
            <a:avLst/>
          </a:prstGeom>
          <a:noFill/>
        </p:spPr>
        <p:txBody>
          <a:bodyPr wrap="square" rtlCol="0">
            <a:spAutoFit/>
          </a:bodyPr>
          <a:lstStyle/>
          <a:p>
            <a:r>
              <a:rPr lang="en-US" sz="1600" b="1" dirty="0">
                <a:solidFill>
                  <a:schemeClr val="bg1"/>
                </a:solidFill>
              </a:rPr>
              <a:t>© 2022 Lions Clubs International</a:t>
            </a:r>
          </a:p>
        </p:txBody>
      </p:sp>
      <p:sp>
        <p:nvSpPr>
          <p:cNvPr id="8" name="Date Lang Code"/>
          <p:cNvSpPr txBox="1"/>
          <p:nvPr/>
        </p:nvSpPr>
        <p:spPr>
          <a:xfrm>
            <a:off x="6829370" y="6248400"/>
            <a:ext cx="1752600" cy="338554"/>
          </a:xfrm>
          <a:prstGeom prst="rect">
            <a:avLst/>
          </a:prstGeom>
          <a:noFill/>
        </p:spPr>
        <p:txBody>
          <a:bodyPr wrap="square" rtlCol="0">
            <a:spAutoFit/>
          </a:bodyPr>
          <a:lstStyle/>
          <a:p>
            <a:r>
              <a:rPr lang="de-DE" sz="1600" b="1" dirty="0">
                <a:solidFill>
                  <a:schemeClr val="bg1"/>
                </a:solidFill>
              </a:rPr>
              <a:t>XXXX 00/00 EN</a:t>
            </a:r>
            <a:endParaRPr lang="en-US" sz="1600" b="1" dirty="0">
              <a:solidFill>
                <a:schemeClr val="bg1"/>
              </a:solidFill>
            </a:endParaRP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dirty="0">
              <a:solidFill>
                <a:schemeClr val="bg1"/>
              </a:solidFill>
            </a:endParaRPr>
          </a:p>
        </p:txBody>
      </p:sp>
    </p:spTree>
    <p:extLst>
      <p:ext uri="{BB962C8B-B14F-4D97-AF65-F5344CB8AC3E}">
        <p14:creationId xmlns:p14="http://schemas.microsoft.com/office/powerpoint/2010/main" val="15173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a:t>
            </a:fld>
            <a:endParaRPr lang="en-US" sz="1000" dirty="0">
              <a:solidFill>
                <a:srgbClr val="00338D"/>
              </a:solidFill>
            </a:endParaRPr>
          </a:p>
        </p:txBody>
      </p:sp>
      <p:pic>
        <p:nvPicPr>
          <p:cNvPr id="10" name="Picture 9">
            <a:extLst>
              <a:ext uri="{FF2B5EF4-FFF2-40B4-BE49-F238E27FC236}">
                <a16:creationId xmlns:a16="http://schemas.microsoft.com/office/drawing/2014/main" id="{7BEFAC29-297A-184B-B803-5B2FB20B298C}"/>
              </a:ext>
            </a:extLst>
          </p:cNvPr>
          <p:cNvPicPr>
            <a:picLocks noChangeAspect="1"/>
          </p:cNvPicPr>
          <p:nvPr/>
        </p:nvPicPr>
        <p:blipFill>
          <a:blip r:embed="rId3"/>
          <a:srcRect/>
          <a:stretch/>
        </p:blipFill>
        <p:spPr>
          <a:xfrm>
            <a:off x="616288" y="5698526"/>
            <a:ext cx="702199" cy="702199"/>
          </a:xfrm>
          <a:prstGeom prst="rect">
            <a:avLst/>
          </a:prstGeom>
        </p:spPr>
      </p:pic>
      <p:sp>
        <p:nvSpPr>
          <p:cNvPr id="9" name="Rectangle 8">
            <a:extLst>
              <a:ext uri="{FF2B5EF4-FFF2-40B4-BE49-F238E27FC236}">
                <a16:creationId xmlns:a16="http://schemas.microsoft.com/office/drawing/2014/main" id="{EFD82CCD-8BE4-4712-8692-2F42D58F9EAE}"/>
              </a:ext>
            </a:extLst>
          </p:cNvPr>
          <p:cNvSpPr/>
          <p:nvPr/>
        </p:nvSpPr>
        <p:spPr>
          <a:xfrm>
            <a:off x="616288" y="673197"/>
            <a:ext cx="10384347" cy="553998"/>
          </a:xfrm>
          <a:prstGeom prst="rect">
            <a:avLst/>
          </a:prstGeom>
        </p:spPr>
        <p:txBody>
          <a:bodyPr wrap="square">
            <a:spAutoFit/>
          </a:bodyPr>
          <a:lstStyle/>
          <a:p>
            <a:r>
              <a:rPr lang="en-US" sz="3000" b="1" dirty="0">
                <a:solidFill>
                  <a:srgbClr val="00338D"/>
                </a:solidFill>
                <a:latin typeface="Arial" panose="020B0604020202020204" pitchFamily="34" charset="0"/>
                <a:cs typeface="Arial" panose="020B0604020202020204" pitchFamily="34" charset="0"/>
              </a:rPr>
              <a:t>Advantages of having a club membership chairperson</a:t>
            </a:r>
          </a:p>
        </p:txBody>
      </p:sp>
      <p:sp>
        <p:nvSpPr>
          <p:cNvPr id="11" name="TextBox 10">
            <a:extLst>
              <a:ext uri="{FF2B5EF4-FFF2-40B4-BE49-F238E27FC236}">
                <a16:creationId xmlns:a16="http://schemas.microsoft.com/office/drawing/2014/main" id="{91C207AA-140B-40FA-A28B-2F9AB3ADEF14}"/>
              </a:ext>
            </a:extLst>
          </p:cNvPr>
          <p:cNvSpPr txBox="1"/>
          <p:nvPr/>
        </p:nvSpPr>
        <p:spPr>
          <a:xfrm>
            <a:off x="616288" y="1682767"/>
            <a:ext cx="5982485" cy="3893374"/>
          </a:xfrm>
          <a:prstGeom prst="rect">
            <a:avLst/>
          </a:prstGeom>
          <a:noFill/>
        </p:spPr>
        <p:txBody>
          <a:bodyPr wrap="square" rtlCol="0">
            <a:spAutoFit/>
          </a:bodyPr>
          <a:lstStyle/>
          <a:p>
            <a:pPr marL="514350" indent="-514350" fontAlgn="base">
              <a:spcBef>
                <a:spcPct val="0"/>
              </a:spcBef>
              <a:spcAft>
                <a:spcPct val="0"/>
              </a:spcAft>
              <a:buFont typeface="+mj-lt"/>
              <a:buAutoNum type="arabicPeriod"/>
            </a:pPr>
            <a:r>
              <a:rPr lang="en-US"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rPr>
              <a:t>Develop a membership growth plan</a:t>
            </a:r>
          </a:p>
          <a:p>
            <a:pPr marL="514350" indent="-514350" fontAlgn="base">
              <a:spcBef>
                <a:spcPct val="0"/>
              </a:spcBef>
              <a:spcAft>
                <a:spcPct val="0"/>
              </a:spcAft>
              <a:buFont typeface="+mj-lt"/>
              <a:buAutoNum type="arabicPeriod"/>
            </a:pPr>
            <a:endParaRPr lang="en-US"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endParaRPr>
          </a:p>
          <a:p>
            <a:pPr marL="514350" indent="-514350" fontAlgn="base">
              <a:spcBef>
                <a:spcPct val="0"/>
              </a:spcBef>
              <a:spcAft>
                <a:spcPct val="0"/>
              </a:spcAft>
              <a:buFont typeface="+mj-lt"/>
              <a:buAutoNum type="arabicPeriod"/>
            </a:pPr>
            <a:r>
              <a:rPr lang="en-US"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rPr>
              <a:t>Ensure members are properly oriented</a:t>
            </a:r>
          </a:p>
          <a:p>
            <a:pPr marL="514350" indent="-514350" fontAlgn="base">
              <a:spcBef>
                <a:spcPct val="0"/>
              </a:spcBef>
              <a:spcAft>
                <a:spcPct val="0"/>
              </a:spcAft>
              <a:buFont typeface="+mj-lt"/>
              <a:buAutoNum type="arabicPeriod"/>
            </a:pPr>
            <a:endParaRPr lang="en-US"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endParaRPr>
          </a:p>
          <a:p>
            <a:pPr marL="514350" indent="-514350" fontAlgn="base">
              <a:spcBef>
                <a:spcPct val="0"/>
              </a:spcBef>
              <a:spcAft>
                <a:spcPct val="0"/>
              </a:spcAft>
              <a:buFont typeface="+mj-lt"/>
              <a:buAutoNum type="arabicPeriod"/>
            </a:pPr>
            <a:r>
              <a:rPr lang="en-US"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rPr>
              <a:t>Promote the club at service events in the public by working other officers in the club</a:t>
            </a:r>
          </a:p>
          <a:p>
            <a:pPr marL="514350" indent="-514350" fontAlgn="base">
              <a:spcBef>
                <a:spcPct val="0"/>
              </a:spcBef>
              <a:spcAft>
                <a:spcPct val="0"/>
              </a:spcAft>
              <a:buFont typeface="+mj-lt"/>
              <a:buAutoNum type="arabicPeriod"/>
            </a:pPr>
            <a:endParaRPr lang="en-US"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endParaRPr>
          </a:p>
          <a:p>
            <a:pPr marL="514350" indent="-514350" fontAlgn="base">
              <a:spcBef>
                <a:spcPct val="0"/>
              </a:spcBef>
              <a:spcAft>
                <a:spcPct val="0"/>
              </a:spcAft>
              <a:buFont typeface="+mj-lt"/>
              <a:buAutoNum type="arabicPeriod"/>
            </a:pPr>
            <a:r>
              <a:rPr lang="en-US"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rPr>
              <a:t>Identify opportunities to recruit prospective members and invite them to join the club</a:t>
            </a:r>
          </a:p>
          <a:p>
            <a:pPr marL="514350" indent="-514350" fontAlgn="base">
              <a:spcBef>
                <a:spcPct val="0"/>
              </a:spcBef>
              <a:spcAft>
                <a:spcPct val="0"/>
              </a:spcAft>
              <a:buFont typeface="+mj-lt"/>
              <a:buAutoNum type="arabicPeriod"/>
            </a:pPr>
            <a:endParaRPr lang="en-US"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endParaRPr>
          </a:p>
          <a:p>
            <a:pPr marL="514350" indent="-514350" fontAlgn="base">
              <a:spcBef>
                <a:spcPct val="0"/>
              </a:spcBef>
              <a:spcAft>
                <a:spcPct val="0"/>
              </a:spcAft>
              <a:buFont typeface="+mj-lt"/>
              <a:buAutoNum type="arabicPeriod"/>
            </a:pPr>
            <a:r>
              <a:rPr lang="en-US"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rPr>
              <a:t>Enhance club visibility, engagement, community impact and utilization of membership satisfaction programs</a:t>
            </a:r>
          </a:p>
        </p:txBody>
      </p:sp>
      <p:pic>
        <p:nvPicPr>
          <p:cNvPr id="3" name="Picture 2">
            <a:extLst>
              <a:ext uri="{FF2B5EF4-FFF2-40B4-BE49-F238E27FC236}">
                <a16:creationId xmlns:a16="http://schemas.microsoft.com/office/drawing/2014/main" id="{AC3CC86F-7F9C-4C9E-89F2-6D389BAB0E18}"/>
              </a:ext>
            </a:extLst>
          </p:cNvPr>
          <p:cNvPicPr>
            <a:picLocks noChangeAspect="1"/>
          </p:cNvPicPr>
          <p:nvPr/>
        </p:nvPicPr>
        <p:blipFill>
          <a:blip r:embed="rId4"/>
          <a:stretch>
            <a:fillRect/>
          </a:stretch>
        </p:blipFill>
        <p:spPr>
          <a:xfrm>
            <a:off x="6788936" y="1738369"/>
            <a:ext cx="4690975" cy="3128890"/>
          </a:xfrm>
          <a:prstGeom prst="rect">
            <a:avLst/>
          </a:prstGeom>
        </p:spPr>
      </p:pic>
      <p:sp>
        <p:nvSpPr>
          <p:cNvPr id="12" name="Rectangle 11">
            <a:extLst>
              <a:ext uri="{FF2B5EF4-FFF2-40B4-BE49-F238E27FC236}">
                <a16:creationId xmlns:a16="http://schemas.microsoft.com/office/drawing/2014/main" id="{8229E145-CD7E-9EB8-932D-09C0A583C4B3}"/>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4224731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alpha val="26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967ECB-F462-46C4-8FC1-43F24B3E687D}"/>
              </a:ext>
            </a:extLst>
          </p:cNvPr>
          <p:cNvPicPr>
            <a:picLocks noChangeAspect="1"/>
          </p:cNvPicPr>
          <p:nvPr/>
        </p:nvPicPr>
        <p:blipFill>
          <a:blip r:embed="rId3"/>
          <a:stretch>
            <a:fillRect/>
          </a:stretch>
        </p:blipFill>
        <p:spPr>
          <a:xfrm>
            <a:off x="0" y="0"/>
            <a:ext cx="12192000" cy="6857999"/>
          </a:xfrm>
          <a:prstGeom prst="rect">
            <a:avLst/>
          </a:prstGeom>
        </p:spPr>
      </p:pic>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10" name="Overlay">
            <a:extLst>
              <a:ext uri="{FF2B5EF4-FFF2-40B4-BE49-F238E27FC236}">
                <a16:creationId xmlns:a16="http://schemas.microsoft.com/office/drawing/2014/main" id="{6D44972E-3941-CAED-2845-267AB7CA1BF8}"/>
              </a:ext>
            </a:extLst>
          </p:cNvPr>
          <p:cNvSpPr/>
          <p:nvPr/>
        </p:nvSpPr>
        <p:spPr>
          <a:xfrm>
            <a:off x="16933" y="0"/>
            <a:ext cx="12192000" cy="6858000"/>
          </a:xfrm>
          <a:prstGeom prst="rect">
            <a:avLst/>
          </a:prstGeom>
          <a:solidFill>
            <a:schemeClr val="tx1">
              <a:lumMod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B302187-9CA7-8D43-BA0A-B93259139B68}"/>
              </a:ext>
            </a:extLst>
          </p:cNvPr>
          <p:cNvSpPr txBox="1">
            <a:spLocks/>
          </p:cNvSpPr>
          <p:nvPr/>
        </p:nvSpPr>
        <p:spPr>
          <a:xfrm>
            <a:off x="0" y="4345961"/>
            <a:ext cx="12302557" cy="755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4000" u="none" strike="noStrike" kern="0" cap="none" spc="0" normalizeH="0" baseline="0" noProof="0" dirty="0">
                <a:ln>
                  <a:noFill/>
                </a:ln>
                <a:solidFill>
                  <a:schemeClr val="bg1"/>
                </a:solidFill>
                <a:effectLst/>
                <a:uLnTx/>
                <a:uFillTx/>
              </a:rPr>
              <a:t>First impressions and retention</a:t>
            </a:r>
          </a:p>
        </p:txBody>
      </p:sp>
      <p:sp>
        <p:nvSpPr>
          <p:cNvPr id="11" name="Rectangle 10">
            <a:extLst>
              <a:ext uri="{FF2B5EF4-FFF2-40B4-BE49-F238E27FC236}">
                <a16:creationId xmlns:a16="http://schemas.microsoft.com/office/drawing/2014/main" id="{FC6C96E9-5F84-BB73-C1E8-5F51CFD7FD03}"/>
              </a:ext>
            </a:extLst>
          </p:cNvPr>
          <p:cNvSpPr/>
          <p:nvPr/>
        </p:nvSpPr>
        <p:spPr>
          <a:xfrm>
            <a:off x="5481427" y="5401733"/>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2" name="Page Number - Blue">
            <a:extLst>
              <a:ext uri="{FF2B5EF4-FFF2-40B4-BE49-F238E27FC236}">
                <a16:creationId xmlns:a16="http://schemas.microsoft.com/office/drawing/2014/main" id="{58585EA3-1F78-76B0-1A45-48E20D1AEC4F}"/>
              </a:ext>
            </a:extLst>
          </p:cNvPr>
          <p:cNvSpPr txBox="1">
            <a:spLocks noChangeArrowheads="1"/>
          </p:cNvSpPr>
          <p:nvPr/>
        </p:nvSpPr>
        <p:spPr bwMode="auto">
          <a:xfrm>
            <a:off x="11520226" y="638379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chemeClr val="bg1"/>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dirty="0">
              <a:ln>
                <a:noFill/>
              </a:ln>
              <a:solidFill>
                <a:schemeClr val="bg1"/>
              </a:solidFill>
              <a:effectLst/>
              <a:uLnTx/>
              <a:uFillTx/>
              <a:latin typeface="Arial" charset="0"/>
              <a:ea typeface="ヒラギノ角ゴ Pro W3" charset="0"/>
            </a:endParaRPr>
          </a:p>
        </p:txBody>
      </p:sp>
    </p:spTree>
    <p:extLst>
      <p:ext uri="{BB962C8B-B14F-4D97-AF65-F5344CB8AC3E}">
        <p14:creationId xmlns:p14="http://schemas.microsoft.com/office/powerpoint/2010/main" val="2624313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2" y="0"/>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4</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4" name="TextBox 3">
            <a:extLst>
              <a:ext uri="{FF2B5EF4-FFF2-40B4-BE49-F238E27FC236}">
                <a16:creationId xmlns:a16="http://schemas.microsoft.com/office/drawing/2014/main" id="{3F323634-9FCC-4FCA-84AF-44CA63661321}"/>
              </a:ext>
            </a:extLst>
          </p:cNvPr>
          <p:cNvSpPr txBox="1"/>
          <p:nvPr/>
        </p:nvSpPr>
        <p:spPr>
          <a:xfrm>
            <a:off x="2541744" y="6019048"/>
            <a:ext cx="8977986" cy="3816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Find this resource at </a:t>
            </a:r>
            <a:r>
              <a:rPr kumimoji="0" lang="en-US" sz="19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3"/>
              </a:rPr>
              <a:t>http://lionsclubs.org/membershipchair</a:t>
            </a:r>
            <a:r>
              <a:rPr kumimoji="0" lang="en-US" sz="19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FB42A4A2-9406-4FA0-B4E4-C9D0CB797771}"/>
              </a:ext>
            </a:extLst>
          </p:cNvPr>
          <p:cNvSpPr txBox="1"/>
          <p:nvPr/>
        </p:nvSpPr>
        <p:spPr>
          <a:xfrm>
            <a:off x="2541744" y="965878"/>
            <a:ext cx="5213925" cy="50475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Step 1: Define membership </a:t>
            </a:r>
            <a:r>
              <a:rPr lang="en-US" sz="1900" b="1" dirty="0">
                <a:solidFill>
                  <a:prstClr val="black"/>
                </a:solidFill>
                <a:latin typeface="Arial" panose="020B0604020202020204" pitchFamily="34" charset="0"/>
                <a:cs typeface="Arial" panose="020B0604020202020204" pitchFamily="34" charset="0"/>
              </a:rPr>
              <a:t>s</a:t>
            </a:r>
            <a:r>
              <a:rPr kumimoji="0" lang="en-US" sz="1900" b="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atisfaction</a:t>
            </a:r>
            <a:r>
              <a:rPr kumimoji="0" lang="en-US" sz="19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in your club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Learn from your members!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Step 2: Create your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Resolve conflict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Not making a difference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Don’t have a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Step 3: Implement and review your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Communicate your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Dealing with resistance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Ongoing implementation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Resources in the guide: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New member </a:t>
            </a:r>
            <a:r>
              <a:rPr lang="en-US" sz="1900" dirty="0">
                <a:solidFill>
                  <a:prstClr val="black"/>
                </a:solidFill>
                <a:latin typeface="Arial" panose="020B0604020202020204" pitchFamily="34" charset="0"/>
                <a:cs typeface="Arial" panose="020B0604020202020204" pitchFamily="34" charset="0"/>
              </a:rPr>
              <a:t>questionnaire</a:t>
            </a:r>
            <a:endParaRPr kumimoji="0" lang="en-US" sz="19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Former </a:t>
            </a:r>
            <a:r>
              <a:rPr lang="en-US" sz="1900" dirty="0">
                <a:solidFill>
                  <a:prstClr val="black"/>
                </a:solidFill>
                <a:latin typeface="Arial" panose="020B0604020202020204" pitchFamily="34" charset="0"/>
                <a:cs typeface="Arial" panose="020B0604020202020204" pitchFamily="34" charset="0"/>
              </a:rPr>
              <a:t>m</a:t>
            </a:r>
            <a:r>
              <a:rPr kumimoji="0" lang="en-US" sz="19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ember questionnaire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Action planning template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E27A3D8-DEB5-4684-9D66-37C5742DEB0E}"/>
              </a:ext>
            </a:extLst>
          </p:cNvPr>
          <p:cNvPicPr>
            <a:picLocks noChangeAspect="1"/>
          </p:cNvPicPr>
          <p:nvPr/>
        </p:nvPicPr>
        <p:blipFill>
          <a:blip r:embed="rId4"/>
          <a:stretch>
            <a:fillRect/>
          </a:stretch>
        </p:blipFill>
        <p:spPr>
          <a:xfrm>
            <a:off x="7920790" y="988593"/>
            <a:ext cx="3774439" cy="4872789"/>
          </a:xfrm>
          <a:prstGeom prst="rect">
            <a:avLst/>
          </a:prstGeom>
        </p:spPr>
      </p:pic>
      <p:sp>
        <p:nvSpPr>
          <p:cNvPr id="14" name="Headline">
            <a:extLst>
              <a:ext uri="{FF2B5EF4-FFF2-40B4-BE49-F238E27FC236}">
                <a16:creationId xmlns:a16="http://schemas.microsoft.com/office/drawing/2014/main" id="{E17E5898-9DAB-4020-80C6-DD9F5A14055A}"/>
              </a:ext>
            </a:extLst>
          </p:cNvPr>
          <p:cNvSpPr txBox="1">
            <a:spLocks/>
          </p:cNvSpPr>
          <p:nvPr/>
        </p:nvSpPr>
        <p:spPr>
          <a:xfrm>
            <a:off x="372975" y="366727"/>
            <a:ext cx="1795794" cy="965362"/>
          </a:xfrm>
          <a:prstGeom prst="rect">
            <a:avLst/>
          </a:prstGeom>
          <a:noFill/>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400" u="none" strike="noStrike" kern="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Member retention</a:t>
            </a:r>
          </a:p>
        </p:txBody>
      </p:sp>
    </p:spTree>
    <p:extLst>
      <p:ext uri="{BB962C8B-B14F-4D97-AF65-F5344CB8AC3E}">
        <p14:creationId xmlns:p14="http://schemas.microsoft.com/office/powerpoint/2010/main" val="315798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5</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6" name="Overlay">
            <a:extLst>
              <a:ext uri="{FF2B5EF4-FFF2-40B4-BE49-F238E27FC236}">
                <a16:creationId xmlns:a16="http://schemas.microsoft.com/office/drawing/2014/main" id="{D86DA45A-CED1-EE1E-8EA4-4DDD6ADBD6C3}"/>
              </a:ext>
            </a:extLst>
          </p:cNvPr>
          <p:cNvSpPr/>
          <p:nvPr/>
        </p:nvSpPr>
        <p:spPr>
          <a:xfrm>
            <a:off x="0" y="0"/>
            <a:ext cx="12192000" cy="6858000"/>
          </a:xfrm>
          <a:prstGeom prst="rect">
            <a:avLst/>
          </a:prstGeom>
          <a:solidFill>
            <a:schemeClr val="tx1">
              <a:lumMod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Headline">
            <a:extLst>
              <a:ext uri="{FF2B5EF4-FFF2-40B4-BE49-F238E27FC236}">
                <a16:creationId xmlns:a16="http://schemas.microsoft.com/office/drawing/2014/main" id="{CFD49E0D-E6D2-65AF-9A18-0B862EA9B099}"/>
              </a:ext>
            </a:extLst>
          </p:cNvPr>
          <p:cNvSpPr txBox="1">
            <a:spLocks/>
          </p:cNvSpPr>
          <p:nvPr/>
        </p:nvSpPr>
        <p:spPr>
          <a:xfrm>
            <a:off x="0" y="4345961"/>
            <a:ext cx="12302557" cy="755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4000" u="none" strike="noStrike" kern="0" cap="none" spc="0" normalizeH="0" baseline="0" noProof="0" dirty="0">
                <a:ln>
                  <a:noFill/>
                </a:ln>
                <a:solidFill>
                  <a:schemeClr val="bg1"/>
                </a:solidFill>
                <a:effectLst/>
                <a:uLnTx/>
                <a:uFillTx/>
              </a:rPr>
              <a:t>Induction and orientation</a:t>
            </a:r>
          </a:p>
        </p:txBody>
      </p:sp>
      <p:sp>
        <p:nvSpPr>
          <p:cNvPr id="10" name="Rectangle 9">
            <a:extLst>
              <a:ext uri="{FF2B5EF4-FFF2-40B4-BE49-F238E27FC236}">
                <a16:creationId xmlns:a16="http://schemas.microsoft.com/office/drawing/2014/main" id="{675D9730-4770-C0F7-7148-2D0B263CA8D6}"/>
              </a:ext>
            </a:extLst>
          </p:cNvPr>
          <p:cNvSpPr/>
          <p:nvPr/>
        </p:nvSpPr>
        <p:spPr>
          <a:xfrm>
            <a:off x="5481427" y="5401733"/>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98411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Background - Solid">
            <a:extLst>
              <a:ext uri="{FF2B5EF4-FFF2-40B4-BE49-F238E27FC236}">
                <a16:creationId xmlns:a16="http://schemas.microsoft.com/office/drawing/2014/main" id="{E7049466-AE18-5040-B92A-6AF0E9CABD73}"/>
              </a:ext>
            </a:extLst>
          </p:cNvPr>
          <p:cNvSpPr/>
          <p:nvPr/>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rPr>
              <a:t>aa</a:t>
            </a:r>
          </a:p>
        </p:txBody>
      </p:sp>
      <p:sp>
        <p:nvSpPr>
          <p:cNvPr id="52" name="Slice - Solid">
            <a:extLst>
              <a:ext uri="{FF2B5EF4-FFF2-40B4-BE49-F238E27FC236}">
                <a16:creationId xmlns:a16="http://schemas.microsoft.com/office/drawing/2014/main" id="{1F451C84-4E3E-B148-B349-C401C5F07101}"/>
              </a:ext>
            </a:extLst>
          </p:cNvPr>
          <p:cNvSpPr/>
          <p:nvPr/>
        </p:nvSpPr>
        <p:spPr>
          <a:xfrm rot="10800000">
            <a:off x="0" y="11667"/>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sp>
        <p:nvSpPr>
          <p:cNvPr id="139" name="TextBox 138"/>
          <p:cNvSpPr txBox="1"/>
          <p:nvPr/>
        </p:nvSpPr>
        <p:spPr>
          <a:xfrm>
            <a:off x="685800" y="1257244"/>
            <a:ext cx="88506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Arial" charset="0"/>
                <a:cs typeface="Arial" charset="0"/>
              </a:rPr>
              <a:t>Onboarding and orientation should be well planned and thought out. Use the tools below to help ensure success.</a:t>
            </a:r>
          </a:p>
        </p:txBody>
      </p:sp>
      <p:sp>
        <p:nvSpPr>
          <p:cNvPr id="140" name="TextBox 139"/>
          <p:cNvSpPr txBox="1"/>
          <p:nvPr/>
        </p:nvSpPr>
        <p:spPr>
          <a:xfrm>
            <a:off x="953704" y="2227278"/>
            <a:ext cx="5709896"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338D"/>
                </a:solidFill>
                <a:effectLst/>
                <a:uLnTx/>
                <a:uFillTx/>
                <a:latin typeface="Arial" charset="0"/>
                <a:ea typeface="Arial" charset="0"/>
                <a:cs typeface="Arial" charset="0"/>
              </a:rPr>
              <a:t>New member </a:t>
            </a:r>
            <a:r>
              <a:rPr lang="en-US" sz="1900" b="1" dirty="0">
                <a:solidFill>
                  <a:srgbClr val="00338D"/>
                </a:solidFill>
                <a:latin typeface="Arial" charset="0"/>
                <a:ea typeface="Arial" charset="0"/>
                <a:cs typeface="Arial" charset="0"/>
              </a:rPr>
              <a:t>q</a:t>
            </a:r>
            <a:r>
              <a:rPr kumimoji="0" lang="en-US" sz="1900" b="1" i="0" u="none" strike="noStrike" kern="1200" cap="none" spc="0" normalizeH="0" baseline="0" noProof="0" dirty="0" err="1">
                <a:ln>
                  <a:noFill/>
                </a:ln>
                <a:solidFill>
                  <a:srgbClr val="00338D"/>
                </a:solidFill>
                <a:effectLst/>
                <a:uLnTx/>
                <a:uFillTx/>
                <a:latin typeface="Arial" charset="0"/>
                <a:ea typeface="Arial" charset="0"/>
                <a:cs typeface="Arial" charset="0"/>
              </a:rPr>
              <a:t>uestionnaire</a:t>
            </a:r>
            <a:endParaRPr kumimoji="0" lang="en-US" sz="1900" b="0" i="0" u="none" strike="noStrike" kern="1200" cap="none" spc="0" normalizeH="0" baseline="0" noProof="0" dirty="0">
              <a:ln>
                <a:noFill/>
              </a:ln>
              <a:solidFill>
                <a:srgbClr val="00338D"/>
              </a:solidFill>
              <a:effectLst/>
              <a:uLnTx/>
              <a:uFillTx/>
              <a:latin typeface="Arial" charset="0"/>
              <a:ea typeface="Arial" charset="0"/>
              <a:cs typeface="Arial" charset="0"/>
            </a:endParaRPr>
          </a:p>
        </p:txBody>
      </p:sp>
      <p:sp>
        <p:nvSpPr>
          <p:cNvPr id="141" name="TextBox 140"/>
          <p:cNvSpPr txBox="1"/>
          <p:nvPr/>
        </p:nvSpPr>
        <p:spPr>
          <a:xfrm>
            <a:off x="961610" y="3270570"/>
            <a:ext cx="5709896"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338D"/>
                </a:solidFill>
                <a:effectLst/>
                <a:uLnTx/>
                <a:uFillTx/>
                <a:latin typeface="Arial" charset="0"/>
                <a:ea typeface="Arial" charset="0"/>
                <a:cs typeface="Arial" charset="0"/>
              </a:rPr>
              <a:t>New member </a:t>
            </a:r>
            <a:r>
              <a:rPr lang="en-US" sz="1900" b="1" dirty="0" err="1">
                <a:solidFill>
                  <a:srgbClr val="00338D"/>
                </a:solidFill>
                <a:latin typeface="Arial" charset="0"/>
                <a:ea typeface="Arial" charset="0"/>
                <a:cs typeface="Arial" charset="0"/>
              </a:rPr>
              <a:t>i</a:t>
            </a:r>
            <a:r>
              <a:rPr kumimoji="0" lang="en-US" sz="1900" b="1" i="0" u="none" strike="noStrike" kern="1200" cap="none" spc="0" normalizeH="0" baseline="0" noProof="0" dirty="0" err="1">
                <a:ln>
                  <a:noFill/>
                </a:ln>
                <a:solidFill>
                  <a:srgbClr val="00338D"/>
                </a:solidFill>
                <a:effectLst/>
                <a:uLnTx/>
                <a:uFillTx/>
                <a:latin typeface="Arial" charset="0"/>
                <a:ea typeface="Arial" charset="0"/>
                <a:cs typeface="Arial" charset="0"/>
              </a:rPr>
              <a:t>nduction</a:t>
            </a:r>
            <a:r>
              <a:rPr kumimoji="0" lang="en-US" sz="1900" b="1" i="0" u="none" strike="noStrike" kern="1200" cap="none" spc="0" normalizeH="0" baseline="0" noProof="0" dirty="0">
                <a:ln>
                  <a:noFill/>
                </a:ln>
                <a:solidFill>
                  <a:srgbClr val="00338D"/>
                </a:solidFill>
                <a:effectLst/>
                <a:uLnTx/>
                <a:uFillTx/>
                <a:latin typeface="Arial" charset="0"/>
                <a:ea typeface="Arial" charset="0"/>
                <a:cs typeface="Arial" charset="0"/>
              </a:rPr>
              <a:t> </a:t>
            </a:r>
            <a:r>
              <a:rPr lang="en-US" sz="1900" b="1" dirty="0">
                <a:solidFill>
                  <a:srgbClr val="00338D"/>
                </a:solidFill>
                <a:latin typeface="Arial" charset="0"/>
                <a:ea typeface="Arial" charset="0"/>
                <a:cs typeface="Arial" charset="0"/>
              </a:rPr>
              <a:t>c</a:t>
            </a:r>
            <a:r>
              <a:rPr kumimoji="0" lang="en-US" sz="1900" b="1" i="0" u="none" strike="noStrike" kern="1200" cap="none" spc="0" normalizeH="0" baseline="0" noProof="0" dirty="0" err="1">
                <a:ln>
                  <a:noFill/>
                </a:ln>
                <a:solidFill>
                  <a:srgbClr val="00338D"/>
                </a:solidFill>
                <a:effectLst/>
                <a:uLnTx/>
                <a:uFillTx/>
                <a:latin typeface="Arial" charset="0"/>
                <a:ea typeface="Arial" charset="0"/>
                <a:cs typeface="Arial" charset="0"/>
              </a:rPr>
              <a:t>eremonies</a:t>
            </a:r>
            <a:r>
              <a:rPr kumimoji="0" lang="en-US" sz="1900" b="1" i="0" u="none" strike="noStrike" kern="1200" cap="none" spc="0" normalizeH="0" baseline="0" noProof="0" dirty="0">
                <a:ln>
                  <a:noFill/>
                </a:ln>
                <a:solidFill>
                  <a:srgbClr val="00338D"/>
                </a:solidFill>
                <a:effectLst/>
                <a:uLnTx/>
                <a:uFillTx/>
                <a:latin typeface="Arial" charset="0"/>
                <a:ea typeface="Arial" charset="0"/>
                <a:cs typeface="Arial" charset="0"/>
              </a:rPr>
              <a:t> </a:t>
            </a:r>
            <a:r>
              <a:rPr lang="en-US" sz="1900" b="1" dirty="0">
                <a:solidFill>
                  <a:srgbClr val="00338D"/>
                </a:solidFill>
                <a:latin typeface="Arial" charset="0"/>
                <a:ea typeface="Arial" charset="0"/>
                <a:cs typeface="Arial" charset="0"/>
              </a:rPr>
              <a:t>g</a:t>
            </a:r>
            <a:r>
              <a:rPr kumimoji="0" lang="en-US" sz="1900" b="1" i="0" u="none" strike="noStrike" kern="1200" cap="none" spc="0" normalizeH="0" baseline="0" noProof="0" dirty="0" err="1">
                <a:ln>
                  <a:noFill/>
                </a:ln>
                <a:solidFill>
                  <a:srgbClr val="00338D"/>
                </a:solidFill>
                <a:effectLst/>
                <a:uLnTx/>
                <a:uFillTx/>
                <a:latin typeface="Arial" charset="0"/>
                <a:ea typeface="Arial" charset="0"/>
                <a:cs typeface="Arial" charset="0"/>
              </a:rPr>
              <a:t>uide</a:t>
            </a:r>
            <a:endParaRPr kumimoji="0" lang="en-US" sz="1900" b="1" i="0" u="none" strike="noStrike" kern="1200" cap="none" spc="0" normalizeH="0" baseline="0" noProof="0" dirty="0">
              <a:ln>
                <a:noFill/>
              </a:ln>
              <a:solidFill>
                <a:srgbClr val="00338D"/>
              </a:solidFill>
              <a:effectLst/>
              <a:uLnTx/>
              <a:uFillTx/>
              <a:latin typeface="Arial" charset="0"/>
              <a:ea typeface="Arial" charset="0"/>
              <a:cs typeface="Arial" charset="0"/>
            </a:endParaRPr>
          </a:p>
        </p:txBody>
      </p:sp>
      <p:sp>
        <p:nvSpPr>
          <p:cNvPr id="147" name="TextBox 146"/>
          <p:cNvSpPr txBox="1"/>
          <p:nvPr/>
        </p:nvSpPr>
        <p:spPr>
          <a:xfrm>
            <a:off x="961609" y="2582515"/>
            <a:ext cx="85747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5565A"/>
                </a:solidFill>
                <a:effectLst/>
                <a:uLnTx/>
                <a:uFillTx/>
                <a:latin typeface="Arial" charset="0"/>
                <a:ea typeface="Arial" charset="0"/>
                <a:cs typeface="Arial" charset="0"/>
              </a:rPr>
              <a:t>Found in the Just Ask! guide, can be used to connect the member to experiences they would find rewarding.</a:t>
            </a:r>
          </a:p>
        </p:txBody>
      </p:sp>
      <p:sp>
        <p:nvSpPr>
          <p:cNvPr id="29" name="TextBox 28"/>
          <p:cNvSpPr txBox="1"/>
          <p:nvPr/>
        </p:nvSpPr>
        <p:spPr>
          <a:xfrm>
            <a:off x="961610" y="3787804"/>
            <a:ext cx="5709896"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338D"/>
                </a:solidFill>
                <a:effectLst/>
                <a:uLnTx/>
                <a:uFillTx/>
                <a:latin typeface="Arial" charset="0"/>
                <a:ea typeface="Arial" charset="0"/>
                <a:cs typeface="Arial" charset="0"/>
              </a:rPr>
              <a:t>New member </a:t>
            </a:r>
            <a:r>
              <a:rPr lang="en-US" sz="1900" b="1" dirty="0">
                <a:solidFill>
                  <a:srgbClr val="00338D"/>
                </a:solidFill>
                <a:latin typeface="Arial" charset="0"/>
                <a:ea typeface="Arial" charset="0"/>
                <a:cs typeface="Arial" charset="0"/>
              </a:rPr>
              <a:t>o</a:t>
            </a:r>
            <a:r>
              <a:rPr kumimoji="0" lang="en-US" sz="1900" b="1" i="0" u="none" strike="noStrike" kern="1200" cap="none" spc="0" normalizeH="0" baseline="0" noProof="0" dirty="0" err="1">
                <a:ln>
                  <a:noFill/>
                </a:ln>
                <a:solidFill>
                  <a:srgbClr val="00338D"/>
                </a:solidFill>
                <a:effectLst/>
                <a:uLnTx/>
                <a:uFillTx/>
                <a:latin typeface="Arial" charset="0"/>
                <a:ea typeface="Arial" charset="0"/>
                <a:cs typeface="Arial" charset="0"/>
              </a:rPr>
              <a:t>rientation</a:t>
            </a:r>
            <a:r>
              <a:rPr kumimoji="0" lang="en-US" sz="1900" b="1" i="0" u="none" strike="noStrike" kern="1200" cap="none" spc="0" normalizeH="0" baseline="0" noProof="0" dirty="0">
                <a:ln>
                  <a:noFill/>
                </a:ln>
                <a:solidFill>
                  <a:srgbClr val="00338D"/>
                </a:solidFill>
                <a:effectLst/>
                <a:uLnTx/>
                <a:uFillTx/>
                <a:latin typeface="Arial" charset="0"/>
                <a:ea typeface="Arial" charset="0"/>
                <a:cs typeface="Arial" charset="0"/>
              </a:rPr>
              <a:t> </a:t>
            </a:r>
            <a:r>
              <a:rPr lang="en-US" sz="1900" b="1" dirty="0">
                <a:solidFill>
                  <a:srgbClr val="00338D"/>
                </a:solidFill>
                <a:latin typeface="Arial" charset="0"/>
                <a:ea typeface="Arial" charset="0"/>
                <a:cs typeface="Arial" charset="0"/>
              </a:rPr>
              <a:t>r</a:t>
            </a:r>
            <a:r>
              <a:rPr kumimoji="0" lang="en-US" sz="1900" b="1" i="0" u="none" strike="noStrike" kern="1200" cap="none" spc="0" normalizeH="0" baseline="0" noProof="0" dirty="0" err="1">
                <a:ln>
                  <a:noFill/>
                </a:ln>
                <a:solidFill>
                  <a:srgbClr val="00338D"/>
                </a:solidFill>
                <a:effectLst/>
                <a:uLnTx/>
                <a:uFillTx/>
                <a:latin typeface="Arial" charset="0"/>
                <a:ea typeface="Arial" charset="0"/>
                <a:cs typeface="Arial" charset="0"/>
              </a:rPr>
              <a:t>esources</a:t>
            </a:r>
            <a:endParaRPr kumimoji="0" lang="en-US" sz="1900" b="1" i="0" u="none" strike="noStrike" kern="1200" cap="none" spc="0" normalizeH="0" baseline="0" noProof="0" dirty="0">
              <a:ln>
                <a:noFill/>
              </a:ln>
              <a:solidFill>
                <a:srgbClr val="00338D"/>
              </a:solidFill>
              <a:effectLst/>
              <a:uLnTx/>
              <a:uFillTx/>
              <a:latin typeface="Arial" charset="0"/>
              <a:ea typeface="Arial" charset="0"/>
              <a:cs typeface="Arial" charset="0"/>
            </a:endParaRPr>
          </a:p>
        </p:txBody>
      </p:sp>
      <p:sp>
        <p:nvSpPr>
          <p:cNvPr id="30" name="TextBox 29"/>
          <p:cNvSpPr txBox="1"/>
          <p:nvPr/>
        </p:nvSpPr>
        <p:spPr>
          <a:xfrm>
            <a:off x="1136624" y="4238713"/>
            <a:ext cx="5709896"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55565A"/>
                </a:solidFill>
                <a:effectLst/>
                <a:uLnTx/>
                <a:uFillTx/>
                <a:latin typeface="Arial" charset="0"/>
                <a:ea typeface="Arial" charset="0"/>
                <a:cs typeface="Arial" charset="0"/>
              </a:rPr>
              <a:t>Trainer’s guide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55565A"/>
                </a:solidFill>
                <a:effectLst/>
                <a:uLnTx/>
                <a:uFillTx/>
                <a:latin typeface="Arial" charset="0"/>
                <a:ea typeface="Arial" charset="0"/>
                <a:cs typeface="Arial" charset="0"/>
              </a:rPr>
              <a:t>Participant’s guide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55565A"/>
                </a:solidFill>
                <a:effectLst/>
                <a:uLnTx/>
                <a:uFillTx/>
                <a:latin typeface="Arial" charset="0"/>
                <a:ea typeface="Arial" charset="0"/>
                <a:cs typeface="Arial" charset="0"/>
              </a:rPr>
              <a:t>Orientation PowerPoint</a:t>
            </a:r>
          </a:p>
        </p:txBody>
      </p:sp>
      <p:sp>
        <p:nvSpPr>
          <p:cNvPr id="33" name="Page Number - Blu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6</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32" name="Rectangle 31">
            <a:extLst>
              <a:ext uri="{FF2B5EF4-FFF2-40B4-BE49-F238E27FC236}">
                <a16:creationId xmlns:a16="http://schemas.microsoft.com/office/drawing/2014/main" id="{4796FF7E-BD4A-524F-B602-27D1923168A2}"/>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000" u="none" strike="noStrike" kern="0" cap="none" spc="0" normalizeH="0" baseline="0" noProof="0" dirty="0">
                <a:ln>
                  <a:noFill/>
                </a:ln>
                <a:solidFill>
                  <a:srgbClr val="00338D"/>
                </a:solidFill>
                <a:effectLst/>
                <a:uLnTx/>
                <a:uFillTx/>
              </a:rPr>
              <a:t>New member </a:t>
            </a:r>
            <a:r>
              <a:rPr lang="en-US" sz="3000" kern="0" dirty="0">
                <a:solidFill>
                  <a:srgbClr val="00338D"/>
                </a:solidFill>
              </a:rPr>
              <a:t>o</a:t>
            </a:r>
            <a:r>
              <a:rPr kumimoji="0" lang="en-US" sz="3000" u="none" strike="noStrike" kern="0" cap="none" spc="0" normalizeH="0" baseline="0" noProof="0" dirty="0" err="1">
                <a:ln>
                  <a:noFill/>
                </a:ln>
                <a:solidFill>
                  <a:srgbClr val="00338D"/>
                </a:solidFill>
                <a:effectLst/>
                <a:uLnTx/>
                <a:uFillTx/>
              </a:rPr>
              <a:t>rientation</a:t>
            </a:r>
            <a:endParaRPr kumimoji="0" lang="en-US" sz="3000" u="none" strike="noStrike" kern="0" cap="none" spc="0" normalizeH="0" baseline="0" noProof="0" dirty="0">
              <a:ln>
                <a:noFill/>
              </a:ln>
              <a:solidFill>
                <a:srgbClr val="00338D"/>
              </a:solidFill>
              <a:effectLst/>
              <a:uLnTx/>
              <a:uFillTx/>
            </a:endParaRPr>
          </a:p>
        </p:txBody>
      </p:sp>
      <p:sp>
        <p:nvSpPr>
          <p:cNvPr id="35" name="TextBox 34">
            <a:extLst>
              <a:ext uri="{FF2B5EF4-FFF2-40B4-BE49-F238E27FC236}">
                <a16:creationId xmlns:a16="http://schemas.microsoft.com/office/drawing/2014/main" id="{DA0089E0-5E2D-4802-A64C-8ED03F8C5041}"/>
              </a:ext>
            </a:extLst>
          </p:cNvPr>
          <p:cNvSpPr txBox="1"/>
          <p:nvPr/>
        </p:nvSpPr>
        <p:spPr>
          <a:xfrm>
            <a:off x="969516" y="5113426"/>
            <a:ext cx="5709896"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338D"/>
                </a:solidFill>
                <a:effectLst/>
                <a:uLnTx/>
                <a:uFillTx/>
                <a:latin typeface="Arial" charset="0"/>
                <a:ea typeface="Arial" charset="0"/>
                <a:cs typeface="Arial" charset="0"/>
              </a:rPr>
              <a:t>Mentoring program</a:t>
            </a:r>
          </a:p>
        </p:txBody>
      </p:sp>
      <p:sp>
        <p:nvSpPr>
          <p:cNvPr id="37" name="TextBox 36">
            <a:extLst>
              <a:ext uri="{FF2B5EF4-FFF2-40B4-BE49-F238E27FC236}">
                <a16:creationId xmlns:a16="http://schemas.microsoft.com/office/drawing/2014/main" id="{C303ABAD-F3C8-4B4A-B64F-81B2EEB95AA9}"/>
              </a:ext>
            </a:extLst>
          </p:cNvPr>
          <p:cNvSpPr txBox="1"/>
          <p:nvPr/>
        </p:nvSpPr>
        <p:spPr>
          <a:xfrm>
            <a:off x="961610" y="5613957"/>
            <a:ext cx="5709896"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338D"/>
                </a:solidFill>
                <a:effectLst/>
                <a:uLnTx/>
                <a:uFillTx/>
                <a:latin typeface="Arial" charset="0"/>
                <a:ea typeface="Arial" charset="0"/>
                <a:cs typeface="Arial" charset="0"/>
              </a:rPr>
              <a:t>New member </a:t>
            </a:r>
            <a:r>
              <a:rPr lang="en-US" sz="1900" b="1" dirty="0">
                <a:solidFill>
                  <a:srgbClr val="00338D"/>
                </a:solidFill>
                <a:latin typeface="Arial" charset="0"/>
                <a:ea typeface="Arial" charset="0"/>
                <a:cs typeface="Arial" charset="0"/>
              </a:rPr>
              <a:t>e</a:t>
            </a:r>
            <a:r>
              <a:rPr kumimoji="0" lang="en-US" sz="1900" b="1" i="0" u="none" strike="noStrike" kern="1200" cap="none" spc="0" normalizeH="0" baseline="0" noProof="0" dirty="0" err="1">
                <a:ln>
                  <a:noFill/>
                </a:ln>
                <a:solidFill>
                  <a:srgbClr val="00338D"/>
                </a:solidFill>
                <a:effectLst/>
                <a:uLnTx/>
                <a:uFillTx/>
                <a:latin typeface="Arial" charset="0"/>
                <a:ea typeface="Arial" charset="0"/>
                <a:cs typeface="Arial" charset="0"/>
              </a:rPr>
              <a:t>xperience</a:t>
            </a:r>
            <a:r>
              <a:rPr kumimoji="0" lang="en-US" sz="1900" b="1" i="0" u="none" strike="noStrike" kern="1200" cap="none" spc="0" normalizeH="0" baseline="0" noProof="0" dirty="0">
                <a:ln>
                  <a:noFill/>
                </a:ln>
                <a:solidFill>
                  <a:srgbClr val="00338D"/>
                </a:solidFill>
                <a:effectLst/>
                <a:uLnTx/>
                <a:uFillTx/>
                <a:latin typeface="Arial" charset="0"/>
                <a:ea typeface="Arial" charset="0"/>
                <a:cs typeface="Arial" charset="0"/>
              </a:rPr>
              <a:t> emails</a:t>
            </a:r>
          </a:p>
        </p:txBody>
      </p:sp>
      <p:sp>
        <p:nvSpPr>
          <p:cNvPr id="53" name="TextBox 52">
            <a:extLst>
              <a:ext uri="{FF2B5EF4-FFF2-40B4-BE49-F238E27FC236}">
                <a16:creationId xmlns:a16="http://schemas.microsoft.com/office/drawing/2014/main" id="{A28C63BB-5F4A-4DDF-9D66-7D7EDD1CC86B}"/>
              </a:ext>
            </a:extLst>
          </p:cNvPr>
          <p:cNvSpPr txBox="1"/>
          <p:nvPr/>
        </p:nvSpPr>
        <p:spPr>
          <a:xfrm>
            <a:off x="969516" y="6163020"/>
            <a:ext cx="8977986" cy="3816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Find these resources at </a:t>
            </a: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http://lionsclubs.org/membershipchair</a:t>
            </a: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16" name="Picture 15">
            <a:extLst>
              <a:ext uri="{FF2B5EF4-FFF2-40B4-BE49-F238E27FC236}">
                <a16:creationId xmlns:a16="http://schemas.microsoft.com/office/drawing/2014/main" id="{7A7EA1FB-A0F0-002E-4B7B-3229DD0C6011}"/>
              </a:ext>
            </a:extLst>
          </p:cNvPr>
          <p:cNvPicPr>
            <a:picLocks noChangeAspect="1"/>
          </p:cNvPicPr>
          <p:nvPr/>
        </p:nvPicPr>
        <p:blipFill>
          <a:blip r:embed="rId4"/>
          <a:srcRect/>
          <a:stretch/>
        </p:blipFill>
        <p:spPr>
          <a:xfrm>
            <a:off x="10053000" y="599095"/>
            <a:ext cx="702199" cy="702199"/>
          </a:xfrm>
          <a:prstGeom prst="rect">
            <a:avLst/>
          </a:prstGeom>
        </p:spPr>
      </p:pic>
    </p:spTree>
    <p:extLst>
      <p:ext uri="{BB962C8B-B14F-4D97-AF65-F5344CB8AC3E}">
        <p14:creationId xmlns:p14="http://schemas.microsoft.com/office/powerpoint/2010/main" val="2368197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9" name="Overlay">
            <a:extLst>
              <a:ext uri="{FF2B5EF4-FFF2-40B4-BE49-F238E27FC236}">
                <a16:creationId xmlns:a16="http://schemas.microsoft.com/office/drawing/2014/main" id="{6FA0D1F0-F215-19FE-88B5-0A87ABE5FA66}"/>
              </a:ext>
            </a:extLst>
          </p:cNvPr>
          <p:cNvSpPr/>
          <p:nvPr/>
        </p:nvSpPr>
        <p:spPr>
          <a:xfrm>
            <a:off x="0" y="0"/>
            <a:ext cx="12192000" cy="6858000"/>
          </a:xfrm>
          <a:prstGeom prst="rect">
            <a:avLst/>
          </a:prstGeom>
          <a:solidFill>
            <a:schemeClr val="tx1">
              <a:lumMod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BD4446A9-7334-2CC3-281B-F74596C1A198}"/>
              </a:ext>
            </a:extLst>
          </p:cNvPr>
          <p:cNvSpPr txBox="1">
            <a:spLocks/>
          </p:cNvSpPr>
          <p:nvPr/>
        </p:nvSpPr>
        <p:spPr>
          <a:xfrm>
            <a:off x="0" y="4345961"/>
            <a:ext cx="12302557" cy="755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4000" u="none" strike="noStrike" kern="0" cap="none" spc="0" normalizeH="0" baseline="0" noProof="0" dirty="0">
                <a:ln>
                  <a:noFill/>
                </a:ln>
                <a:solidFill>
                  <a:schemeClr val="bg1"/>
                </a:solidFill>
                <a:effectLst/>
                <a:uLnTx/>
                <a:uFillTx/>
              </a:rPr>
              <a:t>Membership chairperson toolbox</a:t>
            </a:r>
          </a:p>
        </p:txBody>
      </p:sp>
      <p:sp>
        <p:nvSpPr>
          <p:cNvPr id="6" name="Rectangle 5">
            <a:extLst>
              <a:ext uri="{FF2B5EF4-FFF2-40B4-BE49-F238E27FC236}">
                <a16:creationId xmlns:a16="http://schemas.microsoft.com/office/drawing/2014/main" id="{FEC9D1DE-BA22-F26B-EEAE-F544AF6606BC}"/>
              </a:ext>
            </a:extLst>
          </p:cNvPr>
          <p:cNvSpPr/>
          <p:nvPr/>
        </p:nvSpPr>
        <p:spPr>
          <a:xfrm>
            <a:off x="5481427" y="5401733"/>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0" name="Page Number - Blue">
            <a:extLst>
              <a:ext uri="{FF2B5EF4-FFF2-40B4-BE49-F238E27FC236}">
                <a16:creationId xmlns:a16="http://schemas.microsoft.com/office/drawing/2014/main" id="{E17CCE74-843F-644E-47EE-04A7656688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7</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1964838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1F10644C-7EA6-D111-AB0C-25886D4AE8D3}"/>
              </a:ext>
            </a:extLst>
          </p:cNvPr>
          <p:cNvSpPr/>
          <p:nvPr/>
        </p:nvSpPr>
        <p:spPr>
          <a:xfrm>
            <a:off x="0" y="36346"/>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A0E551C7-6490-C99E-6B53-0FCCE3AA73A0}"/>
              </a:ext>
            </a:extLst>
          </p:cNvPr>
          <p:cNvSpPr txBox="1">
            <a:spLocks/>
          </p:cNvSpPr>
          <p:nvPr/>
        </p:nvSpPr>
        <p:spPr>
          <a:xfrm>
            <a:off x="728135" y="698501"/>
            <a:ext cx="8686801"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000" kern="0" dirty="0">
                <a:solidFill>
                  <a:schemeClr val="bg1"/>
                </a:solidFill>
                <a:latin typeface="Arial" panose="020B0604020202020204" pitchFamily="34" charset="0"/>
                <a:cs typeface="Arial" panose="020B0604020202020204" pitchFamily="34" charset="0"/>
              </a:rPr>
              <a:t>Key membership chairperson resources</a:t>
            </a:r>
          </a:p>
        </p:txBody>
      </p:sp>
      <p:sp>
        <p:nvSpPr>
          <p:cNvPr id="4" name="Body Copy 1">
            <a:extLst>
              <a:ext uri="{FF2B5EF4-FFF2-40B4-BE49-F238E27FC236}">
                <a16:creationId xmlns:a16="http://schemas.microsoft.com/office/drawing/2014/main" id="{6F4AAE22-0525-EDB0-366C-B8CE2ED353AF}"/>
              </a:ext>
            </a:extLst>
          </p:cNvPr>
          <p:cNvSpPr txBox="1">
            <a:spLocks/>
          </p:cNvSpPr>
          <p:nvPr/>
        </p:nvSpPr>
        <p:spPr>
          <a:xfrm>
            <a:off x="838200" y="4325348"/>
            <a:ext cx="2958378" cy="11430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Font typeface="Arial" panose="020B0604020202020204" pitchFamily="34" charset="0"/>
              <a:buChar char="•"/>
            </a:pPr>
            <a:r>
              <a:rPr lang="en-US" sz="1600" kern="0" dirty="0">
                <a:solidFill>
                  <a:schemeClr val="bg1"/>
                </a:solidFill>
                <a:ea typeface="Arial Hebrew Scholar" charset="-79"/>
              </a:rPr>
              <a:t>Understand your role and responsibilities</a:t>
            </a:r>
            <a:endParaRPr lang="pl-PL" sz="1600" kern="0" dirty="0">
              <a:solidFill>
                <a:schemeClr val="bg1"/>
              </a:solidFill>
              <a:ea typeface="Arial Hebrew Scholar" charset="-79"/>
            </a:endParaRPr>
          </a:p>
        </p:txBody>
      </p:sp>
      <p:pic>
        <p:nvPicPr>
          <p:cNvPr id="5" name="Picture 4">
            <a:extLst>
              <a:ext uri="{FF2B5EF4-FFF2-40B4-BE49-F238E27FC236}">
                <a16:creationId xmlns:a16="http://schemas.microsoft.com/office/drawing/2014/main" id="{8BA7A287-8774-5674-FC75-47BA5646105C}"/>
              </a:ext>
            </a:extLst>
          </p:cNvPr>
          <p:cNvPicPr>
            <a:picLocks noChangeAspect="1"/>
          </p:cNvPicPr>
          <p:nvPr/>
        </p:nvPicPr>
        <p:blipFill>
          <a:blip r:embed="rId3"/>
          <a:stretch>
            <a:fillRect/>
          </a:stretch>
        </p:blipFill>
        <p:spPr>
          <a:xfrm>
            <a:off x="838200" y="1458142"/>
            <a:ext cx="9161752" cy="2731681"/>
          </a:xfrm>
          <a:prstGeom prst="rect">
            <a:avLst/>
          </a:prstGeom>
        </p:spPr>
      </p:pic>
      <p:sp>
        <p:nvSpPr>
          <p:cNvPr id="6" name="Body Copy 1">
            <a:extLst>
              <a:ext uri="{FF2B5EF4-FFF2-40B4-BE49-F238E27FC236}">
                <a16:creationId xmlns:a16="http://schemas.microsoft.com/office/drawing/2014/main" id="{AA9DB498-26DE-426E-29D1-D3A9E002DDF9}"/>
              </a:ext>
            </a:extLst>
          </p:cNvPr>
          <p:cNvSpPr txBox="1">
            <a:spLocks/>
          </p:cNvSpPr>
          <p:nvPr/>
        </p:nvSpPr>
        <p:spPr>
          <a:xfrm>
            <a:off x="3939887" y="4325348"/>
            <a:ext cx="2958378" cy="11430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Font typeface="Arial" panose="020B0604020202020204" pitchFamily="34" charset="0"/>
              <a:buChar char="•"/>
            </a:pPr>
            <a:r>
              <a:rPr lang="en-US" sz="1600" kern="0" dirty="0">
                <a:solidFill>
                  <a:schemeClr val="bg1"/>
                </a:solidFill>
                <a:ea typeface="Arial Hebrew Scholar" charset="-79"/>
              </a:rPr>
              <a:t>Helps you support members, both current and new</a:t>
            </a:r>
          </a:p>
          <a:p>
            <a:pPr marL="342900" indent="-342900">
              <a:buFont typeface="Arial" panose="020B0604020202020204" pitchFamily="34" charset="0"/>
              <a:buChar char="•"/>
            </a:pPr>
            <a:r>
              <a:rPr lang="en-US" sz="1600" kern="0" dirty="0">
                <a:solidFill>
                  <a:schemeClr val="bg1"/>
                </a:solidFill>
                <a:ea typeface="Arial Hebrew Scholar" charset="-79"/>
              </a:rPr>
              <a:t>Ensures the members have meaningful, impactful and rewarding experiences as part of your club</a:t>
            </a:r>
            <a:endParaRPr lang="pl-PL" sz="1600" kern="0" dirty="0">
              <a:solidFill>
                <a:schemeClr val="bg1"/>
              </a:solidFill>
              <a:ea typeface="Arial Hebrew Scholar" charset="-79"/>
            </a:endParaRPr>
          </a:p>
        </p:txBody>
      </p:sp>
      <p:sp>
        <p:nvSpPr>
          <p:cNvPr id="7" name="Body Copy 1">
            <a:extLst>
              <a:ext uri="{FF2B5EF4-FFF2-40B4-BE49-F238E27FC236}">
                <a16:creationId xmlns:a16="http://schemas.microsoft.com/office/drawing/2014/main" id="{595DF607-60CA-9D80-D695-41DD9FC4CDE5}"/>
              </a:ext>
            </a:extLst>
          </p:cNvPr>
          <p:cNvSpPr txBox="1">
            <a:spLocks/>
          </p:cNvSpPr>
          <p:nvPr/>
        </p:nvSpPr>
        <p:spPr>
          <a:xfrm>
            <a:off x="7041574" y="4315756"/>
            <a:ext cx="2958378" cy="11430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Font typeface="Arial" panose="020B0604020202020204" pitchFamily="34" charset="0"/>
              <a:buChar char="•"/>
            </a:pPr>
            <a:r>
              <a:rPr lang="en-US" sz="1600" kern="0" dirty="0">
                <a:solidFill>
                  <a:schemeClr val="bg1"/>
                </a:solidFill>
                <a:ea typeface="Arial Hebrew Scholar" charset="-79"/>
              </a:rPr>
              <a:t>Prepare to Lead: Prepared to Succeed</a:t>
            </a:r>
          </a:p>
          <a:p>
            <a:pPr marL="342900" indent="-342900">
              <a:buFont typeface="Arial" panose="020B0604020202020204" pitchFamily="34" charset="0"/>
              <a:buChar char="•"/>
            </a:pPr>
            <a:r>
              <a:rPr lang="en-US" sz="1600" kern="0" dirty="0">
                <a:solidFill>
                  <a:schemeClr val="bg1"/>
                </a:solidFill>
                <a:ea typeface="Arial Hebrew Scholar" charset="-79"/>
              </a:rPr>
              <a:t>A list of tools and resource ensuring membership chairperson success</a:t>
            </a:r>
            <a:endParaRPr lang="pl-PL" sz="1600" kern="0" dirty="0">
              <a:solidFill>
                <a:schemeClr val="bg1"/>
              </a:solidFill>
              <a:ea typeface="Arial Hebrew Scholar" charset="-79"/>
            </a:endParaRPr>
          </a:p>
        </p:txBody>
      </p:sp>
      <p:sp>
        <p:nvSpPr>
          <p:cNvPr id="8" name="Rectangle 7">
            <a:extLst>
              <a:ext uri="{FF2B5EF4-FFF2-40B4-BE49-F238E27FC236}">
                <a16:creationId xmlns:a16="http://schemas.microsoft.com/office/drawing/2014/main" id="{EFFAC416-5D66-55EB-998C-AB6ACE69C845}"/>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9" name="Picture 8">
            <a:extLst>
              <a:ext uri="{FF2B5EF4-FFF2-40B4-BE49-F238E27FC236}">
                <a16:creationId xmlns:a16="http://schemas.microsoft.com/office/drawing/2014/main" id="{E28AE902-6676-FFCE-6399-77E017C8698F}"/>
              </a:ext>
            </a:extLst>
          </p:cNvPr>
          <p:cNvPicPr>
            <a:picLocks noChangeAspect="1"/>
          </p:cNvPicPr>
          <p:nvPr/>
        </p:nvPicPr>
        <p:blipFill>
          <a:blip r:embed="rId4"/>
          <a:srcRect/>
          <a:stretch/>
        </p:blipFill>
        <p:spPr>
          <a:xfrm>
            <a:off x="616288" y="5698526"/>
            <a:ext cx="702199" cy="702199"/>
          </a:xfrm>
          <a:prstGeom prst="rect">
            <a:avLst/>
          </a:prstGeom>
        </p:spPr>
      </p:pic>
      <p:sp>
        <p:nvSpPr>
          <p:cNvPr id="10" name="Page Number - Blue">
            <a:extLst>
              <a:ext uri="{FF2B5EF4-FFF2-40B4-BE49-F238E27FC236}">
                <a16:creationId xmlns:a16="http://schemas.microsoft.com/office/drawing/2014/main" id="{FACA9420-8340-9BFA-9286-DC5B741BD6FC}"/>
              </a:ext>
            </a:extLst>
          </p:cNvPr>
          <p:cNvSpPr txBox="1">
            <a:spLocks noChangeArrowheads="1"/>
          </p:cNvSpPr>
          <p:nvPr/>
        </p:nvSpPr>
        <p:spPr bwMode="auto">
          <a:xfrm>
            <a:off x="11520226" y="6400728"/>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4162605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Background - Solid">
            <a:extLst>
              <a:ext uri="{FF2B5EF4-FFF2-40B4-BE49-F238E27FC236}">
                <a16:creationId xmlns:a16="http://schemas.microsoft.com/office/drawing/2014/main" id="{C08E4802-5753-DB60-F6EA-3B1B32440F45}"/>
              </a:ext>
            </a:extLst>
          </p:cNvPr>
          <p:cNvSpPr/>
          <p:nvPr/>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rPr>
              <a:t>aa</a:t>
            </a:r>
          </a:p>
        </p:txBody>
      </p:sp>
      <p:sp>
        <p:nvSpPr>
          <p:cNvPr id="16" name="Slice - Solid">
            <a:extLst>
              <a:ext uri="{FF2B5EF4-FFF2-40B4-BE49-F238E27FC236}">
                <a16:creationId xmlns:a16="http://schemas.microsoft.com/office/drawing/2014/main" id="{3B830920-B748-69EB-1CB5-EDDF24670B5F}"/>
              </a:ext>
            </a:extLst>
          </p:cNvPr>
          <p:cNvSpPr/>
          <p:nvPr/>
        </p:nvSpPr>
        <p:spPr>
          <a:xfrm rot="10800000">
            <a:off x="-1" y="0"/>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235BA38-08DA-94D8-3C95-639B561AAC7C}"/>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24" name="Text Placeholder 18">
            <a:extLst>
              <a:ext uri="{FF2B5EF4-FFF2-40B4-BE49-F238E27FC236}">
                <a16:creationId xmlns:a16="http://schemas.microsoft.com/office/drawing/2014/main" id="{7EA192E5-616A-D4E5-8466-BA6F642F4F97}"/>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000" u="none" strike="noStrike" kern="0" cap="none" spc="0" normalizeH="0" baseline="0" noProof="0" dirty="0">
                <a:ln>
                  <a:noFill/>
                </a:ln>
                <a:solidFill>
                  <a:srgbClr val="00338D"/>
                </a:solidFill>
                <a:effectLst/>
                <a:uLnTx/>
                <a:uFillTx/>
              </a:rPr>
              <a:t>Membership chairperson</a:t>
            </a:r>
          </a:p>
        </p:txBody>
      </p:sp>
      <p:sp>
        <p:nvSpPr>
          <p:cNvPr id="3" name="Text Placeholder 2">
            <a:extLst>
              <a:ext uri="{FF2B5EF4-FFF2-40B4-BE49-F238E27FC236}">
                <a16:creationId xmlns:a16="http://schemas.microsoft.com/office/drawing/2014/main" id="{F4A3E680-B976-A240-AC92-D9FDD9281336}"/>
              </a:ext>
            </a:extLst>
          </p:cNvPr>
          <p:cNvSpPr>
            <a:spLocks noGrp="1"/>
          </p:cNvSpPr>
          <p:nvPr>
            <p:ph type="body" sz="quarter" idx="13"/>
          </p:nvPr>
        </p:nvSpPr>
        <p:spPr>
          <a:xfrm>
            <a:off x="692937" y="1301294"/>
            <a:ext cx="9941196" cy="529677"/>
          </a:xfrm>
        </p:spPr>
        <p:txBody>
          <a:bodyPr/>
          <a:lstStyle/>
          <a:p>
            <a:r>
              <a:rPr lang="en-US" sz="2400" b="1" dirty="0">
                <a:solidFill>
                  <a:schemeClr val="tx1"/>
                </a:solidFill>
              </a:rPr>
              <a:t>Utilizing and tailoring existing resources for the need of your club</a:t>
            </a:r>
          </a:p>
        </p:txBody>
      </p:sp>
      <p:pic>
        <p:nvPicPr>
          <p:cNvPr id="13" name="Picture 12">
            <a:extLst>
              <a:ext uri="{FF2B5EF4-FFF2-40B4-BE49-F238E27FC236}">
                <a16:creationId xmlns:a16="http://schemas.microsoft.com/office/drawing/2014/main" id="{2C4E3EC7-50ED-4F99-AF5F-8D0942E5EB21}"/>
              </a:ext>
            </a:extLst>
          </p:cNvPr>
          <p:cNvPicPr>
            <a:picLocks noChangeAspect="1"/>
          </p:cNvPicPr>
          <p:nvPr/>
        </p:nvPicPr>
        <p:blipFill rotWithShape="1">
          <a:blip r:embed="rId4"/>
          <a:srcRect b="85387"/>
          <a:stretch/>
        </p:blipFill>
        <p:spPr>
          <a:xfrm>
            <a:off x="692937" y="1879779"/>
            <a:ext cx="3232443" cy="529677"/>
          </a:xfrm>
          <a:prstGeom prst="rect">
            <a:avLst/>
          </a:prstGeom>
        </p:spPr>
      </p:pic>
      <p:pic>
        <p:nvPicPr>
          <p:cNvPr id="8" name="Picture 7">
            <a:extLst>
              <a:ext uri="{FF2B5EF4-FFF2-40B4-BE49-F238E27FC236}">
                <a16:creationId xmlns:a16="http://schemas.microsoft.com/office/drawing/2014/main" id="{BA0AB855-C870-457D-B45D-6EB26639EF07}"/>
              </a:ext>
            </a:extLst>
          </p:cNvPr>
          <p:cNvPicPr>
            <a:picLocks noChangeAspect="1"/>
          </p:cNvPicPr>
          <p:nvPr/>
        </p:nvPicPr>
        <p:blipFill rotWithShape="1">
          <a:blip r:embed="rId4"/>
          <a:srcRect t="19868"/>
          <a:stretch/>
        </p:blipFill>
        <p:spPr>
          <a:xfrm>
            <a:off x="685800" y="2501172"/>
            <a:ext cx="3232443" cy="2904553"/>
          </a:xfrm>
          <a:prstGeom prst="rect">
            <a:avLst/>
          </a:prstGeom>
        </p:spPr>
      </p:pic>
      <p:grpSp>
        <p:nvGrpSpPr>
          <p:cNvPr id="25" name="Group 24">
            <a:extLst>
              <a:ext uri="{FF2B5EF4-FFF2-40B4-BE49-F238E27FC236}">
                <a16:creationId xmlns:a16="http://schemas.microsoft.com/office/drawing/2014/main" id="{FA8CEB6E-03E5-2884-148A-9CB5E4D2BC06}"/>
              </a:ext>
            </a:extLst>
          </p:cNvPr>
          <p:cNvGrpSpPr/>
          <p:nvPr/>
        </p:nvGrpSpPr>
        <p:grpSpPr>
          <a:xfrm>
            <a:off x="4007585" y="1900399"/>
            <a:ext cx="2906316" cy="1179258"/>
            <a:chOff x="692937" y="5390402"/>
            <a:chExt cx="2906316" cy="1179258"/>
          </a:xfrm>
        </p:grpSpPr>
        <p:pic>
          <p:nvPicPr>
            <p:cNvPr id="14" name="Picture 13">
              <a:extLst>
                <a:ext uri="{FF2B5EF4-FFF2-40B4-BE49-F238E27FC236}">
                  <a16:creationId xmlns:a16="http://schemas.microsoft.com/office/drawing/2014/main" id="{149902C3-9A9C-4BA3-B89E-DB02EE88912F}"/>
                </a:ext>
              </a:extLst>
            </p:cNvPr>
            <p:cNvPicPr>
              <a:picLocks noChangeAspect="1"/>
            </p:cNvPicPr>
            <p:nvPr/>
          </p:nvPicPr>
          <p:blipFill rotWithShape="1">
            <a:blip r:embed="rId5"/>
            <a:srcRect b="69132"/>
            <a:stretch/>
          </p:blipFill>
          <p:spPr>
            <a:xfrm>
              <a:off x="692937" y="5390402"/>
              <a:ext cx="2906316" cy="494307"/>
            </a:xfrm>
            <a:prstGeom prst="rect">
              <a:avLst/>
            </a:prstGeom>
          </p:spPr>
        </p:pic>
        <p:pic>
          <p:nvPicPr>
            <p:cNvPr id="9" name="Picture 8">
              <a:extLst>
                <a:ext uri="{FF2B5EF4-FFF2-40B4-BE49-F238E27FC236}">
                  <a16:creationId xmlns:a16="http://schemas.microsoft.com/office/drawing/2014/main" id="{AD652E37-828E-424C-B60E-F8DA2E7538F0}"/>
                </a:ext>
              </a:extLst>
            </p:cNvPr>
            <p:cNvPicPr>
              <a:picLocks noChangeAspect="1"/>
            </p:cNvPicPr>
            <p:nvPr/>
          </p:nvPicPr>
          <p:blipFill rotWithShape="1">
            <a:blip r:embed="rId5"/>
            <a:srcRect t="40446" b="20494"/>
            <a:stretch/>
          </p:blipFill>
          <p:spPr>
            <a:xfrm>
              <a:off x="692937" y="5944169"/>
              <a:ext cx="2906316" cy="625491"/>
            </a:xfrm>
            <a:prstGeom prst="rect">
              <a:avLst/>
            </a:prstGeom>
          </p:spPr>
        </p:pic>
      </p:grpSp>
      <p:grpSp>
        <p:nvGrpSpPr>
          <p:cNvPr id="7" name="Group 6">
            <a:extLst>
              <a:ext uri="{FF2B5EF4-FFF2-40B4-BE49-F238E27FC236}">
                <a16:creationId xmlns:a16="http://schemas.microsoft.com/office/drawing/2014/main" id="{8AE8AE7C-0C9A-A569-C328-065E907B67A6}"/>
              </a:ext>
            </a:extLst>
          </p:cNvPr>
          <p:cNvGrpSpPr/>
          <p:nvPr/>
        </p:nvGrpSpPr>
        <p:grpSpPr>
          <a:xfrm>
            <a:off x="4007585" y="3427139"/>
            <a:ext cx="2826374" cy="1853803"/>
            <a:chOff x="4180288" y="1842918"/>
            <a:chExt cx="2826374" cy="1853803"/>
          </a:xfrm>
        </p:grpSpPr>
        <p:pic>
          <p:nvPicPr>
            <p:cNvPr id="15" name="Picture 14">
              <a:extLst>
                <a:ext uri="{FF2B5EF4-FFF2-40B4-BE49-F238E27FC236}">
                  <a16:creationId xmlns:a16="http://schemas.microsoft.com/office/drawing/2014/main" id="{00FCA9DB-3E7D-4028-90E9-2ECBCA6E5C52}"/>
                </a:ext>
              </a:extLst>
            </p:cNvPr>
            <p:cNvPicPr>
              <a:picLocks noChangeAspect="1"/>
            </p:cNvPicPr>
            <p:nvPr/>
          </p:nvPicPr>
          <p:blipFill rotWithShape="1">
            <a:blip r:embed="rId6"/>
            <a:srcRect b="71573"/>
            <a:stretch/>
          </p:blipFill>
          <p:spPr>
            <a:xfrm>
              <a:off x="4180288" y="1842918"/>
              <a:ext cx="2826374" cy="580193"/>
            </a:xfrm>
            <a:prstGeom prst="rect">
              <a:avLst/>
            </a:prstGeom>
          </p:spPr>
        </p:pic>
        <p:pic>
          <p:nvPicPr>
            <p:cNvPr id="10" name="Picture 9">
              <a:extLst>
                <a:ext uri="{FF2B5EF4-FFF2-40B4-BE49-F238E27FC236}">
                  <a16:creationId xmlns:a16="http://schemas.microsoft.com/office/drawing/2014/main" id="{94F00C55-B214-44C7-BF70-72691B3DC9EA}"/>
                </a:ext>
              </a:extLst>
            </p:cNvPr>
            <p:cNvPicPr>
              <a:picLocks noChangeAspect="1"/>
            </p:cNvPicPr>
            <p:nvPr/>
          </p:nvPicPr>
          <p:blipFill rotWithShape="1">
            <a:blip r:embed="rId6"/>
            <a:srcRect t="36233"/>
            <a:stretch/>
          </p:blipFill>
          <p:spPr>
            <a:xfrm>
              <a:off x="4183124" y="2482571"/>
              <a:ext cx="2636761" cy="1214150"/>
            </a:xfrm>
            <a:prstGeom prst="rect">
              <a:avLst/>
            </a:prstGeom>
          </p:spPr>
        </p:pic>
      </p:grpSp>
      <p:grpSp>
        <p:nvGrpSpPr>
          <p:cNvPr id="6" name="Group 5">
            <a:extLst>
              <a:ext uri="{FF2B5EF4-FFF2-40B4-BE49-F238E27FC236}">
                <a16:creationId xmlns:a16="http://schemas.microsoft.com/office/drawing/2014/main" id="{1E1DE119-E3D8-B5EF-0A1B-62D5ECF5C242}"/>
              </a:ext>
            </a:extLst>
          </p:cNvPr>
          <p:cNvGrpSpPr/>
          <p:nvPr/>
        </p:nvGrpSpPr>
        <p:grpSpPr>
          <a:xfrm>
            <a:off x="7024691" y="1915115"/>
            <a:ext cx="3234191" cy="1963898"/>
            <a:chOff x="12863647" y="4276076"/>
            <a:chExt cx="3234191" cy="1963898"/>
          </a:xfrm>
        </p:grpSpPr>
        <p:pic>
          <p:nvPicPr>
            <p:cNvPr id="18" name="Picture 17">
              <a:extLst>
                <a:ext uri="{FF2B5EF4-FFF2-40B4-BE49-F238E27FC236}">
                  <a16:creationId xmlns:a16="http://schemas.microsoft.com/office/drawing/2014/main" id="{2CBDE8BD-C61B-4B20-A404-1396BAEC0941}"/>
                </a:ext>
              </a:extLst>
            </p:cNvPr>
            <p:cNvPicPr>
              <a:picLocks noChangeAspect="1"/>
            </p:cNvPicPr>
            <p:nvPr/>
          </p:nvPicPr>
          <p:blipFill rotWithShape="1">
            <a:blip r:embed="rId7"/>
            <a:srcRect t="1720" r="43861" b="74472"/>
            <a:stretch/>
          </p:blipFill>
          <p:spPr>
            <a:xfrm>
              <a:off x="12884937" y="4276076"/>
              <a:ext cx="1767127" cy="505215"/>
            </a:xfrm>
            <a:prstGeom prst="rect">
              <a:avLst/>
            </a:prstGeom>
          </p:spPr>
        </p:pic>
        <p:pic>
          <p:nvPicPr>
            <p:cNvPr id="11" name="Picture 10">
              <a:extLst>
                <a:ext uri="{FF2B5EF4-FFF2-40B4-BE49-F238E27FC236}">
                  <a16:creationId xmlns:a16="http://schemas.microsoft.com/office/drawing/2014/main" id="{5590C811-5059-44DF-B37C-79BA1CEF4844}"/>
                </a:ext>
              </a:extLst>
            </p:cNvPr>
            <p:cNvPicPr>
              <a:picLocks noChangeAspect="1"/>
            </p:cNvPicPr>
            <p:nvPr/>
          </p:nvPicPr>
          <p:blipFill rotWithShape="1">
            <a:blip r:embed="rId7"/>
            <a:srcRect t="32506" b="3086"/>
            <a:stretch/>
          </p:blipFill>
          <p:spPr>
            <a:xfrm>
              <a:off x="12863647" y="4835713"/>
              <a:ext cx="3234191" cy="1404261"/>
            </a:xfrm>
            <a:prstGeom prst="rect">
              <a:avLst/>
            </a:prstGeom>
          </p:spPr>
        </p:pic>
      </p:grpSp>
      <p:pic>
        <p:nvPicPr>
          <p:cNvPr id="26" name="Picture 25">
            <a:extLst>
              <a:ext uri="{FF2B5EF4-FFF2-40B4-BE49-F238E27FC236}">
                <a16:creationId xmlns:a16="http://schemas.microsoft.com/office/drawing/2014/main" id="{881A80EA-D5CC-6654-0FEB-9BD0FD8158E9}"/>
              </a:ext>
            </a:extLst>
          </p:cNvPr>
          <p:cNvPicPr>
            <a:picLocks noChangeAspect="1"/>
          </p:cNvPicPr>
          <p:nvPr/>
        </p:nvPicPr>
        <p:blipFill>
          <a:blip r:embed="rId8"/>
          <a:srcRect/>
          <a:stretch/>
        </p:blipFill>
        <p:spPr>
          <a:xfrm>
            <a:off x="616288" y="5698526"/>
            <a:ext cx="702199" cy="702199"/>
          </a:xfrm>
          <a:prstGeom prst="rect">
            <a:avLst/>
          </a:prstGeom>
        </p:spPr>
      </p:pic>
      <p:sp>
        <p:nvSpPr>
          <p:cNvPr id="27" name="Page Number - Blue">
            <a:extLst>
              <a:ext uri="{FF2B5EF4-FFF2-40B4-BE49-F238E27FC236}">
                <a16:creationId xmlns:a16="http://schemas.microsoft.com/office/drawing/2014/main" id="{0436860A-4273-4637-3DEA-2FC2938E588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9</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2811183212"/>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9915</TotalTime>
  <Words>1747</Words>
  <Application>Microsoft Macintosh PowerPoint</Application>
  <PresentationFormat>Widescreen</PresentationFormat>
  <Paragraphs>150</Paragraphs>
  <Slides>16</Slides>
  <Notes>14</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16</vt:i4>
      </vt:variant>
    </vt:vector>
  </HeadingPairs>
  <TitlesOfParts>
    <vt:vector size="28" baseType="lpstr">
      <vt:lpstr>Arial</vt:lpstr>
      <vt:lpstr>Arial Hebrew Scholar</vt:lpstr>
      <vt:lpstr>Calibri</vt:lpstr>
      <vt:lpstr>Helvetica</vt:lpstr>
      <vt:lpstr>Helvetica Neue</vt:lpstr>
      <vt:lpstr>Open Sans</vt:lpstr>
      <vt:lpstr>Segoe UI</vt:lpstr>
      <vt:lpstr>Segoe UI Semibold</vt:lpstr>
      <vt:lpstr>MASTER SLIDE - BLANK</vt:lpstr>
      <vt:lpstr>Blue Page Number</vt:lpstr>
      <vt:lpstr>White Page Number</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Smith, Lisa</cp:lastModifiedBy>
  <cp:revision>259</cp:revision>
  <cp:lastPrinted>2019-06-19T16:24:35Z</cp:lastPrinted>
  <dcterms:created xsi:type="dcterms:W3CDTF">2018-11-12T16:45:52Z</dcterms:created>
  <dcterms:modified xsi:type="dcterms:W3CDTF">2022-05-03T22:03:56Z</dcterms:modified>
</cp:coreProperties>
</file>