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6" r:id="rId3"/>
    <p:sldMasterId id="2147483720" r:id="rId4"/>
    <p:sldMasterId id="2147483734" r:id="rId5"/>
    <p:sldMasterId id="2147483770" r:id="rId6"/>
    <p:sldMasterId id="2147483820" r:id="rId7"/>
    <p:sldMasterId id="2147483874" r:id="rId8"/>
    <p:sldMasterId id="2147483881" r:id="rId9"/>
    <p:sldMasterId id="2147483887" r:id="rId10"/>
    <p:sldMasterId id="2147483904" r:id="rId11"/>
    <p:sldMasterId id="2147483922" r:id="rId12"/>
  </p:sldMasterIdLst>
  <p:notesMasterIdLst>
    <p:notesMasterId r:id="rId41"/>
  </p:notesMasterIdLst>
  <p:sldIdLst>
    <p:sldId id="428" r:id="rId13"/>
    <p:sldId id="427" r:id="rId14"/>
    <p:sldId id="425" r:id="rId15"/>
    <p:sldId id="413" r:id="rId16"/>
    <p:sldId id="364" r:id="rId17"/>
    <p:sldId id="312" r:id="rId18"/>
    <p:sldId id="365" r:id="rId19"/>
    <p:sldId id="333" r:id="rId20"/>
    <p:sldId id="278" r:id="rId21"/>
    <p:sldId id="402" r:id="rId22"/>
    <p:sldId id="403" r:id="rId23"/>
    <p:sldId id="405" r:id="rId24"/>
    <p:sldId id="406" r:id="rId25"/>
    <p:sldId id="407" r:id="rId26"/>
    <p:sldId id="408" r:id="rId27"/>
    <p:sldId id="409" r:id="rId28"/>
    <p:sldId id="410" r:id="rId29"/>
    <p:sldId id="411" r:id="rId30"/>
    <p:sldId id="381" r:id="rId31"/>
    <p:sldId id="378" r:id="rId32"/>
    <p:sldId id="277" r:id="rId33"/>
    <p:sldId id="399" r:id="rId34"/>
    <p:sldId id="421" r:id="rId35"/>
    <p:sldId id="400" r:id="rId36"/>
    <p:sldId id="415" r:id="rId37"/>
    <p:sldId id="423" r:id="rId38"/>
    <p:sldId id="426" r:id="rId39"/>
    <p:sldId id="32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y, Taylor" initials="BT" lastIdx="10" clrIdx="0">
    <p:extLst/>
  </p:cmAuthor>
  <p:cmAuthor id="2" name="Burns, Andrea" initials="BA" lastIdx="1" clrIdx="1">
    <p:extLst/>
  </p:cmAuthor>
  <p:cmAuthor id="3" name="Burns, Andrea" initials="BA [2]" lastIdx="1" clrIdx="2">
    <p:extLst/>
  </p:cmAuthor>
  <p:cmAuthor id="4" name="Burns, Andrea" initials="BA [3]" lastIdx="1" clrIdx="3">
    <p:extLst/>
  </p:cmAuthor>
  <p:cmAuthor id="5" name="Burns, Andrea" initials="BA [4]" lastIdx="1" clrIdx="4">
    <p:extLst/>
  </p:cmAuthor>
  <p:cmAuthor id="6" name="Burns, Andrea" initials="BA [5]" lastIdx="1" clrIdx="5">
    <p:extLst/>
  </p:cmAuthor>
  <p:cmAuthor id="7" name="Burns, Andrea" initials="BA [6]" lastIdx="1" clrIdx="6">
    <p:extLst/>
  </p:cmAuthor>
  <p:cmAuthor id="8" name="Burns, Andrea" initials="BA [7]" lastIdx="1" clrIdx="7">
    <p:extLst/>
  </p:cmAuthor>
  <p:cmAuthor id="9" name="Burns, Andrea" initials="BA [8]" lastIdx="1" clrIdx="8">
    <p:extLst/>
  </p:cmAuthor>
  <p:cmAuthor id="10" name="Burns, Andrea" initials="BA [9]" lastIdx="1" clrIdx="9">
    <p:extLst/>
  </p:cmAuthor>
  <p:cmAuthor id="11" name="Burns, Andrea" initials="BA [10]" lastIdx="1" clrIdx="10">
    <p:extLst/>
  </p:cmAuthor>
  <p:cmAuthor id="12" name="Burns, Andrea" initials="BA [11]" lastIdx="1" clrIdx="11">
    <p:extLst/>
  </p:cmAuthor>
  <p:cmAuthor id="13" name="Burns, Andrea" initials="BA [12]" lastIdx="1" clrIdx="12">
    <p:extLst/>
  </p:cmAuthor>
  <p:cmAuthor id="14" name="Burns, Andrea" initials="BA [13]" lastIdx="1" clrIdx="13">
    <p:extLst/>
  </p:cmAuthor>
  <p:cmAuthor id="15" name="Burns, Andrea" initials="BA [14]" lastIdx="1" clrIdx="14">
    <p:extLst/>
  </p:cmAuthor>
  <p:cmAuthor id="16" name="Burns, Andrea" initials="BA [15]" lastIdx="1" clrIdx="15">
    <p:extLst/>
  </p:cmAuthor>
  <p:cmAuthor id="17" name="Burns, Andrea" initials="BA [16]" lastIdx="1" clrIdx="16">
    <p:extLst/>
  </p:cmAuthor>
  <p:cmAuthor id="18" name="Burns, Andrea" initials="BA [17]" lastIdx="1" clrIdx="17">
    <p:extLst/>
  </p:cmAuthor>
  <p:cmAuthor id="19" name="Burns, Andrea" initials="BA [18]" lastIdx="1" clrIdx="18">
    <p:extLst/>
  </p:cmAuthor>
  <p:cmAuthor id="20" name="Burns, Andrea" initials="BA [19]" lastIdx="1" clrIdx="19">
    <p:extLst/>
  </p:cmAuthor>
  <p:cmAuthor id="21" name="Burns, Andrea" initials="BA [20]" lastIdx="1" clrIdx="20">
    <p:extLst/>
  </p:cmAuthor>
  <p:cmAuthor id="22" name="Burns, Andrea" initials="BA [21]" lastIdx="1" clrIdx="21">
    <p:extLst/>
  </p:cmAuthor>
  <p:cmAuthor id="23" name="Burns, Andrea" initials="BA [22]" lastIdx="1" clrIdx="22">
    <p:extLst/>
  </p:cmAuthor>
  <p:cmAuthor id="24" name="Burns, Andrea" initials="BA [23]" lastIdx="1" clrIdx="23">
    <p:extLst/>
  </p:cmAuthor>
  <p:cmAuthor id="25" name="Burns, Andrea" initials="BA [24]" lastIdx="1" clrIdx="24">
    <p:extLst/>
  </p:cmAuthor>
  <p:cmAuthor id="26" name="Burns, Andrea" initials="BA [25]" lastIdx="1" clrIdx="25">
    <p:extLst/>
  </p:cmAuthor>
  <p:cmAuthor id="27" name="Burns, Andrea" initials="BA [26]" lastIdx="1" clrIdx="26">
    <p:extLst/>
  </p:cmAuthor>
  <p:cmAuthor id="28" name="Burns, Andrea" initials="BA [27]" lastIdx="1" clrIdx="27">
    <p:extLst/>
  </p:cmAuthor>
  <p:cmAuthor id="29" name="Burns, Andrea" initials="BA [28]" lastIdx="1" clrIdx="28">
    <p:extLst/>
  </p:cmAuthor>
  <p:cmAuthor id="30" name="Burns, Andrea" initials="BA [29]" lastIdx="1" clrIdx="29">
    <p:extLst/>
  </p:cmAuthor>
  <p:cmAuthor id="31" name="Burns, Andrea" initials="BA [30]" lastIdx="1" clrIdx="30">
    <p:extLst/>
  </p:cmAuthor>
  <p:cmAuthor id="32" name="Burns, Andrea" initials="BA [31]" lastIdx="1" clrIdx="31">
    <p:extLst/>
  </p:cmAuthor>
  <p:cmAuthor id="33" name="Burns, Andrea" initials="BA [32]" lastIdx="1" clrIdx="32">
    <p:extLst/>
  </p:cmAuthor>
  <p:cmAuthor id="34" name="Burns, Andrea" initials="BA [33]" lastIdx="1" clrIdx="33">
    <p:extLst/>
  </p:cmAuthor>
  <p:cmAuthor id="35" name="Burns, Andrea" initials="BA [34]" lastIdx="1" clrIdx="34">
    <p:extLst/>
  </p:cmAuthor>
  <p:cmAuthor id="36" name="Burns, Andrea" initials="BA [35]" lastIdx="1" clrIdx="35">
    <p:extLst/>
  </p:cmAuthor>
  <p:cmAuthor id="37" name="Burns, Andrea" initials="BA [36]" lastIdx="1" clrIdx="3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73B"/>
    <a:srgbClr val="0A5496"/>
    <a:srgbClr val="1DBC73"/>
    <a:srgbClr val="FAC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9" autoAdjust="0"/>
    <p:restoredTop sz="83995" autoAdjust="0"/>
  </p:normalViewPr>
  <p:slideViewPr>
    <p:cSldViewPr snapToGrid="0">
      <p:cViewPr varScale="1">
        <p:scale>
          <a:sx n="112" d="100"/>
          <a:sy n="112" d="100"/>
        </p:scale>
        <p:origin x="840" y="96"/>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CD59-4BA4-4CEA-BEB7-915C803CB195}" type="datetimeFigureOut">
              <a:rPr lang="en-US" smtClean="0"/>
              <a:t>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16868-9BE2-4B90-A899-79CA97E21669}" type="slidenum">
              <a:rPr lang="en-US" smtClean="0"/>
              <a:t>‹#›</a:t>
            </a:fld>
            <a:endParaRPr lang="en-US"/>
          </a:p>
        </p:txBody>
      </p:sp>
    </p:spTree>
    <p:extLst>
      <p:ext uri="{BB962C8B-B14F-4D97-AF65-F5344CB8AC3E}">
        <p14:creationId xmlns:p14="http://schemas.microsoft.com/office/powerpoint/2010/main" val="703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today I’d like to talk to you about MyLion, our new service platform for Lions and Leos. MyLion is one of our new digital tools to enhance service and connect Lions and Leos around the world.</a:t>
            </a:r>
            <a:endParaRPr lang="en-US" baseline="0" dirty="0"/>
          </a:p>
        </p:txBody>
      </p:sp>
      <p:sp>
        <p:nvSpPr>
          <p:cNvPr id="4" name="Slide Number Placeholder 3"/>
          <p:cNvSpPr>
            <a:spLocks noGrp="1"/>
          </p:cNvSpPr>
          <p:nvPr>
            <p:ph type="sldNum" sz="quarter" idx="10"/>
          </p:nvPr>
        </p:nvSpPr>
        <p:spPr/>
        <p:txBody>
          <a:bodyPr/>
          <a:lstStyle/>
          <a:p>
            <a:fld id="{2EC16868-9BE2-4B90-A899-79CA97E2166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598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ヒラギノ角ゴ Pro W3" charset="0"/>
                <a:cs typeface="ヒラギノ角ゴ Pro W3" charset="0"/>
              </a:rPr>
              <a:t>Message</a:t>
            </a:r>
            <a:r>
              <a:rPr lang="en-US" sz="1200" b="0" i="0" kern="1200" baseline="0" dirty="0" smtClean="0">
                <a:solidFill>
                  <a:schemeClr val="tx1"/>
                </a:solidFill>
                <a:effectLst/>
                <a:latin typeface="+mn-lt"/>
                <a:ea typeface="ヒラギノ角ゴ Pro W3" charset="0"/>
                <a:cs typeface="ヒラギノ角ゴ Pro W3" charset="0"/>
              </a:rPr>
              <a:t> other members within MyLion as you plan your service.</a:t>
            </a:r>
            <a:endParaRPr lang="en-US" sz="1200" b="0" i="0" kern="1200" dirty="0" smtClean="0">
              <a:solidFill>
                <a:schemeClr val="tx1"/>
              </a:solidFill>
              <a:effectLst/>
              <a:latin typeface="+mn-lt"/>
              <a:ea typeface="ヒラギノ角ゴ Pro W3" charset="0"/>
              <a:cs typeface="ヒラギノ角ゴ Pro W3" charset="0"/>
            </a:endParaRPr>
          </a:p>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58431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MyLion helps you through each step of service: planning, reporting</a:t>
            </a:r>
            <a:r>
              <a:rPr lang="en-US" baseline="0" dirty="0" smtClean="0"/>
              <a:t> and celebrating.</a:t>
            </a:r>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7207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9759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20524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39155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423540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421460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3470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99602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we’ll take a look at the MyLion app.</a:t>
            </a:r>
            <a:endParaRPr lang="en-US" dirty="0"/>
          </a:p>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7486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MyLion is one platform</a:t>
            </a:r>
            <a:r>
              <a:rPr lang="en-US" baseline="0" dirty="0" smtClean="0"/>
              <a:t> that you can use on your desktop computer, laptop, tablet, mobile phone, or any device with a web browser.  You can download the MyLion application on your mobile device for free, or login to MyLion from any web browser.</a:t>
            </a:r>
          </a:p>
          <a:p>
            <a:endParaRPr lang="en-US" baseline="0" dirty="0" smtClean="0"/>
          </a:p>
          <a:p>
            <a:r>
              <a:rPr lang="en-US" baseline="0" dirty="0" smtClean="0"/>
              <a:t>MyLion helps us connect and serve.  With MyLion you can:</a:t>
            </a:r>
          </a:p>
          <a:p>
            <a:pPr marL="171450" indent="-171450">
              <a:buFont typeface="Arial" panose="020B0604020202020204" pitchFamily="34" charset="0"/>
              <a:buChar char="•"/>
            </a:pPr>
            <a:r>
              <a:rPr lang="en-US" baseline="0" dirty="0" smtClean="0"/>
              <a:t>Plan upcoming service activities and take advantage of service planning resources related to all of our global causes</a:t>
            </a:r>
          </a:p>
          <a:p>
            <a:pPr marL="171450" indent="-171450">
              <a:buFont typeface="Arial" panose="020B0604020202020204" pitchFamily="34" charset="0"/>
              <a:buChar char="•"/>
            </a:pPr>
            <a:r>
              <a:rPr lang="en-US" baseline="0" dirty="0" smtClean="0"/>
              <a:t>Quickly report your service activities if you are an officer</a:t>
            </a:r>
          </a:p>
          <a:p>
            <a:pPr marL="171450" indent="-171450">
              <a:buFont typeface="Arial" panose="020B0604020202020204" pitchFamily="34" charset="0"/>
              <a:buChar char="•"/>
            </a:pPr>
            <a:r>
              <a:rPr lang="en-US" baseline="0" dirty="0" smtClean="0"/>
              <a:t>Send messages to other MyLion users</a:t>
            </a:r>
          </a:p>
          <a:p>
            <a:pPr marL="171450" indent="-171450">
              <a:buFont typeface="Arial" panose="020B0604020202020204" pitchFamily="34" charset="0"/>
              <a:buChar char="•"/>
            </a:pPr>
            <a:r>
              <a:rPr lang="en-US" baseline="0" dirty="0" smtClean="0"/>
              <a:t>Explore local and global service data</a:t>
            </a:r>
          </a:p>
          <a:p>
            <a:pPr marL="171450" indent="-171450">
              <a:buFont typeface="Arial" panose="020B0604020202020204" pitchFamily="34" charset="0"/>
              <a:buChar char="•"/>
            </a:pPr>
            <a:r>
              <a:rPr lang="en-US" baseline="0" dirty="0" smtClean="0"/>
              <a:t>Much, much more</a:t>
            </a:r>
          </a:p>
          <a:p>
            <a:endParaRPr lang="en-US" dirty="0"/>
          </a:p>
        </p:txBody>
      </p:sp>
      <p:sp>
        <p:nvSpPr>
          <p:cNvPr id="4" name="Slide Number Placeholder 3"/>
          <p:cNvSpPr>
            <a:spLocks noGrp="1"/>
          </p:cNvSpPr>
          <p:nvPr>
            <p:ph type="sldNum" sz="quarter" idx="10"/>
          </p:nvPr>
        </p:nvSpPr>
        <p:spPr/>
        <p:txBody>
          <a:bodyPr/>
          <a:lstStyle/>
          <a:p>
            <a:fld id="{2EC16868-9BE2-4B90-A899-79CA97E21669}" type="slidenum">
              <a:rPr lang="en-US" smtClean="0"/>
              <a:t>2</a:t>
            </a:fld>
            <a:endParaRPr lang="en-US"/>
          </a:p>
        </p:txBody>
      </p:sp>
    </p:spTree>
    <p:extLst>
      <p:ext uri="{BB962C8B-B14F-4D97-AF65-F5344CB8AC3E}">
        <p14:creationId xmlns:p14="http://schemas.microsoft.com/office/powerpoint/2010/main" val="1595597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938700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786701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231543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4122037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801441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71016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Now we’ll take a look at the MyLion app.</a:t>
            </a:r>
            <a:endParaRPr lang="en-US" dirty="0"/>
          </a:p>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813353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16868-9BE2-4B90-A899-79CA97E21669}" type="slidenum">
              <a:rPr lang="en-US" smtClean="0"/>
              <a:t>27</a:t>
            </a:fld>
            <a:endParaRPr lang="en-US"/>
          </a:p>
        </p:txBody>
      </p:sp>
    </p:spTree>
    <p:extLst>
      <p:ext uri="{BB962C8B-B14F-4D97-AF65-F5344CB8AC3E}">
        <p14:creationId xmlns:p14="http://schemas.microsoft.com/office/powerpoint/2010/main" val="771019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55963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aseline="0" dirty="0" smtClean="0"/>
              <a:t>What should we all know about MyLion?</a:t>
            </a:r>
          </a:p>
          <a:p>
            <a:pPr marL="0" indent="0">
              <a:buFont typeface="Arial" panose="020B0604020202020204" pitchFamily="34" charset="0"/>
              <a:buNone/>
            </a:pPr>
            <a:endParaRPr lang="en-US" baseline="0" dirty="0" smtClean="0"/>
          </a:p>
          <a:p>
            <a:pPr marL="228600" indent="-228600">
              <a:buFont typeface="Arial" panose="020B0604020202020204" pitchFamily="34" charset="0"/>
              <a:buAutoNum type="arabicPeriod"/>
            </a:pPr>
            <a:r>
              <a:rPr lang="en-US" baseline="0" dirty="0" smtClean="0"/>
              <a:t>First, MyLion is now available everywhere from any device.  You can login to MyLion from any device with a web browser.  For the best MyLion experience on your smart phone, please download the MyLion application from the App Store (for iPhones) or the Google Play Store (for Android phones).</a:t>
            </a:r>
          </a:p>
          <a:p>
            <a:pPr marL="228600" indent="-228600">
              <a:buFont typeface="Arial" panose="020B0604020202020204" pitchFamily="34" charset="0"/>
              <a:buAutoNum type="arabicPeriod"/>
            </a:pPr>
            <a:endParaRPr lang="en-US" baseline="0" dirty="0" smtClean="0"/>
          </a:p>
          <a:p>
            <a:pPr marL="228600" indent="-228600">
              <a:buFont typeface="Arial" panose="020B0604020202020204" pitchFamily="34" charset="0"/>
              <a:buAutoNum type="arabicPeriod"/>
            </a:pPr>
            <a:r>
              <a:rPr lang="en-US" baseline="0" dirty="0" smtClean="0"/>
              <a:t>We are constantly improving MyLion based on feedback from Lions and Leos.  Before MyLion became globally available, Lions and Leos from all our constitutional areas tested the website and mobile application.  Member recommendations make MyLion better.  More features will be added to MyLion over time.</a:t>
            </a:r>
          </a:p>
          <a:p>
            <a:pPr marL="228600" indent="-228600">
              <a:buFont typeface="Arial" panose="020B0604020202020204" pitchFamily="34" charset="0"/>
              <a:buAutoNum type="arabicPeriod"/>
            </a:pPr>
            <a:endParaRPr lang="en-US" baseline="0" dirty="0" smtClean="0"/>
          </a:p>
          <a:p>
            <a:pPr marL="228600" indent="-228600">
              <a:buFont typeface="Arial" panose="020B0604020202020204" pitchFamily="34" charset="0"/>
              <a:buAutoNum type="arabicPeriod"/>
            </a:pPr>
            <a:r>
              <a:rPr lang="en-US" baseline="0" dirty="0" smtClean="0"/>
              <a:t>MyLion will be the destination for service activity planning and reporting starting on July 1, 2019.  MyLCI’s other features will remain available. Webinars, training toolkits and other resources will be available to help Lions and Leos take advantage of MyLion and enhance our service.</a:t>
            </a:r>
          </a:p>
        </p:txBody>
      </p:sp>
      <p:sp>
        <p:nvSpPr>
          <p:cNvPr id="4" name="Slide Number Placeholder 3"/>
          <p:cNvSpPr>
            <a:spLocks noGrp="1"/>
          </p:cNvSpPr>
          <p:nvPr>
            <p:ph type="sldNum" sz="quarter" idx="10"/>
          </p:nvPr>
        </p:nvSpPr>
        <p:spPr/>
        <p:txBody>
          <a:bodyPr/>
          <a:lstStyle/>
          <a:p>
            <a:fld id="{DE9BFB3A-CC30-A549-992E-A97C46656D7F}"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713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02806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Registering for MyLion is a one time process.  Whether your register on the website or the mobile application, you can use the same username and password to access MyLion anywhere.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DE9BFB3A-CC30-A549-992E-A97C46656D7F}"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3263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Registering</a:t>
            </a:r>
            <a:r>
              <a:rPr lang="en-US" baseline="0" dirty="0" smtClean="0"/>
              <a:t> on the MyLion mobile application includes the same steps.  Registration is a one-time process.</a:t>
            </a:r>
            <a:endParaRPr lang="en-US" dirty="0"/>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119371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explore the features of MyLion.</a:t>
            </a:r>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7059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ヒラギノ角ゴ Pro W3" charset="0"/>
                <a:cs typeface="ヒラギノ角ゴ Pro W3" charset="0"/>
              </a:rPr>
              <a:t>The MyLion homepage presents all of your service options, puts the Service Journey front and center, and makes service impact personal</a:t>
            </a:r>
            <a:r>
              <a:rPr lang="en-US" sz="1200" b="0" i="0" kern="1200" baseline="0" dirty="0" smtClean="0">
                <a:solidFill>
                  <a:schemeClr val="tx1"/>
                </a:solidFill>
                <a:effectLst/>
                <a:latin typeface="+mn-lt"/>
                <a:ea typeface="ヒラギノ角ゴ Pro W3" charset="0"/>
                <a:cs typeface="ヒラギノ角ゴ Pro W3" charset="0"/>
              </a:rPr>
              <a:t>. Look at the boxes on each slide to understand how each feature of MyLion supports our global service.</a:t>
            </a:r>
            <a:endParaRPr lang="en-US" sz="1200" b="0" i="0" kern="1200" baseline="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95920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endParaRPr lang="en-US" sz="1200" b="0" i="0" u="none" strike="noStrike" kern="1200" dirty="0">
              <a:solidFill>
                <a:schemeClr val="tx1"/>
              </a:solidFill>
              <a:effectLst/>
              <a:latin typeface="+mn-lt"/>
              <a:ea typeface="ヒラギノ角ゴ Pro W3" charset="0"/>
              <a:cs typeface="ヒラギノ角ゴ Pro W3" charset="0"/>
            </a:endParaRPr>
          </a:p>
          <a:p>
            <a:pPr rtl="0" fontAlgn="base"/>
            <a:r>
              <a:rPr lang="en-US" sz="1200" b="0" i="0" u="none" strike="noStrike" kern="1200" dirty="0">
                <a:solidFill>
                  <a:schemeClr val="tx1"/>
                </a:solidFill>
                <a:effectLst/>
                <a:latin typeface="+mn-lt"/>
                <a:ea typeface="ヒラギノ角ゴ Pro W3" charset="0"/>
                <a:cs typeface="ヒラギノ角ゴ Pro W3" charset="0"/>
              </a:rPr>
              <a:t>With the Discover functionality of MyLion you can search for </a:t>
            </a:r>
            <a:r>
              <a:rPr lang="en-US" sz="1200" b="0" i="0" u="none" strike="noStrike" kern="1200" dirty="0" smtClean="0">
                <a:solidFill>
                  <a:schemeClr val="tx1"/>
                </a:solidFill>
                <a:effectLst/>
                <a:latin typeface="+mn-lt"/>
                <a:ea typeface="ヒラギノ角ゴ Pro W3" charset="0"/>
                <a:cs typeface="ヒラギノ角ゴ Pro W3" charset="0"/>
              </a:rPr>
              <a:t>service activities taking place around the world, or see what service</a:t>
            </a:r>
            <a:r>
              <a:rPr lang="en-US" sz="1200" b="0" i="0" u="none" strike="noStrike" kern="1200" baseline="0" dirty="0" smtClean="0">
                <a:solidFill>
                  <a:schemeClr val="tx1"/>
                </a:solidFill>
                <a:effectLst/>
                <a:latin typeface="+mn-lt"/>
                <a:ea typeface="ヒラギノ角ゴ Pro W3" charset="0"/>
                <a:cs typeface="ヒラギノ角ゴ Pro W3" charset="0"/>
              </a:rPr>
              <a:t> activities your fellow members are organizing</a:t>
            </a:r>
            <a:r>
              <a:rPr lang="en-US" sz="1200" b="0" i="0" u="none" strike="noStrike" kern="1200" dirty="0" smtClean="0">
                <a:solidFill>
                  <a:schemeClr val="tx1"/>
                </a:solidFill>
                <a:effectLst/>
                <a:latin typeface="+mn-lt"/>
                <a:ea typeface="ヒラギノ角ゴ Pro W3" charset="0"/>
                <a:cs typeface="ヒラギノ角ゴ Pro W3" charset="0"/>
              </a:rPr>
              <a:t>. Find</a:t>
            </a:r>
            <a:r>
              <a:rPr lang="en-US" sz="1200" b="0" i="0" u="none" strike="noStrike" kern="1200" baseline="0" dirty="0" smtClean="0">
                <a:solidFill>
                  <a:schemeClr val="tx1"/>
                </a:solidFill>
                <a:effectLst/>
                <a:latin typeface="+mn-lt"/>
                <a:ea typeface="ヒラギノ角ゴ Pro W3" charset="0"/>
                <a:cs typeface="ヒラギノ角ゴ Pro W3" charset="0"/>
              </a:rPr>
              <a:t> an activity that interests you, check out the details, and join it.</a:t>
            </a:r>
            <a:endParaRPr lang="en-US" sz="1200" b="0" i="0" u="none" strike="noStrike"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18562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10.xml"/><Relationship Id="rId4" Type="http://schemas.openxmlformats.org/officeDocument/2006/relationships/image" Target="../media/image13.emf"/></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11.xml"/><Relationship Id="rId4" Type="http://schemas.openxmlformats.org/officeDocument/2006/relationships/image" Target="../media/image13.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13.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8.xml"/><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29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5559554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6" name="Gold Bar">
            <a:extLst>
              <a:ext uri="{FF2B5EF4-FFF2-40B4-BE49-F238E27FC236}">
                <a16:creationId xmlns:a16="http://schemas.microsoft.com/office/drawing/2014/main" xmlns=""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xmlns=""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xmlns=""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405379412"/>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prstClr val="white"/>
                </a:solidFill>
              </a:rPr>
              <a:pPr algn="r">
                <a:spcBef>
                  <a:spcPct val="50000"/>
                </a:spcBef>
                <a:defRPr/>
              </a:pPr>
              <a:t>‹#›</a:t>
            </a:fld>
            <a:endParaRPr lang="en-US" sz="1000">
              <a:solidFill>
                <a:prstClr val="white"/>
              </a:solidFill>
            </a:endParaRPr>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a16="http://schemas.microsoft.com/office/drawing/2014/main" xmlns=""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a:solidFill>
                  <a:srgbClr val="FBC608"/>
                </a:solidFill>
                <a:latin typeface="Open sans"/>
                <a:cs typeface="Open sans"/>
              </a:rPr>
              <a:t>“</a:t>
            </a:r>
          </a:p>
        </p:txBody>
      </p:sp>
      <p:sp>
        <p:nvSpPr>
          <p:cNvPr id="13" name="Rectangle 12">
            <a:extLst>
              <a:ext uri="{FF2B5EF4-FFF2-40B4-BE49-F238E27FC236}">
                <a16:creationId xmlns:a16="http://schemas.microsoft.com/office/drawing/2014/main" xmlns=""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a:solidFill>
                  <a:srgbClr val="FBC608"/>
                </a:solidFill>
                <a:latin typeface="Open sans"/>
                <a:cs typeface="Open sans"/>
              </a:rPr>
              <a:t>”</a:t>
            </a:r>
          </a:p>
        </p:txBody>
      </p:sp>
    </p:spTree>
    <p:extLst>
      <p:ext uri="{BB962C8B-B14F-4D97-AF65-F5344CB8AC3E}">
        <p14:creationId xmlns:p14="http://schemas.microsoft.com/office/powerpoint/2010/main" val="32314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a:endParaRPr lang="en-US">
              <a:solidFill>
                <a:prstClr val="white"/>
              </a:solidFill>
            </a:endParaRPr>
          </a:p>
        </p:txBody>
      </p:sp>
    </p:spTree>
    <p:extLst>
      <p:ext uri="{BB962C8B-B14F-4D97-AF65-F5344CB8AC3E}">
        <p14:creationId xmlns:p14="http://schemas.microsoft.com/office/powerpoint/2010/main" val="11153881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Rectangle 4">
            <a:extLst>
              <a:ext uri="{FF2B5EF4-FFF2-40B4-BE49-F238E27FC236}">
                <a16:creationId xmlns:a16="http://schemas.microsoft.com/office/drawing/2014/main" xmlns=""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err="1">
              <a:solidFill>
                <a:srgbClr val="404040"/>
              </a:solidFill>
              <a:ea typeface="ヒラギノ角ゴ Pro W3" pitchFamily="84" charset="-128"/>
            </a:endParaRPr>
          </a:p>
        </p:txBody>
      </p:sp>
      <p:pic>
        <p:nvPicPr>
          <p:cNvPr id="6" name="Picture 5" descr="lionlogo_white.eps">
            <a:extLst>
              <a:ext uri="{FF2B5EF4-FFF2-40B4-BE49-F238E27FC236}">
                <a16:creationId xmlns:a16="http://schemas.microsoft.com/office/drawing/2014/main" xmlns=""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xmlns=""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xmlns=""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10528180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41384977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9578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4550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802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23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57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2024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1229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6812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508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4016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5358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763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6" name="Gold Bar">
            <a:extLst>
              <a:ext uri="{FF2B5EF4-FFF2-40B4-BE49-F238E27FC236}">
                <a16:creationId xmlns=""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 xmlns:a16="http://schemas.microsoft.com/office/drawing/2014/main"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647465889"/>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prstClr val="white"/>
                </a:solidFill>
              </a:rPr>
              <a:pPr algn="r">
                <a:spcBef>
                  <a:spcPct val="50000"/>
                </a:spcBef>
                <a:defRPr/>
              </a:pPr>
              <a:t>‹#›</a:t>
            </a:fld>
            <a:endParaRPr lang="en-US" sz="1000">
              <a:solidFill>
                <a:prstClr val="white"/>
              </a:solidFill>
            </a:endParaRPr>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a:solidFill>
                  <a:srgbClr val="FBC608"/>
                </a:solidFill>
                <a:latin typeface="Open sans"/>
                <a:cs typeface="Open sans"/>
              </a:rPr>
              <a:t>“</a:t>
            </a:r>
          </a:p>
        </p:txBody>
      </p:sp>
      <p:sp>
        <p:nvSpPr>
          <p:cNvPr id="13" name="Rectangle 12">
            <a:extLst>
              <a:ext uri="{FF2B5EF4-FFF2-40B4-BE49-F238E27FC236}">
                <a16:creationId xmlns=""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a:solidFill>
                  <a:srgbClr val="FBC608"/>
                </a:solidFill>
                <a:latin typeface="Open sans"/>
                <a:cs typeface="Open sans"/>
              </a:rPr>
              <a:t>”</a:t>
            </a:r>
          </a:p>
        </p:txBody>
      </p:sp>
    </p:spTree>
    <p:extLst>
      <p:ext uri="{BB962C8B-B14F-4D97-AF65-F5344CB8AC3E}">
        <p14:creationId xmlns:p14="http://schemas.microsoft.com/office/powerpoint/2010/main" val="68620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a:endParaRPr lang="en-US">
              <a:solidFill>
                <a:prstClr val="white"/>
              </a:solidFill>
            </a:endParaRPr>
          </a:p>
        </p:txBody>
      </p:sp>
    </p:spTree>
    <p:extLst>
      <p:ext uri="{BB962C8B-B14F-4D97-AF65-F5344CB8AC3E}">
        <p14:creationId xmlns:p14="http://schemas.microsoft.com/office/powerpoint/2010/main" val="1349957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Rectangle 4">
            <a:extLst>
              <a:ext uri="{FF2B5EF4-FFF2-40B4-BE49-F238E27FC236}">
                <a16:creationId xmlns=""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err="1">
              <a:solidFill>
                <a:srgbClr val="404040"/>
              </a:solidFill>
              <a:ea typeface="ヒラギノ角ゴ Pro W3" pitchFamily="84" charset="-128"/>
            </a:endParaRPr>
          </a:p>
        </p:txBody>
      </p:sp>
      <p:pic>
        <p:nvPicPr>
          <p:cNvPr id="6" name="Picture 5" descr="lionlogo_white.eps">
            <a:extLst>
              <a:ext uri="{FF2B5EF4-FFF2-40B4-BE49-F238E27FC236}">
                <a16:creationId xmlns=""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400543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2707877808"/>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7237434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613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6" name="Gold Bar">
            <a:extLst>
              <a:ext uri="{FF2B5EF4-FFF2-40B4-BE49-F238E27FC236}">
                <a16:creationId xmlns:a16="http://schemas.microsoft.com/office/drawing/2014/main" xmlns=""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xmlns=""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xmlns=""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280231087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pic>
        <p:nvPicPr>
          <p:cNvPr id="7" name="Picture 6">
            <a:extLst>
              <a:ext uri="{FF2B5EF4-FFF2-40B4-BE49-F238E27FC236}">
                <a16:creationId xmlns:a16="http://schemas.microsoft.com/office/drawing/2014/main" xmlns="" id="{473FE4B9-26E8-D247-B450-80DF0E868C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4140198699"/>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xmlns=""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pPr fontAlgn="base">
              <a:spcBef>
                <a:spcPct val="0"/>
              </a:spcBef>
              <a:spcAft>
                <a:spcPct val="0"/>
              </a:spcAft>
            </a:pPr>
            <a:endParaRPr lang="en-US" dirty="0">
              <a:solidFill>
                <a:srgbClr val="33373B"/>
              </a:solidFill>
              <a:latin typeface="Arial" pitchFamily="34" charset="0"/>
              <a:ea typeface="ヒラギノ角ゴ Pro W3" pitchFamily="125" charset="-128"/>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2842147067"/>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1_Left 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38101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4000">
                <a:solidFill>
                  <a:schemeClr val="tx1"/>
                </a:solidFill>
              </a:defRPr>
            </a:lvl1pPr>
          </a:lstStyle>
          <a:p>
            <a:pPr lvl="0"/>
            <a:r>
              <a:rPr lang="en-US" altLang="en-US" dirty="0"/>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606899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a:endParaRPr lang="en-US">
              <a:solidFill>
                <a:prstClr val="white"/>
              </a:solidFill>
            </a:endParaRPr>
          </a:p>
        </p:txBody>
      </p:sp>
    </p:spTree>
    <p:extLst>
      <p:ext uri="{BB962C8B-B14F-4D97-AF65-F5344CB8AC3E}">
        <p14:creationId xmlns:p14="http://schemas.microsoft.com/office/powerpoint/2010/main" val="372571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No Content">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1273351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2" marR="0" indent="-230182" algn="l" defTabSz="914377" rtl="0" eaLnBrk="1" fontAlgn="base" latinLnBrk="0" hangingPunct="1">
              <a:lnSpc>
                <a:spcPct val="100000"/>
              </a:lnSpc>
              <a:spcBef>
                <a:spcPct val="20000"/>
              </a:spcBef>
              <a:spcAft>
                <a:spcPct val="0"/>
              </a:spcAft>
              <a:buClrTx/>
              <a:buSzTx/>
              <a:buFont typeface="Arial" pitchFamily="34" charset="0"/>
              <a:buChar char="•"/>
              <a:tabLst/>
              <a:defRPr sz="1800"/>
            </a:lvl1pPr>
            <a:lvl2pPr marL="746107" marR="0" indent="-227008" algn="l" defTabSz="914377"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59" marR="0" indent="-230182" algn="l" defTabSz="914377"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270438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585" indent="-609585" algn="ctr" defTabSz="914377"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585" indent="-609585" algn="ctr" defTabSz="914377"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8"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690552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Tree>
    <p:extLst>
      <p:ext uri="{BB962C8B-B14F-4D97-AF65-F5344CB8AC3E}">
        <p14:creationId xmlns:p14="http://schemas.microsoft.com/office/powerpoint/2010/main" val="1276153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Only">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Tree>
    <p:extLst>
      <p:ext uri="{BB962C8B-B14F-4D97-AF65-F5344CB8AC3E}">
        <p14:creationId xmlns:p14="http://schemas.microsoft.com/office/powerpoint/2010/main" val="28941360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668175542"/>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prstClr val="white"/>
                </a:solidFill>
              </a:rPr>
              <a:pPr algn="r" eaLnBrk="0" fontAlgn="base" hangingPunct="0">
                <a:spcBef>
                  <a:spcPct val="50000"/>
                </a:spcBef>
                <a:spcAft>
                  <a:spcPct val="0"/>
                </a:spcAft>
                <a:defRPr/>
              </a:pPr>
              <a:t>‹#›</a:t>
            </a:fld>
            <a:endParaRPr lang="en-US" sz="1000">
              <a:solidFill>
                <a:prstClr val="white"/>
              </a:solidFill>
            </a:endParaRPr>
          </a:p>
        </p:txBody>
      </p:sp>
    </p:spTree>
    <p:extLst>
      <p:ext uri="{BB962C8B-B14F-4D97-AF65-F5344CB8AC3E}">
        <p14:creationId xmlns:p14="http://schemas.microsoft.com/office/powerpoint/2010/main" val="179932936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497454849"/>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b="-1"/>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726179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979943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300033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086699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936219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3166512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1876668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277187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B9450D9-EA07-EE4E-B559-A57F70FC35A6}"/>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t="9937"/>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450622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2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2456218340"/>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036539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fontAlgn="base">
              <a:spcBef>
                <a:spcPct val="0"/>
              </a:spcBef>
              <a:spcAft>
                <a:spcPct val="0"/>
              </a:spcAft>
            </a:pPr>
            <a:endParaRPr lang="en-US">
              <a:solidFill>
                <a:prstClr val="white"/>
              </a:solidFill>
            </a:endParaRPr>
          </a:p>
        </p:txBody>
      </p:sp>
      <p:pic>
        <p:nvPicPr>
          <p:cNvPr id="3" name="Picture 2">
            <a:extLst>
              <a:ext uri="{FF2B5EF4-FFF2-40B4-BE49-F238E27FC236}">
                <a16:creationId xmlns="" xmlns:a16="http://schemas.microsoft.com/office/drawing/2014/main" id="{D965598A-95CA-5A4E-8FC5-A9B0CA0F6D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33256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1039370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Tree>
    <p:extLst>
      <p:ext uri="{BB962C8B-B14F-4D97-AF65-F5344CB8AC3E}">
        <p14:creationId xmlns:p14="http://schemas.microsoft.com/office/powerpoint/2010/main" val="879822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Media Placeholder 3">
            <a:extLst>
              <a:ext uri="{FF2B5EF4-FFF2-40B4-BE49-F238E27FC236}">
                <a16:creationId xmlns="" xmlns:a16="http://schemas.microsoft.com/office/drawing/2014/main" id="{2DF117E6-43E8-154D-8E0B-E4E4B3089F5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943247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a:solidFill>
                <a:srgbClr val="404040"/>
              </a:solidFill>
              <a:latin typeface="Arial" pitchFamily="34" charset="0"/>
              <a:ea typeface="ヒラギノ角ゴ Pro W3" pitchFamily="84" charset="-128"/>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Text Placeholder 20">
            <a:extLst>
              <a:ext uri="{FF2B5EF4-FFF2-40B4-BE49-F238E27FC236}">
                <a16:creationId xmlns=""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3672694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Rectangle 4">
            <a:extLst>
              <a:ext uri="{FF2B5EF4-FFF2-40B4-BE49-F238E27FC236}">
                <a16:creationId xmlns=""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a:solidFill>
                <a:srgbClr val="404040"/>
              </a:solidFill>
              <a:latin typeface="Arial" pitchFamily="34" charset="0"/>
              <a:ea typeface="ヒラギノ角ゴ Pro W3" pitchFamily="84" charset="-128"/>
            </a:endParaRPr>
          </a:p>
        </p:txBody>
      </p:sp>
      <p:pic>
        <p:nvPicPr>
          <p:cNvPr id="6" name="Picture 5" descr="lionlogo_white.eps">
            <a:extLst>
              <a:ext uri="{FF2B5EF4-FFF2-40B4-BE49-F238E27FC236}">
                <a16:creationId xmlns=""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350275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pic>
        <p:nvPicPr>
          <p:cNvPr id="4" name="Picture 3" descr="lionlogo_white.eps">
            <a:extLst>
              <a:ext uri="{FF2B5EF4-FFF2-40B4-BE49-F238E27FC236}">
                <a16:creationId xmlns=""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 xmlns:a16="http://schemas.microsoft.com/office/drawing/2014/main" id="{1A19E429-053A-3346-AB28-6614388486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5541946"/>
            <a:ext cx="964932" cy="914400"/>
          </a:xfrm>
          <a:prstGeom prst="rect">
            <a:avLst/>
          </a:prstGeom>
        </p:spPr>
      </p:pic>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355486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1"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068021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pPr fontAlgn="base">
              <a:spcBef>
                <a:spcPct val="0"/>
              </a:spcBef>
              <a:spcAft>
                <a:spcPct val="0"/>
              </a:spcAft>
            </a:pPr>
            <a:r>
              <a:rPr lang="en-US" sz="4000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821389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10" name="Oval 9">
            <a:extLst>
              <a:ext uri="{FF2B5EF4-FFF2-40B4-BE49-F238E27FC236}">
                <a16:creationId xmlns=""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a:solidFill>
                <a:srgbClr val="404040"/>
              </a:solidFill>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191567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751082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1</a:t>
            </a: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587700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978414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988630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2</a:t>
            </a:r>
          </a:p>
        </p:txBody>
      </p:sp>
      <p:sp>
        <p:nvSpPr>
          <p:cNvPr id="7" name="Oval 6">
            <a:extLst>
              <a:ext uri="{FF2B5EF4-FFF2-40B4-BE49-F238E27FC236}">
                <a16:creationId xmlns=""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1</a:t>
            </a:r>
          </a:p>
        </p:txBody>
      </p:sp>
      <p:sp>
        <p:nvSpPr>
          <p:cNvPr id="8" name="Oval 7">
            <a:extLst>
              <a:ext uri="{FF2B5EF4-FFF2-40B4-BE49-F238E27FC236}">
                <a16:creationId xmlns=""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3</a:t>
            </a:r>
          </a:p>
        </p:txBody>
      </p:sp>
      <p:sp>
        <p:nvSpPr>
          <p:cNvPr id="9" name="Text Placeholder 8">
            <a:extLst>
              <a:ext uri="{FF2B5EF4-FFF2-40B4-BE49-F238E27FC236}">
                <a16:creationId xmlns=""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r>
              <a:rPr lang="en-US" sz="1600" dirty="0">
                <a:latin typeface="Arial" charset="0"/>
                <a:ea typeface="Arial" charset="0"/>
                <a:cs typeface="Arial" charset="0"/>
              </a:rPr>
              <a:t/>
            </a:r>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51027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 xmlns:a16="http://schemas.microsoft.com/office/drawing/2014/main"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Picture Placeholder 6">
            <a:extLst>
              <a:ext uri="{FF2B5EF4-FFF2-40B4-BE49-F238E27FC236}">
                <a16:creationId xmlns="" xmlns:a16="http://schemas.microsoft.com/office/drawing/2014/main"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 xmlns:a16="http://schemas.microsoft.com/office/drawing/2014/main"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2430359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A366BBF-229C-C44C-AF59-4ACC2BB0C3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Rectangle 5">
            <a:extLst>
              <a:ext uri="{FF2B5EF4-FFF2-40B4-BE49-F238E27FC236}">
                <a16:creationId xmlns=""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r>
              <a:rPr lang="en-US" dirty="0">
                <a:solidFill>
                  <a:prstClr val="white">
                    <a:alpha val="44000"/>
                  </a:prstClr>
                </a:solidFill>
              </a:rPr>
              <a:t>  </a:t>
            </a:r>
          </a:p>
        </p:txBody>
      </p:sp>
    </p:spTree>
    <p:extLst>
      <p:ext uri="{BB962C8B-B14F-4D97-AF65-F5344CB8AC3E}">
        <p14:creationId xmlns:p14="http://schemas.microsoft.com/office/powerpoint/2010/main" val="3176919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prstClr val="white"/>
                </a:solidFill>
              </a:rPr>
              <a:pPr algn="r" eaLnBrk="0" fontAlgn="base" hangingPunct="0">
                <a:spcBef>
                  <a:spcPct val="50000"/>
                </a:spcBef>
                <a:spcAft>
                  <a:spcPct val="0"/>
                </a:spcAft>
                <a:defRPr/>
              </a:pPr>
              <a:t>‹#›</a:t>
            </a:fld>
            <a:endParaRPr lang="en-US" sz="1000">
              <a:solidFill>
                <a:prstClr val="white"/>
              </a:solidFill>
            </a:endParaRPr>
          </a:p>
        </p:txBody>
      </p:sp>
    </p:spTree>
    <p:extLst>
      <p:ext uri="{BB962C8B-B14F-4D97-AF65-F5344CB8AC3E}">
        <p14:creationId xmlns:p14="http://schemas.microsoft.com/office/powerpoint/2010/main" val="21204031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161323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136586656"/>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b="-1"/>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4272841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46"/>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730462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822709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262427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6633425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38315055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40432031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35408969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58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617022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637912842"/>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4000">
                <a:solidFill>
                  <a:schemeClr val="tx1"/>
                </a:solidFill>
              </a:defRPr>
            </a:lvl1pPr>
          </a:lstStyle>
          <a:p>
            <a:pPr lvl="0"/>
            <a:r>
              <a:rPr lang="en-US" altLang="en-US" dirty="0"/>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3784665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796837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950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953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304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4733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7739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0940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65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632122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0114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2093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1218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8382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6" name="Gold Bar">
            <a:extLst>
              <a:ext uri="{FF2B5EF4-FFF2-40B4-BE49-F238E27FC236}">
                <a16:creationId xmlns=""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 xmlns:a16="http://schemas.microsoft.com/office/drawing/2014/main"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65587691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prstClr val="white"/>
                </a:solidFill>
              </a:rPr>
              <a:pPr algn="r">
                <a:spcBef>
                  <a:spcPct val="50000"/>
                </a:spcBef>
                <a:defRPr/>
              </a:pPr>
              <a:t>‹#›</a:t>
            </a:fld>
            <a:endParaRPr lang="en-US" sz="1000">
              <a:solidFill>
                <a:prstClr val="white"/>
              </a:solidFill>
            </a:endParaRPr>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a:solidFill>
                  <a:srgbClr val="FBC608"/>
                </a:solidFill>
                <a:latin typeface="Open sans"/>
                <a:cs typeface="Open sans"/>
              </a:rPr>
              <a:t>“</a:t>
            </a:r>
          </a:p>
        </p:txBody>
      </p:sp>
      <p:sp>
        <p:nvSpPr>
          <p:cNvPr id="13" name="Rectangle 12">
            <a:extLst>
              <a:ext uri="{FF2B5EF4-FFF2-40B4-BE49-F238E27FC236}">
                <a16:creationId xmlns=""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a:solidFill>
                  <a:srgbClr val="FBC608"/>
                </a:solidFill>
                <a:latin typeface="Open sans"/>
                <a:cs typeface="Open sans"/>
              </a:rPr>
              <a:t>”</a:t>
            </a:r>
          </a:p>
        </p:txBody>
      </p:sp>
    </p:spTree>
    <p:extLst>
      <p:ext uri="{BB962C8B-B14F-4D97-AF65-F5344CB8AC3E}">
        <p14:creationId xmlns:p14="http://schemas.microsoft.com/office/powerpoint/2010/main" val="245608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Tree>
    <p:extLst>
      <p:ext uri="{BB962C8B-B14F-4D97-AF65-F5344CB8AC3E}">
        <p14:creationId xmlns:p14="http://schemas.microsoft.com/office/powerpoint/2010/main" val="35404661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a:endParaRPr lang="en-US">
              <a:solidFill>
                <a:prstClr val="white"/>
              </a:solidFill>
            </a:endParaRPr>
          </a:p>
        </p:txBody>
      </p:sp>
    </p:spTree>
    <p:extLst>
      <p:ext uri="{BB962C8B-B14F-4D97-AF65-F5344CB8AC3E}">
        <p14:creationId xmlns:p14="http://schemas.microsoft.com/office/powerpoint/2010/main" val="32246209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Rectangle 4">
            <a:extLst>
              <a:ext uri="{FF2B5EF4-FFF2-40B4-BE49-F238E27FC236}">
                <a16:creationId xmlns=""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err="1">
              <a:solidFill>
                <a:srgbClr val="404040"/>
              </a:solidFill>
              <a:ea typeface="ヒラギノ角ゴ Pro W3" pitchFamily="84" charset="-128"/>
            </a:endParaRPr>
          </a:p>
        </p:txBody>
      </p:sp>
      <p:pic>
        <p:nvPicPr>
          <p:cNvPr id="6" name="Picture 5" descr="lionlogo_white.eps">
            <a:extLst>
              <a:ext uri="{FF2B5EF4-FFF2-40B4-BE49-F238E27FC236}">
                <a16:creationId xmlns=""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712340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404539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2529942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
        <p:nvSpPr>
          <p:cNvPr id="10" name="Gold Bar">
            <a:extLst>
              <a:ext uri="{FF2B5EF4-FFF2-40B4-BE49-F238E27FC236}">
                <a16:creationId xmlns="" xmlns:a16="http://schemas.microsoft.com/office/drawing/2014/main"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 xmlns:a16="http://schemas.microsoft.com/office/drawing/2014/main"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36853402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64630777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30562807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fontAlgn="base">
              <a:spcBef>
                <a:spcPct val="0"/>
              </a:spcBef>
              <a:spcAft>
                <a:spcPct val="0"/>
              </a:spcAft>
            </a:pPr>
            <a:r>
              <a:rPr lang="en-US" sz="9600" b="1" dirty="0">
                <a:solidFill>
                  <a:srgbClr val="FBC608"/>
                </a:solidFill>
                <a:latin typeface="Open sans"/>
                <a:ea typeface="ヒラギノ角ゴ Pro W3" pitchFamily="125" charset="-128"/>
                <a:cs typeface="Open sans"/>
              </a:rPr>
              <a:t>“</a:t>
            </a:r>
          </a:p>
        </p:txBody>
      </p:sp>
      <p:sp>
        <p:nvSpPr>
          <p:cNvPr id="13" name="Rectangle 12">
            <a:extLst>
              <a:ext uri="{FF2B5EF4-FFF2-40B4-BE49-F238E27FC236}">
                <a16:creationId xmlns=""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fontAlgn="base">
              <a:spcBef>
                <a:spcPct val="0"/>
              </a:spcBef>
              <a:spcAft>
                <a:spcPct val="0"/>
              </a:spcAft>
            </a:pPr>
            <a:r>
              <a:rPr lang="en-US" sz="9600" b="1" dirty="0">
                <a:solidFill>
                  <a:srgbClr val="FBC608"/>
                </a:solidFill>
                <a:latin typeface="Open sans"/>
                <a:ea typeface="ヒラギノ角ゴ Pro W3" pitchFamily="125" charset="-128"/>
                <a:cs typeface="Open sans"/>
              </a:rPr>
              <a:t>”</a:t>
            </a:r>
          </a:p>
        </p:txBody>
      </p:sp>
    </p:spTree>
    <p:extLst>
      <p:ext uri="{BB962C8B-B14F-4D97-AF65-F5344CB8AC3E}">
        <p14:creationId xmlns:p14="http://schemas.microsoft.com/office/powerpoint/2010/main" val="3625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2898849727"/>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Text Placeholder 6">
            <a:extLst>
              <a:ext uri="{FF2B5EF4-FFF2-40B4-BE49-F238E27FC236}">
                <a16:creationId xmlns=""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3824842527"/>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6" name="Gold Bar">
            <a:extLst>
              <a:ext uri="{FF2B5EF4-FFF2-40B4-BE49-F238E27FC236}">
                <a16:creationId xmlns=""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 xmlns:a16="http://schemas.microsoft.com/office/drawing/2014/main"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420983933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087556788"/>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pPr fontAlgn="base">
              <a:spcBef>
                <a:spcPct val="0"/>
              </a:spcBef>
              <a:spcAft>
                <a:spcPct val="0"/>
              </a:spcAft>
            </a:pPr>
            <a:endParaRPr lang="en-US" dirty="0">
              <a:solidFill>
                <a:srgbClr val="33373B"/>
              </a:solidFill>
              <a:latin typeface="Arial" pitchFamily="34" charset="0"/>
              <a:ea typeface="ヒラギノ角ゴ Pro W3" pitchFamily="125" charset="-128"/>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286010159"/>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57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37457590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6407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0250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7383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6766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2538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7565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560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036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687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9355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10.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11.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5" Type="http://schemas.openxmlformats.org/officeDocument/2006/relationships/theme" Target="../theme/theme12.xml"/><Relationship Id="rId4"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2.xml"/><Relationship Id="rId7"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latin typeface="Open Sans Regular" charset="0"/>
              </a:rPr>
              <a:pPr algn="r" fontAlgn="base">
                <a:spcBef>
                  <a:spcPct val="50000"/>
                </a:spcBef>
                <a:spcAft>
                  <a:spcPct val="0"/>
                </a:spcAft>
                <a:defRPr/>
              </a:pPr>
              <a:t>‹#›</a:t>
            </a:fld>
            <a:endParaRPr lang="en-US" sz="1000">
              <a:solidFill>
                <a:srgbClr val="00338D"/>
              </a:solidFill>
              <a:latin typeface="Open Sans Regular" charset="0"/>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585" indent="-609585" algn="ctr" defTabSz="914377" fontAlgn="base">
              <a:spcBef>
                <a:spcPct val="0"/>
              </a:spcBef>
              <a:spcAft>
                <a:spcPct val="0"/>
              </a:spcAft>
              <a:buFont typeface="Helvetica" pitchFamily="84" charset="0"/>
              <a:buNone/>
            </a:pPr>
            <a:endParaRPr lang="en-US" sz="3000" err="1">
              <a:solidFill>
                <a:srgbClr val="404040"/>
              </a:solidFill>
              <a:latin typeface="Open Sans Regular" charset="0"/>
              <a:ea typeface="ヒラギノ角ゴ Pro W3" pitchFamily="84" charset="-128"/>
            </a:endParaRPr>
          </a:p>
        </p:txBody>
      </p:sp>
    </p:spTree>
    <p:extLst>
      <p:ext uri="{BB962C8B-B14F-4D97-AF65-F5344CB8AC3E}">
        <p14:creationId xmlns:p14="http://schemas.microsoft.com/office/powerpoint/2010/main" val="3655511975"/>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ctr" rtl="0" eaLnBrk="1" fontAlgn="base" hangingPunct="1">
        <a:lnSpc>
          <a:spcPct val="90000"/>
        </a:lnSpc>
        <a:spcBef>
          <a:spcPct val="0"/>
        </a:spcBef>
        <a:spcAft>
          <a:spcPct val="0"/>
        </a:spcAft>
        <a:defRPr sz="2800" b="0" i="0">
          <a:solidFill>
            <a:schemeClr val="accent6"/>
          </a:solidFill>
          <a:latin typeface="Open Sans Regular" charset="0"/>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b="0" i="0">
          <a:solidFill>
            <a:schemeClr val="tx1"/>
          </a:solidFill>
          <a:latin typeface="Open Sans Regular" charset="0"/>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b="0" i="0">
          <a:solidFill>
            <a:schemeClr val="tx1"/>
          </a:solidFill>
          <a:latin typeface="Open Sans Regular" charset="0"/>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b="0" i="0">
          <a:solidFill>
            <a:schemeClr val="tx1"/>
          </a:solidFill>
          <a:latin typeface="Open Sans Regular" charset="0"/>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06140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67843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96026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Tree>
    <p:extLst>
      <p:ext uri="{BB962C8B-B14F-4D97-AF65-F5344CB8AC3E}">
        <p14:creationId xmlns:p14="http://schemas.microsoft.com/office/powerpoint/2010/main" val="10818650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886" r:id="rId13"/>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Tree>
    <p:extLst>
      <p:ext uri="{BB962C8B-B14F-4D97-AF65-F5344CB8AC3E}">
        <p14:creationId xmlns:p14="http://schemas.microsoft.com/office/powerpoint/2010/main" val="30937624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23174136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Tree>
    <p:extLst>
      <p:ext uri="{BB962C8B-B14F-4D97-AF65-F5344CB8AC3E}">
        <p14:creationId xmlns:p14="http://schemas.microsoft.com/office/powerpoint/2010/main" val="33791057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97059613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184D0-8D1B-4C81-9198-F57E0C818CAA}" type="datetimeFigureOut">
              <a:rPr lang="en-US" smtClean="0">
                <a:solidFill>
                  <a:prstClr val="black">
                    <a:tint val="75000"/>
                  </a:prstClr>
                </a:solidFill>
              </a:rPr>
              <a:pPr/>
              <a:t>2/6/2019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4E278-1A69-47B5-BCEE-193EB94E38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24314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dirty="0">
              <a:solidFill>
                <a:prstClr val="white"/>
              </a:solidFill>
            </a:endParaRPr>
          </a:p>
        </p:txBody>
      </p:sp>
    </p:spTree>
    <p:extLst>
      <p:ext uri="{BB962C8B-B14F-4D97-AF65-F5344CB8AC3E}">
        <p14:creationId xmlns:p14="http://schemas.microsoft.com/office/powerpoint/2010/main" val="96859391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7174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25.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1.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app.mylion.org/"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hyperlink" Target="mailto:mylionsupport@lionsclubs.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49.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311C337-3B88-874A-B4AD-D9B20F202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Overlay">
            <a:extLst>
              <a:ext uri="{FF2B5EF4-FFF2-40B4-BE49-F238E27FC236}">
                <a16:creationId xmlns="" xmlns:a16="http://schemas.microsoft.com/office/drawing/2014/main" id="{1D432D89-730D-1648-A778-0E2B3D63BAAC}"/>
              </a:ext>
            </a:extLst>
          </p:cNvPr>
          <p:cNvSpPr/>
          <p:nvPr/>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5" name="Gold Bar">
            <a:extLst>
              <a:ext uri="{FF2B5EF4-FFF2-40B4-BE49-F238E27FC236}">
                <a16:creationId xmlns="" xmlns:a16="http://schemas.microsoft.com/office/drawing/2014/main" id="{026C0616-C76C-4A48-B69A-2B470B6DB415}"/>
              </a:ext>
            </a:extLst>
          </p:cNvPr>
          <p:cNvSpPr/>
          <p:nvPr/>
        </p:nvSpPr>
        <p:spPr>
          <a:xfrm>
            <a:off x="837647" y="3964445"/>
            <a:ext cx="4458748" cy="45719"/>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6" name="Text Placeholder 18">
            <a:extLst>
              <a:ext uri="{FF2B5EF4-FFF2-40B4-BE49-F238E27FC236}">
                <a16:creationId xmlns="" xmlns:a16="http://schemas.microsoft.com/office/drawing/2014/main" id="{F26A3931-E2AC-5B42-B0C6-F20D7E8F727A}"/>
              </a:ext>
            </a:extLst>
          </p:cNvPr>
          <p:cNvSpPr txBox="1">
            <a:spLocks/>
          </p:cNvSpPr>
          <p:nvPr/>
        </p:nvSpPr>
        <p:spPr>
          <a:xfrm>
            <a:off x="761999" y="3206478"/>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dirty="0"/>
              <a:t>Introducing MyLion</a:t>
            </a:r>
            <a:r>
              <a:rPr lang="en-US" baseline="30000" dirty="0"/>
              <a:t>®</a:t>
            </a:r>
          </a:p>
        </p:txBody>
      </p:sp>
      <p:sp>
        <p:nvSpPr>
          <p:cNvPr id="7" name="Text Placeholder 20">
            <a:extLst>
              <a:ext uri="{FF2B5EF4-FFF2-40B4-BE49-F238E27FC236}">
                <a16:creationId xmlns="" xmlns:a16="http://schemas.microsoft.com/office/drawing/2014/main" id="{8B790E74-54B4-0245-9ECA-20502B79334F}"/>
              </a:ext>
            </a:extLst>
          </p:cNvPr>
          <p:cNvSpPr txBox="1">
            <a:spLocks/>
          </p:cNvSpPr>
          <p:nvPr/>
        </p:nvSpPr>
        <p:spPr>
          <a:xfrm>
            <a:off x="761999" y="4201081"/>
            <a:ext cx="8476269" cy="1231880"/>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dirty="0"/>
              <a:t>Connect to serve.</a:t>
            </a:r>
          </a:p>
        </p:txBody>
      </p:sp>
      <p:pic>
        <p:nvPicPr>
          <p:cNvPr id="8" name="Picture 7">
            <a:extLst>
              <a:ext uri="{FF2B5EF4-FFF2-40B4-BE49-F238E27FC236}">
                <a16:creationId xmlns="" xmlns:a16="http://schemas.microsoft.com/office/drawing/2014/main" id="{EB6292F1-3791-E842-AFA8-BBC1B77A47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995931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227" y="293854"/>
            <a:ext cx="11379200" cy="774208"/>
          </a:xfrm>
        </p:spPr>
        <p:txBody>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Communicate instantly</a:t>
            </a:r>
            <a:endParaRPr lang="en-US" sz="3200" dirty="0"/>
          </a:p>
        </p:txBody>
      </p:sp>
      <p:sp>
        <p:nvSpPr>
          <p:cNvPr id="8" name="TextBox 7"/>
          <p:cNvSpPr txBox="1"/>
          <p:nvPr/>
        </p:nvSpPr>
        <p:spPr>
          <a:xfrm>
            <a:off x="9795739" y="4830607"/>
            <a:ext cx="1830945" cy="1585049"/>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Control the message</a:t>
            </a:r>
            <a:endParaRPr lang="en-US"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ea typeface="Arial" charset="0"/>
                <a:cs typeface="Arial" charset="0"/>
              </a:rPr>
              <a:t>You can decided when to start or leave a conversation, share a photo or video or delete old messages.</a:t>
            </a:r>
          </a:p>
        </p:txBody>
      </p:sp>
      <p:sp>
        <p:nvSpPr>
          <p:cNvPr id="13" name="TextBox 12"/>
          <p:cNvSpPr txBox="1"/>
          <p:nvPr/>
        </p:nvSpPr>
        <p:spPr>
          <a:xfrm>
            <a:off x="624254" y="2507485"/>
            <a:ext cx="1707225" cy="1400383"/>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Built-in </a:t>
            </a:r>
            <a:r>
              <a:rPr lang="en-US" sz="1600" b="1" dirty="0">
                <a:solidFill>
                  <a:schemeClr val="tx2"/>
                </a:solidFill>
                <a:latin typeface="Arial" charset="0"/>
                <a:ea typeface="Arial" charset="0"/>
                <a:cs typeface="Arial" charset="0"/>
              </a:rPr>
              <a:t>chat </a:t>
            </a:r>
            <a:r>
              <a:rPr lang="en-US" sz="1600" b="1" dirty="0" smtClean="0">
                <a:solidFill>
                  <a:srgbClr val="002F87"/>
                </a:solidFill>
                <a:latin typeface="Arial" charset="0"/>
                <a:ea typeface="Arial" charset="0"/>
                <a:cs typeface="Arial" charset="0"/>
              </a:rPr>
              <a:t>features</a:t>
            </a:r>
            <a:endParaRPr lang="en-US" sz="1600" b="1" dirty="0" smtClean="0">
              <a:solidFill>
                <a:schemeClr val="tx2"/>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Communicate </a:t>
            </a:r>
            <a:r>
              <a:rPr lang="en-US" sz="1200" dirty="0">
                <a:solidFill>
                  <a:schemeClr val="tx1">
                    <a:lumMod val="60000"/>
                    <a:lumOff val="40000"/>
                  </a:schemeClr>
                </a:solidFill>
                <a:latin typeface="Arial" charset="0"/>
                <a:ea typeface="Arial" charset="0"/>
                <a:cs typeface="Arial" charset="0"/>
              </a:rPr>
              <a:t>with Lions anywhere in the world, and at a local level, too. </a:t>
            </a:r>
          </a:p>
        </p:txBody>
      </p:sp>
      <p:sp>
        <p:nvSpPr>
          <p:cNvPr id="16" name="Right Arrow 15"/>
          <p:cNvSpPr/>
          <p:nvPr/>
        </p:nvSpPr>
        <p:spPr bwMode="auto">
          <a:xfrm>
            <a:off x="2335816" y="2709170"/>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7" name="Right Arrow 16"/>
          <p:cNvSpPr/>
          <p:nvPr/>
        </p:nvSpPr>
        <p:spPr bwMode="auto">
          <a:xfrm rot="10800000">
            <a:off x="9254827" y="4941905"/>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0" name="TextBox 9"/>
          <p:cNvSpPr txBox="1"/>
          <p:nvPr/>
        </p:nvSpPr>
        <p:spPr>
          <a:xfrm>
            <a:off x="9795739" y="2511566"/>
            <a:ext cx="1830945" cy="1585049"/>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Clear communication</a:t>
            </a:r>
            <a:endParaRPr lang="en-US" sz="1600" b="1" dirty="0">
              <a:solidFill>
                <a:schemeClr val="tx2"/>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Chat </a:t>
            </a:r>
            <a:r>
              <a:rPr lang="en-US" sz="1200" dirty="0">
                <a:solidFill>
                  <a:schemeClr val="tx1">
                    <a:lumMod val="60000"/>
                    <a:lumOff val="40000"/>
                  </a:schemeClr>
                </a:solidFill>
                <a:latin typeface="Arial" charset="0"/>
                <a:ea typeface="Arial" charset="0"/>
                <a:cs typeface="Arial" charset="0"/>
              </a:rPr>
              <a:t>“bubbles” appear in different colors so at a glance you’ll know who’s speaking.</a:t>
            </a:r>
          </a:p>
          <a:p>
            <a:endParaRPr lang="en-US" sz="1200" dirty="0">
              <a:solidFill>
                <a:schemeClr val="tx1">
                  <a:lumMod val="60000"/>
                  <a:lumOff val="40000"/>
                </a:schemeClr>
              </a:solidFill>
              <a:latin typeface="Arial" charset="0"/>
              <a:ea typeface="Arial" charset="0"/>
              <a:cs typeface="Arial" charset="0"/>
            </a:endParaRPr>
          </a:p>
        </p:txBody>
      </p:sp>
      <p:sp>
        <p:nvSpPr>
          <p:cNvPr id="11" name="Right Arrow 10"/>
          <p:cNvSpPr/>
          <p:nvPr/>
        </p:nvSpPr>
        <p:spPr bwMode="auto">
          <a:xfrm rot="10800000">
            <a:off x="9254827" y="2760707"/>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2" name="TextBox 1"/>
          <p:cNvSpPr txBox="1"/>
          <p:nvPr/>
        </p:nvSpPr>
        <p:spPr>
          <a:xfrm>
            <a:off x="3099139" y="1202635"/>
            <a:ext cx="5933277" cy="549633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wrap="square" rtlCol="0">
            <a:spAutoFit/>
          </a:bodyPr>
          <a:lstStyle/>
          <a:p>
            <a:endParaRPr lang="en-US" sz="3000" dirty="0" err="1" smtClean="0"/>
          </a:p>
        </p:txBody>
      </p:sp>
    </p:spTree>
    <p:extLst>
      <p:ext uri="{BB962C8B-B14F-4D97-AF65-F5344CB8AC3E}">
        <p14:creationId xmlns:p14="http://schemas.microsoft.com/office/powerpoint/2010/main" val="3145545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p:txBody>
          <a:bodyPr>
            <a:noAutofit/>
          </a:bodyPr>
          <a:lstStyle/>
          <a:p>
            <a:r>
              <a:rPr lang="en-US" sz="3000" dirty="0" smtClean="0">
                <a:latin typeface="Arial" panose="020B0604020202020204" pitchFamily="34" charset="0"/>
                <a:cs typeface="Arial" panose="020B0604020202020204" pitchFamily="34" charset="0"/>
              </a:rPr>
              <a:t>Your service on MyLion</a:t>
            </a:r>
            <a:endParaRPr lang="en-US" sz="3000" dirty="0">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2"/>
          </p:nvPr>
        </p:nvSpPr>
        <p:spPr/>
        <p:txBody>
          <a:bodyPr>
            <a:normAutofit fontScale="92500" lnSpcReduction="10000"/>
          </a:bodyPr>
          <a:lstStyle/>
          <a:p>
            <a:r>
              <a:rPr lang="en-US" b="1" dirty="0" smtClean="0">
                <a:latin typeface="Arial" panose="020B0604020202020204" pitchFamily="34" charset="0"/>
                <a:cs typeface="Arial" panose="020B0604020202020204" pitchFamily="34" charset="0"/>
              </a:rPr>
              <a:t>Plan, report and celebrate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970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649" y="323121"/>
            <a:ext cx="11379200" cy="774208"/>
          </a:xfrm>
        </p:spPr>
        <p:txBody>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Select the cause that your activity will impact</a:t>
            </a:r>
            <a:endParaRPr lang="en-US" sz="3200" dirty="0"/>
          </a:p>
        </p:txBody>
      </p:sp>
      <p:sp>
        <p:nvSpPr>
          <p:cNvPr id="8" name="TextBox 7"/>
          <p:cNvSpPr txBox="1"/>
          <p:nvPr/>
        </p:nvSpPr>
        <p:spPr>
          <a:xfrm>
            <a:off x="9840555" y="2784942"/>
            <a:ext cx="2049019" cy="2877711"/>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Learn more, serve better</a:t>
            </a:r>
            <a:endParaRPr lang="en-US" sz="1600" b="1" dirty="0">
              <a:solidFill>
                <a:schemeClr val="tx2"/>
              </a:solidFill>
              <a:latin typeface="Arial" charset="0"/>
              <a:ea typeface="Arial" charset="0"/>
              <a:cs typeface="Arial" charset="0"/>
            </a:endParaRPr>
          </a:p>
          <a:p>
            <a:r>
              <a:rPr lang="en-US" sz="1200" dirty="0" err="1" smtClean="0">
                <a:solidFill>
                  <a:schemeClr val="tx1">
                    <a:lumMod val="60000"/>
                    <a:lumOff val="40000"/>
                  </a:schemeClr>
                </a:solidFill>
                <a:latin typeface="Arial" charset="0"/>
                <a:ea typeface="Arial" charset="0"/>
                <a:cs typeface="Arial" charset="0"/>
              </a:rPr>
              <a:t>MyLion’s</a:t>
            </a:r>
            <a:r>
              <a:rPr lang="en-US" sz="1200" dirty="0" smtClean="0">
                <a:solidFill>
                  <a:schemeClr val="tx1">
                    <a:lumMod val="60000"/>
                    <a:lumOff val="40000"/>
                  </a:schemeClr>
                </a:solidFill>
                <a:latin typeface="Arial" charset="0"/>
                <a:ea typeface="Arial" charset="0"/>
                <a:cs typeface="Arial" charset="0"/>
              </a:rPr>
              <a:t> </a:t>
            </a:r>
            <a:r>
              <a:rPr lang="en-US" sz="1200" dirty="0">
                <a:solidFill>
                  <a:schemeClr val="tx1">
                    <a:lumMod val="60000"/>
                    <a:lumOff val="40000"/>
                  </a:schemeClr>
                </a:solidFill>
                <a:latin typeface="Arial" charset="0"/>
                <a:ea typeface="Arial" charset="0"/>
                <a:cs typeface="Arial" charset="0"/>
              </a:rPr>
              <a:t>right hand panel gives you more information about the global cause that you select. If you click a different cause, the information and links to support resources will also change. You may even find a new service passion by reading about our global causes!</a:t>
            </a:r>
          </a:p>
          <a:p>
            <a:endParaRPr lang="en-US" sz="1200" dirty="0">
              <a:solidFill>
                <a:schemeClr val="tx1">
                  <a:lumMod val="60000"/>
                  <a:lumOff val="40000"/>
                </a:schemeClr>
              </a:solidFill>
              <a:latin typeface="Arial" charset="0"/>
              <a:ea typeface="Arial" charset="0"/>
              <a:cs typeface="Arial" charset="0"/>
            </a:endParaRPr>
          </a:p>
        </p:txBody>
      </p:sp>
      <p:sp>
        <p:nvSpPr>
          <p:cNvPr id="13" name="TextBox 12"/>
          <p:cNvSpPr txBox="1"/>
          <p:nvPr/>
        </p:nvSpPr>
        <p:spPr>
          <a:xfrm>
            <a:off x="403887" y="1908035"/>
            <a:ext cx="2049019" cy="1585049"/>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Track your progress</a:t>
            </a:r>
            <a:endParaRPr lang="en-US" sz="1600" b="1" dirty="0">
              <a:solidFill>
                <a:schemeClr val="tx2"/>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MyLion </a:t>
            </a:r>
            <a:r>
              <a:rPr lang="en-US" sz="1200" dirty="0">
                <a:solidFill>
                  <a:schemeClr val="tx1">
                    <a:lumMod val="60000"/>
                    <a:lumOff val="40000"/>
                  </a:schemeClr>
                </a:solidFill>
                <a:latin typeface="Arial" charset="0"/>
                <a:ea typeface="Arial" charset="0"/>
                <a:cs typeface="Arial" charset="0"/>
              </a:rPr>
              <a:t>guides you through each step to create a service activity. Always know what you’ve finished and what is next</a:t>
            </a:r>
            <a:r>
              <a:rPr lang="en-US" sz="1200" dirty="0" smtClean="0">
                <a:solidFill>
                  <a:schemeClr val="tx1">
                    <a:lumMod val="60000"/>
                    <a:lumOff val="40000"/>
                  </a:schemeClr>
                </a:solidFill>
                <a:latin typeface="Arial" charset="0"/>
                <a:ea typeface="Arial" charset="0"/>
                <a:cs typeface="Arial" charset="0"/>
              </a:rPr>
              <a:t>.</a:t>
            </a:r>
            <a:endParaRPr lang="en-US" sz="1200" dirty="0">
              <a:solidFill>
                <a:schemeClr val="tx1">
                  <a:lumMod val="60000"/>
                  <a:lumOff val="40000"/>
                </a:schemeClr>
              </a:solidFill>
              <a:latin typeface="Arial" charset="0"/>
              <a:ea typeface="Arial" charset="0"/>
              <a:cs typeface="Arial" charset="0"/>
            </a:endParaRPr>
          </a:p>
        </p:txBody>
      </p:sp>
      <p:sp>
        <p:nvSpPr>
          <p:cNvPr id="16" name="Right Arrow 15"/>
          <p:cNvSpPr/>
          <p:nvPr/>
        </p:nvSpPr>
        <p:spPr bwMode="auto">
          <a:xfrm>
            <a:off x="2452906" y="2093899"/>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7" name="Right Arrow 16"/>
          <p:cNvSpPr/>
          <p:nvPr/>
        </p:nvSpPr>
        <p:spPr bwMode="auto">
          <a:xfrm rot="10800000">
            <a:off x="9299643" y="2976293"/>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1" name="TextBox 10"/>
          <p:cNvSpPr txBox="1"/>
          <p:nvPr/>
        </p:nvSpPr>
        <p:spPr>
          <a:xfrm>
            <a:off x="442921" y="3678948"/>
            <a:ext cx="2049019" cy="1769715"/>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Share your motivation</a:t>
            </a:r>
            <a:endParaRPr lang="en-US" sz="1600" b="1" dirty="0">
              <a:solidFill>
                <a:schemeClr val="tx2"/>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Icons help </a:t>
            </a:r>
            <a:r>
              <a:rPr lang="en-US" sz="1200" dirty="0">
                <a:solidFill>
                  <a:schemeClr val="tx1">
                    <a:lumMod val="60000"/>
                    <a:lumOff val="40000"/>
                  </a:schemeClr>
                </a:solidFill>
                <a:latin typeface="Arial" charset="0"/>
                <a:ea typeface="Arial" charset="0"/>
                <a:cs typeface="Arial" charset="0"/>
              </a:rPr>
              <a:t>you choose what global cause motivates your service. You can also choose to impact a different community need by selecting “Other”.</a:t>
            </a:r>
          </a:p>
        </p:txBody>
      </p:sp>
      <p:sp>
        <p:nvSpPr>
          <p:cNvPr id="12" name="Right Arrow 11"/>
          <p:cNvSpPr/>
          <p:nvPr/>
        </p:nvSpPr>
        <p:spPr bwMode="auto">
          <a:xfrm>
            <a:off x="2491940" y="3790784"/>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pic>
        <p:nvPicPr>
          <p:cNvPr id="2" name="Picture 1"/>
          <p:cNvPicPr>
            <a:picLocks noChangeAspect="1"/>
          </p:cNvPicPr>
          <p:nvPr/>
        </p:nvPicPr>
        <p:blipFill rotWithShape="1">
          <a:blip r:embed="rId3"/>
          <a:srcRect b="1540"/>
          <a:stretch/>
        </p:blipFill>
        <p:spPr>
          <a:xfrm>
            <a:off x="3209992" y="1163689"/>
            <a:ext cx="5849608" cy="554476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9123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1727" y="435842"/>
            <a:ext cx="9508545" cy="774208"/>
          </a:xfrm>
        </p:spPr>
        <p:txBody>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Choose a step by step project planner to guide your service</a:t>
            </a:r>
            <a:endParaRPr lang="en-US" sz="3200" dirty="0"/>
          </a:p>
        </p:txBody>
      </p:sp>
      <p:sp>
        <p:nvSpPr>
          <p:cNvPr id="8" name="TextBox 7"/>
          <p:cNvSpPr txBox="1"/>
          <p:nvPr/>
        </p:nvSpPr>
        <p:spPr>
          <a:xfrm>
            <a:off x="9873286" y="2804356"/>
            <a:ext cx="2049019" cy="2200602"/>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Quick details to help you choose the right planner</a:t>
            </a:r>
            <a:endParaRPr lang="en-US" sz="1600" b="1" dirty="0">
              <a:solidFill>
                <a:schemeClr val="tx2"/>
              </a:solidFill>
              <a:latin typeface="Arial" charset="0"/>
              <a:ea typeface="Arial" charset="0"/>
              <a:cs typeface="Arial" charset="0"/>
            </a:endParaRPr>
          </a:p>
          <a:p>
            <a:r>
              <a:rPr lang="en-US" sz="1200" dirty="0" err="1" smtClean="0">
                <a:solidFill>
                  <a:schemeClr val="tx1">
                    <a:lumMod val="60000"/>
                    <a:lumOff val="40000"/>
                  </a:schemeClr>
                </a:solidFill>
                <a:latin typeface="Arial" charset="0"/>
                <a:ea typeface="Arial" charset="0"/>
                <a:cs typeface="Arial" charset="0"/>
              </a:rPr>
              <a:t>MyLion’s</a:t>
            </a:r>
            <a:r>
              <a:rPr lang="en-US" sz="1200" dirty="0" smtClean="0">
                <a:solidFill>
                  <a:schemeClr val="tx1">
                    <a:lumMod val="60000"/>
                    <a:lumOff val="40000"/>
                  </a:schemeClr>
                </a:solidFill>
                <a:latin typeface="Arial" charset="0"/>
                <a:ea typeface="Arial" charset="0"/>
                <a:cs typeface="Arial" charset="0"/>
              </a:rPr>
              <a:t> </a:t>
            </a:r>
            <a:r>
              <a:rPr lang="en-US" sz="1200" dirty="0">
                <a:solidFill>
                  <a:schemeClr val="tx1">
                    <a:lumMod val="60000"/>
                    <a:lumOff val="40000"/>
                  </a:schemeClr>
                </a:solidFill>
                <a:latin typeface="Arial" charset="0"/>
                <a:ea typeface="Arial" charset="0"/>
                <a:cs typeface="Arial" charset="0"/>
              </a:rPr>
              <a:t>right hand panel now changes to give you details on the service activity you chose. Click through to see which activity meets your club’s interests! </a:t>
            </a:r>
          </a:p>
        </p:txBody>
      </p:sp>
      <p:sp>
        <p:nvSpPr>
          <p:cNvPr id="13" name="TextBox 12"/>
          <p:cNvSpPr txBox="1"/>
          <p:nvPr/>
        </p:nvSpPr>
        <p:spPr>
          <a:xfrm>
            <a:off x="580218" y="2588912"/>
            <a:ext cx="2021601" cy="2631490"/>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Get inspired and organized with Service </a:t>
            </a:r>
            <a:r>
              <a:rPr lang="en-US" sz="1600" b="1" dirty="0">
                <a:solidFill>
                  <a:schemeClr val="tx2"/>
                </a:solidFill>
                <a:latin typeface="Arial" charset="0"/>
                <a:ea typeface="Arial" charset="0"/>
                <a:cs typeface="Arial" charset="0"/>
              </a:rPr>
              <a:t>P</a:t>
            </a:r>
            <a:r>
              <a:rPr lang="en-US" sz="1600" b="1" dirty="0" smtClean="0">
                <a:solidFill>
                  <a:schemeClr val="tx2"/>
                </a:solidFill>
                <a:latin typeface="Arial" charset="0"/>
                <a:ea typeface="Arial" charset="0"/>
                <a:cs typeface="Arial" charset="0"/>
              </a:rPr>
              <a:t>roject </a:t>
            </a:r>
            <a:r>
              <a:rPr lang="en-US" sz="1600" b="1" dirty="0">
                <a:solidFill>
                  <a:schemeClr val="tx2"/>
                </a:solidFill>
                <a:latin typeface="Arial" charset="0"/>
                <a:ea typeface="Arial" charset="0"/>
                <a:cs typeface="Arial" charset="0"/>
              </a:rPr>
              <a:t>P</a:t>
            </a:r>
            <a:r>
              <a:rPr lang="en-US" sz="1600" b="1" dirty="0" smtClean="0">
                <a:solidFill>
                  <a:schemeClr val="tx2"/>
                </a:solidFill>
                <a:latin typeface="Arial" charset="0"/>
                <a:ea typeface="Arial" charset="0"/>
                <a:cs typeface="Arial" charset="0"/>
              </a:rPr>
              <a:t>lanners</a:t>
            </a:r>
            <a:endParaRPr lang="en-US" sz="1200" dirty="0">
              <a:solidFill>
                <a:schemeClr val="tx1">
                  <a:lumMod val="60000"/>
                  <a:lumOff val="40000"/>
                </a:schemeClr>
              </a:solidFill>
              <a:latin typeface="Arial" charset="0"/>
              <a:ea typeface="Arial" charset="0"/>
              <a:cs typeface="Arial" charset="0"/>
            </a:endParaRPr>
          </a:p>
          <a:p>
            <a:r>
              <a:rPr lang="en-US" sz="1200" dirty="0">
                <a:solidFill>
                  <a:schemeClr val="tx1">
                    <a:lumMod val="60000"/>
                    <a:lumOff val="40000"/>
                  </a:schemeClr>
                </a:solidFill>
                <a:latin typeface="Arial" charset="0"/>
                <a:ea typeface="Arial" charset="0"/>
                <a:cs typeface="Arial" charset="0"/>
              </a:rPr>
              <a:t>Choose from a variety of popular service activities or create your own with “Other”. Each titled activity comes with its own Service Project Planner, or step by step guide to help you get organized</a:t>
            </a:r>
            <a:r>
              <a:rPr lang="en-US" sz="1200" dirty="0" smtClean="0">
                <a:solidFill>
                  <a:schemeClr val="tx1">
                    <a:lumMod val="60000"/>
                    <a:lumOff val="40000"/>
                  </a:schemeClr>
                </a:solidFill>
                <a:latin typeface="Arial" charset="0"/>
                <a:ea typeface="Arial" charset="0"/>
                <a:cs typeface="Arial" charset="0"/>
              </a:rPr>
              <a:t>.</a:t>
            </a:r>
            <a:endParaRPr lang="en-US" sz="1200" dirty="0">
              <a:solidFill>
                <a:schemeClr val="tx1">
                  <a:lumMod val="60000"/>
                  <a:lumOff val="40000"/>
                </a:schemeClr>
              </a:solidFill>
              <a:latin typeface="Arial" charset="0"/>
              <a:ea typeface="Arial" charset="0"/>
              <a:cs typeface="Arial" charset="0"/>
            </a:endParaRPr>
          </a:p>
        </p:txBody>
      </p:sp>
      <p:sp>
        <p:nvSpPr>
          <p:cNvPr id="16" name="Right Arrow 15"/>
          <p:cNvSpPr/>
          <p:nvPr/>
        </p:nvSpPr>
        <p:spPr bwMode="auto">
          <a:xfrm>
            <a:off x="2601819" y="2653964"/>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7" name="Right Arrow 16"/>
          <p:cNvSpPr/>
          <p:nvPr/>
        </p:nvSpPr>
        <p:spPr bwMode="auto">
          <a:xfrm rot="10800000">
            <a:off x="9332374" y="313814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5" name="TextBox 14"/>
          <p:cNvSpPr txBox="1"/>
          <p:nvPr/>
        </p:nvSpPr>
        <p:spPr>
          <a:xfrm>
            <a:off x="9873286" y="5334169"/>
            <a:ext cx="2049019" cy="1400383"/>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Download and share</a:t>
            </a:r>
            <a:endParaRPr lang="en-US" sz="1600" b="1" dirty="0">
              <a:solidFill>
                <a:schemeClr val="tx2"/>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Download </a:t>
            </a:r>
            <a:r>
              <a:rPr lang="en-US" sz="1200" dirty="0">
                <a:solidFill>
                  <a:schemeClr val="tx1">
                    <a:lumMod val="60000"/>
                    <a:lumOff val="40000"/>
                  </a:schemeClr>
                </a:solidFill>
                <a:latin typeface="Arial" charset="0"/>
                <a:ea typeface="Arial" charset="0"/>
                <a:cs typeface="Arial" charset="0"/>
              </a:rPr>
              <a:t>the full Service Project Planner to bring to your next club meeting and start organizing</a:t>
            </a:r>
            <a:r>
              <a:rPr lang="en-US" sz="1200" dirty="0" smtClean="0">
                <a:solidFill>
                  <a:schemeClr val="tx1">
                    <a:lumMod val="60000"/>
                    <a:lumOff val="40000"/>
                  </a:schemeClr>
                </a:solidFill>
                <a:latin typeface="Arial" charset="0"/>
                <a:ea typeface="Arial" charset="0"/>
                <a:cs typeface="Arial" charset="0"/>
              </a:rPr>
              <a:t>.</a:t>
            </a:r>
            <a:endParaRPr lang="en-US" sz="1200" dirty="0">
              <a:solidFill>
                <a:schemeClr val="tx1">
                  <a:lumMod val="60000"/>
                  <a:lumOff val="40000"/>
                </a:schemeClr>
              </a:solidFill>
              <a:latin typeface="Arial" charset="0"/>
              <a:ea typeface="Arial" charset="0"/>
              <a:cs typeface="Arial" charset="0"/>
            </a:endParaRPr>
          </a:p>
        </p:txBody>
      </p:sp>
      <p:sp>
        <p:nvSpPr>
          <p:cNvPr id="18" name="Right Arrow 17"/>
          <p:cNvSpPr/>
          <p:nvPr/>
        </p:nvSpPr>
        <p:spPr bwMode="auto">
          <a:xfrm rot="10800000">
            <a:off x="9327920" y="589302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pic>
        <p:nvPicPr>
          <p:cNvPr id="2" name="Picture 1"/>
          <p:cNvPicPr>
            <a:picLocks noChangeAspect="1"/>
          </p:cNvPicPr>
          <p:nvPr/>
        </p:nvPicPr>
        <p:blipFill>
          <a:blip r:embed="rId3"/>
          <a:stretch>
            <a:fillRect/>
          </a:stretch>
        </p:blipFill>
        <p:spPr>
          <a:xfrm>
            <a:off x="3420642" y="1308772"/>
            <a:ext cx="5633821" cy="5337629"/>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3618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Activity details</a:t>
            </a:r>
            <a:endParaRPr lang="en-US" sz="3200" dirty="0"/>
          </a:p>
        </p:txBody>
      </p:sp>
      <p:sp>
        <p:nvSpPr>
          <p:cNvPr id="13" name="TextBox 12"/>
          <p:cNvSpPr txBox="1"/>
          <p:nvPr/>
        </p:nvSpPr>
        <p:spPr>
          <a:xfrm>
            <a:off x="263786" y="2250940"/>
            <a:ext cx="2049019" cy="1954381"/>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Tell your service story</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Use </a:t>
            </a:r>
            <a:r>
              <a:rPr lang="en-US" sz="1200" dirty="0">
                <a:solidFill>
                  <a:schemeClr val="tx1">
                    <a:lumMod val="60000"/>
                    <a:lumOff val="40000"/>
                  </a:schemeClr>
                </a:solidFill>
                <a:latin typeface="Arial" charset="0"/>
                <a:ea typeface="Arial" charset="0"/>
                <a:cs typeface="Arial" charset="0"/>
              </a:rPr>
              <a:t>the activity details section to share more information about your service activity. Upload images and display what your club is planning or has achieved</a:t>
            </a:r>
            <a:r>
              <a:rPr lang="en-US" sz="1200" dirty="0" smtClean="0">
                <a:solidFill>
                  <a:schemeClr val="tx1">
                    <a:lumMod val="60000"/>
                    <a:lumOff val="40000"/>
                  </a:schemeClr>
                </a:solidFill>
                <a:latin typeface="Arial" charset="0"/>
                <a:ea typeface="Arial" charset="0"/>
                <a:cs typeface="Arial" charset="0"/>
              </a:rPr>
              <a:t>.</a:t>
            </a:r>
            <a:endParaRPr lang="en-US" sz="1200" dirty="0">
              <a:solidFill>
                <a:schemeClr val="tx1">
                  <a:lumMod val="60000"/>
                  <a:lumOff val="40000"/>
                </a:schemeClr>
              </a:solidFill>
              <a:latin typeface="Arial" charset="0"/>
              <a:ea typeface="Arial" charset="0"/>
              <a:cs typeface="Arial" charset="0"/>
            </a:endParaRPr>
          </a:p>
        </p:txBody>
      </p:sp>
      <p:sp>
        <p:nvSpPr>
          <p:cNvPr id="16" name="Right Arrow 15"/>
          <p:cNvSpPr/>
          <p:nvPr/>
        </p:nvSpPr>
        <p:spPr bwMode="auto">
          <a:xfrm>
            <a:off x="2315728" y="2449508"/>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5" name="TextBox 14"/>
          <p:cNvSpPr txBox="1"/>
          <p:nvPr/>
        </p:nvSpPr>
        <p:spPr>
          <a:xfrm>
            <a:off x="9831732" y="2778987"/>
            <a:ext cx="2049019" cy="2077492"/>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Find more information whenever you need it</a:t>
            </a:r>
            <a:endParaRPr lang="en-US" sz="1600" b="1" dirty="0">
              <a:solidFill>
                <a:schemeClr val="tx2"/>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If </a:t>
            </a:r>
            <a:r>
              <a:rPr lang="en-US" sz="1200" dirty="0">
                <a:solidFill>
                  <a:schemeClr val="tx1">
                    <a:lumMod val="60000"/>
                    <a:lumOff val="40000"/>
                  </a:schemeClr>
                </a:solidFill>
                <a:latin typeface="Arial" charset="0"/>
                <a:ea typeface="Arial" charset="0"/>
                <a:cs typeface="Arial" charset="0"/>
              </a:rPr>
              <a:t>you chose a titled activity, the details of the activity and the Service Project Planner will appear again on the side panel</a:t>
            </a:r>
            <a:r>
              <a:rPr lang="en-US" sz="1200" dirty="0" smtClean="0">
                <a:solidFill>
                  <a:schemeClr val="tx1">
                    <a:lumMod val="60000"/>
                    <a:lumOff val="40000"/>
                  </a:schemeClr>
                </a:solidFill>
                <a:latin typeface="Arial" charset="0"/>
                <a:ea typeface="Arial" charset="0"/>
                <a:cs typeface="Arial" charset="0"/>
              </a:rPr>
              <a:t>.</a:t>
            </a:r>
            <a:endParaRPr lang="en-US" sz="1200" dirty="0">
              <a:solidFill>
                <a:schemeClr val="tx1">
                  <a:lumMod val="60000"/>
                  <a:lumOff val="40000"/>
                </a:schemeClr>
              </a:solidFill>
              <a:latin typeface="Arial" charset="0"/>
              <a:ea typeface="Arial" charset="0"/>
              <a:cs typeface="Arial" charset="0"/>
            </a:endParaRPr>
          </a:p>
        </p:txBody>
      </p:sp>
      <p:sp>
        <p:nvSpPr>
          <p:cNvPr id="18" name="Right Arrow 17"/>
          <p:cNvSpPr/>
          <p:nvPr/>
        </p:nvSpPr>
        <p:spPr bwMode="auto">
          <a:xfrm rot="10800000">
            <a:off x="9290820" y="3025697"/>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1" name="TextBox 10"/>
          <p:cNvSpPr txBox="1"/>
          <p:nvPr/>
        </p:nvSpPr>
        <p:spPr>
          <a:xfrm>
            <a:off x="263786" y="4856479"/>
            <a:ext cx="2049019" cy="1585049"/>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Control your privacy</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We’re </a:t>
            </a:r>
            <a:r>
              <a:rPr lang="en-US" sz="1200" dirty="0">
                <a:solidFill>
                  <a:schemeClr val="tx1">
                    <a:lumMod val="60000"/>
                    <a:lumOff val="40000"/>
                  </a:schemeClr>
                </a:solidFill>
                <a:latin typeface="Arial" charset="0"/>
                <a:ea typeface="Arial" charset="0"/>
                <a:cs typeface="Arial" charset="0"/>
              </a:rPr>
              <a:t>committed to your privacy and security. MyLion gives you full control of who can view and join your activity. </a:t>
            </a:r>
          </a:p>
        </p:txBody>
      </p:sp>
      <p:sp>
        <p:nvSpPr>
          <p:cNvPr id="12" name="Right Arrow 11"/>
          <p:cNvSpPr/>
          <p:nvPr/>
        </p:nvSpPr>
        <p:spPr bwMode="auto">
          <a:xfrm>
            <a:off x="2315728" y="5038960"/>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pic>
        <p:nvPicPr>
          <p:cNvPr id="2" name="Picture 1"/>
          <p:cNvPicPr>
            <a:picLocks noChangeAspect="1"/>
          </p:cNvPicPr>
          <p:nvPr/>
        </p:nvPicPr>
        <p:blipFill>
          <a:blip r:embed="rId3"/>
          <a:stretch>
            <a:fillRect/>
          </a:stretch>
        </p:blipFill>
        <p:spPr>
          <a:xfrm>
            <a:off x="3084796" y="1079008"/>
            <a:ext cx="6022407" cy="5672804"/>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2788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800" y="74706"/>
            <a:ext cx="11379200" cy="774208"/>
          </a:xfrm>
        </p:spPr>
        <p:txBody>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Invite people to your service activity </a:t>
            </a:r>
            <a:endParaRPr lang="en-US" sz="3200" dirty="0"/>
          </a:p>
        </p:txBody>
      </p:sp>
      <p:sp>
        <p:nvSpPr>
          <p:cNvPr id="13" name="TextBox 12"/>
          <p:cNvSpPr txBox="1"/>
          <p:nvPr/>
        </p:nvSpPr>
        <p:spPr>
          <a:xfrm>
            <a:off x="688864" y="2760268"/>
            <a:ext cx="2049019" cy="1769715"/>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Search and invite at any level</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Make your service activity a success by inviting others! Involve entire clubs in your district by selecting them in the Clubs column, or search for individuals. </a:t>
            </a:r>
          </a:p>
        </p:txBody>
      </p:sp>
      <p:sp>
        <p:nvSpPr>
          <p:cNvPr id="16" name="Right Arrow 15"/>
          <p:cNvSpPr/>
          <p:nvPr/>
        </p:nvSpPr>
        <p:spPr bwMode="auto">
          <a:xfrm>
            <a:off x="2737883" y="292086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5" name="TextBox 14"/>
          <p:cNvSpPr txBox="1"/>
          <p:nvPr/>
        </p:nvSpPr>
        <p:spPr>
          <a:xfrm>
            <a:off x="10140809" y="2768544"/>
            <a:ext cx="1847986" cy="1400383"/>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Manage invitees with a few clicks</a:t>
            </a:r>
            <a:endParaRPr lang="en-US" sz="1600" b="1" dirty="0">
              <a:solidFill>
                <a:schemeClr val="tx2"/>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Add </a:t>
            </a:r>
            <a:r>
              <a:rPr lang="en-US" sz="1200" dirty="0">
                <a:solidFill>
                  <a:schemeClr val="tx1">
                    <a:lumMod val="60000"/>
                    <a:lumOff val="40000"/>
                  </a:schemeClr>
                </a:solidFill>
                <a:latin typeface="Arial" charset="0"/>
                <a:ea typeface="Arial" charset="0"/>
                <a:cs typeface="Arial" charset="0"/>
              </a:rPr>
              <a:t>and remove invitees in the right column as you develop your activity</a:t>
            </a:r>
            <a:r>
              <a:rPr lang="en-US" sz="1200" dirty="0" smtClean="0">
                <a:solidFill>
                  <a:schemeClr val="tx1">
                    <a:lumMod val="60000"/>
                    <a:lumOff val="40000"/>
                  </a:schemeClr>
                </a:solidFill>
                <a:latin typeface="Arial" charset="0"/>
                <a:ea typeface="Arial" charset="0"/>
                <a:cs typeface="Arial" charset="0"/>
              </a:rPr>
              <a:t>.</a:t>
            </a:r>
            <a:endParaRPr lang="en-US" sz="1200" dirty="0">
              <a:solidFill>
                <a:schemeClr val="tx1">
                  <a:lumMod val="60000"/>
                  <a:lumOff val="40000"/>
                </a:schemeClr>
              </a:solidFill>
              <a:latin typeface="Arial" charset="0"/>
              <a:ea typeface="Arial" charset="0"/>
              <a:cs typeface="Arial" charset="0"/>
            </a:endParaRPr>
          </a:p>
        </p:txBody>
      </p:sp>
      <p:sp>
        <p:nvSpPr>
          <p:cNvPr id="18" name="Right Arrow 17"/>
          <p:cNvSpPr/>
          <p:nvPr/>
        </p:nvSpPr>
        <p:spPr bwMode="auto">
          <a:xfrm rot="10800000">
            <a:off x="9599897" y="292086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pic>
        <p:nvPicPr>
          <p:cNvPr id="5" name="Picture 4"/>
          <p:cNvPicPr>
            <a:picLocks noChangeAspect="1"/>
          </p:cNvPicPr>
          <p:nvPr/>
        </p:nvPicPr>
        <p:blipFill>
          <a:blip r:embed="rId3"/>
          <a:stretch>
            <a:fillRect/>
          </a:stretch>
        </p:blipFill>
        <p:spPr>
          <a:xfrm>
            <a:off x="3675374" y="962688"/>
            <a:ext cx="5588268" cy="578456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9453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178264"/>
            <a:ext cx="11379200" cy="774208"/>
          </a:xfrm>
        </p:spPr>
        <p:txBody>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Preview</a:t>
            </a:r>
            <a:endParaRPr lang="en-US" sz="3200" dirty="0"/>
          </a:p>
        </p:txBody>
      </p:sp>
      <p:sp>
        <p:nvSpPr>
          <p:cNvPr id="13" name="TextBox 12"/>
          <p:cNvSpPr txBox="1"/>
          <p:nvPr/>
        </p:nvSpPr>
        <p:spPr>
          <a:xfrm>
            <a:off x="489028" y="2422583"/>
            <a:ext cx="2049019" cy="1215717"/>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Looks like a great plan!</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The review screen shares all of your service project details on one clear page.</a:t>
            </a:r>
            <a:endParaRPr lang="en-US" sz="1200" dirty="0">
              <a:solidFill>
                <a:schemeClr val="tx1">
                  <a:lumMod val="60000"/>
                  <a:lumOff val="40000"/>
                </a:schemeClr>
              </a:solidFill>
              <a:latin typeface="Arial" charset="0"/>
              <a:ea typeface="Arial" charset="0"/>
              <a:cs typeface="Arial" charset="0"/>
            </a:endParaRPr>
          </a:p>
        </p:txBody>
      </p:sp>
      <p:sp>
        <p:nvSpPr>
          <p:cNvPr id="16" name="Right Arrow 15"/>
          <p:cNvSpPr/>
          <p:nvPr/>
        </p:nvSpPr>
        <p:spPr bwMode="auto">
          <a:xfrm>
            <a:off x="2540580" y="2457777"/>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5" name="TextBox 14"/>
          <p:cNvSpPr txBox="1"/>
          <p:nvPr/>
        </p:nvSpPr>
        <p:spPr>
          <a:xfrm>
            <a:off x="9681394" y="4783162"/>
            <a:ext cx="2123998" cy="1831271"/>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Activity </a:t>
            </a:r>
            <a:r>
              <a:rPr lang="en-US" sz="1600" b="1" dirty="0">
                <a:solidFill>
                  <a:schemeClr val="tx2"/>
                </a:solidFill>
                <a:latin typeface="Arial" charset="0"/>
                <a:ea typeface="Arial" charset="0"/>
                <a:cs typeface="Arial" charset="0"/>
              </a:rPr>
              <a:t>planned (and almost fully </a:t>
            </a:r>
            <a:r>
              <a:rPr lang="en-US" sz="1600" b="1" dirty="0" smtClean="0">
                <a:solidFill>
                  <a:schemeClr val="tx2"/>
                </a:solidFill>
                <a:latin typeface="Arial" charset="0"/>
                <a:ea typeface="Arial" charset="0"/>
                <a:cs typeface="Arial" charset="0"/>
              </a:rPr>
              <a:t>reported)</a:t>
            </a:r>
            <a:endParaRPr lang="en-US" sz="1600" b="1" dirty="0">
              <a:solidFill>
                <a:schemeClr val="tx2"/>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Once </a:t>
            </a:r>
            <a:r>
              <a:rPr lang="en-US" sz="1200" dirty="0">
                <a:solidFill>
                  <a:schemeClr val="tx1">
                    <a:lumMod val="60000"/>
                    <a:lumOff val="40000"/>
                  </a:schemeClr>
                </a:solidFill>
                <a:latin typeface="Arial" charset="0"/>
                <a:ea typeface="Arial" charset="0"/>
                <a:cs typeface="Arial" charset="0"/>
              </a:rPr>
              <a:t>you’re happy with your plan, click </a:t>
            </a:r>
            <a:r>
              <a:rPr lang="en-US" sz="1200" dirty="0" smtClean="0">
                <a:solidFill>
                  <a:schemeClr val="tx1">
                    <a:lumMod val="60000"/>
                    <a:lumOff val="40000"/>
                  </a:schemeClr>
                </a:solidFill>
                <a:latin typeface="Arial" charset="0"/>
                <a:ea typeface="Arial" charset="0"/>
                <a:cs typeface="Arial" charset="0"/>
              </a:rPr>
              <a:t>submit </a:t>
            </a:r>
            <a:r>
              <a:rPr lang="en-US" sz="1200" dirty="0">
                <a:solidFill>
                  <a:schemeClr val="tx1">
                    <a:lumMod val="60000"/>
                    <a:lumOff val="40000"/>
                  </a:schemeClr>
                </a:solidFill>
                <a:latin typeface="Arial" charset="0"/>
                <a:ea typeface="Arial" charset="0"/>
                <a:cs typeface="Arial" charset="0"/>
              </a:rPr>
              <a:t>and share your upcoming service with invitees and other Lions and Leos. </a:t>
            </a:r>
          </a:p>
        </p:txBody>
      </p:sp>
      <p:sp>
        <p:nvSpPr>
          <p:cNvPr id="18" name="Right Arrow 17"/>
          <p:cNvSpPr/>
          <p:nvPr/>
        </p:nvSpPr>
        <p:spPr bwMode="auto">
          <a:xfrm rot="10800000">
            <a:off x="9120689" y="6346505"/>
            <a:ext cx="560705"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0" name="TextBox 9"/>
          <p:cNvSpPr txBox="1"/>
          <p:nvPr/>
        </p:nvSpPr>
        <p:spPr>
          <a:xfrm>
            <a:off x="482705" y="5310013"/>
            <a:ext cx="2049019" cy="1338828"/>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Add or edit details</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If </a:t>
            </a:r>
            <a:r>
              <a:rPr lang="en-US" sz="1200" dirty="0">
                <a:solidFill>
                  <a:schemeClr val="tx1">
                    <a:lumMod val="60000"/>
                    <a:lumOff val="40000"/>
                  </a:schemeClr>
                </a:solidFill>
                <a:latin typeface="Arial" charset="0"/>
                <a:ea typeface="Arial" charset="0"/>
                <a:cs typeface="Arial" charset="0"/>
              </a:rPr>
              <a:t>you aren’t quite sure about your invitation list (or other details you added), that’s okay. Navigate back to make changes.</a:t>
            </a:r>
          </a:p>
        </p:txBody>
      </p:sp>
      <p:sp>
        <p:nvSpPr>
          <p:cNvPr id="11" name="Right Arrow 10"/>
          <p:cNvSpPr/>
          <p:nvPr/>
        </p:nvSpPr>
        <p:spPr bwMode="auto">
          <a:xfrm>
            <a:off x="2544337" y="6346505"/>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2" name="TextBox 1"/>
          <p:cNvSpPr txBox="1"/>
          <p:nvPr/>
        </p:nvSpPr>
        <p:spPr>
          <a:xfrm>
            <a:off x="3347851" y="1038582"/>
            <a:ext cx="5527428" cy="5575852"/>
          </a:xfrm>
          <a:prstGeom prst="rect">
            <a:avLst/>
          </a:prstGeom>
          <a:blipFill dpi="0" rotWithShape="1">
            <a:blip r:embed="rId3">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txBody>
          <a:bodyPr wrap="square" rtlCol="0">
            <a:spAutoFit/>
          </a:bodyPr>
          <a:lstStyle/>
          <a:p>
            <a:endParaRPr lang="en-US" sz="3000" dirty="0" err="1" smtClean="0"/>
          </a:p>
        </p:txBody>
      </p:sp>
    </p:spTree>
    <p:extLst>
      <p:ext uri="{BB962C8B-B14F-4D97-AF65-F5344CB8AC3E}">
        <p14:creationId xmlns:p14="http://schemas.microsoft.com/office/powerpoint/2010/main" val="3073870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Report (for officers)</a:t>
            </a:r>
            <a:endParaRPr lang="en-US" sz="3200" dirty="0"/>
          </a:p>
        </p:txBody>
      </p:sp>
      <p:sp>
        <p:nvSpPr>
          <p:cNvPr id="13" name="TextBox 12"/>
          <p:cNvSpPr txBox="1"/>
          <p:nvPr/>
        </p:nvSpPr>
        <p:spPr>
          <a:xfrm>
            <a:off x="438370" y="2385074"/>
            <a:ext cx="2049019" cy="1954381"/>
          </a:xfrm>
          <a:prstGeom prst="rect">
            <a:avLst/>
          </a:prstGeom>
          <a:solidFill>
            <a:schemeClr val="bg1"/>
          </a:solidFill>
        </p:spPr>
        <p:txBody>
          <a:bodyPr wrap="square" rtlCol="0">
            <a:spAutoFit/>
          </a:bodyPr>
          <a:lstStyle/>
          <a:p>
            <a:pPr>
              <a:spcAft>
                <a:spcPts val="600"/>
              </a:spcAft>
            </a:pPr>
            <a:r>
              <a:rPr lang="en-US" sz="1600" b="1" dirty="0" smtClean="0">
                <a:solidFill>
                  <a:srgbClr val="002F87"/>
                </a:solidFill>
                <a:latin typeface="Arial" charset="0"/>
                <a:ea typeface="Arial" charset="0"/>
                <a:cs typeface="Arial" charset="0"/>
              </a:rPr>
              <a:t>Celebrate your impact</a:t>
            </a:r>
            <a:endParaRPr lang="en-US" sz="1200" dirty="0">
              <a:solidFill>
                <a:srgbClr val="33373B">
                  <a:lumMod val="60000"/>
                  <a:lumOff val="40000"/>
                </a:srgbClr>
              </a:solidFill>
              <a:latin typeface="Arial" charset="0"/>
              <a:ea typeface="Arial" charset="0"/>
              <a:cs typeface="Arial" charset="0"/>
            </a:endParaRPr>
          </a:p>
          <a:p>
            <a:r>
              <a:rPr lang="en-US" sz="1200" dirty="0" smtClean="0">
                <a:solidFill>
                  <a:srgbClr val="33373B">
                    <a:lumMod val="60000"/>
                    <a:lumOff val="40000"/>
                  </a:srgbClr>
                </a:solidFill>
                <a:latin typeface="Arial" charset="0"/>
                <a:ea typeface="Arial" charset="0"/>
                <a:cs typeface="Arial" charset="0"/>
              </a:rPr>
              <a:t>Reporting </a:t>
            </a:r>
            <a:r>
              <a:rPr lang="en-US" sz="1200" dirty="0">
                <a:solidFill>
                  <a:srgbClr val="33373B">
                    <a:lumMod val="60000"/>
                    <a:lumOff val="40000"/>
                  </a:srgbClr>
                </a:solidFill>
                <a:latin typeface="Arial" charset="0"/>
                <a:ea typeface="Arial" charset="0"/>
                <a:cs typeface="Arial" charset="0"/>
              </a:rPr>
              <a:t>your service is a way to celebrate your impact in your community. Share how your service activity helped your community in a measurable way</a:t>
            </a:r>
            <a:r>
              <a:rPr lang="en-US" sz="1200" dirty="0" smtClean="0">
                <a:solidFill>
                  <a:srgbClr val="33373B">
                    <a:lumMod val="60000"/>
                    <a:lumOff val="40000"/>
                  </a:srgbClr>
                </a:solidFill>
                <a:latin typeface="Arial" charset="0"/>
                <a:ea typeface="Arial" charset="0"/>
                <a:cs typeface="Arial" charset="0"/>
              </a:rPr>
              <a:t>.</a:t>
            </a:r>
            <a:endParaRPr lang="en-US" sz="1200" dirty="0">
              <a:solidFill>
                <a:srgbClr val="33373B">
                  <a:lumMod val="60000"/>
                  <a:lumOff val="40000"/>
                </a:srgbClr>
              </a:solidFill>
              <a:latin typeface="Arial" charset="0"/>
              <a:ea typeface="Arial" charset="0"/>
              <a:cs typeface="Arial" charset="0"/>
            </a:endParaRPr>
          </a:p>
        </p:txBody>
      </p:sp>
      <p:sp>
        <p:nvSpPr>
          <p:cNvPr id="16" name="Right Arrow 15"/>
          <p:cNvSpPr/>
          <p:nvPr/>
        </p:nvSpPr>
        <p:spPr bwMode="auto">
          <a:xfrm>
            <a:off x="2487146" y="2686408"/>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smtClean="0">
              <a:solidFill>
                <a:srgbClr val="404040"/>
              </a:solidFill>
              <a:ea typeface="ヒラギノ角ゴ Pro W3" pitchFamily="84" charset="-128"/>
            </a:endParaRPr>
          </a:p>
        </p:txBody>
      </p:sp>
      <p:sp>
        <p:nvSpPr>
          <p:cNvPr id="10" name="TextBox 9"/>
          <p:cNvSpPr txBox="1"/>
          <p:nvPr/>
        </p:nvSpPr>
        <p:spPr>
          <a:xfrm>
            <a:off x="438370" y="4863849"/>
            <a:ext cx="2049019" cy="1831271"/>
          </a:xfrm>
          <a:prstGeom prst="rect">
            <a:avLst/>
          </a:prstGeom>
          <a:solidFill>
            <a:schemeClr val="bg1"/>
          </a:solidFill>
        </p:spPr>
        <p:txBody>
          <a:bodyPr wrap="square" rtlCol="0">
            <a:spAutoFit/>
          </a:bodyPr>
          <a:lstStyle/>
          <a:p>
            <a:pPr>
              <a:spcAft>
                <a:spcPts val="600"/>
              </a:spcAft>
            </a:pPr>
            <a:r>
              <a:rPr lang="en-US" sz="1600" b="1" dirty="0" smtClean="0">
                <a:solidFill>
                  <a:srgbClr val="002F87"/>
                </a:solidFill>
                <a:latin typeface="Arial" charset="0"/>
                <a:ea typeface="Arial" charset="0"/>
                <a:cs typeface="Arial" charset="0"/>
              </a:rPr>
              <a:t>Share the story behind the numbers</a:t>
            </a:r>
            <a:endParaRPr lang="en-US" sz="1200" dirty="0">
              <a:solidFill>
                <a:srgbClr val="33373B">
                  <a:lumMod val="60000"/>
                  <a:lumOff val="40000"/>
                </a:srgbClr>
              </a:solidFill>
              <a:latin typeface="Arial" charset="0"/>
              <a:ea typeface="Arial" charset="0"/>
              <a:cs typeface="Arial" charset="0"/>
            </a:endParaRPr>
          </a:p>
          <a:p>
            <a:r>
              <a:rPr lang="en-US" sz="1200" dirty="0">
                <a:solidFill>
                  <a:srgbClr val="33373B">
                    <a:lumMod val="60000"/>
                    <a:lumOff val="40000"/>
                  </a:srgbClr>
                </a:solidFill>
                <a:latin typeface="Arial" charset="0"/>
                <a:ea typeface="Arial" charset="0"/>
                <a:cs typeface="Arial" charset="0"/>
              </a:rPr>
              <a:t>The community outcome field helps you add details </a:t>
            </a:r>
            <a:r>
              <a:rPr lang="en-US" sz="1200" dirty="0" smtClean="0">
                <a:solidFill>
                  <a:srgbClr val="33373B">
                    <a:lumMod val="60000"/>
                    <a:lumOff val="40000"/>
                  </a:srgbClr>
                </a:solidFill>
                <a:latin typeface="Arial" charset="0"/>
                <a:ea typeface="Arial" charset="0"/>
                <a:cs typeface="Arial" charset="0"/>
              </a:rPr>
              <a:t>to </a:t>
            </a:r>
            <a:r>
              <a:rPr lang="en-US" sz="1200" dirty="0">
                <a:solidFill>
                  <a:srgbClr val="33373B">
                    <a:lumMod val="60000"/>
                    <a:lumOff val="40000"/>
                  </a:srgbClr>
                </a:solidFill>
                <a:latin typeface="Arial" charset="0"/>
                <a:ea typeface="Arial" charset="0"/>
                <a:cs typeface="Arial" charset="0"/>
              </a:rPr>
              <a:t>the lives you’ve impacted. Tell your story of kindness. </a:t>
            </a:r>
          </a:p>
        </p:txBody>
      </p:sp>
      <p:sp>
        <p:nvSpPr>
          <p:cNvPr id="11" name="Right Arrow 10"/>
          <p:cNvSpPr/>
          <p:nvPr/>
        </p:nvSpPr>
        <p:spPr bwMode="auto">
          <a:xfrm>
            <a:off x="2487389" y="5645521"/>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smtClean="0">
              <a:solidFill>
                <a:srgbClr val="404040"/>
              </a:solidFill>
              <a:ea typeface="ヒラギノ角ゴ Pro W3" pitchFamily="84" charset="-128"/>
            </a:endParaRPr>
          </a:p>
        </p:txBody>
      </p:sp>
      <p:sp>
        <p:nvSpPr>
          <p:cNvPr id="3" name="TextBox 2"/>
          <p:cNvSpPr txBox="1"/>
          <p:nvPr/>
        </p:nvSpPr>
        <p:spPr>
          <a:xfrm>
            <a:off x="3237021" y="1075154"/>
            <a:ext cx="5971200" cy="561996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p:spPr>
        <p:txBody>
          <a:bodyPr wrap="square" rtlCol="0">
            <a:spAutoFit/>
          </a:bodyPr>
          <a:lstStyle/>
          <a:p>
            <a:endParaRPr lang="en-US" sz="3000" dirty="0" err="1" smtClean="0"/>
          </a:p>
        </p:txBody>
      </p:sp>
    </p:spTree>
    <p:extLst>
      <p:ext uri="{BB962C8B-B14F-4D97-AF65-F5344CB8AC3E}">
        <p14:creationId xmlns:p14="http://schemas.microsoft.com/office/powerpoint/2010/main" val="3765352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Celebrate: Explore impact with the metrics dashboard</a:t>
            </a:r>
            <a:endParaRPr lang="en-US" sz="3200" dirty="0"/>
          </a:p>
        </p:txBody>
      </p:sp>
      <p:sp>
        <p:nvSpPr>
          <p:cNvPr id="13" name="TextBox 12"/>
          <p:cNvSpPr txBox="1"/>
          <p:nvPr/>
        </p:nvSpPr>
        <p:spPr>
          <a:xfrm>
            <a:off x="709804" y="2356434"/>
            <a:ext cx="2049019" cy="1400383"/>
          </a:xfrm>
          <a:prstGeom prst="rect">
            <a:avLst/>
          </a:prstGeom>
          <a:solidFill>
            <a:schemeClr val="bg1"/>
          </a:solidFill>
        </p:spPr>
        <p:txBody>
          <a:bodyPr wrap="square" rtlCol="0">
            <a:spAutoFit/>
          </a:bodyPr>
          <a:lstStyle/>
          <a:p>
            <a:pPr>
              <a:spcAft>
                <a:spcPts val="600"/>
              </a:spcAft>
            </a:pPr>
            <a:r>
              <a:rPr lang="en-US" sz="1600" b="1" dirty="0" smtClean="0">
                <a:solidFill>
                  <a:srgbClr val="002F87"/>
                </a:solidFill>
                <a:latin typeface="Arial" charset="0"/>
                <a:ea typeface="Arial" charset="0"/>
                <a:cs typeface="Arial" charset="0"/>
              </a:rPr>
              <a:t>Your quick look at service</a:t>
            </a:r>
            <a:endParaRPr lang="en-US" sz="1200" dirty="0">
              <a:solidFill>
                <a:srgbClr val="33373B">
                  <a:lumMod val="60000"/>
                  <a:lumOff val="40000"/>
                </a:srgbClr>
              </a:solidFill>
              <a:latin typeface="Arial" charset="0"/>
              <a:ea typeface="Arial" charset="0"/>
              <a:cs typeface="Arial" charset="0"/>
            </a:endParaRPr>
          </a:p>
          <a:p>
            <a:r>
              <a:rPr lang="en-US" sz="1200" dirty="0" smtClean="0">
                <a:solidFill>
                  <a:srgbClr val="33373B">
                    <a:lumMod val="60000"/>
                    <a:lumOff val="40000"/>
                  </a:srgbClr>
                </a:solidFill>
                <a:latin typeface="Arial" charset="0"/>
                <a:ea typeface="Arial" charset="0"/>
                <a:cs typeface="Arial" charset="0"/>
              </a:rPr>
              <a:t>Our </a:t>
            </a:r>
            <a:r>
              <a:rPr lang="en-US" sz="1200" dirty="0">
                <a:solidFill>
                  <a:srgbClr val="33373B">
                    <a:lumMod val="60000"/>
                    <a:lumOff val="40000"/>
                  </a:srgbClr>
                </a:solidFill>
                <a:latin typeface="Arial" charset="0"/>
                <a:ea typeface="Arial" charset="0"/>
                <a:cs typeface="Arial" charset="0"/>
              </a:rPr>
              <a:t>key service metrics are prominently displayed on the Metrics dashboard for easy reference</a:t>
            </a:r>
            <a:r>
              <a:rPr lang="en-US" sz="1200" dirty="0" smtClean="0">
                <a:solidFill>
                  <a:srgbClr val="33373B">
                    <a:lumMod val="60000"/>
                    <a:lumOff val="40000"/>
                  </a:srgbClr>
                </a:solidFill>
                <a:latin typeface="Arial" charset="0"/>
                <a:ea typeface="Arial" charset="0"/>
                <a:cs typeface="Arial" charset="0"/>
              </a:rPr>
              <a:t>.</a:t>
            </a:r>
            <a:endParaRPr lang="en-US" sz="1200" dirty="0">
              <a:solidFill>
                <a:srgbClr val="33373B">
                  <a:lumMod val="60000"/>
                  <a:lumOff val="40000"/>
                </a:srgbClr>
              </a:solidFill>
              <a:latin typeface="Arial" charset="0"/>
              <a:ea typeface="Arial" charset="0"/>
              <a:cs typeface="Arial" charset="0"/>
            </a:endParaRPr>
          </a:p>
        </p:txBody>
      </p:sp>
      <p:sp>
        <p:nvSpPr>
          <p:cNvPr id="16" name="Right Arrow 15"/>
          <p:cNvSpPr/>
          <p:nvPr/>
        </p:nvSpPr>
        <p:spPr bwMode="auto">
          <a:xfrm>
            <a:off x="2758823" y="2570424"/>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smtClean="0">
              <a:solidFill>
                <a:srgbClr val="404040"/>
              </a:solidFill>
              <a:ea typeface="ヒラギノ角ゴ Pro W3" pitchFamily="84" charset="-128"/>
            </a:endParaRPr>
          </a:p>
        </p:txBody>
      </p:sp>
      <p:sp>
        <p:nvSpPr>
          <p:cNvPr id="15" name="TextBox 14"/>
          <p:cNvSpPr txBox="1"/>
          <p:nvPr/>
        </p:nvSpPr>
        <p:spPr>
          <a:xfrm>
            <a:off x="9587150" y="1354707"/>
            <a:ext cx="2049019" cy="1215717"/>
          </a:xfrm>
          <a:prstGeom prst="rect">
            <a:avLst/>
          </a:prstGeom>
          <a:solidFill>
            <a:schemeClr val="bg1"/>
          </a:solidFill>
        </p:spPr>
        <p:txBody>
          <a:bodyPr wrap="square" rtlCol="0">
            <a:spAutoFit/>
          </a:bodyPr>
          <a:lstStyle/>
          <a:p>
            <a:pPr>
              <a:spcAft>
                <a:spcPts val="600"/>
              </a:spcAft>
            </a:pPr>
            <a:r>
              <a:rPr lang="en-US" sz="1600" b="1" dirty="0" smtClean="0">
                <a:solidFill>
                  <a:srgbClr val="002F87"/>
                </a:solidFill>
                <a:latin typeface="Arial" charset="0"/>
                <a:ea typeface="Arial" charset="0"/>
                <a:cs typeface="Arial" charset="0"/>
              </a:rPr>
              <a:t>Explore impact at every level</a:t>
            </a:r>
            <a:endParaRPr lang="en-US" sz="1600" b="1" dirty="0">
              <a:solidFill>
                <a:srgbClr val="002F87"/>
              </a:solidFill>
              <a:latin typeface="Arial" charset="0"/>
              <a:ea typeface="Arial" charset="0"/>
              <a:cs typeface="Arial" charset="0"/>
            </a:endParaRPr>
          </a:p>
          <a:p>
            <a:r>
              <a:rPr lang="en-US" sz="1200" dirty="0" smtClean="0">
                <a:solidFill>
                  <a:srgbClr val="33373B">
                    <a:lumMod val="60000"/>
                    <a:lumOff val="40000"/>
                  </a:srgbClr>
                </a:solidFill>
                <a:latin typeface="Arial" charset="0"/>
                <a:ea typeface="Arial" charset="0"/>
                <a:cs typeface="Arial" charset="0"/>
              </a:rPr>
              <a:t>Use filters to see Lions service impact at a local or global level.</a:t>
            </a:r>
            <a:endParaRPr lang="en-US" sz="1200" dirty="0">
              <a:solidFill>
                <a:srgbClr val="33373B">
                  <a:lumMod val="60000"/>
                  <a:lumOff val="40000"/>
                </a:srgbClr>
              </a:solidFill>
              <a:latin typeface="Arial" charset="0"/>
              <a:ea typeface="Arial" charset="0"/>
              <a:cs typeface="Arial" charset="0"/>
            </a:endParaRPr>
          </a:p>
        </p:txBody>
      </p:sp>
      <p:sp>
        <p:nvSpPr>
          <p:cNvPr id="18" name="Right Arrow 17"/>
          <p:cNvSpPr/>
          <p:nvPr/>
        </p:nvSpPr>
        <p:spPr bwMode="auto">
          <a:xfrm rot="10800000">
            <a:off x="9046238" y="1725482"/>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smtClean="0">
              <a:solidFill>
                <a:srgbClr val="404040"/>
              </a:solidFill>
              <a:ea typeface="ヒラギノ角ゴ Pro W3" pitchFamily="84" charset="-128"/>
            </a:endParaRPr>
          </a:p>
        </p:txBody>
      </p:sp>
      <p:sp>
        <p:nvSpPr>
          <p:cNvPr id="10" name="TextBox 9"/>
          <p:cNvSpPr txBox="1"/>
          <p:nvPr/>
        </p:nvSpPr>
        <p:spPr>
          <a:xfrm>
            <a:off x="709804" y="4355043"/>
            <a:ext cx="2049019" cy="1400383"/>
          </a:xfrm>
          <a:prstGeom prst="rect">
            <a:avLst/>
          </a:prstGeom>
          <a:solidFill>
            <a:schemeClr val="bg1"/>
          </a:solidFill>
        </p:spPr>
        <p:txBody>
          <a:bodyPr wrap="square" rtlCol="0">
            <a:spAutoFit/>
          </a:bodyPr>
          <a:lstStyle/>
          <a:p>
            <a:pPr>
              <a:spcAft>
                <a:spcPts val="600"/>
              </a:spcAft>
            </a:pPr>
            <a:r>
              <a:rPr lang="en-US" sz="1600" b="1" dirty="0" smtClean="0">
                <a:solidFill>
                  <a:srgbClr val="002F87"/>
                </a:solidFill>
                <a:latin typeface="Arial" charset="0"/>
                <a:ea typeface="Arial" charset="0"/>
                <a:cs typeface="Arial" charset="0"/>
              </a:rPr>
              <a:t>Become an instant data expert</a:t>
            </a:r>
            <a:endParaRPr lang="en-US" sz="1200" dirty="0">
              <a:solidFill>
                <a:srgbClr val="33373B">
                  <a:lumMod val="60000"/>
                  <a:lumOff val="40000"/>
                </a:srgbClr>
              </a:solidFill>
              <a:latin typeface="Arial" charset="0"/>
              <a:ea typeface="Arial" charset="0"/>
              <a:cs typeface="Arial" charset="0"/>
            </a:endParaRPr>
          </a:p>
          <a:p>
            <a:r>
              <a:rPr lang="en-US" sz="1200" dirty="0" smtClean="0">
                <a:solidFill>
                  <a:srgbClr val="33373B">
                    <a:lumMod val="60000"/>
                    <a:lumOff val="40000"/>
                  </a:srgbClr>
                </a:solidFill>
                <a:latin typeface="Arial" charset="0"/>
                <a:ea typeface="Arial" charset="0"/>
                <a:cs typeface="Arial" charset="0"/>
              </a:rPr>
              <a:t>Our </a:t>
            </a:r>
            <a:r>
              <a:rPr lang="en-US" sz="1200" dirty="0">
                <a:solidFill>
                  <a:srgbClr val="33373B">
                    <a:lumMod val="60000"/>
                    <a:lumOff val="40000"/>
                  </a:srgbClr>
                </a:solidFill>
                <a:latin typeface="Arial" charset="0"/>
                <a:ea typeface="Arial" charset="0"/>
                <a:cs typeface="Arial" charset="0"/>
              </a:rPr>
              <a:t>interactive dashboard updates every few hours and shares where and how </a:t>
            </a:r>
            <a:r>
              <a:rPr lang="en-US" sz="1200" dirty="0" smtClean="0">
                <a:solidFill>
                  <a:srgbClr val="33373B">
                    <a:lumMod val="60000"/>
                    <a:lumOff val="40000"/>
                  </a:srgbClr>
                </a:solidFill>
                <a:latin typeface="Arial" charset="0"/>
                <a:ea typeface="Arial" charset="0"/>
                <a:cs typeface="Arial" charset="0"/>
              </a:rPr>
              <a:t>we impact </a:t>
            </a:r>
            <a:r>
              <a:rPr lang="en-US" sz="1200" dirty="0">
                <a:solidFill>
                  <a:srgbClr val="33373B">
                    <a:lumMod val="60000"/>
                    <a:lumOff val="40000"/>
                  </a:srgbClr>
                </a:solidFill>
                <a:latin typeface="Arial" charset="0"/>
                <a:ea typeface="Arial" charset="0"/>
                <a:cs typeface="Arial" charset="0"/>
              </a:rPr>
              <a:t>the </a:t>
            </a:r>
            <a:r>
              <a:rPr lang="en-US" sz="1200" dirty="0" smtClean="0">
                <a:solidFill>
                  <a:srgbClr val="33373B">
                    <a:lumMod val="60000"/>
                    <a:lumOff val="40000"/>
                  </a:srgbClr>
                </a:solidFill>
                <a:latin typeface="Arial" charset="0"/>
                <a:ea typeface="Arial" charset="0"/>
                <a:cs typeface="Arial" charset="0"/>
              </a:rPr>
              <a:t>world.</a:t>
            </a:r>
            <a:endParaRPr lang="en-US" sz="1200" dirty="0">
              <a:solidFill>
                <a:srgbClr val="33373B">
                  <a:lumMod val="60000"/>
                  <a:lumOff val="40000"/>
                </a:srgbClr>
              </a:solidFill>
              <a:latin typeface="Arial" charset="0"/>
              <a:ea typeface="Arial" charset="0"/>
              <a:cs typeface="Arial" charset="0"/>
            </a:endParaRPr>
          </a:p>
        </p:txBody>
      </p:sp>
      <p:sp>
        <p:nvSpPr>
          <p:cNvPr id="11" name="Right Arrow 10"/>
          <p:cNvSpPr/>
          <p:nvPr/>
        </p:nvSpPr>
        <p:spPr bwMode="auto">
          <a:xfrm>
            <a:off x="2758823" y="4632471"/>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smtClean="0">
              <a:solidFill>
                <a:srgbClr val="404040"/>
              </a:solidFill>
              <a:ea typeface="ヒラギノ角ゴ Pro W3" pitchFamily="84" charset="-128"/>
            </a:endParaRPr>
          </a:p>
        </p:txBody>
      </p:sp>
      <p:sp>
        <p:nvSpPr>
          <p:cNvPr id="14" name="TextBox 13"/>
          <p:cNvSpPr txBox="1"/>
          <p:nvPr/>
        </p:nvSpPr>
        <p:spPr>
          <a:xfrm>
            <a:off x="9520945" y="3575410"/>
            <a:ext cx="2049019" cy="1215717"/>
          </a:xfrm>
          <a:prstGeom prst="rect">
            <a:avLst/>
          </a:prstGeom>
          <a:solidFill>
            <a:schemeClr val="bg1"/>
          </a:solidFill>
        </p:spPr>
        <p:txBody>
          <a:bodyPr wrap="square" rtlCol="0">
            <a:spAutoFit/>
          </a:bodyPr>
          <a:lstStyle/>
          <a:p>
            <a:pPr>
              <a:spcAft>
                <a:spcPts val="600"/>
              </a:spcAft>
            </a:pPr>
            <a:r>
              <a:rPr lang="en-US" sz="1600" b="1" dirty="0" smtClean="0">
                <a:solidFill>
                  <a:srgbClr val="002F87"/>
                </a:solidFill>
                <a:latin typeface="Arial" charset="0"/>
                <a:ea typeface="Arial" charset="0"/>
                <a:cs typeface="Arial" charset="0"/>
              </a:rPr>
              <a:t>Pull reports in seconds</a:t>
            </a:r>
            <a:endParaRPr lang="en-US" sz="1600" b="1" dirty="0">
              <a:solidFill>
                <a:srgbClr val="002F87"/>
              </a:solidFill>
              <a:latin typeface="Arial" charset="0"/>
              <a:ea typeface="Arial" charset="0"/>
              <a:cs typeface="Arial" charset="0"/>
            </a:endParaRPr>
          </a:p>
          <a:p>
            <a:r>
              <a:rPr lang="en-US" sz="1200" dirty="0" smtClean="0">
                <a:solidFill>
                  <a:srgbClr val="33373B">
                    <a:lumMod val="60000"/>
                    <a:lumOff val="40000"/>
                  </a:srgbClr>
                </a:solidFill>
                <a:latin typeface="Arial" charset="0"/>
                <a:ea typeface="Arial" charset="0"/>
                <a:cs typeface="Arial" charset="0"/>
              </a:rPr>
              <a:t>Download </a:t>
            </a:r>
            <a:r>
              <a:rPr lang="en-US" sz="1200" dirty="0">
                <a:solidFill>
                  <a:srgbClr val="33373B">
                    <a:lumMod val="60000"/>
                    <a:lumOff val="40000"/>
                  </a:srgbClr>
                </a:solidFill>
                <a:latin typeface="Arial" charset="0"/>
                <a:ea typeface="Arial" charset="0"/>
                <a:cs typeface="Arial" charset="0"/>
              </a:rPr>
              <a:t>data </a:t>
            </a:r>
            <a:r>
              <a:rPr lang="en-US" sz="1200" dirty="0" smtClean="0">
                <a:solidFill>
                  <a:srgbClr val="33373B">
                    <a:lumMod val="60000"/>
                    <a:lumOff val="40000"/>
                  </a:srgbClr>
                </a:solidFill>
                <a:latin typeface="Arial" charset="0"/>
                <a:ea typeface="Arial" charset="0"/>
                <a:cs typeface="Arial" charset="0"/>
              </a:rPr>
              <a:t>to </a:t>
            </a:r>
            <a:r>
              <a:rPr lang="en-US" sz="1200" dirty="0">
                <a:solidFill>
                  <a:srgbClr val="33373B">
                    <a:lumMod val="60000"/>
                    <a:lumOff val="40000"/>
                  </a:srgbClr>
                </a:solidFill>
                <a:latin typeface="Arial" charset="0"/>
                <a:ea typeface="Arial" charset="0"/>
                <a:cs typeface="Arial" charset="0"/>
              </a:rPr>
              <a:t>your personal device using the Export function</a:t>
            </a:r>
            <a:r>
              <a:rPr lang="en-US" sz="1200" dirty="0" smtClean="0">
                <a:solidFill>
                  <a:srgbClr val="33373B">
                    <a:lumMod val="60000"/>
                    <a:lumOff val="40000"/>
                  </a:srgbClr>
                </a:solidFill>
                <a:latin typeface="Arial" charset="0"/>
                <a:ea typeface="Arial" charset="0"/>
                <a:cs typeface="Arial" charset="0"/>
              </a:rPr>
              <a:t>.</a:t>
            </a:r>
            <a:endParaRPr lang="en-US" sz="1200" dirty="0">
              <a:solidFill>
                <a:srgbClr val="33373B">
                  <a:lumMod val="60000"/>
                  <a:lumOff val="40000"/>
                </a:srgbClr>
              </a:solidFill>
              <a:latin typeface="Arial" charset="0"/>
              <a:ea typeface="Arial" charset="0"/>
              <a:cs typeface="Arial" charset="0"/>
            </a:endParaRPr>
          </a:p>
        </p:txBody>
      </p:sp>
      <p:sp>
        <p:nvSpPr>
          <p:cNvPr id="17" name="Right Arrow 16"/>
          <p:cNvSpPr/>
          <p:nvPr/>
        </p:nvSpPr>
        <p:spPr bwMode="auto">
          <a:xfrm rot="10800000">
            <a:off x="8980033" y="3763502"/>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smtClean="0">
              <a:solidFill>
                <a:srgbClr val="404040"/>
              </a:solidFill>
              <a:ea typeface="ヒラギノ角ゴ Pro W3" pitchFamily="84" charset="-128"/>
            </a:endParaRPr>
          </a:p>
        </p:txBody>
      </p:sp>
      <p:pic>
        <p:nvPicPr>
          <p:cNvPr id="2" name="Picture 1"/>
          <p:cNvPicPr>
            <a:picLocks noChangeAspect="1"/>
          </p:cNvPicPr>
          <p:nvPr/>
        </p:nvPicPr>
        <p:blipFill>
          <a:blip r:embed="rId3"/>
          <a:stretch>
            <a:fillRect/>
          </a:stretch>
        </p:blipFill>
        <p:spPr>
          <a:xfrm>
            <a:off x="3515370" y="1173682"/>
            <a:ext cx="5249028" cy="5439797"/>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w="3175">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8540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US" sz="4200" b="1" dirty="0">
                <a:latin typeface="Arial" panose="020B0604020202020204" pitchFamily="34" charset="0"/>
                <a:cs typeface="Arial" panose="020B0604020202020204" pitchFamily="34" charset="0"/>
              </a:rPr>
              <a:t>The MyLion </a:t>
            </a:r>
            <a:r>
              <a:rPr lang="en-US" sz="4200" b="1" dirty="0" smtClean="0">
                <a:latin typeface="Arial" panose="020B0604020202020204" pitchFamily="34" charset="0"/>
                <a:cs typeface="Arial" panose="020B0604020202020204" pitchFamily="34" charset="0"/>
              </a:rPr>
              <a:t>mobile application</a:t>
            </a: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713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 xmlns:a16="http://schemas.microsoft.com/office/drawing/2014/main" id="{10F2BFCD-7F25-A847-9826-8118E4042BF7}"/>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14" name="Freeform 13">
            <a:extLst>
              <a:ext uri="{FF2B5EF4-FFF2-40B4-BE49-F238E27FC236}">
                <a16:creationId xmlns="" xmlns:a16="http://schemas.microsoft.com/office/drawing/2014/main" id="{6718A771-B3F1-0545-9A92-E832D1BB8829}"/>
              </a:ext>
            </a:extLst>
          </p:cNvPr>
          <p:cNvSpPr/>
          <p:nvPr/>
        </p:nvSpPr>
        <p:spPr>
          <a:xfrm rot="16200000" flipV="1">
            <a:off x="-769731" y="769732"/>
            <a:ext cx="6858001" cy="5318539"/>
          </a:xfrm>
          <a:custGeom>
            <a:avLst/>
            <a:gdLst>
              <a:gd name="connsiteX0" fmla="*/ 6858001 w 6858001"/>
              <a:gd name="connsiteY0" fmla="*/ 5318539 h 5318539"/>
              <a:gd name="connsiteX1" fmla="*/ 6858001 w 6858001"/>
              <a:gd name="connsiteY1" fmla="*/ 4623293 h 5318539"/>
              <a:gd name="connsiteX2" fmla="*/ 6858001 w 6858001"/>
              <a:gd name="connsiteY2" fmla="*/ 4616583 h 5318539"/>
              <a:gd name="connsiteX3" fmla="*/ 6858001 w 6858001"/>
              <a:gd name="connsiteY3" fmla="*/ 3921337 h 5318539"/>
              <a:gd name="connsiteX4" fmla="*/ 6858001 w 6858001"/>
              <a:gd name="connsiteY4" fmla="*/ 2670589 h 5318539"/>
              <a:gd name="connsiteX5" fmla="*/ 6858001 w 6858001"/>
              <a:gd name="connsiteY5" fmla="*/ 1975343 h 5318539"/>
              <a:gd name="connsiteX6" fmla="*/ 6858001 w 6858001"/>
              <a:gd name="connsiteY6" fmla="*/ 1968633 h 5318539"/>
              <a:gd name="connsiteX7" fmla="*/ 6858001 w 6858001"/>
              <a:gd name="connsiteY7" fmla="*/ 1273387 h 5318539"/>
              <a:gd name="connsiteX8" fmla="*/ 6858000 w 6858001"/>
              <a:gd name="connsiteY8" fmla="*/ 1273387 h 5318539"/>
              <a:gd name="connsiteX9" fmla="*/ 6858000 w 6858001"/>
              <a:gd name="connsiteY9" fmla="*/ 701956 h 5318539"/>
              <a:gd name="connsiteX10" fmla="*/ 6858000 w 6858001"/>
              <a:gd name="connsiteY10" fmla="*/ 695246 h 5318539"/>
              <a:gd name="connsiteX11" fmla="*/ 6858000 w 6858001"/>
              <a:gd name="connsiteY11" fmla="*/ 0 h 5318539"/>
              <a:gd name="connsiteX12" fmla="*/ 0 w 6858001"/>
              <a:gd name="connsiteY12" fmla="*/ 922089 h 5318539"/>
              <a:gd name="connsiteX13" fmla="*/ 0 w 6858001"/>
              <a:gd name="connsiteY13" fmla="*/ 1617335 h 5318539"/>
              <a:gd name="connsiteX14" fmla="*/ 0 w 6858001"/>
              <a:gd name="connsiteY14" fmla="*/ 1624045 h 5318539"/>
              <a:gd name="connsiteX15" fmla="*/ 0 w 6858001"/>
              <a:gd name="connsiteY15" fmla="*/ 1978237 h 5318539"/>
              <a:gd name="connsiteX16" fmla="*/ 0 w 6858001"/>
              <a:gd name="connsiteY16" fmla="*/ 2319291 h 5318539"/>
              <a:gd name="connsiteX17" fmla="*/ 0 w 6858001"/>
              <a:gd name="connsiteY17" fmla="*/ 2673483 h 5318539"/>
              <a:gd name="connsiteX18" fmla="*/ 0 w 6858001"/>
              <a:gd name="connsiteY18" fmla="*/ 2680193 h 5318539"/>
              <a:gd name="connsiteX19" fmla="*/ 0 w 6858001"/>
              <a:gd name="connsiteY19" fmla="*/ 3375439 h 5318539"/>
              <a:gd name="connsiteX20" fmla="*/ 3 w 6858001"/>
              <a:gd name="connsiteY20" fmla="*/ 3375439 h 5318539"/>
              <a:gd name="connsiteX21" fmla="*/ 3 w 6858001"/>
              <a:gd name="connsiteY21" fmla="*/ 3921337 h 5318539"/>
              <a:gd name="connsiteX22" fmla="*/ 3 w 6858001"/>
              <a:gd name="connsiteY22" fmla="*/ 4616583 h 5318539"/>
              <a:gd name="connsiteX23" fmla="*/ 3 w 6858001"/>
              <a:gd name="connsiteY23" fmla="*/ 4623293 h 5318539"/>
              <a:gd name="connsiteX24" fmla="*/ 3 w 6858001"/>
              <a:gd name="connsiteY24" fmla="*/ 5318539 h 53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8001" h="5318539">
                <a:moveTo>
                  <a:pt x="6858001" y="5318539"/>
                </a:moveTo>
                <a:lnTo>
                  <a:pt x="6858001" y="4623293"/>
                </a:lnTo>
                <a:lnTo>
                  <a:pt x="6858001" y="4616583"/>
                </a:lnTo>
                <a:lnTo>
                  <a:pt x="6858001" y="3921337"/>
                </a:lnTo>
                <a:lnTo>
                  <a:pt x="6858001" y="2670589"/>
                </a:lnTo>
                <a:lnTo>
                  <a:pt x="6858001" y="1975343"/>
                </a:lnTo>
                <a:lnTo>
                  <a:pt x="6858001" y="1968633"/>
                </a:lnTo>
                <a:lnTo>
                  <a:pt x="6858001" y="1273387"/>
                </a:lnTo>
                <a:lnTo>
                  <a:pt x="6858000" y="1273387"/>
                </a:lnTo>
                <a:lnTo>
                  <a:pt x="6858000" y="701956"/>
                </a:lnTo>
                <a:lnTo>
                  <a:pt x="6858000" y="695246"/>
                </a:lnTo>
                <a:lnTo>
                  <a:pt x="6858000" y="0"/>
                </a:lnTo>
                <a:lnTo>
                  <a:pt x="0" y="922089"/>
                </a:lnTo>
                <a:lnTo>
                  <a:pt x="0" y="1617335"/>
                </a:lnTo>
                <a:lnTo>
                  <a:pt x="0" y="1624045"/>
                </a:lnTo>
                <a:lnTo>
                  <a:pt x="0" y="1978237"/>
                </a:lnTo>
                <a:lnTo>
                  <a:pt x="0" y="2319291"/>
                </a:lnTo>
                <a:lnTo>
                  <a:pt x="0" y="2673483"/>
                </a:lnTo>
                <a:lnTo>
                  <a:pt x="0" y="2680193"/>
                </a:lnTo>
                <a:lnTo>
                  <a:pt x="0" y="3375439"/>
                </a:lnTo>
                <a:lnTo>
                  <a:pt x="3" y="3375439"/>
                </a:lnTo>
                <a:lnTo>
                  <a:pt x="3" y="3921337"/>
                </a:lnTo>
                <a:lnTo>
                  <a:pt x="3" y="4616583"/>
                </a:lnTo>
                <a:lnTo>
                  <a:pt x="3" y="4623293"/>
                </a:lnTo>
                <a:lnTo>
                  <a:pt x="3" y="53185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en-US" dirty="0">
                <a:solidFill>
                  <a:prstClr val="white">
                    <a:alpha val="44000"/>
                  </a:prstClr>
                </a:solidFill>
              </a:rPr>
              <a:t>m</a:t>
            </a:r>
          </a:p>
        </p:txBody>
      </p:sp>
      <p:pic>
        <p:nvPicPr>
          <p:cNvPr id="5" name="Emblem - White">
            <a:extLst>
              <a:ext uri="{FF2B5EF4-FFF2-40B4-BE49-F238E27FC236}">
                <a16:creationId xmlns="" xmlns:a16="http://schemas.microsoft.com/office/drawing/2014/main" id="{ACA0C2C4-B706-7D48-A34A-56AD629954B9}"/>
              </a:ext>
            </a:extLst>
          </p:cNvPr>
          <p:cNvPicPr>
            <a:picLocks noChangeAspect="1"/>
          </p:cNvPicPr>
          <p:nvPr/>
        </p:nvPicPr>
        <p:blipFill rotWithShape="1">
          <a:blip r:embed="rId3" cstate="email">
            <a:alphaModFix amt="2000"/>
            <a:extLst>
              <a:ext uri="{28A0092B-C50C-407E-A947-70E740481C1C}">
                <a14:useLocalDpi xmlns:a14="http://schemas.microsoft.com/office/drawing/2010/main"/>
              </a:ext>
            </a:extLst>
          </a:blip>
          <a:srcRect/>
          <a:stretch/>
        </p:blipFill>
        <p:spPr>
          <a:xfrm>
            <a:off x="6999110" y="1311075"/>
            <a:ext cx="5181601" cy="5546926"/>
          </a:xfrm>
          <a:prstGeom prst="rect">
            <a:avLst/>
          </a:prstGeom>
        </p:spPr>
      </p:pic>
      <p:sp>
        <p:nvSpPr>
          <p:cNvPr id="8" name="Page Number - White">
            <a:extLst>
              <a:ext uri="{FF2B5EF4-FFF2-40B4-BE49-F238E27FC236}">
                <a16:creationId xmlns="" xmlns:a16="http://schemas.microsoft.com/office/drawing/2014/main" id="{5ADD365A-4846-E44E-A707-B9535D16A8D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prstClr val="white"/>
                </a:solidFill>
              </a:rPr>
              <a:pPr eaLnBrk="0" hangingPunct="0">
                <a:spcBef>
                  <a:spcPct val="50000"/>
                </a:spcBef>
                <a:defRPr/>
              </a:pPr>
              <a:t>2</a:t>
            </a:fld>
            <a:endParaRPr lang="en-US" sz="1000" dirty="0">
              <a:solidFill>
                <a:prstClr val="white"/>
              </a:solidFill>
            </a:endParaRPr>
          </a:p>
        </p:txBody>
      </p:sp>
      <p:sp>
        <p:nvSpPr>
          <p:cNvPr id="17" name="TextBox 16">
            <a:extLst>
              <a:ext uri="{FF2B5EF4-FFF2-40B4-BE49-F238E27FC236}">
                <a16:creationId xmlns="" xmlns:a16="http://schemas.microsoft.com/office/drawing/2014/main" id="{29719075-B0AD-8546-BCA6-E5F79E5DA933}"/>
              </a:ext>
            </a:extLst>
          </p:cNvPr>
          <p:cNvSpPr txBox="1"/>
          <p:nvPr/>
        </p:nvSpPr>
        <p:spPr>
          <a:xfrm>
            <a:off x="519584" y="5754394"/>
            <a:ext cx="3063208" cy="646331"/>
          </a:xfrm>
          <a:prstGeom prst="rect">
            <a:avLst/>
          </a:prstGeom>
          <a:noFill/>
        </p:spPr>
        <p:txBody>
          <a:bodyPr wrap="square" rtlCol="0">
            <a:spAutoFit/>
          </a:bodyPr>
          <a:lstStyle/>
          <a:p>
            <a:r>
              <a:rPr lang="en-US" sz="1200" i="1" dirty="0">
                <a:solidFill>
                  <a:srgbClr val="EBB700"/>
                </a:solidFill>
              </a:rPr>
              <a:t>MyLion will replace MyLCI service activity reporting starting July 1, 2019.  All other MyLCI features will remain available.</a:t>
            </a:r>
          </a:p>
        </p:txBody>
      </p:sp>
      <p:sp>
        <p:nvSpPr>
          <p:cNvPr id="11" name="Title 1"/>
          <p:cNvSpPr txBox="1">
            <a:spLocks/>
          </p:cNvSpPr>
          <p:nvPr/>
        </p:nvSpPr>
        <p:spPr>
          <a:xfrm>
            <a:off x="7465105" y="854715"/>
            <a:ext cx="3249668" cy="1304264"/>
          </a:xfrm>
          <a:prstGeom prst="rect">
            <a:avLst/>
          </a:prstGeom>
        </p:spPr>
        <p:txBody>
          <a:bodyPr anchor="b">
            <a:norm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6000" b="1" kern="0" dirty="0" err="1">
                <a:solidFill>
                  <a:prstClr val="white"/>
                </a:solidFill>
                <a:latin typeface="Arial" charset="0"/>
                <a:ea typeface="Arial" charset="0"/>
                <a:cs typeface="Arial" charset="0"/>
              </a:rPr>
              <a:t>MyLion</a:t>
            </a:r>
            <a:endParaRPr lang="en-US" sz="6000" b="1" kern="0" dirty="0">
              <a:solidFill>
                <a:prstClr val="white"/>
              </a:solidFill>
              <a:latin typeface="Arial" charset="0"/>
              <a:ea typeface="Arial" charset="0"/>
              <a:cs typeface="Arial" charset="0"/>
            </a:endParaRPr>
          </a:p>
        </p:txBody>
      </p:sp>
      <p:sp>
        <p:nvSpPr>
          <p:cNvPr id="12" name="Rectangle 11"/>
          <p:cNvSpPr/>
          <p:nvPr/>
        </p:nvSpPr>
        <p:spPr>
          <a:xfrm>
            <a:off x="7571206" y="2353779"/>
            <a:ext cx="2584862" cy="99153"/>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endParaRPr>
          </a:p>
        </p:txBody>
      </p:sp>
      <p:sp>
        <p:nvSpPr>
          <p:cNvPr id="20" name="Title 1">
            <a:extLst>
              <a:ext uri="{FF2B5EF4-FFF2-40B4-BE49-F238E27FC236}">
                <a16:creationId xmlns="" xmlns:a16="http://schemas.microsoft.com/office/drawing/2014/main" id="{17B240BB-0148-1648-AF92-E0D85AB1CB63}"/>
              </a:ext>
            </a:extLst>
          </p:cNvPr>
          <p:cNvSpPr txBox="1">
            <a:spLocks/>
          </p:cNvSpPr>
          <p:nvPr/>
        </p:nvSpPr>
        <p:spPr>
          <a:xfrm>
            <a:off x="7203204" y="2748719"/>
            <a:ext cx="4349770" cy="3162279"/>
          </a:xfrm>
          <a:prstGeom prst="rect">
            <a:avLst/>
          </a:prstGeom>
        </p:spPr>
        <p:txBody>
          <a:bodyPr anchor="t">
            <a:norm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560070" lvl="1" indent="-285750">
              <a:lnSpc>
                <a:spcPct val="105000"/>
              </a:lnSpc>
              <a:spcAft>
                <a:spcPts val="1200"/>
              </a:spcAft>
              <a:buFont typeface="Arial" pitchFamily="34" charset="0"/>
              <a:buChar char="•"/>
            </a:pPr>
            <a:r>
              <a:rPr lang="en-US" sz="1800" b="1" dirty="0" smtClean="0">
                <a:solidFill>
                  <a:prstClr val="white"/>
                </a:solidFill>
                <a:ea typeface="Arial" charset="0"/>
                <a:cs typeface="Arial" charset="0"/>
              </a:rPr>
              <a:t>Plan</a:t>
            </a:r>
            <a:r>
              <a:rPr lang="en-US" sz="1800" b="1" dirty="0">
                <a:solidFill>
                  <a:prstClr val="white"/>
                </a:solidFill>
                <a:ea typeface="Arial" charset="0"/>
                <a:cs typeface="Arial" charset="0"/>
              </a:rPr>
              <a:t>, invite, and share </a:t>
            </a:r>
            <a:r>
              <a:rPr lang="en-US" sz="1800" dirty="0">
                <a:solidFill>
                  <a:prstClr val="white"/>
                </a:solidFill>
                <a:ea typeface="Arial" charset="0"/>
                <a:cs typeface="Arial" charset="0"/>
              </a:rPr>
              <a:t>service activities with your club</a:t>
            </a:r>
          </a:p>
          <a:p>
            <a:pPr marL="560070" lvl="1" indent="-285750">
              <a:lnSpc>
                <a:spcPct val="105000"/>
              </a:lnSpc>
              <a:spcAft>
                <a:spcPts val="1200"/>
              </a:spcAft>
              <a:buFont typeface="Arial" pitchFamily="34" charset="0"/>
              <a:buChar char="•"/>
            </a:pPr>
            <a:r>
              <a:rPr lang="en-US" sz="1800" b="1" dirty="0">
                <a:solidFill>
                  <a:prstClr val="white"/>
                </a:solidFill>
                <a:ea typeface="Arial" charset="0"/>
                <a:cs typeface="Arial" charset="0"/>
              </a:rPr>
              <a:t>Report </a:t>
            </a:r>
            <a:r>
              <a:rPr lang="en-US" sz="1800" dirty="0">
                <a:solidFill>
                  <a:prstClr val="white"/>
                </a:solidFill>
                <a:ea typeface="Arial" charset="0"/>
                <a:cs typeface="Arial" charset="0"/>
              </a:rPr>
              <a:t>service activities if you are an officer</a:t>
            </a:r>
          </a:p>
          <a:p>
            <a:pPr marL="560070" lvl="1" indent="-285750">
              <a:lnSpc>
                <a:spcPct val="105000"/>
              </a:lnSpc>
              <a:spcAft>
                <a:spcPts val="1200"/>
              </a:spcAft>
              <a:buFont typeface="Arial" pitchFamily="34" charset="0"/>
              <a:buChar char="•"/>
            </a:pPr>
            <a:r>
              <a:rPr lang="en-US" sz="1800" b="1" dirty="0">
                <a:solidFill>
                  <a:prstClr val="white"/>
                </a:solidFill>
                <a:ea typeface="Arial" charset="0"/>
                <a:cs typeface="Arial" charset="0"/>
              </a:rPr>
              <a:t>Find, connect and chat </a:t>
            </a:r>
            <a:r>
              <a:rPr lang="en-US" sz="1800" dirty="0">
                <a:solidFill>
                  <a:prstClr val="white"/>
                </a:solidFill>
                <a:ea typeface="Arial" charset="0"/>
                <a:cs typeface="Arial" charset="0"/>
              </a:rPr>
              <a:t>with Lions and Leos from all over the world</a:t>
            </a:r>
          </a:p>
          <a:p>
            <a:pPr marL="560070" lvl="1" indent="-285750">
              <a:lnSpc>
                <a:spcPct val="105000"/>
              </a:lnSpc>
              <a:spcAft>
                <a:spcPts val="1200"/>
              </a:spcAft>
              <a:buFont typeface="Arial" pitchFamily="34" charset="0"/>
              <a:buChar char="•"/>
            </a:pPr>
            <a:r>
              <a:rPr lang="en-US" sz="1800" b="1" dirty="0">
                <a:solidFill>
                  <a:prstClr val="white"/>
                </a:solidFill>
                <a:ea typeface="Arial" charset="0"/>
                <a:cs typeface="Arial" charset="0"/>
              </a:rPr>
              <a:t>View key service data </a:t>
            </a:r>
            <a:r>
              <a:rPr lang="en-US" sz="1800" dirty="0">
                <a:solidFill>
                  <a:prstClr val="white"/>
                </a:solidFill>
                <a:ea typeface="Arial" charset="0"/>
                <a:cs typeface="Arial" charset="0"/>
              </a:rPr>
              <a:t>for your club, district, multiple district, etc.</a:t>
            </a:r>
          </a:p>
        </p:txBody>
      </p:sp>
      <p:pic>
        <p:nvPicPr>
          <p:cNvPr id="4" name="Picture 3">
            <a:extLst>
              <a:ext uri="{FF2B5EF4-FFF2-40B4-BE49-F238E27FC236}">
                <a16:creationId xmlns="" xmlns:a16="http://schemas.microsoft.com/office/drawing/2014/main" id="{238BF956-C5CF-E54A-8D16-4BDD31C4E8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436" y="854715"/>
            <a:ext cx="8206927" cy="4554444"/>
          </a:xfrm>
          <a:prstGeom prst="rect">
            <a:avLst/>
          </a:prstGeom>
        </p:spPr>
      </p:pic>
    </p:spTree>
    <p:extLst>
      <p:ext uri="{BB962C8B-B14F-4D97-AF65-F5344CB8AC3E}">
        <p14:creationId xmlns:p14="http://schemas.microsoft.com/office/powerpoint/2010/main" val="235479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A5496"/>
                </a:solidFill>
                <a:latin typeface="Arial" panose="020B0604020202020204" pitchFamily="34" charset="0"/>
                <a:ea typeface="Arial" charset="0"/>
                <a:cs typeface="Arial" panose="020B0604020202020204" pitchFamily="34" charset="0"/>
              </a:rPr>
              <a:t>Plan and join service activities on the MyLion </a:t>
            </a:r>
            <a:r>
              <a:rPr lang="en-US" sz="3200" b="1" dirty="0" smtClean="0">
                <a:solidFill>
                  <a:srgbClr val="0A5496"/>
                </a:solidFill>
                <a:latin typeface="Arial" panose="020B0604020202020204" pitchFamily="34" charset="0"/>
                <a:ea typeface="Arial" charset="0"/>
                <a:cs typeface="Arial" panose="020B0604020202020204" pitchFamily="34" charset="0"/>
              </a:rPr>
              <a:t>app</a:t>
            </a:r>
            <a:endParaRPr lang="en-US" sz="3200" b="1" dirty="0">
              <a:solidFill>
                <a:srgbClr val="0A5496"/>
              </a:solidFill>
              <a:latin typeface="Arial" panose="020B0604020202020204" pitchFamily="34" charset="0"/>
              <a:ea typeface="Arial" charset="0"/>
              <a:cs typeface="Arial" panose="020B0604020202020204"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7367" y="1230775"/>
            <a:ext cx="2048256" cy="3666378"/>
          </a:xfrm>
          <a:prstGeom prst="rect">
            <a:avLst/>
          </a:prstGeom>
          <a:effectLst>
            <a:outerShdw blurRad="152400" dist="38100" dir="3600000" sx="101000" sy="101000" algn="tl" rotWithShape="0">
              <a:prstClr val="black">
                <a:alpha val="35000"/>
              </a:prstClr>
            </a:outerShdw>
          </a:effec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4163" y="1230775"/>
            <a:ext cx="2048256" cy="3664103"/>
          </a:xfrm>
          <a:prstGeom prst="rect">
            <a:avLst/>
          </a:prstGeom>
          <a:effectLst>
            <a:outerShdw blurRad="152400" dist="38100" dir="3600000" sx="101000" sy="101000" algn="tl" rotWithShape="0">
              <a:prstClr val="black">
                <a:alpha val="35000"/>
              </a:prstClr>
            </a:outerShdw>
          </a:effec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5765" y="1228500"/>
            <a:ext cx="2048256" cy="3666378"/>
          </a:xfrm>
          <a:prstGeom prst="rect">
            <a:avLst/>
          </a:prstGeom>
          <a:effectLst>
            <a:outerShdw blurRad="152400" dist="38100" dir="3600000" sx="101000" sy="101000" algn="tl" rotWithShape="0">
              <a:prstClr val="black">
                <a:alpha val="35000"/>
              </a:prstClr>
            </a:outerShdw>
          </a:effectLst>
        </p:spPr>
      </p:pic>
      <p:sp>
        <p:nvSpPr>
          <p:cNvPr id="12" name="TextBox 11"/>
          <p:cNvSpPr txBox="1"/>
          <p:nvPr/>
        </p:nvSpPr>
        <p:spPr>
          <a:xfrm>
            <a:off x="1967368" y="5044370"/>
            <a:ext cx="2048256" cy="1585049"/>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Create or support service</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MyLion </a:t>
            </a:r>
            <a:r>
              <a:rPr lang="en-US" sz="1200" dirty="0">
                <a:solidFill>
                  <a:schemeClr val="tx1">
                    <a:lumMod val="60000"/>
                    <a:lumOff val="40000"/>
                  </a:schemeClr>
                </a:solidFill>
                <a:latin typeface="Arial" charset="0"/>
                <a:ea typeface="Arial" charset="0"/>
                <a:cs typeface="Arial" charset="0"/>
              </a:rPr>
              <a:t>can help bring your service activity idea to life, or connect you to activities that need your support</a:t>
            </a:r>
            <a:r>
              <a:rPr lang="en-US" sz="1200" dirty="0" smtClean="0">
                <a:solidFill>
                  <a:schemeClr val="tx1">
                    <a:lumMod val="60000"/>
                    <a:lumOff val="40000"/>
                  </a:schemeClr>
                </a:solidFill>
                <a:latin typeface="Arial" charset="0"/>
                <a:ea typeface="Arial" charset="0"/>
                <a:cs typeface="Arial" charset="0"/>
              </a:rPr>
              <a:t>.</a:t>
            </a:r>
          </a:p>
          <a:p>
            <a:endParaRPr lang="en-US" sz="1200" dirty="0">
              <a:solidFill>
                <a:schemeClr val="tx1">
                  <a:lumMod val="60000"/>
                  <a:lumOff val="40000"/>
                </a:schemeClr>
              </a:solidFill>
              <a:latin typeface="Arial" charset="0"/>
              <a:ea typeface="Arial" charset="0"/>
              <a:cs typeface="Arial" charset="0"/>
            </a:endParaRPr>
          </a:p>
        </p:txBody>
      </p:sp>
      <p:sp>
        <p:nvSpPr>
          <p:cNvPr id="13" name="TextBox 12"/>
          <p:cNvSpPr txBox="1"/>
          <p:nvPr/>
        </p:nvSpPr>
        <p:spPr>
          <a:xfrm>
            <a:off x="5175766" y="5044371"/>
            <a:ext cx="2048255" cy="1585049"/>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Get inspired and involved</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Search </a:t>
            </a:r>
            <a:r>
              <a:rPr lang="en-US" sz="1200" dirty="0">
                <a:solidFill>
                  <a:schemeClr val="tx1">
                    <a:lumMod val="60000"/>
                    <a:lumOff val="40000"/>
                  </a:schemeClr>
                </a:solidFill>
                <a:latin typeface="Arial" charset="0"/>
                <a:ea typeface="Arial" charset="0"/>
                <a:cs typeface="Arial" charset="0"/>
              </a:rPr>
              <a:t>filters </a:t>
            </a:r>
            <a:r>
              <a:rPr lang="en-US" sz="1200" dirty="0" smtClean="0">
                <a:solidFill>
                  <a:schemeClr val="tx1">
                    <a:lumMod val="60000"/>
                    <a:lumOff val="40000"/>
                  </a:schemeClr>
                </a:solidFill>
                <a:latin typeface="Arial" charset="0"/>
                <a:ea typeface="Arial" charset="0"/>
                <a:cs typeface="Arial" charset="0"/>
              </a:rPr>
              <a:t>help </a:t>
            </a:r>
            <a:r>
              <a:rPr lang="en-US" sz="1200" dirty="0">
                <a:solidFill>
                  <a:schemeClr val="tx1">
                    <a:lumMod val="60000"/>
                    <a:lumOff val="40000"/>
                  </a:schemeClr>
                </a:solidFill>
                <a:latin typeface="Arial" charset="0"/>
                <a:ea typeface="Arial" charset="0"/>
                <a:cs typeface="Arial" charset="0"/>
              </a:rPr>
              <a:t>you find </a:t>
            </a:r>
            <a:r>
              <a:rPr lang="en-US" sz="1200" dirty="0" smtClean="0">
                <a:solidFill>
                  <a:schemeClr val="tx1">
                    <a:lumMod val="60000"/>
                    <a:lumOff val="40000"/>
                  </a:schemeClr>
                </a:solidFill>
                <a:latin typeface="Arial" charset="0"/>
                <a:ea typeface="Arial" charset="0"/>
                <a:cs typeface="Arial" charset="0"/>
              </a:rPr>
              <a:t>activities. </a:t>
            </a:r>
            <a:r>
              <a:rPr lang="en-US" sz="1200" dirty="0">
                <a:solidFill>
                  <a:schemeClr val="tx1">
                    <a:lumMod val="60000"/>
                    <a:lumOff val="40000"/>
                  </a:schemeClr>
                </a:solidFill>
                <a:latin typeface="Arial" charset="0"/>
                <a:ea typeface="Arial" charset="0"/>
                <a:cs typeface="Arial" charset="0"/>
              </a:rPr>
              <a:t>Get inspired, join an activity when you travel or see what’s </a:t>
            </a:r>
            <a:r>
              <a:rPr lang="en-US" sz="1200" dirty="0" smtClean="0">
                <a:solidFill>
                  <a:schemeClr val="tx1">
                    <a:lumMod val="60000"/>
                    <a:lumOff val="40000"/>
                  </a:schemeClr>
                </a:solidFill>
                <a:latin typeface="Arial" charset="0"/>
                <a:ea typeface="Arial" charset="0"/>
                <a:cs typeface="Arial" charset="0"/>
              </a:rPr>
              <a:t>happening locally.</a:t>
            </a:r>
            <a:endParaRPr lang="en-US" sz="1200" dirty="0">
              <a:solidFill>
                <a:schemeClr val="tx1">
                  <a:lumMod val="60000"/>
                  <a:lumOff val="40000"/>
                </a:schemeClr>
              </a:solidFill>
              <a:latin typeface="Arial" charset="0"/>
              <a:ea typeface="Arial" charset="0"/>
              <a:cs typeface="Arial" charset="0"/>
            </a:endParaRPr>
          </a:p>
        </p:txBody>
      </p:sp>
      <p:sp>
        <p:nvSpPr>
          <p:cNvPr id="15" name="TextBox 14"/>
          <p:cNvSpPr txBox="1"/>
          <p:nvPr/>
        </p:nvSpPr>
        <p:spPr>
          <a:xfrm>
            <a:off x="8384164" y="5044370"/>
            <a:ext cx="2048256" cy="1661993"/>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Connect with the world</a:t>
            </a:r>
          </a:p>
          <a:p>
            <a:pPr>
              <a:spcAft>
                <a:spcPts val="600"/>
              </a:spcAft>
            </a:pPr>
            <a:r>
              <a:rPr lang="en-US" sz="1200" dirty="0" smtClean="0">
                <a:solidFill>
                  <a:schemeClr val="tx1">
                    <a:lumMod val="60000"/>
                    <a:lumOff val="40000"/>
                  </a:schemeClr>
                </a:solidFill>
                <a:latin typeface="Arial" charset="0"/>
                <a:ea typeface="Arial" charset="0"/>
                <a:cs typeface="Arial" charset="0"/>
              </a:rPr>
              <a:t>Curious about other clubs or interested in particular MyLion users? Search and follow to stay in the know.</a:t>
            </a:r>
          </a:p>
          <a:p>
            <a:pPr>
              <a:spcAft>
                <a:spcPts val="600"/>
              </a:spcAft>
            </a:pPr>
            <a:endParaRPr lang="en-US" sz="1200" dirty="0">
              <a:solidFill>
                <a:schemeClr val="tx1">
                  <a:lumMod val="60000"/>
                  <a:lumOff val="40000"/>
                </a:schemeClr>
              </a:solidFill>
              <a:latin typeface="Arial" charset="0"/>
              <a:ea typeface="Arial" charset="0"/>
              <a:cs typeface="Arial" charset="0"/>
            </a:endParaRPr>
          </a:p>
        </p:txBody>
      </p:sp>
    </p:spTree>
    <p:extLst>
      <p:ext uri="{BB962C8B-B14F-4D97-AF65-F5344CB8AC3E}">
        <p14:creationId xmlns:p14="http://schemas.microsoft.com/office/powerpoint/2010/main" val="4189906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0446" y="1262355"/>
            <a:ext cx="2009071" cy="3573468"/>
          </a:xfrm>
          <a:prstGeom prst="rect">
            <a:avLst/>
          </a:prstGeom>
          <a:noFill/>
          <a:ln>
            <a:noFill/>
          </a:ln>
          <a:effectLst>
            <a:outerShdw blurRad="152400" dist="38100" dir="3600000" sx="101000" sy="101000" algn="ctr" rotWithShape="0">
              <a:schemeClr val="accent6">
                <a:alpha val="3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7087" y="1288829"/>
            <a:ext cx="1986559" cy="3555942"/>
          </a:xfrm>
          <a:prstGeom prst="rect">
            <a:avLst/>
          </a:prstGeom>
          <a:effectLst>
            <a:outerShdw blurRad="152400" dist="38100" dir="3600000" sx="101000" sy="101000" algn="tl" rotWithShape="0">
              <a:prstClr val="black">
                <a:alpha val="35000"/>
              </a:prstClr>
            </a:outerShdw>
          </a:effectLst>
        </p:spPr>
      </p:pic>
      <p:pic>
        <p:nvPicPr>
          <p:cNvPr id="1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93805" y="1288829"/>
            <a:ext cx="2009071" cy="3573468"/>
          </a:xfrm>
          <a:prstGeom prst="rect">
            <a:avLst/>
          </a:prstGeom>
          <a:noFill/>
          <a:ln>
            <a:noFill/>
          </a:ln>
          <a:effectLst>
            <a:outerShdw blurRad="152400" dist="38100" dir="3600000" sx="101000" sy="101000" algn="ctr" rotWithShape="0">
              <a:schemeClr val="accent6">
                <a:alpha val="3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4752" y="1288829"/>
            <a:ext cx="2013895" cy="3573468"/>
          </a:xfrm>
          <a:prstGeom prst="rect">
            <a:avLst/>
          </a:prstGeom>
          <a:effectLst>
            <a:outerShdw blurRad="152400" dist="38100" dir="3600000" sx="101000" sy="101000" algn="tl" rotWithShape="0">
              <a:prstClr val="black">
                <a:alpha val="35000"/>
              </a:prstClr>
            </a:outerShdw>
          </a:effectLst>
        </p:spPr>
      </p:pic>
      <p:sp>
        <p:nvSpPr>
          <p:cNvPr id="12" name="Title 3"/>
          <p:cNvSpPr>
            <a:spLocks noGrp="1"/>
          </p:cNvSpPr>
          <p:nvPr>
            <p:ph type="title"/>
          </p:nvPr>
        </p:nvSpPr>
        <p:spPr>
          <a:xfrm>
            <a:off x="406400" y="304800"/>
            <a:ext cx="11379200" cy="774208"/>
          </a:xfrm>
        </p:spPr>
        <p:txBody>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Create an activity on the go</a:t>
            </a:r>
            <a:endParaRPr lang="en-US" sz="3200" b="1" dirty="0">
              <a:solidFill>
                <a:srgbClr val="0A5496"/>
              </a:solidFill>
              <a:latin typeface="Arial" panose="020B0604020202020204" pitchFamily="34" charset="0"/>
              <a:ea typeface="Arial" charset="0"/>
              <a:cs typeface="Arial" panose="020B0604020202020204" pitchFamily="34" charset="0"/>
            </a:endParaRPr>
          </a:p>
        </p:txBody>
      </p:sp>
      <p:sp>
        <p:nvSpPr>
          <p:cNvPr id="13" name="TextBox 12"/>
          <p:cNvSpPr txBox="1"/>
          <p:nvPr/>
        </p:nvSpPr>
        <p:spPr>
          <a:xfrm>
            <a:off x="884752" y="5072118"/>
            <a:ext cx="2013895" cy="1400383"/>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Use simple templates</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Consider </a:t>
            </a:r>
            <a:r>
              <a:rPr lang="en-US" sz="1200" dirty="0">
                <a:solidFill>
                  <a:schemeClr val="tx1">
                    <a:lumMod val="60000"/>
                    <a:lumOff val="40000"/>
                  </a:schemeClr>
                </a:solidFill>
                <a:latin typeface="Arial" charset="0"/>
                <a:ea typeface="Arial" charset="0"/>
                <a:cs typeface="Arial" charset="0"/>
              </a:rPr>
              <a:t>what activity you’d like to organize with MyLion and choose a simple </a:t>
            </a:r>
            <a:r>
              <a:rPr lang="en-US" sz="1200" dirty="0" smtClean="0">
                <a:solidFill>
                  <a:schemeClr val="tx1">
                    <a:lumMod val="60000"/>
                    <a:lumOff val="40000"/>
                  </a:schemeClr>
                </a:solidFill>
                <a:latin typeface="Arial" charset="0"/>
                <a:ea typeface="Arial" charset="0"/>
                <a:cs typeface="Arial" charset="0"/>
              </a:rPr>
              <a:t>template.</a:t>
            </a:r>
            <a:endParaRPr lang="en-US" sz="1200" dirty="0">
              <a:solidFill>
                <a:schemeClr val="tx1">
                  <a:lumMod val="60000"/>
                  <a:lumOff val="40000"/>
                </a:schemeClr>
              </a:solidFill>
              <a:latin typeface="Arial" charset="0"/>
              <a:ea typeface="Arial" charset="0"/>
              <a:cs typeface="Arial" charset="0"/>
            </a:endParaRPr>
          </a:p>
        </p:txBody>
      </p:sp>
      <p:sp>
        <p:nvSpPr>
          <p:cNvPr id="14" name="TextBox 13"/>
          <p:cNvSpPr txBox="1"/>
          <p:nvPr/>
        </p:nvSpPr>
        <p:spPr>
          <a:xfrm>
            <a:off x="3693804" y="5045645"/>
            <a:ext cx="2009071" cy="1585049"/>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Capture the details</a:t>
            </a:r>
            <a:endParaRPr lang="en-US" sz="1200" dirty="0">
              <a:solidFill>
                <a:schemeClr val="tx1">
                  <a:lumMod val="60000"/>
                  <a:lumOff val="40000"/>
                </a:schemeClr>
              </a:solidFill>
              <a:latin typeface="Arial" charset="0"/>
              <a:ea typeface="Arial" charset="0"/>
              <a:cs typeface="Arial" charset="0"/>
            </a:endParaRPr>
          </a:p>
          <a:p>
            <a:r>
              <a:rPr lang="en-US" sz="1200" dirty="0" err="1" smtClean="0">
                <a:solidFill>
                  <a:schemeClr val="tx1">
                    <a:lumMod val="60000"/>
                    <a:lumOff val="40000"/>
                  </a:schemeClr>
                </a:solidFill>
                <a:latin typeface="Arial" charset="0"/>
                <a:ea typeface="Arial" charset="0"/>
                <a:cs typeface="Arial" charset="0"/>
              </a:rPr>
              <a:t>MyLion’s</a:t>
            </a:r>
            <a:r>
              <a:rPr lang="en-US" sz="1200" dirty="0" smtClean="0">
                <a:solidFill>
                  <a:schemeClr val="tx1">
                    <a:lumMod val="60000"/>
                    <a:lumOff val="40000"/>
                  </a:schemeClr>
                </a:solidFill>
                <a:latin typeface="Arial" charset="0"/>
                <a:ea typeface="Arial" charset="0"/>
                <a:cs typeface="Arial" charset="0"/>
              </a:rPr>
              <a:t> prompts will help you add the details you need from the cause that motivates you to the timeline of the project.</a:t>
            </a:r>
            <a:endParaRPr lang="en-US" sz="1200" dirty="0">
              <a:solidFill>
                <a:schemeClr val="tx1">
                  <a:lumMod val="60000"/>
                  <a:lumOff val="40000"/>
                </a:schemeClr>
              </a:solidFill>
              <a:latin typeface="Arial" charset="0"/>
              <a:ea typeface="Arial" charset="0"/>
              <a:cs typeface="Arial" charset="0"/>
            </a:endParaRPr>
          </a:p>
        </p:txBody>
      </p:sp>
      <p:sp>
        <p:nvSpPr>
          <p:cNvPr id="17" name="TextBox 16"/>
          <p:cNvSpPr txBox="1"/>
          <p:nvPr/>
        </p:nvSpPr>
        <p:spPr>
          <a:xfrm>
            <a:off x="6498031" y="5045645"/>
            <a:ext cx="2011485" cy="1400383"/>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Get everyone involved</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With a few taps, invite others to join you and make your service a success.</a:t>
            </a:r>
            <a:endParaRPr lang="en-US" sz="1200" dirty="0">
              <a:solidFill>
                <a:schemeClr val="tx1">
                  <a:lumMod val="60000"/>
                  <a:lumOff val="40000"/>
                </a:schemeClr>
              </a:solidFill>
              <a:latin typeface="Arial" charset="0"/>
              <a:ea typeface="Arial" charset="0"/>
              <a:cs typeface="Arial" charset="0"/>
            </a:endParaRPr>
          </a:p>
        </p:txBody>
      </p:sp>
      <p:sp>
        <p:nvSpPr>
          <p:cNvPr id="18" name="TextBox 17"/>
          <p:cNvSpPr txBox="1"/>
          <p:nvPr/>
        </p:nvSpPr>
        <p:spPr>
          <a:xfrm>
            <a:off x="9304673" y="5045645"/>
            <a:ext cx="1988973" cy="1338828"/>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Let’s start serving</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Once you’re happy with your plan, click publish and share your upcoming service with invitees and other Lions and Leos.</a:t>
            </a:r>
            <a:endParaRPr lang="en-US" sz="1200" dirty="0">
              <a:solidFill>
                <a:schemeClr val="tx1">
                  <a:lumMod val="60000"/>
                  <a:lumOff val="40000"/>
                </a:schemeClr>
              </a:solidFill>
              <a:latin typeface="Arial" charset="0"/>
              <a:ea typeface="Arial" charset="0"/>
              <a:cs typeface="Arial" charset="0"/>
            </a:endParaRPr>
          </a:p>
        </p:txBody>
      </p:sp>
    </p:spTree>
    <p:extLst>
      <p:ext uri="{BB962C8B-B14F-4D97-AF65-F5344CB8AC3E}">
        <p14:creationId xmlns:p14="http://schemas.microsoft.com/office/powerpoint/2010/main" val="66413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Report and celebrate your service (for officers)</a:t>
            </a:r>
            <a:endParaRPr lang="en-US" sz="3200" b="1" dirty="0"/>
          </a:p>
        </p:txBody>
      </p:sp>
      <p:sp>
        <p:nvSpPr>
          <p:cNvPr id="8" name="TextBox 7"/>
          <p:cNvSpPr txBox="1"/>
          <p:nvPr/>
        </p:nvSpPr>
        <p:spPr>
          <a:xfrm>
            <a:off x="3608177" y="5611297"/>
            <a:ext cx="4846870" cy="784830"/>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Quickly report your service.</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Enter a few pieces of basic information and submit for quick and easy completion of your service</a:t>
            </a:r>
            <a:endParaRPr lang="en-US" sz="1200" dirty="0">
              <a:solidFill>
                <a:schemeClr val="tx1">
                  <a:lumMod val="60000"/>
                  <a:lumOff val="40000"/>
                </a:schemeClr>
              </a:solidFill>
              <a:latin typeface="Arial" charset="0"/>
              <a:ea typeface="Arial" charset="0"/>
              <a:cs typeface="Arial" charset="0"/>
            </a:endParaRPr>
          </a:p>
        </p:txBody>
      </p:sp>
      <p:pic>
        <p:nvPicPr>
          <p:cNvPr id="14" name="Picture 13" descr="38cecc85-615b-4fd1-8426-9ea9517e8863@namprd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5324" y="1382300"/>
            <a:ext cx="2261258" cy="4031212"/>
          </a:xfrm>
          <a:prstGeom prst="rect">
            <a:avLst/>
          </a:prstGeom>
          <a:effectLst>
            <a:outerShdw blurRad="152400" dist="38100" dir="3600000" sx="101000" sy="101000" algn="tl"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3f48c316-122c-4a60-b395-4c5b18feedec@namprd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00983" y="1382300"/>
            <a:ext cx="2261258" cy="4031212"/>
          </a:xfrm>
          <a:prstGeom prst="rect">
            <a:avLst/>
          </a:prstGeom>
          <a:effectLst>
            <a:outerShdw blurRad="152400" dist="38100" dir="3600000" sx="101000" sy="101000" algn="tl"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91033e7a-8bf4-48b7-8a75-a21b100de10d@namprd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26642" y="1336961"/>
            <a:ext cx="2219899" cy="4076551"/>
          </a:xfrm>
          <a:prstGeom prst="rect">
            <a:avLst/>
          </a:prstGeom>
          <a:effectLst>
            <a:outerShdw blurRad="152400" dist="38100" dir="3600000" sx="101000" sy="101000" algn="tl"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410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A5496"/>
                </a:solidFill>
                <a:latin typeface="Arial" panose="020B0604020202020204" pitchFamily="34" charset="0"/>
                <a:ea typeface="Arial" charset="0"/>
                <a:cs typeface="Arial" panose="020B0604020202020204" pitchFamily="34" charset="0"/>
              </a:rPr>
              <a:t>Discover your next service activity and service </a:t>
            </a:r>
            <a:r>
              <a:rPr lang="en-US" sz="3200" b="1" dirty="0" smtClean="0">
                <a:solidFill>
                  <a:srgbClr val="0A5496"/>
                </a:solidFill>
                <a:latin typeface="Arial" panose="020B0604020202020204" pitchFamily="34" charset="0"/>
                <a:ea typeface="Arial" charset="0"/>
                <a:cs typeface="Arial" panose="020B0604020202020204" pitchFamily="34" charset="0"/>
              </a:rPr>
              <a:t>partners</a:t>
            </a:r>
            <a:endParaRPr lang="en-US" sz="3200" b="1" dirty="0"/>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578" y="1322652"/>
            <a:ext cx="2172410" cy="3886200"/>
          </a:xfrm>
          <a:prstGeom prst="rect">
            <a:avLst/>
          </a:prstGeom>
          <a:effectLst>
            <a:outerShdw blurRad="152400" dist="38100" dir="3600000" sx="101000" sy="101000" algn="tl" rotWithShape="0">
              <a:prstClr val="black">
                <a:alpha val="35000"/>
              </a:prst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5386" y="1322652"/>
            <a:ext cx="2171062" cy="3886200"/>
          </a:xfrm>
          <a:prstGeom prst="rect">
            <a:avLst/>
          </a:prstGeom>
          <a:effectLst>
            <a:outerShdw blurRad="152400" dist="38100" dir="3600000" sx="101000" sy="101000" algn="tl" rotWithShape="0">
              <a:prstClr val="black">
                <a:alpha val="35000"/>
              </a:prstClr>
            </a:outerShdw>
          </a:effectLst>
        </p:spPr>
      </p:pic>
      <p:sp>
        <p:nvSpPr>
          <p:cNvPr id="8" name="TextBox 7"/>
          <p:cNvSpPr txBox="1"/>
          <p:nvPr/>
        </p:nvSpPr>
        <p:spPr>
          <a:xfrm>
            <a:off x="3649578" y="5452496"/>
            <a:ext cx="4846870" cy="784830"/>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Get inspired by local and global Lions</a:t>
            </a:r>
            <a:endParaRPr lang="en-US" sz="1200" dirty="0">
              <a:solidFill>
                <a:schemeClr val="tx1">
                  <a:lumMod val="60000"/>
                  <a:lumOff val="40000"/>
                </a:schemeClr>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Search for other Lions and clubs to discover service activities near you, or get inspired by activities globally.</a:t>
            </a:r>
            <a:endParaRPr lang="en-US" sz="1200" dirty="0">
              <a:solidFill>
                <a:schemeClr val="tx1">
                  <a:lumMod val="60000"/>
                  <a:lumOff val="40000"/>
                </a:schemeClr>
              </a:solidFill>
              <a:latin typeface="Arial" charset="0"/>
              <a:ea typeface="Arial" charset="0"/>
              <a:cs typeface="Arial" charset="0"/>
            </a:endParaRPr>
          </a:p>
        </p:txBody>
      </p:sp>
    </p:spTree>
    <p:extLst>
      <p:ext uri="{BB962C8B-B14F-4D97-AF65-F5344CB8AC3E}">
        <p14:creationId xmlns:p14="http://schemas.microsoft.com/office/powerpoint/2010/main" val="652030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A5496"/>
                </a:solidFill>
                <a:latin typeface="Arial" panose="020B0604020202020204" pitchFamily="34" charset="0"/>
                <a:ea typeface="Arial" charset="0"/>
                <a:cs typeface="Arial" panose="020B0604020202020204" pitchFamily="34" charset="0"/>
              </a:rPr>
              <a:t>Communicate </a:t>
            </a:r>
            <a:r>
              <a:rPr lang="en-US" sz="3200" b="1" dirty="0" smtClean="0">
                <a:solidFill>
                  <a:srgbClr val="0A5496"/>
                </a:solidFill>
                <a:latin typeface="Arial" panose="020B0604020202020204" pitchFamily="34" charset="0"/>
                <a:ea typeface="Arial" charset="0"/>
                <a:cs typeface="Arial" panose="020B0604020202020204" pitchFamily="34" charset="0"/>
              </a:rPr>
              <a:t>instantly</a:t>
            </a:r>
            <a:endParaRPr lang="en-US" sz="3200" b="1" dirty="0">
              <a:solidFill>
                <a:srgbClr val="0A5496"/>
              </a:solidFill>
              <a:latin typeface="Arial" panose="020B0604020202020204" pitchFamily="34" charset="0"/>
              <a:ea typeface="Arial" charset="0"/>
              <a:cs typeface="Arial" panose="020B0604020202020204" pitchFamily="34" charset="0"/>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9675" y="1371600"/>
            <a:ext cx="2171062" cy="3886200"/>
          </a:xfrm>
          <a:prstGeom prst="rect">
            <a:avLst/>
          </a:prstGeom>
          <a:effectLst>
            <a:outerShdw blurRad="152400" dist="38100" dir="3600000" sx="101000" sy="101000" algn="tl" rotWithShape="0">
              <a:prstClr val="black">
                <a:alpha val="35000"/>
              </a:prstClr>
            </a:outerShdw>
          </a:effectLst>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6675" y="1371600"/>
            <a:ext cx="2171062" cy="3886200"/>
          </a:xfrm>
          <a:prstGeom prst="rect">
            <a:avLst/>
          </a:prstGeom>
          <a:effectLst>
            <a:outerShdw blurRad="152400" dist="38100" dir="3600000" sx="101000" sy="101000" algn="tl" rotWithShape="0">
              <a:prstClr val="black">
                <a:alpha val="35000"/>
              </a:prstClr>
            </a:outerShdw>
          </a:effectLst>
        </p:spPr>
      </p:pic>
      <p:sp>
        <p:nvSpPr>
          <p:cNvPr id="7" name="TextBox 6"/>
          <p:cNvSpPr txBox="1"/>
          <p:nvPr/>
        </p:nvSpPr>
        <p:spPr>
          <a:xfrm>
            <a:off x="3659674" y="5452496"/>
            <a:ext cx="4842488" cy="784830"/>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Built-in </a:t>
            </a:r>
            <a:r>
              <a:rPr lang="en-US" sz="1600" b="1" dirty="0">
                <a:solidFill>
                  <a:schemeClr val="tx2"/>
                </a:solidFill>
                <a:latin typeface="Arial" charset="0"/>
                <a:ea typeface="Arial" charset="0"/>
                <a:cs typeface="Arial" charset="0"/>
              </a:rPr>
              <a:t>chat </a:t>
            </a:r>
            <a:r>
              <a:rPr lang="en-US" sz="1600" b="1" dirty="0">
                <a:solidFill>
                  <a:srgbClr val="002F87"/>
                </a:solidFill>
                <a:latin typeface="Arial" charset="0"/>
                <a:ea typeface="Arial" charset="0"/>
                <a:cs typeface="Arial" charset="0"/>
              </a:rPr>
              <a:t>features</a:t>
            </a:r>
            <a:endParaRPr lang="en-US" sz="1600" b="1" dirty="0">
              <a:solidFill>
                <a:schemeClr val="tx2"/>
              </a:solidFill>
              <a:latin typeface="Arial" charset="0"/>
              <a:ea typeface="Arial" charset="0"/>
              <a:cs typeface="Arial" charset="0"/>
            </a:endParaRPr>
          </a:p>
          <a:p>
            <a:r>
              <a:rPr lang="en-US" sz="1200" dirty="0">
                <a:solidFill>
                  <a:schemeClr val="tx1">
                    <a:lumMod val="60000"/>
                    <a:lumOff val="40000"/>
                  </a:schemeClr>
                </a:solidFill>
                <a:latin typeface="Arial" charset="0"/>
                <a:ea typeface="Arial" charset="0"/>
                <a:cs typeface="Arial" charset="0"/>
              </a:rPr>
              <a:t>Communicate with Lions anywhere in the world, and at a local level, too. </a:t>
            </a:r>
          </a:p>
        </p:txBody>
      </p:sp>
    </p:spTree>
    <p:extLst>
      <p:ext uri="{BB962C8B-B14F-4D97-AF65-F5344CB8AC3E}">
        <p14:creationId xmlns:p14="http://schemas.microsoft.com/office/powerpoint/2010/main" val="3219609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Donate to LCIF</a:t>
            </a:r>
            <a:endParaRPr lang="en-US" sz="3200" b="1" dirty="0">
              <a:solidFill>
                <a:srgbClr val="0A5496"/>
              </a:solidFill>
              <a:latin typeface="Arial" panose="020B0604020202020204" pitchFamily="34" charset="0"/>
              <a:ea typeface="Arial" charset="0"/>
              <a:cs typeface="Arial" panose="020B0604020202020204" pitchFamily="34" charset="0"/>
            </a:endParaRPr>
          </a:p>
        </p:txBody>
      </p:sp>
      <p:sp>
        <p:nvSpPr>
          <p:cNvPr id="7" name="TextBox 6"/>
          <p:cNvSpPr txBox="1"/>
          <p:nvPr/>
        </p:nvSpPr>
        <p:spPr>
          <a:xfrm>
            <a:off x="3571206" y="5550060"/>
            <a:ext cx="4930955" cy="969496"/>
          </a:xfrm>
          <a:prstGeom prst="rect">
            <a:avLst/>
          </a:prstGeom>
          <a:solidFill>
            <a:schemeClr val="bg1"/>
          </a:solidFill>
        </p:spPr>
        <p:txBody>
          <a:bodyPr wrap="square" rtlCol="0">
            <a:spAutoFit/>
          </a:bodyPr>
          <a:lstStyle/>
          <a:p>
            <a:pPr>
              <a:spcAft>
                <a:spcPts val="600"/>
              </a:spcAft>
            </a:pPr>
            <a:r>
              <a:rPr lang="en-US" sz="1600" b="1" dirty="0" smtClean="0">
                <a:solidFill>
                  <a:schemeClr val="tx2"/>
                </a:solidFill>
                <a:latin typeface="Arial" charset="0"/>
                <a:ea typeface="Arial" charset="0"/>
                <a:cs typeface="Arial" charset="0"/>
              </a:rPr>
              <a:t>Fast and secure donation process</a:t>
            </a:r>
            <a:endParaRPr lang="en-US" sz="1600" b="1" dirty="0">
              <a:solidFill>
                <a:schemeClr val="tx2"/>
              </a:solidFill>
              <a:latin typeface="Arial" charset="0"/>
              <a:ea typeface="Arial" charset="0"/>
              <a:cs typeface="Arial" charset="0"/>
            </a:endParaRPr>
          </a:p>
          <a:p>
            <a:r>
              <a:rPr lang="en-US" sz="1200" dirty="0" smtClean="0">
                <a:solidFill>
                  <a:schemeClr val="tx1">
                    <a:lumMod val="60000"/>
                    <a:lumOff val="40000"/>
                  </a:schemeClr>
                </a:solidFill>
                <a:latin typeface="Arial" charset="0"/>
                <a:ea typeface="Arial" charset="0"/>
                <a:cs typeface="Arial" charset="0"/>
              </a:rPr>
              <a:t>Enter a few key pieces of information, including how much you’d like to give, the frequency, and your payment method, then donate!  Your contribution will make a world of difference.</a:t>
            </a:r>
            <a:endParaRPr lang="en-US" sz="1200" dirty="0">
              <a:solidFill>
                <a:schemeClr val="tx1">
                  <a:lumMod val="60000"/>
                  <a:lumOff val="40000"/>
                </a:schemeClr>
              </a:solidFill>
              <a:latin typeface="Arial" charset="0"/>
              <a:ea typeface="Arial" charset="0"/>
              <a:cs typeface="Arial" charset="0"/>
            </a:endParaRPr>
          </a:p>
        </p:txBody>
      </p:sp>
      <p:pic>
        <p:nvPicPr>
          <p:cNvPr id="6" name="Picture 1" descr="image00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71207" y="1285027"/>
            <a:ext cx="2097838" cy="4101729"/>
          </a:xfrm>
          <a:prstGeom prst="rect">
            <a:avLst/>
          </a:prstGeom>
          <a:effectLst>
            <a:outerShdw blurRad="152400" dist="38100" dir="3600000" sx="101000" sy="101000" algn="tl"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image00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69567" y="1252157"/>
            <a:ext cx="2026881" cy="4167467"/>
          </a:xfrm>
          <a:prstGeom prst="rect">
            <a:avLst/>
          </a:prstGeom>
          <a:effectLst>
            <a:outerShdw blurRad="152400" dist="38100" dir="3600000" sx="101000" sy="101000" algn="tl"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153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US" sz="4200" b="1" dirty="0" smtClean="0">
                <a:latin typeface="Arial" panose="020B0604020202020204" pitchFamily="34" charset="0"/>
                <a:cs typeface="Arial" panose="020B0604020202020204" pitchFamily="34" charset="0"/>
              </a:rPr>
              <a:t>What’s next?</a:t>
            </a: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542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ckground - Solid">
            <a:extLst>
              <a:ext uri="{FF2B5EF4-FFF2-40B4-BE49-F238E27FC236}">
                <a16:creationId xmlns:a16="http://schemas.microsoft.com/office/drawing/2014/main" xmlns="" id="{8489D4B3-1F62-E142-9B2B-A4FA918C52D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4" name="Freeform 3">
            <a:extLst>
              <a:ext uri="{FF2B5EF4-FFF2-40B4-BE49-F238E27FC236}">
                <a16:creationId xmlns:a16="http://schemas.microsoft.com/office/drawing/2014/main" xmlns="" id="{B2522B32-6A0A-3947-9747-3E696854D05D}"/>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prstClr val="white">
                  <a:alpha val="44000"/>
                </a:prstClr>
              </a:solidFill>
            </a:endParaRPr>
          </a:p>
        </p:txBody>
      </p:sp>
      <p:grpSp>
        <p:nvGrpSpPr>
          <p:cNvPr id="5" name="Group 4">
            <a:extLst>
              <a:ext uri="{FF2B5EF4-FFF2-40B4-BE49-F238E27FC236}">
                <a16:creationId xmlns:a16="http://schemas.microsoft.com/office/drawing/2014/main" xmlns="" id="{FE36858A-6E85-5042-9253-FC8A0C8B1F4E}"/>
              </a:ext>
            </a:extLst>
          </p:cNvPr>
          <p:cNvGrpSpPr/>
          <p:nvPr/>
        </p:nvGrpSpPr>
        <p:grpSpPr>
          <a:xfrm>
            <a:off x="4955038" y="0"/>
            <a:ext cx="1677492" cy="6858000"/>
            <a:chOff x="3697870" y="0"/>
            <a:chExt cx="1677492" cy="6858000"/>
          </a:xfrm>
        </p:grpSpPr>
        <p:sp>
          <p:nvSpPr>
            <p:cNvPr id="6" name="Freeform 5">
              <a:extLst>
                <a:ext uri="{FF2B5EF4-FFF2-40B4-BE49-F238E27FC236}">
                  <a16:creationId xmlns:a16="http://schemas.microsoft.com/office/drawing/2014/main" xmlns="" id="{19B9CF58-C35F-4E48-B951-3F4106B30086}"/>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prstClr val="white">
                    <a:alpha val="44000"/>
                  </a:prstClr>
                </a:solidFill>
              </a:endParaRPr>
            </a:p>
          </p:txBody>
        </p:sp>
        <p:sp>
          <p:nvSpPr>
            <p:cNvPr id="7" name="Freeform 6">
              <a:extLst>
                <a:ext uri="{FF2B5EF4-FFF2-40B4-BE49-F238E27FC236}">
                  <a16:creationId xmlns:a16="http://schemas.microsoft.com/office/drawing/2014/main" xmlns="" id="{8B3B081A-EE55-FB49-9678-12AA0CAA4A2B}"/>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prstClr val="white">
                    <a:alpha val="44000"/>
                  </a:prstClr>
                </a:solidFill>
              </a:endParaRPr>
            </a:p>
          </p:txBody>
        </p:sp>
      </p:grpSp>
      <p:sp>
        <p:nvSpPr>
          <p:cNvPr id="8" name="Body Copy">
            <a:extLst>
              <a:ext uri="{FF2B5EF4-FFF2-40B4-BE49-F238E27FC236}">
                <a16:creationId xmlns:a16="http://schemas.microsoft.com/office/drawing/2014/main" xmlns="" id="{10FAD2B4-DF3E-734E-935B-04E14BD2A6CE}"/>
              </a:ext>
            </a:extLst>
          </p:cNvPr>
          <p:cNvSpPr txBox="1">
            <a:spLocks/>
          </p:cNvSpPr>
          <p:nvPr/>
        </p:nvSpPr>
        <p:spPr>
          <a:xfrm>
            <a:off x="6655895" y="1862217"/>
            <a:ext cx="5391561" cy="3497803"/>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Bef>
                <a:spcPts val="1500"/>
              </a:spcBef>
              <a:spcAft>
                <a:spcPts val="1000"/>
              </a:spcAft>
              <a:buClr>
                <a:srgbClr val="EBB700"/>
              </a:buClr>
              <a:buSzPct val="100000"/>
              <a:buFont typeface="Lucida Grande" panose="020B0600040502020204" pitchFamily="34" charset="0"/>
              <a:buChar char="▶"/>
            </a:pPr>
            <a:r>
              <a:rPr lang="en-US" b="1" kern="0" dirty="0" err="1">
                <a:solidFill>
                  <a:srgbClr val="0D2240"/>
                </a:solidFill>
                <a:latin typeface="Arial" charset="0"/>
                <a:cs typeface="Arial" charset="0"/>
              </a:rPr>
              <a:t>MyLion</a:t>
            </a:r>
            <a:r>
              <a:rPr lang="en-US" b="1" kern="0" dirty="0">
                <a:solidFill>
                  <a:srgbClr val="0D2240"/>
                </a:solidFill>
                <a:latin typeface="Arial" charset="0"/>
                <a:cs typeface="Arial" charset="0"/>
              </a:rPr>
              <a:t> is available everywhere, so register and login today!</a:t>
            </a:r>
          </a:p>
          <a:p>
            <a:pPr marL="804849" lvl="1" indent="-285750">
              <a:buClr>
                <a:srgbClr val="EBB700"/>
              </a:buClr>
              <a:buFont typeface="Arial" panose="020B0604020202020204" pitchFamily="34" charset="0"/>
              <a:buChar char="•"/>
            </a:pPr>
            <a:r>
              <a:rPr lang="en-US" sz="1600" kern="0" dirty="0">
                <a:solidFill>
                  <a:srgbClr val="0D2240"/>
                </a:solidFill>
                <a:latin typeface="Arial" charset="0"/>
                <a:cs typeface="Arial" charset="0"/>
              </a:rPr>
              <a:t>Visit </a:t>
            </a:r>
            <a:r>
              <a:rPr lang="en-US" sz="1600" kern="0" dirty="0">
                <a:solidFill>
                  <a:srgbClr val="0D2240"/>
                </a:solidFill>
                <a:latin typeface="Arial" charset="0"/>
                <a:cs typeface="Arial" charset="0"/>
                <a:hlinkClick r:id="rId3">
                  <a:extLst>
                    <a:ext uri="{A12FA001-AC4F-418D-AE19-62706E023703}">
                      <ahyp:hlinkClr xmlns:ahyp="http://schemas.microsoft.com/office/drawing/2018/hyperlinkcolor" xmlns="" val="tx"/>
                    </a:ext>
                  </a:extLst>
                </a:hlinkClick>
              </a:rPr>
              <a:t>https://app.mylion.org</a:t>
            </a:r>
            <a:r>
              <a:rPr lang="en-US" sz="1600" kern="0" dirty="0">
                <a:solidFill>
                  <a:srgbClr val="0D2240"/>
                </a:solidFill>
                <a:latin typeface="Arial" charset="0"/>
                <a:cs typeface="Arial" charset="0"/>
              </a:rPr>
              <a:t> from any internet browser to register and login.</a:t>
            </a:r>
          </a:p>
          <a:p>
            <a:pPr marL="804849" lvl="1" indent="-285750">
              <a:buClr>
                <a:srgbClr val="EBB700"/>
              </a:buClr>
              <a:buFont typeface="Arial" panose="020B0604020202020204" pitchFamily="34" charset="0"/>
              <a:buChar char="•"/>
            </a:pPr>
            <a:r>
              <a:rPr lang="en-US" sz="1600" kern="0" dirty="0">
                <a:solidFill>
                  <a:srgbClr val="0D2240"/>
                </a:solidFill>
                <a:latin typeface="Arial" charset="0"/>
                <a:cs typeface="Arial" charset="0"/>
              </a:rPr>
              <a:t>Download the </a:t>
            </a:r>
            <a:r>
              <a:rPr lang="en-US" sz="1600" kern="0" dirty="0" err="1">
                <a:solidFill>
                  <a:srgbClr val="0D2240"/>
                </a:solidFill>
                <a:latin typeface="Arial" charset="0"/>
                <a:cs typeface="Arial" charset="0"/>
              </a:rPr>
              <a:t>MyLion</a:t>
            </a:r>
            <a:r>
              <a:rPr lang="en-US" sz="1600" kern="0" dirty="0">
                <a:solidFill>
                  <a:srgbClr val="0D2240"/>
                </a:solidFill>
                <a:latin typeface="Arial" charset="0"/>
                <a:cs typeface="Arial" charset="0"/>
              </a:rPr>
              <a:t> application on your mobile device:</a:t>
            </a:r>
          </a:p>
          <a:p>
            <a:pPr marL="1657315" lvl="3" indent="-285750">
              <a:buClr>
                <a:srgbClr val="EBB700"/>
              </a:buClr>
              <a:buSzPct val="100000"/>
              <a:buFont typeface="Helvetica" pitchFamily="2" charset="0"/>
              <a:buChar char="‣"/>
            </a:pPr>
            <a:r>
              <a:rPr lang="en-US" sz="1400" kern="0" dirty="0">
                <a:solidFill>
                  <a:srgbClr val="0D2240"/>
                </a:solidFill>
                <a:latin typeface="Arial" charset="0"/>
                <a:cs typeface="Arial" charset="0"/>
              </a:rPr>
              <a:t>i</a:t>
            </a:r>
            <a:r>
              <a:rPr lang="en-US" sz="1400" kern="0" dirty="0" smtClean="0">
                <a:solidFill>
                  <a:srgbClr val="0D2240"/>
                </a:solidFill>
                <a:latin typeface="Arial" charset="0"/>
                <a:cs typeface="Arial" charset="0"/>
              </a:rPr>
              <a:t>Phone </a:t>
            </a:r>
            <a:r>
              <a:rPr lang="en-US" sz="1400" kern="0" dirty="0">
                <a:solidFill>
                  <a:srgbClr val="0D2240"/>
                </a:solidFill>
                <a:latin typeface="Arial" charset="0"/>
                <a:cs typeface="Arial" charset="0"/>
              </a:rPr>
              <a:t>users: visit the App Store</a:t>
            </a:r>
          </a:p>
          <a:p>
            <a:pPr marL="1657315" lvl="3" indent="-285750">
              <a:buClr>
                <a:srgbClr val="EBB700"/>
              </a:buClr>
              <a:buSzPct val="100000"/>
              <a:buFont typeface="Helvetica" pitchFamily="2" charset="0"/>
              <a:buChar char="‣"/>
            </a:pPr>
            <a:r>
              <a:rPr lang="en-US" sz="1400" kern="0" dirty="0">
                <a:solidFill>
                  <a:srgbClr val="0D2240"/>
                </a:solidFill>
                <a:latin typeface="Arial" charset="0"/>
                <a:cs typeface="Arial" charset="0"/>
              </a:rPr>
              <a:t>Android users: visit the Google Play Store</a:t>
            </a:r>
          </a:p>
          <a:p>
            <a:pPr marL="342900" indent="-342900">
              <a:spcBef>
                <a:spcPts val="1500"/>
              </a:spcBef>
              <a:spcAft>
                <a:spcPts val="1000"/>
              </a:spcAft>
              <a:buClr>
                <a:srgbClr val="EBB700"/>
              </a:buClr>
              <a:buSzPct val="100000"/>
              <a:buFont typeface="Lucida Grande" panose="020B0600040502020204" pitchFamily="34" charset="0"/>
              <a:buChar char="▶"/>
            </a:pPr>
            <a:r>
              <a:rPr lang="en-US" b="1" kern="0" dirty="0">
                <a:solidFill>
                  <a:srgbClr val="0D2240"/>
                </a:solidFill>
                <a:latin typeface="Arial" charset="0"/>
                <a:cs typeface="Arial" charset="0"/>
              </a:rPr>
              <a:t>Contact </a:t>
            </a:r>
            <a:r>
              <a:rPr lang="en-US" b="1" kern="0" dirty="0" smtClean="0">
                <a:solidFill>
                  <a:srgbClr val="0D2240"/>
                </a:solidFill>
                <a:latin typeface="Arial" charset="0"/>
                <a:cs typeface="Arial" charset="0"/>
                <a:hlinkClick r:id="rId4"/>
              </a:rPr>
              <a:t>mylionsupport@lionsclubs.org</a:t>
            </a:r>
            <a:r>
              <a:rPr lang="en-US" b="1" kern="0" dirty="0" smtClean="0">
                <a:solidFill>
                  <a:srgbClr val="0D2240"/>
                </a:solidFill>
                <a:latin typeface="Arial" charset="0"/>
                <a:cs typeface="Arial" charset="0"/>
              </a:rPr>
              <a:t> </a:t>
            </a:r>
            <a:r>
              <a:rPr lang="en-US" b="1" kern="0" dirty="0">
                <a:solidFill>
                  <a:srgbClr val="0D2240"/>
                </a:solidFill>
                <a:latin typeface="Arial" charset="0"/>
                <a:cs typeface="Arial" charset="0"/>
              </a:rPr>
              <a:t>if you need help registering, logging in or using MyLion.</a:t>
            </a:r>
          </a:p>
        </p:txBody>
      </p:sp>
      <p:sp>
        <p:nvSpPr>
          <p:cNvPr id="9" name="Large #">
            <a:extLst>
              <a:ext uri="{FF2B5EF4-FFF2-40B4-BE49-F238E27FC236}">
                <a16:creationId xmlns:a16="http://schemas.microsoft.com/office/drawing/2014/main" xmlns="" id="{CE189A1C-85BB-DA4D-9138-6085E1E602F7}"/>
              </a:ext>
            </a:extLst>
          </p:cNvPr>
          <p:cNvSpPr txBox="1"/>
          <p:nvPr/>
        </p:nvSpPr>
        <p:spPr>
          <a:xfrm>
            <a:off x="208789" y="1343151"/>
            <a:ext cx="5092507" cy="2913618"/>
          </a:xfrm>
          <a:prstGeom prst="rect">
            <a:avLst/>
          </a:prstGeom>
          <a:noFill/>
        </p:spPr>
        <p:txBody>
          <a:bodyPr wrap="square" rtlCol="0" anchor="b">
            <a:spAutoFit/>
          </a:bodyPr>
          <a:lstStyle/>
          <a:p>
            <a:pPr algn="ctr">
              <a:lnSpc>
                <a:spcPts val="11000"/>
              </a:lnSpc>
            </a:pPr>
            <a:r>
              <a:rPr lang="en-US" sz="12000" b="1" dirty="0">
                <a:solidFill>
                  <a:prstClr val="white"/>
                </a:solidFill>
                <a:latin typeface="Arial" panose="020B0604020202020204" pitchFamily="34" charset="0"/>
                <a:ea typeface="Arial" charset="0"/>
                <a:cs typeface="Arial" panose="020B0604020202020204" pitchFamily="34" charset="0"/>
              </a:rPr>
              <a:t>Next Steps</a:t>
            </a:r>
          </a:p>
        </p:txBody>
      </p:sp>
      <p:sp>
        <p:nvSpPr>
          <p:cNvPr id="10" name="Rectangle 9">
            <a:extLst>
              <a:ext uri="{FF2B5EF4-FFF2-40B4-BE49-F238E27FC236}">
                <a16:creationId xmlns:a16="http://schemas.microsoft.com/office/drawing/2014/main" xmlns="" id="{B4A590F4-BE75-974E-8192-E05910DD6354}"/>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Blue">
            <a:extLst>
              <a:ext uri="{FF2B5EF4-FFF2-40B4-BE49-F238E27FC236}">
                <a16:creationId xmlns:a16="http://schemas.microsoft.com/office/drawing/2014/main" xmlns="" id="{09E1D66C-5241-5843-855E-7A0B11E7461C}"/>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27</a:t>
            </a:fld>
            <a:endParaRPr lang="en-US" sz="1000" dirty="0">
              <a:solidFill>
                <a:srgbClr val="00338D"/>
              </a:solidFill>
            </a:endParaRPr>
          </a:p>
        </p:txBody>
      </p:sp>
    </p:spTree>
    <p:extLst>
      <p:ext uri="{BB962C8B-B14F-4D97-AF65-F5344CB8AC3E}">
        <p14:creationId xmlns:p14="http://schemas.microsoft.com/office/powerpoint/2010/main" val="739225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pic>
        <p:nvPicPr>
          <p:cNvPr id="4" name="Picture 3" descr="lionlogo_white.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8610" y="1295401"/>
            <a:ext cx="1751259" cy="1708355"/>
          </a:xfrm>
          <a:prstGeom prst="rect">
            <a:avLst/>
          </a:prstGeom>
        </p:spPr>
      </p:pic>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fontAlgn="base">
              <a:spcBef>
                <a:spcPct val="0"/>
              </a:spcBef>
              <a:spcAft>
                <a:spcPct val="0"/>
              </a:spcAft>
            </a:pPr>
            <a:endParaRPr lang="en-US">
              <a:solidFill>
                <a:prstClr val="white"/>
              </a:solidFill>
            </a:endParaRPr>
          </a:p>
        </p:txBody>
      </p:sp>
      <p:sp>
        <p:nvSpPr>
          <p:cNvPr id="7" name="TextBox 6"/>
          <p:cNvSpPr txBox="1"/>
          <p:nvPr/>
        </p:nvSpPr>
        <p:spPr>
          <a:xfrm>
            <a:off x="4404334" y="6195238"/>
            <a:ext cx="3399810" cy="338554"/>
          </a:xfrm>
          <a:prstGeom prst="rect">
            <a:avLst/>
          </a:prstGeom>
          <a:noFill/>
        </p:spPr>
        <p:txBody>
          <a:bodyPr wrap="square" rtlCol="0">
            <a:spAutoFit/>
          </a:bodyPr>
          <a:lstStyle/>
          <a:p>
            <a:pPr fontAlgn="base">
              <a:spcBef>
                <a:spcPct val="0"/>
              </a:spcBef>
              <a:spcAft>
                <a:spcPct val="0"/>
              </a:spcAft>
            </a:pPr>
            <a:r>
              <a:rPr lang="en-US" sz="1600" b="1">
                <a:solidFill>
                  <a:prstClr val="white"/>
                </a:solidFill>
                <a:latin typeface="Arial" pitchFamily="34" charset="0"/>
                <a:ea typeface="ヒラギノ角ゴ Pro W3" pitchFamily="125" charset="-128"/>
              </a:rPr>
              <a:t>© 2018 Lions Clubs International</a:t>
            </a:r>
          </a:p>
        </p:txBody>
      </p:sp>
      <p:sp>
        <p:nvSpPr>
          <p:cNvPr id="9" name="Text Placeholder 2"/>
          <p:cNvSpPr txBox="1">
            <a:spLocks/>
          </p:cNvSpPr>
          <p:nvPr/>
        </p:nvSpPr>
        <p:spPr>
          <a:xfrm>
            <a:off x="3143585" y="3854311"/>
            <a:ext cx="6209629"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200" kern="0" dirty="0" smtClean="0"/>
              <a:t>Thank you!</a:t>
            </a:r>
            <a:endParaRPr lang="en-US" sz="4200" kern="0" dirty="0"/>
          </a:p>
        </p:txBody>
      </p:sp>
    </p:spTree>
    <p:extLst>
      <p:ext uri="{BB962C8B-B14F-4D97-AF65-F5344CB8AC3E}">
        <p14:creationId xmlns:p14="http://schemas.microsoft.com/office/powerpoint/2010/main" val="2157720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ckground - Solid">
            <a:extLst>
              <a:ext uri="{FF2B5EF4-FFF2-40B4-BE49-F238E27FC236}">
                <a16:creationId xmlns:a16="http://schemas.microsoft.com/office/drawing/2014/main" xmlns="" id="{AF1E1F66-097E-5942-90D2-36DCAB0E9B77}"/>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7" name="Rectangle 6">
            <a:extLst>
              <a:ext uri="{FF2B5EF4-FFF2-40B4-BE49-F238E27FC236}">
                <a16:creationId xmlns:a16="http://schemas.microsoft.com/office/drawing/2014/main" xmlns="" id="{A951C28D-E001-D84B-BCD0-F90BB22F7307}"/>
              </a:ext>
            </a:extLst>
          </p:cNvPr>
          <p:cNvSpPr/>
          <p:nvPr/>
        </p:nvSpPr>
        <p:spPr>
          <a:xfrm>
            <a:off x="0" y="952423"/>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8" name="Text Placeholder 18">
            <a:extLst>
              <a:ext uri="{FF2B5EF4-FFF2-40B4-BE49-F238E27FC236}">
                <a16:creationId xmlns:a16="http://schemas.microsoft.com/office/drawing/2014/main" xmlns="" id="{C2D2994A-F622-164E-8907-BFB293F0F882}"/>
              </a:ext>
            </a:extLst>
          </p:cNvPr>
          <p:cNvSpPr txBox="1">
            <a:spLocks/>
          </p:cNvSpPr>
          <p:nvPr/>
        </p:nvSpPr>
        <p:spPr>
          <a:xfrm>
            <a:off x="685800" y="915049"/>
            <a:ext cx="898881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prstClr val="white"/>
                </a:solidFill>
              </a:rPr>
              <a:t>What do I need to know about </a:t>
            </a:r>
            <a:r>
              <a:rPr lang="en-US" kern="0" dirty="0" err="1">
                <a:solidFill>
                  <a:prstClr val="white"/>
                </a:solidFill>
              </a:rPr>
              <a:t>MyLion</a:t>
            </a:r>
            <a:r>
              <a:rPr lang="en-US" kern="0" dirty="0">
                <a:solidFill>
                  <a:prstClr val="white"/>
                </a:solidFill>
              </a:rPr>
              <a:t>?</a:t>
            </a:r>
          </a:p>
        </p:txBody>
      </p:sp>
      <p:sp>
        <p:nvSpPr>
          <p:cNvPr id="9" name="Page Number - Blue">
            <a:extLst>
              <a:ext uri="{FF2B5EF4-FFF2-40B4-BE49-F238E27FC236}">
                <a16:creationId xmlns:a16="http://schemas.microsoft.com/office/drawing/2014/main" xmlns="" id="{9E222613-0854-A744-9436-29994C81409C}"/>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prstClr val="white"/>
                </a:solidFill>
              </a:rPr>
              <a:pPr eaLnBrk="0" hangingPunct="0">
                <a:spcBef>
                  <a:spcPct val="50000"/>
                </a:spcBef>
                <a:defRPr/>
              </a:pPr>
              <a:t>3</a:t>
            </a:fld>
            <a:endParaRPr lang="en-US" sz="1000" dirty="0">
              <a:solidFill>
                <a:prstClr val="white"/>
              </a:solidFill>
            </a:endParaRPr>
          </a:p>
        </p:txBody>
      </p:sp>
      <p:sp>
        <p:nvSpPr>
          <p:cNvPr id="10" name="Text Placeholder 8">
            <a:extLst>
              <a:ext uri="{FF2B5EF4-FFF2-40B4-BE49-F238E27FC236}">
                <a16:creationId xmlns:a16="http://schemas.microsoft.com/office/drawing/2014/main" xmlns="" id="{6D47FA3D-6ED0-834D-914A-30CB8CB87125}"/>
              </a:ext>
            </a:extLst>
          </p:cNvPr>
          <p:cNvSpPr txBox="1">
            <a:spLocks/>
          </p:cNvSpPr>
          <p:nvPr/>
        </p:nvSpPr>
        <p:spPr>
          <a:xfrm>
            <a:off x="1556157" y="2188775"/>
            <a:ext cx="8360841" cy="3840541"/>
          </a:xfrm>
          <a:prstGeom prst="rect">
            <a:avLst/>
          </a:prstGeom>
        </p:spPr>
        <p:txBody>
          <a:bodyPr/>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indent="-457200">
              <a:spcBef>
                <a:spcPts val="2000"/>
              </a:spcBef>
              <a:spcAft>
                <a:spcPts val="1000"/>
              </a:spcAft>
              <a:buClr>
                <a:srgbClr val="EBB700"/>
              </a:buClr>
              <a:buSzPct val="100000"/>
              <a:buFont typeface="+mj-lt"/>
              <a:buAutoNum type="arabicPeriod"/>
            </a:pPr>
            <a:r>
              <a:rPr lang="en-US" sz="2400" dirty="0" err="1">
                <a:solidFill>
                  <a:prstClr val="white"/>
                </a:solidFill>
              </a:rPr>
              <a:t>MyLion</a:t>
            </a:r>
            <a:r>
              <a:rPr lang="en-US" sz="2400" dirty="0">
                <a:solidFill>
                  <a:prstClr val="white"/>
                </a:solidFill>
              </a:rPr>
              <a:t> is available everywhere from any device</a:t>
            </a:r>
          </a:p>
          <a:p>
            <a:pPr marL="1884313" lvl="4" indent="-285750">
              <a:buClr>
                <a:srgbClr val="EBB700"/>
              </a:buClr>
              <a:buFont typeface="Arial" pitchFamily="34" charset="0"/>
              <a:buChar char="•"/>
            </a:pPr>
            <a:r>
              <a:rPr lang="en-US" dirty="0">
                <a:solidFill>
                  <a:prstClr val="white"/>
                </a:solidFill>
              </a:rPr>
              <a:t>Login to </a:t>
            </a:r>
            <a:r>
              <a:rPr lang="en-US" dirty="0" err="1">
                <a:solidFill>
                  <a:prstClr val="white"/>
                </a:solidFill>
              </a:rPr>
              <a:t>MyLion</a:t>
            </a:r>
            <a:r>
              <a:rPr lang="en-US" dirty="0">
                <a:solidFill>
                  <a:prstClr val="white"/>
                </a:solidFill>
              </a:rPr>
              <a:t> from any web browser</a:t>
            </a:r>
          </a:p>
          <a:p>
            <a:pPr marL="1884313" lvl="4" indent="-285750">
              <a:buClr>
                <a:srgbClr val="EBB700"/>
              </a:buClr>
              <a:buFont typeface="Arial" pitchFamily="34" charset="0"/>
              <a:buChar char="•"/>
            </a:pPr>
            <a:r>
              <a:rPr lang="en-US" dirty="0">
                <a:solidFill>
                  <a:prstClr val="white"/>
                </a:solidFill>
              </a:rPr>
              <a:t>Download the </a:t>
            </a:r>
            <a:r>
              <a:rPr lang="en-US" dirty="0" err="1">
                <a:solidFill>
                  <a:prstClr val="white"/>
                </a:solidFill>
              </a:rPr>
              <a:t>MyLion</a:t>
            </a:r>
            <a:r>
              <a:rPr lang="en-US" dirty="0">
                <a:solidFill>
                  <a:prstClr val="white"/>
                </a:solidFill>
              </a:rPr>
              <a:t> mobile application on your smart phone </a:t>
            </a:r>
          </a:p>
          <a:p>
            <a:pPr marL="1371600" lvl="1" indent="-457200">
              <a:spcBef>
                <a:spcPts val="2000"/>
              </a:spcBef>
              <a:spcAft>
                <a:spcPts val="1000"/>
              </a:spcAft>
              <a:buClr>
                <a:srgbClr val="EBB700"/>
              </a:buClr>
              <a:buSzPct val="100000"/>
              <a:buFont typeface="+mj-lt"/>
              <a:buAutoNum type="arabicPeriod"/>
            </a:pPr>
            <a:r>
              <a:rPr lang="en-US" sz="2400" dirty="0" err="1">
                <a:solidFill>
                  <a:prstClr val="white"/>
                </a:solidFill>
              </a:rPr>
              <a:t>MyLion</a:t>
            </a:r>
            <a:r>
              <a:rPr lang="en-US" sz="2400" dirty="0">
                <a:solidFill>
                  <a:prstClr val="white"/>
                </a:solidFill>
              </a:rPr>
              <a:t> is constantly being improved</a:t>
            </a:r>
          </a:p>
          <a:p>
            <a:pPr marL="1884313" lvl="4" indent="-285750">
              <a:buClr>
                <a:srgbClr val="EBB700"/>
              </a:buClr>
              <a:buFont typeface="Arial" pitchFamily="34" charset="0"/>
              <a:buChar char="•"/>
            </a:pPr>
            <a:r>
              <a:rPr lang="en-US" dirty="0">
                <a:solidFill>
                  <a:prstClr val="white"/>
                </a:solidFill>
              </a:rPr>
              <a:t>MyLion was tested by over 300 Lions and Leos and we continue to develop the platform based on feedback from </a:t>
            </a:r>
            <a:r>
              <a:rPr lang="en-US" dirty="0" smtClean="0">
                <a:solidFill>
                  <a:prstClr val="white"/>
                </a:solidFill>
              </a:rPr>
              <a:t>users</a:t>
            </a:r>
            <a:endParaRPr lang="en-US" dirty="0">
              <a:solidFill>
                <a:prstClr val="white"/>
              </a:solidFill>
            </a:endParaRPr>
          </a:p>
          <a:p>
            <a:pPr marL="1371600" lvl="1" indent="-457200">
              <a:spcBef>
                <a:spcPts val="2000"/>
              </a:spcBef>
              <a:spcAft>
                <a:spcPts val="1000"/>
              </a:spcAft>
              <a:buClr>
                <a:srgbClr val="EBB700"/>
              </a:buClr>
              <a:buSzPct val="100000"/>
              <a:buFont typeface="+mj-lt"/>
              <a:buAutoNum type="arabicPeriod"/>
            </a:pPr>
            <a:r>
              <a:rPr lang="en-US" sz="2400" dirty="0">
                <a:solidFill>
                  <a:prstClr val="white"/>
                </a:solidFill>
              </a:rPr>
              <a:t>MyLion will replace MyLCI service activity reporting starting July 1, </a:t>
            </a:r>
            <a:r>
              <a:rPr lang="en-US" sz="2400" dirty="0" smtClean="0">
                <a:solidFill>
                  <a:prstClr val="white"/>
                </a:solidFill>
              </a:rPr>
              <a:t>2019</a:t>
            </a:r>
          </a:p>
          <a:p>
            <a:pPr marL="1884313" lvl="4" indent="-285750">
              <a:buClr>
                <a:srgbClr val="EBB700"/>
              </a:buClr>
              <a:buSzPct val="100000"/>
              <a:buFont typeface="Arial" pitchFamily="34" charset="0"/>
              <a:buChar char="•"/>
            </a:pPr>
            <a:r>
              <a:rPr lang="en-US" dirty="0" smtClean="0">
                <a:solidFill>
                  <a:prstClr val="white"/>
                </a:solidFill>
              </a:rPr>
              <a:t>Webinars, MyLion toolkits and other resources will be available for support.</a:t>
            </a:r>
            <a:endParaRPr lang="en-US" dirty="0">
              <a:solidFill>
                <a:prstClr val="white"/>
              </a:solidFill>
            </a:endParaRPr>
          </a:p>
        </p:txBody>
      </p:sp>
    </p:spTree>
    <p:extLst>
      <p:ext uri="{BB962C8B-B14F-4D97-AF65-F5344CB8AC3E}">
        <p14:creationId xmlns:p14="http://schemas.microsoft.com/office/powerpoint/2010/main" val="230899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US" sz="4200" b="1" dirty="0" smtClean="0">
                <a:latin typeface="Arial" panose="020B0604020202020204" pitchFamily="34" charset="0"/>
                <a:cs typeface="Arial" panose="020B0604020202020204" pitchFamily="34" charset="0"/>
              </a:rPr>
              <a:t>Getting Started</a:t>
            </a: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319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31730" tIns="15865" rIns="31730" bIns="15865" rtlCol="0" anchor="ctr"/>
          <a:lstStyle/>
          <a:p>
            <a:pPr algn="ctr"/>
            <a:endParaRPr lang="en-US">
              <a:solidFill>
                <a:srgbClr val="000000">
                  <a:lumMod val="75000"/>
                </a:srgbClr>
              </a:solidFill>
              <a:latin typeface="Open Sans Light"/>
            </a:endParaRPr>
          </a:p>
        </p:txBody>
      </p:sp>
      <p:sp>
        <p:nvSpPr>
          <p:cNvPr id="6" name="Content Placeholder 1" hidden="1"/>
          <p:cNvSpPr txBox="1">
            <a:spLocks/>
          </p:cNvSpPr>
          <p:nvPr/>
        </p:nvSpPr>
        <p:spPr>
          <a:xfrm>
            <a:off x="2381" y="3035154"/>
            <a:ext cx="12187238" cy="4265534"/>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gn="ctr">
              <a:buFont typeface="Arial" pitchFamily="34" charset="0"/>
              <a:buNone/>
            </a:pPr>
            <a:r>
              <a:rPr lang="en-US" sz="2399" kern="0">
                <a:solidFill>
                  <a:srgbClr val="33373B"/>
                </a:solidFill>
              </a:rPr>
              <a:t>Chris Bunch – LION Managing Editor</a:t>
            </a:r>
          </a:p>
          <a:p>
            <a:pPr marL="0" indent="0" algn="ctr">
              <a:buFont typeface="Arial" pitchFamily="34" charset="0"/>
              <a:buNone/>
            </a:pPr>
            <a:r>
              <a:rPr lang="en-US" sz="2399" kern="0">
                <a:solidFill>
                  <a:srgbClr val="33373B"/>
                </a:solidFill>
              </a:rPr>
              <a:t>Sanjeev Ahuja – Chief of Marketing &amp; Membership</a:t>
            </a:r>
          </a:p>
          <a:p>
            <a:pPr marL="0" indent="0" algn="ctr">
              <a:buFont typeface="Arial" pitchFamily="34" charset="0"/>
              <a:buNone/>
            </a:pPr>
            <a:r>
              <a:rPr lang="en-US" sz="2399" kern="0">
                <a:solidFill>
                  <a:srgbClr val="33373B"/>
                </a:solidFill>
              </a:rPr>
              <a:t>Dan Hervey – Brand &amp; Creative Director</a:t>
            </a:r>
          </a:p>
          <a:p>
            <a:pPr marL="0" indent="0" algn="ctr">
              <a:buFont typeface="Arial" pitchFamily="34" charset="0"/>
              <a:buNone/>
            </a:pPr>
            <a:r>
              <a:rPr lang="en-US" sz="2399" kern="0">
                <a:solidFill>
                  <a:srgbClr val="33373B"/>
                </a:solidFill>
              </a:rPr>
              <a:t>Stephanie Morales – Meetings Manager</a:t>
            </a:r>
            <a:endParaRPr lang="en-US" sz="1799" kern="0">
              <a:solidFill>
                <a:srgbClr val="33373B"/>
              </a:solidFill>
            </a:endParaRPr>
          </a:p>
        </p:txBody>
      </p:sp>
      <p:sp>
        <p:nvSpPr>
          <p:cNvPr id="22" name="TextBox 21"/>
          <p:cNvSpPr txBox="1"/>
          <p:nvPr/>
        </p:nvSpPr>
        <p:spPr>
          <a:xfrm>
            <a:off x="4063900" y="328106"/>
            <a:ext cx="4204164" cy="584775"/>
          </a:xfrm>
          <a:prstGeom prst="rect">
            <a:avLst/>
          </a:prstGeom>
          <a:noFill/>
        </p:spPr>
        <p:txBody>
          <a:bodyPr wrap="square" rtlCol="0">
            <a:spAutoFit/>
          </a:bodyPr>
          <a:lstStyle/>
          <a:p>
            <a:r>
              <a:rPr lang="en-US" sz="3200" b="1" dirty="0" smtClean="0">
                <a:solidFill>
                  <a:srgbClr val="0A5496"/>
                </a:solidFill>
                <a:latin typeface="Arial" panose="020B0604020202020204" pitchFamily="34" charset="0"/>
                <a:ea typeface="Arial" charset="0"/>
                <a:cs typeface="Arial" panose="020B0604020202020204" pitchFamily="34" charset="0"/>
              </a:rPr>
              <a:t>The MyLion website</a:t>
            </a:r>
            <a:endParaRPr lang="en-US" sz="3200" b="1" dirty="0">
              <a:solidFill>
                <a:srgbClr val="0A5496"/>
              </a:solidFill>
              <a:latin typeface="Arial" panose="020B0604020202020204" pitchFamily="34" charset="0"/>
              <a:ea typeface="Arial" charset="0"/>
              <a:cs typeface="Arial" panose="020B0604020202020204" pitchFamily="34" charset="0"/>
            </a:endParaRPr>
          </a:p>
        </p:txBody>
      </p:sp>
      <p:sp>
        <p:nvSpPr>
          <p:cNvPr id="14" name="TextBox 13"/>
          <p:cNvSpPr txBox="1"/>
          <p:nvPr/>
        </p:nvSpPr>
        <p:spPr>
          <a:xfrm>
            <a:off x="697232" y="2165975"/>
            <a:ext cx="2049019" cy="969496"/>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dirty="0" smtClean="0">
                <a:ln>
                  <a:noFill/>
                </a:ln>
                <a:solidFill>
                  <a:srgbClr val="002F87"/>
                </a:solidFill>
                <a:effectLst/>
                <a:uLnTx/>
                <a:uFillTx/>
                <a:latin typeface="Arial" charset="0"/>
                <a:ea typeface="Arial" charset="0"/>
                <a:cs typeface="Arial" charset="0"/>
              </a:rPr>
              <a:t>One-time</a:t>
            </a:r>
            <a:r>
              <a:rPr kumimoji="0" lang="en-US" sz="1600" b="1" i="0" u="none" strike="noStrike" kern="0" cap="none" spc="0" normalizeH="0" noProof="0" dirty="0" smtClean="0">
                <a:ln>
                  <a:noFill/>
                </a:ln>
                <a:solidFill>
                  <a:srgbClr val="002F87"/>
                </a:solidFill>
                <a:effectLst/>
                <a:uLnTx/>
                <a:uFillTx/>
                <a:latin typeface="Arial" charset="0"/>
                <a:ea typeface="Arial" charset="0"/>
                <a:cs typeface="Arial" charset="0"/>
              </a:rPr>
              <a:t> process</a:t>
            </a:r>
            <a:endParaRPr kumimoji="0" lang="en-US" sz="1200" b="0" i="0" u="none" strike="noStrike" kern="0" cap="none" spc="0" normalizeH="0" baseline="0" noProof="0" dirty="0" smtClean="0">
              <a:ln>
                <a:noFill/>
              </a:ln>
              <a:solidFill>
                <a:srgbClr val="33373B">
                  <a:lumMod val="60000"/>
                  <a:lumOff val="40000"/>
                </a:srgbClr>
              </a:solidFill>
              <a:effectLst/>
              <a:uLnTx/>
              <a:uFillTx/>
              <a:latin typeface="Arial" charset="0"/>
              <a:ea typeface="Arial" charset="0"/>
              <a:cs typeface="Arial" charset="0"/>
            </a:endParaRPr>
          </a:p>
          <a:p>
            <a:r>
              <a:rPr lang="en-US" sz="1200" kern="0" dirty="0" smtClean="0">
                <a:solidFill>
                  <a:srgbClr val="33373B">
                    <a:lumMod val="60000"/>
                    <a:lumOff val="40000"/>
                  </a:srgbClr>
                </a:solidFill>
                <a:latin typeface="Arial" charset="0"/>
                <a:ea typeface="Arial" charset="0"/>
                <a:cs typeface="Arial" charset="0"/>
              </a:rPr>
              <a:t>Your </a:t>
            </a:r>
            <a:r>
              <a:rPr lang="en-US" sz="1200" kern="0" dirty="0">
                <a:solidFill>
                  <a:srgbClr val="33373B">
                    <a:lumMod val="60000"/>
                    <a:lumOff val="40000"/>
                  </a:srgbClr>
                </a:solidFill>
                <a:latin typeface="Arial" charset="0"/>
                <a:ea typeface="Arial" charset="0"/>
                <a:cs typeface="Arial" charset="0"/>
              </a:rPr>
              <a:t>MyLion login gives you access to </a:t>
            </a:r>
            <a:r>
              <a:rPr lang="en-US" sz="1200" kern="0" dirty="0" smtClean="0">
                <a:solidFill>
                  <a:srgbClr val="33373B">
                    <a:lumMod val="60000"/>
                    <a:lumOff val="40000"/>
                  </a:srgbClr>
                </a:solidFill>
                <a:latin typeface="Arial" charset="0"/>
                <a:ea typeface="Arial" charset="0"/>
                <a:cs typeface="Arial" charset="0"/>
              </a:rPr>
              <a:t>the MyLion website and application. </a:t>
            </a:r>
            <a:endParaRPr lang="en-US" sz="1200" kern="0" dirty="0">
              <a:solidFill>
                <a:srgbClr val="33373B">
                  <a:lumMod val="60000"/>
                  <a:lumOff val="40000"/>
                </a:srgbClr>
              </a:solidFill>
              <a:latin typeface="Arial" charset="0"/>
              <a:ea typeface="Arial" charset="0"/>
              <a:cs typeface="Arial" charset="0"/>
            </a:endParaRPr>
          </a:p>
        </p:txBody>
      </p:sp>
      <p:sp>
        <p:nvSpPr>
          <p:cNvPr id="15" name="Right Arrow 14"/>
          <p:cNvSpPr/>
          <p:nvPr/>
        </p:nvSpPr>
        <p:spPr bwMode="auto">
          <a:xfrm>
            <a:off x="2746251" y="2235276"/>
            <a:ext cx="540912" cy="267928"/>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lvl="0" indent="-609600" algn="ctr" defTabSz="914400" eaLnBrk="1" fontAlgn="base" latinLnBrk="0" hangingPunct="1">
              <a:lnSpc>
                <a:spcPct val="100000"/>
              </a:lnSpc>
              <a:spcBef>
                <a:spcPts val="0"/>
              </a:spcBef>
              <a:spcAft>
                <a:spcPct val="0"/>
              </a:spcAft>
              <a:buClrTx/>
              <a:buSzTx/>
              <a:buFont typeface="Helvetica" pitchFamily="84" charset="0"/>
              <a:buNone/>
              <a:tabLst/>
              <a:defRPr/>
            </a:pPr>
            <a:endParaRPr kumimoji="0" lang="en-US" sz="3000" b="0" i="0" u="none" strike="noStrike" kern="0" cap="none" spc="0" normalizeH="0" baseline="0" noProof="0" dirty="0" err="1" smtClean="0">
              <a:ln>
                <a:noFill/>
              </a:ln>
              <a:solidFill>
                <a:srgbClr val="404040"/>
              </a:solidFill>
              <a:effectLst/>
              <a:uLnTx/>
              <a:uFillTx/>
              <a:latin typeface="Segoe UI Semibold"/>
              <a:ea typeface="ヒラギノ角ゴ Pro W3" pitchFamily="84" charset="-128"/>
            </a:endParaRPr>
          </a:p>
        </p:txBody>
      </p:sp>
      <p:sp>
        <p:nvSpPr>
          <p:cNvPr id="18" name="TextBox 17"/>
          <p:cNvSpPr txBox="1"/>
          <p:nvPr/>
        </p:nvSpPr>
        <p:spPr>
          <a:xfrm>
            <a:off x="9585713" y="3901250"/>
            <a:ext cx="2049019" cy="2816156"/>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1" i="0" u="none" strike="noStrike" kern="0" cap="none" spc="0" normalizeH="0" baseline="0" noProof="0" dirty="0" smtClean="0">
                <a:ln>
                  <a:noFill/>
                </a:ln>
                <a:solidFill>
                  <a:srgbClr val="002F87"/>
                </a:solidFill>
                <a:effectLst/>
                <a:uLnTx/>
                <a:uFillTx/>
                <a:latin typeface="Arial" charset="0"/>
                <a:ea typeface="Arial" charset="0"/>
                <a:cs typeface="Arial" charset="0"/>
              </a:rPr>
              <a:t>What you’ll need</a:t>
            </a:r>
          </a:p>
          <a:p>
            <a:pPr marL="228600" indent="-228600">
              <a:buFont typeface="+mj-lt"/>
              <a:buAutoNum type="arabicPeriod"/>
            </a:pPr>
            <a:r>
              <a:rPr lang="en-US" sz="1200" kern="0" dirty="0" smtClean="0">
                <a:solidFill>
                  <a:srgbClr val="33373B">
                    <a:lumMod val="60000"/>
                    <a:lumOff val="40000"/>
                  </a:srgbClr>
                </a:solidFill>
                <a:latin typeface="Arial" charset="0"/>
                <a:ea typeface="Arial" charset="0"/>
                <a:cs typeface="Arial" charset="0"/>
              </a:rPr>
              <a:t>Your </a:t>
            </a:r>
            <a:r>
              <a:rPr lang="en-US" sz="1200" kern="0" dirty="0">
                <a:solidFill>
                  <a:srgbClr val="33373B">
                    <a:lumMod val="60000"/>
                    <a:lumOff val="40000"/>
                  </a:srgbClr>
                </a:solidFill>
                <a:latin typeface="Arial" charset="0"/>
                <a:ea typeface="Arial" charset="0"/>
                <a:cs typeface="Arial" charset="0"/>
              </a:rPr>
              <a:t>member </a:t>
            </a:r>
            <a:r>
              <a:rPr lang="en-US" sz="1200" kern="0" dirty="0" smtClean="0">
                <a:solidFill>
                  <a:srgbClr val="33373B">
                    <a:lumMod val="60000"/>
                    <a:lumOff val="40000"/>
                  </a:srgbClr>
                </a:solidFill>
                <a:latin typeface="Arial" charset="0"/>
                <a:ea typeface="Arial" charset="0"/>
                <a:cs typeface="Arial" charset="0"/>
              </a:rPr>
              <a:t>ID</a:t>
            </a:r>
          </a:p>
          <a:p>
            <a:pPr marL="228600" indent="-228600">
              <a:buFont typeface="+mj-lt"/>
              <a:buAutoNum type="arabicPeriod"/>
            </a:pPr>
            <a:r>
              <a:rPr lang="en-US" sz="1200" kern="0" dirty="0">
                <a:solidFill>
                  <a:srgbClr val="33373B">
                    <a:lumMod val="60000"/>
                    <a:lumOff val="40000"/>
                  </a:srgbClr>
                </a:solidFill>
                <a:latin typeface="Arial" charset="0"/>
                <a:ea typeface="Arial" charset="0"/>
                <a:cs typeface="Arial" charset="0"/>
              </a:rPr>
              <a:t>An </a:t>
            </a:r>
            <a:r>
              <a:rPr lang="en-US" sz="1200" kern="0" dirty="0" smtClean="0">
                <a:solidFill>
                  <a:srgbClr val="33373B">
                    <a:lumMod val="60000"/>
                    <a:lumOff val="40000"/>
                  </a:srgbClr>
                </a:solidFill>
                <a:latin typeface="Arial" charset="0"/>
                <a:ea typeface="Arial" charset="0"/>
                <a:cs typeface="Arial" charset="0"/>
              </a:rPr>
              <a:t>email </a:t>
            </a:r>
            <a:r>
              <a:rPr lang="en-US" sz="1200" kern="0" dirty="0">
                <a:solidFill>
                  <a:srgbClr val="33373B">
                    <a:lumMod val="60000"/>
                    <a:lumOff val="40000"/>
                  </a:srgbClr>
                </a:solidFill>
                <a:latin typeface="Arial" charset="0"/>
                <a:ea typeface="Arial" charset="0"/>
                <a:cs typeface="Arial" charset="0"/>
              </a:rPr>
              <a:t>or phone </a:t>
            </a:r>
            <a:r>
              <a:rPr lang="en-US" sz="1200" kern="0" dirty="0" smtClean="0">
                <a:solidFill>
                  <a:srgbClr val="33373B">
                    <a:lumMod val="60000"/>
                    <a:lumOff val="40000"/>
                  </a:srgbClr>
                </a:solidFill>
                <a:latin typeface="Arial" charset="0"/>
                <a:ea typeface="Arial" charset="0"/>
                <a:cs typeface="Arial" charset="0"/>
              </a:rPr>
              <a:t>number that matches your email or phone number in MyLCI</a:t>
            </a:r>
            <a:endParaRPr lang="en-US" sz="1200" kern="0" dirty="0">
              <a:solidFill>
                <a:srgbClr val="33373B">
                  <a:lumMod val="60000"/>
                  <a:lumOff val="40000"/>
                </a:srgbClr>
              </a:solidFill>
              <a:latin typeface="Arial" charset="0"/>
              <a:ea typeface="Arial" charset="0"/>
              <a:cs typeface="Arial" charset="0"/>
            </a:endParaRPr>
          </a:p>
          <a:p>
            <a:pPr marL="228600" indent="-228600">
              <a:buFont typeface="+mj-lt"/>
              <a:buAutoNum type="arabicPeriod"/>
            </a:pPr>
            <a:r>
              <a:rPr lang="en-US" sz="1200" kern="0" dirty="0">
                <a:solidFill>
                  <a:srgbClr val="33373B">
                    <a:lumMod val="60000"/>
                    <a:lumOff val="40000"/>
                  </a:srgbClr>
                </a:solidFill>
                <a:latin typeface="Arial" charset="0"/>
                <a:ea typeface="Arial" charset="0"/>
                <a:cs typeface="Arial" charset="0"/>
              </a:rPr>
              <a:t>A password of your choosing</a:t>
            </a:r>
          </a:p>
          <a:p>
            <a:endParaRPr lang="en-US" sz="1200" kern="0" dirty="0">
              <a:solidFill>
                <a:srgbClr val="33373B">
                  <a:lumMod val="60000"/>
                  <a:lumOff val="40000"/>
                </a:srgbClr>
              </a:solidFill>
              <a:latin typeface="Arial" charset="0"/>
              <a:ea typeface="Arial" charset="0"/>
              <a:cs typeface="Arial" charset="0"/>
            </a:endParaRPr>
          </a:p>
          <a:p>
            <a:r>
              <a:rPr lang="en-US" sz="1200" kern="0" dirty="0">
                <a:solidFill>
                  <a:srgbClr val="33373B">
                    <a:lumMod val="60000"/>
                    <a:lumOff val="40000"/>
                  </a:srgbClr>
                </a:solidFill>
                <a:latin typeface="Arial" charset="0"/>
                <a:ea typeface="Arial" charset="0"/>
                <a:cs typeface="Arial" charset="0"/>
              </a:rPr>
              <a:t>Your club secretary can help you update your email and phone number in MyLCI, as well as give you your member ID</a:t>
            </a:r>
            <a:r>
              <a:rPr lang="en-US" sz="1200" kern="0" dirty="0" smtClean="0">
                <a:solidFill>
                  <a:srgbClr val="33373B">
                    <a:lumMod val="60000"/>
                    <a:lumOff val="40000"/>
                  </a:srgbClr>
                </a:solidFill>
                <a:latin typeface="Arial" charset="0"/>
                <a:ea typeface="Arial" charset="0"/>
                <a:cs typeface="Arial" charset="0"/>
              </a:rPr>
              <a:t>.</a:t>
            </a:r>
            <a:endParaRPr lang="en-US" sz="1200" kern="0" dirty="0">
              <a:solidFill>
                <a:srgbClr val="33373B">
                  <a:lumMod val="60000"/>
                  <a:lumOff val="40000"/>
                </a:srgbClr>
              </a:solidFill>
              <a:latin typeface="Arial" charset="0"/>
              <a:ea typeface="Arial" charset="0"/>
              <a:cs typeface="Arial" charset="0"/>
            </a:endParaRPr>
          </a:p>
        </p:txBody>
      </p:sp>
      <p:sp>
        <p:nvSpPr>
          <p:cNvPr id="19" name="Right Arrow 18"/>
          <p:cNvSpPr/>
          <p:nvPr/>
        </p:nvSpPr>
        <p:spPr bwMode="auto">
          <a:xfrm rot="10800000">
            <a:off x="9044801" y="4054677"/>
            <a:ext cx="540912" cy="267928"/>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lvl="0" indent="-609600" algn="ctr" defTabSz="914400" eaLnBrk="1" fontAlgn="base" latinLnBrk="0" hangingPunct="1">
              <a:lnSpc>
                <a:spcPct val="100000"/>
              </a:lnSpc>
              <a:spcBef>
                <a:spcPts val="0"/>
              </a:spcBef>
              <a:spcAft>
                <a:spcPct val="0"/>
              </a:spcAft>
              <a:buClrTx/>
              <a:buSzTx/>
              <a:buFont typeface="Helvetica" pitchFamily="84" charset="0"/>
              <a:buNone/>
              <a:tabLst/>
              <a:defRPr/>
            </a:pPr>
            <a:endParaRPr kumimoji="0" lang="en-US" sz="3000" b="0" i="0" u="none" strike="noStrike" kern="0" cap="none" spc="0" normalizeH="0" baseline="0" noProof="0" dirty="0" err="1" smtClean="0">
              <a:ln>
                <a:noFill/>
              </a:ln>
              <a:solidFill>
                <a:srgbClr val="404040"/>
              </a:solidFill>
              <a:effectLst/>
              <a:uLnTx/>
              <a:uFillTx/>
              <a:latin typeface="Segoe UI Semibold"/>
              <a:ea typeface="ヒラギノ角ゴ Pro W3" pitchFamily="84" charset="-128"/>
            </a:endParaRPr>
          </a:p>
        </p:txBody>
      </p:sp>
      <p:pic>
        <p:nvPicPr>
          <p:cNvPr id="10" name="Picture 9"/>
          <p:cNvPicPr>
            <a:picLocks noChangeAspect="1"/>
          </p:cNvPicPr>
          <p:nvPr/>
        </p:nvPicPr>
        <p:blipFill rotWithShape="1">
          <a:blip r:embed="rId3"/>
          <a:srcRect l="65" t="1" r="-1" b="1204"/>
          <a:stretch/>
        </p:blipFill>
        <p:spPr>
          <a:xfrm>
            <a:off x="3626161" y="1240987"/>
            <a:ext cx="5079642" cy="4068341"/>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3402819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31730" tIns="15865" rIns="31730" bIns="15865" rtlCol="0" anchor="ctr"/>
          <a:lstStyle/>
          <a:p>
            <a:pPr algn="ctr"/>
            <a:endParaRPr lang="en-US">
              <a:solidFill>
                <a:srgbClr val="000000">
                  <a:lumMod val="75000"/>
                </a:srgbClr>
              </a:solidFill>
              <a:latin typeface="Open Sans Light"/>
            </a:endParaRPr>
          </a:p>
        </p:txBody>
      </p:sp>
      <p:sp>
        <p:nvSpPr>
          <p:cNvPr id="2" name="Rectangle 1">
            <a:extLst>
              <a:ext uri="{FF2B5EF4-FFF2-40B4-BE49-F238E27FC236}">
                <a16:creationId xmlns="" xmlns:a16="http://schemas.microsoft.com/office/drawing/2014/main" id="{964ADD34-C541-EB4F-9A8C-12B8113698E7}"/>
              </a:ext>
            </a:extLst>
          </p:cNvPr>
          <p:cNvSpPr/>
          <p:nvPr/>
        </p:nvSpPr>
        <p:spPr bwMode="auto">
          <a:xfrm>
            <a:off x="0" y="1905000"/>
            <a:ext cx="2469930" cy="4191000"/>
          </a:xfrm>
          <a:prstGeom prst="rect">
            <a:avLst/>
          </a:prstGeom>
          <a:solidFill>
            <a:srgbClr val="3337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7" name="Picture 6">
            <a:extLst>
              <a:ext uri="{FF2B5EF4-FFF2-40B4-BE49-F238E27FC236}">
                <a16:creationId xmlns="" xmlns:a16="http://schemas.microsoft.com/office/drawing/2014/main" id="{DF18A01D-1CA0-114D-84B8-C17D405668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9900" y="935421"/>
            <a:ext cx="3776233" cy="6025904"/>
          </a:xfrm>
          <a:prstGeom prst="rect">
            <a:avLst/>
          </a:prstGeom>
        </p:spPr>
      </p:pic>
      <p:sp>
        <p:nvSpPr>
          <p:cNvPr id="4" name="Title 3"/>
          <p:cNvSpPr>
            <a:spLocks noGrp="1"/>
          </p:cNvSpPr>
          <p:nvPr>
            <p:ph type="title"/>
          </p:nvPr>
        </p:nvSpPr>
        <p:spPr/>
        <p:txBody>
          <a:bodyPr/>
          <a:lstStyle/>
          <a:p>
            <a:r>
              <a:rPr lang="en-US" sz="3200" b="1" dirty="0">
                <a:solidFill>
                  <a:srgbClr val="0A5496"/>
                </a:solidFill>
                <a:latin typeface="Arial" panose="020B0604020202020204" pitchFamily="34" charset="0"/>
                <a:ea typeface="Arial" charset="0"/>
                <a:cs typeface="Arial" panose="020B0604020202020204" pitchFamily="34" charset="0"/>
              </a:rPr>
              <a:t>Download and register on the MyLion </a:t>
            </a:r>
            <a:r>
              <a:rPr lang="en-US" sz="3200" b="1" dirty="0" smtClean="0">
                <a:solidFill>
                  <a:srgbClr val="0A5496"/>
                </a:solidFill>
                <a:latin typeface="Arial" panose="020B0604020202020204" pitchFamily="34" charset="0"/>
                <a:ea typeface="Arial" charset="0"/>
                <a:cs typeface="Arial" panose="020B0604020202020204" pitchFamily="34" charset="0"/>
              </a:rPr>
              <a:t>mobile app.</a:t>
            </a:r>
            <a:endParaRPr lang="en-US" sz="3200" b="1" dirty="0">
              <a:solidFill>
                <a:srgbClr val="0A5496"/>
              </a:solidFill>
              <a:latin typeface="Arial" panose="020B0604020202020204" pitchFamily="34" charset="0"/>
              <a:ea typeface="Arial" charset="0"/>
              <a:cs typeface="Arial" panose="020B0604020202020204" pitchFamily="34" charset="0"/>
            </a:endParaRPr>
          </a:p>
        </p:txBody>
      </p:sp>
      <p:sp>
        <p:nvSpPr>
          <p:cNvPr id="6" name="Freeform: Shape 21"/>
          <p:cNvSpPr txBox="1">
            <a:spLocks/>
          </p:cNvSpPr>
          <p:nvPr/>
        </p:nvSpPr>
        <p:spPr bwMode="auto">
          <a:xfrm>
            <a:off x="892917" y="1905000"/>
            <a:ext cx="4256691" cy="4191000"/>
          </a:xfrm>
          <a:custGeom>
            <a:avLst/>
            <a:gdLst>
              <a:gd name="connsiteX0" fmla="*/ 0 w 3124200"/>
              <a:gd name="connsiteY0" fmla="*/ 0 h 4191000"/>
              <a:gd name="connsiteX1" fmla="*/ 2908349 w 3124200"/>
              <a:gd name="connsiteY1" fmla="*/ 0 h 4191000"/>
              <a:gd name="connsiteX2" fmla="*/ 3124200 w 3124200"/>
              <a:gd name="connsiteY2" fmla="*/ 215851 h 4191000"/>
              <a:gd name="connsiteX3" fmla="*/ 3124200 w 3124200"/>
              <a:gd name="connsiteY3" fmla="*/ 3975149 h 4191000"/>
              <a:gd name="connsiteX4" fmla="*/ 2908349 w 3124200"/>
              <a:gd name="connsiteY4" fmla="*/ 4191000 h 4191000"/>
              <a:gd name="connsiteX5" fmla="*/ 0 w 3124200"/>
              <a:gd name="connsiteY5" fmla="*/ 419100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0" h="4191000">
                <a:moveTo>
                  <a:pt x="0" y="0"/>
                </a:moveTo>
                <a:lnTo>
                  <a:pt x="2908349" y="0"/>
                </a:lnTo>
                <a:cubicBezTo>
                  <a:pt x="3027560" y="0"/>
                  <a:pt x="3124200" y="96640"/>
                  <a:pt x="3124200" y="215851"/>
                </a:cubicBezTo>
                <a:lnTo>
                  <a:pt x="3124200" y="3975149"/>
                </a:lnTo>
                <a:cubicBezTo>
                  <a:pt x="3124200" y="4094360"/>
                  <a:pt x="3027560" y="4191000"/>
                  <a:pt x="2908349" y="4191000"/>
                </a:cubicBezTo>
                <a:lnTo>
                  <a:pt x="0" y="419100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274320" rIns="182880" bIns="274320" numCol="1" anchor="ctr" anchorCtr="0" compatLnSpc="1">
            <a:prstTxWarp prst="textNoShape">
              <a:avLst/>
            </a:prstTxWarp>
            <a:noAutofit/>
          </a:bodyPr>
          <a:lst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spcBef>
                <a:spcPts val="0"/>
              </a:spcBef>
              <a:spcAft>
                <a:spcPts val="2400"/>
              </a:spcAft>
              <a:buNone/>
            </a:pPr>
            <a:r>
              <a:rPr lang="en-US" sz="2800" kern="0" dirty="0">
                <a:solidFill>
                  <a:prstClr val="white"/>
                </a:solidFill>
                <a:latin typeface="Arial" panose="020B0604020202020204" pitchFamily="34" charset="0"/>
                <a:cs typeface="Arial" panose="020B0604020202020204" pitchFamily="34" charset="0"/>
              </a:rPr>
              <a:t>Go to </a:t>
            </a:r>
            <a:r>
              <a:rPr lang="en-US" sz="2800" kern="0" dirty="0" err="1">
                <a:solidFill>
                  <a:prstClr val="white"/>
                </a:solidFill>
                <a:latin typeface="Arial" panose="020B0604020202020204" pitchFamily="34" charset="0"/>
                <a:cs typeface="Arial" panose="020B0604020202020204" pitchFamily="34" charset="0"/>
              </a:rPr>
              <a:t>www.mylion.org</a:t>
            </a:r>
            <a:endParaRPr lang="en-US" sz="2800" kern="0" dirty="0">
              <a:solidFill>
                <a:prstClr val="white"/>
              </a:solidFill>
              <a:latin typeface="Arial" panose="020B0604020202020204" pitchFamily="34" charset="0"/>
              <a:cs typeface="Arial" panose="020B0604020202020204" pitchFamily="34" charset="0"/>
            </a:endParaRPr>
          </a:p>
          <a:p>
            <a:pPr marL="0" indent="0">
              <a:spcBef>
                <a:spcPts val="0"/>
              </a:spcBef>
              <a:spcAft>
                <a:spcPts val="2400"/>
              </a:spcAft>
              <a:buNone/>
            </a:pPr>
            <a:r>
              <a:rPr lang="en-US" b="1" kern="0" cap="all" dirty="0">
                <a:solidFill>
                  <a:prstClr val="white"/>
                </a:solidFill>
                <a:latin typeface="Arial" panose="020B0604020202020204" pitchFamily="34" charset="0"/>
                <a:cs typeface="Arial" panose="020B0604020202020204" pitchFamily="34" charset="0"/>
              </a:rPr>
              <a:t>Download the app</a:t>
            </a:r>
          </a:p>
          <a:p>
            <a:pPr marL="0" indent="0">
              <a:spcBef>
                <a:spcPts val="0"/>
              </a:spcBef>
              <a:spcAft>
                <a:spcPts val="1200"/>
              </a:spcAft>
              <a:buNone/>
            </a:pPr>
            <a:endParaRPr lang="en-US" sz="2400" kern="0" dirty="0">
              <a:solidFill>
                <a:prstClr val="white"/>
              </a:solidFill>
            </a:endParaRPr>
          </a:p>
          <a:p>
            <a:pPr marL="0" indent="0">
              <a:spcBef>
                <a:spcPts val="0"/>
              </a:spcBef>
              <a:spcAft>
                <a:spcPts val="1200"/>
              </a:spcAft>
              <a:buNone/>
            </a:pPr>
            <a:endParaRPr lang="en-US" sz="2400" kern="0" dirty="0">
              <a:solidFill>
                <a:prstClr val="white"/>
              </a:solidFill>
            </a:endParaRPr>
          </a:p>
          <a:p>
            <a:pPr marL="0" indent="0">
              <a:spcBef>
                <a:spcPts val="0"/>
              </a:spcBef>
              <a:spcAft>
                <a:spcPts val="1200"/>
              </a:spcAft>
              <a:buNone/>
            </a:pPr>
            <a:endParaRPr lang="en-US" sz="2400" kern="0" dirty="0">
              <a:solidFill>
                <a:prstClr val="white"/>
              </a:solidFill>
            </a:endParaRPr>
          </a:p>
        </p:txBody>
      </p:sp>
      <p:pic>
        <p:nvPicPr>
          <p:cNvPr id="1028" name="Picture 4" descr="Image result for ios app store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3211" y="3872776"/>
            <a:ext cx="2384247" cy="7125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google play 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1763" y="4858975"/>
            <a:ext cx="2355272" cy="6976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78370" y="2223155"/>
            <a:ext cx="3875690" cy="651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158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p:txBody>
          <a:bodyPr>
            <a:noAutofit/>
          </a:bodyPr>
          <a:lstStyle/>
          <a:p>
            <a:r>
              <a:rPr lang="en-US" sz="3000" dirty="0">
                <a:latin typeface="Arial" panose="020B0604020202020204" pitchFamily="34" charset="0"/>
                <a:cs typeface="Arial" panose="020B0604020202020204" pitchFamily="34" charset="0"/>
              </a:rPr>
              <a:t>Explore the features </a:t>
            </a:r>
            <a:r>
              <a:rPr lang="en-US" sz="3000" dirty="0" smtClean="0">
                <a:latin typeface="Arial" panose="020B0604020202020204" pitchFamily="34" charset="0"/>
                <a:cs typeface="Arial" panose="020B0604020202020204" pitchFamily="34" charset="0"/>
              </a:rPr>
              <a:t>of MyLion</a:t>
            </a:r>
            <a:endParaRPr lang="en-US" sz="3000" dirty="0">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2"/>
          </p:nvPr>
        </p:nvSpPr>
        <p:spPr/>
        <p:txBody>
          <a:bodyPr>
            <a:normAutofit fontScale="92500" lnSpcReduction="10000"/>
          </a:bodyPr>
          <a:lstStyle/>
          <a:p>
            <a:r>
              <a:rPr lang="en-US" b="1" dirty="0" err="1">
                <a:latin typeface="Arial" panose="020B0604020202020204" pitchFamily="34" charset="0"/>
                <a:cs typeface="Arial" panose="020B0604020202020204" pitchFamily="34" charset="0"/>
              </a:rPr>
              <a:t>MyLion</a:t>
            </a:r>
            <a:r>
              <a:rPr lang="en-US" b="1" dirty="0">
                <a:latin typeface="Arial" panose="020B0604020202020204" pitchFamily="34" charset="0"/>
                <a:cs typeface="Arial" panose="020B0604020202020204" pitchFamily="34" charset="0"/>
              </a:rPr>
              <a:t>, your way</a:t>
            </a:r>
          </a:p>
        </p:txBody>
      </p:sp>
    </p:spTree>
    <p:extLst>
      <p:ext uri="{BB962C8B-B14F-4D97-AF65-F5344CB8AC3E}">
        <p14:creationId xmlns:p14="http://schemas.microsoft.com/office/powerpoint/2010/main" val="159051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400" y="304800"/>
            <a:ext cx="11379200" cy="774208"/>
          </a:xfrm>
        </p:spPr>
        <p:txBody>
          <a:bodyPr/>
          <a:lstStyle/>
          <a:p>
            <a:r>
              <a:rPr lang="en-US" sz="3200" b="1" dirty="0">
                <a:solidFill>
                  <a:srgbClr val="0A5496"/>
                </a:solidFill>
                <a:latin typeface="Arial" panose="020B0604020202020204" pitchFamily="34" charset="0"/>
                <a:cs typeface="Arial" panose="020B0604020202020204" pitchFamily="34" charset="0"/>
              </a:rPr>
              <a:t>Your </a:t>
            </a:r>
            <a:r>
              <a:rPr lang="en-US" sz="3200" b="1" dirty="0" err="1">
                <a:solidFill>
                  <a:srgbClr val="0A5496"/>
                </a:solidFill>
                <a:latin typeface="Arial" panose="020B0604020202020204" pitchFamily="34" charset="0"/>
                <a:cs typeface="Arial" panose="020B0604020202020204" pitchFamily="34" charset="0"/>
              </a:rPr>
              <a:t>MyLion</a:t>
            </a:r>
            <a:r>
              <a:rPr lang="en-US" sz="3200" b="1" dirty="0">
                <a:solidFill>
                  <a:srgbClr val="0A5496"/>
                </a:solidFill>
                <a:latin typeface="Arial" panose="020B0604020202020204" pitchFamily="34" charset="0"/>
                <a:cs typeface="Arial" panose="020B0604020202020204" pitchFamily="34" charset="0"/>
              </a:rPr>
              <a:t> homepage</a:t>
            </a:r>
            <a:endParaRPr lang="en-US" sz="32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644752" y="2229662"/>
            <a:ext cx="1765193" cy="1585049"/>
          </a:xfrm>
          <a:prstGeom prst="rect">
            <a:avLst/>
          </a:prstGeom>
          <a:solidFill>
            <a:schemeClr val="bg1"/>
          </a:solidFill>
          <a:ln>
            <a:solidFill>
              <a:schemeClr val="bg1"/>
            </a:solidFill>
          </a:ln>
        </p:spPr>
        <p:txBody>
          <a:bodyPr wrap="square" rtlCol="0">
            <a:spAutoFit/>
          </a:bodyPr>
          <a:lstStyle/>
          <a:p>
            <a:pPr>
              <a:spcAft>
                <a:spcPts val="600"/>
              </a:spcAft>
            </a:pPr>
            <a:r>
              <a:rPr lang="en-US" sz="1600" b="1" dirty="0">
                <a:solidFill>
                  <a:schemeClr val="tx2"/>
                </a:solidFill>
                <a:latin typeface="Arial" charset="0"/>
                <a:ea typeface="Arial" charset="0"/>
                <a:cs typeface="Arial" charset="0"/>
              </a:rPr>
              <a:t>See clear </a:t>
            </a:r>
            <a:r>
              <a:rPr lang="en-US" sz="1600" b="1" dirty="0" smtClean="0">
                <a:solidFill>
                  <a:schemeClr val="tx2"/>
                </a:solidFill>
                <a:latin typeface="Arial" charset="0"/>
                <a:ea typeface="Arial" charset="0"/>
                <a:cs typeface="Arial" charset="0"/>
              </a:rPr>
              <a:t/>
            </a:r>
            <a:br>
              <a:rPr lang="en-US" sz="1600" b="1" dirty="0" smtClean="0">
                <a:solidFill>
                  <a:schemeClr val="tx2"/>
                </a:solidFill>
                <a:latin typeface="Arial" charset="0"/>
                <a:ea typeface="Arial" charset="0"/>
                <a:cs typeface="Arial" charset="0"/>
              </a:rPr>
            </a:br>
            <a:r>
              <a:rPr lang="en-US" sz="1600" b="1" dirty="0" smtClean="0">
                <a:solidFill>
                  <a:schemeClr val="tx2"/>
                </a:solidFill>
                <a:latin typeface="Arial" charset="0"/>
                <a:ea typeface="Arial" charset="0"/>
                <a:cs typeface="Arial" charset="0"/>
              </a:rPr>
              <a:t>service impact</a:t>
            </a:r>
          </a:p>
          <a:p>
            <a:pPr>
              <a:spcAft>
                <a:spcPts val="1200"/>
              </a:spcAft>
            </a:pPr>
            <a:r>
              <a:rPr lang="en-US" sz="1200" dirty="0" smtClean="0">
                <a:solidFill>
                  <a:schemeClr val="tx1">
                    <a:lumMod val="60000"/>
                    <a:lumOff val="40000"/>
                  </a:schemeClr>
                </a:solidFill>
                <a:latin typeface="Arial" charset="0"/>
                <a:ea typeface="Arial" charset="0"/>
                <a:cs typeface="Arial" charset="0"/>
              </a:rPr>
              <a:t>Service </a:t>
            </a:r>
            <a:r>
              <a:rPr lang="en-US" sz="1200" dirty="0">
                <a:solidFill>
                  <a:schemeClr val="tx1">
                    <a:lumMod val="60000"/>
                    <a:lumOff val="40000"/>
                  </a:schemeClr>
                </a:solidFill>
                <a:latin typeface="Arial" charset="0"/>
                <a:ea typeface="Arial" charset="0"/>
                <a:cs typeface="Arial" charset="0"/>
              </a:rPr>
              <a:t>impact is personal. Your homepage proudly showcases your club’s service metrics.</a:t>
            </a:r>
          </a:p>
        </p:txBody>
      </p:sp>
      <p:sp>
        <p:nvSpPr>
          <p:cNvPr id="9" name="TextBox 8"/>
          <p:cNvSpPr txBox="1"/>
          <p:nvPr/>
        </p:nvSpPr>
        <p:spPr>
          <a:xfrm>
            <a:off x="655230" y="4364227"/>
            <a:ext cx="1772286" cy="2077492"/>
          </a:xfrm>
          <a:prstGeom prst="rect">
            <a:avLst/>
          </a:prstGeom>
          <a:solidFill>
            <a:schemeClr val="bg1"/>
          </a:solidFill>
          <a:ln>
            <a:solidFill>
              <a:schemeClr val="bg1"/>
            </a:solidFill>
          </a:ln>
        </p:spPr>
        <p:txBody>
          <a:bodyPr wrap="square" rtlCol="0">
            <a:spAutoFit/>
          </a:bodyPr>
          <a:lstStyle/>
          <a:p>
            <a:pPr>
              <a:spcAft>
                <a:spcPts val="600"/>
              </a:spcAft>
            </a:pPr>
            <a:r>
              <a:rPr lang="en-US" sz="1600" b="1" dirty="0">
                <a:solidFill>
                  <a:schemeClr val="tx2"/>
                </a:solidFill>
                <a:latin typeface="Arial" charset="0"/>
                <a:ea typeface="Arial" charset="0"/>
                <a:cs typeface="Arial" charset="0"/>
              </a:rPr>
              <a:t>Be in the know</a:t>
            </a:r>
          </a:p>
          <a:p>
            <a:r>
              <a:rPr lang="en-US" sz="1200" dirty="0" smtClean="0">
                <a:solidFill>
                  <a:schemeClr val="bg1">
                    <a:lumMod val="50000"/>
                  </a:schemeClr>
                </a:solidFill>
                <a:latin typeface="Arial" charset="0"/>
                <a:ea typeface="Arial" charset="0"/>
                <a:cs typeface="Arial" charset="0"/>
              </a:rPr>
              <a:t>Check </a:t>
            </a:r>
            <a:r>
              <a:rPr lang="en-US" sz="1200" dirty="0">
                <a:solidFill>
                  <a:schemeClr val="bg1">
                    <a:lumMod val="50000"/>
                  </a:schemeClr>
                </a:solidFill>
                <a:latin typeface="Arial" charset="0"/>
                <a:ea typeface="Arial" charset="0"/>
                <a:cs typeface="Arial" charset="0"/>
              </a:rPr>
              <a:t>out your club’s upcoming service activities. See what activities you’re attending, join those that interest you and close out service activities that need to be reported.</a:t>
            </a:r>
          </a:p>
        </p:txBody>
      </p:sp>
      <p:sp>
        <p:nvSpPr>
          <p:cNvPr id="12" name="TextBox 11"/>
          <p:cNvSpPr txBox="1"/>
          <p:nvPr/>
        </p:nvSpPr>
        <p:spPr>
          <a:xfrm>
            <a:off x="9829472" y="3634237"/>
            <a:ext cx="1877086" cy="2508379"/>
          </a:xfrm>
          <a:prstGeom prst="rect">
            <a:avLst/>
          </a:prstGeom>
          <a:solidFill>
            <a:schemeClr val="bg1"/>
          </a:solidFill>
          <a:ln>
            <a:solidFill>
              <a:schemeClr val="bg1"/>
            </a:solidFill>
          </a:ln>
        </p:spPr>
        <p:txBody>
          <a:bodyPr wrap="square" rtlCol="0">
            <a:spAutoFit/>
          </a:bodyPr>
          <a:lstStyle/>
          <a:p>
            <a:pPr>
              <a:spcAft>
                <a:spcPts val="600"/>
              </a:spcAft>
            </a:pPr>
            <a:r>
              <a:rPr lang="en-US" sz="1600" b="1" dirty="0">
                <a:solidFill>
                  <a:schemeClr val="tx2"/>
                </a:solidFill>
                <a:latin typeface="Arial" charset="0"/>
                <a:ea typeface="Arial" charset="0"/>
                <a:cs typeface="Arial" charset="0"/>
              </a:rPr>
              <a:t>Continue on your Service </a:t>
            </a:r>
            <a:r>
              <a:rPr lang="en-US" sz="1600" b="1" dirty="0" smtClean="0">
                <a:solidFill>
                  <a:schemeClr val="tx2"/>
                </a:solidFill>
                <a:latin typeface="Arial" charset="0"/>
                <a:ea typeface="Arial" charset="0"/>
                <a:cs typeface="Arial" charset="0"/>
              </a:rPr>
              <a:t>Journey</a:t>
            </a:r>
            <a:endParaRPr lang="en-US" sz="1200" dirty="0">
              <a:solidFill>
                <a:schemeClr val="bg1">
                  <a:lumMod val="50000"/>
                </a:schemeClr>
              </a:solidFill>
              <a:latin typeface="Arial" charset="0"/>
              <a:ea typeface="Arial" charset="0"/>
              <a:cs typeface="Arial" charset="0"/>
            </a:endParaRPr>
          </a:p>
          <a:p>
            <a:pPr marL="171450" indent="-171450">
              <a:buFont typeface="Arial" charset="0"/>
              <a:buChar char="•"/>
            </a:pPr>
            <a:r>
              <a:rPr lang="en-US" sz="1200" b="1" dirty="0">
                <a:solidFill>
                  <a:schemeClr val="bg1">
                    <a:lumMod val="50000"/>
                  </a:schemeClr>
                </a:solidFill>
                <a:latin typeface="Arial" charset="0"/>
                <a:ea typeface="Arial" charset="0"/>
                <a:cs typeface="Arial" charset="0"/>
              </a:rPr>
              <a:t>Learn</a:t>
            </a:r>
            <a:r>
              <a:rPr lang="en-US" sz="1200" dirty="0">
                <a:solidFill>
                  <a:schemeClr val="bg1">
                    <a:lumMod val="50000"/>
                  </a:schemeClr>
                </a:solidFill>
                <a:latin typeface="Arial" charset="0"/>
                <a:ea typeface="Arial" charset="0"/>
                <a:cs typeface="Arial" charset="0"/>
              </a:rPr>
              <a:t> about our global causes</a:t>
            </a:r>
          </a:p>
          <a:p>
            <a:pPr marL="171450" indent="-171450">
              <a:buFont typeface="Arial" charset="0"/>
              <a:buChar char="•"/>
            </a:pPr>
            <a:r>
              <a:rPr lang="en-US" sz="1200" b="1" dirty="0">
                <a:solidFill>
                  <a:schemeClr val="bg1">
                    <a:lumMod val="50000"/>
                  </a:schemeClr>
                </a:solidFill>
                <a:latin typeface="Arial" charset="0"/>
                <a:ea typeface="Arial" charset="0"/>
                <a:cs typeface="Arial" charset="0"/>
              </a:rPr>
              <a:t>Discove</a:t>
            </a:r>
            <a:r>
              <a:rPr lang="en-US" sz="1200" dirty="0">
                <a:solidFill>
                  <a:schemeClr val="bg1">
                    <a:lumMod val="50000"/>
                  </a:schemeClr>
                </a:solidFill>
                <a:latin typeface="Arial" charset="0"/>
                <a:ea typeface="Arial" charset="0"/>
                <a:cs typeface="Arial" charset="0"/>
              </a:rPr>
              <a:t>r service activities you can join</a:t>
            </a:r>
          </a:p>
          <a:p>
            <a:pPr marL="171450" indent="-171450">
              <a:buFont typeface="Arial" charset="0"/>
              <a:buChar char="•"/>
            </a:pPr>
            <a:r>
              <a:rPr lang="en-US" sz="1200" b="1" dirty="0">
                <a:solidFill>
                  <a:schemeClr val="bg1">
                    <a:lumMod val="50000"/>
                  </a:schemeClr>
                </a:solidFill>
                <a:latin typeface="Arial" charset="0"/>
                <a:ea typeface="Arial" charset="0"/>
                <a:cs typeface="Arial" charset="0"/>
              </a:rPr>
              <a:t>Act </a:t>
            </a:r>
            <a:r>
              <a:rPr lang="en-US" sz="1200" dirty="0">
                <a:solidFill>
                  <a:schemeClr val="bg1">
                    <a:lumMod val="50000"/>
                  </a:schemeClr>
                </a:solidFill>
                <a:latin typeface="Arial" charset="0"/>
                <a:ea typeface="Arial" charset="0"/>
                <a:cs typeface="Arial" charset="0"/>
              </a:rPr>
              <a:t>by creating your own service activity</a:t>
            </a:r>
          </a:p>
          <a:p>
            <a:pPr marL="171450" indent="-171450">
              <a:buFont typeface="Arial" charset="0"/>
              <a:buChar char="•"/>
            </a:pPr>
            <a:r>
              <a:rPr lang="en-US" sz="1200" b="1" dirty="0">
                <a:solidFill>
                  <a:schemeClr val="bg1">
                    <a:lumMod val="50000"/>
                  </a:schemeClr>
                </a:solidFill>
                <a:latin typeface="Arial" charset="0"/>
                <a:ea typeface="Arial" charset="0"/>
                <a:cs typeface="Arial" charset="0"/>
              </a:rPr>
              <a:t>Celebrate</a:t>
            </a:r>
            <a:r>
              <a:rPr lang="en-US" sz="1200" dirty="0">
                <a:solidFill>
                  <a:schemeClr val="bg1">
                    <a:lumMod val="50000"/>
                  </a:schemeClr>
                </a:solidFill>
                <a:latin typeface="Arial" charset="0"/>
                <a:ea typeface="Arial" charset="0"/>
                <a:cs typeface="Arial" charset="0"/>
              </a:rPr>
              <a:t> by sharing your story and exploring service impact metrics.</a:t>
            </a:r>
          </a:p>
        </p:txBody>
      </p:sp>
      <p:sp>
        <p:nvSpPr>
          <p:cNvPr id="29" name="TextBox 28"/>
          <p:cNvSpPr txBox="1"/>
          <p:nvPr/>
        </p:nvSpPr>
        <p:spPr>
          <a:xfrm>
            <a:off x="9836566" y="1529470"/>
            <a:ext cx="1869992" cy="1400383"/>
          </a:xfrm>
          <a:prstGeom prst="rect">
            <a:avLst/>
          </a:prstGeom>
          <a:solidFill>
            <a:schemeClr val="bg1"/>
          </a:solidFill>
          <a:ln>
            <a:solidFill>
              <a:schemeClr val="bg1"/>
            </a:solidFill>
          </a:ln>
        </p:spPr>
        <p:txBody>
          <a:bodyPr wrap="square" rtlCol="0">
            <a:spAutoFit/>
          </a:bodyPr>
          <a:lstStyle/>
          <a:p>
            <a:pPr>
              <a:spcAft>
                <a:spcPts val="600"/>
              </a:spcAft>
            </a:pPr>
            <a:r>
              <a:rPr lang="en-US" sz="1600" b="1" dirty="0">
                <a:solidFill>
                  <a:schemeClr val="tx2"/>
                </a:solidFill>
                <a:latin typeface="Arial" charset="0"/>
                <a:ea typeface="Arial" charset="0"/>
                <a:cs typeface="Arial" charset="0"/>
              </a:rPr>
              <a:t>Navigate </a:t>
            </a:r>
            <a:r>
              <a:rPr lang="en-US" sz="1600" b="1" dirty="0" smtClean="0">
                <a:solidFill>
                  <a:schemeClr val="tx2"/>
                </a:solidFill>
                <a:latin typeface="Arial" charset="0"/>
                <a:ea typeface="Arial" charset="0"/>
                <a:cs typeface="Arial" charset="0"/>
              </a:rPr>
              <a:t>smoothly</a:t>
            </a:r>
            <a:endParaRPr lang="en-US" sz="1200" dirty="0">
              <a:solidFill>
                <a:schemeClr val="tx2"/>
              </a:solidFill>
              <a:latin typeface="Arial" charset="0"/>
              <a:ea typeface="Arial" charset="0"/>
              <a:cs typeface="Arial" charset="0"/>
            </a:endParaRPr>
          </a:p>
          <a:p>
            <a:r>
              <a:rPr lang="en-US" sz="1200" dirty="0">
                <a:solidFill>
                  <a:schemeClr val="bg1">
                    <a:lumMod val="50000"/>
                  </a:schemeClr>
                </a:solidFill>
                <a:latin typeface="Arial" charset="0"/>
                <a:ea typeface="Arial" charset="0"/>
                <a:cs typeface="Arial" charset="0"/>
              </a:rPr>
              <a:t>Simple tabs mean you always know where you are and where you want to go.</a:t>
            </a:r>
          </a:p>
        </p:txBody>
      </p:sp>
      <p:sp>
        <p:nvSpPr>
          <p:cNvPr id="3" name="Right Arrow 2"/>
          <p:cNvSpPr/>
          <p:nvPr/>
        </p:nvSpPr>
        <p:spPr bwMode="auto">
          <a:xfrm>
            <a:off x="2409945" y="2512156"/>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3" name="Right Arrow 12"/>
          <p:cNvSpPr/>
          <p:nvPr/>
        </p:nvSpPr>
        <p:spPr bwMode="auto">
          <a:xfrm>
            <a:off x="2427516" y="5062271"/>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6" name="Right Arrow 15"/>
          <p:cNvSpPr/>
          <p:nvPr/>
        </p:nvSpPr>
        <p:spPr bwMode="auto">
          <a:xfrm rot="10800000">
            <a:off x="9303268" y="1661617"/>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18" name="Right Arrow 17"/>
          <p:cNvSpPr/>
          <p:nvPr/>
        </p:nvSpPr>
        <p:spPr bwMode="auto">
          <a:xfrm rot="10800000">
            <a:off x="9286796" y="3815882"/>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pic>
        <p:nvPicPr>
          <p:cNvPr id="5" name="Picture 4"/>
          <p:cNvPicPr>
            <a:picLocks noChangeAspect="1"/>
          </p:cNvPicPr>
          <p:nvPr/>
        </p:nvPicPr>
        <p:blipFill>
          <a:blip r:embed="rId3"/>
          <a:stretch>
            <a:fillRect/>
          </a:stretch>
        </p:blipFill>
        <p:spPr>
          <a:xfrm>
            <a:off x="3359324" y="1269075"/>
            <a:ext cx="5447870" cy="5328530"/>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819004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rgbClr val="0A5496"/>
                </a:solidFill>
                <a:latin typeface="Arial" panose="020B0604020202020204" pitchFamily="34" charset="0"/>
                <a:ea typeface="Arial" charset="0"/>
                <a:cs typeface="Arial" panose="020B0604020202020204" pitchFamily="34" charset="0"/>
              </a:rPr>
              <a:t>Discover service </a:t>
            </a:r>
            <a:r>
              <a:rPr lang="en-US" sz="3200" b="1" dirty="0" smtClean="0">
                <a:solidFill>
                  <a:srgbClr val="0A5496"/>
                </a:solidFill>
                <a:latin typeface="Arial" panose="020B0604020202020204" pitchFamily="34" charset="0"/>
                <a:ea typeface="Arial" charset="0"/>
                <a:cs typeface="Arial" panose="020B0604020202020204" pitchFamily="34" charset="0"/>
              </a:rPr>
              <a:t>activities</a:t>
            </a:r>
            <a:endParaRPr lang="en-US" sz="3200" dirty="0"/>
          </a:p>
        </p:txBody>
      </p:sp>
      <p:sp>
        <p:nvSpPr>
          <p:cNvPr id="8" name="TextBox 7"/>
          <p:cNvSpPr txBox="1"/>
          <p:nvPr/>
        </p:nvSpPr>
        <p:spPr>
          <a:xfrm>
            <a:off x="529492" y="1952395"/>
            <a:ext cx="1807864" cy="2015936"/>
          </a:xfrm>
          <a:prstGeom prst="rect">
            <a:avLst/>
          </a:prstGeom>
          <a:solidFill>
            <a:schemeClr val="bg1"/>
          </a:solidFill>
        </p:spPr>
        <p:txBody>
          <a:bodyPr wrap="square" rtlCol="0">
            <a:spAutoFit/>
          </a:bodyPr>
          <a:lstStyle/>
          <a:p>
            <a:pPr>
              <a:spcAft>
                <a:spcPts val="600"/>
              </a:spcAft>
            </a:pPr>
            <a:r>
              <a:rPr lang="en-US" sz="1600" b="1" dirty="0">
                <a:solidFill>
                  <a:schemeClr val="tx2"/>
                </a:solidFill>
                <a:latin typeface="Arial" charset="0"/>
                <a:ea typeface="Arial" charset="0"/>
                <a:cs typeface="Arial" charset="0"/>
              </a:rPr>
              <a:t>Filter activities to find what’s right for you</a:t>
            </a:r>
          </a:p>
          <a:p>
            <a:r>
              <a:rPr lang="en-US" sz="1200" dirty="0" smtClean="0">
                <a:solidFill>
                  <a:schemeClr val="tx1">
                    <a:lumMod val="60000"/>
                    <a:lumOff val="40000"/>
                  </a:schemeClr>
                </a:solidFill>
                <a:latin typeface="Arial" charset="0"/>
                <a:ea typeface="Arial" charset="0"/>
                <a:cs typeface="Arial" charset="0"/>
              </a:rPr>
              <a:t>Personalize your search to see past and upcoming activities at every level of Lions. Get inspired and join </a:t>
            </a:r>
            <a:r>
              <a:rPr lang="en-US" sz="1200" dirty="0">
                <a:solidFill>
                  <a:schemeClr val="tx1">
                    <a:lumMod val="60000"/>
                    <a:lumOff val="40000"/>
                  </a:schemeClr>
                </a:solidFill>
                <a:latin typeface="Arial" charset="0"/>
                <a:ea typeface="Arial" charset="0"/>
                <a:cs typeface="Arial" charset="0"/>
              </a:rPr>
              <a:t>an activity </a:t>
            </a:r>
            <a:r>
              <a:rPr lang="en-US" sz="1200" dirty="0" smtClean="0">
                <a:solidFill>
                  <a:schemeClr val="tx1">
                    <a:lumMod val="60000"/>
                    <a:lumOff val="40000"/>
                  </a:schemeClr>
                </a:solidFill>
                <a:latin typeface="Arial" charset="0"/>
                <a:ea typeface="Arial" charset="0"/>
                <a:cs typeface="Arial" charset="0"/>
              </a:rPr>
              <a:t>near you.</a:t>
            </a:r>
            <a:endParaRPr lang="en-US" sz="1200" dirty="0">
              <a:solidFill>
                <a:schemeClr val="tx1">
                  <a:lumMod val="60000"/>
                  <a:lumOff val="40000"/>
                </a:schemeClr>
              </a:solidFill>
              <a:latin typeface="Arial" charset="0"/>
              <a:ea typeface="Arial" charset="0"/>
              <a:cs typeface="Arial" charset="0"/>
            </a:endParaRPr>
          </a:p>
        </p:txBody>
      </p:sp>
      <p:sp>
        <p:nvSpPr>
          <p:cNvPr id="16" name="Right Arrow 15"/>
          <p:cNvSpPr/>
          <p:nvPr/>
        </p:nvSpPr>
        <p:spPr bwMode="auto">
          <a:xfrm>
            <a:off x="2340500" y="2519670"/>
            <a:ext cx="540912" cy="267928"/>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pic>
        <p:nvPicPr>
          <p:cNvPr id="2" name="Picture 1"/>
          <p:cNvPicPr>
            <a:picLocks noChangeAspect="1"/>
          </p:cNvPicPr>
          <p:nvPr/>
        </p:nvPicPr>
        <p:blipFill>
          <a:blip r:embed="rId3"/>
          <a:stretch>
            <a:fillRect/>
          </a:stretch>
        </p:blipFill>
        <p:spPr>
          <a:xfrm>
            <a:off x="3379463" y="1311767"/>
            <a:ext cx="5414160" cy="5313128"/>
          </a:xfrm>
          <a:prstGeom prst="rect">
            <a:avLst/>
          </a:prstGeom>
          <a:effectLst>
            <a:outerShdw blurRad="152400" dist="38100" dir="3600000" sx="101000" sy="101000" algn="tl" rotWithShape="0">
              <a:prstClr val="black">
                <a:alpha val="35000"/>
              </a:prstClr>
            </a:outerShdw>
          </a:effectLst>
        </p:spPr>
      </p:pic>
    </p:spTree>
    <p:extLst>
      <p:ext uri="{BB962C8B-B14F-4D97-AF65-F5344CB8AC3E}">
        <p14:creationId xmlns:p14="http://schemas.microsoft.com/office/powerpoint/2010/main" val="929552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Lions_PowerPoint_Template_June2016_Template-1">
  <a:themeElements>
    <a:clrScheme name="LCI 2018 1">
      <a:dk1>
        <a:srgbClr val="33373B"/>
      </a:dk1>
      <a:lt1>
        <a:srgbClr val="FEFFFE"/>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22632</TotalTime>
  <Words>2008</Words>
  <Application>Microsoft Office PowerPoint</Application>
  <PresentationFormat>Widescreen</PresentationFormat>
  <Paragraphs>204</Paragraphs>
  <Slides>28</Slides>
  <Notes>28</Notes>
  <HiddenSlides>0</HiddenSlides>
  <MMClips>0</MMClips>
  <ScaleCrop>false</ScaleCrop>
  <HeadingPairs>
    <vt:vector size="6" baseType="variant">
      <vt:variant>
        <vt:lpstr>Fonts Used</vt:lpstr>
      </vt:variant>
      <vt:variant>
        <vt:i4>14</vt:i4>
      </vt:variant>
      <vt:variant>
        <vt:lpstr>Theme</vt:lpstr>
      </vt:variant>
      <vt:variant>
        <vt:i4>12</vt:i4>
      </vt:variant>
      <vt:variant>
        <vt:lpstr>Slide Titles</vt:lpstr>
      </vt:variant>
      <vt:variant>
        <vt:i4>28</vt:i4>
      </vt:variant>
    </vt:vector>
  </HeadingPairs>
  <TitlesOfParts>
    <vt:vector size="54" baseType="lpstr">
      <vt:lpstr>Arial</vt:lpstr>
      <vt:lpstr>Arial Hebrew Scholar</vt:lpstr>
      <vt:lpstr>Calibri</vt:lpstr>
      <vt:lpstr>Calibri Light</vt:lpstr>
      <vt:lpstr>Helvetica</vt:lpstr>
      <vt:lpstr>Helvetica Neue</vt:lpstr>
      <vt:lpstr>Lucida Grande</vt:lpstr>
      <vt:lpstr>Open sans</vt:lpstr>
      <vt:lpstr>Open Sans Light</vt:lpstr>
      <vt:lpstr>Open Sans Regular</vt:lpstr>
      <vt:lpstr>Segoe UI</vt:lpstr>
      <vt:lpstr>Segoe UI Light</vt:lpstr>
      <vt:lpstr>Segoe UI Semibold</vt:lpstr>
      <vt:lpstr>ヒラギノ角ゴ Pro W3</vt:lpstr>
      <vt:lpstr>2_Lions_PowerPoint_Template_June2016_Template-1</vt:lpstr>
      <vt:lpstr>3_Lions_PowerPoint_Template_June2016_Template-1</vt:lpstr>
      <vt:lpstr>Lions_PowerPoint_Template_June2016_Template-1</vt:lpstr>
      <vt:lpstr>1_Lions_PowerPoint_Template_June2016_Template-1</vt:lpstr>
      <vt:lpstr>Blue Page Number</vt:lpstr>
      <vt:lpstr>4_Lions_PowerPoint_Template_June2016_Template-1</vt:lpstr>
      <vt:lpstr>3_Office Theme</vt:lpstr>
      <vt:lpstr>White Page Number</vt:lpstr>
      <vt:lpstr>No Page Number</vt:lpstr>
      <vt:lpstr>1_Office Theme</vt:lpstr>
      <vt:lpstr>2_Office Theme</vt:lpstr>
      <vt:lpstr>1_No Page Number</vt:lpstr>
      <vt:lpstr>PowerPoint Presentation</vt:lpstr>
      <vt:lpstr>PowerPoint Presentation</vt:lpstr>
      <vt:lpstr>PowerPoint Presentation</vt:lpstr>
      <vt:lpstr>PowerPoint Presentation</vt:lpstr>
      <vt:lpstr>PowerPoint Presentation</vt:lpstr>
      <vt:lpstr>Download and register on the MyLion mobile app.</vt:lpstr>
      <vt:lpstr>PowerPoint Presentation</vt:lpstr>
      <vt:lpstr>Your MyLion homepage</vt:lpstr>
      <vt:lpstr>Discover service activities</vt:lpstr>
      <vt:lpstr>Communicate instantly</vt:lpstr>
      <vt:lpstr>PowerPoint Presentation</vt:lpstr>
      <vt:lpstr>Select the cause that your activity will impact</vt:lpstr>
      <vt:lpstr>Choose a step by step project planner to guide your service</vt:lpstr>
      <vt:lpstr>Activity details</vt:lpstr>
      <vt:lpstr>Invite people to your service activity </vt:lpstr>
      <vt:lpstr>Preview</vt:lpstr>
      <vt:lpstr>Report (for officers)</vt:lpstr>
      <vt:lpstr>Celebrate: Explore impact with the metrics dashboard</vt:lpstr>
      <vt:lpstr>PowerPoint Presentation</vt:lpstr>
      <vt:lpstr>Plan and join service activities on the MyLion app</vt:lpstr>
      <vt:lpstr>Create an activity on the go</vt:lpstr>
      <vt:lpstr>Report and celebrate your service (for officers)</vt:lpstr>
      <vt:lpstr>Discover your next service activity and service partners</vt:lpstr>
      <vt:lpstr>Communicate instantly</vt:lpstr>
      <vt:lpstr>Donate to LCIF</vt:lpstr>
      <vt:lpstr>PowerPoint Presentation</vt:lpstr>
      <vt:lpstr>PowerPoint Presentation</vt:lpstr>
      <vt:lpstr>PowerPoint 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MacMillen, Clare</dc:creator>
  <cp:lastModifiedBy>MacMillen, Clare</cp:lastModifiedBy>
  <cp:revision>405</cp:revision>
  <dcterms:created xsi:type="dcterms:W3CDTF">2018-05-21T23:35:47Z</dcterms:created>
  <dcterms:modified xsi:type="dcterms:W3CDTF">2019-02-06T17:39:48Z</dcterms:modified>
</cp:coreProperties>
</file>