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57" r:id="rId7"/>
    <p:sldMasterId id="2147483769" r:id="rId8"/>
    <p:sldMasterId id="2147483800" r:id="rId9"/>
    <p:sldMasterId id="2147483813" r:id="rId10"/>
    <p:sldMasterId id="2147483823" r:id="rId11"/>
    <p:sldMasterId id="2147483833" r:id="rId12"/>
    <p:sldMasterId id="2147483843" r:id="rId13"/>
    <p:sldMasterId id="2147483861" r:id="rId14"/>
    <p:sldMasterId id="2147483882" r:id="rId15"/>
  </p:sldMasterIdLst>
  <p:notesMasterIdLst>
    <p:notesMasterId r:id="rId40"/>
  </p:notesMasterIdLst>
  <p:sldIdLst>
    <p:sldId id="257" r:id="rId16"/>
    <p:sldId id="259" r:id="rId17"/>
    <p:sldId id="261" r:id="rId18"/>
    <p:sldId id="260" r:id="rId19"/>
    <p:sldId id="319" r:id="rId20"/>
    <p:sldId id="317" r:id="rId21"/>
    <p:sldId id="306" r:id="rId22"/>
    <p:sldId id="309" r:id="rId23"/>
    <p:sldId id="304" r:id="rId24"/>
    <p:sldId id="291" r:id="rId25"/>
    <p:sldId id="293" r:id="rId26"/>
    <p:sldId id="294" r:id="rId27"/>
    <p:sldId id="295" r:id="rId28"/>
    <p:sldId id="308" r:id="rId29"/>
    <p:sldId id="307" r:id="rId30"/>
    <p:sldId id="310" r:id="rId31"/>
    <p:sldId id="311" r:id="rId32"/>
    <p:sldId id="272" r:id="rId33"/>
    <p:sldId id="314" r:id="rId34"/>
    <p:sldId id="313" r:id="rId35"/>
    <p:sldId id="318" r:id="rId36"/>
    <p:sldId id="276" r:id="rId37"/>
    <p:sldId id="316" r:id="rId38"/>
    <p:sldId id="279"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59" autoAdjust="0"/>
    <p:restoredTop sz="64386" autoAdjust="0"/>
  </p:normalViewPr>
  <p:slideViewPr>
    <p:cSldViewPr snapToGrid="0">
      <p:cViewPr varScale="1">
        <p:scale>
          <a:sx n="83" d="100"/>
          <a:sy n="83" d="100"/>
        </p:scale>
        <p:origin x="2130"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7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3/13/2019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en-US"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en-US" sz="1600" dirty="0"/>
              <a:t>Welcome</a:t>
            </a:r>
            <a:r>
              <a:rPr lang="en-US" sz="1600" baseline="0" dirty="0"/>
              <a:t> to MyLion- Lions Clubs International’s new platform to connect and serve, now available from any device.</a:t>
            </a:r>
            <a:endParaRPr lang="en-US" sz="160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698500"/>
            <a:ext cx="5664200" cy="3187700"/>
          </a:xfrm>
        </p:spPr>
      </p:sp>
      <p:sp>
        <p:nvSpPr>
          <p:cNvPr id="3" name="Notes Placeholder 2"/>
          <p:cNvSpPr>
            <a:spLocks noGrp="1"/>
          </p:cNvSpPr>
          <p:nvPr>
            <p:ph type="body" idx="1"/>
          </p:nvPr>
        </p:nvSpPr>
        <p:spPr>
          <a:xfrm>
            <a:off x="695325" y="4197116"/>
            <a:ext cx="5607050" cy="4182580"/>
          </a:xfrm>
        </p:spPr>
        <p:txBody>
          <a:bodyPr>
            <a:noAutofit/>
          </a:bodyPr>
          <a:lstStyle/>
          <a:p>
            <a:r>
              <a:rPr lang="en-US" sz="1600" dirty="0"/>
              <a:t>MyLion</a:t>
            </a:r>
            <a:r>
              <a:rPr lang="en-US" sz="1600" baseline="0" dirty="0"/>
              <a:t> provides guidance right from the start of planning . </a:t>
            </a:r>
            <a:r>
              <a:rPr lang="en-US" sz="1600" dirty="0"/>
              <a:t>There are convenient, easy to understand</a:t>
            </a:r>
            <a:r>
              <a:rPr lang="en-US" sz="1600" baseline="0" dirty="0"/>
              <a:t> action buttons at the top of the screen and t</a:t>
            </a:r>
            <a:r>
              <a:rPr lang="en-US" sz="1600" dirty="0"/>
              <a:t>he progress</a:t>
            </a:r>
            <a:r>
              <a:rPr lang="en-US" sz="1600" baseline="0" dirty="0"/>
              <a:t> tracker shares each step in the planning process. </a:t>
            </a:r>
            <a:endParaRPr lang="en-US" sz="1600" dirty="0"/>
          </a:p>
        </p:txBody>
      </p:sp>
    </p:spTree>
    <p:extLst>
      <p:ext uri="{BB962C8B-B14F-4D97-AF65-F5344CB8AC3E}">
        <p14:creationId xmlns:p14="http://schemas.microsoft.com/office/powerpoint/2010/main" val="3912137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fontAlgn="base"/>
            <a:r>
              <a:rPr lang="en-US" sz="1600" dirty="0">
                <a:ea typeface="ヒラギノ角ゴ Pro W3" charset="0"/>
                <a:cs typeface="ヒラギノ角ゴ Pro W3" charset="0"/>
              </a:rPr>
              <a:t>With</a:t>
            </a:r>
            <a:r>
              <a:rPr lang="en-US" sz="1600" baseline="0" dirty="0">
                <a:ea typeface="ヒラギノ角ゴ Pro W3" charset="0"/>
                <a:cs typeface="ヒラギノ角ゴ Pro W3" charset="0"/>
              </a:rPr>
              <a:t> a few steps anyone can create an activity that is clear and informative.  See how the key information of a service activity are laid out above.</a:t>
            </a:r>
            <a:endParaRPr lang="en-US" sz="1600" dirty="0">
              <a:ea typeface="ヒラギノ角ゴ Pro W3" charset="0"/>
              <a:cs typeface="ヒラギノ角ゴ Pro W3" charset="0"/>
            </a:endParaRPr>
          </a:p>
          <a:p>
            <a:pPr marL="0" indent="0" rtl="0" fontAlgn="base">
              <a:buFont typeface="Arial" panose="020B0604020202020204" pitchFamily="34" charset="0"/>
              <a:buNone/>
            </a:pPr>
            <a:endParaRPr lang="en-US" sz="1600" b="0" i="0" u="none" strike="noStrike" kern="1200" dirty="0">
              <a:solidFill>
                <a:schemeClr val="tx1"/>
              </a:solidFill>
              <a:effectLst/>
              <a:ea typeface="ヒラギノ角ゴ Pro W3" charset="0"/>
              <a:cs typeface="ヒラギノ角ゴ Pro W3" charset="0"/>
            </a:endParaRPr>
          </a:p>
          <a:p>
            <a:pPr marL="0" indent="0" rtl="0" fontAlgn="base">
              <a:buFont typeface="Arial" panose="020B0604020202020204" pitchFamily="34" charset="0"/>
              <a:buNone/>
            </a:pPr>
            <a:endParaRPr lang="en-US" sz="1600" b="0" i="0" u="none" strike="noStrike" kern="1200" dirty="0">
              <a:solidFill>
                <a:schemeClr val="tx1"/>
              </a:solidFill>
              <a:effectLst/>
              <a:ea typeface="ヒラギノ角ゴ Pro W3" charset="0"/>
              <a:cs typeface="ヒラギノ角ゴ Pro W3" charset="0"/>
            </a:endParaRPr>
          </a:p>
          <a:p>
            <a:pPr marL="0" indent="0" rtl="0" fontAlgn="base">
              <a:buFont typeface="Arial" panose="020B0604020202020204" pitchFamily="34" charset="0"/>
              <a:buNone/>
            </a:pPr>
            <a:r>
              <a:rPr lang="en-US" sz="1600" dirty="0">
                <a:ea typeface="ヒラギノ角ゴ Pro W3" charset="0"/>
                <a:cs typeface="ヒラギノ角ゴ Pro W3" charset="0"/>
              </a:rPr>
              <a:t>Another key feature to</a:t>
            </a:r>
            <a:r>
              <a:rPr lang="en-US" sz="1600" baseline="0" dirty="0">
                <a:ea typeface="ヒラギノ角ゴ Pro W3" charset="0"/>
                <a:cs typeface="ヒラギノ角ゴ Pro W3" charset="0"/>
              </a:rPr>
              <a:t> note when you plan an activity </a:t>
            </a:r>
            <a:r>
              <a:rPr lang="en-US" sz="1600" dirty="0">
                <a:ea typeface="ヒラギノ角ゴ Pro W3" charset="0"/>
                <a:cs typeface="ヒラギノ角ゴ Pro W3" charset="0"/>
              </a:rPr>
              <a:t>is that an organizer can adjust the privacy</a:t>
            </a:r>
            <a:r>
              <a:rPr lang="en-US" sz="1600" baseline="0" dirty="0">
                <a:ea typeface="ヒラギノ角ゴ Pro W3" charset="0"/>
                <a:cs typeface="ヒラギノ角ゴ Pro W3" charset="0"/>
              </a:rPr>
              <a:t> settings for the event.</a:t>
            </a:r>
          </a:p>
          <a:p>
            <a:pPr marL="0" indent="0" rtl="0" fontAlgn="base">
              <a:buFont typeface="Arial" panose="020B0604020202020204" pitchFamily="34" charset="0"/>
              <a:buNone/>
            </a:pPr>
            <a:endParaRPr lang="en-US" sz="1600" baseline="0" dirty="0">
              <a:ea typeface="ヒラギノ角ゴ Pro W3" charset="0"/>
              <a:cs typeface="ヒラギノ角ゴ Pro W3" charset="0"/>
            </a:endParaRPr>
          </a:p>
          <a:p>
            <a:pPr marL="0" indent="0" rtl="0" fontAlgn="base">
              <a:buFont typeface="Arial" panose="020B0604020202020204" pitchFamily="34" charset="0"/>
              <a:buNone/>
            </a:pPr>
            <a:r>
              <a:rPr lang="en-US" sz="1600" dirty="0">
                <a:ea typeface="ヒラギノ角ゴ Pro W3" charset="0"/>
                <a:cs typeface="ヒラギノ角ゴ Pro W3" charset="0"/>
              </a:rPr>
              <a:t>For</a:t>
            </a:r>
            <a:r>
              <a:rPr lang="en-US" sz="1600" baseline="0" dirty="0">
                <a:ea typeface="ヒラギノ角ゴ Pro W3" charset="0"/>
                <a:cs typeface="ヒラギノ角ゴ Pro W3" charset="0"/>
              </a:rPr>
              <a:t> example, you might make a</a:t>
            </a:r>
            <a:r>
              <a:rPr lang="en-US" sz="1600" dirty="0">
                <a:ea typeface="ヒラギノ角ゴ Pro W3" charset="0"/>
                <a:cs typeface="ヒラギノ角ゴ Pro W3" charset="0"/>
              </a:rPr>
              <a:t> community trash cleanu</a:t>
            </a:r>
            <a:r>
              <a:rPr lang="en-US" sz="1600" baseline="0" dirty="0">
                <a:ea typeface="ヒラギノ角ゴ Pro W3" charset="0"/>
                <a:cs typeface="ヒラギノ角ゴ Pro W3" charset="0"/>
              </a:rPr>
              <a:t>p activity viewable and joinable by anyone on MyLion.  You want a lot of participants to clean up as much garbage as possible. On the other hand, if you’re setting up a meeting with specific club leaders to discuss their membership goals, you would likely make that event private and “by invitation only”.</a:t>
            </a:r>
          </a:p>
          <a:p>
            <a:pPr marL="0" indent="0" rtl="0" fontAlgn="base">
              <a:buFont typeface="Arial" panose="020B0604020202020204" pitchFamily="34" charset="0"/>
              <a:buNone/>
            </a:pPr>
            <a:endParaRPr lang="en-US" sz="1600" dirty="0">
              <a:ea typeface="ヒラギノ角ゴ Pro W3" charset="0"/>
              <a:cs typeface="ヒラギノ角ゴ Pro W3" charset="0"/>
            </a:endParaRPr>
          </a:p>
          <a:p>
            <a:pPr marL="0" indent="0" rtl="0" fontAlgn="base">
              <a:buFont typeface="Arial" panose="020B0604020202020204" pitchFamily="34" charset="0"/>
              <a:buNone/>
            </a:pPr>
            <a:r>
              <a:rPr lang="en-US" sz="1600" dirty="0">
                <a:ea typeface="ヒラギノ角ゴ Pro W3" charset="0"/>
                <a:cs typeface="ヒラギノ角ゴ Pro W3" charset="0"/>
              </a:rPr>
              <a:t>A final feature to note here is the</a:t>
            </a:r>
            <a:r>
              <a:rPr lang="en-US" sz="1600" baseline="0" dirty="0">
                <a:ea typeface="ヒラギノ角ゴ Pro W3" charset="0"/>
                <a:cs typeface="ヒラギノ角ゴ Pro W3" charset="0"/>
              </a:rPr>
              <a:t> right side bar.  Here you can download an </a:t>
            </a:r>
            <a:r>
              <a:rPr lang="en-US" sz="1600" dirty="0">
                <a:ea typeface="ヒラギノ角ゴ Pro W3" charset="0"/>
                <a:cs typeface="ヒラギノ角ゴ Pro W3" charset="0"/>
              </a:rPr>
              <a:t>assortment of service project planners that help Lions plan service projects related to</a:t>
            </a:r>
            <a:r>
              <a:rPr lang="en-US" sz="1600" baseline="0" dirty="0">
                <a:ea typeface="ヒラギノ角ゴ Pro W3" charset="0"/>
                <a:cs typeface="ヒラギノ角ゴ Pro W3" charset="0"/>
              </a:rPr>
              <a:t> our global causes.  These resources are also available on lionsclubs.org.</a:t>
            </a:r>
            <a:endParaRPr lang="en-US" sz="1600" dirty="0">
              <a:ea typeface="ヒラギノ角ゴ Pro W3" charset="0"/>
              <a:cs typeface="ヒラギノ角ゴ Pro W3" charset="0"/>
            </a:endParaRP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861123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en-US" sz="1600" b="0" i="0" u="none" strike="noStrike" kern="1200" dirty="0">
                <a:solidFill>
                  <a:schemeClr val="tx1"/>
                </a:solidFill>
                <a:effectLst/>
                <a:latin typeface="+mn-lt"/>
                <a:ea typeface="ヒラギノ角ゴ Pro W3" charset="0"/>
                <a:cs typeface="ヒラギノ角ゴ Pro W3" charset="0"/>
              </a:rPr>
              <a:t>Once you set up an activity you can invite clubs and individuals to attend.</a:t>
            </a:r>
          </a:p>
          <a:p>
            <a:pPr rtl="0" fontAlgn="base"/>
            <a:endParaRPr lang="en-US" sz="1600" b="0" i="0" u="none" strike="noStrike" kern="1200" dirty="0">
              <a:solidFill>
                <a:schemeClr val="tx1"/>
              </a:solidFill>
              <a:effectLst/>
              <a:latin typeface="+mn-lt"/>
              <a:ea typeface="ヒラギノ角ゴ Pro W3" charset="0"/>
              <a:cs typeface="ヒラギノ角ゴ Pro W3" charset="0"/>
            </a:endParaRPr>
          </a:p>
          <a:p>
            <a:pPr rtl="0" fontAlgn="base"/>
            <a:r>
              <a:rPr lang="en-US" sz="1600" b="0" i="0" u="none" strike="noStrike" kern="1200" dirty="0">
                <a:solidFill>
                  <a:schemeClr val="tx1"/>
                </a:solidFill>
                <a:effectLst/>
                <a:latin typeface="+mn-lt"/>
                <a:ea typeface="ヒラギノ角ゴ Pro W3" charset="0"/>
                <a:cs typeface="ヒラギノ角ゴ Pro W3" charset="0"/>
              </a:rPr>
              <a:t>No need to find email addresses or phone numbers, or bounce</a:t>
            </a:r>
            <a:r>
              <a:rPr lang="en-US" sz="1600" b="0" i="0" u="none" strike="noStrike" kern="1200" baseline="0" dirty="0">
                <a:solidFill>
                  <a:schemeClr val="tx1"/>
                </a:solidFill>
                <a:effectLst/>
                <a:latin typeface="+mn-lt"/>
                <a:ea typeface="ヒラギノ角ゴ Pro W3" charset="0"/>
                <a:cs typeface="ヒラギノ角ゴ Pro W3" charset="0"/>
              </a:rPr>
              <a:t> between different invitation programs</a:t>
            </a:r>
            <a:r>
              <a:rPr lang="en-US" sz="1600" b="0" i="0" u="none" strike="noStrike" kern="1200" dirty="0">
                <a:solidFill>
                  <a:schemeClr val="tx1"/>
                </a:solidFill>
                <a:effectLst/>
                <a:latin typeface="+mn-lt"/>
                <a:ea typeface="ヒラギノ角ゴ Pro W3" charset="0"/>
                <a:cs typeface="ヒラギノ角ゴ Pro W3" charset="0"/>
              </a:rPr>
              <a:t>. The information is secure and stored in MyLion for</a:t>
            </a:r>
            <a:r>
              <a:rPr lang="en-US" sz="1600" b="0" i="0" u="none" strike="noStrike" kern="1200" baseline="0" dirty="0">
                <a:solidFill>
                  <a:schemeClr val="tx1"/>
                </a:solidFill>
                <a:effectLst/>
                <a:latin typeface="+mn-lt"/>
                <a:ea typeface="ヒラギノ角ゴ Pro W3" charset="0"/>
                <a:cs typeface="ヒラギノ角ゴ Pro W3" charset="0"/>
              </a:rPr>
              <a:t> </a:t>
            </a:r>
            <a:r>
              <a:rPr lang="en-US" sz="1600" b="0" i="0" u="none" strike="noStrike" kern="1200" dirty="0">
                <a:solidFill>
                  <a:schemeClr val="tx1"/>
                </a:solidFill>
                <a:effectLst/>
                <a:latin typeface="+mn-lt"/>
                <a:ea typeface="ヒラギノ角ゴ Pro W3" charset="0"/>
                <a:cs typeface="ヒラギノ角ゴ Pro W3" charset="0"/>
              </a:rPr>
              <a:t>easy use.</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513786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en-US" sz="1600" b="0" i="0" u="none" strike="noStrike" kern="1200" dirty="0">
                <a:solidFill>
                  <a:schemeClr val="tx1"/>
                </a:solidFill>
                <a:effectLst/>
                <a:ea typeface="ヒラギノ角ゴ Pro W3" charset="0"/>
                <a:cs typeface="ヒラギノ角ゴ Pro W3" charset="0"/>
              </a:rPr>
              <a:t>Once</a:t>
            </a:r>
            <a:r>
              <a:rPr lang="en-US" sz="1600" b="0" i="0" u="none" strike="noStrike" kern="1200" baseline="0" dirty="0">
                <a:solidFill>
                  <a:schemeClr val="tx1"/>
                </a:solidFill>
                <a:effectLst/>
                <a:ea typeface="ヒラギノ角ゴ Pro W3" charset="0"/>
                <a:cs typeface="ヒラギノ角ゴ Pro W3" charset="0"/>
              </a:rPr>
              <a:t> a planned service activity is completed, officers can report key information like how many people were served, number of volunteer hours and more.  Most of the “reporting” work is done in advance when the activity is planned on MyLion.</a:t>
            </a:r>
          </a:p>
          <a:p>
            <a:pPr rtl="0" fontAlgn="base"/>
            <a:endParaRPr lang="en-US" sz="1600" dirty="0">
              <a:ea typeface="ヒラギノ角ゴ Pro W3" charset="0"/>
              <a:cs typeface="ヒラギノ角ゴ Pro W3" charset="0"/>
            </a:endParaRP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463022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Another</a:t>
            </a:r>
            <a:r>
              <a:rPr lang="en-US" sz="1200" baseline="0" dirty="0"/>
              <a:t> major responsibility of district leaders is goal setting, including service goals.  In order to set measurable goals, review progress, and adjust accordingly, you need access to information and fast.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With MyLion, you can explore service </a:t>
            </a:r>
            <a:r>
              <a:rPr lang="en-US" sz="1200" dirty="0"/>
              <a:t>statistics</a:t>
            </a:r>
            <a:r>
              <a:rPr lang="en-US" sz="1200" baseline="0" dirty="0"/>
              <a:t> </a:t>
            </a:r>
            <a:r>
              <a:rPr lang="en-US" sz="1200" dirty="0"/>
              <a:t>from the club level to the constitutional area level.</a:t>
            </a:r>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14</a:t>
            </a:fld>
            <a:endParaRPr lang="en-US" dirty="0"/>
          </a:p>
        </p:txBody>
      </p:sp>
    </p:spTree>
    <p:extLst>
      <p:ext uri="{BB962C8B-B14F-4D97-AF65-F5344CB8AC3E}">
        <p14:creationId xmlns:p14="http://schemas.microsoft.com/office/powerpoint/2010/main" val="2415159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Viewing real time impact with the metrics dashboard helps you:</a:t>
            </a:r>
          </a:p>
          <a:p>
            <a:endParaRPr lang="en-US" sz="1200" kern="0" baseline="0" dirty="0">
              <a:solidFill>
                <a:prstClr val="white"/>
              </a:solidFill>
              <a:latin typeface="Arial" charset="0"/>
              <a:ea typeface="Arial" charset="0"/>
              <a:cs typeface="Arial" charset="0"/>
            </a:endParaRPr>
          </a:p>
          <a:p>
            <a:pPr>
              <a:lnSpc>
                <a:spcPct val="105000"/>
              </a:lnSpc>
              <a:spcAft>
                <a:spcPts val="1200"/>
              </a:spcAft>
              <a:buClr>
                <a:prstClr val="white"/>
              </a:buClr>
              <a:buFont typeface="Arial" charset="0"/>
              <a:buChar char="•"/>
            </a:pPr>
            <a:r>
              <a:rPr lang="en-US" sz="1200" kern="0" dirty="0">
                <a:solidFill>
                  <a:prstClr val="white"/>
                </a:solidFill>
                <a:latin typeface="Arial" charset="0"/>
                <a:ea typeface="Arial" charset="0"/>
                <a:cs typeface="Arial" charset="0"/>
              </a:rPr>
              <a:t>Save time by providing detailed information at a glance.</a:t>
            </a:r>
          </a:p>
          <a:p>
            <a:pPr>
              <a:lnSpc>
                <a:spcPct val="105000"/>
              </a:lnSpc>
              <a:spcAft>
                <a:spcPts val="1200"/>
              </a:spcAft>
              <a:buClr>
                <a:prstClr val="white"/>
              </a:buClr>
              <a:buFont typeface="Arial" charset="0"/>
              <a:buNone/>
            </a:pPr>
            <a:endParaRPr lang="en-US" sz="1200" kern="0" dirty="0">
              <a:solidFill>
                <a:prstClr val="white"/>
              </a:solidFill>
              <a:latin typeface="Arial" charset="0"/>
              <a:ea typeface="Arial" charset="0"/>
              <a:cs typeface="Arial" charset="0"/>
            </a:endParaRPr>
          </a:p>
          <a:p>
            <a:pPr>
              <a:lnSpc>
                <a:spcPct val="105000"/>
              </a:lnSpc>
              <a:spcAft>
                <a:spcPts val="1200"/>
              </a:spcAft>
              <a:buClr>
                <a:prstClr val="white"/>
              </a:buClr>
              <a:buFont typeface="Arial" charset="0"/>
              <a:buChar char="•"/>
            </a:pPr>
            <a:r>
              <a:rPr lang="en-US" sz="1200" kern="0" dirty="0">
                <a:solidFill>
                  <a:prstClr val="white"/>
                </a:solidFill>
                <a:latin typeface="Arial" charset="0"/>
                <a:ea typeface="Arial" charset="0"/>
                <a:cs typeface="Arial" charset="0"/>
              </a:rPr>
              <a:t>Metrics, like the planning and discover features of MyLion, also offers even</a:t>
            </a:r>
            <a:r>
              <a:rPr lang="en-US" sz="1200" kern="0" baseline="0" dirty="0">
                <a:solidFill>
                  <a:prstClr val="white"/>
                </a:solidFill>
                <a:latin typeface="Arial" charset="0"/>
                <a:ea typeface="Arial" charset="0"/>
                <a:cs typeface="Arial" charset="0"/>
              </a:rPr>
              <a:t> more visibility into clubs in your district. If you’d like to explore data outside of your district, simply adjust the filters in the header.</a:t>
            </a:r>
          </a:p>
          <a:p>
            <a:pPr lvl="1">
              <a:lnSpc>
                <a:spcPct val="105000"/>
              </a:lnSpc>
              <a:spcAft>
                <a:spcPts val="1200"/>
              </a:spcAft>
              <a:buClr>
                <a:prstClr val="white"/>
              </a:buClr>
              <a:buFont typeface="Arial" charset="0"/>
              <a:buNone/>
            </a:pPr>
            <a:endParaRPr lang="en-US" sz="1200" kern="0" dirty="0">
              <a:solidFill>
                <a:prstClr val="white"/>
              </a:solidFill>
              <a:latin typeface="Arial" charset="0"/>
              <a:ea typeface="Arial" charset="0"/>
              <a:cs typeface="Arial" charset="0"/>
            </a:endParaRPr>
          </a:p>
          <a:p>
            <a:pPr>
              <a:lnSpc>
                <a:spcPct val="105000"/>
              </a:lnSpc>
              <a:spcAft>
                <a:spcPts val="1200"/>
              </a:spcAft>
              <a:buClr>
                <a:prstClr val="white"/>
              </a:buClr>
              <a:buFont typeface="Arial" charset="0"/>
              <a:buChar char="•"/>
            </a:pPr>
            <a:r>
              <a:rPr lang="en-US" sz="1200" kern="0" dirty="0">
                <a:solidFill>
                  <a:prstClr val="white"/>
                </a:solidFill>
                <a:latin typeface="Arial" charset="0"/>
                <a:ea typeface="Arial" charset="0"/>
                <a:cs typeface="Arial" charset="0"/>
              </a:rPr>
              <a:t> Finally,</a:t>
            </a:r>
            <a:r>
              <a:rPr lang="en-US" sz="1200" kern="0" baseline="0" dirty="0">
                <a:solidFill>
                  <a:prstClr val="white"/>
                </a:solidFill>
                <a:latin typeface="Arial" charset="0"/>
                <a:ea typeface="Arial" charset="0"/>
                <a:cs typeface="Arial" charset="0"/>
              </a:rPr>
              <a:t> i</a:t>
            </a:r>
            <a:r>
              <a:rPr lang="en-US" sz="1200" kern="0" dirty="0">
                <a:solidFill>
                  <a:prstClr val="white"/>
                </a:solidFill>
                <a:latin typeface="Arial" charset="0"/>
                <a:ea typeface="Arial" charset="0"/>
                <a:cs typeface="Arial" charset="0"/>
              </a:rPr>
              <a:t>f you don’t want to</a:t>
            </a:r>
            <a:r>
              <a:rPr lang="en-US" sz="1200" kern="0" baseline="0" dirty="0">
                <a:solidFill>
                  <a:prstClr val="white"/>
                </a:solidFill>
                <a:latin typeface="Arial" charset="0"/>
                <a:ea typeface="Arial" charset="0"/>
                <a:cs typeface="Arial" charset="0"/>
              </a:rPr>
              <a:t> manipulate the data within MyLion, you can also export the information you want into a an Excel spreadsheet and work on it offline.</a:t>
            </a:r>
            <a:endParaRPr lang="en-US" dirty="0"/>
          </a:p>
          <a:p>
            <a:endParaRPr lang="en-US" dirty="0"/>
          </a:p>
          <a:p>
            <a:endParaRPr lang="en-US" dirty="0"/>
          </a:p>
          <a:p>
            <a:r>
              <a:rPr lang="en-US" dirty="0"/>
              <a:t>Information</a:t>
            </a:r>
            <a:r>
              <a:rPr lang="en-US" baseline="0" dirty="0"/>
              <a:t> is power, and the metrics dashboard will give us new insight into how Lions are serving and reporting. </a:t>
            </a:r>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15</a:t>
            </a:fld>
            <a:endParaRPr lang="en-US" dirty="0"/>
          </a:p>
        </p:txBody>
      </p:sp>
    </p:spTree>
    <p:extLst>
      <p:ext uri="{BB962C8B-B14F-4D97-AF65-F5344CB8AC3E}">
        <p14:creationId xmlns:p14="http://schemas.microsoft.com/office/powerpoint/2010/main" val="1304442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Arial" panose="020B0604020202020204" pitchFamily="34" charset="0"/>
              </a:rPr>
              <a:t>One</a:t>
            </a:r>
            <a:r>
              <a:rPr lang="en-US" sz="1200" b="0" kern="1200" baseline="0" dirty="0">
                <a:solidFill>
                  <a:schemeClr val="tx1"/>
                </a:solidFill>
                <a:latin typeface="+mn-lt"/>
                <a:ea typeface="+mn-ea"/>
                <a:cs typeface="Arial" panose="020B0604020202020204" pitchFamily="34" charset="0"/>
              </a:rPr>
              <a:t> of the reasons Lions do so much good in the world is because we are a network- we learn from one another and we work together.  </a:t>
            </a:r>
          </a:p>
          <a:p>
            <a:endParaRPr lang="en-US" sz="1200" b="0" kern="1200" baseline="0" dirty="0">
              <a:solidFill>
                <a:schemeClr val="tx1"/>
              </a:solidFill>
              <a:latin typeface="+mn-lt"/>
              <a:ea typeface="+mn-ea"/>
              <a:cs typeface="Arial" panose="020B0604020202020204" pitchFamily="34" charset="0"/>
            </a:endParaRPr>
          </a:p>
          <a:p>
            <a:r>
              <a:rPr lang="en-US" sz="1200" b="0" kern="1200" baseline="0" dirty="0">
                <a:solidFill>
                  <a:schemeClr val="tx1"/>
                </a:solidFill>
                <a:latin typeface="+mn-lt"/>
                <a:ea typeface="+mn-ea"/>
                <a:cs typeface="Arial" panose="020B0604020202020204" pitchFamily="34" charset="0"/>
              </a:rPr>
              <a:t>We’ve heard time and time again, that Lions want more opportunities to connect and share their passion for service.  As a leader, you inspire and participate in that collaboration.  You also lead by example.</a:t>
            </a:r>
          </a:p>
          <a:p>
            <a:endParaRPr lang="en-US" sz="1200" b="1" kern="1200" dirty="0">
              <a:solidFill>
                <a:schemeClr val="tx1"/>
              </a:solidFill>
              <a:latin typeface="+mn-lt"/>
              <a:ea typeface="+mn-ea"/>
              <a:cs typeface="Arial" panose="020B0604020202020204" pitchFamily="34" charset="0"/>
            </a:endParaRPr>
          </a:p>
          <a:p>
            <a:r>
              <a:rPr lang="en-US" sz="1200" b="0" kern="1200" dirty="0">
                <a:solidFill>
                  <a:schemeClr val="tx1"/>
                </a:solidFill>
                <a:latin typeface="+mn-lt"/>
                <a:ea typeface="+mn-ea"/>
                <a:cs typeface="Arial" panose="020B0604020202020204" pitchFamily="34" charset="0"/>
              </a:rPr>
              <a:t>MyLion</a:t>
            </a:r>
            <a:r>
              <a:rPr lang="en-US" sz="1200" b="0" kern="1200" baseline="0" dirty="0">
                <a:solidFill>
                  <a:schemeClr val="tx1"/>
                </a:solidFill>
                <a:latin typeface="+mn-lt"/>
                <a:ea typeface="+mn-ea"/>
                <a:cs typeface="Arial" panose="020B0604020202020204" pitchFamily="34" charset="0"/>
              </a:rPr>
              <a:t> gives you a polished, easily navigable platform to showcase who you are as a Lion and who your district is, all while comfortably maintaining what information you want to share and when.</a:t>
            </a:r>
            <a:endParaRPr lang="en-US" sz="1200" b="0" kern="1200" dirty="0">
              <a:solidFill>
                <a:schemeClr val="tx1"/>
              </a:solidFill>
              <a:latin typeface="+mn-lt"/>
              <a:ea typeface="+mn-ea"/>
              <a:cs typeface="Arial" panose="020B0604020202020204" pitchFamily="34" charset="0"/>
            </a:endParaRPr>
          </a:p>
          <a:p>
            <a:endParaRPr lang="en-US" sz="1200" kern="1200" dirty="0">
              <a:solidFill>
                <a:schemeClr val="tx1"/>
              </a:solidFill>
              <a:latin typeface="+mn-lt"/>
              <a:ea typeface="+mn-ea"/>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478581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Arial" panose="020B0604020202020204" pitchFamily="34" charset="0"/>
              </a:rPr>
              <a:t>It starts with sharing your personal Lions story </a:t>
            </a:r>
            <a:r>
              <a:rPr lang="en-US" sz="1200" kern="1200" baseline="0" dirty="0">
                <a:solidFill>
                  <a:schemeClr val="tx1"/>
                </a:solidFill>
                <a:latin typeface="+mn-lt"/>
                <a:ea typeface="+mn-ea"/>
                <a:cs typeface="Arial" panose="020B0604020202020204" pitchFamily="34" charset="0"/>
              </a:rPr>
              <a:t>through your MyLion profile.</a:t>
            </a:r>
          </a:p>
          <a:p>
            <a:endParaRPr lang="en-US" sz="1200" kern="1200" baseline="0" dirty="0">
              <a:solidFill>
                <a:schemeClr val="tx1"/>
              </a:solidFill>
              <a:latin typeface="+mn-lt"/>
              <a:ea typeface="+mn-ea"/>
              <a:cs typeface="Arial" panose="020B0604020202020204" pitchFamily="34" charset="0"/>
            </a:endParaRPr>
          </a:p>
          <a:p>
            <a:r>
              <a:rPr lang="en-US" sz="1200" kern="1200" dirty="0">
                <a:solidFill>
                  <a:schemeClr val="tx1"/>
                </a:solidFill>
                <a:latin typeface="+mn-lt"/>
                <a:ea typeface="+mn-ea"/>
                <a:cs typeface="Arial" panose="020B0604020202020204" pitchFamily="34" charset="0"/>
              </a:rPr>
              <a:t>Think of your profile as your “calling card”, introducing you to Lions around the world.</a:t>
            </a:r>
            <a:r>
              <a:rPr lang="en-US" sz="1200" b="1" kern="1200" baseline="0" dirty="0">
                <a:solidFill>
                  <a:schemeClr val="tx1"/>
                </a:solidFill>
                <a:latin typeface="+mn-lt"/>
                <a:ea typeface="+mn-ea"/>
                <a:cs typeface="Arial" panose="020B0604020202020204" pitchFamily="34" charset="0"/>
              </a:rPr>
              <a:t>  </a:t>
            </a:r>
            <a:r>
              <a:rPr lang="en-US" sz="1200" kern="1200" dirty="0">
                <a:solidFill>
                  <a:schemeClr val="tx1"/>
                </a:solidFill>
                <a:latin typeface="+mn-lt"/>
                <a:ea typeface="+mn-ea"/>
                <a:cs typeface="Arial" panose="020B0604020202020204" pitchFamily="34" charset="0"/>
              </a:rPr>
              <a:t>This is a great way to show other Lions who you are, where you’re located, what club you belong to, and what you’re interested in.  ​</a:t>
            </a:r>
          </a:p>
          <a:p>
            <a:endParaRPr lang="en-US" sz="1200" kern="1200" dirty="0">
              <a:solidFill>
                <a:schemeClr val="tx1"/>
              </a:solidFill>
              <a:latin typeface="+mn-lt"/>
              <a:ea typeface="+mn-ea"/>
              <a:cs typeface="Arial" panose="020B0604020202020204" pitchFamily="34" charset="0"/>
            </a:endParaRPr>
          </a:p>
          <a:p>
            <a:r>
              <a:rPr lang="en-US" sz="1200" kern="1200" dirty="0">
                <a:solidFill>
                  <a:schemeClr val="tx1"/>
                </a:solidFill>
                <a:latin typeface="+mn-lt"/>
                <a:ea typeface="+mn-ea"/>
                <a:cs typeface="Arial" panose="020B0604020202020204" pitchFamily="34" charset="0"/>
              </a:rPr>
              <a:t>The image</a:t>
            </a:r>
            <a:r>
              <a:rPr lang="en-US" sz="1200" kern="1200" baseline="0" dirty="0">
                <a:solidFill>
                  <a:schemeClr val="tx1"/>
                </a:solidFill>
                <a:latin typeface="+mn-lt"/>
                <a:ea typeface="+mn-ea"/>
                <a:cs typeface="Arial" panose="020B0604020202020204" pitchFamily="34" charset="0"/>
              </a:rPr>
              <a:t> labeled “Clare MacMillen” is from the vantage point of a MyLion user.  Each user can upload a photo, add a description and set their privacy settings.  You’ll also see that, for the first time, members can retrieve their own Member ID number and edit their own contact information!</a:t>
            </a:r>
          </a:p>
          <a:p>
            <a:endParaRPr lang="en-US" sz="1200" kern="1200" baseline="0" dirty="0">
              <a:solidFill>
                <a:schemeClr val="tx1"/>
              </a:solidFill>
              <a:latin typeface="+mn-lt"/>
              <a:ea typeface="+mn-ea"/>
              <a:cs typeface="Arial" panose="020B0604020202020204" pitchFamily="34" charset="0"/>
            </a:endParaRPr>
          </a:p>
          <a:p>
            <a:r>
              <a:rPr lang="en-US" sz="1200" kern="1200" baseline="0" dirty="0">
                <a:solidFill>
                  <a:schemeClr val="tx1"/>
                </a:solidFill>
                <a:latin typeface="+mn-lt"/>
                <a:ea typeface="+mn-ea"/>
                <a:cs typeface="Arial" panose="020B0604020202020204" pitchFamily="34" charset="0"/>
              </a:rPr>
              <a:t>The smaller images are screenshots of users taken from the MyLion app. These profiles have a few pieces of information from MyLCI- including their titles and how long they’ve been a member.  However, these users added their own profile images and descriptions.</a:t>
            </a:r>
            <a:endParaRPr lang="en-US" sz="1200" kern="1200" dirty="0">
              <a:solidFill>
                <a:schemeClr val="tx1"/>
              </a:solidFill>
              <a:latin typeface="+mn-lt"/>
              <a:ea typeface="+mn-ea"/>
              <a:cs typeface="Arial" panose="020B0604020202020204" pitchFamily="34" charset="0"/>
            </a:endParaRPr>
          </a:p>
          <a:p>
            <a:endParaRPr lang="en-US" sz="1200" kern="1200" dirty="0">
              <a:solidFill>
                <a:schemeClr val="tx1"/>
              </a:solidFill>
              <a:latin typeface="+mn-lt"/>
              <a:ea typeface="+mn-ea"/>
              <a:cs typeface="Arial" panose="020B0604020202020204" pitchFamily="34" charset="0"/>
            </a:endParaRPr>
          </a:p>
          <a:p>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51596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District profile</a:t>
            </a:r>
            <a:r>
              <a:rPr lang="en-US" sz="1600" baseline="0" dirty="0"/>
              <a:t> is similar to your user profile.  There is also a club profile that club officers can manage.</a:t>
            </a:r>
          </a:p>
          <a:p>
            <a:endParaRPr lang="en-US" sz="1600" baseline="0" dirty="0"/>
          </a:p>
          <a:p>
            <a:r>
              <a:rPr lang="en-US" sz="1600" dirty="0"/>
              <a:t>You can use the district</a:t>
            </a:r>
            <a:r>
              <a:rPr lang="en-US" sz="1600" baseline="0" dirty="0"/>
              <a:t> profile to </a:t>
            </a:r>
            <a:r>
              <a:rPr lang="en-US" sz="1800" b="1" baseline="0" dirty="0">
                <a:solidFill>
                  <a:srgbClr val="002F87"/>
                </a:solidFill>
                <a:latin typeface="Arial" charset="0"/>
                <a:cs typeface="Arial" charset="0"/>
              </a:rPr>
              <a:t>i</a:t>
            </a:r>
            <a:r>
              <a:rPr lang="en-US" sz="1800" b="1" dirty="0">
                <a:solidFill>
                  <a:srgbClr val="002F87"/>
                </a:solidFill>
                <a:latin typeface="Arial" charset="0"/>
                <a:ea typeface="Arial" charset="0"/>
                <a:cs typeface="Arial" charset="0"/>
              </a:rPr>
              <a:t>ntroduce your district to Lions and Leos around the world. </a:t>
            </a:r>
          </a:p>
          <a:p>
            <a:endParaRPr lang="en-US" sz="1800" b="1" dirty="0">
              <a:solidFill>
                <a:srgbClr val="002F87"/>
              </a:solidFill>
              <a:latin typeface="Arial" charset="0"/>
              <a:ea typeface="Arial" charset="0"/>
              <a:cs typeface="Arial" charset="0"/>
            </a:endParaRPr>
          </a:p>
          <a:p>
            <a:r>
              <a:rPr lang="en-US" sz="1800" b="0" dirty="0">
                <a:solidFill>
                  <a:srgbClr val="002F87"/>
                </a:solidFill>
                <a:latin typeface="Arial" charset="0"/>
                <a:ea typeface="Arial" charset="0"/>
                <a:cs typeface="Arial" charset="0"/>
              </a:rPr>
              <a:t>Add</a:t>
            </a:r>
            <a:r>
              <a:rPr lang="en-US" sz="1800" b="0" baseline="0" dirty="0">
                <a:solidFill>
                  <a:srgbClr val="002F87"/>
                </a:solidFill>
                <a:latin typeface="Arial" charset="0"/>
                <a:ea typeface="Arial" charset="0"/>
                <a:cs typeface="Arial" charset="0"/>
              </a:rPr>
              <a:t> photos, highlight how your district serves, and promote the great work your clubs are doing.</a:t>
            </a:r>
            <a:endParaRPr lang="en-US" sz="1800" b="0" dirty="0">
              <a:solidFill>
                <a:srgbClr val="002F87"/>
              </a:solidFill>
              <a:latin typeface="Arial" charset="0"/>
              <a:ea typeface="Arial" charset="0"/>
              <a:cs typeface="Arial" charset="0"/>
            </a:endParaRP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EE4159E8-CA19-4BB0-8ED9-16527D3A2E7E}" type="slidenum">
              <a:rPr lang="en-US" smtClean="0"/>
              <a:t>18</a:t>
            </a:fld>
            <a:endParaRPr lang="en-US" dirty="0"/>
          </a:p>
        </p:txBody>
      </p:sp>
    </p:spTree>
    <p:extLst>
      <p:ext uri="{BB962C8B-B14F-4D97-AF65-F5344CB8AC3E}">
        <p14:creationId xmlns:p14="http://schemas.microsoft.com/office/powerpoint/2010/main" val="2031262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first step to taking advantage of MyLion is </a:t>
            </a:r>
            <a:r>
              <a:rPr lang="en-US" sz="1600" dirty="0" smtClean="0"/>
              <a:t>registering for a Lion Account.  </a:t>
            </a:r>
            <a:r>
              <a:rPr lang="en-US" sz="1600" dirty="0"/>
              <a:t>We know some</a:t>
            </a:r>
            <a:r>
              <a:rPr lang="en-US" sz="1600" baseline="0" dirty="0"/>
              <a:t> of us have struggled to set up a username and password.  However, most registration issues arise when we don’t have the personal, Lions information we need.</a:t>
            </a:r>
            <a:endParaRPr lang="en-US" sz="1600"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22529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en-US" sz="1600" dirty="0"/>
              <a:t>What will this presentation discuss</a:t>
            </a:r>
            <a:r>
              <a:rPr lang="en-US" sz="1600" dirty="0" smtClean="0"/>
              <a:t>?</a:t>
            </a:r>
          </a:p>
          <a:p>
            <a:endParaRPr lang="en-US" sz="1600" dirty="0" smtClean="0"/>
          </a:p>
          <a:p>
            <a:r>
              <a:rPr lang="en-US" sz="1600" dirty="0" smtClean="0"/>
              <a:t>First,</a:t>
            </a:r>
            <a:r>
              <a:rPr lang="en-US" sz="1600" baseline="0" dirty="0" smtClean="0"/>
              <a:t> before we start talking specifically about MyLion, we’ll introduce your </a:t>
            </a:r>
            <a:r>
              <a:rPr lang="en-US" sz="1600" b="1" baseline="0" dirty="0" smtClean="0"/>
              <a:t>Lion Account</a:t>
            </a:r>
            <a:r>
              <a:rPr lang="en-US" sz="1600" b="0" baseline="0" dirty="0" smtClean="0"/>
              <a:t>, our universal login system that gives you access to all Lions Clubs International applications.</a:t>
            </a:r>
            <a:endParaRPr lang="en-US" sz="1600" dirty="0"/>
          </a:p>
          <a:p>
            <a:endParaRPr lang="en-US" sz="1600" dirty="0"/>
          </a:p>
          <a:p>
            <a:r>
              <a:rPr lang="en-US" sz="1600" dirty="0" smtClean="0"/>
              <a:t>Next, </a:t>
            </a:r>
            <a:r>
              <a:rPr lang="en-US" sz="1600" baseline="0" dirty="0" smtClean="0"/>
              <a:t>we’ll </a:t>
            </a:r>
            <a:r>
              <a:rPr lang="en-US" sz="1600" baseline="0" dirty="0"/>
              <a:t>share some background information about </a:t>
            </a:r>
            <a:r>
              <a:rPr lang="en-US" sz="1600" baseline="0" dirty="0" smtClean="0"/>
              <a:t>MyLion, key </a:t>
            </a:r>
            <a:r>
              <a:rPr lang="en-US" sz="1600" baseline="0" dirty="0"/>
              <a:t>features </a:t>
            </a:r>
            <a:r>
              <a:rPr lang="en-US" sz="1600" baseline="0" dirty="0" smtClean="0"/>
              <a:t>and </a:t>
            </a:r>
            <a:r>
              <a:rPr lang="en-US" sz="1600" baseline="0" dirty="0"/>
              <a:t>how they relate to you as Lions and as Lions leaders.</a:t>
            </a:r>
            <a:endParaRPr lang="en-US" sz="1600" dirty="0"/>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Finally,</a:t>
            </a:r>
            <a:r>
              <a:rPr lang="en-US" sz="1600" baseline="0" dirty="0" smtClean="0"/>
              <a:t> </a:t>
            </a:r>
            <a:r>
              <a:rPr lang="en-US" sz="1600" baseline="0" dirty="0"/>
              <a:t>we’ll go over upcoming developments (as of March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r>
              <a:rPr lang="en-US" sz="1600" dirty="0"/>
              <a:t>Let’s get started with an overview</a:t>
            </a:r>
            <a:r>
              <a:rPr lang="en-US" sz="1600" baseline="0" dirty="0"/>
              <a:t> of MyLion.</a:t>
            </a:r>
            <a:endParaRPr lang="en-US" sz="1600" dirty="0"/>
          </a:p>
          <a:p>
            <a:endParaRPr lang="en-US" sz="1600" dirty="0"/>
          </a:p>
          <a:p>
            <a:endParaRPr lang="en-US" sz="1600" dirty="0"/>
          </a:p>
        </p:txBody>
      </p:sp>
    </p:spTree>
    <p:extLst>
      <p:ext uri="{BB962C8B-B14F-4D97-AF65-F5344CB8AC3E}">
        <p14:creationId xmlns:p14="http://schemas.microsoft.com/office/powerpoint/2010/main" val="2678556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There are three</a:t>
            </a:r>
            <a:r>
              <a:rPr lang="en-US" sz="1200" baseline="0" dirty="0"/>
              <a:t> key things you can do to help your clubs get registered </a:t>
            </a:r>
            <a:r>
              <a:rPr lang="en-US" sz="1200" baseline="0" dirty="0" smtClean="0"/>
              <a:t>for a Lion Account and using MyLion</a:t>
            </a:r>
            <a:r>
              <a:rPr lang="en-US" sz="1200" baseline="0" dirty="0"/>
              <a:t>.</a:t>
            </a:r>
          </a:p>
          <a:p>
            <a:endParaRPr lang="en-US" sz="1200" baseline="0" dirty="0"/>
          </a:p>
          <a:p>
            <a:r>
              <a:rPr lang="en-US" sz="1200" baseline="0" dirty="0"/>
              <a:t>First, update every club members’ information in MyLCI, and most importantly, provide a personal email address or mobile phone for EACH club member.  </a:t>
            </a:r>
          </a:p>
          <a:p>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Next, make sure you club secretaries provide every Lion with a copy of their Member ID. Once members are logged into MyLion they’ll be able to access and control that personal data.  Until then, they’ll still need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Finally, please reach out to us if you’re having trouble.  Our member support center will be happy to assist.</a:t>
            </a:r>
          </a:p>
          <a:p>
            <a:endParaRPr lang="en-US" b="0" baseline="0" dirty="0"/>
          </a:p>
        </p:txBody>
      </p:sp>
      <p:sp>
        <p:nvSpPr>
          <p:cNvPr id="4" name="Slide Number Placeholder 3"/>
          <p:cNvSpPr>
            <a:spLocks noGrp="1"/>
          </p:cNvSpPr>
          <p:nvPr>
            <p:ph type="sldNum" sz="quarter" idx="10"/>
          </p:nvPr>
        </p:nvSpPr>
        <p:spPr/>
        <p:txBody>
          <a:bodyPr/>
          <a:lstStyle/>
          <a:p>
            <a:fld id="{E22C0308-AAF5-4C06-A7C8-09381E4F866E}"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734381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I mentioned earlier, we are constantly improving MyLion based on feedback from Lions and Leos. Member recommendations make MyLion better,</a:t>
            </a:r>
            <a:r>
              <a:rPr lang="en-US" sz="1200" baseline="0" dirty="0"/>
              <a:t> so look forward to these upcoming changes and additions!</a:t>
            </a:r>
            <a:endParaRPr lang="en-US" sz="120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992200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681567" y="4218649"/>
            <a:ext cx="5932875" cy="4252290"/>
          </a:xfrm>
        </p:spPr>
        <p:txBody>
          <a:bodyPr>
            <a:normAutofit fontScale="62500" lnSpcReduction="20000"/>
          </a:bodyPr>
          <a:lstStyle/>
          <a:p>
            <a:pPr marL="0" indent="0">
              <a:spcAft>
                <a:spcPts val="1223"/>
              </a:spcAft>
              <a:buFont typeface="Arial" panose="020B0604020202020204" pitchFamily="34" charset="0"/>
              <a:buNone/>
            </a:pPr>
            <a:endParaRPr lang="en-US" sz="2400" dirty="0"/>
          </a:p>
          <a:p>
            <a:pPr marL="349415" indent="-349415">
              <a:spcAft>
                <a:spcPts val="1223"/>
              </a:spcAft>
              <a:buFont typeface="Arial" panose="020B0604020202020204" pitchFamily="34" charset="0"/>
              <a:buChar char="•"/>
            </a:pPr>
            <a:r>
              <a:rPr lang="en-US" sz="2400" dirty="0"/>
              <a:t>Online help with verification during registration</a:t>
            </a:r>
            <a:r>
              <a:rPr lang="en-US" sz="2100" kern="0" dirty="0"/>
              <a:t> </a:t>
            </a:r>
          </a:p>
          <a:p>
            <a:pPr marL="788597" lvl="1" indent="-218385">
              <a:spcAft>
                <a:spcPts val="1223"/>
              </a:spcAft>
              <a:buFont typeface="Arial" panose="020B0604020202020204" pitchFamily="34" charset="0"/>
              <a:buChar char="•"/>
            </a:pPr>
            <a:r>
              <a:rPr lang="en-US" sz="2100" kern="0" dirty="0"/>
              <a:t>To protect your privacy, MyLion currently</a:t>
            </a:r>
            <a:r>
              <a:rPr lang="en-US" sz="2100" kern="0" baseline="0" dirty="0"/>
              <a:t> uses </a:t>
            </a:r>
            <a:r>
              <a:rPr lang="en-US" sz="2100" kern="0" dirty="0"/>
              <a:t>member id , email address or phone number to</a:t>
            </a:r>
            <a:r>
              <a:rPr lang="en-US" sz="2100" kern="0" baseline="0" dirty="0"/>
              <a:t> verify who you are in our Lions world.</a:t>
            </a:r>
            <a:endParaRPr lang="en-US" sz="2100" kern="0" dirty="0"/>
          </a:p>
          <a:p>
            <a:pPr marL="788597" lvl="1" indent="-218385">
              <a:spcAft>
                <a:spcPts val="1223"/>
              </a:spcAft>
              <a:buFont typeface="Arial" panose="020B0604020202020204" pitchFamily="34" charset="0"/>
              <a:buChar char="•"/>
            </a:pPr>
            <a:r>
              <a:rPr lang="en-US" sz="2100" kern="0" dirty="0"/>
              <a:t>We’re adding a new verification option to help members register.</a:t>
            </a:r>
          </a:p>
          <a:p>
            <a:pPr marL="788597" lvl="1" indent="-218385">
              <a:spcAft>
                <a:spcPts val="1223"/>
              </a:spcAft>
              <a:buFont typeface="Arial" panose="020B0604020202020204" pitchFamily="34" charset="0"/>
              <a:buChar char="•"/>
            </a:pPr>
            <a:r>
              <a:rPr lang="en-US" sz="2100" kern="0" dirty="0"/>
              <a:t>When you are registering, if the system can’t verify your email address or mobile phone number a few additional security questions will be presented.  They will involve questions about your current club president and meeting location, so make sure those details are updated in MyLCI.</a:t>
            </a:r>
          </a:p>
          <a:p>
            <a:pPr marL="0" indent="0">
              <a:spcAft>
                <a:spcPts val="1223"/>
              </a:spcAft>
              <a:buFont typeface="Arial" panose="020B0604020202020204" pitchFamily="34" charset="0"/>
              <a:buNone/>
            </a:pPr>
            <a:endParaRPr lang="en-US" sz="2100" kern="0" dirty="0"/>
          </a:p>
          <a:p>
            <a:pPr marL="349415" marR="0" lvl="0" indent="-349415" algn="l" defTabSz="914400" rtl="0" eaLnBrk="1" fontAlgn="auto" latinLnBrk="0" hangingPunct="1">
              <a:lnSpc>
                <a:spcPct val="100000"/>
              </a:lnSpc>
              <a:spcBef>
                <a:spcPts val="0"/>
              </a:spcBef>
              <a:spcAft>
                <a:spcPts val="1223"/>
              </a:spcAft>
              <a:buClrTx/>
              <a:buSzTx/>
              <a:buFont typeface="Arial" panose="020B0604020202020204" pitchFamily="34" charset="0"/>
              <a:buChar char="•"/>
              <a:tabLst/>
              <a:defRPr/>
            </a:pPr>
            <a:r>
              <a:rPr lang="en-US" sz="2400" kern="0" dirty="0">
                <a:solidFill>
                  <a:schemeClr val="tx1">
                    <a:lumMod val="60000"/>
                    <a:lumOff val="40000"/>
                  </a:schemeClr>
                </a:solidFill>
              </a:rPr>
              <a:t>We heard</a:t>
            </a:r>
            <a:r>
              <a:rPr lang="en-US" sz="2400" kern="0" baseline="0" dirty="0">
                <a:solidFill>
                  <a:schemeClr val="tx1">
                    <a:lumMod val="60000"/>
                    <a:lumOff val="40000"/>
                  </a:schemeClr>
                </a:solidFill>
              </a:rPr>
              <a:t> that Lions missed the sub categories and signature activity options in MyLion.  Our service and MyLion teams are exploring the best way to add those details and make it easy to report.</a:t>
            </a:r>
          </a:p>
          <a:p>
            <a:pPr marL="349415" marR="0" lvl="0" indent="-349415" algn="l" defTabSz="914400" rtl="0" eaLnBrk="1" fontAlgn="auto" latinLnBrk="0" hangingPunct="1">
              <a:lnSpc>
                <a:spcPct val="100000"/>
              </a:lnSpc>
              <a:spcBef>
                <a:spcPts val="0"/>
              </a:spcBef>
              <a:spcAft>
                <a:spcPts val="1223"/>
              </a:spcAft>
              <a:buClrTx/>
              <a:buSzTx/>
              <a:buFont typeface="Arial" panose="020B0604020202020204" pitchFamily="34" charset="0"/>
              <a:buChar char="•"/>
              <a:tabLst/>
              <a:defRPr/>
            </a:pPr>
            <a:endParaRPr lang="en-US" sz="2400" kern="0" baseline="0" dirty="0">
              <a:solidFill>
                <a:schemeClr val="tx1">
                  <a:lumMod val="60000"/>
                  <a:lumOff val="40000"/>
                </a:schemeClr>
              </a:solidFill>
            </a:endParaRPr>
          </a:p>
          <a:p>
            <a:pPr marL="349415" indent="-349415">
              <a:spcAft>
                <a:spcPts val="1223"/>
              </a:spcAft>
              <a:buFont typeface="Arial" panose="020B0604020202020204" pitchFamily="34" charset="0"/>
              <a:buChar char="•"/>
            </a:pPr>
            <a:r>
              <a:rPr lang="en-US" sz="2400" kern="0" baseline="0" dirty="0">
                <a:solidFill>
                  <a:schemeClr val="tx1">
                    <a:lumMod val="60000"/>
                    <a:lumOff val="40000"/>
                  </a:schemeClr>
                </a:solidFill>
              </a:rPr>
              <a:t>And finally, </a:t>
            </a:r>
            <a:r>
              <a:rPr lang="en-US" sz="2100" kern="0" dirty="0"/>
              <a:t>you</a:t>
            </a:r>
            <a:r>
              <a:rPr lang="en-US" sz="2100" kern="0" baseline="0" dirty="0"/>
              <a:t> will be able to create and report </a:t>
            </a:r>
            <a:r>
              <a:rPr lang="en-US" sz="2100" kern="0" dirty="0"/>
              <a:t>activities directly</a:t>
            </a:r>
            <a:r>
              <a:rPr lang="en-US" sz="2100" kern="0" baseline="0" dirty="0"/>
              <a:t> affiliated with your district and multiple district.</a:t>
            </a:r>
            <a:endParaRPr lang="en-US" sz="2100" kern="0" dirty="0"/>
          </a:p>
          <a:p>
            <a:pPr marL="349415" marR="0" lvl="0" indent="-349415" algn="l" defTabSz="914400" rtl="0" eaLnBrk="1" fontAlgn="auto" latinLnBrk="0" hangingPunct="1">
              <a:lnSpc>
                <a:spcPct val="100000"/>
              </a:lnSpc>
              <a:spcBef>
                <a:spcPts val="0"/>
              </a:spcBef>
              <a:spcAft>
                <a:spcPts val="1223"/>
              </a:spcAft>
              <a:buClrTx/>
              <a:buSzTx/>
              <a:buFont typeface="Arial" panose="020B0604020202020204" pitchFamily="34" charset="0"/>
              <a:buChar char="•"/>
              <a:tabLst/>
              <a:defRPr/>
            </a:pPr>
            <a:endParaRPr lang="en-US" sz="2100" kern="0" dirty="0"/>
          </a:p>
          <a:p>
            <a:endParaRPr lang="en-US" dirty="0"/>
          </a:p>
        </p:txBody>
      </p:sp>
    </p:spTree>
    <p:extLst>
      <p:ext uri="{BB962C8B-B14F-4D97-AF65-F5344CB8AC3E}">
        <p14:creationId xmlns:p14="http://schemas.microsoft.com/office/powerpoint/2010/main" val="1591345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have additional questions about MyLion, please contact our Member Support Center at mylion@lionsclubs.org.</a:t>
            </a:r>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23</a:t>
            </a:fld>
            <a:endParaRPr lang="en-US" dirty="0"/>
          </a:p>
        </p:txBody>
      </p:sp>
    </p:spTree>
    <p:extLst>
      <p:ext uri="{BB962C8B-B14F-4D97-AF65-F5344CB8AC3E}">
        <p14:creationId xmlns:p14="http://schemas.microsoft.com/office/powerpoint/2010/main" val="3581121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en-US" sz="1600" dirty="0"/>
              <a:t>Thank</a:t>
            </a:r>
            <a:r>
              <a:rPr lang="en-US" sz="1600" baseline="0" dirty="0"/>
              <a:t> you!</a:t>
            </a:r>
            <a:endParaRPr lang="en-US" sz="1600" dirty="0"/>
          </a:p>
        </p:txBody>
      </p:sp>
    </p:spTree>
    <p:extLst>
      <p:ext uri="{BB962C8B-B14F-4D97-AF65-F5344CB8AC3E}">
        <p14:creationId xmlns:p14="http://schemas.microsoft.com/office/powerpoint/2010/main" val="130601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428414" y="4144645"/>
            <a:ext cx="6153573" cy="4987131"/>
          </a:xfrm>
        </p:spPr>
        <p:txBody>
          <a:bodyPr>
            <a:normAutofit lnSpcReduction="10000"/>
          </a:bodyPr>
          <a:lstStyle/>
          <a:p>
            <a:r>
              <a:rPr lang="en-US" dirty="0" smtClean="0"/>
              <a:t>Lions currently </a:t>
            </a:r>
            <a:r>
              <a:rPr lang="en-US" baseline="0" dirty="0" smtClean="0"/>
              <a:t>use different credentials, user IDs and passwords, to access different applications. We have one user ID and password for MyLCI, one user ID and password for MyLion, so on and so forth.  This will only become more complicated as we add more applications that support Lions and Leos.</a:t>
            </a:r>
          </a:p>
          <a:p>
            <a:endParaRPr lang="en-US" baseline="0" dirty="0" smtClean="0"/>
          </a:p>
          <a:p>
            <a:r>
              <a:rPr lang="en-US" baseline="0" dirty="0" smtClean="0"/>
              <a:t>On March 27, 2019 we’ll fix this issue by introducing a universal login for all our systems- </a:t>
            </a:r>
            <a:r>
              <a:rPr lang="en-US" b="1" baseline="0" dirty="0" smtClean="0"/>
              <a:t>Lion Account.</a:t>
            </a:r>
            <a:endParaRPr lang="en-US" b="0" baseline="0" dirty="0" smtClean="0"/>
          </a:p>
          <a:p>
            <a:endParaRPr lang="en-US" b="0" baseline="0" dirty="0" smtClean="0"/>
          </a:p>
          <a:p>
            <a:r>
              <a:rPr lang="en-US" b="0" baseline="0" dirty="0" smtClean="0"/>
              <a:t>Your Lion Account gives you access to MyLCI, MyLion and Shop. It will also give you access to any future Lions applications.</a:t>
            </a:r>
          </a:p>
          <a:p>
            <a:endParaRPr lang="en-US" b="0" baseline="0" dirty="0" smtClean="0"/>
          </a:p>
          <a:p>
            <a:r>
              <a:rPr lang="en-US" sz="1200" kern="1200" dirty="0" smtClean="0">
                <a:solidFill>
                  <a:schemeClr val="tx1"/>
                </a:solidFill>
                <a:effectLst/>
                <a:latin typeface="+mn-lt"/>
                <a:ea typeface="+mn-ea"/>
                <a:cs typeface="+mn-cs"/>
              </a:rPr>
              <a:t>If you already have a MyLion username and password, you’re set and don’t need to create a new set of credentials. </a:t>
            </a:r>
            <a:r>
              <a:rPr lang="en-US" sz="1200" b="1" kern="1200" dirty="0" smtClean="0">
                <a:solidFill>
                  <a:schemeClr val="tx1"/>
                </a:solidFill>
                <a:effectLst/>
                <a:latin typeface="+mn-lt"/>
                <a:ea typeface="+mn-ea"/>
                <a:cs typeface="+mn-cs"/>
              </a:rPr>
              <a:t>Your MyLion credentials will become your Lion Account credentials.</a:t>
            </a:r>
            <a:r>
              <a:rPr lang="en-US" sz="1200" kern="1200" dirty="0" smtClean="0">
                <a:solidFill>
                  <a:schemeClr val="tx1"/>
                </a:solidFill>
                <a:effectLst/>
                <a:latin typeface="+mn-lt"/>
                <a:ea typeface="+mn-ea"/>
                <a:cs typeface="+mn-cs"/>
              </a:rPr>
              <a:t>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If you are a MyLCI user who is not registered on MyLion, you’ll be asked to create a Lion Account starting March 27, 2019.</a:t>
            </a:r>
            <a:r>
              <a:rPr lang="en-US" sz="1200" b="0" kern="1200" baseline="0" dirty="0" smtClean="0">
                <a:solidFill>
                  <a:schemeClr val="tx1"/>
                </a:solidFill>
                <a:effectLst/>
                <a:latin typeface="+mn-lt"/>
                <a:ea typeface="+mn-ea"/>
                <a:cs typeface="+mn-cs"/>
              </a:rPr>
              <a:t> </a:t>
            </a:r>
          </a:p>
          <a:p>
            <a:endParaRPr lang="en-US" sz="1200" b="0"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We understand this is a disruption for MyLCI users and evaluated alternatives, such as using existing MyLCI credentials as the universal login.  However, since MyLCI credentials are often shared, this approach would expose members to greater privacy threats.</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Lions Clubs International is available to help any user who needs assistance creating a Lion Account.  There are several ways to contact the team for support:</a:t>
            </a:r>
          </a:p>
          <a:p>
            <a:endParaRPr lang="en-US" sz="1200" b="0" kern="1200" baseline="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MyLion Support phone number: 630-468-7000 </a:t>
            </a:r>
          </a:p>
          <a:p>
            <a:r>
              <a:rPr lang="en-US" sz="1200" b="0" i="1" kern="1200" dirty="0" smtClean="0">
                <a:solidFill>
                  <a:schemeClr val="tx1"/>
                </a:solidFill>
                <a:effectLst/>
                <a:latin typeface="+mn-lt"/>
                <a:ea typeface="+mn-ea"/>
                <a:cs typeface="+mn-cs"/>
              </a:rPr>
              <a:t>MyLion Support email: mylionsupport@lionsclubs.org </a:t>
            </a:r>
          </a:p>
          <a:p>
            <a:r>
              <a:rPr lang="en-US" sz="1200" b="0" i="1" kern="1200" dirty="0" smtClean="0">
                <a:solidFill>
                  <a:schemeClr val="tx1"/>
                </a:solidFill>
                <a:effectLst/>
                <a:latin typeface="+mn-lt"/>
                <a:ea typeface="+mn-ea"/>
                <a:cs typeface="+mn-cs"/>
              </a:rPr>
              <a:t>Support Hours: Monday- Friday, 8:00am – 4:30 pm CST (Chicago time)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766420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en-US" sz="1600" dirty="0" smtClean="0"/>
              <a:t>Now that we understand our Lion Account, let’s talk about our latest Lions</a:t>
            </a:r>
            <a:r>
              <a:rPr lang="en-US" sz="1600" baseline="0" dirty="0" smtClean="0"/>
              <a:t> application: MyLion.</a:t>
            </a:r>
            <a:endParaRPr lang="en-US" sz="1600" dirty="0" smtClean="0"/>
          </a:p>
          <a:p>
            <a:endParaRPr lang="en-US" sz="1600" dirty="0" smtClean="0"/>
          </a:p>
          <a:p>
            <a:r>
              <a:rPr lang="en-US" sz="1600" dirty="0" smtClean="0"/>
              <a:t>MyLion </a:t>
            </a:r>
            <a:r>
              <a:rPr lang="en-US" sz="1600" dirty="0"/>
              <a:t>is one platform that can be used on your desktop computer, laptop, tablet, mobile phone, or any device with a web browser.  When many</a:t>
            </a:r>
            <a:r>
              <a:rPr lang="en-US" sz="1600" baseline="0" dirty="0"/>
              <a:t> of us think of MyLion, we think of the MyLion mobile application, the first version of MyLion that was available. However, MyLion is now also available as a website, so you can access it from any device with a web browser. </a:t>
            </a:r>
          </a:p>
          <a:p>
            <a:endParaRPr lang="en-US" sz="1600" dirty="0"/>
          </a:p>
          <a:p>
            <a:r>
              <a:rPr lang="en-US" sz="1600" dirty="0"/>
              <a:t>MyLion, whether</a:t>
            </a:r>
            <a:r>
              <a:rPr lang="en-US" sz="1600" baseline="0" dirty="0"/>
              <a:t> you login on your laptop or open up the app on your phone,</a:t>
            </a:r>
            <a:r>
              <a:rPr lang="en-US" sz="1600" dirty="0"/>
              <a:t> helps us connect and serve.  It helps us do what Lions have always done, more easily.  With MyLion you can:</a:t>
            </a:r>
          </a:p>
          <a:p>
            <a:endParaRPr lang="en-US" sz="1600" dirty="0"/>
          </a:p>
          <a:p>
            <a:pPr marL="174708" indent="-174708">
              <a:buFont typeface="Arial" panose="020B0604020202020204" pitchFamily="34" charset="0"/>
              <a:buChar char="•"/>
            </a:pPr>
            <a:r>
              <a:rPr lang="en-US" sz="1600" dirty="0"/>
              <a:t>Plan upcoming service activities, meetings, and fundraisers and take advantage of new, Lions driven service planning resources related to all of our global causes.</a:t>
            </a:r>
          </a:p>
          <a:p>
            <a:pPr marL="0" indent="0">
              <a:buFont typeface="Arial" panose="020B0604020202020204" pitchFamily="34" charset="0"/>
              <a:buNone/>
            </a:pPr>
            <a:endParaRPr lang="en-US" sz="1600" dirty="0"/>
          </a:p>
          <a:p>
            <a:pPr marL="174708" indent="-174708">
              <a:buFont typeface="Arial" panose="020B0604020202020204" pitchFamily="34" charset="0"/>
              <a:buChar char="•"/>
            </a:pPr>
            <a:r>
              <a:rPr lang="en-US" sz="1600" dirty="0"/>
              <a:t>Club officers with reporting access,</a:t>
            </a:r>
            <a:r>
              <a:rPr lang="en-US" sz="1600" baseline="0" dirty="0"/>
              <a:t> can quickly report service activities on MyLion.</a:t>
            </a:r>
            <a:endParaRPr lang="en-US" sz="1600" dirty="0"/>
          </a:p>
          <a:p>
            <a:pPr marL="174708" indent="-174708">
              <a:buFont typeface="Arial" panose="020B0604020202020204" pitchFamily="34" charset="0"/>
              <a:buChar char="•"/>
            </a:pPr>
            <a:endParaRPr lang="en-US" sz="1600" dirty="0"/>
          </a:p>
          <a:p>
            <a:pPr marL="174708" indent="-174708">
              <a:buFont typeface="Arial" panose="020B0604020202020204" pitchFamily="34" charset="0"/>
              <a:buChar char="•"/>
            </a:pPr>
            <a:r>
              <a:rPr lang="en-US" sz="1600" dirty="0"/>
              <a:t>MyLion</a:t>
            </a:r>
            <a:r>
              <a:rPr lang="en-US" sz="1600" baseline="0" dirty="0"/>
              <a:t> users can directly send messages to one another- they can even send group messages which makes coordinating any kind of Lions event easier.</a:t>
            </a:r>
          </a:p>
          <a:p>
            <a:pPr marL="0" indent="0">
              <a:buFont typeface="Arial" panose="020B0604020202020204" pitchFamily="34" charset="0"/>
              <a:buNone/>
            </a:pPr>
            <a:endParaRPr lang="en-US" sz="1600" dirty="0"/>
          </a:p>
          <a:p>
            <a:pPr marL="174708" indent="-174708">
              <a:buFont typeface="Arial" panose="020B0604020202020204" pitchFamily="34" charset="0"/>
              <a:buChar char="•"/>
            </a:pPr>
            <a:r>
              <a:rPr lang="en-US" sz="1600" dirty="0"/>
              <a:t>Lions can explore local and global service data, giving leaders</a:t>
            </a:r>
            <a:r>
              <a:rPr lang="en-US" sz="1600" baseline="0" dirty="0"/>
              <a:t> like you more visibility into how your clubs are serving and therefore, ways we can better support each other.</a:t>
            </a:r>
            <a:endParaRPr lang="en-US" sz="1600" dirty="0"/>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428414" y="4144645"/>
            <a:ext cx="6153573" cy="4987131"/>
          </a:xfrm>
        </p:spPr>
        <p:txBody>
          <a:bodyPr>
            <a:normAutofit/>
          </a:bodyPr>
          <a:lstStyle/>
          <a:p>
            <a:r>
              <a:rPr lang="en-US" sz="1400" dirty="0"/>
              <a:t>But before we go any further, let’s</a:t>
            </a:r>
            <a:r>
              <a:rPr lang="en-US" sz="1400" baseline="0" dirty="0"/>
              <a:t> emphasize a few key points. </a:t>
            </a:r>
            <a:endParaRPr lang="en-US" sz="1400" dirty="0"/>
          </a:p>
          <a:p>
            <a:endParaRPr lang="en-US" sz="1400" dirty="0"/>
          </a:p>
          <a:p>
            <a:pPr marL="232943" indent="-232943">
              <a:buFont typeface="Arial" panose="020B0604020202020204" pitchFamily="34" charset="0"/>
              <a:buAutoNum type="arabicPeriod"/>
            </a:pPr>
            <a:r>
              <a:rPr lang="en-US" sz="1400" dirty="0"/>
              <a:t>First, we are constantly improving MyLion based on feedback from Lions and Leos.  Before MyLion became globally available, Lions and Leos from all our constitutional areas tested the website and mobile application.  Member recommendations,</a:t>
            </a:r>
            <a:r>
              <a:rPr lang="en-US" sz="1400" baseline="0" dirty="0"/>
              <a:t> insights from Lions users, make MyLion better.  It’s suggestions from Lions that have led to redesigned navigation, clearer filters, and much more.</a:t>
            </a:r>
          </a:p>
          <a:p>
            <a:pPr marL="232943" indent="-232943">
              <a:buFont typeface="Arial" panose="020B0604020202020204" pitchFamily="34" charset="0"/>
              <a:buAutoNum type="arabicPeriod"/>
            </a:pPr>
            <a:endParaRPr lang="en-US" sz="1400" dirty="0"/>
          </a:p>
          <a:p>
            <a:pPr marL="232943" indent="-232943">
              <a:buFont typeface="Arial" panose="020B0604020202020204" pitchFamily="34" charset="0"/>
              <a:buAutoNum type="arabicPeriod"/>
            </a:pPr>
            <a:r>
              <a:rPr lang="en-US" sz="1400" dirty="0"/>
              <a:t>MyLion will be the destination for service activity planning and reporting starting on July 1, 2019.  MyLCI’s other features will remain available</a:t>
            </a:r>
            <a:r>
              <a:rPr lang="en-US" sz="1400" baseline="0" dirty="0"/>
              <a:t>.  </a:t>
            </a:r>
            <a:r>
              <a:rPr lang="en-US" sz="1400" dirty="0"/>
              <a:t>Webinars like this one, webinars that dive deeper into specific features, blog posts, short videos, and more are under development to help Lions and Leos take advantage of MyLion and enhance our service.</a:t>
            </a:r>
          </a:p>
          <a:p>
            <a:pPr marL="232943" indent="-232943">
              <a:buFont typeface="+mj-lt"/>
              <a:buAutoNum type="arabicPeriod"/>
            </a:pPr>
            <a:endParaRPr lang="en-US" sz="1400" dirty="0"/>
          </a:p>
          <a:p>
            <a:pPr marL="232943" indent="-232943">
              <a:buFont typeface="+mj-lt"/>
              <a:buAutoNum type="arabicPeriod"/>
            </a:pPr>
            <a:r>
              <a:rPr lang="en-US" sz="1400" dirty="0"/>
              <a:t>MyLion is now available everywhere from any device.  You can login to MyLion from any device with a web browser,</a:t>
            </a:r>
            <a:r>
              <a:rPr lang="en-US" sz="1400" baseline="0" dirty="0"/>
              <a:t> including your desktop computer or laptop.</a:t>
            </a:r>
            <a:r>
              <a:rPr lang="en-US" sz="1400" dirty="0"/>
              <a:t> For the best MyLion experience on your smart phone, please download the MyLion application from the App Store (for iPhones) or the Google Play Store (for Android phones). </a:t>
            </a:r>
          </a:p>
          <a:p>
            <a:endParaRPr lang="en-US" dirty="0"/>
          </a:p>
          <a:p>
            <a:endParaRPr lang="en-US" dirty="0"/>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796014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292101" y="4383273"/>
            <a:ext cx="6572250" cy="4758187"/>
          </a:xfrm>
        </p:spPr>
        <p:txBody>
          <a:bodyPr>
            <a:normAutofit/>
          </a:bodyPr>
          <a:lstStyle/>
          <a:p>
            <a:r>
              <a:rPr lang="en-US" sz="2600" b="0" dirty="0">
                <a:latin typeface="+mj-lt"/>
              </a:rPr>
              <a:t>MyLion is new,</a:t>
            </a:r>
            <a:r>
              <a:rPr lang="en-US" sz="2600" b="0" baseline="0" dirty="0">
                <a:latin typeface="+mj-lt"/>
              </a:rPr>
              <a:t> but it’s core features- planning, connecting, reporting, and controlling our information- are not.</a:t>
            </a:r>
            <a:endParaRPr lang="en-US" sz="2600" b="0" dirty="0">
              <a:latin typeface="+mj-lt"/>
            </a:endParaRPr>
          </a:p>
          <a:p>
            <a:endParaRPr lang="en-US" sz="2600" dirty="0">
              <a:latin typeface="+mj-lt"/>
            </a:endParaRPr>
          </a:p>
          <a:p>
            <a:pPr>
              <a:spcAft>
                <a:spcPts val="1529"/>
              </a:spcAft>
              <a:buFont typeface="Wingdings" charset="2"/>
              <a:buNone/>
            </a:pPr>
            <a:endParaRPr lang="en-US" sz="2600" b="1" kern="0" dirty="0">
              <a:latin typeface="+mj-lt"/>
              <a:ea typeface="Open Sans" charset="0"/>
              <a:cs typeface="Arial" panose="020B0604020202020204" pitchFamily="34" charset="0"/>
            </a:endParaRPr>
          </a:p>
          <a:p>
            <a:pPr>
              <a:spcAft>
                <a:spcPts val="1529"/>
              </a:spcAft>
              <a:buFont typeface="Wingdings" charset="2"/>
              <a:buNone/>
            </a:pPr>
            <a:r>
              <a:rPr lang="en-US" sz="2600" b="1" kern="0" dirty="0">
                <a:latin typeface="+mj-lt"/>
                <a:ea typeface="Open Sans" charset="0"/>
                <a:cs typeface="Arial" panose="020B0604020202020204" pitchFamily="34" charset="0"/>
              </a:rPr>
              <a:t>Instead,</a:t>
            </a:r>
            <a:r>
              <a:rPr lang="en-US" sz="2600" b="1" kern="0" baseline="0" dirty="0">
                <a:latin typeface="+mj-lt"/>
                <a:ea typeface="Open Sans" charset="0"/>
                <a:cs typeface="Arial" panose="020B0604020202020204" pitchFamily="34" charset="0"/>
              </a:rPr>
              <a:t> MyLion combines the great work that Lions do on one platform, making it easier to manage activities, keep club members updated, and encourage participation in our association. </a:t>
            </a:r>
            <a:endParaRPr lang="en-US" sz="2600" kern="0" dirty="0">
              <a:solidFill>
                <a:srgbClr val="FEFFFE"/>
              </a:solidFill>
              <a:latin typeface="+mj-lt"/>
              <a:ea typeface="Open Sans"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6363819-AD02-44FE-A53C-CAB21041FE10}" type="slidenum">
              <a:rPr lang="en-US">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695871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MyLion</a:t>
            </a:r>
            <a:r>
              <a:rPr lang="en-US" baseline="0" dirty="0"/>
              <a:t> is unique because unlike MyLCI, it is available to all members.  Many of </a:t>
            </a:r>
            <a:r>
              <a:rPr lang="en-US" baseline="0" dirty="0" err="1"/>
              <a:t>MyLion’s</a:t>
            </a:r>
            <a:r>
              <a:rPr lang="en-US" baseline="0" dirty="0"/>
              <a:t> features support the day to day activities of any Lion or Leo.  However, our </a:t>
            </a:r>
            <a:r>
              <a:rPr lang="en-US" dirty="0"/>
              <a:t>Lions</a:t>
            </a:r>
            <a:r>
              <a:rPr lang="en-US" baseline="0" dirty="0"/>
              <a:t> leaders have some unique responsibilities:</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23218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Our Lions leaders have vision and passion. </a:t>
            </a:r>
            <a:r>
              <a:rPr lang="en-US" baseline="0" dirty="0"/>
              <a:t>They travel, coordinate meetings, reach out to clubs- all to make sure that Lions have the tools and resources they need to be successful and happy.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prstClr val="white"/>
                </a:solidFill>
                <a:latin typeface="Arial" charset="0"/>
                <a:ea typeface="Arial" charset="0"/>
                <a:cs typeface="Arial" charset="0"/>
              </a:rPr>
              <a:t>MyLion offers a new level of visibility</a:t>
            </a:r>
            <a:r>
              <a:rPr lang="en-US" sz="1200" b="1" kern="0" baseline="0" dirty="0">
                <a:solidFill>
                  <a:prstClr val="white"/>
                </a:solidFill>
                <a:latin typeface="Arial" charset="0"/>
                <a:ea typeface="Arial" charset="0"/>
                <a:cs typeface="Arial" charset="0"/>
              </a:rPr>
              <a:t> into club and district activities to help you help our district’s clubs.</a:t>
            </a:r>
            <a:endParaRPr lang="en-US" sz="1200" b="1" kern="0" dirty="0">
              <a:solidFill>
                <a:prstClr val="white"/>
              </a:solidFill>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610120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kern="0" dirty="0">
                <a:solidFill>
                  <a:prstClr val="white"/>
                </a:solidFill>
                <a:latin typeface="Arial" charset="0"/>
                <a:ea typeface="Arial" charset="0"/>
                <a:cs typeface="Arial" charset="0"/>
              </a:rPr>
              <a:t>With</a:t>
            </a:r>
            <a:r>
              <a:rPr lang="en-US" sz="1200" b="0" kern="0" baseline="0" dirty="0">
                <a:solidFill>
                  <a:prstClr val="white"/>
                </a:solidFill>
                <a:latin typeface="Arial" charset="0"/>
                <a:ea typeface="Arial" charset="0"/>
                <a:cs typeface="Arial" charset="0"/>
              </a:rPr>
              <a:t> MyLion, any user can create an activity in advance.  Depending on the privacy settings of the activity (we’ll talk more about that later) you can see what’s happening at a local and global level.  </a:t>
            </a:r>
            <a:r>
              <a:rPr lang="en-US" sz="1200" b="0" kern="0" dirty="0">
                <a:solidFill>
                  <a:prstClr val="white"/>
                </a:solidFill>
                <a:latin typeface="Arial" charset="0"/>
                <a:ea typeface="Arial" charset="0"/>
                <a:cs typeface="Arial" charset="0"/>
              </a:rPr>
              <a:t>Seeing and</a:t>
            </a:r>
            <a:r>
              <a:rPr lang="en-US" sz="1200" b="0" kern="0" baseline="0" dirty="0">
                <a:solidFill>
                  <a:prstClr val="white"/>
                </a:solidFill>
                <a:latin typeface="Arial" charset="0"/>
                <a:ea typeface="Arial" charset="0"/>
                <a:cs typeface="Arial" charset="0"/>
              </a:rPr>
              <a:t> sharing has a few advantages. </a:t>
            </a:r>
          </a:p>
          <a:p>
            <a:pPr algn="l"/>
            <a:endParaRPr lang="en-US" sz="1200" b="0" kern="0" baseline="0" dirty="0">
              <a:solidFill>
                <a:prstClr val="white"/>
              </a:solidFill>
              <a:latin typeface="Arial" charset="0"/>
              <a:ea typeface="Arial" charset="0"/>
              <a:cs typeface="Arial" charset="0"/>
            </a:endParaRPr>
          </a:p>
          <a:p>
            <a:pPr algn="l"/>
            <a:r>
              <a:rPr lang="en-US" sz="1200" kern="0" dirty="0">
                <a:solidFill>
                  <a:prstClr val="white"/>
                </a:solidFill>
                <a:latin typeface="Arial" charset="0"/>
                <a:ea typeface="Arial" charset="0"/>
                <a:cs typeface="Arial" charset="0"/>
              </a:rPr>
              <a:t>First,</a:t>
            </a:r>
            <a:r>
              <a:rPr lang="en-US" sz="1200" kern="0" baseline="0" dirty="0">
                <a:solidFill>
                  <a:prstClr val="white"/>
                </a:solidFill>
                <a:latin typeface="Arial" charset="0"/>
                <a:ea typeface="Arial" charset="0"/>
                <a:cs typeface="Arial" charset="0"/>
              </a:rPr>
              <a:t> you can c</a:t>
            </a:r>
            <a:r>
              <a:rPr lang="en-US" sz="1200" kern="0" dirty="0">
                <a:solidFill>
                  <a:prstClr val="white"/>
                </a:solidFill>
                <a:latin typeface="Arial" charset="0"/>
                <a:ea typeface="Arial" charset="0"/>
                <a:cs typeface="Arial" charset="0"/>
              </a:rPr>
              <a:t>reate travel plans based on your goals and the needs</a:t>
            </a:r>
            <a:r>
              <a:rPr lang="en-US" sz="1200" kern="0" baseline="0" dirty="0">
                <a:solidFill>
                  <a:prstClr val="white"/>
                </a:solidFill>
                <a:latin typeface="Arial" charset="0"/>
                <a:ea typeface="Arial" charset="0"/>
                <a:cs typeface="Arial" charset="0"/>
              </a:rPr>
              <a:t> of your clubs.  Do you want to join a club-hosted training on membership recruitment to add your insight? Encourage clubs to organize it on MyLion.  Are you interested in seeing what service is planned for World Diabetes Day? Explore what activities are planned for November or contact clubs who aren’t sure how to get started.</a:t>
            </a:r>
          </a:p>
          <a:p>
            <a:pPr algn="l"/>
            <a:endParaRPr lang="en-US" sz="1200" kern="0" baseline="0" dirty="0">
              <a:solidFill>
                <a:prstClr val="white"/>
              </a:solidFill>
              <a:latin typeface="Arial" charset="0"/>
              <a:ea typeface="Arial" charset="0"/>
              <a:cs typeface="Arial" charset="0"/>
            </a:endParaRPr>
          </a:p>
          <a:p>
            <a:pPr algn="l"/>
            <a:r>
              <a:rPr lang="en-US" sz="1200" kern="0" baseline="0" dirty="0">
                <a:solidFill>
                  <a:prstClr val="white"/>
                </a:solidFill>
                <a:latin typeface="Arial" charset="0"/>
                <a:ea typeface="Arial" charset="0"/>
                <a:cs typeface="Arial" charset="0"/>
              </a:rPr>
              <a:t>You might also want to set up an activity yourself- a meeting with other district or multiple district leaders, or a service activity when you visit a club.  You can organize your activity and invite Lions to attend using MyLion.</a:t>
            </a:r>
          </a:p>
          <a:p>
            <a:pPr algn="l"/>
            <a:endParaRPr lang="en-US" sz="1200" kern="0" dirty="0">
              <a:solidFill>
                <a:prstClr val="white"/>
              </a:solidFill>
              <a:latin typeface="Arial" charset="0"/>
              <a:ea typeface="Arial" charset="0"/>
              <a:cs typeface="Arial" charset="0"/>
            </a:endParaRPr>
          </a:p>
          <a:p>
            <a:pPr>
              <a:lnSpc>
                <a:spcPct val="105000"/>
              </a:lnSpc>
              <a:spcAft>
                <a:spcPts val="1200"/>
              </a:spcAft>
              <a:buClr>
                <a:prstClr val="white"/>
              </a:buClr>
              <a:buFont typeface="Arial" charset="0"/>
              <a:buNone/>
            </a:pPr>
            <a:r>
              <a:rPr lang="en-US" sz="1200" kern="0" dirty="0">
                <a:solidFill>
                  <a:prstClr val="white"/>
                </a:solidFill>
                <a:latin typeface="Arial" charset="0"/>
                <a:ea typeface="Arial" charset="0"/>
                <a:cs typeface="Arial" charset="0"/>
              </a:rPr>
              <a:t>Finally,</a:t>
            </a:r>
            <a:r>
              <a:rPr lang="en-US" sz="1200" kern="0" baseline="0" dirty="0">
                <a:solidFill>
                  <a:prstClr val="white"/>
                </a:solidFill>
                <a:latin typeface="Arial" charset="0"/>
                <a:ea typeface="Arial" charset="0"/>
                <a:cs typeface="Arial" charset="0"/>
              </a:rPr>
              <a:t> leaders are always identifying opportunities for improvement.</a:t>
            </a:r>
          </a:p>
          <a:p>
            <a:pPr>
              <a:lnSpc>
                <a:spcPct val="105000"/>
              </a:lnSpc>
              <a:spcAft>
                <a:spcPts val="1200"/>
              </a:spcAft>
              <a:buClr>
                <a:prstClr val="white"/>
              </a:buClr>
              <a:buFont typeface="Arial" charset="0"/>
              <a:buNone/>
            </a:pPr>
            <a:endParaRPr lang="en-US" sz="1200" kern="0" baseline="0" dirty="0">
              <a:solidFill>
                <a:prstClr val="white"/>
              </a:solidFill>
              <a:latin typeface="Arial" charset="0"/>
              <a:ea typeface="Arial" charset="0"/>
              <a:cs typeface="Arial" charset="0"/>
            </a:endParaRPr>
          </a:p>
          <a:p>
            <a:pPr>
              <a:lnSpc>
                <a:spcPct val="105000"/>
              </a:lnSpc>
              <a:spcAft>
                <a:spcPts val="1200"/>
              </a:spcAft>
              <a:buClr>
                <a:prstClr val="white"/>
              </a:buClr>
              <a:buFont typeface="Arial" charset="0"/>
              <a:buNone/>
            </a:pPr>
            <a:r>
              <a:rPr lang="en-US" sz="1200" kern="0" dirty="0">
                <a:solidFill>
                  <a:prstClr val="white"/>
                </a:solidFill>
                <a:latin typeface="Arial" charset="0"/>
                <a:ea typeface="Arial" charset="0"/>
                <a:cs typeface="Arial" charset="0"/>
              </a:rPr>
              <a:t>You</a:t>
            </a:r>
            <a:r>
              <a:rPr lang="en-US" sz="1200" kern="0" baseline="0" dirty="0">
                <a:solidFill>
                  <a:prstClr val="white"/>
                </a:solidFill>
                <a:latin typeface="Arial" charset="0"/>
                <a:ea typeface="Arial" charset="0"/>
                <a:cs typeface="Arial" charset="0"/>
              </a:rPr>
              <a:t> can see if any clubs in your district don’t seem to be very active- perhaps they are struggling with planning service activities and you, as  leader, can offer suggestions and feedback.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9</a:t>
            </a:fld>
            <a:endParaRPr lang="en-US" dirty="0"/>
          </a:p>
        </p:txBody>
      </p:sp>
    </p:spTree>
    <p:extLst>
      <p:ext uri="{BB962C8B-B14F-4D97-AF65-F5344CB8AC3E}">
        <p14:creationId xmlns:p14="http://schemas.microsoft.com/office/powerpoint/2010/main" val="3947539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5.xml"/><Relationship Id="rId4" Type="http://schemas.openxmlformats.org/officeDocument/2006/relationships/image" Target="../media/image9.emf"/></Relationships>
</file>

<file path=ppt/slideLayouts/_rels/slideLayout1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66259685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593380038"/>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34084615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8139687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586148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12949113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483672076"/>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3132560430"/>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00460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216540052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2763130251"/>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41733636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9371058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831372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578" tIns="56790" rIns="113578" bIns="56790" rtlCol="0" anchor="ctr"/>
          <a:lstStyle/>
          <a:p>
            <a:pPr algn="ctr" fontAlgn="base">
              <a:spcBef>
                <a:spcPct val="0"/>
              </a:spcBef>
              <a:spcAft>
                <a:spcPct val="0"/>
              </a:spcAft>
            </a:pPr>
            <a:endParaRPr lang="en-US" sz="135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1"/>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092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endParaRPr>
          </a:p>
        </p:txBody>
      </p:sp>
      <p:sp>
        <p:nvSpPr>
          <p:cNvPr id="7" name="Title 1"/>
          <p:cNvSpPr>
            <a:spLocks noGrp="1"/>
          </p:cNvSpPr>
          <p:nvPr>
            <p:ph type="title" hasCustomPrompt="1"/>
          </p:nvPr>
        </p:nvSpPr>
        <p:spPr>
          <a:xfrm>
            <a:off x="0" y="1362737"/>
            <a:ext cx="12174807" cy="1325563"/>
          </a:xfrm>
          <a:prstGeom prst="rect">
            <a:avLst/>
          </a:prstGeom>
        </p:spPr>
        <p:txBody>
          <a:bodyPr>
            <a:normAutofit/>
          </a:bodyPr>
          <a:lstStyle>
            <a:lvl1pPr algn="ctr">
              <a:defRPr sz="3599"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3"/>
            <a:ext cx="9845675" cy="2041525"/>
          </a:xfrm>
          <a:prstGeom prst="rect">
            <a:avLst/>
          </a:prstGeom>
        </p:spPr>
        <p:txBody>
          <a:bodyPr>
            <a:normAutofit/>
          </a:bodyPr>
          <a:lstStyle>
            <a:lvl1pPr marL="0" indent="0" algn="ctr">
              <a:buFontTx/>
              <a:buNone/>
              <a:defRPr sz="2399">
                <a:solidFill>
                  <a:schemeClr val="bg1">
                    <a:lumMod val="50000"/>
                  </a:schemeClr>
                </a:solidFill>
              </a:defRPr>
            </a:lvl1pPr>
            <a:lvl2pPr marL="457017" indent="0" algn="ctr">
              <a:buFontTx/>
              <a:buNone/>
              <a:defRPr sz="2399"/>
            </a:lvl2pPr>
            <a:lvl3pPr marL="914034" indent="0" algn="ctr">
              <a:buFontTx/>
              <a:buNone/>
              <a:defRPr sz="2399"/>
            </a:lvl3pPr>
            <a:lvl4pPr marL="1371051" indent="0" algn="ctr">
              <a:buFontTx/>
              <a:buNone/>
              <a:defRPr sz="2399"/>
            </a:lvl4pPr>
            <a:lvl5pPr marL="1828069" indent="0" algn="ctr">
              <a:buFontTx/>
              <a:buNone/>
              <a:defRPr sz="2399"/>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880242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5573694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a16="http://schemas.microsoft.com/office/drawing/2014/main" xmlns=""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170776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1"/>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6" y="4239679"/>
            <a:ext cx="6209629" cy="445043"/>
          </a:xfrm>
          <a:prstGeom prst="rect">
            <a:avLst/>
          </a:prstGeom>
        </p:spPr>
        <p:txBody>
          <a:bodyPr anchor="ctr"/>
          <a:lstStyle>
            <a:lvl1pPr marL="0" indent="0" algn="ctr">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8" y="3206478"/>
            <a:ext cx="5672943" cy="535194"/>
          </a:xfrm>
          <a:prstGeom prst="rect">
            <a:avLst/>
          </a:prstGeom>
        </p:spPr>
        <p:txBody>
          <a:bodyPr anchor="t"/>
          <a:lstStyle>
            <a:lvl1pPr marL="0" indent="0" algn="ctr">
              <a:buNone/>
              <a:defRPr sz="2399"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Tree>
    <p:extLst>
      <p:ext uri="{BB962C8B-B14F-4D97-AF65-F5344CB8AC3E}">
        <p14:creationId xmlns:p14="http://schemas.microsoft.com/office/powerpoint/2010/main" val="27699153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1" y="2743200"/>
            <a:ext cx="3276600" cy="1143000"/>
          </a:xfrm>
          <a:prstGeom prst="rect">
            <a:avLst/>
          </a:prstGeom>
        </p:spPr>
        <p:txBody>
          <a:bodyPr anchor="ctr"/>
          <a:lstStyle>
            <a:lvl1pPr marL="0" indent="0" algn="ctr">
              <a:buNone/>
              <a:defRPr sz="2399"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558634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399" b="1" dirty="0" err="1">
                <a:solidFill>
                  <a:srgbClr val="0A5496"/>
                </a:solidFill>
                <a:ea typeface="Arial Hebrew Scholar" charset="-79"/>
                <a:cs typeface="Arial" panose="020B0604020202020204" pitchFamily="34" charset="0"/>
              </a:rPr>
              <a:t>Date</a:t>
            </a:r>
            <a:endParaRPr lang="pl-PL" sz="2399" b="1" dirty="0">
              <a:solidFill>
                <a:srgbClr val="0A5496"/>
              </a:solidFill>
              <a:ea typeface="Arial Hebrew Scholar" charset="-79"/>
              <a:cs typeface="Arial" panose="020B0604020202020204" pitchFamily="34" charset="0"/>
            </a:endParaRPr>
          </a:p>
          <a:p>
            <a:r>
              <a:rPr lang="pl-PL" sz="1799" dirty="0">
                <a:solidFill>
                  <a:srgbClr val="0A5496"/>
                </a:solidFill>
                <a:ea typeface="Arial Hebrew Scholar" charset="-79"/>
                <a:cs typeface="Arial" panose="020B0604020202020204" pitchFamily="34" charset="0"/>
              </a:rPr>
              <a:t>00:00-00:00 </a:t>
            </a:r>
          </a:p>
          <a:p>
            <a:r>
              <a:rPr lang="pl-PL" sz="1799" dirty="0" err="1">
                <a:solidFill>
                  <a:srgbClr val="0A5496"/>
                </a:solidFill>
                <a:ea typeface="Arial Hebrew Scholar" charset="-79"/>
                <a:cs typeface="Arial" panose="020B0604020202020204" pitchFamily="34" charset="0"/>
              </a:rPr>
              <a:t>Location</a:t>
            </a:r>
            <a:endParaRPr lang="en-US" sz="1799"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399"/>
            </a:lvl1pPr>
            <a:lvl2pPr marL="518891" indent="0">
              <a:buNone/>
              <a:defRPr sz="2399"/>
            </a:lvl2pPr>
            <a:lvl3pPr marL="914012" indent="0">
              <a:buNone/>
              <a:defRPr sz="2399"/>
            </a:lvl3pPr>
            <a:lvl4pPr marL="1371017" indent="0">
              <a:buNone/>
              <a:defRPr sz="2399"/>
            </a:lvl4pPr>
            <a:lvl5pPr marL="1828024" indent="0">
              <a:buNone/>
              <a:defRPr sz="2399"/>
            </a:lvl5pPr>
          </a:lstStyle>
          <a:p>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deserunt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mollit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anim</a:t>
            </a:r>
            <a:r>
              <a:rPr lang="en-US" sz="2399" kern="0" dirty="0">
                <a:solidFill>
                  <a:schemeClr val="accent6">
                    <a:lumMod val="50000"/>
                    <a:lumOff val="50000"/>
                  </a:schemeClr>
                </a:solidFill>
                <a:latin typeface="Arial" charset="0"/>
                <a:ea typeface="Arial" charset="0"/>
                <a:cs typeface="Arial" charset="0"/>
              </a:rPr>
              <a:t> 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deserunt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mollit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anim</a:t>
            </a:r>
            <a:r>
              <a:rPr lang="en-US" sz="2399" b="1" kern="0" dirty="0">
                <a:solidFill>
                  <a:srgbClr val="0A5496"/>
                </a:solidFill>
                <a:latin typeface="Arial" charset="0"/>
                <a:ea typeface="Arial" charset="0"/>
                <a:cs typeface="Arial" charset="0"/>
              </a:rPr>
              <a:t> </a:t>
            </a:r>
            <a:r>
              <a:rPr lang="en-US" sz="2399" kern="0" dirty="0">
                <a:solidFill>
                  <a:schemeClr val="accent6">
                    <a:lumMod val="50000"/>
                    <a:lumOff val="50000"/>
                  </a:schemeClr>
                </a:solidFill>
                <a:latin typeface="Arial" charset="0"/>
                <a:ea typeface="Arial" charset="0"/>
                <a:cs typeface="Arial" charset="0"/>
              </a:rPr>
              <a:t>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a:t>
            </a:r>
            <a:endParaRPr lang="en-US" sz="2199"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410973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7916"/>
            <a:ext cx="3505200" cy="6245428"/>
          </a:xfrm>
          <a:prstGeom prst="rect">
            <a:avLst/>
          </a:prstGeom>
          <a:noFill/>
        </p:spPr>
        <p:txBody>
          <a:bodyPr wrap="square" rtlCol="0" anchor="b">
            <a:spAutoFit/>
          </a:bodyPr>
          <a:lstStyle/>
          <a:p>
            <a:pPr fontAlgn="base">
              <a:spcBef>
                <a:spcPct val="0"/>
              </a:spcBef>
              <a:spcAft>
                <a:spcPct val="0"/>
              </a:spcAft>
            </a:pPr>
            <a:r>
              <a:rPr lang="en-US" sz="39984">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257175" indent="-257175">
              <a:buFont typeface="Arial" charset="0"/>
              <a:buChar char="•"/>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00699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6"/>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1" y="3587437"/>
            <a:ext cx="6172200" cy="1447800"/>
          </a:xfrm>
          <a:prstGeom prst="rect">
            <a:avLst/>
          </a:prstGeom>
        </p:spPr>
        <p:txBody>
          <a:bodyPr/>
          <a:lstStyle>
            <a:lvl1pPr marL="342763" marR="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sz="2399">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1" y="4343400"/>
            <a:ext cx="1619250" cy="533400"/>
          </a:xfrm>
          <a:prstGeom prst="rect">
            <a:avLst/>
          </a:prstGeom>
        </p:spPr>
        <p:txBody>
          <a:bodyPr/>
          <a:lstStyle>
            <a:lvl1pPr marL="0" indent="0" algn="ctr">
              <a:buNone/>
              <a:defRPr sz="1799" b="1">
                <a:solidFill>
                  <a:schemeClr val="bg1"/>
                </a:solidFill>
                <a:latin typeface="Arial" panose="020B0604020202020204" pitchFamily="34" charset="0"/>
                <a:cs typeface="Arial" panose="020B0604020202020204" pitchFamily="34" charset="0"/>
              </a:defRPr>
            </a:lvl1pPr>
            <a:lvl2pPr marL="518891" indent="0">
              <a:buNone/>
              <a:defRPr sz="1799">
                <a:solidFill>
                  <a:schemeClr val="bg1"/>
                </a:solidFill>
                <a:latin typeface="Arial" panose="020B0604020202020204" pitchFamily="34" charset="0"/>
                <a:cs typeface="Arial" panose="020B0604020202020204" pitchFamily="34" charset="0"/>
              </a:defRPr>
            </a:lvl2pPr>
            <a:lvl3pPr marL="914012" indent="0">
              <a:buNone/>
              <a:defRPr sz="1799">
                <a:solidFill>
                  <a:schemeClr val="bg1"/>
                </a:solidFill>
                <a:latin typeface="Arial" panose="020B0604020202020204" pitchFamily="34" charset="0"/>
                <a:cs typeface="Arial" panose="020B0604020202020204" pitchFamily="34" charset="0"/>
              </a:defRPr>
            </a:lvl3pPr>
            <a:lvl4pPr marL="1371017" indent="0">
              <a:buNone/>
              <a:defRPr sz="1799">
                <a:solidFill>
                  <a:schemeClr val="bg1"/>
                </a:solidFill>
                <a:latin typeface="Arial" panose="020B0604020202020204" pitchFamily="34" charset="0"/>
                <a:cs typeface="Arial" panose="020B0604020202020204" pitchFamily="34" charset="0"/>
              </a:defRPr>
            </a:lvl4pPr>
            <a:lvl5pPr marL="1828024" indent="0">
              <a:buNone/>
              <a:defRPr sz="1799">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398" b="1">
                <a:solidFill>
                  <a:schemeClr val="bg1"/>
                </a:solidFill>
              </a:defRPr>
            </a:lvl1pPr>
            <a:lvl2pPr>
              <a:defRPr sz="4798" b="1"/>
            </a:lvl2pPr>
            <a:lvl3pPr>
              <a:defRPr sz="4798" b="1"/>
            </a:lvl3pPr>
            <a:lvl4pPr>
              <a:defRPr sz="4798" b="1"/>
            </a:lvl4pPr>
            <a:lvl5pPr>
              <a:defRPr sz="4798" b="1"/>
            </a:lvl5pPr>
          </a:lstStyle>
          <a:p>
            <a:pPr lvl="0"/>
            <a:r>
              <a:rPr lang="en-US" dirty="0"/>
              <a:t>1</a:t>
            </a:r>
          </a:p>
        </p:txBody>
      </p:sp>
    </p:spTree>
    <p:extLst>
      <p:ext uri="{BB962C8B-B14F-4D97-AF65-F5344CB8AC3E}">
        <p14:creationId xmlns:p14="http://schemas.microsoft.com/office/powerpoint/2010/main" val="28222187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1"/>
            <a:ext cx="10758130" cy="2813289"/>
          </a:xfrm>
          <a:prstGeom prst="rect">
            <a:avLst/>
          </a:prstGeom>
        </p:spPr>
        <p:txBody>
          <a:bodyPr/>
          <a:lstStyle>
            <a:lvl1pPr marL="257175" marR="0" indent="-257175" algn="l" defTabSz="914034"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660161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552617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354066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5798635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lnSpc>
                <a:spcPts val="2160"/>
              </a:lnSpc>
              <a:spcBef>
                <a:spcPts val="0"/>
              </a:spcBef>
              <a:spcAft>
                <a:spcPts val="2250"/>
              </a:spcAft>
              <a:buNone/>
              <a:defRPr/>
            </a:lvl1pPr>
            <a:lvl2pPr marL="687117" indent="0">
              <a:buNone/>
              <a:defRPr/>
            </a:lvl2pPr>
          </a:lstStyle>
          <a:p>
            <a:pPr>
              <a:lnSpc>
                <a:spcPts val="2880"/>
              </a:lnSpc>
              <a:spcBef>
                <a:spcPts val="0"/>
              </a:spcBef>
              <a:spcAft>
                <a:spcPts val="3000"/>
              </a:spcAft>
            </a:pPr>
            <a:r>
              <a:rPr lang="en-US" sz="2199" b="1" dirty="0">
                <a:solidFill>
                  <a:schemeClr val="bg1">
                    <a:lumMod val="50000"/>
                  </a:schemeClr>
                </a:solidFill>
                <a:latin typeface="Arial" charset="0"/>
                <a:ea typeface="Arial" charset="0"/>
                <a:cs typeface="Arial" charset="0"/>
              </a:rPr>
              <a:t>Insert subhead</a:t>
            </a: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p>
          <a:p>
            <a:pPr marL="914034" lvl="1">
              <a:spcAft>
                <a:spcPts val="2999"/>
              </a:spcAft>
            </a:pP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endParaRPr lang="en-US" sz="1599" dirty="0">
              <a:solidFill>
                <a:schemeClr val="bg1">
                  <a:lumMod val="50000"/>
                </a:schemeClr>
              </a:solidFill>
              <a:latin typeface="Arial" charset="0"/>
              <a:ea typeface="Arial" charset="0"/>
              <a:cs typeface="Arial" charset="0"/>
            </a:endParaRP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a:t>
            </a:r>
            <a:endParaRPr lang="en-US" sz="1599" dirty="0">
              <a:solidFill>
                <a:schemeClr val="bg1">
                  <a:lumMod val="50000"/>
                </a:schemeClr>
              </a:solidFill>
              <a:latin typeface="Arial" charset="0"/>
              <a:ea typeface="Arial" charset="0"/>
              <a:cs typeface="Arial" charset="0"/>
            </a:endParaRPr>
          </a:p>
          <a:p>
            <a:r>
              <a:rPr lang="en-US" sz="1599" dirty="0">
                <a:latin typeface="Arial" charset="0"/>
                <a:ea typeface="Arial" charset="0"/>
                <a:cs typeface="Arial" charset="0"/>
              </a:rPr>
              <a:t/>
            </a:r>
            <a:br>
              <a:rPr lang="en-US" sz="1599" dirty="0">
                <a:latin typeface="Arial" charset="0"/>
                <a:ea typeface="Arial" charset="0"/>
                <a:cs typeface="Arial" charset="0"/>
              </a:rPr>
            </a:br>
            <a:endParaRPr lang="en-US" sz="1599"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868072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algn="l"/>
            <a:r>
              <a:rPr lang="en-US" sz="3599" b="1" kern="0" dirty="0" err="1">
                <a:solidFill>
                  <a:srgbClr val="0A5496"/>
                </a:solidFill>
                <a:latin typeface="Arial" charset="0"/>
                <a:ea typeface="Arial" charset="0"/>
                <a:cs typeface="Arial" charset="0"/>
              </a:rPr>
              <a:t>Excepteur</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sint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occaecat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cupidatat</a:t>
            </a:r>
            <a:r>
              <a:rPr lang="en-US" sz="3599" b="1" kern="0" dirty="0">
                <a:solidFill>
                  <a:srgbClr val="0A5496"/>
                </a:solidFill>
                <a:latin typeface="Arial" charset="0"/>
                <a:ea typeface="Arial" charset="0"/>
                <a:cs typeface="Arial" charset="0"/>
              </a:rPr>
              <a:t> non </a:t>
            </a:r>
            <a:r>
              <a:rPr lang="en-US" sz="3599" b="1" kern="0" dirty="0" err="1">
                <a:solidFill>
                  <a:srgbClr val="0A5496"/>
                </a:solidFill>
                <a:latin typeface="Arial" charset="0"/>
                <a:ea typeface="Arial" charset="0"/>
                <a:cs typeface="Arial" charset="0"/>
              </a:rPr>
              <a:t>proident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sunt</a:t>
            </a:r>
            <a:r>
              <a:rPr lang="en-US" sz="3599" b="1" kern="0" dirty="0">
                <a:solidFill>
                  <a:srgbClr val="0A5496"/>
                </a:solidFill>
                <a:latin typeface="Arial" charset="0"/>
                <a:ea typeface="Arial" charset="0"/>
                <a:cs typeface="Arial" charset="0"/>
              </a:rPr>
              <a:t> in culpa qui </a:t>
            </a:r>
            <a:r>
              <a:rPr lang="en-US" sz="3599" b="1" kern="0" dirty="0" err="1">
                <a:solidFill>
                  <a:srgbClr val="0A5496"/>
                </a:solidFill>
                <a:latin typeface="Arial" charset="0"/>
                <a:ea typeface="Arial" charset="0"/>
                <a:cs typeface="Arial" charset="0"/>
              </a:rPr>
              <a:t>officia</a:t>
            </a:r>
            <a:endParaRPr lang="en-US" sz="3599"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1"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799">
                <a:solidFill>
                  <a:schemeClr val="accent6">
                    <a:lumMod val="50000"/>
                    <a:lumOff val="50000"/>
                  </a:schemeClr>
                </a:solidFill>
              </a:defRPr>
            </a:lvl1pPr>
            <a:lvl2pPr marL="518891" indent="0">
              <a:buNone/>
              <a:defRPr sz="1799">
                <a:solidFill>
                  <a:schemeClr val="accent6">
                    <a:lumMod val="50000"/>
                    <a:lumOff val="50000"/>
                  </a:schemeClr>
                </a:solidFill>
              </a:defRPr>
            </a:lvl2pPr>
            <a:lvl3pPr marL="914012" indent="0">
              <a:buNone/>
              <a:defRPr sz="1799">
                <a:solidFill>
                  <a:schemeClr val="accent6">
                    <a:lumMod val="50000"/>
                    <a:lumOff val="50000"/>
                  </a:schemeClr>
                </a:solidFill>
              </a:defRPr>
            </a:lvl3pPr>
            <a:lvl4pPr marL="1371017" indent="0">
              <a:buNone/>
              <a:defRPr sz="1799">
                <a:solidFill>
                  <a:schemeClr val="accent6">
                    <a:lumMod val="50000"/>
                    <a:lumOff val="50000"/>
                  </a:schemeClr>
                </a:solidFill>
              </a:defRPr>
            </a:lvl4pPr>
            <a:lvl5pPr marL="1828024" indent="0">
              <a:buNone/>
              <a:defRPr sz="1799">
                <a:solidFill>
                  <a:schemeClr val="accent6">
                    <a:lumMod val="50000"/>
                    <a:lumOff val="50000"/>
                  </a:schemeClr>
                </a:solidFill>
              </a:defRPr>
            </a:lvl5pPr>
          </a:lstStyle>
          <a:p>
            <a:pPr marL="0" indent="0">
              <a:buNone/>
            </a:pP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enim</a:t>
            </a:r>
            <a:r>
              <a:rPr lang="en-US" sz="1799" kern="0" dirty="0">
                <a:solidFill>
                  <a:schemeClr val="accent6">
                    <a:lumMod val="50000"/>
                    <a:lumOff val="50000"/>
                  </a:schemeClr>
                </a:solidFill>
                <a:latin typeface="Arial" charset="0"/>
                <a:ea typeface="Arial" charset="0"/>
                <a:cs typeface="Arial" charset="0"/>
              </a:rPr>
              <a:t> ad minim </a:t>
            </a:r>
            <a:r>
              <a:rPr lang="en-US" sz="1799" kern="0" dirty="0" err="1">
                <a:solidFill>
                  <a:schemeClr val="accent6">
                    <a:lumMod val="50000"/>
                    <a:lumOff val="50000"/>
                  </a:schemeClr>
                </a:solidFill>
                <a:latin typeface="Arial" charset="0"/>
                <a:ea typeface="Arial" charset="0"/>
                <a:cs typeface="Arial" charset="0"/>
              </a:rPr>
              <a:t>veniam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quis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nostrud</a:t>
            </a:r>
            <a:r>
              <a:rPr lang="en-US" sz="1799" kern="0" dirty="0">
                <a:solidFill>
                  <a:schemeClr val="accent6">
                    <a:lumMod val="50000"/>
                    <a:lumOff val="50000"/>
                  </a:schemeClr>
                </a:solidFill>
                <a:latin typeface="Arial" charset="0"/>
                <a:ea typeface="Arial" charset="0"/>
                <a:cs typeface="Arial" charset="0"/>
              </a:rPr>
              <a:t> exercitation </a:t>
            </a:r>
            <a:r>
              <a:rPr lang="en-US" sz="1799" kern="0" dirty="0" err="1">
                <a:solidFill>
                  <a:schemeClr val="accent6">
                    <a:lumMod val="50000"/>
                    <a:lumOff val="50000"/>
                  </a:schemeClr>
                </a:solidFill>
                <a:latin typeface="Arial" charset="0"/>
                <a:ea typeface="Arial" charset="0"/>
                <a:cs typeface="Arial" charset="0"/>
              </a:rPr>
              <a:t>ullamco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laboris</a:t>
            </a:r>
            <a:r>
              <a:rPr lang="en-US" sz="1799" kern="0" dirty="0">
                <a:solidFill>
                  <a:schemeClr val="accent6">
                    <a:lumMod val="50000"/>
                    <a:lumOff val="50000"/>
                  </a:schemeClr>
                </a:solidFill>
                <a:latin typeface="Arial" charset="0"/>
                <a:ea typeface="Arial" charset="0"/>
                <a:cs typeface="Arial" charset="0"/>
              </a:rPr>
              <a:t> nisi </a:t>
            </a: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aliquip</a:t>
            </a:r>
            <a:r>
              <a:rPr lang="en-US" sz="1799" kern="0" dirty="0">
                <a:solidFill>
                  <a:schemeClr val="accent6">
                    <a:lumMod val="50000"/>
                    <a:lumOff val="50000"/>
                  </a:schemeClr>
                </a:solidFill>
                <a:latin typeface="Arial" charset="0"/>
                <a:ea typeface="Arial" charset="0"/>
                <a:cs typeface="Arial" charset="0"/>
              </a:rPr>
              <a:t> ex </a:t>
            </a:r>
            <a:r>
              <a:rPr lang="en-US" sz="1799" kern="0" dirty="0" err="1">
                <a:solidFill>
                  <a:schemeClr val="accent6">
                    <a:lumMod val="50000"/>
                    <a:lumOff val="50000"/>
                  </a:schemeClr>
                </a:solidFill>
                <a:latin typeface="Arial" charset="0"/>
                <a:ea typeface="Arial" charset="0"/>
                <a:cs typeface="Arial" charset="0"/>
              </a:rPr>
              <a:t>ea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commodo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consequat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aute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irure</a:t>
            </a:r>
            <a:r>
              <a:rPr lang="en-US" sz="1799" kern="0" dirty="0">
                <a:solidFill>
                  <a:schemeClr val="accent6">
                    <a:lumMod val="50000"/>
                    <a:lumOff val="50000"/>
                  </a:schemeClr>
                </a:solidFill>
                <a:latin typeface="Arial" charset="0"/>
                <a:ea typeface="Arial" charset="0"/>
                <a:cs typeface="Arial" charset="0"/>
              </a:rPr>
              <a:t> dolor in </a:t>
            </a:r>
            <a:r>
              <a:rPr lang="en-US" sz="1799" kern="0" dirty="0" err="1">
                <a:solidFill>
                  <a:schemeClr val="accent6">
                    <a:lumMod val="50000"/>
                    <a:lumOff val="50000"/>
                  </a:schemeClr>
                </a:solidFill>
                <a:latin typeface="Arial" charset="0"/>
                <a:ea typeface="Arial" charset="0"/>
                <a:cs typeface="Arial" charset="0"/>
              </a:rPr>
              <a:t>reprehenderit</a:t>
            </a:r>
            <a:r>
              <a:rPr lang="en-US" sz="1799" kern="0" dirty="0">
                <a:solidFill>
                  <a:schemeClr val="accent6">
                    <a:lumMod val="50000"/>
                    <a:lumOff val="50000"/>
                  </a:schemeClr>
                </a:solidFill>
                <a:latin typeface="Arial" charset="0"/>
                <a:ea typeface="Arial" charset="0"/>
                <a:cs typeface="Arial" charset="0"/>
              </a:rPr>
              <a:t> in </a:t>
            </a:r>
            <a:r>
              <a:rPr lang="en-US" sz="1799" kern="0" dirty="0" err="1">
                <a:solidFill>
                  <a:schemeClr val="accent6">
                    <a:lumMod val="50000"/>
                    <a:lumOff val="50000"/>
                  </a:schemeClr>
                </a:solidFill>
                <a:latin typeface="Arial" charset="0"/>
                <a:ea typeface="Arial" charset="0"/>
                <a:cs typeface="Arial" charset="0"/>
              </a:rPr>
              <a:t>voluptate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velit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esse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cillum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dolore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eu</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fugiat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nulla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pariatur</a:t>
            </a:r>
            <a:r>
              <a:rPr lang="en-US" sz="1799"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743078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0" y="1"/>
            <a:ext cx="12189522" cy="2057400"/>
          </a:xfrm>
          <a:prstGeom prst="rect">
            <a:avLst/>
          </a:prstGeom>
        </p:spPr>
      </p:pic>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1"/>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48" tIns="47324" rIns="94648" bIns="47324" rtlCol="0" anchor="ctr"/>
          <a:lstStyle/>
          <a:p>
            <a:pPr algn="ctr" fontAlgn="base">
              <a:spcBef>
                <a:spcPct val="0"/>
              </a:spcBef>
              <a:spcAft>
                <a:spcPct val="0"/>
              </a:spcAft>
            </a:pPr>
            <a:r>
              <a:rPr lang="en-US" sz="1350" dirty="0">
                <a:solidFill>
                  <a:prstClr val="white">
                    <a:alpha val="44000"/>
                  </a:prstClr>
                </a:solidFill>
              </a:rPr>
              <a:t>  </a:t>
            </a:r>
          </a:p>
        </p:txBody>
      </p:sp>
    </p:spTree>
    <p:extLst>
      <p:ext uri="{BB962C8B-B14F-4D97-AF65-F5344CB8AC3E}">
        <p14:creationId xmlns:p14="http://schemas.microsoft.com/office/powerpoint/2010/main" val="3196253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963027836"/>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Insert name here</a:t>
            </a:r>
          </a:p>
        </p:txBody>
      </p:sp>
    </p:spTree>
    <p:extLst>
      <p:ext uri="{BB962C8B-B14F-4D97-AF65-F5344CB8AC3E}">
        <p14:creationId xmlns:p14="http://schemas.microsoft.com/office/powerpoint/2010/main" val="19599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a:t>Click to 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Tree>
    <p:extLst>
      <p:ext uri="{BB962C8B-B14F-4D97-AF65-F5344CB8AC3E}">
        <p14:creationId xmlns:p14="http://schemas.microsoft.com/office/powerpoint/2010/main" val="15812091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30421786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a16="http://schemas.microsoft.com/office/drawing/2014/main" xmlns=""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8648677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Tree>
    <p:extLst>
      <p:ext uri="{BB962C8B-B14F-4D97-AF65-F5344CB8AC3E}">
        <p14:creationId xmlns:p14="http://schemas.microsoft.com/office/powerpoint/2010/main" val="19713296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a:t>Lorem ipsum dolor sit amet, </a:t>
            </a:r>
            <a:r>
              <a:rPr lang="en-US" sz="2000" err="1"/>
              <a:t>consectetur</a:t>
            </a:r>
            <a:r>
              <a:rPr lang="en-US" sz="2000"/>
              <a:t> </a:t>
            </a:r>
            <a:r>
              <a:rPr lang="en-US" sz="2000" err="1"/>
              <a:t>adipiscing</a:t>
            </a:r>
            <a:r>
              <a:rPr lang="en-US" sz="2000"/>
              <a:t> </a:t>
            </a:r>
            <a:r>
              <a:rPr lang="en-US" sz="2000" err="1"/>
              <a:t>elit</a:t>
            </a:r>
            <a:r>
              <a:rPr lang="en-US" sz="2000"/>
              <a:t>, </a:t>
            </a:r>
            <a:r>
              <a:rPr lang="en-US" sz="2000" err="1"/>
              <a:t>sed</a:t>
            </a:r>
            <a:r>
              <a:rPr lang="en-US" sz="2000"/>
              <a:t>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a:t>
            </a:r>
            <a:r>
              <a:rPr lang="en-US" sz="2000" err="1"/>
              <a:t>dolore</a:t>
            </a:r>
            <a:r>
              <a:rPr lang="en-US" sz="2000"/>
              <a:t> magna </a:t>
            </a:r>
            <a:r>
              <a:rPr lang="en-US" sz="2000" err="1"/>
              <a:t>aliqua</a:t>
            </a:r>
            <a:r>
              <a:rPr lang="en-US" sz="2000"/>
              <a:t>. Semper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cursus. </a:t>
            </a:r>
            <a:r>
              <a:rPr lang="en-US" sz="2000" err="1"/>
              <a:t>Scelerisque</a:t>
            </a:r>
            <a:r>
              <a:rPr lang="en-US" sz="2000"/>
              <a:t> </a:t>
            </a:r>
            <a:r>
              <a:rPr lang="en-US" sz="2000" err="1"/>
              <a:t>mauris</a:t>
            </a:r>
            <a:r>
              <a:rPr lang="en-US" sz="2000"/>
              <a:t> </a:t>
            </a:r>
            <a:r>
              <a:rPr lang="en-US" sz="2000" err="1"/>
              <a:t>pellentesque</a:t>
            </a:r>
            <a:r>
              <a:rPr lang="en-US" sz="2000"/>
              <a:t> </a:t>
            </a:r>
            <a:r>
              <a:rPr lang="en-US" sz="2000" err="1"/>
              <a:t>pulvinar</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a:t>
            </a:r>
          </a:p>
          <a:p>
            <a:endParaRPr lang="en-US" sz="2000"/>
          </a:p>
          <a:p>
            <a:r>
              <a:rPr lang="en-US" sz="2000" err="1"/>
              <a:t>Consectetur</a:t>
            </a:r>
            <a:r>
              <a:rPr lang="en-US" sz="2000"/>
              <a:t> </a:t>
            </a:r>
            <a:r>
              <a:rPr lang="en-US" sz="2000" err="1"/>
              <a:t>adipiscing</a:t>
            </a:r>
            <a:r>
              <a:rPr lang="en-US" sz="2000"/>
              <a:t> </a:t>
            </a:r>
            <a:r>
              <a:rPr lang="en-US" sz="2000" err="1"/>
              <a:t>elit</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et </a:t>
            </a:r>
            <a:r>
              <a:rPr lang="en-US" sz="2000" err="1"/>
              <a:t>netus</a:t>
            </a:r>
            <a:r>
              <a:rPr lang="en-US" sz="2000"/>
              <a:t>. </a:t>
            </a:r>
            <a:r>
              <a:rPr lang="en-US" sz="2000" err="1"/>
              <a:t>Curabitur</a:t>
            </a:r>
            <a:r>
              <a:rPr lang="en-US" sz="2000"/>
              <a:t> vitae </a:t>
            </a:r>
            <a:r>
              <a:rPr lang="en-US" sz="2000" err="1"/>
              <a:t>nunc</a:t>
            </a:r>
            <a:r>
              <a:rPr lang="en-US" sz="2000"/>
              <a:t> </a:t>
            </a:r>
            <a:r>
              <a:rPr lang="en-US" sz="2000" err="1"/>
              <a:t>sed</a:t>
            </a:r>
            <a:r>
              <a:rPr lang="en-US" sz="2000"/>
              <a:t> </a:t>
            </a:r>
            <a:r>
              <a:rPr lang="en-US" sz="2000" err="1"/>
              <a:t>velit</a:t>
            </a:r>
            <a:r>
              <a:rPr lang="en-US" sz="2000"/>
              <a:t> </a:t>
            </a:r>
            <a:r>
              <a:rPr lang="en-US" sz="2000" err="1"/>
              <a:t>dignissim</a:t>
            </a:r>
            <a:r>
              <a:rPr lang="en-US" sz="2000"/>
              <a:t> </a:t>
            </a:r>
            <a:r>
              <a:rPr lang="en-US" sz="2000" err="1"/>
              <a:t>sodales</a:t>
            </a:r>
            <a:r>
              <a:rPr lang="en-US" sz="2000"/>
              <a:t>. </a:t>
            </a:r>
            <a:r>
              <a:rPr lang="en-US" sz="2000" err="1"/>
              <a:t>Consequat</a:t>
            </a:r>
            <a:r>
              <a:rPr lang="en-US" sz="2000"/>
              <a:t> ac </a:t>
            </a:r>
            <a:r>
              <a:rPr lang="en-US" sz="2000" err="1"/>
              <a:t>felis</a:t>
            </a:r>
            <a:r>
              <a:rPr lang="en-US" sz="2000"/>
              <a:t> </a:t>
            </a:r>
            <a:r>
              <a:rPr lang="en-US" sz="2000" err="1"/>
              <a:t>donec</a:t>
            </a:r>
            <a:r>
              <a:rPr lang="en-US" sz="2000"/>
              <a:t> et </a:t>
            </a:r>
            <a:r>
              <a:rPr lang="en-US" sz="2000" err="1"/>
              <a:t>odio</a:t>
            </a:r>
            <a:r>
              <a:rPr lang="en-US" sz="2000"/>
              <a:t> </a:t>
            </a:r>
            <a:r>
              <a:rPr lang="en-US" sz="2000" err="1"/>
              <a:t>pellentesque</a:t>
            </a:r>
            <a:r>
              <a:rPr lang="en-US" sz="2000"/>
              <a:t>. At </a:t>
            </a:r>
            <a:r>
              <a:rPr lang="en-US" sz="2000" err="1"/>
              <a:t>lectus</a:t>
            </a:r>
            <a:r>
              <a:rPr lang="en-US" sz="2000"/>
              <a:t> </a:t>
            </a:r>
            <a:r>
              <a:rPr lang="en-US" sz="2000" err="1"/>
              <a:t>urna</a:t>
            </a:r>
            <a:r>
              <a:rPr lang="en-US" sz="2000"/>
              <a:t> </a:t>
            </a:r>
            <a:r>
              <a:rPr lang="en-US" sz="2000" err="1"/>
              <a:t>duis</a:t>
            </a:r>
            <a:r>
              <a:rPr lang="en-US" sz="2000"/>
              <a:t> convallis. </a:t>
            </a:r>
            <a:r>
              <a:rPr lang="en-US" sz="2000" err="1"/>
              <a:t>Commodo</a:t>
            </a:r>
            <a:r>
              <a:rPr lang="en-US" sz="2000"/>
              <a:t> </a:t>
            </a:r>
            <a:r>
              <a:rPr lang="en-US" sz="2000" err="1"/>
              <a:t>nulla</a:t>
            </a:r>
            <a:r>
              <a:rPr lang="en-US" sz="2000"/>
              <a:t> </a:t>
            </a:r>
            <a:r>
              <a:rPr lang="en-US" sz="2000" err="1"/>
              <a:t>facilisi</a:t>
            </a:r>
            <a:r>
              <a:rPr lang="en-US" sz="2000"/>
              <a:t> </a:t>
            </a:r>
            <a:r>
              <a:rPr lang="en-US" sz="2000" err="1"/>
              <a:t>nullam</a:t>
            </a:r>
            <a:r>
              <a:rPr lang="en-US" sz="2000"/>
              <a:t> </a:t>
            </a:r>
            <a:r>
              <a:rPr lang="en-US" sz="2000" err="1"/>
              <a:t>vehicula</a:t>
            </a:r>
            <a:r>
              <a:rPr lang="en-US" sz="2000"/>
              <a:t> ipsum. Nunc </a:t>
            </a:r>
            <a:r>
              <a:rPr lang="en-US" sz="2000" err="1"/>
              <a:t>lobortis</a:t>
            </a:r>
            <a:r>
              <a:rPr lang="en-US" sz="2000"/>
              <a:t> </a:t>
            </a:r>
            <a:r>
              <a:rPr lang="en-US" sz="2000" err="1"/>
              <a:t>mattis</a:t>
            </a:r>
            <a:r>
              <a:rPr lang="en-US" sz="2000"/>
              <a:t> </a:t>
            </a:r>
            <a:r>
              <a:rPr lang="en-US" sz="2000" err="1"/>
              <a:t>aliquam</a:t>
            </a:r>
            <a:r>
              <a:rPr lang="en-US" sz="2000"/>
              <a:t> </a:t>
            </a:r>
            <a:r>
              <a:rPr lang="en-US" sz="2000" err="1"/>
              <a:t>faucibus</a:t>
            </a:r>
            <a:r>
              <a:rPr lang="en-US" sz="2000"/>
              <a:t> </a:t>
            </a:r>
            <a:r>
              <a:rPr lang="en-US" sz="2000" err="1"/>
              <a:t>purus</a:t>
            </a:r>
            <a:r>
              <a:rPr lang="en-US" sz="2000"/>
              <a:t> in </a:t>
            </a:r>
            <a:r>
              <a:rPr lang="en-US" sz="2000" err="1"/>
              <a:t>massa</a:t>
            </a:r>
            <a:r>
              <a:rPr lang="en-US" sz="2000"/>
              <a:t>. </a:t>
            </a:r>
          </a:p>
          <a:p>
            <a:endParaRPr lang="en-US" sz="2000"/>
          </a:p>
          <a:p>
            <a:r>
              <a:rPr lang="en-US" sz="2000"/>
              <a:t>Nunc </a:t>
            </a:r>
            <a:r>
              <a:rPr lang="en-US" sz="2000" err="1"/>
              <a:t>faucibus</a:t>
            </a:r>
            <a:r>
              <a:rPr lang="en-US" sz="2000"/>
              <a:t> a </a:t>
            </a:r>
            <a:r>
              <a:rPr lang="en-US" sz="2000" err="1"/>
              <a:t>pellentesque</a:t>
            </a:r>
            <a:r>
              <a:rPr lang="en-US" sz="2000"/>
              <a:t> sit amet </a:t>
            </a:r>
            <a:r>
              <a:rPr lang="en-US" sz="2000" err="1"/>
              <a:t>porttitor</a:t>
            </a:r>
            <a:r>
              <a:rPr lang="en-US" sz="2000"/>
              <a:t> </a:t>
            </a:r>
            <a:r>
              <a:rPr lang="en-US" sz="2000" err="1"/>
              <a:t>eget</a:t>
            </a:r>
            <a:r>
              <a:rPr lang="en-US" sz="2000"/>
              <a:t> dolor </a:t>
            </a:r>
            <a:r>
              <a:rPr lang="en-US" sz="2000" err="1"/>
              <a:t>morbi</a:t>
            </a:r>
            <a:r>
              <a:rPr lang="en-US" sz="2000"/>
              <a:t>.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a:t>
            </a:r>
            <a:r>
              <a:rPr lang="en-US" sz="2000" err="1"/>
              <a:t>Malesuada</a:t>
            </a:r>
            <a:r>
              <a:rPr lang="en-US" sz="2000"/>
              <a:t> fames ac </a:t>
            </a:r>
            <a:r>
              <a:rPr lang="en-US" sz="2000" err="1"/>
              <a:t>turpis</a:t>
            </a:r>
            <a:r>
              <a:rPr lang="en-US" sz="2000"/>
              <a:t> </a:t>
            </a:r>
            <a:r>
              <a:rPr lang="en-US" sz="2000" err="1"/>
              <a:t>egestas</a:t>
            </a:r>
            <a:r>
              <a:rPr lang="en-US" sz="2000"/>
              <a:t> integer </a:t>
            </a:r>
            <a:r>
              <a:rPr lang="en-US" sz="2000" err="1"/>
              <a:t>eget</a:t>
            </a:r>
            <a:r>
              <a:rPr lang="en-US" sz="2000"/>
              <a:t> </a:t>
            </a:r>
            <a:r>
              <a:rPr lang="en-US" sz="2000" err="1"/>
              <a:t>aliquet</a:t>
            </a:r>
            <a:r>
              <a:rPr lang="en-US" sz="2000"/>
              <a:t> </a:t>
            </a:r>
            <a:r>
              <a:rPr lang="en-US" sz="2000" err="1"/>
              <a:t>nibh</a:t>
            </a:r>
            <a:r>
              <a:rPr lang="en-US" sz="2000"/>
              <a:t>. </a:t>
            </a:r>
            <a:r>
              <a:rPr lang="en-US" sz="2000" err="1"/>
              <a:t>Viverra</a:t>
            </a:r>
            <a:r>
              <a:rPr lang="en-US" sz="2000"/>
              <a:t> </a:t>
            </a:r>
            <a:r>
              <a:rPr lang="en-US" sz="2000" err="1"/>
              <a:t>adipiscing</a:t>
            </a:r>
            <a:r>
              <a:rPr lang="en-US" sz="2000"/>
              <a:t> at in </a:t>
            </a:r>
            <a:r>
              <a:rPr lang="en-US" sz="2000" err="1"/>
              <a:t>tellus</a:t>
            </a:r>
            <a:r>
              <a:rPr lang="en-US" sz="2000"/>
              <a:t> integer. Quam </a:t>
            </a:r>
            <a:r>
              <a:rPr lang="en-US" sz="2000" err="1"/>
              <a:t>nulla</a:t>
            </a:r>
            <a:r>
              <a:rPr lang="en-US" sz="2000"/>
              <a:t> </a:t>
            </a:r>
            <a:r>
              <a:rPr lang="en-US" sz="2000" err="1"/>
              <a:t>porttitor</a:t>
            </a:r>
            <a:r>
              <a:rPr lang="en-US" sz="2000"/>
              <a:t> </a:t>
            </a:r>
            <a:r>
              <a:rPr lang="en-US" sz="2000" err="1"/>
              <a:t>massa</a:t>
            </a:r>
            <a:r>
              <a:rPr lang="en-US" sz="2000"/>
              <a:t> id </a:t>
            </a:r>
            <a:r>
              <a:rPr lang="en-US" sz="2000" err="1"/>
              <a:t>neque</a:t>
            </a:r>
            <a:r>
              <a:rPr lang="en-US" sz="2000"/>
              <a:t>. Pretium </a:t>
            </a:r>
            <a:r>
              <a:rPr lang="en-US" sz="2000" err="1"/>
              <a:t>aenean</a:t>
            </a:r>
            <a:r>
              <a:rPr lang="en-US" sz="2000"/>
              <a:t> pharetra magna ac </a:t>
            </a:r>
            <a:r>
              <a:rPr lang="en-US" sz="2000" err="1"/>
              <a:t>placerat</a:t>
            </a:r>
            <a:r>
              <a:rPr lang="en-US" sz="2000"/>
              <a:t> </a:t>
            </a:r>
            <a:r>
              <a:rPr lang="en-US" sz="2000" err="1"/>
              <a:t>vestibulum</a:t>
            </a:r>
            <a:r>
              <a:rPr lang="en-US" sz="2000"/>
              <a:t> </a:t>
            </a:r>
            <a:r>
              <a:rPr lang="en-US" sz="2000" err="1"/>
              <a:t>lectus</a:t>
            </a:r>
            <a:r>
              <a:rPr lang="en-US" sz="2000"/>
              <a:t> </a:t>
            </a:r>
            <a:r>
              <a:rPr lang="en-US" sz="2000" err="1"/>
              <a:t>mauris</a:t>
            </a:r>
            <a:r>
              <a:rPr lang="en-US" sz="2000"/>
              <a:t>.</a:t>
            </a:r>
          </a:p>
        </p:txBody>
      </p:sp>
    </p:spTree>
    <p:extLst>
      <p:ext uri="{BB962C8B-B14F-4D97-AF65-F5344CB8AC3E}">
        <p14:creationId xmlns:p14="http://schemas.microsoft.com/office/powerpoint/2010/main" val="4668638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205778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deserunt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mollit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anim</a:t>
            </a:r>
            <a:r>
              <a:rPr lang="en-US" sz="2000" b="1" kern="0">
                <a:solidFill>
                  <a:srgbClr val="0A5496"/>
                </a:solidFill>
                <a:latin typeface="Arial" charset="0"/>
                <a:ea typeface="Arial" charset="0"/>
                <a:cs typeface="Arial" charset="0"/>
              </a:rPr>
              <a:t> </a:t>
            </a:r>
            <a:r>
              <a:rPr lang="en-US" sz="2000" kern="0">
                <a:solidFill>
                  <a:schemeClr val="accent6">
                    <a:lumMod val="50000"/>
                    <a:lumOff val="50000"/>
                  </a:schemeClr>
                </a:solidFill>
                <a:latin typeface="Arial" charset="0"/>
                <a:ea typeface="Arial" charset="0"/>
                <a:cs typeface="Arial" charset="0"/>
              </a:rPr>
              <a:t>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b="1" kern="0" err="1">
                <a:solidFill>
                  <a:srgbClr val="0A5496"/>
                </a:solidFill>
                <a:latin typeface="Arial" charset="0"/>
                <a:ea typeface="Arial" charset="0"/>
                <a:cs typeface="Arial" charset="0"/>
              </a:rPr>
              <a:t>est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a:t>
            </a:r>
            <a:r>
              <a:rPr lang="en-US" sz="2000" b="1" kern="0">
                <a:solidFill>
                  <a:srgbClr val="0A5496"/>
                </a:solidFill>
                <a:latin typeface="Arial" charset="0"/>
                <a:ea typeface="Arial" charset="0"/>
                <a:cs typeface="Arial" charset="0"/>
              </a:rPr>
              <a:t>non </a:t>
            </a:r>
            <a:r>
              <a:rPr lang="en-US" sz="2000" b="1" kern="0" err="1">
                <a:solidFill>
                  <a:srgbClr val="0A5496"/>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033660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a:t>1</a:t>
            </a:r>
          </a:p>
        </p:txBody>
      </p:sp>
    </p:spTree>
    <p:extLst>
      <p:ext uri="{BB962C8B-B14F-4D97-AF65-F5344CB8AC3E}">
        <p14:creationId xmlns:p14="http://schemas.microsoft.com/office/powerpoint/2010/main" val="1719135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1330591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291441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9471550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7226138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a:solidFill>
                  <a:schemeClr val="bg1">
                    <a:lumMod val="50000"/>
                  </a:schemeClr>
                </a:solidFill>
                <a:latin typeface="Arial" charset="0"/>
                <a:ea typeface="Arial" charset="0"/>
                <a:cs typeface="Arial" charset="0"/>
              </a:rPr>
              <a:t>Insert subhead</a:t>
            </a: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p>
          <a:p>
            <a:pPr marL="914400" lvl="1">
              <a:spcAft>
                <a:spcPts val="3000"/>
              </a:spcAft>
            </a:pP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endParaRPr lang="en-US" sz="1600">
              <a:solidFill>
                <a:schemeClr val="bg1">
                  <a:lumMod val="50000"/>
                </a:schemeClr>
              </a:solidFill>
              <a:latin typeface="Arial" charset="0"/>
              <a:ea typeface="Arial" charset="0"/>
              <a:cs typeface="Arial" charset="0"/>
            </a:endParaRP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a:t>
            </a:r>
            <a:endParaRPr lang="en-US" sz="1600">
              <a:solidFill>
                <a:schemeClr val="bg1">
                  <a:lumMod val="50000"/>
                </a:schemeClr>
              </a:solidFill>
              <a:latin typeface="Arial" charset="0"/>
              <a:ea typeface="Arial" charset="0"/>
              <a:cs typeface="Arial" charset="0"/>
            </a:endParaRPr>
          </a:p>
          <a:p>
            <a:r>
              <a:rPr lang="en-US" sz="1600">
                <a:latin typeface="Arial" charset="0"/>
                <a:ea typeface="Arial" charset="0"/>
                <a:cs typeface="Arial" charset="0"/>
              </a:rPr>
              <a:t/>
            </a:r>
            <a:br>
              <a:rPr lang="en-US" sz="1600">
                <a:latin typeface="Arial" charset="0"/>
                <a:ea typeface="Arial" charset="0"/>
                <a:cs typeface="Arial" charset="0"/>
              </a:rPr>
            </a:br>
            <a:endParaRPr lang="en-US" sz="1600" b="1">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928562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524000"/>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err="1">
                <a:solidFill>
                  <a:srgbClr val="0A5496"/>
                </a:solidFill>
                <a:latin typeface="Arial" charset="0"/>
                <a:ea typeface="Arial" charset="0"/>
                <a:cs typeface="Arial" charset="0"/>
              </a:rPr>
              <a:t>Excepteur</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sint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occaecat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cupidatat</a:t>
            </a:r>
            <a:r>
              <a:rPr lang="en-US" sz="3600" b="1" kern="0">
                <a:solidFill>
                  <a:srgbClr val="0A5496"/>
                </a:solidFill>
                <a:latin typeface="Arial" charset="0"/>
                <a:ea typeface="Arial" charset="0"/>
                <a:cs typeface="Arial" charset="0"/>
              </a:rPr>
              <a:t> non </a:t>
            </a:r>
            <a:r>
              <a:rPr lang="en-US" sz="3600" b="1" kern="0" err="1">
                <a:solidFill>
                  <a:srgbClr val="0A5496"/>
                </a:solidFill>
                <a:latin typeface="Arial" charset="0"/>
                <a:ea typeface="Arial" charset="0"/>
                <a:cs typeface="Arial" charset="0"/>
              </a:rPr>
              <a:t>proident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sunt</a:t>
            </a:r>
            <a:r>
              <a:rPr lang="en-US" sz="3600" b="1" kern="0">
                <a:solidFill>
                  <a:srgbClr val="0A5496"/>
                </a:solidFill>
                <a:latin typeface="Arial" charset="0"/>
                <a:ea typeface="Arial" charset="0"/>
                <a:cs typeface="Arial" charset="0"/>
              </a:rPr>
              <a:t> in culpa qui </a:t>
            </a:r>
            <a:r>
              <a:rPr lang="en-US" sz="3600" b="1" kern="0" err="1">
                <a:solidFill>
                  <a:srgbClr val="0A5496"/>
                </a:solidFill>
                <a:latin typeface="Arial" charset="0"/>
                <a:ea typeface="Arial" charset="0"/>
                <a:cs typeface="Arial" charset="0"/>
              </a:rPr>
              <a:t>officia</a:t>
            </a:r>
            <a:endParaRPr lang="en-US" sz="3600" b="1" kern="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559442"/>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5240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464442"/>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enim</a:t>
            </a:r>
            <a:r>
              <a:rPr lang="en-US" sz="1800" kern="0">
                <a:solidFill>
                  <a:schemeClr val="accent6">
                    <a:lumMod val="50000"/>
                    <a:lumOff val="50000"/>
                  </a:schemeClr>
                </a:solidFill>
                <a:latin typeface="Arial" charset="0"/>
                <a:ea typeface="Arial" charset="0"/>
                <a:cs typeface="Arial" charset="0"/>
              </a:rPr>
              <a:t> ad minim </a:t>
            </a:r>
            <a:r>
              <a:rPr lang="en-US" sz="1800" kern="0" err="1">
                <a:solidFill>
                  <a:schemeClr val="accent6">
                    <a:lumMod val="50000"/>
                    <a:lumOff val="50000"/>
                  </a:schemeClr>
                </a:solidFill>
                <a:latin typeface="Arial" charset="0"/>
                <a:ea typeface="Arial" charset="0"/>
                <a:cs typeface="Arial" charset="0"/>
              </a:rPr>
              <a:t>veniam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quis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nostrud</a:t>
            </a:r>
            <a:r>
              <a:rPr lang="en-US" sz="1800" kern="0">
                <a:solidFill>
                  <a:schemeClr val="accent6">
                    <a:lumMod val="50000"/>
                    <a:lumOff val="50000"/>
                  </a:schemeClr>
                </a:solidFill>
                <a:latin typeface="Arial" charset="0"/>
                <a:ea typeface="Arial" charset="0"/>
                <a:cs typeface="Arial" charset="0"/>
              </a:rPr>
              <a:t> exercitation </a:t>
            </a:r>
            <a:r>
              <a:rPr lang="en-US" sz="1800" kern="0" err="1">
                <a:solidFill>
                  <a:schemeClr val="accent6">
                    <a:lumMod val="50000"/>
                    <a:lumOff val="50000"/>
                  </a:schemeClr>
                </a:solidFill>
                <a:latin typeface="Arial" charset="0"/>
                <a:ea typeface="Arial" charset="0"/>
                <a:cs typeface="Arial" charset="0"/>
              </a:rPr>
              <a:t>ullamco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laboris</a:t>
            </a:r>
            <a:r>
              <a:rPr lang="en-US" sz="1800" kern="0">
                <a:solidFill>
                  <a:schemeClr val="accent6">
                    <a:lumMod val="50000"/>
                    <a:lumOff val="50000"/>
                  </a:schemeClr>
                </a:solidFill>
                <a:latin typeface="Arial" charset="0"/>
                <a:ea typeface="Arial" charset="0"/>
                <a:cs typeface="Arial" charset="0"/>
              </a:rPr>
              <a:t> nisi </a:t>
            </a: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aliquip</a:t>
            </a:r>
            <a:r>
              <a:rPr lang="en-US" sz="1800" kern="0">
                <a:solidFill>
                  <a:schemeClr val="accent6">
                    <a:lumMod val="50000"/>
                    <a:lumOff val="50000"/>
                  </a:schemeClr>
                </a:solidFill>
                <a:latin typeface="Arial" charset="0"/>
                <a:ea typeface="Arial" charset="0"/>
                <a:cs typeface="Arial" charset="0"/>
              </a:rPr>
              <a:t> ex </a:t>
            </a:r>
            <a:r>
              <a:rPr lang="en-US" sz="1800" kern="0" err="1">
                <a:solidFill>
                  <a:schemeClr val="accent6">
                    <a:lumMod val="50000"/>
                    <a:lumOff val="50000"/>
                  </a:schemeClr>
                </a:solidFill>
                <a:latin typeface="Arial" charset="0"/>
                <a:ea typeface="Arial" charset="0"/>
                <a:cs typeface="Arial" charset="0"/>
              </a:rPr>
              <a:t>ea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commodo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consequat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aute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irure</a:t>
            </a:r>
            <a:r>
              <a:rPr lang="en-US" sz="1800" kern="0">
                <a:solidFill>
                  <a:schemeClr val="accent6">
                    <a:lumMod val="50000"/>
                    <a:lumOff val="50000"/>
                  </a:schemeClr>
                </a:solidFill>
                <a:latin typeface="Arial" charset="0"/>
                <a:ea typeface="Arial" charset="0"/>
                <a:cs typeface="Arial" charset="0"/>
              </a:rPr>
              <a:t> dolor in </a:t>
            </a:r>
            <a:r>
              <a:rPr lang="en-US" sz="1800" kern="0" err="1">
                <a:solidFill>
                  <a:schemeClr val="accent6">
                    <a:lumMod val="50000"/>
                    <a:lumOff val="50000"/>
                  </a:schemeClr>
                </a:solidFill>
                <a:latin typeface="Arial" charset="0"/>
                <a:ea typeface="Arial" charset="0"/>
                <a:cs typeface="Arial" charset="0"/>
              </a:rPr>
              <a:t>reprehenderit</a:t>
            </a:r>
            <a:r>
              <a:rPr lang="en-US" sz="1800" kern="0">
                <a:solidFill>
                  <a:schemeClr val="accent6">
                    <a:lumMod val="50000"/>
                    <a:lumOff val="50000"/>
                  </a:schemeClr>
                </a:solidFill>
                <a:latin typeface="Arial" charset="0"/>
                <a:ea typeface="Arial" charset="0"/>
                <a:cs typeface="Arial" charset="0"/>
              </a:rPr>
              <a:t> in </a:t>
            </a:r>
            <a:r>
              <a:rPr lang="en-US" sz="1800" kern="0" err="1">
                <a:solidFill>
                  <a:schemeClr val="accent6">
                    <a:lumMod val="50000"/>
                    <a:lumOff val="50000"/>
                  </a:schemeClr>
                </a:solidFill>
                <a:latin typeface="Arial" charset="0"/>
                <a:ea typeface="Arial" charset="0"/>
                <a:cs typeface="Arial" charset="0"/>
              </a:rPr>
              <a:t>voluptate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velit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esse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cillum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dolore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eu</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fugiat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nulla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pariatur</a:t>
            </a:r>
            <a:r>
              <a:rPr lang="en-US" sz="18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622015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11069311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1572411024"/>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00" marR="0" indent="-230100" algn="l" defTabSz="914051" rtl="0" eaLnBrk="1" fontAlgn="base" latinLnBrk="0" hangingPunct="1">
              <a:lnSpc>
                <a:spcPct val="100000"/>
              </a:lnSpc>
              <a:spcBef>
                <a:spcPct val="20000"/>
              </a:spcBef>
              <a:spcAft>
                <a:spcPct val="0"/>
              </a:spcAft>
              <a:buClrTx/>
              <a:buSzTx/>
              <a:buFont typeface="Arial" pitchFamily="34" charset="0"/>
              <a:buChar char="•"/>
              <a:tabLst/>
              <a:defRPr sz="1799"/>
            </a:lvl1pPr>
            <a:lvl2pPr marL="745841" marR="0" indent="-226927" algn="l" defTabSz="914051"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152" marR="0" indent="-230100" algn="l" defTabSz="914051"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a:t>Click to edit Master text styles</a:t>
            </a:r>
          </a:p>
          <a:p>
            <a:pPr lvl="1"/>
            <a:r>
              <a:rPr lang="en-US" altLang="en-US"/>
              <a:t> Second level</a:t>
            </a:r>
          </a:p>
          <a:p>
            <a:pPr lvl="2"/>
            <a:r>
              <a:rPr lang="en-US" altLang="en-US"/>
              <a:t>Third level</a:t>
            </a:r>
          </a:p>
        </p:txBody>
      </p:sp>
    </p:spTree>
    <p:extLst>
      <p:ext uri="{BB962C8B-B14F-4D97-AF65-F5344CB8AC3E}">
        <p14:creationId xmlns:p14="http://schemas.microsoft.com/office/powerpoint/2010/main" val="20837199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Regular" charset="0"/>
              <a:ea typeface="ヒラギノ角ゴ Pro W3" pitchFamily="84" charset="-128"/>
            </a:endParaRPr>
          </a:p>
        </p:txBody>
      </p:sp>
      <p:sp>
        <p:nvSpPr>
          <p:cNvPr id="13" name="Rectangle 12"/>
          <p:cNvSpPr/>
          <p:nvPr userDrawn="1"/>
        </p:nvSpPr>
        <p:spPr bwMode="auto">
          <a:xfrm>
            <a:off x="5547361"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charset="0"/>
              <a:ea typeface="Century Gothic" charset="0"/>
              <a:cs typeface="Century Gothic" charset="0"/>
            </a:endParaRP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499" b="0" i="0">
                <a:solidFill>
                  <a:schemeClr val="bg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3198813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2022834796"/>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2629682608"/>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0450137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07449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7653068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710474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96307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58077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8975361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043998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857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332305956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6014210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255578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87730292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07397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960165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161763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9174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60319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913605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911665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485528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1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4909229"/>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654184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3195900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38007607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16423916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7795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7711378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03036971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230271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222027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82584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4238908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88396843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320938526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0773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heme" Target="../theme/theme10.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11.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10" Type="http://schemas.openxmlformats.org/officeDocument/2006/relationships/theme" Target="../theme/theme12.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13.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21" Type="http://schemas.openxmlformats.org/officeDocument/2006/relationships/theme" Target="../theme/theme14.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53236789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8424351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30906687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57786897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sldNum="0" hdr="0" dt="0"/>
  <p:txStyles>
    <p:titleStyle>
      <a:lvl1pPr algn="ctr" rtl="0" eaLnBrk="1" fontAlgn="base" hangingPunct="1">
        <a:lnSpc>
          <a:spcPct val="90000"/>
        </a:lnSpc>
        <a:spcBef>
          <a:spcPct val="0"/>
        </a:spcBef>
        <a:spcAft>
          <a:spcPct val="0"/>
        </a:spcAft>
        <a:defRPr sz="3998">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5pPr>
      <a:lvl6pPr marL="457006" algn="l" rtl="0" eaLnBrk="1" fontAlgn="base" hangingPunct="1">
        <a:spcBef>
          <a:spcPct val="0"/>
        </a:spcBef>
        <a:spcAft>
          <a:spcPct val="0"/>
        </a:spcAft>
        <a:defRPr sz="2399">
          <a:solidFill>
            <a:schemeClr val="tx2"/>
          </a:solidFill>
          <a:latin typeface="Arial" charset="0"/>
        </a:defRPr>
      </a:lvl6pPr>
      <a:lvl7pPr marL="914012" algn="l" rtl="0" eaLnBrk="1" fontAlgn="base" hangingPunct="1">
        <a:spcBef>
          <a:spcPct val="0"/>
        </a:spcBef>
        <a:spcAft>
          <a:spcPct val="0"/>
        </a:spcAft>
        <a:defRPr sz="2399">
          <a:solidFill>
            <a:schemeClr val="tx2"/>
          </a:solidFill>
          <a:latin typeface="Arial" charset="0"/>
        </a:defRPr>
      </a:lvl7pPr>
      <a:lvl8pPr marL="1371017" algn="l" rtl="0" eaLnBrk="1" fontAlgn="base" hangingPunct="1">
        <a:spcBef>
          <a:spcPct val="0"/>
        </a:spcBef>
        <a:spcAft>
          <a:spcPct val="0"/>
        </a:spcAft>
        <a:defRPr sz="2399">
          <a:solidFill>
            <a:schemeClr val="tx2"/>
          </a:solidFill>
          <a:latin typeface="Arial" charset="0"/>
        </a:defRPr>
      </a:lvl8pPr>
      <a:lvl9pPr marL="1828022" algn="l" rtl="0" eaLnBrk="1" fontAlgn="base" hangingPunct="1">
        <a:spcBef>
          <a:spcPct val="0"/>
        </a:spcBef>
        <a:spcAft>
          <a:spcPct val="0"/>
        </a:spcAft>
        <a:defRPr sz="2399">
          <a:solidFill>
            <a:schemeClr val="tx2"/>
          </a:solidFill>
          <a:latin typeface="Arial" charset="0"/>
        </a:defRPr>
      </a:lvl9pPr>
    </p:titleStyle>
    <p:bodyStyle>
      <a:lvl1pPr marL="230090" indent="-230090" algn="l" rtl="0" eaLnBrk="1" fontAlgn="base" hangingPunct="1">
        <a:spcBef>
          <a:spcPct val="20000"/>
        </a:spcBef>
        <a:spcAft>
          <a:spcPct val="0"/>
        </a:spcAft>
        <a:buFont typeface="Arial" pitchFamily="34" charset="0"/>
        <a:buChar char="•"/>
        <a:defRPr sz="1799">
          <a:solidFill>
            <a:schemeClr val="tx1"/>
          </a:solidFill>
          <a:latin typeface="Arial" panose="020B0604020202020204" pitchFamily="34" charset="0"/>
          <a:ea typeface="ヒラギノ角ゴ Pro W3" charset="0"/>
          <a:cs typeface="Arial" panose="020B0604020202020204" pitchFamily="34" charset="0"/>
        </a:defRPr>
      </a:lvl1pPr>
      <a:lvl2pPr marL="745808" indent="-226917" algn="l" rtl="0" eaLnBrk="1" fontAlgn="base" hangingPunct="1">
        <a:spcBef>
          <a:spcPct val="20000"/>
        </a:spcBef>
        <a:spcAft>
          <a:spcPct val="0"/>
        </a:spcAft>
        <a:buFont typeface="Segoe UI" panose="020B0502040204020203" pitchFamily="34" charset="0"/>
        <a:buChar char="—"/>
        <a:defRPr sz="1599">
          <a:solidFill>
            <a:schemeClr val="tx1"/>
          </a:solidFill>
          <a:latin typeface="Arial" panose="020B0604020202020204" pitchFamily="34" charset="0"/>
          <a:ea typeface="ヒラギノ角ゴ Pro W3" charset="0"/>
          <a:cs typeface="Arial" panose="020B0604020202020204" pitchFamily="34" charset="0"/>
        </a:defRPr>
      </a:lvl2pPr>
      <a:lvl3pPr marL="1144101" indent="-23009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7934" indent="-226917"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113" indent="-230090" algn="l" rtl="0" eaLnBrk="1" fontAlgn="base" hangingPunct="1">
        <a:spcBef>
          <a:spcPct val="20000"/>
        </a:spcBef>
        <a:spcAft>
          <a:spcPct val="0"/>
        </a:spcAft>
        <a:buFont typeface="Arial" pitchFamily="34" charset="0"/>
        <a:buChar char="◦"/>
        <a:defRPr sz="1599">
          <a:solidFill>
            <a:schemeClr val="tx1"/>
          </a:solidFill>
          <a:latin typeface="+mn-lt"/>
          <a:ea typeface="ヒラギノ角ゴ Pro W3" charset="0"/>
        </a:defRPr>
      </a:lvl5pPr>
      <a:lvl6pPr marL="2285029" algn="l" rtl="0" eaLnBrk="1" fontAlgn="base" hangingPunct="1">
        <a:spcBef>
          <a:spcPct val="20000"/>
        </a:spcBef>
        <a:spcAft>
          <a:spcPct val="0"/>
        </a:spcAft>
        <a:buChar char="»"/>
        <a:defRPr sz="2399">
          <a:solidFill>
            <a:schemeClr val="tx1"/>
          </a:solidFill>
          <a:latin typeface="+mn-lt"/>
        </a:defRPr>
      </a:lvl6pPr>
      <a:lvl7pPr marL="2742034" algn="l" rtl="0" eaLnBrk="1" fontAlgn="base" hangingPunct="1">
        <a:spcBef>
          <a:spcPct val="20000"/>
        </a:spcBef>
        <a:spcAft>
          <a:spcPct val="0"/>
        </a:spcAft>
        <a:buChar char="»"/>
        <a:defRPr sz="2399">
          <a:solidFill>
            <a:schemeClr val="tx1"/>
          </a:solidFill>
          <a:latin typeface="+mn-lt"/>
        </a:defRPr>
      </a:lvl7pPr>
      <a:lvl8pPr marL="3199040" algn="l" rtl="0" eaLnBrk="1" fontAlgn="base" hangingPunct="1">
        <a:spcBef>
          <a:spcPct val="20000"/>
        </a:spcBef>
        <a:spcAft>
          <a:spcPct val="0"/>
        </a:spcAft>
        <a:buChar char="»"/>
        <a:defRPr sz="2399">
          <a:solidFill>
            <a:schemeClr val="tx1"/>
          </a:solidFill>
          <a:latin typeface="+mn-lt"/>
        </a:defRPr>
      </a:lvl8pPr>
      <a:lvl9pPr marL="3656046" algn="l" rtl="0" eaLnBrk="1" fontAlgn="base" hangingPunct="1">
        <a:spcBef>
          <a:spcPct val="20000"/>
        </a:spcBef>
        <a:spcAft>
          <a:spcPct val="0"/>
        </a:spcAft>
        <a:buChar char="»"/>
        <a:defRPr sz="2399">
          <a:solidFill>
            <a:schemeClr val="tx1"/>
          </a:solidFill>
          <a:latin typeface="+mn-lt"/>
        </a:defRPr>
      </a:lvl9pPr>
    </p:bodyStyle>
    <p:otherStyle>
      <a:defPPr>
        <a:defRPr lang="en-US"/>
      </a:defPPr>
      <a:lvl1pPr marL="0" algn="l" defTabSz="914012" rtl="0" eaLnBrk="1" latinLnBrk="0" hangingPunct="1">
        <a:defRPr sz="1799" kern="1200">
          <a:solidFill>
            <a:schemeClr val="tx1"/>
          </a:solidFill>
          <a:latin typeface="+mn-lt"/>
          <a:ea typeface="+mn-ea"/>
          <a:cs typeface="+mn-cs"/>
        </a:defRPr>
      </a:lvl1pPr>
      <a:lvl2pPr marL="457006" algn="l" defTabSz="914012" rtl="0" eaLnBrk="1" latinLnBrk="0" hangingPunct="1">
        <a:defRPr sz="1799" kern="1200">
          <a:solidFill>
            <a:schemeClr val="tx1"/>
          </a:solidFill>
          <a:latin typeface="+mn-lt"/>
          <a:ea typeface="+mn-ea"/>
          <a:cs typeface="+mn-cs"/>
        </a:defRPr>
      </a:lvl2pPr>
      <a:lvl3pPr marL="914012" algn="l" defTabSz="914012" rtl="0" eaLnBrk="1" latinLnBrk="0" hangingPunct="1">
        <a:defRPr sz="1799" kern="1200">
          <a:solidFill>
            <a:schemeClr val="tx1"/>
          </a:solidFill>
          <a:latin typeface="+mn-lt"/>
          <a:ea typeface="+mn-ea"/>
          <a:cs typeface="+mn-cs"/>
        </a:defRPr>
      </a:lvl3pPr>
      <a:lvl4pPr marL="1371017" algn="l" defTabSz="914012" rtl="0" eaLnBrk="1" latinLnBrk="0" hangingPunct="1">
        <a:defRPr sz="1799" kern="1200">
          <a:solidFill>
            <a:schemeClr val="tx1"/>
          </a:solidFill>
          <a:latin typeface="+mn-lt"/>
          <a:ea typeface="+mn-ea"/>
          <a:cs typeface="+mn-cs"/>
        </a:defRPr>
      </a:lvl4pPr>
      <a:lvl5pPr marL="1828022" algn="l" defTabSz="914012" rtl="0" eaLnBrk="1" latinLnBrk="0" hangingPunct="1">
        <a:defRPr sz="1799" kern="1200">
          <a:solidFill>
            <a:schemeClr val="tx1"/>
          </a:solidFill>
          <a:latin typeface="+mn-lt"/>
          <a:ea typeface="+mn-ea"/>
          <a:cs typeface="+mn-cs"/>
        </a:defRPr>
      </a:lvl5pPr>
      <a:lvl6pPr marL="2285029" algn="l" defTabSz="914012" rtl="0" eaLnBrk="1" latinLnBrk="0" hangingPunct="1">
        <a:defRPr sz="1799" kern="1200">
          <a:solidFill>
            <a:schemeClr val="tx1"/>
          </a:solidFill>
          <a:latin typeface="+mn-lt"/>
          <a:ea typeface="+mn-ea"/>
          <a:cs typeface="+mn-cs"/>
        </a:defRPr>
      </a:lvl6pPr>
      <a:lvl7pPr marL="2742034" algn="l" defTabSz="914012" rtl="0" eaLnBrk="1" latinLnBrk="0" hangingPunct="1">
        <a:defRPr sz="1799" kern="1200">
          <a:solidFill>
            <a:schemeClr val="tx1"/>
          </a:solidFill>
          <a:latin typeface="+mn-lt"/>
          <a:ea typeface="+mn-ea"/>
          <a:cs typeface="+mn-cs"/>
        </a:defRPr>
      </a:lvl7pPr>
      <a:lvl8pPr marL="3199040" algn="l" defTabSz="914012" rtl="0" eaLnBrk="1" latinLnBrk="0" hangingPunct="1">
        <a:defRPr sz="1799" kern="1200">
          <a:solidFill>
            <a:schemeClr val="tx1"/>
          </a:solidFill>
          <a:latin typeface="+mn-lt"/>
          <a:ea typeface="+mn-ea"/>
          <a:cs typeface="+mn-cs"/>
        </a:defRPr>
      </a:lvl8pPr>
      <a:lvl9pPr marL="3656046" algn="l" defTabSz="91401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108070316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35491909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518084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0.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mylion@lionsclubs.org" TargetMode="External"/><Relationship Id="rId2" Type="http://schemas.openxmlformats.org/officeDocument/2006/relationships/notesSlide" Target="../notesSlides/notesSlide20.xml"/><Relationship Id="rId1" Type="http://schemas.openxmlformats.org/officeDocument/2006/relationships/slideLayout" Target="../slideLayouts/slideLayout1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47.xml"/><Relationship Id="rId4" Type="http://schemas.openxmlformats.org/officeDocument/2006/relationships/hyperlink" Target="mailto:mylionsupport@lionsclubs.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ld Bar">
            <a:extLst>
              <a:ext uri="{FF2B5EF4-FFF2-40B4-BE49-F238E27FC236}">
                <a16:creationId xmlns:a16="http://schemas.microsoft.com/office/drawing/2014/main" xmlns=""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a16="http://schemas.microsoft.com/office/drawing/2014/main" xmlns=""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ext Placeholder 2">
            <a:extLst>
              <a:ext uri="{FF2B5EF4-FFF2-40B4-BE49-F238E27FC236}">
                <a16:creationId xmlns:a16="http://schemas.microsoft.com/office/drawing/2014/main" xmlns="" id="{1009F760-D9F2-7740-BF46-490370A1D2DF}"/>
              </a:ext>
            </a:extLst>
          </p:cNvPr>
          <p:cNvSpPr>
            <a:spLocks noGrp="1"/>
          </p:cNvSpPr>
          <p:nvPr>
            <p:ph type="body" sz="quarter" idx="13"/>
          </p:nvPr>
        </p:nvSpPr>
        <p:spPr>
          <a:xfrm>
            <a:off x="774748" y="4471551"/>
            <a:ext cx="8638032" cy="535194"/>
          </a:xfrm>
        </p:spPr>
        <p:txBody>
          <a:bodyPr/>
          <a:lstStyle/>
          <a:p>
            <a:r>
              <a:rPr lang="en-US" sz="2000" dirty="0"/>
              <a:t>District Webinar, March 2019</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120" y="2295264"/>
            <a:ext cx="6402259" cy="2286521"/>
          </a:xfrm>
          <a:prstGeom prst="rect">
            <a:avLst/>
          </a:prstGeom>
        </p:spPr>
      </p:pic>
    </p:spTree>
    <p:extLst>
      <p:ext uri="{BB962C8B-B14F-4D97-AF65-F5344CB8AC3E}">
        <p14:creationId xmlns:p14="http://schemas.microsoft.com/office/powerpoint/2010/main" val="253789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bwMode="auto">
          <a:xfrm rot="10800000">
            <a:off x="9992808" y="2530995"/>
            <a:ext cx="394003" cy="41726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1" name="Right Arrow 10"/>
          <p:cNvSpPr/>
          <p:nvPr/>
        </p:nvSpPr>
        <p:spPr bwMode="auto">
          <a:xfrm>
            <a:off x="1689164" y="3677306"/>
            <a:ext cx="338451" cy="39453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3" name="Text Placeholder 2"/>
          <p:cNvSpPr>
            <a:spLocks noGrp="1"/>
          </p:cNvSpPr>
          <p:nvPr>
            <p:ph type="body" sz="quarter" idx="4294967295"/>
          </p:nvPr>
        </p:nvSpPr>
        <p:spPr>
          <a:xfrm>
            <a:off x="2924696" y="523770"/>
            <a:ext cx="6210300" cy="444500"/>
          </a:xfrm>
          <a:prstGeom prst="rect">
            <a:avLst/>
          </a:prstGeom>
        </p:spPr>
        <p:txBody>
          <a:bodyPr/>
          <a:lstStyle/>
          <a:p>
            <a:pPr marL="0" indent="0" algn="ctr">
              <a:lnSpc>
                <a:spcPct val="90000"/>
              </a:lnSpc>
              <a:spcBef>
                <a:spcPct val="0"/>
              </a:spcBef>
              <a:buNone/>
            </a:pPr>
            <a:r>
              <a:rPr lang="en-US" sz="3200" b="1" dirty="0">
                <a:solidFill>
                  <a:srgbClr val="0A5496"/>
                </a:solidFill>
                <a:ea typeface="Arial" charset="0"/>
              </a:rPr>
              <a:t>Guided planning process</a:t>
            </a:r>
          </a:p>
        </p:txBody>
      </p:sp>
      <p:pic>
        <p:nvPicPr>
          <p:cNvPr id="2" name="Picture 1"/>
          <p:cNvPicPr>
            <a:picLocks noChangeAspect="1"/>
          </p:cNvPicPr>
          <p:nvPr/>
        </p:nvPicPr>
        <p:blipFill>
          <a:blip r:embed="rId3"/>
          <a:stretch>
            <a:fillRect/>
          </a:stretch>
        </p:blipFill>
        <p:spPr>
          <a:xfrm>
            <a:off x="2109203" y="2316033"/>
            <a:ext cx="7841287" cy="2286000"/>
          </a:xfrm>
          <a:prstGeom prst="rect">
            <a:avLst/>
          </a:prstGeom>
          <a:effectLst>
            <a:outerShdw blurRad="50800" dist="38100" dir="5400000" algn="t" rotWithShape="0">
              <a:prstClr val="black">
                <a:alpha val="40000"/>
              </a:prstClr>
            </a:outerShdw>
          </a:effectLst>
        </p:spPr>
      </p:pic>
      <p:sp>
        <p:nvSpPr>
          <p:cNvPr id="4" name="Rectangle 3"/>
          <p:cNvSpPr/>
          <p:nvPr/>
        </p:nvSpPr>
        <p:spPr bwMode="auto">
          <a:xfrm>
            <a:off x="5781843" y="2617801"/>
            <a:ext cx="4168647" cy="33046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Rectangle 4"/>
          <p:cNvSpPr/>
          <p:nvPr/>
        </p:nvSpPr>
        <p:spPr bwMode="auto">
          <a:xfrm>
            <a:off x="2194599" y="3578578"/>
            <a:ext cx="2524157" cy="49325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0" name="TextBox 9"/>
          <p:cNvSpPr txBox="1"/>
          <p:nvPr/>
        </p:nvSpPr>
        <p:spPr>
          <a:xfrm>
            <a:off x="152400" y="3733800"/>
            <a:ext cx="1536764" cy="1726114"/>
          </a:xfrm>
          <a:prstGeom prst="rect">
            <a:avLst/>
          </a:prstGeom>
          <a:solidFill>
            <a:schemeClr val="bg1"/>
          </a:solidFill>
        </p:spPr>
        <p:txBody>
          <a:bodyPr wrap="square" rtlCol="0">
            <a:spAutoFit/>
          </a:bodyPr>
          <a:lstStyle/>
          <a:p>
            <a:pPr>
              <a:spcAft>
                <a:spcPts val="450"/>
              </a:spcAft>
            </a:pPr>
            <a:r>
              <a:rPr lang="en-US" sz="1600" b="1" dirty="0">
                <a:solidFill>
                  <a:srgbClr val="002F87"/>
                </a:solidFill>
                <a:latin typeface="Arial" charset="0"/>
                <a:ea typeface="Arial" charset="0"/>
                <a:cs typeface="Arial" charset="0"/>
              </a:rPr>
              <a:t>Progress Tracker</a:t>
            </a:r>
          </a:p>
          <a:p>
            <a:pPr>
              <a:spcAft>
                <a:spcPts val="450"/>
              </a:spcAft>
            </a:pPr>
            <a:r>
              <a:rPr lang="en-US" sz="1400" dirty="0">
                <a:solidFill>
                  <a:srgbClr val="33373B">
                    <a:lumMod val="60000"/>
                    <a:lumOff val="40000"/>
                  </a:srgbClr>
                </a:solidFill>
                <a:latin typeface="Arial" charset="0"/>
                <a:ea typeface="Arial" charset="0"/>
                <a:cs typeface="Arial" charset="0"/>
              </a:rPr>
              <a:t>Outlines your next steps in the process to complete each task </a:t>
            </a:r>
          </a:p>
        </p:txBody>
      </p:sp>
      <p:sp>
        <p:nvSpPr>
          <p:cNvPr id="12" name="TextBox 11"/>
          <p:cNvSpPr txBox="1"/>
          <p:nvPr/>
        </p:nvSpPr>
        <p:spPr>
          <a:xfrm>
            <a:off x="10279615" y="2316033"/>
            <a:ext cx="1670180" cy="1910779"/>
          </a:xfrm>
          <a:prstGeom prst="rect">
            <a:avLst/>
          </a:prstGeom>
          <a:solidFill>
            <a:schemeClr val="bg1"/>
          </a:solidFill>
        </p:spPr>
        <p:txBody>
          <a:bodyPr wrap="square" rtlCol="0">
            <a:spAutoFit/>
          </a:bodyPr>
          <a:lstStyle/>
          <a:p>
            <a:pPr>
              <a:spcAft>
                <a:spcPts val="450"/>
              </a:spcAft>
            </a:pPr>
            <a:r>
              <a:rPr lang="en-US" sz="1600" b="1" dirty="0">
                <a:solidFill>
                  <a:srgbClr val="002F87"/>
                </a:solidFill>
                <a:latin typeface="Arial" charset="0"/>
                <a:ea typeface="Arial" charset="0"/>
                <a:cs typeface="Arial" charset="0"/>
              </a:rPr>
              <a:t>Action buttons</a:t>
            </a:r>
          </a:p>
          <a:p>
            <a:r>
              <a:rPr lang="en-US" sz="1400" dirty="0">
                <a:solidFill>
                  <a:srgbClr val="33373B">
                    <a:lumMod val="60000"/>
                    <a:lumOff val="40000"/>
                  </a:srgbClr>
                </a:solidFill>
                <a:latin typeface="Arial" charset="0"/>
                <a:ea typeface="Arial" charset="0"/>
                <a:cs typeface="Arial" charset="0"/>
              </a:rPr>
              <a:t>New Activity, Report Activity, My Activities and Metrics are accessible in the header bar in MyLion.   </a:t>
            </a:r>
          </a:p>
        </p:txBody>
      </p:sp>
    </p:spTree>
    <p:extLst>
      <p:ext uri="{BB962C8B-B14F-4D97-AF65-F5344CB8AC3E}">
        <p14:creationId xmlns:p14="http://schemas.microsoft.com/office/powerpoint/2010/main" val="1175053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5590" y="223694"/>
            <a:ext cx="11379200" cy="498461"/>
          </a:xfrm>
        </p:spPr>
        <p:txBody>
          <a:bodyPr/>
          <a:lstStyle/>
          <a:p>
            <a:r>
              <a:rPr lang="en-US" sz="3200" b="1" dirty="0">
                <a:solidFill>
                  <a:srgbClr val="0A5496"/>
                </a:solidFill>
                <a:latin typeface="Arial" panose="020B0604020202020204" pitchFamily="34" charset="0"/>
                <a:ea typeface="Arial" charset="0"/>
                <a:cs typeface="Arial" panose="020B0604020202020204" pitchFamily="34" charset="0"/>
              </a:rPr>
              <a:t>Clear, consolidated information</a:t>
            </a:r>
            <a:endParaRPr lang="en-US" sz="3200" dirty="0"/>
          </a:p>
        </p:txBody>
      </p:sp>
      <p:sp>
        <p:nvSpPr>
          <p:cNvPr id="13" name="TextBox 12"/>
          <p:cNvSpPr txBox="1"/>
          <p:nvPr/>
        </p:nvSpPr>
        <p:spPr>
          <a:xfrm>
            <a:off x="331695" y="2366114"/>
            <a:ext cx="2197928" cy="2169825"/>
          </a:xfrm>
          <a:prstGeom prst="rect">
            <a:avLst/>
          </a:prstGeom>
          <a:solidFill>
            <a:schemeClr val="bg1"/>
          </a:solidFill>
        </p:spPr>
        <p:txBody>
          <a:bodyPr wrap="square" rtlCol="0">
            <a:spAutoFit/>
          </a:bodyPr>
          <a:lstStyle/>
          <a:p>
            <a:pPr>
              <a:spcAft>
                <a:spcPts val="600"/>
              </a:spcAft>
            </a:pPr>
            <a:r>
              <a:rPr lang="en-US" sz="1600" b="1" dirty="0">
                <a:solidFill>
                  <a:srgbClr val="002F87"/>
                </a:solidFill>
                <a:latin typeface="Arial" charset="0"/>
                <a:ea typeface="Arial" charset="0"/>
                <a:cs typeface="Arial" charset="0"/>
              </a:rPr>
              <a:t>Tell your service story</a:t>
            </a:r>
            <a:endParaRPr lang="en-US" sz="1200" dirty="0">
              <a:solidFill>
                <a:srgbClr val="33373B">
                  <a:lumMod val="60000"/>
                  <a:lumOff val="40000"/>
                </a:srgbClr>
              </a:solidFill>
              <a:latin typeface="Arial" charset="0"/>
              <a:ea typeface="Arial" charset="0"/>
              <a:cs typeface="Arial" charset="0"/>
            </a:endParaRPr>
          </a:p>
          <a:p>
            <a:r>
              <a:rPr lang="en-US" sz="1400" dirty="0">
                <a:solidFill>
                  <a:srgbClr val="33373B">
                    <a:lumMod val="60000"/>
                    <a:lumOff val="40000"/>
                  </a:srgbClr>
                </a:solidFill>
                <a:latin typeface="Arial" charset="0"/>
                <a:ea typeface="Arial" charset="0"/>
                <a:cs typeface="Arial" charset="0"/>
              </a:rPr>
              <a:t>Use the activity details section to share more information about your service activity. Upload images and display what your club is planning or has achieved.</a:t>
            </a:r>
          </a:p>
        </p:txBody>
      </p:sp>
      <p:sp>
        <p:nvSpPr>
          <p:cNvPr id="16" name="Right Arrow 15"/>
          <p:cNvSpPr/>
          <p:nvPr/>
        </p:nvSpPr>
        <p:spPr bwMode="auto">
          <a:xfrm>
            <a:off x="2532545" y="2545976"/>
            <a:ext cx="515455" cy="3460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a:solidFill>
                <a:srgbClr val="404040"/>
              </a:solidFill>
              <a:ea typeface="ヒラギノ角ゴ Pro W3" pitchFamily="84" charset="-128"/>
            </a:endParaRPr>
          </a:p>
        </p:txBody>
      </p:sp>
      <p:sp>
        <p:nvSpPr>
          <p:cNvPr id="15" name="TextBox 14"/>
          <p:cNvSpPr txBox="1"/>
          <p:nvPr/>
        </p:nvSpPr>
        <p:spPr>
          <a:xfrm>
            <a:off x="9617838" y="2891980"/>
            <a:ext cx="2287291" cy="2200602"/>
          </a:xfrm>
          <a:prstGeom prst="rect">
            <a:avLst/>
          </a:prstGeom>
          <a:solidFill>
            <a:schemeClr val="bg1"/>
          </a:solidFill>
        </p:spPr>
        <p:txBody>
          <a:bodyPr wrap="square" rtlCol="0">
            <a:spAutoFit/>
          </a:bodyPr>
          <a:lstStyle/>
          <a:p>
            <a:pPr>
              <a:spcAft>
                <a:spcPts val="600"/>
              </a:spcAft>
            </a:pPr>
            <a:r>
              <a:rPr lang="en-US" sz="1600" b="1" dirty="0">
                <a:solidFill>
                  <a:srgbClr val="002F87"/>
                </a:solidFill>
                <a:latin typeface="Arial" charset="0"/>
                <a:ea typeface="Arial" charset="0"/>
                <a:cs typeface="Arial" charset="0"/>
              </a:rPr>
              <a:t>Find more information whenever you need it</a:t>
            </a:r>
          </a:p>
          <a:p>
            <a:r>
              <a:rPr lang="en-US" sz="1400" dirty="0">
                <a:solidFill>
                  <a:srgbClr val="33373B">
                    <a:lumMod val="60000"/>
                    <a:lumOff val="40000"/>
                  </a:srgbClr>
                </a:solidFill>
                <a:latin typeface="Arial" charset="0"/>
                <a:ea typeface="Arial" charset="0"/>
                <a:cs typeface="Arial" charset="0"/>
              </a:rPr>
              <a:t>If you chose a titled activity, the details of the activity and the Service Project Planner will appear again on the side panel.</a:t>
            </a:r>
          </a:p>
        </p:txBody>
      </p:sp>
      <p:sp>
        <p:nvSpPr>
          <p:cNvPr id="18" name="Right Arrow 17"/>
          <p:cNvSpPr/>
          <p:nvPr/>
        </p:nvSpPr>
        <p:spPr bwMode="auto">
          <a:xfrm rot="10800000">
            <a:off x="9076926" y="3138689"/>
            <a:ext cx="540912" cy="38443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a:solidFill>
                <a:srgbClr val="404040"/>
              </a:solidFill>
              <a:ea typeface="ヒラギノ角ゴ Pro W3" pitchFamily="84" charset="-128"/>
            </a:endParaRPr>
          </a:p>
        </p:txBody>
      </p:sp>
      <p:sp>
        <p:nvSpPr>
          <p:cNvPr id="11" name="TextBox 10"/>
          <p:cNvSpPr txBox="1"/>
          <p:nvPr/>
        </p:nvSpPr>
        <p:spPr>
          <a:xfrm>
            <a:off x="268941" y="4886811"/>
            <a:ext cx="2260681" cy="1492716"/>
          </a:xfrm>
          <a:prstGeom prst="rect">
            <a:avLst/>
          </a:prstGeom>
          <a:solidFill>
            <a:schemeClr val="bg1"/>
          </a:solidFill>
        </p:spPr>
        <p:txBody>
          <a:bodyPr wrap="square" rtlCol="0">
            <a:spAutoFit/>
          </a:bodyPr>
          <a:lstStyle/>
          <a:p>
            <a:pPr>
              <a:spcAft>
                <a:spcPts val="600"/>
              </a:spcAft>
            </a:pPr>
            <a:r>
              <a:rPr lang="en-US" sz="1600" b="1" dirty="0">
                <a:solidFill>
                  <a:srgbClr val="002F87"/>
                </a:solidFill>
                <a:latin typeface="Arial" charset="0"/>
                <a:ea typeface="Arial" charset="0"/>
                <a:cs typeface="Arial" charset="0"/>
              </a:rPr>
              <a:t>Control your privacy</a:t>
            </a:r>
            <a:endParaRPr lang="en-US" sz="1200" dirty="0">
              <a:solidFill>
                <a:srgbClr val="33373B">
                  <a:lumMod val="60000"/>
                  <a:lumOff val="40000"/>
                </a:srgbClr>
              </a:solidFill>
              <a:latin typeface="Arial" charset="0"/>
              <a:ea typeface="Arial" charset="0"/>
              <a:cs typeface="Arial" charset="0"/>
            </a:endParaRPr>
          </a:p>
          <a:p>
            <a:r>
              <a:rPr lang="en-US" sz="1400" dirty="0">
                <a:solidFill>
                  <a:srgbClr val="33373B">
                    <a:lumMod val="60000"/>
                    <a:lumOff val="40000"/>
                  </a:srgbClr>
                </a:solidFill>
                <a:latin typeface="Arial" charset="0"/>
                <a:ea typeface="Arial" charset="0"/>
                <a:cs typeface="Arial" charset="0"/>
              </a:rPr>
              <a:t>We’re committed to your privacy and security. MyLion gives you full control of who can view and join your activity. </a:t>
            </a:r>
          </a:p>
        </p:txBody>
      </p:sp>
      <p:sp>
        <p:nvSpPr>
          <p:cNvPr id="12" name="Right Arrow 11"/>
          <p:cNvSpPr/>
          <p:nvPr/>
        </p:nvSpPr>
        <p:spPr bwMode="auto">
          <a:xfrm>
            <a:off x="2532543" y="5021492"/>
            <a:ext cx="540912" cy="33642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a:solidFill>
                <a:srgbClr val="404040"/>
              </a:solidFill>
              <a:ea typeface="ヒラギノ角ゴ Pro W3" pitchFamily="84" charset="-128"/>
            </a:endParaRPr>
          </a:p>
        </p:txBody>
      </p:sp>
      <p:sp>
        <p:nvSpPr>
          <p:cNvPr id="3" name="TextBox 2"/>
          <p:cNvSpPr txBox="1"/>
          <p:nvPr/>
        </p:nvSpPr>
        <p:spPr>
          <a:xfrm>
            <a:off x="3073456" y="1096938"/>
            <a:ext cx="6003469" cy="5277678"/>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txBody>
          <a:bodyPr wrap="square" rtlCol="0">
            <a:spAutoFit/>
          </a:bodyPr>
          <a:lstStyle/>
          <a:p>
            <a:endParaRPr lang="en-US" sz="3000" dirty="0">
              <a:solidFill>
                <a:srgbClr val="33373B"/>
              </a:solidFill>
            </a:endParaRPr>
          </a:p>
        </p:txBody>
      </p:sp>
    </p:spTree>
    <p:extLst>
      <p:ext uri="{BB962C8B-B14F-4D97-AF65-F5344CB8AC3E}">
        <p14:creationId xmlns:p14="http://schemas.microsoft.com/office/powerpoint/2010/main" val="1456303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17"/>
          <p:cNvSpPr/>
          <p:nvPr/>
        </p:nvSpPr>
        <p:spPr bwMode="auto">
          <a:xfrm rot="10800000">
            <a:off x="9525706" y="2843443"/>
            <a:ext cx="540912" cy="34104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a:solidFill>
                <a:srgbClr val="404040"/>
              </a:solidFill>
              <a:ea typeface="ヒラギノ角ゴ Pro W3" pitchFamily="84" charset="-128"/>
            </a:endParaRPr>
          </a:p>
        </p:txBody>
      </p:sp>
      <p:sp>
        <p:nvSpPr>
          <p:cNvPr id="16" name="Right Arrow 15"/>
          <p:cNvSpPr/>
          <p:nvPr/>
        </p:nvSpPr>
        <p:spPr bwMode="auto">
          <a:xfrm>
            <a:off x="2938182" y="2847746"/>
            <a:ext cx="540912" cy="41416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a:solidFill>
                <a:srgbClr val="404040"/>
              </a:solidFill>
              <a:ea typeface="ヒラギノ角ゴ Pro W3" pitchFamily="84" charset="-128"/>
            </a:endParaRPr>
          </a:p>
        </p:txBody>
      </p:sp>
      <p:sp>
        <p:nvSpPr>
          <p:cNvPr id="4" name="Title 3"/>
          <p:cNvSpPr>
            <a:spLocks noGrp="1"/>
          </p:cNvSpPr>
          <p:nvPr>
            <p:ph type="title"/>
          </p:nvPr>
        </p:nvSpPr>
        <p:spPr>
          <a:xfrm>
            <a:off x="1090706" y="114968"/>
            <a:ext cx="10823388" cy="570753"/>
          </a:xfrm>
        </p:spPr>
        <p:txBody>
          <a:bodyPr/>
          <a:lstStyle/>
          <a:p>
            <a:r>
              <a:rPr lang="en-US" sz="3200" b="1" dirty="0">
                <a:solidFill>
                  <a:srgbClr val="0A5496"/>
                </a:solidFill>
                <a:latin typeface="Arial" panose="020B0604020202020204" pitchFamily="34" charset="0"/>
                <a:ea typeface="Arial" charset="0"/>
                <a:cs typeface="Arial" panose="020B0604020202020204" pitchFamily="34" charset="0"/>
              </a:rPr>
              <a:t>Invite people to your activity </a:t>
            </a:r>
            <a:endParaRPr lang="en-US" sz="3200" dirty="0"/>
          </a:p>
        </p:txBody>
      </p:sp>
      <p:sp>
        <p:nvSpPr>
          <p:cNvPr id="13" name="TextBox 12"/>
          <p:cNvSpPr txBox="1"/>
          <p:nvPr/>
        </p:nvSpPr>
        <p:spPr>
          <a:xfrm>
            <a:off x="654424" y="2682845"/>
            <a:ext cx="2391335" cy="2169825"/>
          </a:xfrm>
          <a:prstGeom prst="rect">
            <a:avLst/>
          </a:prstGeom>
          <a:solidFill>
            <a:schemeClr val="bg1"/>
          </a:solidFill>
        </p:spPr>
        <p:txBody>
          <a:bodyPr wrap="square" rtlCol="0">
            <a:spAutoFit/>
          </a:bodyPr>
          <a:lstStyle/>
          <a:p>
            <a:pPr>
              <a:spcAft>
                <a:spcPts val="600"/>
              </a:spcAft>
            </a:pPr>
            <a:r>
              <a:rPr lang="en-US" sz="1600" b="1" dirty="0">
                <a:solidFill>
                  <a:srgbClr val="002F87"/>
                </a:solidFill>
                <a:latin typeface="Arial" charset="0"/>
                <a:ea typeface="Arial" charset="0"/>
                <a:cs typeface="Arial" charset="0"/>
              </a:rPr>
              <a:t>Search and invite at any level</a:t>
            </a:r>
            <a:endParaRPr lang="en-US" sz="1600" dirty="0">
              <a:solidFill>
                <a:srgbClr val="33373B">
                  <a:lumMod val="60000"/>
                  <a:lumOff val="40000"/>
                </a:srgbClr>
              </a:solidFill>
              <a:latin typeface="Arial" charset="0"/>
              <a:ea typeface="Arial" charset="0"/>
              <a:cs typeface="Arial" charset="0"/>
            </a:endParaRPr>
          </a:p>
          <a:p>
            <a:r>
              <a:rPr lang="en-US" sz="1400" dirty="0">
                <a:solidFill>
                  <a:srgbClr val="33373B">
                    <a:lumMod val="60000"/>
                    <a:lumOff val="40000"/>
                  </a:srgbClr>
                </a:solidFill>
                <a:latin typeface="Arial" charset="0"/>
                <a:ea typeface="Arial" charset="0"/>
                <a:cs typeface="Arial" charset="0"/>
              </a:rPr>
              <a:t>Make your service activity a success by inviting others to your service activity! Involve entire clubs in your district by selecting them in the Clubs column, or search for individuals. </a:t>
            </a:r>
          </a:p>
        </p:txBody>
      </p:sp>
      <p:sp>
        <p:nvSpPr>
          <p:cNvPr id="15" name="TextBox 14"/>
          <p:cNvSpPr txBox="1"/>
          <p:nvPr/>
        </p:nvSpPr>
        <p:spPr>
          <a:xfrm>
            <a:off x="9959041" y="2682845"/>
            <a:ext cx="2116418" cy="1523494"/>
          </a:xfrm>
          <a:prstGeom prst="rect">
            <a:avLst/>
          </a:prstGeom>
          <a:solidFill>
            <a:schemeClr val="bg1"/>
          </a:solidFill>
        </p:spPr>
        <p:txBody>
          <a:bodyPr wrap="square" rtlCol="0">
            <a:spAutoFit/>
          </a:bodyPr>
          <a:lstStyle/>
          <a:p>
            <a:pPr>
              <a:spcAft>
                <a:spcPts val="600"/>
              </a:spcAft>
            </a:pPr>
            <a:r>
              <a:rPr lang="en-US" sz="1600" b="1" dirty="0">
                <a:solidFill>
                  <a:srgbClr val="002F87"/>
                </a:solidFill>
                <a:latin typeface="Arial" charset="0"/>
                <a:ea typeface="Arial" charset="0"/>
                <a:cs typeface="Arial" charset="0"/>
              </a:rPr>
              <a:t>Manage invitees with a few clicks</a:t>
            </a:r>
          </a:p>
          <a:p>
            <a:r>
              <a:rPr lang="en-US" sz="1400" dirty="0">
                <a:solidFill>
                  <a:srgbClr val="33373B">
                    <a:lumMod val="60000"/>
                    <a:lumOff val="40000"/>
                  </a:srgbClr>
                </a:solidFill>
                <a:latin typeface="Arial" charset="0"/>
                <a:ea typeface="Arial" charset="0"/>
                <a:cs typeface="Arial" charset="0"/>
              </a:rPr>
              <a:t>Add and remove invitees in the right column as you develop your activity.</a:t>
            </a:r>
          </a:p>
        </p:txBody>
      </p:sp>
      <p:sp>
        <p:nvSpPr>
          <p:cNvPr id="3" name="TextBox 2"/>
          <p:cNvSpPr txBox="1"/>
          <p:nvPr/>
        </p:nvSpPr>
        <p:spPr>
          <a:xfrm>
            <a:off x="3586671" y="1053548"/>
            <a:ext cx="5831458" cy="5695122"/>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txBody>
          <a:bodyPr wrap="square" rtlCol="0">
            <a:spAutoFit/>
          </a:bodyPr>
          <a:lstStyle/>
          <a:p>
            <a:endParaRPr lang="en-US" sz="3000" dirty="0">
              <a:solidFill>
                <a:srgbClr val="33373B"/>
              </a:solidFill>
            </a:endParaRPr>
          </a:p>
        </p:txBody>
      </p:sp>
    </p:spTree>
    <p:extLst>
      <p:ext uri="{BB962C8B-B14F-4D97-AF65-F5344CB8AC3E}">
        <p14:creationId xmlns:p14="http://schemas.microsoft.com/office/powerpoint/2010/main" val="3033154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8753" y="189494"/>
            <a:ext cx="11379200" cy="545502"/>
          </a:xfrm>
        </p:spPr>
        <p:txBody>
          <a:bodyPr/>
          <a:lstStyle/>
          <a:p>
            <a:r>
              <a:rPr lang="en-US" sz="3200" b="1" dirty="0">
                <a:solidFill>
                  <a:srgbClr val="0A5496"/>
                </a:solidFill>
                <a:latin typeface="Arial" panose="020B0604020202020204" pitchFamily="34" charset="0"/>
                <a:ea typeface="Arial" charset="0"/>
                <a:cs typeface="Arial" panose="020B0604020202020204" pitchFamily="34" charset="0"/>
              </a:rPr>
              <a:t>Celebrate and share </a:t>
            </a:r>
            <a:endParaRPr lang="en-US" sz="3200" dirty="0"/>
          </a:p>
        </p:txBody>
      </p:sp>
      <p:sp>
        <p:nvSpPr>
          <p:cNvPr id="13" name="TextBox 12"/>
          <p:cNvSpPr txBox="1"/>
          <p:nvPr/>
        </p:nvSpPr>
        <p:spPr>
          <a:xfrm>
            <a:off x="242047" y="2385074"/>
            <a:ext cx="2359793" cy="1923604"/>
          </a:xfrm>
          <a:prstGeom prst="rect">
            <a:avLst/>
          </a:prstGeom>
          <a:solidFill>
            <a:schemeClr val="bg1"/>
          </a:solidFill>
        </p:spPr>
        <p:txBody>
          <a:bodyPr wrap="square" rtlCol="0">
            <a:spAutoFit/>
          </a:bodyPr>
          <a:lstStyle/>
          <a:p>
            <a:pPr>
              <a:spcAft>
                <a:spcPts val="600"/>
              </a:spcAft>
            </a:pPr>
            <a:r>
              <a:rPr lang="en-US" sz="1600" b="1" dirty="0">
                <a:solidFill>
                  <a:srgbClr val="002F87"/>
                </a:solidFill>
                <a:latin typeface="Arial" charset="0"/>
                <a:ea typeface="Arial" charset="0"/>
                <a:cs typeface="Arial" charset="0"/>
              </a:rPr>
              <a:t>Celebrate your impact</a:t>
            </a:r>
            <a:endParaRPr lang="en-US" sz="1600" dirty="0">
              <a:solidFill>
                <a:srgbClr val="33373B">
                  <a:lumMod val="60000"/>
                  <a:lumOff val="40000"/>
                </a:srgbClr>
              </a:solidFill>
              <a:latin typeface="Arial" charset="0"/>
              <a:ea typeface="Arial" charset="0"/>
              <a:cs typeface="Arial" charset="0"/>
            </a:endParaRPr>
          </a:p>
          <a:p>
            <a:r>
              <a:rPr lang="en-US" sz="1400" dirty="0">
                <a:solidFill>
                  <a:srgbClr val="33373B">
                    <a:lumMod val="60000"/>
                    <a:lumOff val="40000"/>
                  </a:srgbClr>
                </a:solidFill>
                <a:latin typeface="Arial" charset="0"/>
                <a:ea typeface="Arial" charset="0"/>
                <a:cs typeface="Arial" charset="0"/>
              </a:rPr>
              <a:t>Reporting your service is a way to celebrate your impact in your community. Share how your service activity helped your community in a measurable way.</a:t>
            </a:r>
          </a:p>
        </p:txBody>
      </p:sp>
      <p:sp>
        <p:nvSpPr>
          <p:cNvPr id="16" name="Right Arrow 15"/>
          <p:cNvSpPr/>
          <p:nvPr/>
        </p:nvSpPr>
        <p:spPr bwMode="auto">
          <a:xfrm>
            <a:off x="2582790" y="2671481"/>
            <a:ext cx="540912" cy="412377"/>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a:solidFill>
                <a:srgbClr val="404040"/>
              </a:solidFill>
              <a:ea typeface="ヒラギノ角ゴ Pro W3" pitchFamily="84" charset="-128"/>
            </a:endParaRPr>
          </a:p>
        </p:txBody>
      </p:sp>
      <p:sp>
        <p:nvSpPr>
          <p:cNvPr id="10" name="TextBox 9"/>
          <p:cNvSpPr txBox="1"/>
          <p:nvPr/>
        </p:nvSpPr>
        <p:spPr>
          <a:xfrm>
            <a:off x="143436" y="4863849"/>
            <a:ext cx="2458406" cy="1738938"/>
          </a:xfrm>
          <a:prstGeom prst="rect">
            <a:avLst/>
          </a:prstGeom>
          <a:solidFill>
            <a:schemeClr val="bg1"/>
          </a:solidFill>
        </p:spPr>
        <p:txBody>
          <a:bodyPr wrap="square" rtlCol="0">
            <a:spAutoFit/>
          </a:bodyPr>
          <a:lstStyle/>
          <a:p>
            <a:pPr>
              <a:spcAft>
                <a:spcPts val="600"/>
              </a:spcAft>
            </a:pPr>
            <a:r>
              <a:rPr lang="en-US" sz="1600" b="1" dirty="0">
                <a:solidFill>
                  <a:srgbClr val="002F87"/>
                </a:solidFill>
                <a:latin typeface="Arial" charset="0"/>
                <a:ea typeface="Arial" charset="0"/>
                <a:cs typeface="Arial" charset="0"/>
              </a:rPr>
              <a:t>Share the story behind the numbers</a:t>
            </a:r>
            <a:endParaRPr lang="en-US" sz="1600" dirty="0">
              <a:solidFill>
                <a:srgbClr val="33373B">
                  <a:lumMod val="60000"/>
                  <a:lumOff val="40000"/>
                </a:srgbClr>
              </a:solidFill>
              <a:latin typeface="Arial" charset="0"/>
              <a:ea typeface="Arial" charset="0"/>
              <a:cs typeface="Arial" charset="0"/>
            </a:endParaRPr>
          </a:p>
          <a:p>
            <a:r>
              <a:rPr lang="en-US" sz="1400" dirty="0">
                <a:solidFill>
                  <a:srgbClr val="33373B">
                    <a:lumMod val="60000"/>
                    <a:lumOff val="40000"/>
                  </a:srgbClr>
                </a:solidFill>
                <a:latin typeface="Arial" charset="0"/>
                <a:ea typeface="Arial" charset="0"/>
                <a:cs typeface="Arial" charset="0"/>
              </a:rPr>
              <a:t>The community outcome field helps you add details and depth to the lives you’ve impacted. Tell your story of kindness. </a:t>
            </a:r>
          </a:p>
        </p:txBody>
      </p:sp>
      <p:sp>
        <p:nvSpPr>
          <p:cNvPr id="11" name="Right Arrow 10"/>
          <p:cNvSpPr/>
          <p:nvPr/>
        </p:nvSpPr>
        <p:spPr bwMode="auto">
          <a:xfrm>
            <a:off x="2582790" y="5542205"/>
            <a:ext cx="540912" cy="382225"/>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a:solidFill>
                <a:srgbClr val="404040"/>
              </a:solidFill>
              <a:ea typeface="ヒラギノ角ゴ Pro W3" pitchFamily="84" charset="-128"/>
            </a:endParaRPr>
          </a:p>
        </p:txBody>
      </p:sp>
      <p:sp>
        <p:nvSpPr>
          <p:cNvPr id="3" name="TextBox 2"/>
          <p:cNvSpPr txBox="1"/>
          <p:nvPr/>
        </p:nvSpPr>
        <p:spPr>
          <a:xfrm>
            <a:off x="3142753" y="1079008"/>
            <a:ext cx="5971200" cy="5619966"/>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txBody>
          <a:bodyPr wrap="square" rtlCol="0">
            <a:spAutoFit/>
          </a:bodyPr>
          <a:lstStyle/>
          <a:p>
            <a:endParaRPr lang="en-US" sz="3000" dirty="0">
              <a:solidFill>
                <a:srgbClr val="33373B"/>
              </a:solidFill>
            </a:endParaRPr>
          </a:p>
        </p:txBody>
      </p:sp>
    </p:spTree>
    <p:extLst>
      <p:ext uri="{BB962C8B-B14F-4D97-AF65-F5344CB8AC3E}">
        <p14:creationId xmlns:p14="http://schemas.microsoft.com/office/powerpoint/2010/main" val="2518422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0E99139-752F-0549-A9C4-5E384B7098AA}"/>
              </a:ext>
            </a:extLst>
          </p:cNvPr>
          <p:cNvSpPr/>
          <p:nvPr/>
        </p:nvSpPr>
        <p:spPr bwMode="auto">
          <a:xfrm>
            <a:off x="5547575" y="3651314"/>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8" name="Rectangle 7"/>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ext Placeholder 1"/>
          <p:cNvSpPr>
            <a:spLocks noGrp="1"/>
          </p:cNvSpPr>
          <p:nvPr>
            <p:ph type="body" sz="quarter" idx="12"/>
          </p:nvPr>
        </p:nvSpPr>
        <p:spPr>
          <a:xfrm>
            <a:off x="2394753" y="2915920"/>
            <a:ext cx="7402495" cy="445043"/>
          </a:xfrm>
        </p:spPr>
        <p:txBody>
          <a:bodyPr/>
          <a:lstStyle/>
          <a:p>
            <a:r>
              <a:rPr lang="en-US" dirty="0"/>
              <a:t>Achieve your district’s goals</a:t>
            </a:r>
          </a:p>
        </p:txBody>
      </p:sp>
      <p:sp>
        <p:nvSpPr>
          <p:cNvPr id="9"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b="0" i="1" kern="0" dirty="0"/>
              <a:t>Explore your district’s real time service data on MyLion.</a:t>
            </a:r>
          </a:p>
        </p:txBody>
      </p:sp>
    </p:spTree>
    <p:extLst>
      <p:ext uri="{BB962C8B-B14F-4D97-AF65-F5344CB8AC3E}">
        <p14:creationId xmlns:p14="http://schemas.microsoft.com/office/powerpoint/2010/main" val="596442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685800" y="1922460"/>
            <a:ext cx="5498568" cy="3787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Font typeface="Arial" charset="0"/>
              <a:buChar char="•"/>
            </a:pPr>
            <a:r>
              <a:rPr lang="en-US" sz="2600" kern="0" dirty="0">
                <a:solidFill>
                  <a:schemeClr val="accent2">
                    <a:lumMod val="50000"/>
                  </a:schemeClr>
                </a:solidFill>
                <a:latin typeface="Arial" charset="0"/>
                <a:ea typeface="Arial" charset="0"/>
                <a:cs typeface="Arial" charset="0"/>
              </a:rPr>
              <a:t>Save time </a:t>
            </a:r>
          </a:p>
          <a:p>
            <a:pPr>
              <a:lnSpc>
                <a:spcPct val="105000"/>
              </a:lnSpc>
              <a:spcAft>
                <a:spcPts val="1200"/>
              </a:spcAft>
              <a:buFont typeface="Arial" charset="0"/>
              <a:buChar char="•"/>
            </a:pPr>
            <a:r>
              <a:rPr lang="en-US" sz="2600" kern="0" dirty="0">
                <a:solidFill>
                  <a:schemeClr val="accent2">
                    <a:lumMod val="50000"/>
                  </a:schemeClr>
                </a:solidFill>
                <a:latin typeface="Arial" charset="0"/>
                <a:ea typeface="Arial" charset="0"/>
                <a:cs typeface="Arial" charset="0"/>
              </a:rPr>
              <a:t>See what clubs in your district are up to</a:t>
            </a:r>
          </a:p>
          <a:p>
            <a:pPr>
              <a:lnSpc>
                <a:spcPct val="105000"/>
              </a:lnSpc>
              <a:spcAft>
                <a:spcPts val="1200"/>
              </a:spcAft>
              <a:buFont typeface="Arial" charset="0"/>
              <a:buChar char="•"/>
            </a:pPr>
            <a:r>
              <a:rPr lang="en-US" sz="2600" kern="0" dirty="0">
                <a:solidFill>
                  <a:schemeClr val="accent2">
                    <a:lumMod val="50000"/>
                  </a:schemeClr>
                </a:solidFill>
                <a:latin typeface="Arial" charset="0"/>
                <a:ea typeface="Arial" charset="0"/>
                <a:cs typeface="Arial" charset="0"/>
              </a:rPr>
              <a:t>Check out the service impact of Lions at different levels</a:t>
            </a:r>
          </a:p>
          <a:p>
            <a:pPr>
              <a:lnSpc>
                <a:spcPct val="105000"/>
              </a:lnSpc>
              <a:spcAft>
                <a:spcPts val="1200"/>
              </a:spcAft>
              <a:buFont typeface="Arial" charset="0"/>
              <a:buChar char="•"/>
            </a:pPr>
            <a:r>
              <a:rPr lang="en-US" sz="2600" kern="0" dirty="0">
                <a:solidFill>
                  <a:schemeClr val="accent2">
                    <a:lumMod val="50000"/>
                  </a:schemeClr>
                </a:solidFill>
                <a:latin typeface="Arial" charset="0"/>
                <a:ea typeface="Arial" charset="0"/>
                <a:cs typeface="Arial" charset="0"/>
              </a:rPr>
              <a:t>Crunch the numbers that you want</a:t>
            </a:r>
          </a:p>
        </p:txBody>
      </p:sp>
      <p:sp>
        <p:nvSpPr>
          <p:cNvPr id="3" name="Text Placeholder 2"/>
          <p:cNvSpPr>
            <a:spLocks noGrp="1"/>
          </p:cNvSpPr>
          <p:nvPr>
            <p:ph type="body" sz="quarter" idx="12"/>
          </p:nvPr>
        </p:nvSpPr>
        <p:spPr>
          <a:xfrm>
            <a:off x="685800" y="348706"/>
            <a:ext cx="10927080" cy="1124494"/>
          </a:xfrm>
        </p:spPr>
        <p:txBody>
          <a:bodyPr/>
          <a:lstStyle/>
          <a:p>
            <a:r>
              <a:rPr lang="en-US" dirty="0"/>
              <a:t>Metrics</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1920" y="695216"/>
            <a:ext cx="5249028" cy="543979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3175">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7975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8" name="Rectangle 7"/>
          <p:cNvSpPr/>
          <p:nvPr/>
        </p:nvSpPr>
        <p:spPr bwMode="auto">
          <a:xfrm>
            <a:off x="0" y="40639"/>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7" name="Text Placeholder 6"/>
          <p:cNvSpPr>
            <a:spLocks noGrp="1"/>
          </p:cNvSpPr>
          <p:nvPr>
            <p:ph type="body" sz="quarter" idx="12"/>
          </p:nvPr>
        </p:nvSpPr>
        <p:spPr>
          <a:xfrm>
            <a:off x="1753636" y="3247118"/>
            <a:ext cx="9167326" cy="445043"/>
          </a:xfrm>
        </p:spPr>
        <p:txBody>
          <a:bodyPr>
            <a:noAutofit/>
          </a:bodyPr>
          <a:lstStyle/>
          <a:p>
            <a:r>
              <a:rPr lang="en-US" sz="4050" dirty="0"/>
              <a:t>Inspire Lions collaboration</a:t>
            </a:r>
          </a:p>
        </p:txBody>
      </p:sp>
      <p:sp>
        <p:nvSpPr>
          <p:cNvPr id="6" name="Text Placeholder 6"/>
          <p:cNvSpPr txBox="1">
            <a:spLocks/>
          </p:cNvSpPr>
          <p:nvPr/>
        </p:nvSpPr>
        <p:spPr>
          <a:xfrm>
            <a:off x="947938" y="4296206"/>
            <a:ext cx="10296124"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b="0" i="1" kern="0" dirty="0"/>
              <a:t>Showcase your Lions spirit and district while controlling privacy on MyLion.</a:t>
            </a:r>
          </a:p>
        </p:txBody>
      </p:sp>
    </p:spTree>
    <p:extLst>
      <p:ext uri="{BB962C8B-B14F-4D97-AF65-F5344CB8AC3E}">
        <p14:creationId xmlns:p14="http://schemas.microsoft.com/office/powerpoint/2010/main" val="3297443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792816" y="1682949"/>
            <a:ext cx="5867400" cy="4683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endParaRPr lang="en-US" sz="2600" kern="0" dirty="0">
              <a:solidFill>
                <a:srgbClr val="D9D9D9">
                  <a:lumMod val="50000"/>
                </a:srgbClr>
              </a:solidFill>
              <a:latin typeface="Arial" charset="0"/>
              <a:ea typeface="Arial" charset="0"/>
              <a:cs typeface="Arial" charset="0"/>
            </a:endParaRPr>
          </a:p>
          <a:p>
            <a:pPr>
              <a:lnSpc>
                <a:spcPct val="105000"/>
              </a:lnSpc>
              <a:spcAft>
                <a:spcPts val="1200"/>
              </a:spcAft>
              <a:buFont typeface="Arial" charset="0"/>
              <a:buChar char="•"/>
            </a:pPr>
            <a:r>
              <a:rPr lang="en-US" sz="2600" kern="0" dirty="0">
                <a:solidFill>
                  <a:srgbClr val="D9D9D9">
                    <a:lumMod val="50000"/>
                  </a:srgbClr>
                </a:solidFill>
                <a:latin typeface="Arial" charset="0"/>
                <a:ea typeface="Arial" charset="0"/>
                <a:cs typeface="Arial" charset="0"/>
              </a:rPr>
              <a:t>Share who you are with other Lions</a:t>
            </a:r>
          </a:p>
          <a:p>
            <a:pPr>
              <a:lnSpc>
                <a:spcPct val="105000"/>
              </a:lnSpc>
              <a:spcAft>
                <a:spcPts val="1200"/>
              </a:spcAft>
              <a:buFont typeface="Arial" charset="0"/>
              <a:buChar char="•"/>
            </a:pPr>
            <a:r>
              <a:rPr lang="en-US" sz="2600" kern="0" dirty="0">
                <a:solidFill>
                  <a:srgbClr val="D9D9D9">
                    <a:lumMod val="50000"/>
                  </a:srgbClr>
                </a:solidFill>
                <a:latin typeface="Arial" charset="0"/>
                <a:ea typeface="Arial" charset="0"/>
                <a:cs typeface="Arial" charset="0"/>
              </a:rPr>
              <a:t>Modify your email address and phone number online</a:t>
            </a:r>
          </a:p>
          <a:p>
            <a:pPr>
              <a:lnSpc>
                <a:spcPct val="105000"/>
              </a:lnSpc>
              <a:spcAft>
                <a:spcPts val="1200"/>
              </a:spcAft>
              <a:buFont typeface="Arial" charset="0"/>
              <a:buChar char="•"/>
            </a:pPr>
            <a:r>
              <a:rPr lang="en-US" sz="2600" kern="0" dirty="0">
                <a:solidFill>
                  <a:srgbClr val="D9D9D9">
                    <a:lumMod val="50000"/>
                  </a:srgbClr>
                </a:solidFill>
                <a:latin typeface="Arial" charset="0"/>
                <a:ea typeface="Arial" charset="0"/>
                <a:cs typeface="Arial" charset="0"/>
              </a:rPr>
              <a:t>Manage your personal privacy settings</a:t>
            </a:r>
          </a:p>
          <a:p>
            <a:pPr>
              <a:lnSpc>
                <a:spcPct val="105000"/>
              </a:lnSpc>
              <a:spcAft>
                <a:spcPts val="1200"/>
              </a:spcAft>
              <a:buClr>
                <a:prstClr val="white"/>
              </a:buClr>
              <a:buFont typeface="Arial" charset="0"/>
              <a:buChar char="•"/>
            </a:pPr>
            <a:endParaRPr lang="en-US" sz="2600" kern="0" dirty="0">
              <a:solidFill>
                <a:srgbClr val="D9D9D9">
                  <a:lumMod val="50000"/>
                </a:srgbClr>
              </a:solidFill>
              <a:latin typeface="Arial" charset="0"/>
              <a:ea typeface="Arial" charset="0"/>
              <a:cs typeface="Arial" charset="0"/>
            </a:endParaRPr>
          </a:p>
        </p:txBody>
      </p:sp>
      <p:sp>
        <p:nvSpPr>
          <p:cNvPr id="3" name="Text Placeholder 2"/>
          <p:cNvSpPr>
            <a:spLocks noGrp="1"/>
          </p:cNvSpPr>
          <p:nvPr>
            <p:ph type="body" sz="quarter" idx="12"/>
          </p:nvPr>
        </p:nvSpPr>
        <p:spPr>
          <a:xfrm>
            <a:off x="685800" y="348706"/>
            <a:ext cx="10927080" cy="1124494"/>
          </a:xfrm>
        </p:spPr>
        <p:txBody>
          <a:bodyPr/>
          <a:lstStyle/>
          <a:p>
            <a:r>
              <a:rPr lang="en-US" dirty="0"/>
              <a:t>Your personal MyLion profile</a:t>
            </a:r>
          </a:p>
        </p:txBody>
      </p:sp>
      <p:pic>
        <p:nvPicPr>
          <p:cNvPr id="2" name="Picture 1"/>
          <p:cNvPicPr>
            <a:picLocks noChangeAspect="1"/>
          </p:cNvPicPr>
          <p:nvPr/>
        </p:nvPicPr>
        <p:blipFill>
          <a:blip r:embed="rId3"/>
          <a:stretch>
            <a:fillRect/>
          </a:stretch>
        </p:blipFill>
        <p:spPr>
          <a:xfrm>
            <a:off x="6831330" y="1473200"/>
            <a:ext cx="4781550" cy="4581525"/>
          </a:xfrm>
          <a:prstGeom prst="rect">
            <a:avLst/>
          </a:prstGeom>
        </p:spPr>
      </p:pic>
      <p:pic>
        <p:nvPicPr>
          <p:cNvPr id="1026" name="Picture 2" descr="e348f7f5-15da-49c0-b7a5-b1f0cbad892d@namprd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05962" y="3691925"/>
            <a:ext cx="1506918" cy="2674781"/>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324f964d-865b-437b-a34c-1a9cc1d9a2ce@namprd0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51590" y="3691927"/>
            <a:ext cx="1506918" cy="2674779"/>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866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bwMode="auto">
          <a:xfrm>
            <a:off x="2986820" y="4562897"/>
            <a:ext cx="626604" cy="37666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2" name="Rectangle 1"/>
          <p:cNvSpPr/>
          <p:nvPr/>
        </p:nvSpPr>
        <p:spPr bwMode="auto">
          <a:xfrm>
            <a:off x="4212404" y="1397285"/>
            <a:ext cx="3302877" cy="523387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marL="457200" indent="-457200" algn="ctr" defTabSz="685800"/>
            <a:endParaRPr lang="en-US" sz="2250" dirty="0">
              <a:solidFill>
                <a:srgbClr val="404040"/>
              </a:solidFill>
              <a:ea typeface="ヒラギノ角ゴ Pro W3" pitchFamily="84" charset="-128"/>
            </a:endParaRPr>
          </a:p>
        </p:txBody>
      </p:sp>
      <p:sp>
        <p:nvSpPr>
          <p:cNvPr id="3" name="TextBox 2"/>
          <p:cNvSpPr txBox="1"/>
          <p:nvPr/>
        </p:nvSpPr>
        <p:spPr>
          <a:xfrm>
            <a:off x="1001200" y="4361217"/>
            <a:ext cx="2164436" cy="2218556"/>
          </a:xfrm>
          <a:prstGeom prst="rect">
            <a:avLst/>
          </a:prstGeom>
          <a:solidFill>
            <a:schemeClr val="bg1"/>
          </a:solidFill>
        </p:spPr>
        <p:txBody>
          <a:bodyPr wrap="square" rtlCol="0">
            <a:spAutoFit/>
          </a:bodyPr>
          <a:lstStyle/>
          <a:p>
            <a:pPr>
              <a:spcAft>
                <a:spcPts val="450"/>
              </a:spcAft>
            </a:pPr>
            <a:r>
              <a:rPr lang="en-US" sz="1600" b="1" dirty="0">
                <a:solidFill>
                  <a:srgbClr val="002F87"/>
                </a:solidFill>
                <a:latin typeface="Arial" charset="0"/>
                <a:ea typeface="Arial" charset="0"/>
                <a:cs typeface="Arial" charset="0"/>
              </a:rPr>
              <a:t>Introduce your District to Lions and Leos around the world</a:t>
            </a:r>
          </a:p>
          <a:p>
            <a:r>
              <a:rPr lang="en-US" sz="1400" dirty="0">
                <a:solidFill>
                  <a:srgbClr val="33373B">
                    <a:lumMod val="60000"/>
                    <a:lumOff val="40000"/>
                  </a:srgbClr>
                </a:solidFill>
                <a:latin typeface="Arial" charset="0"/>
                <a:ea typeface="Arial" charset="0"/>
                <a:cs typeface="Arial" charset="0"/>
              </a:rPr>
              <a:t>Create your District profile and highlight the features your district excels in. Be the flagship district for your country. </a:t>
            </a:r>
          </a:p>
        </p:txBody>
      </p:sp>
      <p:sp>
        <p:nvSpPr>
          <p:cNvPr id="6" name="TextBox 5"/>
          <p:cNvSpPr txBox="1"/>
          <p:nvPr/>
        </p:nvSpPr>
        <p:spPr>
          <a:xfrm>
            <a:off x="8114261" y="1515173"/>
            <a:ext cx="2342838" cy="1541448"/>
          </a:xfrm>
          <a:prstGeom prst="rect">
            <a:avLst/>
          </a:prstGeom>
          <a:solidFill>
            <a:schemeClr val="bg1"/>
          </a:solidFill>
        </p:spPr>
        <p:txBody>
          <a:bodyPr wrap="square" rtlCol="0">
            <a:spAutoFit/>
          </a:bodyPr>
          <a:lstStyle/>
          <a:p>
            <a:pPr>
              <a:spcAft>
                <a:spcPts val="450"/>
              </a:spcAft>
            </a:pPr>
            <a:r>
              <a:rPr lang="en-US" sz="1600" b="1" dirty="0">
                <a:solidFill>
                  <a:srgbClr val="002F87"/>
                </a:solidFill>
                <a:latin typeface="Arial" charset="0"/>
                <a:ea typeface="Arial" charset="0"/>
                <a:cs typeface="Arial" charset="0"/>
              </a:rPr>
              <a:t>Essential information about your district at your fingertips.</a:t>
            </a:r>
          </a:p>
          <a:p>
            <a:r>
              <a:rPr lang="en-US" sz="1400" dirty="0">
                <a:solidFill>
                  <a:srgbClr val="33373B">
                    <a:lumMod val="60000"/>
                    <a:lumOff val="40000"/>
                  </a:srgbClr>
                </a:solidFill>
                <a:latin typeface="Arial" charset="0"/>
                <a:ea typeface="Arial" charset="0"/>
                <a:cs typeface="Arial" charset="0"/>
              </a:rPr>
              <a:t>Quickly view the District officer list and the club list using MyLion. </a:t>
            </a:r>
          </a:p>
        </p:txBody>
      </p:sp>
      <p:sp>
        <p:nvSpPr>
          <p:cNvPr id="7" name="Right Arrow 6"/>
          <p:cNvSpPr/>
          <p:nvPr/>
        </p:nvSpPr>
        <p:spPr bwMode="auto">
          <a:xfrm rot="10800000">
            <a:off x="7751408" y="1999678"/>
            <a:ext cx="362853"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8" name="Title 3"/>
          <p:cNvSpPr txBox="1">
            <a:spLocks/>
          </p:cNvSpPr>
          <p:nvPr/>
        </p:nvSpPr>
        <p:spPr>
          <a:xfrm>
            <a:off x="2890236" y="284049"/>
            <a:ext cx="5947212" cy="580656"/>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b="1" kern="0" dirty="0">
                <a:solidFill>
                  <a:srgbClr val="0A5496"/>
                </a:solidFill>
                <a:ea typeface="Arial" charset="0"/>
              </a:rPr>
              <a:t>Your district profile</a:t>
            </a:r>
            <a:endParaRPr lang="en-US" sz="3200" kern="0" dirty="0">
              <a:solidFill>
                <a:srgbClr val="000000"/>
              </a:solidFill>
            </a:endParaRPr>
          </a:p>
        </p:txBody>
      </p:sp>
    </p:spTree>
    <p:extLst>
      <p:ext uri="{BB962C8B-B14F-4D97-AF65-F5344CB8AC3E}">
        <p14:creationId xmlns:p14="http://schemas.microsoft.com/office/powerpoint/2010/main" val="1448756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a:solidFill>
                <a:srgbClr val="404040"/>
              </a:solidFill>
              <a:ea typeface="ヒラギノ角ゴ Pro W3" pitchFamily="84" charset="-128"/>
            </a:endParaRPr>
          </a:p>
        </p:txBody>
      </p:sp>
      <p:sp>
        <p:nvSpPr>
          <p:cNvPr id="7" name="Text Placeholder 6"/>
          <p:cNvSpPr>
            <a:spLocks noGrp="1"/>
          </p:cNvSpPr>
          <p:nvPr>
            <p:ph type="body" sz="quarter" idx="12"/>
          </p:nvPr>
        </p:nvSpPr>
        <p:spPr>
          <a:xfrm>
            <a:off x="1926356" y="3247118"/>
            <a:ext cx="8512007" cy="445043"/>
          </a:xfrm>
        </p:spPr>
        <p:txBody>
          <a:bodyPr>
            <a:noAutofit/>
          </a:bodyPr>
          <a:lstStyle/>
          <a:p>
            <a:r>
              <a:rPr lang="en-US" sz="4400" dirty="0"/>
              <a:t>Getting clubs ready for MyLion</a:t>
            </a:r>
          </a:p>
        </p:txBody>
      </p:sp>
      <p:sp>
        <p:nvSpPr>
          <p:cNvPr id="6"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b="0" i="1" kern="0" dirty="0">
                <a:solidFill>
                  <a:prstClr val="white"/>
                </a:solidFill>
              </a:rPr>
              <a:t>Registration</a:t>
            </a:r>
          </a:p>
        </p:txBody>
      </p:sp>
    </p:spTree>
    <p:extLst>
      <p:ext uri="{BB962C8B-B14F-4D97-AF65-F5344CB8AC3E}">
        <p14:creationId xmlns:p14="http://schemas.microsoft.com/office/powerpoint/2010/main" val="285458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xmlns=""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sp>
        <p:nvSpPr>
          <p:cNvPr id="4" name="Large #">
            <a:extLst>
              <a:ext uri="{FF2B5EF4-FFF2-40B4-BE49-F238E27FC236}">
                <a16:creationId xmlns:a16="http://schemas.microsoft.com/office/drawing/2014/main" xmlns="" id="{33632580-C8D1-9543-A017-C596B265E906}"/>
              </a:ext>
            </a:extLst>
          </p:cNvPr>
          <p:cNvSpPr txBox="1"/>
          <p:nvPr/>
        </p:nvSpPr>
        <p:spPr>
          <a:xfrm>
            <a:off x="336884" y="2819400"/>
            <a:ext cx="4364455" cy="1246495"/>
          </a:xfrm>
          <a:prstGeom prst="rect">
            <a:avLst/>
          </a:prstGeom>
          <a:noFill/>
        </p:spPr>
        <p:txBody>
          <a:bodyPr wrap="square" rtlCol="0" anchor="b">
            <a:spAutoFit/>
          </a:bodyPr>
          <a:lstStyle/>
          <a:p>
            <a:pPr algn="ctr">
              <a:lnSpc>
                <a:spcPts val="9000"/>
              </a:lnSpc>
            </a:pPr>
            <a:r>
              <a:rPr lang="en-US" sz="8000" b="1" i="1" dirty="0">
                <a:solidFill>
                  <a:schemeClr val="bg1"/>
                </a:solidFill>
                <a:latin typeface="Arial" panose="020B0604020202020204" pitchFamily="34" charset="0"/>
                <a:ea typeface="Arial" charset="0"/>
                <a:cs typeface="Arial" panose="020B0604020202020204" pitchFamily="34" charset="0"/>
              </a:rPr>
              <a:t>Agenda</a:t>
            </a:r>
          </a:p>
        </p:txBody>
      </p:sp>
      <p:sp>
        <p:nvSpPr>
          <p:cNvPr id="11" name="Page Number - Blue">
            <a:extLst>
              <a:ext uri="{FF2B5EF4-FFF2-40B4-BE49-F238E27FC236}">
                <a16:creationId xmlns:a16="http://schemas.microsoft.com/office/drawing/2014/main" xmlns=""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sp>
        <p:nvSpPr>
          <p:cNvPr id="12" name="Rectangle 11">
            <a:extLst>
              <a:ext uri="{FF2B5EF4-FFF2-40B4-BE49-F238E27FC236}">
                <a16:creationId xmlns:a16="http://schemas.microsoft.com/office/drawing/2014/main" xmlns=""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a16="http://schemas.microsoft.com/office/drawing/2014/main" xmlns="" id="{A976928F-B454-9A49-B6F7-D7B881D56ADF}"/>
              </a:ext>
            </a:extLst>
          </p:cNvPr>
          <p:cNvSpPr txBox="1">
            <a:spLocks/>
          </p:cNvSpPr>
          <p:nvPr/>
        </p:nvSpPr>
        <p:spPr>
          <a:xfrm>
            <a:off x="6867264" y="2549918"/>
            <a:ext cx="4782075" cy="343456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Clr>
                <a:srgbClr val="F0C300"/>
              </a:buClr>
              <a:buFont typeface="+mj-lt"/>
              <a:buAutoNum type="arabicPeriod"/>
            </a:pPr>
            <a:r>
              <a:rPr lang="en-US" sz="2400" b="1" kern="0" dirty="0" smtClean="0">
                <a:solidFill>
                  <a:srgbClr val="0D2240"/>
                </a:solidFill>
              </a:rPr>
              <a:t>Lion Account</a:t>
            </a:r>
          </a:p>
          <a:p>
            <a:pPr marL="457200" indent="-457200">
              <a:buClr>
                <a:srgbClr val="F0C300"/>
              </a:buClr>
              <a:buFont typeface="+mj-lt"/>
              <a:buAutoNum type="arabicPeriod"/>
            </a:pPr>
            <a:endParaRPr lang="en-US" sz="2400" b="1" kern="0" dirty="0" smtClean="0">
              <a:solidFill>
                <a:srgbClr val="0D2240"/>
              </a:solidFill>
            </a:endParaRPr>
          </a:p>
          <a:p>
            <a:pPr marL="457200" indent="-457200">
              <a:buClr>
                <a:srgbClr val="F0C300"/>
              </a:buClr>
              <a:buFont typeface="+mj-lt"/>
              <a:buAutoNum type="arabicPeriod"/>
            </a:pPr>
            <a:r>
              <a:rPr lang="en-US" sz="2400" b="1" kern="0" dirty="0" smtClean="0">
                <a:solidFill>
                  <a:srgbClr val="0D2240"/>
                </a:solidFill>
              </a:rPr>
              <a:t>MyLion overview</a:t>
            </a:r>
            <a:endParaRPr lang="en-US" sz="2400" b="1" kern="0" dirty="0">
              <a:solidFill>
                <a:srgbClr val="0D2240"/>
              </a:solidFill>
            </a:endParaRP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en-US" sz="2400" b="1" kern="0" dirty="0">
                <a:solidFill>
                  <a:srgbClr val="0D2240"/>
                </a:solidFill>
              </a:rPr>
              <a:t>MyLion for leaders</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en-US" sz="2400" b="1" kern="0" dirty="0">
                <a:solidFill>
                  <a:srgbClr val="0D2240"/>
                </a:solidFill>
              </a:rPr>
              <a:t>Future enhancements </a:t>
            </a:r>
          </a:p>
          <a:p>
            <a:pPr>
              <a:buClr>
                <a:srgbClr val="F0C300"/>
              </a:buClr>
            </a:pPr>
            <a:endParaRPr lang="en-US" sz="2400" b="1" kern="0" dirty="0">
              <a:solidFill>
                <a:srgbClr val="0D2240"/>
              </a:solidFill>
            </a:endParaRPr>
          </a:p>
          <a:p>
            <a:pPr marL="457200" indent="-457200">
              <a:buClr>
                <a:srgbClr val="F0C300"/>
              </a:buClr>
              <a:buFont typeface="+mj-lt"/>
              <a:buAutoNum type="arabicPeriod"/>
            </a:pPr>
            <a:endParaRPr lang="en-US" sz="2400" b="1" kern="0" dirty="0">
              <a:solidFill>
                <a:srgbClr val="0D2240"/>
              </a:solidFill>
            </a:endParaRPr>
          </a:p>
        </p:txBody>
      </p:sp>
    </p:spTree>
    <p:extLst>
      <p:ext uri="{BB962C8B-B14F-4D97-AF65-F5344CB8AC3E}">
        <p14:creationId xmlns:p14="http://schemas.microsoft.com/office/powerpoint/2010/main" val="253800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7032D669-EAC9-0841-B5A6-482C5AF9E652}"/>
              </a:ext>
            </a:extLst>
          </p:cNvPr>
          <p:cNvSpPr>
            <a:spLocks noGrp="1"/>
          </p:cNvSpPr>
          <p:nvPr>
            <p:ph type="body" sz="quarter" idx="12"/>
          </p:nvPr>
        </p:nvSpPr>
        <p:spPr>
          <a:xfrm>
            <a:off x="685801" y="724627"/>
            <a:ext cx="9839959" cy="445043"/>
          </a:xfrm>
          <a:prstGeom prst="rect">
            <a:avLst/>
          </a:prstGeom>
        </p:spPr>
        <p:txBody>
          <a:bodyPr>
            <a:noAutofit/>
          </a:bodyPr>
          <a:lstStyle/>
          <a:p>
            <a:r>
              <a:rPr lang="en-US" dirty="0">
                <a:latin typeface="Arial" charset="0"/>
                <a:ea typeface="Arial" charset="0"/>
                <a:cs typeface="Arial" charset="0"/>
              </a:rPr>
              <a:t>Getting your district ready for MyLion</a:t>
            </a:r>
          </a:p>
        </p:txBody>
      </p:sp>
      <p:sp>
        <p:nvSpPr>
          <p:cNvPr id="9" name="Oval 8"/>
          <p:cNvSpPr/>
          <p:nvPr/>
        </p:nvSpPr>
        <p:spPr bwMode="auto">
          <a:xfrm>
            <a:off x="1590594" y="2440206"/>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en-US" sz="1499" b="1" dirty="0">
                <a:solidFill>
                  <a:prstClr val="white"/>
                </a:solidFill>
                <a:latin typeface="Calibri" panose="020F0502020204030204"/>
                <a:ea typeface="ヒラギノ角ゴ Pro W3" pitchFamily="84" charset="-128"/>
              </a:rPr>
              <a:t>1</a:t>
            </a:r>
          </a:p>
        </p:txBody>
      </p:sp>
      <p:sp>
        <p:nvSpPr>
          <p:cNvPr id="10" name="Oval 9"/>
          <p:cNvSpPr/>
          <p:nvPr/>
        </p:nvSpPr>
        <p:spPr bwMode="auto">
          <a:xfrm>
            <a:off x="1590594" y="3534527"/>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en-US" sz="1499" b="1" dirty="0">
                <a:solidFill>
                  <a:prstClr val="white"/>
                </a:solidFill>
                <a:latin typeface="Calibri" panose="020F0502020204030204"/>
                <a:ea typeface="ヒラギノ角ゴ Pro W3" pitchFamily="84" charset="-128"/>
              </a:rPr>
              <a:t>2</a:t>
            </a:r>
          </a:p>
        </p:txBody>
      </p:sp>
      <p:sp>
        <p:nvSpPr>
          <p:cNvPr id="11" name="Oval 10"/>
          <p:cNvSpPr/>
          <p:nvPr/>
        </p:nvSpPr>
        <p:spPr bwMode="auto">
          <a:xfrm>
            <a:off x="1590594" y="4648274"/>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en-US" sz="1499" b="1" dirty="0">
                <a:solidFill>
                  <a:prstClr val="white"/>
                </a:solidFill>
                <a:latin typeface="Calibri" panose="020F0502020204030204"/>
                <a:ea typeface="ヒラギノ角ゴ Pro W3" pitchFamily="84" charset="-128"/>
              </a:rPr>
              <a:t>3</a:t>
            </a:r>
          </a:p>
        </p:txBody>
      </p:sp>
      <p:sp>
        <p:nvSpPr>
          <p:cNvPr id="3" name="TextBox 2"/>
          <p:cNvSpPr txBox="1"/>
          <p:nvPr/>
        </p:nvSpPr>
        <p:spPr>
          <a:xfrm>
            <a:off x="2179325" y="2440206"/>
            <a:ext cx="10243038" cy="430887"/>
          </a:xfrm>
          <a:prstGeom prst="rect">
            <a:avLst/>
          </a:prstGeom>
          <a:noFill/>
        </p:spPr>
        <p:txBody>
          <a:bodyPr wrap="square" rtlCol="0">
            <a:spAutoFit/>
          </a:bodyPr>
          <a:lstStyle/>
          <a:p>
            <a:pPr marL="0" lvl="1" fontAlgn="base">
              <a:spcBef>
                <a:spcPct val="0"/>
              </a:spcBef>
              <a:spcAft>
                <a:spcPct val="0"/>
              </a:spcAft>
            </a:pPr>
            <a:r>
              <a:rPr lang="en-US" sz="2200" b="1" kern="0" dirty="0">
                <a:solidFill>
                  <a:prstClr val="black">
                    <a:lumMod val="50000"/>
                    <a:lumOff val="50000"/>
                  </a:prstClr>
                </a:solidFill>
                <a:latin typeface="Arial" charset="0"/>
                <a:ea typeface="Arial" charset="0"/>
                <a:cs typeface="Arial" charset="0"/>
              </a:rPr>
              <a:t>Update MyLCI </a:t>
            </a:r>
            <a:r>
              <a:rPr lang="en-US" sz="2200" kern="0" dirty="0">
                <a:solidFill>
                  <a:prstClr val="black">
                    <a:lumMod val="50000"/>
                    <a:lumOff val="50000"/>
                  </a:prstClr>
                </a:solidFill>
                <a:latin typeface="Arial" charset="0"/>
                <a:ea typeface="Arial" charset="0"/>
                <a:cs typeface="Arial" charset="0"/>
              </a:rPr>
              <a:t>with member emails and phone numbers.</a:t>
            </a:r>
          </a:p>
        </p:txBody>
      </p:sp>
      <p:sp>
        <p:nvSpPr>
          <p:cNvPr id="16" name="TextBox 15"/>
          <p:cNvSpPr txBox="1"/>
          <p:nvPr/>
        </p:nvSpPr>
        <p:spPr>
          <a:xfrm>
            <a:off x="2179325" y="3507195"/>
            <a:ext cx="9108435" cy="769441"/>
          </a:xfrm>
          <a:prstGeom prst="rect">
            <a:avLst/>
          </a:prstGeom>
          <a:noFill/>
        </p:spPr>
        <p:txBody>
          <a:bodyPr wrap="square" rtlCol="0">
            <a:spAutoFit/>
          </a:bodyPr>
          <a:lstStyle/>
          <a:p>
            <a:pPr marL="0" lvl="1" fontAlgn="base">
              <a:spcBef>
                <a:spcPct val="0"/>
              </a:spcBef>
              <a:spcAft>
                <a:spcPct val="0"/>
              </a:spcAft>
            </a:pPr>
            <a:r>
              <a:rPr lang="en-US" sz="2200" kern="0" dirty="0">
                <a:solidFill>
                  <a:prstClr val="black">
                    <a:lumMod val="50000"/>
                    <a:lumOff val="50000"/>
                  </a:prstClr>
                </a:solidFill>
                <a:latin typeface="Arial" charset="0"/>
                <a:ea typeface="ヒラギノ角ゴ Pro W3" pitchFamily="125" charset="-128"/>
                <a:cs typeface="Arial" charset="0"/>
              </a:rPr>
              <a:t>Encourage club secretaries to </a:t>
            </a:r>
            <a:r>
              <a:rPr lang="en-US" sz="2200" b="1" kern="0" dirty="0">
                <a:solidFill>
                  <a:prstClr val="black">
                    <a:lumMod val="50000"/>
                    <a:lumOff val="50000"/>
                  </a:prstClr>
                </a:solidFill>
                <a:latin typeface="Arial" charset="0"/>
                <a:ea typeface="ヒラギノ角ゴ Pro W3" pitchFamily="125" charset="-128"/>
                <a:cs typeface="Arial" charset="0"/>
              </a:rPr>
              <a:t>provide Lions with a copy of their Member ID.</a:t>
            </a:r>
            <a:endParaRPr lang="en-US" sz="2200" dirty="0">
              <a:solidFill>
                <a:srgbClr val="33373B"/>
              </a:solidFill>
              <a:latin typeface="Arial" pitchFamily="34" charset="0"/>
              <a:ea typeface="ヒラギノ角ゴ Pro W3" pitchFamily="125" charset="-128"/>
            </a:endParaRPr>
          </a:p>
        </p:txBody>
      </p:sp>
      <p:sp>
        <p:nvSpPr>
          <p:cNvPr id="17" name="TextBox 16"/>
          <p:cNvSpPr txBox="1"/>
          <p:nvPr/>
        </p:nvSpPr>
        <p:spPr>
          <a:xfrm>
            <a:off x="2179325" y="4628848"/>
            <a:ext cx="6690355" cy="430887"/>
          </a:xfrm>
          <a:prstGeom prst="rect">
            <a:avLst/>
          </a:prstGeom>
          <a:noFill/>
        </p:spPr>
        <p:txBody>
          <a:bodyPr wrap="square" rtlCol="0">
            <a:spAutoFit/>
          </a:bodyPr>
          <a:lstStyle/>
          <a:p>
            <a:pPr marL="0" lvl="1" fontAlgn="base">
              <a:spcBef>
                <a:spcPct val="0"/>
              </a:spcBef>
              <a:spcAft>
                <a:spcPct val="0"/>
              </a:spcAft>
            </a:pPr>
            <a:r>
              <a:rPr lang="en-US" sz="2200" b="1" kern="0" dirty="0">
                <a:solidFill>
                  <a:prstClr val="black">
                    <a:lumMod val="50000"/>
                    <a:lumOff val="50000"/>
                  </a:prstClr>
                </a:solidFill>
                <a:latin typeface="Arial" charset="0"/>
                <a:ea typeface="Arial" charset="0"/>
                <a:cs typeface="Arial" charset="0"/>
              </a:rPr>
              <a:t>Contact </a:t>
            </a:r>
            <a:r>
              <a:rPr lang="en-US" sz="2200" b="1" kern="0" dirty="0">
                <a:solidFill>
                  <a:prstClr val="black">
                    <a:lumMod val="50000"/>
                    <a:lumOff val="50000"/>
                  </a:prstClr>
                </a:solidFill>
                <a:latin typeface="Arial" charset="0"/>
                <a:ea typeface="Arial" charset="0"/>
                <a:cs typeface="Arial" charset="0"/>
                <a:hlinkClick r:id="rId3"/>
              </a:rPr>
              <a:t>mylion@lionsclubs.org</a:t>
            </a:r>
            <a:r>
              <a:rPr lang="en-US" sz="2200" b="1" kern="0" dirty="0">
                <a:solidFill>
                  <a:prstClr val="black">
                    <a:lumMod val="50000"/>
                    <a:lumOff val="50000"/>
                  </a:prstClr>
                </a:solidFill>
                <a:latin typeface="Arial" charset="0"/>
                <a:ea typeface="Arial" charset="0"/>
                <a:cs typeface="Arial" charset="0"/>
              </a:rPr>
              <a:t> </a:t>
            </a:r>
            <a:r>
              <a:rPr lang="en-US" sz="2200" kern="0" dirty="0">
                <a:solidFill>
                  <a:prstClr val="black">
                    <a:lumMod val="50000"/>
                    <a:lumOff val="50000"/>
                  </a:prstClr>
                </a:solidFill>
                <a:latin typeface="Arial" charset="0"/>
                <a:ea typeface="Arial" charset="0"/>
                <a:cs typeface="Arial" charset="0"/>
              </a:rPr>
              <a:t>if you need help.</a:t>
            </a:r>
          </a:p>
        </p:txBody>
      </p:sp>
    </p:spTree>
    <p:extLst>
      <p:ext uri="{BB962C8B-B14F-4D97-AF65-F5344CB8AC3E}">
        <p14:creationId xmlns:p14="http://schemas.microsoft.com/office/powerpoint/2010/main" val="20675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en-US" sz="4200" b="1" dirty="0">
                <a:latin typeface="Arial" panose="020B0604020202020204" pitchFamily="34" charset="0"/>
                <a:cs typeface="Arial" panose="020B0604020202020204" pitchFamily="34" charset="0"/>
              </a:rPr>
              <a:t>Coming soon</a:t>
            </a:r>
          </a:p>
        </p:txBody>
      </p:sp>
    </p:spTree>
    <p:extLst>
      <p:ext uri="{BB962C8B-B14F-4D97-AF65-F5344CB8AC3E}">
        <p14:creationId xmlns:p14="http://schemas.microsoft.com/office/powerpoint/2010/main" val="2803326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533400" y="1882697"/>
            <a:ext cx="11446267" cy="4876800"/>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349415" indent="-349415">
              <a:spcAft>
                <a:spcPts val="1200"/>
              </a:spcAft>
            </a:pPr>
            <a:r>
              <a:rPr lang="en-US" sz="2800" b="1" kern="0" dirty="0" smtClean="0">
                <a:solidFill>
                  <a:schemeClr val="tx1">
                    <a:lumMod val="60000"/>
                    <a:lumOff val="40000"/>
                  </a:schemeClr>
                </a:solidFill>
              </a:rPr>
              <a:t>Registration</a:t>
            </a:r>
            <a:r>
              <a:rPr lang="en-US" sz="2800" b="1" kern="0" dirty="0">
                <a:solidFill>
                  <a:schemeClr val="tx1">
                    <a:lumMod val="60000"/>
                    <a:lumOff val="40000"/>
                  </a:schemeClr>
                </a:solidFill>
              </a:rPr>
              <a:t>: </a:t>
            </a:r>
            <a:r>
              <a:rPr lang="en-US" sz="2800" kern="0" dirty="0">
                <a:solidFill>
                  <a:schemeClr val="tx1">
                    <a:lumMod val="60000"/>
                    <a:lumOff val="40000"/>
                  </a:schemeClr>
                </a:solidFill>
              </a:rPr>
              <a:t>support/alternative verification options</a:t>
            </a:r>
          </a:p>
          <a:p>
            <a:pPr marL="349415" indent="-349415">
              <a:spcAft>
                <a:spcPts val="1200"/>
              </a:spcAft>
            </a:pPr>
            <a:r>
              <a:rPr lang="en-US" sz="2800" b="1" kern="0" dirty="0">
                <a:solidFill>
                  <a:schemeClr val="tx1">
                    <a:lumMod val="60000"/>
                    <a:lumOff val="40000"/>
                  </a:schemeClr>
                </a:solidFill>
              </a:rPr>
              <a:t>Reporting </a:t>
            </a:r>
          </a:p>
          <a:p>
            <a:pPr marL="736358" lvl="1" indent="-349415">
              <a:spcAft>
                <a:spcPts val="1200"/>
              </a:spcAft>
            </a:pPr>
            <a:r>
              <a:rPr lang="en-US" sz="2800" b="1" kern="0" dirty="0">
                <a:solidFill>
                  <a:schemeClr val="tx1">
                    <a:lumMod val="60000"/>
                    <a:lumOff val="40000"/>
                  </a:schemeClr>
                </a:solidFill>
              </a:rPr>
              <a:t> </a:t>
            </a:r>
            <a:r>
              <a:rPr lang="en-US" sz="2800" kern="0" dirty="0">
                <a:solidFill>
                  <a:schemeClr val="tx1">
                    <a:lumMod val="60000"/>
                    <a:lumOff val="40000"/>
                  </a:schemeClr>
                </a:solidFill>
              </a:rPr>
              <a:t>Signature activities</a:t>
            </a:r>
          </a:p>
          <a:p>
            <a:pPr marL="736358" lvl="1" indent="-349415">
              <a:spcAft>
                <a:spcPts val="1200"/>
              </a:spcAft>
            </a:pPr>
            <a:r>
              <a:rPr lang="en-US" sz="2800" kern="0" dirty="0">
                <a:solidFill>
                  <a:schemeClr val="tx1">
                    <a:lumMod val="60000"/>
                    <a:lumOff val="40000"/>
                  </a:schemeClr>
                </a:solidFill>
              </a:rPr>
              <a:t> Additional categories for service </a:t>
            </a:r>
            <a:r>
              <a:rPr lang="en-US" sz="2800" kern="0" dirty="0" smtClean="0">
                <a:solidFill>
                  <a:schemeClr val="tx1">
                    <a:lumMod val="60000"/>
                    <a:lumOff val="40000"/>
                  </a:schemeClr>
                </a:solidFill>
              </a:rPr>
              <a:t>projects</a:t>
            </a:r>
          </a:p>
          <a:p>
            <a:pPr marL="457200" indent="-457200">
              <a:spcAft>
                <a:spcPts val="1200"/>
              </a:spcAft>
            </a:pPr>
            <a:r>
              <a:rPr lang="en-US" sz="2950" b="1" kern="0" dirty="0" smtClean="0">
                <a:solidFill>
                  <a:schemeClr val="tx1">
                    <a:lumMod val="60000"/>
                    <a:lumOff val="40000"/>
                  </a:schemeClr>
                </a:solidFill>
              </a:rPr>
              <a:t>Access: </a:t>
            </a:r>
            <a:r>
              <a:rPr lang="en-US" sz="2950" kern="0" dirty="0" smtClean="0">
                <a:solidFill>
                  <a:schemeClr val="tx1">
                    <a:lumMod val="60000"/>
                    <a:lumOff val="40000"/>
                  </a:schemeClr>
                </a:solidFill>
              </a:rPr>
              <a:t>District/Multiple </a:t>
            </a:r>
            <a:r>
              <a:rPr lang="en-US" sz="2950" kern="0" dirty="0">
                <a:solidFill>
                  <a:schemeClr val="tx1">
                    <a:lumMod val="60000"/>
                    <a:lumOff val="40000"/>
                  </a:schemeClr>
                </a:solidFill>
              </a:rPr>
              <a:t>District level service activity planning and reporting</a:t>
            </a:r>
          </a:p>
        </p:txBody>
      </p:sp>
      <p:sp>
        <p:nvSpPr>
          <p:cNvPr id="7" name="Title 1"/>
          <p:cNvSpPr>
            <a:spLocks noGrp="1"/>
          </p:cNvSpPr>
          <p:nvPr>
            <p:ph type="body" sz="quarter" idx="12"/>
          </p:nvPr>
        </p:nvSpPr>
        <p:spPr>
          <a:xfrm>
            <a:off x="533400" y="723900"/>
            <a:ext cx="9048750" cy="495300"/>
          </a:xfrm>
        </p:spPr>
        <p:txBody>
          <a:bodyPr>
            <a:noAutofit/>
          </a:bodyPr>
          <a:lstStyle/>
          <a:p>
            <a:r>
              <a:rPr lang="en-US" sz="3600" dirty="0"/>
              <a:t>Coming soon to MyLion</a:t>
            </a:r>
          </a:p>
        </p:txBody>
      </p:sp>
    </p:spTree>
    <p:extLst>
      <p:ext uri="{BB962C8B-B14F-4D97-AF65-F5344CB8AC3E}">
        <p14:creationId xmlns:p14="http://schemas.microsoft.com/office/powerpoint/2010/main" val="3793469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6" name="Rectangle 5"/>
          <p:cNvSpPr/>
          <p:nvPr/>
        </p:nvSpPr>
        <p:spPr>
          <a:xfrm>
            <a:off x="5379111" y="40937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itle 1"/>
          <p:cNvSpPr txBox="1">
            <a:spLocks/>
          </p:cNvSpPr>
          <p:nvPr/>
        </p:nvSpPr>
        <p:spPr>
          <a:xfrm>
            <a:off x="2319528" y="2468983"/>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en-US" sz="4800" b="1" dirty="0">
                <a:solidFill>
                  <a:prstClr val="white"/>
                </a:solidFill>
                <a:latin typeface="Helvetica Neue" charset="0"/>
                <a:ea typeface="Helvetica Neue" charset="0"/>
                <a:cs typeface="Helvetica Neue" charset="0"/>
              </a:rPr>
              <a:t>Do you have questions? We can help.</a:t>
            </a:r>
          </a:p>
        </p:txBody>
      </p:sp>
      <p:sp>
        <p:nvSpPr>
          <p:cNvPr id="9" name="Text Placeholder 6"/>
          <p:cNvSpPr txBox="1">
            <a:spLocks/>
          </p:cNvSpPr>
          <p:nvPr/>
        </p:nvSpPr>
        <p:spPr>
          <a:xfrm>
            <a:off x="1863365" y="5682583"/>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b="0" i="1" kern="0" dirty="0">
                <a:solidFill>
                  <a:prstClr val="white"/>
                </a:solidFill>
              </a:rPr>
              <a:t>Please email </a:t>
            </a:r>
            <a:r>
              <a:rPr lang="en-US" sz="2400" b="0" i="1" kern="0" dirty="0">
                <a:solidFill>
                  <a:prstClr val="white"/>
                </a:solidFill>
                <a:hlinkClick r:id="rId4"/>
              </a:rPr>
              <a:t>mylion@lionsclubs.org</a:t>
            </a:r>
            <a:r>
              <a:rPr lang="en-US" sz="2400" b="0" i="1" kern="0" dirty="0">
                <a:solidFill>
                  <a:prstClr val="white"/>
                </a:solidFill>
              </a:rPr>
              <a:t> if you have additional questions.</a:t>
            </a:r>
          </a:p>
        </p:txBody>
      </p:sp>
    </p:spTree>
    <p:extLst>
      <p:ext uri="{BB962C8B-B14F-4D97-AF65-F5344CB8AC3E}">
        <p14:creationId xmlns:p14="http://schemas.microsoft.com/office/powerpoint/2010/main" val="116551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en-US" sz="4800" b="1" dirty="0">
                <a:solidFill>
                  <a:prstClr val="white"/>
                </a:solidFill>
                <a:latin typeface="Helvetica Neue" charset="0"/>
                <a:ea typeface="Helvetica Neue" charset="0"/>
                <a:cs typeface="Helvetica Neue" charset="0"/>
              </a:rPr>
              <a:t>Thank You</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3171770" y="6248400"/>
            <a:ext cx="3399810" cy="338554"/>
          </a:xfrm>
          <a:prstGeom prst="rect">
            <a:avLst/>
          </a:prstGeom>
          <a:noFill/>
        </p:spPr>
        <p:txBody>
          <a:bodyPr wrap="square" rtlCol="0">
            <a:spAutoFit/>
          </a:bodyPr>
          <a:lstStyle/>
          <a:p>
            <a:pPr fontAlgn="base">
              <a:spcBef>
                <a:spcPct val="0"/>
              </a:spcBef>
              <a:spcAft>
                <a:spcPct val="0"/>
              </a:spcAft>
            </a:pPr>
            <a:r>
              <a:rPr lang="en-US" sz="1600" b="1" dirty="0">
                <a:solidFill>
                  <a:prstClr val="white"/>
                </a:solidFill>
                <a:latin typeface="Arial" pitchFamily="34" charset="0"/>
                <a:ea typeface="ヒラギノ角ゴ Pro W3" pitchFamily="125" charset="-128"/>
              </a:rPr>
              <a:t>© 2018 Lions Clubs International</a:t>
            </a:r>
          </a:p>
        </p:txBody>
      </p:sp>
      <p:sp>
        <p:nvSpPr>
          <p:cNvPr id="8" name="TextBox 7"/>
          <p:cNvSpPr txBox="1"/>
          <p:nvPr/>
        </p:nvSpPr>
        <p:spPr>
          <a:xfrm>
            <a:off x="6829370" y="6248400"/>
            <a:ext cx="1752600" cy="338554"/>
          </a:xfrm>
          <a:prstGeom prst="rect">
            <a:avLst/>
          </a:prstGeom>
          <a:noFill/>
        </p:spPr>
        <p:txBody>
          <a:bodyPr wrap="square" rtlCol="0">
            <a:spAutoFit/>
          </a:bodyPr>
          <a:lstStyle/>
          <a:p>
            <a:pPr fontAlgn="base">
              <a:spcBef>
                <a:spcPct val="0"/>
              </a:spcBef>
              <a:spcAft>
                <a:spcPct val="0"/>
              </a:spcAft>
            </a:pPr>
            <a:r>
              <a:rPr lang="de-DE" sz="1600" b="1" dirty="0">
                <a:solidFill>
                  <a:prstClr val="white"/>
                </a:solidFill>
                <a:latin typeface="Arial" pitchFamily="34" charset="0"/>
                <a:ea typeface="ヒラギノ角ゴ Pro W3" pitchFamily="125" charset="-128"/>
              </a:rPr>
              <a:t>2019 February</a:t>
            </a:r>
            <a:endParaRPr lang="en-US" sz="1600" b="1" dirty="0">
              <a:solidFill>
                <a:prstClr val="white"/>
              </a:solidFill>
              <a:latin typeface="Arial" pitchFamily="34" charset="0"/>
              <a:ea typeface="ヒラギノ角ゴ Pro W3" pitchFamily="125" charset="-128"/>
            </a:endParaRPr>
          </a:p>
        </p:txBody>
      </p:sp>
    </p:spTree>
    <p:extLst>
      <p:ext uri="{BB962C8B-B14F-4D97-AF65-F5344CB8AC3E}">
        <p14:creationId xmlns:p14="http://schemas.microsoft.com/office/powerpoint/2010/main" val="1348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Solid">
            <a:extLst>
              <a:ext uri="{FF2B5EF4-FFF2-40B4-BE49-F238E27FC236}">
                <a16:creationId xmlns:a16="http://schemas.microsoft.com/office/drawing/2014/main" xmlns="" id="{AF1E1F66-097E-5942-90D2-36DCAB0E9B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7" name="Rectangle 6">
            <a:extLst>
              <a:ext uri="{FF2B5EF4-FFF2-40B4-BE49-F238E27FC236}">
                <a16:creationId xmlns:a16="http://schemas.microsoft.com/office/drawing/2014/main" xmlns="" id="{A951C28D-E001-D84B-BCD0-F90BB22F7307}"/>
              </a:ext>
            </a:extLst>
          </p:cNvPr>
          <p:cNvSpPr/>
          <p:nvPr/>
        </p:nvSpPr>
        <p:spPr>
          <a:xfrm>
            <a:off x="0" y="95242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xmlns="" id="{C2D2994A-F622-164E-8907-BFB293F0F882}"/>
              </a:ext>
            </a:extLst>
          </p:cNvPr>
          <p:cNvSpPr txBox="1">
            <a:spLocks/>
          </p:cNvSpPr>
          <p:nvPr/>
        </p:nvSpPr>
        <p:spPr>
          <a:xfrm>
            <a:off x="685800" y="915049"/>
            <a:ext cx="89888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smtClean="0">
                <a:solidFill>
                  <a:prstClr val="white"/>
                </a:solidFill>
              </a:rPr>
              <a:t>Lion Account</a:t>
            </a:r>
            <a:endParaRPr lang="en-US" sz="3200" kern="0" dirty="0">
              <a:solidFill>
                <a:prstClr val="white"/>
              </a:solidFill>
            </a:endParaRPr>
          </a:p>
        </p:txBody>
      </p:sp>
      <p:sp>
        <p:nvSpPr>
          <p:cNvPr id="9" name="Page Number - Blue">
            <a:extLst>
              <a:ext uri="{FF2B5EF4-FFF2-40B4-BE49-F238E27FC236}">
                <a16:creationId xmlns:a16="http://schemas.microsoft.com/office/drawing/2014/main" xmlns="" id="{9E222613-0854-A744-9436-29994C81409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3</a:t>
            </a:fld>
            <a:endParaRPr lang="en-US" sz="1000" dirty="0">
              <a:solidFill>
                <a:prstClr val="white"/>
              </a:solidFill>
            </a:endParaRPr>
          </a:p>
        </p:txBody>
      </p:sp>
      <p:sp>
        <p:nvSpPr>
          <p:cNvPr id="10" name="Text Placeholder 8">
            <a:extLst>
              <a:ext uri="{FF2B5EF4-FFF2-40B4-BE49-F238E27FC236}">
                <a16:creationId xmlns:a16="http://schemas.microsoft.com/office/drawing/2014/main" xmlns="" id="{6D47FA3D-6ED0-834D-914A-30CB8CB87125}"/>
              </a:ext>
            </a:extLst>
          </p:cNvPr>
          <p:cNvSpPr txBox="1">
            <a:spLocks/>
          </p:cNvSpPr>
          <p:nvPr/>
        </p:nvSpPr>
        <p:spPr>
          <a:xfrm>
            <a:off x="4500017" y="1360092"/>
            <a:ext cx="7530790" cy="524143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684208" indent="-457200">
              <a:spcBef>
                <a:spcPts val="2000"/>
              </a:spcBef>
              <a:spcAft>
                <a:spcPts val="1000"/>
              </a:spcAft>
              <a:buClr>
                <a:srgbClr val="EBB700"/>
              </a:buClr>
              <a:buSzPct val="100000"/>
              <a:buFont typeface="Arial" panose="020B0604020202020204" pitchFamily="34" charset="0"/>
              <a:buChar char="•"/>
            </a:pPr>
            <a:r>
              <a:rPr lang="en-US" sz="2200" dirty="0" smtClean="0">
                <a:solidFill>
                  <a:prstClr val="white"/>
                </a:solidFill>
              </a:rPr>
              <a:t>Your Lion Account gives you access to all your Lions applications with one set of credentials.</a:t>
            </a:r>
          </a:p>
          <a:p>
            <a:pPr marL="684208" indent="-457200">
              <a:spcBef>
                <a:spcPts val="2000"/>
              </a:spcBef>
              <a:spcAft>
                <a:spcPts val="1000"/>
              </a:spcAft>
              <a:buClr>
                <a:srgbClr val="EBB700"/>
              </a:buClr>
              <a:buSzPct val="100000"/>
              <a:buFont typeface="Arial" panose="020B0604020202020204" pitchFamily="34" charset="0"/>
              <a:buChar char="•"/>
            </a:pPr>
            <a:r>
              <a:rPr lang="en-US" sz="2200" dirty="0" smtClean="0">
                <a:solidFill>
                  <a:prstClr val="white"/>
                </a:solidFill>
              </a:rPr>
              <a:t>Your </a:t>
            </a:r>
            <a:r>
              <a:rPr lang="en-US" sz="2200" b="1" dirty="0">
                <a:solidFill>
                  <a:prstClr val="white"/>
                </a:solidFill>
              </a:rPr>
              <a:t>Lion Account </a:t>
            </a:r>
            <a:r>
              <a:rPr lang="en-US" sz="2200" dirty="0">
                <a:solidFill>
                  <a:prstClr val="white"/>
                </a:solidFill>
              </a:rPr>
              <a:t>gives you access to:</a:t>
            </a:r>
          </a:p>
          <a:p>
            <a:pPr marL="1423949" lvl="3" indent="-285750">
              <a:buClr>
                <a:srgbClr val="EBB700"/>
              </a:buClr>
              <a:buFont typeface="Arial" pitchFamily="34" charset="0"/>
              <a:buChar char="•"/>
            </a:pPr>
            <a:r>
              <a:rPr lang="en-US" dirty="0" smtClean="0">
                <a:solidFill>
                  <a:prstClr val="white"/>
                </a:solidFill>
              </a:rPr>
              <a:t>MyLCI</a:t>
            </a:r>
          </a:p>
          <a:p>
            <a:pPr marL="1423949" lvl="3" indent="-285750">
              <a:buClr>
                <a:srgbClr val="EBB700"/>
              </a:buClr>
              <a:buFont typeface="Arial" pitchFamily="34" charset="0"/>
              <a:buChar char="•"/>
            </a:pPr>
            <a:r>
              <a:rPr lang="en-US" dirty="0" smtClean="0">
                <a:solidFill>
                  <a:prstClr val="white"/>
                </a:solidFill>
              </a:rPr>
              <a:t>MyLion</a:t>
            </a:r>
          </a:p>
          <a:p>
            <a:pPr marL="1423949" lvl="3" indent="-285750">
              <a:buClr>
                <a:srgbClr val="EBB700"/>
              </a:buClr>
              <a:buFont typeface="Arial" pitchFamily="34" charset="0"/>
              <a:buChar char="•"/>
            </a:pPr>
            <a:r>
              <a:rPr lang="en-US" dirty="0" smtClean="0">
                <a:solidFill>
                  <a:prstClr val="white"/>
                </a:solidFill>
              </a:rPr>
              <a:t>Shop</a:t>
            </a:r>
          </a:p>
          <a:p>
            <a:pPr marL="1423949" lvl="3" indent="-285750">
              <a:buClr>
                <a:srgbClr val="EBB700"/>
              </a:buClr>
              <a:buFont typeface="Arial" pitchFamily="34" charset="0"/>
              <a:buChar char="•"/>
            </a:pPr>
            <a:r>
              <a:rPr lang="en-US" dirty="0">
                <a:solidFill>
                  <a:prstClr val="white"/>
                </a:solidFill>
              </a:rPr>
              <a:t>U</a:t>
            </a:r>
            <a:r>
              <a:rPr lang="en-US" dirty="0" smtClean="0">
                <a:solidFill>
                  <a:prstClr val="white"/>
                </a:solidFill>
              </a:rPr>
              <a:t>pcoming applications</a:t>
            </a:r>
            <a:endParaRPr lang="en-US" dirty="0">
              <a:solidFill>
                <a:prstClr val="white"/>
              </a:solidFill>
            </a:endParaRPr>
          </a:p>
          <a:p>
            <a:pPr marL="684208" indent="-457200">
              <a:spcBef>
                <a:spcPts val="2000"/>
              </a:spcBef>
              <a:spcAft>
                <a:spcPts val="1000"/>
              </a:spcAft>
              <a:buClr>
                <a:srgbClr val="EBB700"/>
              </a:buClr>
              <a:buSzPct val="100000"/>
              <a:buFont typeface="Arial" panose="020B0604020202020204" pitchFamily="34" charset="0"/>
              <a:buChar char="•"/>
            </a:pPr>
            <a:r>
              <a:rPr lang="en-US" sz="2200" i="1" dirty="0" smtClean="0">
                <a:solidFill>
                  <a:prstClr val="white"/>
                </a:solidFill>
              </a:rPr>
              <a:t>MyLion users: </a:t>
            </a:r>
            <a:r>
              <a:rPr lang="en-US" sz="2200" dirty="0" smtClean="0">
                <a:solidFill>
                  <a:prstClr val="white"/>
                </a:solidFill>
              </a:rPr>
              <a:t>Your MyLion login credentials are now your Lion Account. You are all set!</a:t>
            </a:r>
          </a:p>
          <a:p>
            <a:pPr marL="684208" indent="-457200">
              <a:spcBef>
                <a:spcPts val="2000"/>
              </a:spcBef>
              <a:spcAft>
                <a:spcPts val="1000"/>
              </a:spcAft>
              <a:buClr>
                <a:srgbClr val="EBB700"/>
              </a:buClr>
              <a:buSzPct val="100000"/>
              <a:buFont typeface="Arial" panose="020B0604020202020204" pitchFamily="34" charset="0"/>
              <a:buChar char="•"/>
            </a:pPr>
            <a:r>
              <a:rPr lang="en-US" sz="2200" i="1" dirty="0" smtClean="0">
                <a:solidFill>
                  <a:prstClr val="white"/>
                </a:solidFill>
              </a:rPr>
              <a:t>MyLCI users: </a:t>
            </a:r>
            <a:r>
              <a:rPr lang="en-US" sz="2200" dirty="0" smtClean="0">
                <a:solidFill>
                  <a:prstClr val="white"/>
                </a:solidFill>
              </a:rPr>
              <a:t>If you aren’t registered for MyLion, register today. These credentials will be your Lion Account.</a:t>
            </a:r>
            <a:endParaRPr lang="en-US" dirty="0" smtClean="0">
              <a:solidFill>
                <a:prstClr val="white"/>
              </a:solidFill>
            </a:endParaRPr>
          </a:p>
          <a:p>
            <a:pPr marL="1138199" lvl="3" indent="0">
              <a:buClr>
                <a:srgbClr val="EBB700"/>
              </a:buClr>
              <a:buNone/>
            </a:pPr>
            <a:endParaRPr lang="en-US" dirty="0">
              <a:solidFill>
                <a:prstClr val="white"/>
              </a:solidFill>
            </a:endParaRPr>
          </a:p>
          <a:p>
            <a:pPr marL="1371600" lvl="1" indent="-457200">
              <a:spcBef>
                <a:spcPts val="2000"/>
              </a:spcBef>
              <a:spcAft>
                <a:spcPts val="1000"/>
              </a:spcAft>
              <a:buClr>
                <a:srgbClr val="EBB700"/>
              </a:buClr>
              <a:buSzPct val="100000"/>
              <a:buFont typeface="Arial" panose="020B0604020202020204" pitchFamily="34" charset="0"/>
              <a:buChar char="•"/>
            </a:pPr>
            <a:endParaRPr lang="en-US" sz="2400" dirty="0">
              <a:solidFill>
                <a:prstClr val="white"/>
              </a:solidFill>
            </a:endParaRPr>
          </a:p>
        </p:txBody>
      </p:sp>
      <p:pic>
        <p:nvPicPr>
          <p:cNvPr id="2" name="Picture 1"/>
          <p:cNvPicPr>
            <a:picLocks noChangeAspect="1"/>
          </p:cNvPicPr>
          <p:nvPr/>
        </p:nvPicPr>
        <p:blipFill>
          <a:blip r:embed="rId3"/>
          <a:stretch>
            <a:fillRect/>
          </a:stretch>
        </p:blipFill>
        <p:spPr>
          <a:xfrm>
            <a:off x="735692" y="1821474"/>
            <a:ext cx="2338620" cy="2294817"/>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pic>
      <p:pic>
        <p:nvPicPr>
          <p:cNvPr id="4" name="Picture 3"/>
          <p:cNvPicPr>
            <a:picLocks noChangeAspect="1"/>
          </p:cNvPicPr>
          <p:nvPr/>
        </p:nvPicPr>
        <p:blipFill>
          <a:blip r:embed="rId5"/>
          <a:stretch>
            <a:fillRect/>
          </a:stretch>
        </p:blipFill>
        <p:spPr>
          <a:xfrm>
            <a:off x="1225435" y="2421084"/>
            <a:ext cx="2423376" cy="2420716"/>
          </a:xfrm>
          <a:prstGeom prst="rect">
            <a:avLst/>
          </a:prstGeom>
        </p:spPr>
      </p:pic>
      <p:pic>
        <p:nvPicPr>
          <p:cNvPr id="3" name="Picture 2"/>
          <p:cNvPicPr>
            <a:picLocks noChangeAspect="1"/>
          </p:cNvPicPr>
          <p:nvPr/>
        </p:nvPicPr>
        <p:blipFill rotWithShape="1">
          <a:blip r:embed="rId6"/>
          <a:srcRect b="961"/>
          <a:stretch/>
        </p:blipFill>
        <p:spPr>
          <a:xfrm>
            <a:off x="2000205" y="3307763"/>
            <a:ext cx="2338620" cy="2342566"/>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pic>
      <p:sp>
        <p:nvSpPr>
          <p:cNvPr id="11" name="TextBox 10">
            <a:extLst>
              <a:ext uri="{FF2B5EF4-FFF2-40B4-BE49-F238E27FC236}">
                <a16:creationId xmlns:a16="http://schemas.microsoft.com/office/drawing/2014/main" xmlns="" id="{29719075-B0AD-8546-BCA6-E5F79E5DA933}"/>
              </a:ext>
            </a:extLst>
          </p:cNvPr>
          <p:cNvSpPr txBox="1"/>
          <p:nvPr/>
        </p:nvSpPr>
        <p:spPr>
          <a:xfrm>
            <a:off x="1091803" y="5902792"/>
            <a:ext cx="3063208" cy="276999"/>
          </a:xfrm>
          <a:prstGeom prst="rect">
            <a:avLst/>
          </a:prstGeom>
          <a:noFill/>
        </p:spPr>
        <p:txBody>
          <a:bodyPr wrap="square" rtlCol="0">
            <a:spAutoFit/>
          </a:bodyPr>
          <a:lstStyle/>
          <a:p>
            <a:pPr fontAlgn="auto">
              <a:spcBef>
                <a:spcPts val="0"/>
              </a:spcBef>
              <a:spcAft>
                <a:spcPts val="0"/>
              </a:spcAft>
            </a:pPr>
            <a:r>
              <a:rPr lang="en-US" sz="1200" i="1" dirty="0" smtClean="0">
                <a:solidFill>
                  <a:schemeClr val="accent1"/>
                </a:solidFill>
                <a:latin typeface="Calibri" panose="020F0502020204030204"/>
              </a:rPr>
              <a:t>Get access to MyLCI, MyLion, Shop and more.</a:t>
            </a:r>
            <a:r>
              <a:rPr lang="en-US" sz="1200" i="1" dirty="0" smtClean="0">
                <a:latin typeface="Calibri" panose="020F0502020204030204"/>
              </a:rPr>
              <a:t>.</a:t>
            </a:r>
            <a:endParaRPr lang="en-US" sz="1200" i="1" dirty="0">
              <a:latin typeface="Calibri" panose="020F0502020204030204"/>
            </a:endParaRPr>
          </a:p>
        </p:txBody>
      </p:sp>
    </p:spTree>
    <p:extLst>
      <p:ext uri="{BB962C8B-B14F-4D97-AF65-F5344CB8AC3E}">
        <p14:creationId xmlns:p14="http://schemas.microsoft.com/office/powerpoint/2010/main" val="140250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 id="{6718A771-B3F1-0545-9A92-E832D1BB8829}"/>
              </a:ext>
            </a:extLst>
          </p:cNvPr>
          <p:cNvSpPr/>
          <p:nvPr/>
        </p:nvSpPr>
        <p:spPr>
          <a:xfrm rot="16200000" flipV="1">
            <a:off x="-769731" y="769732"/>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en-US" dirty="0">
                <a:solidFill>
                  <a:prstClr val="white">
                    <a:alpha val="44000"/>
                  </a:prstClr>
                </a:solidFill>
              </a:rPr>
              <a:t>m</a:t>
            </a:r>
          </a:p>
        </p:txBody>
      </p:sp>
      <p:pic>
        <p:nvPicPr>
          <p:cNvPr id="5" name="Emblem - White">
            <a:extLst>
              <a:ext uri="{FF2B5EF4-FFF2-40B4-BE49-F238E27FC236}">
                <a16:creationId xmlns:a16="http://schemas.microsoft.com/office/drawing/2014/main"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4</a:t>
            </a:fld>
            <a:endParaRPr lang="en-US" sz="1000" dirty="0">
              <a:solidFill>
                <a:prstClr val="white"/>
              </a:solidFill>
            </a:endParaRPr>
          </a:p>
        </p:txBody>
      </p:sp>
      <p:sp>
        <p:nvSpPr>
          <p:cNvPr id="17" name="TextBox 16">
            <a:extLst>
              <a:ext uri="{FF2B5EF4-FFF2-40B4-BE49-F238E27FC236}">
                <a16:creationId xmlns:a16="http://schemas.microsoft.com/office/drawing/2014/main" xmlns="" id="{29719075-B0AD-8546-BCA6-E5F79E5DA933}"/>
              </a:ext>
            </a:extLst>
          </p:cNvPr>
          <p:cNvSpPr txBox="1"/>
          <p:nvPr/>
        </p:nvSpPr>
        <p:spPr>
          <a:xfrm>
            <a:off x="519584" y="5754394"/>
            <a:ext cx="3063208" cy="646331"/>
          </a:xfrm>
          <a:prstGeom prst="rect">
            <a:avLst/>
          </a:prstGeom>
          <a:noFill/>
        </p:spPr>
        <p:txBody>
          <a:bodyPr wrap="square" rtlCol="0">
            <a:spAutoFit/>
          </a:bodyPr>
          <a:lstStyle/>
          <a:p>
            <a:pPr fontAlgn="auto">
              <a:spcBef>
                <a:spcPts val="0"/>
              </a:spcBef>
              <a:spcAft>
                <a:spcPts val="0"/>
              </a:spcAft>
            </a:pPr>
            <a:r>
              <a:rPr lang="en-US" sz="1200" i="1" dirty="0">
                <a:latin typeface="Calibri" panose="020F0502020204030204"/>
              </a:rPr>
              <a:t>MyLion will replace MyLCI service activity reporting starting July 1, 2019.  All other MyLCI features will remain available.</a:t>
            </a:r>
          </a:p>
        </p:txBody>
      </p:sp>
      <p:sp>
        <p:nvSpPr>
          <p:cNvPr id="11" name="Title 1"/>
          <p:cNvSpPr txBox="1">
            <a:spLocks/>
          </p:cNvSpPr>
          <p:nvPr/>
        </p:nvSpPr>
        <p:spPr>
          <a:xfrm>
            <a:off x="7465105" y="854715"/>
            <a:ext cx="3249668"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sz="6000" b="1" kern="0" dirty="0">
                <a:solidFill>
                  <a:prstClr val="white"/>
                </a:solidFill>
                <a:latin typeface="Arial" charset="0"/>
                <a:ea typeface="Arial" charset="0"/>
                <a:cs typeface="Arial" charset="0"/>
              </a:rPr>
              <a:t>MyLion</a:t>
            </a:r>
          </a:p>
        </p:txBody>
      </p:sp>
      <p:sp>
        <p:nvSpPr>
          <p:cNvPr id="12" name="Rectangle 11"/>
          <p:cNvSpPr/>
          <p:nvPr/>
        </p:nvSpPr>
        <p:spPr>
          <a:xfrm>
            <a:off x="7571206" y="2353779"/>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20" name="Title 1">
            <a:extLst>
              <a:ext uri="{FF2B5EF4-FFF2-40B4-BE49-F238E27FC236}">
                <a16:creationId xmlns:a16="http://schemas.microsoft.com/office/drawing/2014/main" xmlns="" id="{17B240BB-0148-1648-AF92-E0D85AB1CB63}"/>
              </a:ext>
            </a:extLst>
          </p:cNvPr>
          <p:cNvSpPr txBox="1">
            <a:spLocks/>
          </p:cNvSpPr>
          <p:nvPr/>
        </p:nvSpPr>
        <p:spPr>
          <a:xfrm>
            <a:off x="7203204" y="2748719"/>
            <a:ext cx="4349770" cy="3162279"/>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560070" lvl="1" indent="-285750">
              <a:lnSpc>
                <a:spcPct val="105000"/>
              </a:lnSpc>
              <a:spcAft>
                <a:spcPts val="1200"/>
              </a:spcAft>
              <a:buFont typeface="Arial" pitchFamily="34" charset="0"/>
              <a:buChar char="•"/>
            </a:pPr>
            <a:r>
              <a:rPr lang="en-US" sz="1800" b="1" dirty="0">
                <a:solidFill>
                  <a:prstClr val="white"/>
                </a:solidFill>
                <a:ea typeface="Arial" charset="0"/>
                <a:cs typeface="Arial" charset="0"/>
              </a:rPr>
              <a:t>Plan, invite, and share </a:t>
            </a:r>
            <a:r>
              <a:rPr lang="en-US" sz="1800" dirty="0">
                <a:solidFill>
                  <a:prstClr val="white"/>
                </a:solidFill>
                <a:ea typeface="Arial" charset="0"/>
                <a:cs typeface="Arial" charset="0"/>
              </a:rPr>
              <a:t>service activities with your club</a:t>
            </a:r>
          </a:p>
          <a:p>
            <a:pPr marL="560070" lvl="1" indent="-285750">
              <a:lnSpc>
                <a:spcPct val="105000"/>
              </a:lnSpc>
              <a:spcAft>
                <a:spcPts val="1200"/>
              </a:spcAft>
              <a:buFont typeface="Arial" pitchFamily="34" charset="0"/>
              <a:buChar char="•"/>
            </a:pPr>
            <a:r>
              <a:rPr lang="en-US" sz="1800" b="1" dirty="0">
                <a:solidFill>
                  <a:prstClr val="white"/>
                </a:solidFill>
                <a:ea typeface="Arial" charset="0"/>
                <a:cs typeface="Arial" charset="0"/>
              </a:rPr>
              <a:t>Report </a:t>
            </a:r>
            <a:r>
              <a:rPr lang="en-US" sz="1800" dirty="0">
                <a:solidFill>
                  <a:prstClr val="white"/>
                </a:solidFill>
                <a:ea typeface="Arial" charset="0"/>
                <a:cs typeface="Arial" charset="0"/>
              </a:rPr>
              <a:t>service activities if you are an officer</a:t>
            </a:r>
          </a:p>
          <a:p>
            <a:pPr marL="560070" lvl="1" indent="-285750">
              <a:lnSpc>
                <a:spcPct val="105000"/>
              </a:lnSpc>
              <a:spcAft>
                <a:spcPts val="1200"/>
              </a:spcAft>
              <a:buFont typeface="Arial" pitchFamily="34" charset="0"/>
              <a:buChar char="•"/>
            </a:pPr>
            <a:r>
              <a:rPr lang="en-US" sz="1800" b="1" dirty="0">
                <a:solidFill>
                  <a:prstClr val="white"/>
                </a:solidFill>
                <a:ea typeface="Arial" charset="0"/>
                <a:cs typeface="Arial" charset="0"/>
              </a:rPr>
              <a:t>Find, connect and chat </a:t>
            </a:r>
            <a:r>
              <a:rPr lang="en-US" sz="1800" dirty="0">
                <a:solidFill>
                  <a:prstClr val="white"/>
                </a:solidFill>
                <a:ea typeface="Arial" charset="0"/>
                <a:cs typeface="Arial" charset="0"/>
              </a:rPr>
              <a:t>with Lions and Leos from all over the world</a:t>
            </a:r>
          </a:p>
          <a:p>
            <a:pPr marL="560070" lvl="1" indent="-285750">
              <a:lnSpc>
                <a:spcPct val="105000"/>
              </a:lnSpc>
              <a:spcAft>
                <a:spcPts val="1200"/>
              </a:spcAft>
              <a:buFont typeface="Arial" pitchFamily="34" charset="0"/>
              <a:buChar char="•"/>
            </a:pPr>
            <a:r>
              <a:rPr lang="en-US" sz="1800" b="1" dirty="0">
                <a:solidFill>
                  <a:prstClr val="white"/>
                </a:solidFill>
                <a:ea typeface="Arial" charset="0"/>
                <a:cs typeface="Arial" charset="0"/>
              </a:rPr>
              <a:t>View key service data </a:t>
            </a:r>
            <a:r>
              <a:rPr lang="en-US" sz="1800" dirty="0">
                <a:solidFill>
                  <a:prstClr val="white"/>
                </a:solidFill>
                <a:ea typeface="Arial" charset="0"/>
                <a:cs typeface="Arial" charset="0"/>
              </a:rPr>
              <a:t>for your club, district, multiple district, etc.</a:t>
            </a:r>
          </a:p>
        </p:txBody>
      </p:sp>
      <p:pic>
        <p:nvPicPr>
          <p:cNvPr id="4" name="Picture 3">
            <a:extLst>
              <a:ext uri="{FF2B5EF4-FFF2-40B4-BE49-F238E27FC236}">
                <a16:creationId xmlns:a16="http://schemas.microsoft.com/office/drawing/2014/main" xmlns="" id="{238BF956-C5CF-E54A-8D16-4BDD31C4E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2436" y="854715"/>
            <a:ext cx="8206927" cy="4554444"/>
          </a:xfrm>
          <a:prstGeom prst="rect">
            <a:avLst/>
          </a:prstGeom>
        </p:spPr>
      </p:pic>
    </p:spTree>
    <p:extLst>
      <p:ext uri="{BB962C8B-B14F-4D97-AF65-F5344CB8AC3E}">
        <p14:creationId xmlns:p14="http://schemas.microsoft.com/office/powerpoint/2010/main" val="1602337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Solid">
            <a:extLst>
              <a:ext uri="{FF2B5EF4-FFF2-40B4-BE49-F238E27FC236}">
                <a16:creationId xmlns:a16="http://schemas.microsoft.com/office/drawing/2014/main" xmlns="" id="{AF1E1F66-097E-5942-90D2-36DCAB0E9B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7" name="Rectangle 6">
            <a:extLst>
              <a:ext uri="{FF2B5EF4-FFF2-40B4-BE49-F238E27FC236}">
                <a16:creationId xmlns:a16="http://schemas.microsoft.com/office/drawing/2014/main" xmlns="" id="{A951C28D-E001-D84B-BCD0-F90BB22F7307}"/>
              </a:ext>
            </a:extLst>
          </p:cNvPr>
          <p:cNvSpPr/>
          <p:nvPr/>
        </p:nvSpPr>
        <p:spPr>
          <a:xfrm>
            <a:off x="0" y="95242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xmlns="" id="{C2D2994A-F622-164E-8907-BFB293F0F882}"/>
              </a:ext>
            </a:extLst>
          </p:cNvPr>
          <p:cNvSpPr txBox="1">
            <a:spLocks/>
          </p:cNvSpPr>
          <p:nvPr/>
        </p:nvSpPr>
        <p:spPr>
          <a:xfrm>
            <a:off x="685800" y="915049"/>
            <a:ext cx="89888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prstClr val="white"/>
                </a:solidFill>
              </a:rPr>
              <a:t>What </a:t>
            </a:r>
            <a:r>
              <a:rPr lang="en-US" sz="3200" kern="0" dirty="0" smtClean="0">
                <a:solidFill>
                  <a:prstClr val="white"/>
                </a:solidFill>
              </a:rPr>
              <a:t>do </a:t>
            </a:r>
            <a:r>
              <a:rPr lang="en-US" sz="3200" kern="0" dirty="0">
                <a:solidFill>
                  <a:prstClr val="white"/>
                </a:solidFill>
              </a:rPr>
              <a:t>I need to know about MyLion?</a:t>
            </a:r>
          </a:p>
        </p:txBody>
      </p:sp>
      <p:sp>
        <p:nvSpPr>
          <p:cNvPr id="9" name="Page Number - Blue">
            <a:extLst>
              <a:ext uri="{FF2B5EF4-FFF2-40B4-BE49-F238E27FC236}">
                <a16:creationId xmlns:a16="http://schemas.microsoft.com/office/drawing/2014/main" xmlns="" id="{9E222613-0854-A744-9436-29994C81409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5</a:t>
            </a:fld>
            <a:endParaRPr lang="en-US" sz="1000" dirty="0">
              <a:solidFill>
                <a:prstClr val="white"/>
              </a:solidFill>
            </a:endParaRPr>
          </a:p>
        </p:txBody>
      </p:sp>
      <p:sp>
        <p:nvSpPr>
          <p:cNvPr id="10" name="Text Placeholder 8">
            <a:extLst>
              <a:ext uri="{FF2B5EF4-FFF2-40B4-BE49-F238E27FC236}">
                <a16:creationId xmlns:a16="http://schemas.microsoft.com/office/drawing/2014/main" xmlns="" id="{6D47FA3D-6ED0-834D-914A-30CB8CB87125}"/>
              </a:ext>
            </a:extLst>
          </p:cNvPr>
          <p:cNvSpPr txBox="1">
            <a:spLocks/>
          </p:cNvSpPr>
          <p:nvPr/>
        </p:nvSpPr>
        <p:spPr>
          <a:xfrm>
            <a:off x="1730578" y="1828800"/>
            <a:ext cx="8730843" cy="3840541"/>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371600" lvl="1" indent="-457200">
              <a:spcBef>
                <a:spcPts val="2000"/>
              </a:spcBef>
              <a:spcAft>
                <a:spcPts val="1000"/>
              </a:spcAft>
              <a:buClr>
                <a:srgbClr val="EBB700"/>
              </a:buClr>
              <a:buSzPct val="100000"/>
              <a:buFont typeface="+mj-lt"/>
              <a:buAutoNum type="arabicPeriod"/>
            </a:pPr>
            <a:r>
              <a:rPr lang="en-US" sz="2400" dirty="0">
                <a:solidFill>
                  <a:prstClr val="white"/>
                </a:solidFill>
              </a:rPr>
              <a:t>MyLion is constantly being improved</a:t>
            </a:r>
          </a:p>
          <a:p>
            <a:pPr marL="1884313" lvl="4" indent="-285750">
              <a:buClr>
                <a:srgbClr val="EBB700"/>
              </a:buClr>
              <a:buFont typeface="Arial" pitchFamily="34" charset="0"/>
              <a:buChar char="•"/>
            </a:pPr>
            <a:r>
              <a:rPr lang="en-US" dirty="0">
                <a:solidFill>
                  <a:prstClr val="white"/>
                </a:solidFill>
              </a:rPr>
              <a:t>MyLion was tested by over 300 Lions and Leos and we continue to develop the platform based on feedback from users.</a:t>
            </a:r>
          </a:p>
          <a:p>
            <a:pPr marL="1371600" lvl="1" indent="-457200">
              <a:spcBef>
                <a:spcPts val="2000"/>
              </a:spcBef>
              <a:spcAft>
                <a:spcPts val="1000"/>
              </a:spcAft>
              <a:buClr>
                <a:srgbClr val="EBB700"/>
              </a:buClr>
              <a:buSzPct val="100000"/>
              <a:buFont typeface="+mj-lt"/>
              <a:buAutoNum type="arabicPeriod"/>
            </a:pPr>
            <a:r>
              <a:rPr lang="en-US" sz="2400" dirty="0">
                <a:solidFill>
                  <a:prstClr val="white"/>
                </a:solidFill>
              </a:rPr>
              <a:t>MyLion will replace MyLCI service activity reporting starting July 1, 2019</a:t>
            </a:r>
          </a:p>
          <a:p>
            <a:pPr marL="1884313" lvl="4" indent="-285750">
              <a:buClr>
                <a:srgbClr val="EBB700"/>
              </a:buClr>
              <a:buSzPct val="100000"/>
              <a:buFont typeface="Arial" pitchFamily="34" charset="0"/>
              <a:buChar char="•"/>
            </a:pPr>
            <a:r>
              <a:rPr lang="en-US" dirty="0">
                <a:solidFill>
                  <a:prstClr val="white"/>
                </a:solidFill>
              </a:rPr>
              <a:t>Webinars, MyLion toolkits and other resources will be available for support.</a:t>
            </a:r>
          </a:p>
          <a:p>
            <a:pPr marL="1371600" lvl="1" indent="-457200">
              <a:spcBef>
                <a:spcPts val="2000"/>
              </a:spcBef>
              <a:spcAft>
                <a:spcPts val="1000"/>
              </a:spcAft>
              <a:buClr>
                <a:srgbClr val="EBB700"/>
              </a:buClr>
              <a:buSzPct val="100000"/>
              <a:buFont typeface="+mj-lt"/>
              <a:buAutoNum type="arabicPeriod"/>
            </a:pPr>
            <a:r>
              <a:rPr lang="en-US" sz="2400" dirty="0">
                <a:solidFill>
                  <a:prstClr val="white"/>
                </a:solidFill>
              </a:rPr>
              <a:t>MyLion is available everywhere from any device</a:t>
            </a:r>
          </a:p>
          <a:p>
            <a:pPr marL="1884313" lvl="4" indent="-285750">
              <a:buClr>
                <a:srgbClr val="EBB700"/>
              </a:buClr>
              <a:buFont typeface="Arial" pitchFamily="34" charset="0"/>
              <a:buChar char="•"/>
            </a:pPr>
            <a:r>
              <a:rPr lang="en-US" dirty="0">
                <a:solidFill>
                  <a:prstClr val="white"/>
                </a:solidFill>
              </a:rPr>
              <a:t>Login to MyLion from any web browser.</a:t>
            </a:r>
          </a:p>
          <a:p>
            <a:pPr marL="1884313" lvl="4" indent="-285750">
              <a:buClr>
                <a:srgbClr val="EBB700"/>
              </a:buClr>
              <a:buFont typeface="Arial" pitchFamily="34" charset="0"/>
              <a:buChar char="•"/>
            </a:pPr>
            <a:r>
              <a:rPr lang="en-US" dirty="0">
                <a:solidFill>
                  <a:prstClr val="white"/>
                </a:solidFill>
              </a:rPr>
              <a:t>Download the MyLion mobile application on your smart phone.</a:t>
            </a:r>
          </a:p>
          <a:p>
            <a:pPr marL="1884313" lvl="4" indent="-285750">
              <a:buClr>
                <a:srgbClr val="EBB700"/>
              </a:buClr>
              <a:buSzPct val="100000"/>
              <a:buFont typeface="Arial" pitchFamily="34" charset="0"/>
              <a:buChar char="•"/>
            </a:pPr>
            <a:endParaRPr lang="en-US" dirty="0">
              <a:solidFill>
                <a:prstClr val="white"/>
              </a:solidFill>
            </a:endParaRPr>
          </a:p>
        </p:txBody>
      </p:sp>
    </p:spTree>
    <p:extLst>
      <p:ext uri="{BB962C8B-B14F-4D97-AF65-F5344CB8AC3E}">
        <p14:creationId xmlns:p14="http://schemas.microsoft.com/office/powerpoint/2010/main" val="3621286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srgbClr val="FEFFFE">
                  <a:alpha val="44000"/>
                </a:srgbClr>
              </a:solidFill>
            </a:endParaRPr>
          </a:p>
        </p:txBody>
      </p:sp>
      <p:sp>
        <p:nvSpPr>
          <p:cNvPr id="7" name="Content Placeholder 2"/>
          <p:cNvSpPr txBox="1">
            <a:spLocks/>
          </p:cNvSpPr>
          <p:nvPr/>
        </p:nvSpPr>
        <p:spPr bwMode="auto">
          <a:xfrm>
            <a:off x="914400" y="3254070"/>
            <a:ext cx="10744200" cy="3339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500"/>
              </a:spcAft>
              <a:buFont typeface="Wingdings" charset="2"/>
              <a:buChar char="§"/>
            </a:pPr>
            <a:r>
              <a:rPr lang="en-US" sz="2400" kern="0" dirty="0">
                <a:solidFill>
                  <a:srgbClr val="FEFFFE"/>
                </a:solidFill>
                <a:latin typeface="Arial" panose="020B0604020202020204" pitchFamily="34" charset="0"/>
                <a:ea typeface="Open Sans" charset="0"/>
                <a:cs typeface="Arial" panose="020B0604020202020204" pitchFamily="34" charset="0"/>
              </a:rPr>
              <a:t>Lions want </a:t>
            </a:r>
            <a:r>
              <a:rPr lang="en-US" sz="2400" b="1" kern="0" dirty="0">
                <a:solidFill>
                  <a:srgbClr val="FFD000"/>
                </a:solidFill>
                <a:latin typeface="Arial" panose="020B0604020202020204" pitchFamily="34" charset="0"/>
                <a:ea typeface="Open Sans" charset="0"/>
                <a:cs typeface="Arial" panose="020B0604020202020204" pitchFamily="34" charset="0"/>
              </a:rPr>
              <a:t>the ability to connect,</a:t>
            </a:r>
            <a:r>
              <a:rPr lang="en-US" sz="2400" kern="0" dirty="0">
                <a:solidFill>
                  <a:srgbClr val="FFD000"/>
                </a:solidFill>
                <a:latin typeface="Arial" panose="020B0604020202020204" pitchFamily="34" charset="0"/>
                <a:ea typeface="Open Sans" charset="0"/>
                <a:cs typeface="Arial" panose="020B0604020202020204" pitchFamily="34" charset="0"/>
              </a:rPr>
              <a:t> </a:t>
            </a:r>
            <a:r>
              <a:rPr lang="en-US" sz="2400" kern="0" dirty="0">
                <a:solidFill>
                  <a:srgbClr val="FEFFFE"/>
                </a:solidFill>
                <a:latin typeface="Arial" panose="020B0604020202020204" pitchFamily="34" charset="0"/>
                <a:ea typeface="Open Sans" charset="0"/>
                <a:cs typeface="Arial" panose="020B0604020202020204" pitchFamily="34" charset="0"/>
              </a:rPr>
              <a:t>regardless of physical location.</a:t>
            </a:r>
          </a:p>
          <a:p>
            <a:pPr>
              <a:spcAft>
                <a:spcPts val="1500"/>
              </a:spcAft>
              <a:buFont typeface="Wingdings" charset="2"/>
              <a:buChar char="§"/>
            </a:pPr>
            <a:r>
              <a:rPr lang="en-US" sz="2400" kern="0" dirty="0">
                <a:solidFill>
                  <a:srgbClr val="FEFFFE"/>
                </a:solidFill>
                <a:latin typeface="Arial" panose="020B0604020202020204" pitchFamily="34" charset="0"/>
                <a:ea typeface="Open Sans" charset="0"/>
                <a:cs typeface="Arial" panose="020B0604020202020204" pitchFamily="34" charset="0"/>
              </a:rPr>
              <a:t>Lions want </a:t>
            </a:r>
            <a:r>
              <a:rPr lang="en-US" sz="2400" b="1" kern="0" dirty="0">
                <a:solidFill>
                  <a:srgbClr val="FFD000"/>
                </a:solidFill>
                <a:latin typeface="Arial" panose="020B0604020202020204" pitchFamily="34" charset="0"/>
                <a:ea typeface="Open Sans" charset="0"/>
                <a:cs typeface="Arial" panose="020B0604020202020204" pitchFamily="34" charset="0"/>
              </a:rPr>
              <a:t>more access, more tools, and easier reporting </a:t>
            </a:r>
            <a:r>
              <a:rPr lang="en-US" sz="2400" kern="0" dirty="0">
                <a:solidFill>
                  <a:srgbClr val="FEFFFE"/>
                </a:solidFill>
                <a:latin typeface="Arial" panose="020B0604020202020204" pitchFamily="34" charset="0"/>
                <a:ea typeface="Open Sans" charset="0"/>
                <a:cs typeface="Arial" panose="020B0604020202020204" pitchFamily="34" charset="0"/>
              </a:rPr>
              <a:t>for service.</a:t>
            </a:r>
          </a:p>
          <a:p>
            <a:pPr>
              <a:spcAft>
                <a:spcPts val="1500"/>
              </a:spcAft>
              <a:buFont typeface="Wingdings" charset="2"/>
              <a:buChar char="§"/>
            </a:pPr>
            <a:r>
              <a:rPr lang="en-US" sz="2400" kern="0" dirty="0">
                <a:solidFill>
                  <a:srgbClr val="FEFFFE"/>
                </a:solidFill>
                <a:latin typeface="Arial" panose="020B0604020202020204" pitchFamily="34" charset="0"/>
                <a:ea typeface="Open Sans" charset="0"/>
                <a:cs typeface="Arial" panose="020B0604020202020204" pitchFamily="34" charset="0"/>
              </a:rPr>
              <a:t>Lions want </a:t>
            </a:r>
            <a:r>
              <a:rPr lang="en-US" sz="2400" b="1" kern="0" dirty="0">
                <a:solidFill>
                  <a:srgbClr val="FFD000"/>
                </a:solidFill>
                <a:latin typeface="Arial" panose="020B0604020202020204" pitchFamily="34" charset="0"/>
                <a:ea typeface="Open Sans" charset="0"/>
                <a:cs typeface="Arial" panose="020B0604020202020204" pitchFamily="34" charset="0"/>
              </a:rPr>
              <a:t>more control </a:t>
            </a:r>
            <a:r>
              <a:rPr lang="en-US" sz="2400" kern="0" dirty="0">
                <a:solidFill>
                  <a:srgbClr val="FEFFFE"/>
                </a:solidFill>
                <a:latin typeface="Arial" panose="020B0604020202020204" pitchFamily="34" charset="0"/>
                <a:ea typeface="Open Sans" charset="0"/>
                <a:cs typeface="Arial" panose="020B0604020202020204" pitchFamily="34" charset="0"/>
              </a:rPr>
              <a:t>over their engagement with LCI.</a:t>
            </a:r>
          </a:p>
          <a:p>
            <a:pPr>
              <a:spcAft>
                <a:spcPts val="1500"/>
              </a:spcAft>
              <a:buFont typeface="Wingdings" charset="2"/>
              <a:buChar char="§"/>
            </a:pPr>
            <a:endParaRPr lang="en-US" sz="2000" kern="0" dirty="0">
              <a:solidFill>
                <a:srgbClr val="FEFFFE"/>
              </a:solidFill>
              <a:latin typeface="Arial" panose="020B0604020202020204" pitchFamily="34" charset="0"/>
              <a:ea typeface="Open Sans" charset="0"/>
              <a:cs typeface="Arial" panose="020B0604020202020204" pitchFamily="34" charset="0"/>
            </a:endParaRPr>
          </a:p>
          <a:p>
            <a:pPr>
              <a:spcAft>
                <a:spcPts val="1500"/>
              </a:spcAft>
              <a:buFont typeface="Wingdings" charset="2"/>
              <a:buChar char="§"/>
            </a:pPr>
            <a:endParaRPr lang="en-US" sz="2000" kern="0" dirty="0">
              <a:solidFill>
                <a:srgbClr val="FEFFFE"/>
              </a:solidFill>
              <a:latin typeface="Arial" panose="020B0604020202020204" pitchFamily="34" charset="0"/>
              <a:ea typeface="Open Sans" charset="0"/>
              <a:cs typeface="Arial" panose="020B0604020202020204" pitchFamily="34" charset="0"/>
            </a:endParaRPr>
          </a:p>
          <a:p>
            <a:pPr marL="0" indent="0">
              <a:spcAft>
                <a:spcPts val="1500"/>
              </a:spcAft>
              <a:buFont typeface="Arial" pitchFamily="34" charset="0"/>
              <a:buNone/>
            </a:pPr>
            <a:r>
              <a:rPr lang="en-US" sz="1600" i="1" kern="0" dirty="0">
                <a:solidFill>
                  <a:srgbClr val="FEFFFE"/>
                </a:solidFill>
                <a:latin typeface="Arial" panose="020B0604020202020204" pitchFamily="34" charset="0"/>
                <a:ea typeface="Open Sans" charset="0"/>
                <a:cs typeface="Arial" panose="020B0604020202020204" pitchFamily="34" charset="0"/>
              </a:rPr>
              <a:t>Source: Digital surveys of over 1,500 Lions from around the world, 2017.</a:t>
            </a:r>
          </a:p>
        </p:txBody>
      </p:sp>
      <p:sp>
        <p:nvSpPr>
          <p:cNvPr id="9" name="Rectangle 8"/>
          <p:cNvSpPr/>
          <p:nvPr/>
        </p:nvSpPr>
        <p:spPr>
          <a:xfrm>
            <a:off x="0" y="2516246"/>
            <a:ext cx="457200" cy="33122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srgbClr val="FEFFFE"/>
              </a:solidFill>
            </a:endParaRPr>
          </a:p>
        </p:txBody>
      </p:sp>
      <p:sp>
        <p:nvSpPr>
          <p:cNvPr id="2" name="TextBox 1"/>
          <p:cNvSpPr txBox="1"/>
          <p:nvPr/>
        </p:nvSpPr>
        <p:spPr>
          <a:xfrm>
            <a:off x="832485" y="2389472"/>
            <a:ext cx="3661410" cy="584775"/>
          </a:xfrm>
          <a:prstGeom prst="rect">
            <a:avLst/>
          </a:prstGeom>
          <a:noFill/>
        </p:spPr>
        <p:txBody>
          <a:bodyPr wrap="square" rtlCol="0">
            <a:spAutoFit/>
          </a:bodyPr>
          <a:lstStyle/>
          <a:p>
            <a:pPr fontAlgn="base">
              <a:spcBef>
                <a:spcPct val="0"/>
              </a:spcBef>
              <a:spcAft>
                <a:spcPct val="0"/>
              </a:spcAft>
            </a:pPr>
            <a:r>
              <a:rPr lang="en-US" sz="3200" b="1" kern="0" dirty="0">
                <a:solidFill>
                  <a:srgbClr val="FEFFFE"/>
                </a:solidFill>
                <a:latin typeface="Arial" pitchFamily="34" charset="0"/>
                <a:ea typeface="Open Sans" charset="0"/>
                <a:cs typeface="Arial" panose="020B0604020202020204" pitchFamily="34" charset="0"/>
              </a:rPr>
              <a:t>Why MyLion?</a:t>
            </a:r>
          </a:p>
        </p:txBody>
      </p:sp>
    </p:spTree>
    <p:extLst>
      <p:ext uri="{BB962C8B-B14F-4D97-AF65-F5344CB8AC3E}">
        <p14:creationId xmlns:p14="http://schemas.microsoft.com/office/powerpoint/2010/main" val="107911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p:txBody>
          <a:bodyPr>
            <a:noAutofit/>
          </a:bodyPr>
          <a:lstStyle/>
          <a:p>
            <a:r>
              <a:rPr lang="en-US" sz="3000" dirty="0">
                <a:latin typeface="Arial" panose="020B0604020202020204" pitchFamily="34" charset="0"/>
                <a:cs typeface="Arial" panose="020B0604020202020204" pitchFamily="34" charset="0"/>
              </a:rPr>
              <a:t>Explore how MyLion supports your leadership.</a:t>
            </a:r>
          </a:p>
        </p:txBody>
      </p:sp>
      <p:sp>
        <p:nvSpPr>
          <p:cNvPr id="2" name="Text Placeholder 1"/>
          <p:cNvSpPr>
            <a:spLocks noGrp="1"/>
          </p:cNvSpPr>
          <p:nvPr>
            <p:ph type="body" sz="quarter" idx="12"/>
          </p:nvPr>
        </p:nvSpPr>
        <p:spPr/>
        <p:txBody>
          <a:bodyPr>
            <a:normAutofit fontScale="92500" lnSpcReduction="10000"/>
          </a:bodyPr>
          <a:lstStyle/>
          <a:p>
            <a:r>
              <a:rPr lang="en-US" b="1" dirty="0">
                <a:latin typeface="Arial" panose="020B0604020202020204" pitchFamily="34" charset="0"/>
                <a:cs typeface="Arial" panose="020B0604020202020204" pitchFamily="34" charset="0"/>
              </a:rPr>
              <a:t>Why MyLion for leaders?</a:t>
            </a:r>
          </a:p>
        </p:txBody>
      </p:sp>
    </p:spTree>
    <p:extLst>
      <p:ext uri="{BB962C8B-B14F-4D97-AF65-F5344CB8AC3E}">
        <p14:creationId xmlns:p14="http://schemas.microsoft.com/office/powerpoint/2010/main" val="2519412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7" name="Text Placeholder 6"/>
          <p:cNvSpPr>
            <a:spLocks noGrp="1"/>
          </p:cNvSpPr>
          <p:nvPr>
            <p:ph type="body" sz="quarter" idx="12"/>
          </p:nvPr>
        </p:nvSpPr>
        <p:spPr>
          <a:xfrm>
            <a:off x="2389673" y="3247118"/>
            <a:ext cx="7412655" cy="445043"/>
          </a:xfrm>
        </p:spPr>
        <p:txBody>
          <a:bodyPr>
            <a:noAutofit/>
          </a:bodyPr>
          <a:lstStyle/>
          <a:p>
            <a:r>
              <a:rPr lang="en-US" sz="4050" b="1" dirty="0">
                <a:latin typeface="Arial" panose="020B0604020202020204" pitchFamily="34" charset="0"/>
                <a:cs typeface="Arial" panose="020B0604020202020204" pitchFamily="34" charset="0"/>
              </a:rPr>
              <a:t>Support your district’s clubs</a:t>
            </a:r>
          </a:p>
        </p:txBody>
      </p:sp>
      <p:sp>
        <p:nvSpPr>
          <p:cNvPr id="6"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b="0" i="1" kern="0" dirty="0"/>
              <a:t>Increase visibility into all your district’s activities using MyLion.</a:t>
            </a:r>
          </a:p>
        </p:txBody>
      </p:sp>
    </p:spTree>
    <p:extLst>
      <p:ext uri="{BB962C8B-B14F-4D97-AF65-F5344CB8AC3E}">
        <p14:creationId xmlns:p14="http://schemas.microsoft.com/office/powerpoint/2010/main" val="36720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685800" y="1764862"/>
            <a:ext cx="5867400" cy="448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en-US" sz="2600" kern="0" dirty="0">
                <a:solidFill>
                  <a:schemeClr val="accent2">
                    <a:lumMod val="50000"/>
                  </a:schemeClr>
                </a:solidFill>
                <a:latin typeface="Arial" charset="0"/>
                <a:ea typeface="Arial" charset="0"/>
                <a:cs typeface="Arial" charset="0"/>
              </a:rPr>
              <a:t>Coordinate travel, outreach and other support around clubs’ planned activities</a:t>
            </a:r>
          </a:p>
          <a:p>
            <a:pPr>
              <a:lnSpc>
                <a:spcPct val="105000"/>
              </a:lnSpc>
              <a:spcAft>
                <a:spcPts val="1200"/>
              </a:spcAft>
            </a:pPr>
            <a:r>
              <a:rPr lang="en-US" sz="2600" kern="0" dirty="0">
                <a:solidFill>
                  <a:schemeClr val="accent2">
                    <a:lumMod val="50000"/>
                  </a:schemeClr>
                </a:solidFill>
                <a:latin typeface="Arial" charset="0"/>
                <a:ea typeface="Arial" charset="0"/>
                <a:cs typeface="Arial" charset="0"/>
              </a:rPr>
              <a:t>Create your own activity and encourage club and district members to participate using individualized invitations</a:t>
            </a:r>
          </a:p>
          <a:p>
            <a:pPr>
              <a:lnSpc>
                <a:spcPct val="105000"/>
              </a:lnSpc>
              <a:spcAft>
                <a:spcPts val="1200"/>
              </a:spcAft>
            </a:pPr>
            <a:r>
              <a:rPr lang="en-US" sz="2600" kern="0" dirty="0">
                <a:solidFill>
                  <a:schemeClr val="accent2">
                    <a:lumMod val="50000"/>
                  </a:schemeClr>
                </a:solidFill>
                <a:latin typeface="Arial" charset="0"/>
                <a:ea typeface="Arial" charset="0"/>
                <a:cs typeface="Arial" charset="0"/>
              </a:rPr>
              <a:t>Identify opportunities for improvement</a:t>
            </a: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Arial" charset="0"/>
              <a:ea typeface="Arial" charset="0"/>
              <a:cs typeface="Arial" charset="0"/>
            </a:endParaRP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Arial" charset="0"/>
              <a:ea typeface="Arial" charset="0"/>
              <a:cs typeface="Arial" charset="0"/>
            </a:endParaRPr>
          </a:p>
        </p:txBody>
      </p:sp>
      <p:sp>
        <p:nvSpPr>
          <p:cNvPr id="3" name="Text Placeholder 2"/>
          <p:cNvSpPr>
            <a:spLocks noGrp="1"/>
          </p:cNvSpPr>
          <p:nvPr>
            <p:ph type="body" sz="quarter" idx="12"/>
          </p:nvPr>
        </p:nvSpPr>
        <p:spPr>
          <a:xfrm>
            <a:off x="685800" y="450306"/>
            <a:ext cx="11181080" cy="1124494"/>
          </a:xfrm>
        </p:spPr>
        <p:txBody>
          <a:bodyPr/>
          <a:lstStyle/>
          <a:p>
            <a:r>
              <a:rPr lang="en-US" dirty="0"/>
              <a:t>Plan and discover service, meetings &amp; fundraisers</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5269" y="1690151"/>
            <a:ext cx="4727611" cy="4639390"/>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3900379255"/>
      </p:ext>
    </p:extLst>
  </p:cSld>
  <p:clrMapOvr>
    <a:masterClrMapping/>
  </p:clrMapOvr>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2455</TotalTime>
  <Words>3085</Words>
  <Application>Microsoft Office PowerPoint</Application>
  <PresentationFormat>Widescreen</PresentationFormat>
  <Paragraphs>267</Paragraphs>
  <Slides>24</Slides>
  <Notes>24</Notes>
  <HiddenSlides>0</HiddenSlides>
  <MMClips>0</MMClips>
  <ScaleCrop>false</ScaleCrop>
  <HeadingPairs>
    <vt:vector size="6" baseType="variant">
      <vt:variant>
        <vt:lpstr>Fonts Used</vt:lpstr>
      </vt:variant>
      <vt:variant>
        <vt:i4>16</vt:i4>
      </vt:variant>
      <vt:variant>
        <vt:lpstr>Theme</vt:lpstr>
      </vt:variant>
      <vt:variant>
        <vt:i4>15</vt:i4>
      </vt:variant>
      <vt:variant>
        <vt:lpstr>Slide Titles</vt:lpstr>
      </vt:variant>
      <vt:variant>
        <vt:i4>24</vt:i4>
      </vt:variant>
    </vt:vector>
  </HeadingPairs>
  <TitlesOfParts>
    <vt:vector size="55" baseType="lpstr">
      <vt:lpstr>Arial</vt:lpstr>
      <vt:lpstr>Arial Hebrew Scholar</vt:lpstr>
      <vt:lpstr>Calibri</vt:lpstr>
      <vt:lpstr>Calibri Light</vt:lpstr>
      <vt:lpstr>Century Gothic</vt:lpstr>
      <vt:lpstr>Century Gothic Regular</vt:lpstr>
      <vt:lpstr>Helvetica</vt:lpstr>
      <vt:lpstr>Helvetica Neue</vt:lpstr>
      <vt:lpstr>Open Sans</vt:lpstr>
      <vt:lpstr>Open Sans</vt:lpstr>
      <vt:lpstr>Open Sans Regular</vt:lpstr>
      <vt:lpstr>Segoe UI</vt:lpstr>
      <vt:lpstr>Segoe UI Light</vt:lpstr>
      <vt:lpstr>Segoe UI Semibold</vt:lpstr>
      <vt:lpstr>Wingdings</vt:lpstr>
      <vt:lpstr>ヒラギノ角ゴ Pro W3</vt:lpstr>
      <vt:lpstr>2_No Page Number</vt:lpstr>
      <vt:lpstr>Blue Page Number</vt:lpstr>
      <vt:lpstr>No Page Number</vt:lpstr>
      <vt:lpstr>3_Lions_PowerPoint_Template_June2016_Template-1</vt:lpstr>
      <vt:lpstr>3_Blue Page Number</vt:lpstr>
      <vt:lpstr>2_Lions_PowerPoint_Template_June2016_Template-1</vt:lpstr>
      <vt:lpstr>White Page Number</vt:lpstr>
      <vt:lpstr>4_Lions_PowerPoint_Template_June2016_Template-1</vt:lpstr>
      <vt:lpstr>1_Lions_PowerPoint_Template_June2016_Template-1</vt:lpstr>
      <vt:lpstr>1_White Page Number</vt:lpstr>
      <vt:lpstr>2_White Page Number</vt:lpstr>
      <vt:lpstr>3_White Page Number</vt:lpstr>
      <vt:lpstr>4_Blue Page Number</vt:lpstr>
      <vt:lpstr>2_Blue Page Number</vt:lpstr>
      <vt:lpstr>5_Lions_PowerPoint_Template_June2016_Template-1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 consolidated information</vt:lpstr>
      <vt:lpstr>Invite people to your activity </vt:lpstr>
      <vt:lpstr>Celebrate and share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MacMillen, Clare</cp:lastModifiedBy>
  <cp:revision>142</cp:revision>
  <cp:lastPrinted>2019-02-19T18:34:58Z</cp:lastPrinted>
  <dcterms:created xsi:type="dcterms:W3CDTF">2019-02-13T18:13:08Z</dcterms:created>
  <dcterms:modified xsi:type="dcterms:W3CDTF">2019-03-13T20:11:05Z</dcterms:modified>
</cp:coreProperties>
</file>