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871" r:id="rId2"/>
    <p:sldId id="874" r:id="rId3"/>
    <p:sldId id="1075" r:id="rId4"/>
    <p:sldId id="1121" r:id="rId5"/>
    <p:sldId id="974" r:id="rId6"/>
    <p:sldId id="953" r:id="rId7"/>
    <p:sldId id="1104" r:id="rId8"/>
    <p:sldId id="889" r:id="rId9"/>
    <p:sldId id="1137" r:id="rId10"/>
    <p:sldId id="1138" r:id="rId11"/>
    <p:sldId id="1133" r:id="rId12"/>
    <p:sldId id="954" r:id="rId13"/>
    <p:sldId id="1134" r:id="rId14"/>
    <p:sldId id="982" r:id="rId15"/>
    <p:sldId id="1136" r:id="rId16"/>
    <p:sldId id="955" r:id="rId17"/>
    <p:sldId id="894" r:id="rId18"/>
    <p:sldId id="95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55565A"/>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82785" autoAdjust="0"/>
  </p:normalViewPr>
  <p:slideViewPr>
    <p:cSldViewPr snapToGrid="0" snapToObjects="1">
      <p:cViewPr varScale="1">
        <p:scale>
          <a:sx n="59" d="100"/>
          <a:sy n="59" d="100"/>
        </p:scale>
        <p:origin x="1374" y="7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412106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331503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349022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dirty="0"/>
              <a:t>El Programa Cachorros es la forma en que los clubes de Leones pueden involucrar a los jóvenes en el servicio a la comunidad.  Se verá más sobre este programa en las próximas diapositivas.</a:t>
            </a:r>
          </a:p>
          <a:p>
            <a:pPr marL="171450" indent="-171450">
              <a:buFont typeface="Arial" panose="020B0604020202020204" pitchFamily="34" charset="0"/>
              <a:buChar char="•"/>
            </a:pPr>
            <a:r>
              <a:rPr lang="es-ES" sz="1800" dirty="0">
                <a:solidFill>
                  <a:srgbClr val="000000"/>
                </a:solidFill>
                <a:latin typeface="HelveticaNeue-Light"/>
                <a:ea typeface="Calibri" panose="020F0502020204030204" pitchFamily="34" charset="0"/>
                <a:cs typeface="Times New Roman" panose="02020603050405020304" pitchFamily="18" charset="0"/>
              </a:rPr>
              <a:t>“Liderato, Experiencia, Oportunidad”</a:t>
            </a:r>
            <a:r>
              <a:rPr lang="es-ES" sz="1800" dirty="0">
                <a:solidFill>
                  <a:srgbClr val="000000"/>
                </a:solidFill>
              </a:rPr>
              <a:t>.</a:t>
            </a:r>
            <a:r>
              <a:rPr lang="es-E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Esta es la clave de los Leos. Los Leos son los socios más jóvenes de la Asociación Internacional de Clubes de Leones y representan las mejores cualidades de nuestra gran organización. Más información sobre los Leo en futuras diapositivas.</a:t>
            </a:r>
          </a:p>
          <a:p>
            <a:pPr marL="171450" indent="-171450">
              <a:buFont typeface="Arial" panose="020B0604020202020204" pitchFamily="34" charset="0"/>
              <a:buChar char="•"/>
            </a:pPr>
            <a:r>
              <a:rPr lang="es-ES" dirty="0"/>
              <a:t>Los clubes universitarios son una excelente manera de involucrar a estudiantes y a las familias que forman parte del campus universitario.  Al vincular a una universidad local, también abrirá su club a los estudiantes y al personal de la comunidad.</a:t>
            </a:r>
          </a:p>
          <a:p>
            <a:pPr marL="171450" indent="-171450">
              <a:buFont typeface="Arial" panose="020B0604020202020204" pitchFamily="34" charset="0"/>
              <a:buChar char="•"/>
            </a:pPr>
            <a:r>
              <a:rPr lang="es-ES" dirty="0"/>
              <a:t>La especialidad de su club puede girar alrededor de la participación de la familia o de actividades para que los niños participen.  </a:t>
            </a:r>
          </a:p>
          <a:p>
            <a:pPr marL="171450" indent="-171450">
              <a:buFont typeface="Arial" panose="020B0604020202020204" pitchFamily="34" charset="0"/>
              <a:buChar char="•"/>
            </a:pPr>
            <a:r>
              <a:rPr lang="es-ES" dirty="0"/>
              <a:t>Los clubes virtuales ofrecen la opción para que las personas que están demasiado ocupadas para asistir a reuniones tradicionales, asistan a las reuniones en línea.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62556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temp.lionsclubs.org/EN/pdfs/tk30.pdf"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2"/>
          <a:stretch>
            <a:fillRect/>
          </a:stretch>
        </p:blipFill>
        <p:spPr>
          <a:xfrm>
            <a:off x="0"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rgbClr val="EBB700"/>
                </a:solidFill>
              </a:rPr>
              <a:t>Afiliación familiar</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t>Ayudar a promover a los clubes de Leones de varias generaciones para que sirvan a su comunidad, atiendan las necesidades humanitarias, alienten la paz y promuevan el entendimiento internacional.</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Para empezar</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Programas Juveniles de la Asociación. </a:t>
            </a:r>
          </a:p>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Otras actividades para los niños de la comunidad: excursionismo, deportes, escuelas, etc. </a:t>
            </a:r>
          </a:p>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Ayuda para las personas mayores. </a:t>
            </a:r>
          </a:p>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Trabajo con los indigentes.</a:t>
            </a:r>
          </a:p>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Proyectos literarios. </a:t>
            </a:r>
          </a:p>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Proyectos ambientales. </a:t>
            </a:r>
          </a:p>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Eventos deportivos escolares. </a:t>
            </a:r>
          </a:p>
          <a:p>
            <a:pPr marL="285750" marR="0" indent="-285750">
              <a:lnSpc>
                <a:spcPct val="107000"/>
              </a:lnSpc>
              <a:spcBef>
                <a:spcPts val="0"/>
              </a:spcBef>
              <a:spcAft>
                <a:spcPts val="800"/>
              </a:spcAft>
              <a:buFont typeface="Arial" panose="020B0604020202020204" pitchFamily="34" charset="0"/>
              <a:buChar char="•"/>
            </a:pP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Grupos de adolescentes encargados del cuidado de los niños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a:solidFill>
                  <a:schemeClr val="bg1"/>
                </a:solidFill>
              </a:rPr>
              <a:t>Posibles ideas para proyectos de servicio</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31882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0667"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2400" b="1">
                <a:solidFill>
                  <a:schemeClr val="bg1"/>
                </a:solidFill>
              </a:rPr>
              <a:t>Hable con los profesores y estudiantes</a:t>
            </a:r>
            <a:r>
              <a:rPr lang="es-ES" sz="1800">
                <a:solidFill>
                  <a:schemeClr val="bg1"/>
                </a:solidFill>
              </a:rPr>
              <a:t> </a:t>
            </a: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2400" b="1">
                <a:solidFill>
                  <a:schemeClr val="bg1"/>
                </a:solidFill>
              </a:rPr>
              <a:t>Directamente con los miembros de las familias</a:t>
            </a:r>
            <a:r>
              <a:rPr lang="es-ES" sz="1800">
                <a:solidFill>
                  <a:schemeClr val="bg1"/>
                </a:solidFill>
              </a:rPr>
              <a:t> </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90817"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2400" b="1">
                <a:solidFill>
                  <a:schemeClr val="bg1"/>
                </a:solidFill>
              </a:rPr>
              <a:t>Comuníquese con los entrenadores y compañeros de equipos deportivos </a:t>
            </a:r>
            <a:r>
              <a:rPr lang="es-ES" sz="1800">
                <a:solidFill>
                  <a:schemeClr val="bg1"/>
                </a:solidFill>
              </a:rPr>
              <a:t>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90817"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2400" b="1">
                <a:solidFill>
                  <a:schemeClr val="bg1"/>
                </a:solidFill>
              </a:rPr>
              <a:t>Hable con sus vecinos</a:t>
            </a:r>
            <a:r>
              <a:rPr lang="es-ES" sz="1800">
                <a:solidFill>
                  <a:schemeClr val="bg1"/>
                </a:solidFill>
              </a:rPr>
              <a:t> </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2400" b="1" dirty="0">
                <a:solidFill>
                  <a:schemeClr val="bg1"/>
                </a:solidFill>
              </a:rPr>
              <a:t>Hable con los líderes religiosos y comunitarios</a:t>
            </a:r>
            <a:r>
              <a:rPr lang="es-ES" sz="1800" dirty="0">
                <a:solidFill>
                  <a:schemeClr val="bg1"/>
                </a:solidFill>
              </a:rPr>
              <a:t> </a:t>
            </a: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2400" b="1">
                <a:solidFill>
                  <a:schemeClr val="bg1"/>
                </a:solidFill>
              </a:rPr>
              <a:t>Asóciese con otras organizaciones y clubes comunitarios</a:t>
            </a:r>
            <a:r>
              <a:rPr lang="es-ES" sz="1800">
                <a:solidFill>
                  <a:schemeClr val="bg1"/>
                </a:solidFill>
              </a:rPr>
              <a:t> </a:t>
            </a: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8465998"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dirty="0">
                <a:solidFill>
                  <a:schemeClr val="bg1"/>
                </a:solidFill>
              </a:rPr>
              <a:t>¿Dónde se pueden reclutar familias?</a:t>
            </a:r>
          </a:p>
        </p:txBody>
      </p:sp>
    </p:spTree>
    <p:extLst>
      <p:ext uri="{BB962C8B-B14F-4D97-AF65-F5344CB8AC3E}">
        <p14:creationId xmlns:p14="http://schemas.microsoft.com/office/powerpoint/2010/main" val="201317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474" t="8212" r="474" b="8212"/>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1934817" y="2412694"/>
            <a:ext cx="8905461" cy="105834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t>Programas Leonísticos actuales para ayudar a que las familias participen</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3"/>
          <a:stretch>
            <a:fillRect/>
          </a:stretch>
        </p:blipFill>
        <p:spPr>
          <a:xfrm>
            <a:off x="9906000"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2065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C10E9795-63A4-9348-B0A9-A3DEA1C69EFB}"/>
              </a:ext>
            </a:extLst>
          </p:cNvPr>
          <p:cNvGrpSpPr/>
          <p:nvPr/>
        </p:nvGrpSpPr>
        <p:grpSpPr>
          <a:xfrm>
            <a:off x="165115" y="1214846"/>
            <a:ext cx="12202667" cy="5643154"/>
            <a:chOff x="-10667" y="0"/>
            <a:chExt cx="12202667" cy="6858000"/>
          </a:xfrm>
        </p:grpSpPr>
        <p:sp>
          <p:nvSpPr>
            <p:cNvPr id="19" name="Background - Solid">
              <a:extLst>
                <a:ext uri="{FF2B5EF4-FFF2-40B4-BE49-F238E27FC236}">
                  <a16:creationId xmlns:a16="http://schemas.microsoft.com/office/drawing/2014/main" id="{D129B19E-2B4C-3249-85E4-5E4A13456EC3}"/>
                </a:ext>
              </a:extLst>
            </p:cNvPr>
            <p:cNvSpPr/>
            <p:nvPr/>
          </p:nvSpPr>
          <p:spPr>
            <a:xfrm>
              <a:off x="4056127" y="0"/>
              <a:ext cx="4069080" cy="3429000"/>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ackground - Solid">
              <a:extLst>
                <a:ext uri="{FF2B5EF4-FFF2-40B4-BE49-F238E27FC236}">
                  <a16:creationId xmlns:a16="http://schemas.microsoft.com/office/drawing/2014/main" id="{E2392956-7547-3542-9E17-74D05BD61977}"/>
                </a:ext>
              </a:extLst>
            </p:cNvPr>
            <p:cNvSpPr/>
            <p:nvPr/>
          </p:nvSpPr>
          <p:spPr>
            <a:xfrm>
              <a:off x="8122920" y="0"/>
              <a:ext cx="4069080" cy="3429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AEC7A52-DD5C-B640-BCE3-CD561B286312}"/>
                </a:ext>
              </a:extLst>
            </p:cNvPr>
            <p:cNvSpPr/>
            <p:nvPr/>
          </p:nvSpPr>
          <p:spPr>
            <a:xfrm>
              <a:off x="-10667" y="0"/>
              <a:ext cx="4069080" cy="3429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1" name="Background - Solid">
              <a:extLst>
                <a:ext uri="{FF2B5EF4-FFF2-40B4-BE49-F238E27FC236}">
                  <a16:creationId xmlns:a16="http://schemas.microsoft.com/office/drawing/2014/main" id="{40D8B86D-C852-484F-8B17-BE68059ED362}"/>
                </a:ext>
              </a:extLst>
            </p:cNvPr>
            <p:cNvSpPr/>
            <p:nvPr/>
          </p:nvSpPr>
          <p:spPr>
            <a:xfrm>
              <a:off x="4056127" y="3429000"/>
              <a:ext cx="4069080" cy="3429000"/>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2" name="Background - Solid">
              <a:extLst>
                <a:ext uri="{FF2B5EF4-FFF2-40B4-BE49-F238E27FC236}">
                  <a16:creationId xmlns:a16="http://schemas.microsoft.com/office/drawing/2014/main" id="{ED131092-7AA6-9B40-8990-B4F127F1F0DA}"/>
                </a:ext>
              </a:extLst>
            </p:cNvPr>
            <p:cNvSpPr/>
            <p:nvPr/>
          </p:nvSpPr>
          <p:spPr>
            <a:xfrm>
              <a:off x="8122920" y="3429000"/>
              <a:ext cx="4069080" cy="3429000"/>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3" name="Background - Solid">
              <a:extLst>
                <a:ext uri="{FF2B5EF4-FFF2-40B4-BE49-F238E27FC236}">
                  <a16:creationId xmlns:a16="http://schemas.microsoft.com/office/drawing/2014/main" id="{136A74EF-2BAE-7641-9021-9ECE7056AE77}"/>
                </a:ext>
              </a:extLst>
            </p:cNvPr>
            <p:cNvSpPr/>
            <p:nvPr/>
          </p:nvSpPr>
          <p:spPr>
            <a:xfrm>
              <a:off x="-10667" y="3429000"/>
              <a:ext cx="4069080" cy="342900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
        <p:nvSpPr>
          <p:cNvPr id="53" name="Body Copy">
            <a:extLst>
              <a:ext uri="{FF2B5EF4-FFF2-40B4-BE49-F238E27FC236}">
                <a16:creationId xmlns:a16="http://schemas.microsoft.com/office/drawing/2014/main" id="{E4238763-68B1-7D4A-8064-4D37CB46BB52}"/>
              </a:ext>
            </a:extLst>
          </p:cNvPr>
          <p:cNvSpPr txBox="1">
            <a:spLocks/>
          </p:cNvSpPr>
          <p:nvPr/>
        </p:nvSpPr>
        <p:spPr>
          <a:xfrm>
            <a:off x="226310"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1">
                <a:solidFill>
                  <a:schemeClr val="bg1"/>
                </a:solidFill>
              </a:rPr>
              <a:t>Programa Cachorros </a:t>
            </a:r>
          </a:p>
          <a:p>
            <a:endParaRPr lang="en-US" sz="2400" b="1" kern="0" dirty="0">
              <a:solidFill>
                <a:schemeClr val="bg1"/>
              </a:solidFill>
            </a:endParaRPr>
          </a:p>
        </p:txBody>
      </p:sp>
      <p:sp>
        <p:nvSpPr>
          <p:cNvPr id="25" name="Body Copy">
            <a:extLst>
              <a:ext uri="{FF2B5EF4-FFF2-40B4-BE49-F238E27FC236}">
                <a16:creationId xmlns:a16="http://schemas.microsoft.com/office/drawing/2014/main" id="{038B1A03-491C-3A4D-979D-80D6A5D83D9F}"/>
              </a:ext>
            </a:extLst>
          </p:cNvPr>
          <p:cNvSpPr txBox="1">
            <a:spLocks/>
          </p:cNvSpPr>
          <p:nvPr/>
        </p:nvSpPr>
        <p:spPr>
          <a:xfrm>
            <a:off x="226310"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1" dirty="0">
                <a:solidFill>
                  <a:schemeClr val="bg1"/>
                </a:solidFill>
              </a:rPr>
              <a:t>Clubes especializados </a:t>
            </a:r>
          </a:p>
          <a:p>
            <a:r>
              <a:rPr lang="es-ES" sz="1800" dirty="0">
                <a:solidFill>
                  <a:schemeClr val="bg1"/>
                </a:solidFill>
                <a:ea typeface="Calibri" panose="020F0502020204030204" pitchFamily="34" charset="0"/>
              </a:rPr>
              <a:t>El Programa Clubes Especializados, se diseñó para crear clubes en los que los socios comparten un interés o una misma pasión, lo que les permite relacionarse a un nivel más profundo.</a:t>
            </a:r>
          </a:p>
        </p:txBody>
      </p:sp>
      <p:sp>
        <p:nvSpPr>
          <p:cNvPr id="26" name="Body Copy">
            <a:extLst>
              <a:ext uri="{FF2B5EF4-FFF2-40B4-BE49-F238E27FC236}">
                <a16:creationId xmlns:a16="http://schemas.microsoft.com/office/drawing/2014/main" id="{A88FC208-A008-1148-9E4E-77B6529AABD3}"/>
              </a:ext>
            </a:extLst>
          </p:cNvPr>
          <p:cNvSpPr txBox="1">
            <a:spLocks/>
          </p:cNvSpPr>
          <p:nvPr/>
        </p:nvSpPr>
        <p:spPr>
          <a:xfrm>
            <a:off x="4280151" y="1333003"/>
            <a:ext cx="3595125" cy="270342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1" dirty="0">
                <a:solidFill>
                  <a:schemeClr val="bg1"/>
                </a:solidFill>
              </a:rPr>
              <a:t>Programa de Clubes Leo </a:t>
            </a:r>
          </a:p>
          <a:p>
            <a:pPr>
              <a:lnSpc>
                <a:spcPct val="107000"/>
              </a:lnSpc>
              <a:spcBef>
                <a:spcPts val="0"/>
              </a:spcBef>
              <a:spcAft>
                <a:spcPts val="800"/>
              </a:spcAft>
            </a:pPr>
            <a:r>
              <a:rPr lang="es-ES" sz="1600" dirty="0">
                <a:solidFill>
                  <a:schemeClr val="bg1"/>
                </a:solidFill>
                <a:latin typeface="Arial"/>
                <a:ea typeface="Calibri" panose="020F0502020204030204" pitchFamily="34" charset="0"/>
                <a:cs typeface="Arial"/>
              </a:rPr>
              <a:t>Una actividad patrocinada por un club de Leones, los clubes Leo invitan a adultos jóvenes de 12 a 18 y de 18 a 30 años de edad a crear sus propios clubes Leo y desarrollar habilidades para la vida a través del servicio y los </a:t>
            </a:r>
            <a:r>
              <a:rPr lang="es-ES" sz="1800" dirty="0">
                <a:solidFill>
                  <a:schemeClr val="bg1"/>
                </a:solidFill>
                <a:latin typeface="Arial"/>
                <a:ea typeface="Calibri" panose="020F0502020204030204" pitchFamily="34" charset="0"/>
                <a:cs typeface="Arial"/>
              </a:rPr>
              <a:t>valores de los Leones.   </a:t>
            </a:r>
          </a:p>
        </p:txBody>
      </p:sp>
      <p:sp>
        <p:nvSpPr>
          <p:cNvPr id="27" name="Body Copy">
            <a:extLst>
              <a:ext uri="{FF2B5EF4-FFF2-40B4-BE49-F238E27FC236}">
                <a16:creationId xmlns:a16="http://schemas.microsoft.com/office/drawing/2014/main" id="{BD5477CE-F4DD-304C-9A9A-50C5A804F010}"/>
              </a:ext>
            </a:extLst>
          </p:cNvPr>
          <p:cNvSpPr txBox="1">
            <a:spLocks/>
          </p:cNvSpPr>
          <p:nvPr/>
        </p:nvSpPr>
        <p:spPr>
          <a:xfrm>
            <a:off x="4280150" y="4154580"/>
            <a:ext cx="3595125" cy="270342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1" dirty="0">
                <a:solidFill>
                  <a:schemeClr val="bg1"/>
                </a:solidFill>
              </a:rPr>
              <a:t>Clubes virtuales </a:t>
            </a:r>
          </a:p>
          <a:p>
            <a:r>
              <a:rPr lang="es-ES" sz="1600" dirty="0">
                <a:solidFill>
                  <a:schemeClr val="bg1"/>
                </a:solidFill>
                <a:ea typeface="Calibri" panose="020F0502020204030204" pitchFamily="34" charset="0"/>
              </a:rPr>
              <a:t>Hoy en día, muchas familias están muy ocupadas y no pueden asistir en persona a las reuniones. Considere la posibilidad de adoptar un modelo híbrido para su club y así dar la oportunidad a que los socios asistan a las reuniones en la modalidad en línea.</a:t>
            </a:r>
          </a:p>
        </p:txBody>
      </p:sp>
      <p:sp>
        <p:nvSpPr>
          <p:cNvPr id="35" name="Body Copy">
            <a:extLst>
              <a:ext uri="{FF2B5EF4-FFF2-40B4-BE49-F238E27FC236}">
                <a16:creationId xmlns:a16="http://schemas.microsoft.com/office/drawing/2014/main" id="{73FBC161-6FDA-F14F-9779-F442BAC6EA99}"/>
              </a:ext>
            </a:extLst>
          </p:cNvPr>
          <p:cNvSpPr txBox="1">
            <a:spLocks/>
          </p:cNvSpPr>
          <p:nvPr/>
        </p:nvSpPr>
        <p:spPr>
          <a:xfrm>
            <a:off x="8370565" y="1476103"/>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b="1" dirty="0">
                <a:solidFill>
                  <a:schemeClr val="bg1"/>
                </a:solidFill>
              </a:rPr>
              <a:t>Clubes universitarios </a:t>
            </a:r>
          </a:p>
          <a:p>
            <a:r>
              <a:rPr lang="es-ES" sz="1800" dirty="0">
                <a:solidFill>
                  <a:schemeClr val="bg1"/>
                </a:solidFill>
                <a:ea typeface="Calibri" panose="020F0502020204030204" pitchFamily="34" charset="0"/>
              </a:rPr>
              <a:t>Un club de Leones universitario puede tener un gran impacto en la comunidad universitaria y en las comunidades del mundo y puede, además, relacionar a los estudiantes con miembros del equipo docente y empresarios.</a:t>
            </a:r>
          </a:p>
          <a:p>
            <a:endParaRPr lang="es-ES" sz="1800" dirty="0">
              <a:solidFill>
                <a:schemeClr val="bg1"/>
              </a:solidFill>
            </a:endParaRPr>
          </a:p>
        </p:txBody>
      </p:sp>
      <p:sp>
        <p:nvSpPr>
          <p:cNvPr id="36" name="Body Copy">
            <a:extLst>
              <a:ext uri="{FF2B5EF4-FFF2-40B4-BE49-F238E27FC236}">
                <a16:creationId xmlns:a16="http://schemas.microsoft.com/office/drawing/2014/main" id="{7DDD5C4A-BAAA-7244-A04D-DD862C5DFE2E}"/>
              </a:ext>
            </a:extLst>
          </p:cNvPr>
          <p:cNvSpPr txBox="1">
            <a:spLocks/>
          </p:cNvSpPr>
          <p:nvPr/>
        </p:nvSpPr>
        <p:spPr>
          <a:xfrm>
            <a:off x="8370565" y="4304135"/>
            <a:ext cx="3595125" cy="20443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bg1"/>
              </a:solidFill>
            </a:endParaRPr>
          </a:p>
        </p:txBody>
      </p:sp>
      <p:sp>
        <p:nvSpPr>
          <p:cNvPr id="38" name="Header Copy">
            <a:extLst>
              <a:ext uri="{FF2B5EF4-FFF2-40B4-BE49-F238E27FC236}">
                <a16:creationId xmlns:a16="http://schemas.microsoft.com/office/drawing/2014/main" id="{EBB3B6C9-877F-1A44-A330-67A1296B30E3}"/>
              </a:ext>
            </a:extLst>
          </p:cNvPr>
          <p:cNvSpPr txBox="1">
            <a:spLocks/>
          </p:cNvSpPr>
          <p:nvPr/>
        </p:nvSpPr>
        <p:spPr>
          <a:xfrm>
            <a:off x="226310" y="233780"/>
            <a:ext cx="11041912" cy="73279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a:solidFill>
                  <a:srgbClr val="00338D"/>
                </a:solidFill>
              </a:rPr>
              <a:t>Programas Leonísticos actuales para ayudar a que las familias participen</a:t>
            </a:r>
          </a:p>
        </p:txBody>
      </p:sp>
      <p:sp>
        <p:nvSpPr>
          <p:cNvPr id="24" name="TextBox 23">
            <a:extLst>
              <a:ext uri="{FF2B5EF4-FFF2-40B4-BE49-F238E27FC236}">
                <a16:creationId xmlns:a16="http://schemas.microsoft.com/office/drawing/2014/main" id="{F55F2F33-A663-42B2-9D96-A2B5E5B70640}"/>
              </a:ext>
            </a:extLst>
          </p:cNvPr>
          <p:cNvSpPr txBox="1"/>
          <p:nvPr/>
        </p:nvSpPr>
        <p:spPr>
          <a:xfrm>
            <a:off x="224024" y="1993763"/>
            <a:ext cx="3586745" cy="1200329"/>
          </a:xfrm>
          <a:prstGeom prst="rect">
            <a:avLst/>
          </a:prstGeom>
          <a:noFill/>
        </p:spPr>
        <p:txBody>
          <a:bodyPr wrap="square" lIns="91440" tIns="45720" rIns="91440" bIns="45720" anchor="t">
            <a:spAutoFit/>
          </a:bodyPr>
          <a:lstStyle/>
          <a:p>
            <a:r>
              <a:rPr lang="es-ES">
                <a:solidFill>
                  <a:schemeClr val="bg1"/>
                </a:solidFill>
                <a:latin typeface="Arial"/>
                <a:ea typeface="Calibri" panose="020F0502020204030204" pitchFamily="34" charset="0"/>
                <a:cs typeface="Arial"/>
              </a:rPr>
              <a:t>Un programa especial para </a:t>
            </a:r>
            <a:r>
              <a:rPr lang="es-ES" sz="1800">
                <a:solidFill>
                  <a:schemeClr val="bg1"/>
                </a:solidFill>
                <a:latin typeface="Arial"/>
                <a:ea typeface="Calibri" panose="020F0502020204030204" pitchFamily="34" charset="0"/>
                <a:cs typeface="Arial"/>
              </a:rPr>
              <a:t>niños de 12 años o menos y los familiares de </a:t>
            </a:r>
            <a:r>
              <a:rPr lang="es-ES">
                <a:solidFill>
                  <a:schemeClr val="bg1"/>
                </a:solidFill>
                <a:latin typeface="Arial"/>
                <a:ea typeface="Calibri" panose="020F0502020204030204" pitchFamily="34" charset="0"/>
                <a:cs typeface="Arial"/>
              </a:rPr>
              <a:t>los socios </a:t>
            </a:r>
            <a:r>
              <a:rPr lang="es-ES" sz="1800">
                <a:solidFill>
                  <a:schemeClr val="bg1"/>
                </a:solidFill>
                <a:latin typeface="Arial"/>
                <a:ea typeface="Calibri" panose="020F0502020204030204" pitchFamily="34" charset="0"/>
                <a:cs typeface="Arial"/>
              </a:rPr>
              <a:t>Leones </a:t>
            </a:r>
            <a:r>
              <a:rPr lang="es-ES">
                <a:solidFill>
                  <a:schemeClr val="bg1"/>
                </a:solidFill>
                <a:latin typeface="Arial"/>
                <a:ea typeface="Calibri" panose="020F0502020204030204" pitchFamily="34" charset="0"/>
                <a:cs typeface="Arial"/>
              </a:rPr>
              <a:t>para servir junto al club de Leones </a:t>
            </a:r>
          </a:p>
        </p:txBody>
      </p:sp>
    </p:spTree>
    <p:extLst>
      <p:ext uri="{BB962C8B-B14F-4D97-AF65-F5344CB8AC3E}">
        <p14:creationId xmlns:p14="http://schemas.microsoft.com/office/powerpoint/2010/main" val="181190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3" name="Group 2">
            <a:extLst>
              <a:ext uri="{FF2B5EF4-FFF2-40B4-BE49-F238E27FC236}">
                <a16:creationId xmlns:a16="http://schemas.microsoft.com/office/drawing/2014/main" id="{74A5E45F-A3AE-2E46-A663-87F532F6A4EC}"/>
              </a:ext>
            </a:extLst>
          </p:cNvPr>
          <p:cNvGrpSpPr/>
          <p:nvPr/>
        </p:nvGrpSpPr>
        <p:grpSpPr>
          <a:xfrm>
            <a:off x="4955038" y="0"/>
            <a:ext cx="1677492" cy="6858000"/>
            <a:chOff x="4955038"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810975" y="1624322"/>
            <a:ext cx="4914756" cy="351733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es-ES">
                <a:solidFill>
                  <a:schemeClr val="bg1"/>
                </a:solidFill>
                <a:latin typeface="Arial"/>
                <a:ea typeface="Arial" charset="0"/>
                <a:cs typeface="Arial"/>
              </a:rPr>
              <a:t>Ayuda a alentar a las familias a participar como voluntarias al incorporar a los socios cachorros en las reuniones, actividades y proyectos de servicio del club de Leones.</a:t>
            </a:r>
          </a:p>
          <a:p>
            <a:pPr marL="342900" indent="-342900">
              <a:buClr>
                <a:srgbClr val="EBB700"/>
              </a:buClr>
              <a:buSzPct val="100000"/>
              <a:buFont typeface="Lucida Grande" panose="020B0600040502020204" pitchFamily="34" charset="0"/>
              <a:buChar char="▶"/>
            </a:pPr>
            <a:r>
              <a:rPr lang="es-ES">
                <a:solidFill>
                  <a:schemeClr val="bg1"/>
                </a:solidFill>
                <a:latin typeface="Arial"/>
                <a:ea typeface="Arial" charset="0"/>
                <a:cs typeface="Arial"/>
              </a:rPr>
              <a:t>Está diseñado para niños de 12 años y menores de esa edad.</a:t>
            </a:r>
          </a:p>
          <a:p>
            <a:pPr marL="342900" indent="-342900">
              <a:buClr>
                <a:srgbClr val="EBB700"/>
              </a:buClr>
              <a:buSzPct val="100000"/>
              <a:buFont typeface="Lucida Grande" panose="020B0600040502020204" pitchFamily="34" charset="0"/>
              <a:buChar char="▶"/>
            </a:pPr>
            <a:r>
              <a:rPr lang="es-ES">
                <a:solidFill>
                  <a:schemeClr val="bg1"/>
                </a:solidFill>
                <a:latin typeface="Arial"/>
                <a:ea typeface="Arial" charset="0"/>
                <a:cs typeface="Arial"/>
              </a:rPr>
              <a:t>Los socios pueden solicitar a la Asociación Internacional de Clubes de Leones emblemas de Cachorros para cada uno de los tres niveles. </a:t>
            </a:r>
            <a:br>
              <a:rPr lang="es-ES">
                <a:latin typeface="Arial" charset="0"/>
                <a:ea typeface="Arial" charset="0"/>
                <a:cs typeface="Arial" charset="0"/>
              </a:rPr>
            </a:br>
            <a:endParaRPr lang="es-ES">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373448" cy="2144177"/>
          </a:xfrm>
          <a:prstGeom prst="rect">
            <a:avLst/>
          </a:prstGeom>
          <a:noFill/>
        </p:spPr>
        <p:txBody>
          <a:bodyPr wrap="square" rtlCol="0" anchor="b">
            <a:spAutoFit/>
          </a:bodyPr>
          <a:lstStyle/>
          <a:p>
            <a:pPr algn="ctr">
              <a:lnSpc>
                <a:spcPts val="8000"/>
              </a:lnSpc>
            </a:pPr>
            <a:r>
              <a:rPr lang="es-ES" sz="8000" b="1" dirty="0">
                <a:solidFill>
                  <a:srgbClr val="00338D"/>
                </a:solidFill>
                <a:latin typeface="Arial" panose="020B0604020202020204" pitchFamily="34" charset="0"/>
                <a:ea typeface="Arial" charset="0"/>
                <a:cs typeface="Arial" panose="020B0604020202020204" pitchFamily="34" charset="0"/>
              </a:rPr>
              <a:t>Programa Cachorros</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White">
            <a:extLst>
              <a:ext uri="{FF2B5EF4-FFF2-40B4-BE49-F238E27FC236}">
                <a16:creationId xmlns:a16="http://schemas.microsoft.com/office/drawing/2014/main" id="{225A5E7C-DEA0-714B-805B-03D83CE15FA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13" name="Picture 12">
            <a:extLst>
              <a:ext uri="{FF2B5EF4-FFF2-40B4-BE49-F238E27FC236}">
                <a16:creationId xmlns:a16="http://schemas.microsoft.com/office/drawing/2014/main" id="{BE0D3F9F-984D-824C-9AE7-FE50AD070310}"/>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419490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5035518" cy="4258512"/>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es-ES" dirty="0">
                <a:latin typeface="Arial"/>
                <a:ea typeface="Arial" charset="0"/>
                <a:cs typeface="Arial"/>
              </a:rPr>
              <a:t>Los clubes de Leones pueden patrocinar un club Leo y orientar y capacitar a los líderes jóvenes así como fomentar el compromiso de servicio.</a:t>
            </a:r>
          </a:p>
          <a:p>
            <a:pPr marL="342900" indent="-342900">
              <a:buClr>
                <a:srgbClr val="EBB700"/>
              </a:buClr>
              <a:buSzPct val="100000"/>
              <a:buFont typeface="Lucida Grande" panose="020B0600040502020204" pitchFamily="34" charset="0"/>
              <a:buChar char="▶"/>
            </a:pPr>
            <a:r>
              <a:rPr lang="es-ES" dirty="0">
                <a:latin typeface="Arial"/>
                <a:ea typeface="Arial" charset="0"/>
                <a:cs typeface="Arial"/>
              </a:rPr>
              <a:t>Leos Alfa: De 12 a 18 años de edad</a:t>
            </a:r>
          </a:p>
          <a:p>
            <a:pPr marL="342900" indent="-342900">
              <a:buClr>
                <a:srgbClr val="EBB700"/>
              </a:buClr>
              <a:buSzPct val="100000"/>
              <a:buFont typeface="Lucida Grande" panose="020B0600040502020204" pitchFamily="34" charset="0"/>
              <a:buChar char="▶"/>
            </a:pPr>
            <a:r>
              <a:rPr lang="es-ES" dirty="0">
                <a:latin typeface="Arial"/>
                <a:ea typeface="Arial" charset="0"/>
                <a:cs typeface="Arial"/>
              </a:rPr>
              <a:t>Leos Omega: De 18 a 30 años de edad</a:t>
            </a:r>
          </a:p>
          <a:p>
            <a:pPr marL="342900" indent="-342900">
              <a:buClr>
                <a:srgbClr val="EBB700"/>
              </a:buClr>
              <a:buSzPct val="100000"/>
              <a:buFont typeface="Lucida Grande" panose="020B0600040502020204" pitchFamily="34" charset="0"/>
              <a:buChar char="▶"/>
            </a:pPr>
            <a:r>
              <a:rPr lang="es-ES" dirty="0">
                <a:latin typeface="Arial"/>
                <a:ea typeface="Arial" charset="0"/>
                <a:cs typeface="Arial"/>
              </a:rPr>
              <a:t>LEO significa: </a:t>
            </a:r>
          </a:p>
          <a:p>
            <a:pPr marL="861695" lvl="1">
              <a:buClr>
                <a:srgbClr val="EBB700"/>
              </a:buClr>
              <a:buSzPct val="100000"/>
              <a:buFont typeface="Lucida Grande" panose="020B0600040502020204" pitchFamily="34" charset="0"/>
              <a:buChar char="▶"/>
            </a:pPr>
            <a:r>
              <a:rPr lang="es-ES" dirty="0">
                <a:latin typeface="Arial"/>
                <a:ea typeface="Arial" charset="0"/>
                <a:cs typeface="Arial"/>
              </a:rPr>
              <a:t>Liderato</a:t>
            </a:r>
          </a:p>
          <a:p>
            <a:pPr marL="861695" lvl="1">
              <a:buClr>
                <a:srgbClr val="EBB700"/>
              </a:buClr>
              <a:buSzPct val="100000"/>
              <a:buFont typeface="Lucida Grande" panose="020B0600040502020204" pitchFamily="34" charset="0"/>
              <a:buChar char="▶"/>
            </a:pPr>
            <a:r>
              <a:rPr lang="es-ES" dirty="0">
                <a:latin typeface="Arial"/>
                <a:ea typeface="Arial" charset="0"/>
                <a:cs typeface="Arial"/>
              </a:rPr>
              <a:t>Experiencia</a:t>
            </a:r>
          </a:p>
          <a:p>
            <a:pPr marL="861695" lvl="1">
              <a:buClr>
                <a:srgbClr val="EBB700"/>
              </a:buClr>
              <a:buSzPct val="100000"/>
              <a:buFont typeface="Lucida Grande" panose="020B0600040502020204" pitchFamily="34" charset="0"/>
              <a:buChar char="▶"/>
            </a:pPr>
            <a:r>
              <a:rPr lang="es-ES" dirty="0">
                <a:latin typeface="Arial" charset="0"/>
                <a:ea typeface="Arial" charset="0"/>
                <a:cs typeface="Arial" charset="0"/>
              </a:rPr>
              <a:t>Oportunidad</a:t>
            </a:r>
            <a:br>
              <a:rPr lang="es-ES" dirty="0">
                <a:latin typeface="Arial" charset="0"/>
                <a:ea typeface="Arial" charset="0"/>
                <a:cs typeface="Arial" charset="0"/>
              </a:rPr>
            </a:br>
            <a:endParaRPr lang="es-ES" dirty="0">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a:p>
            <a:pPr>
              <a:buClr>
                <a:srgbClr val="EBB700"/>
              </a:buClr>
              <a:buSzPct val="100000"/>
            </a:pPr>
            <a:endParaRPr lang="en-US" kern="0" dirty="0">
              <a:solidFill>
                <a:srgbClr val="0D2240"/>
              </a:solidFill>
              <a:latin typeface="Arial" charset="0"/>
              <a:ea typeface="Arial" charset="0"/>
              <a:cs typeface="Arial" charset="0"/>
            </a:endParaRP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164630"/>
            <a:ext cx="5092507" cy="2144177"/>
          </a:xfrm>
          <a:prstGeom prst="rect">
            <a:avLst/>
          </a:prstGeom>
          <a:noFill/>
        </p:spPr>
        <p:txBody>
          <a:bodyPr wrap="square" rtlCol="0" anchor="b">
            <a:spAutoFit/>
          </a:bodyPr>
          <a:lstStyle/>
          <a:p>
            <a:pPr algn="ctr">
              <a:lnSpc>
                <a:spcPts val="8000"/>
              </a:lnSpc>
            </a:pPr>
            <a:r>
              <a:rPr lang="es-ES" sz="8000" b="1">
                <a:solidFill>
                  <a:schemeClr val="bg1"/>
                </a:solidFill>
                <a:latin typeface="Arial" panose="020B0604020202020204" pitchFamily="34" charset="0"/>
                <a:ea typeface="Arial" charset="0"/>
                <a:cs typeface="Arial" panose="020B0604020202020204" pitchFamily="34" charset="0"/>
              </a:rPr>
              <a:t>Programa de Clubes Leo</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630288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203" t="8413" r="203" b="7451"/>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2115240"/>
            <a:ext cx="6209629" cy="1500186"/>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t>Entrega de informes de afiliación familiar</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16" name="Picture 15">
            <a:extLst>
              <a:ext uri="{FF2B5EF4-FFF2-40B4-BE49-F238E27FC236}">
                <a16:creationId xmlns:a16="http://schemas.microsoft.com/office/drawing/2014/main" id="{2914DF02-25B9-A943-9ECD-68005E5FD933}"/>
              </a:ext>
            </a:extLst>
          </p:cNvPr>
          <p:cNvPicPr>
            <a:picLocks noChangeAspect="1"/>
          </p:cNvPicPr>
          <p:nvPr/>
        </p:nvPicPr>
        <p:blipFill>
          <a:blip r:embed="rId3"/>
          <a:stretch>
            <a:fillRect/>
          </a:stretch>
        </p:blipFill>
        <p:spPr>
          <a:xfrm>
            <a:off x="9906000" y="0"/>
            <a:ext cx="2286000" cy="2286000"/>
          </a:xfrm>
          <a:prstGeom prst="rect">
            <a:avLst/>
          </a:prstGeom>
        </p:spPr>
      </p:pic>
      <p:pic>
        <p:nvPicPr>
          <p:cNvPr id="17" name="Picture 16">
            <a:extLst>
              <a:ext uri="{FF2B5EF4-FFF2-40B4-BE49-F238E27FC236}">
                <a16:creationId xmlns:a16="http://schemas.microsoft.com/office/drawing/2014/main" id="{30C9B824-8C4F-D949-B088-442798ED5D45}"/>
              </a:ext>
            </a:extLst>
          </p:cNvPr>
          <p:cNvPicPr>
            <a:picLocks noChangeAspect="1"/>
          </p:cNvPicPr>
          <p:nvPr/>
        </p:nvPicPr>
        <p:blipFill>
          <a:blip r:embed="rId3"/>
          <a:stretch>
            <a:fillRect/>
          </a:stretch>
        </p:blipFill>
        <p:spPr>
          <a:xfrm rot="10800000">
            <a:off x="-1" y="4572001"/>
            <a:ext cx="2286000" cy="2286000"/>
          </a:xfrm>
          <a:prstGeom prst="rect">
            <a:avLst/>
          </a:prstGeom>
        </p:spPr>
      </p:pic>
      <p:sp>
        <p:nvSpPr>
          <p:cNvPr id="8" name="Page Number - White">
            <a:extLst>
              <a:ext uri="{FF2B5EF4-FFF2-40B4-BE49-F238E27FC236}">
                <a16:creationId xmlns:a16="http://schemas.microsoft.com/office/drawing/2014/main" id="{A7BA4B8B-61B5-EA4B-AFE0-E5EA026E1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9" name="Picture 8">
            <a:extLst>
              <a:ext uri="{FF2B5EF4-FFF2-40B4-BE49-F238E27FC236}">
                <a16:creationId xmlns:a16="http://schemas.microsoft.com/office/drawing/2014/main" id="{BE04E847-7143-DE42-9E3D-A21E4F89D1C3}"/>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16449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s Circles">
            <a:extLst>
              <a:ext uri="{FF2B5EF4-FFF2-40B4-BE49-F238E27FC236}">
                <a16:creationId xmlns:a16="http://schemas.microsoft.com/office/drawing/2014/main" id="{D35B8394-C793-4D43-9BCE-C3C948BD0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447" y="3429000"/>
            <a:ext cx="4824982" cy="3203252"/>
          </a:xfrm>
          <a:prstGeom prst="rect">
            <a:avLst/>
          </a:prstGeom>
        </p:spPr>
      </p:pic>
      <p:sp>
        <p:nvSpPr>
          <p:cNvPr id="7" name="Subhead">
            <a:extLst>
              <a:ext uri="{FF2B5EF4-FFF2-40B4-BE49-F238E27FC236}">
                <a16:creationId xmlns:a16="http://schemas.microsoft.com/office/drawing/2014/main" id="{6D7BD20D-3CBE-904D-BAF6-087B7453C430}"/>
              </a:ext>
            </a:extLst>
          </p:cNvPr>
          <p:cNvSpPr txBox="1">
            <a:spLocks/>
          </p:cNvSpPr>
          <p:nvPr/>
        </p:nvSpPr>
        <p:spPr>
          <a:xfrm>
            <a:off x="1746019" y="2351867"/>
            <a:ext cx="8699961"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rgbClr val="55565A"/>
                </a:solidFill>
                <a:latin typeface="Arial" charset="0"/>
                <a:ea typeface="Arial" charset="0"/>
                <a:cs typeface="Arial" charset="0"/>
              </a:rPr>
              <a:t>Para participar en el Programa de Afiliación Familiar, el secretario de su club debe rellenar el </a:t>
            </a:r>
            <a:r>
              <a:rPr lang="es-ES" dirty="0">
                <a:solidFill>
                  <a:srgbClr val="55565A"/>
                </a:solidFill>
                <a:latin typeface="Arial" charset="0"/>
                <a:ea typeface="Arial" charset="0"/>
                <a:cs typeface="Arial" charset="0"/>
                <a:hlinkClick r:id="rId3"/>
              </a:rPr>
              <a:t>Formulario de certificación familiar</a:t>
            </a:r>
            <a:r>
              <a:rPr lang="es-ES" dirty="0">
                <a:solidFill>
                  <a:srgbClr val="55565A"/>
                </a:solidFill>
                <a:latin typeface="Arial" charset="0"/>
                <a:ea typeface="Arial" charset="0"/>
                <a:cs typeface="Arial" charset="0"/>
              </a:rPr>
              <a:t> y enviarlo o bien presentarlo en línea.</a:t>
            </a:r>
          </a:p>
        </p:txBody>
      </p:sp>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19" name="Headline">
            <a:extLst>
              <a:ext uri="{FF2B5EF4-FFF2-40B4-BE49-F238E27FC236}">
                <a16:creationId xmlns:a16="http://schemas.microsoft.com/office/drawing/2014/main" id="{740A47B8-6F7F-0345-A738-FF471743261F}"/>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dirty="0">
                <a:solidFill>
                  <a:srgbClr val="EBB700"/>
                </a:solidFill>
              </a:rPr>
              <a:t>Entrega de informes de afiliación familiar</a:t>
            </a:r>
          </a:p>
        </p:txBody>
      </p:sp>
      <p:sp>
        <p:nvSpPr>
          <p:cNvPr id="12" name="Text Placeholder 18">
            <a:extLst>
              <a:ext uri="{FF2B5EF4-FFF2-40B4-BE49-F238E27FC236}">
                <a16:creationId xmlns:a16="http://schemas.microsoft.com/office/drawing/2014/main" id="{0F44EF3A-6441-F749-AD46-F9A1FDBF6E47}"/>
              </a:ext>
            </a:extLst>
          </p:cNvPr>
          <p:cNvSpPr txBox="1">
            <a:spLocks/>
          </p:cNvSpPr>
          <p:nvPr/>
        </p:nvSpPr>
        <p:spPr>
          <a:xfrm>
            <a:off x="1997612" y="832768"/>
            <a:ext cx="8032653" cy="978356"/>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rgbClr val="00338D"/>
                </a:solidFill>
              </a:rPr>
              <a:t>Entrega del informe de afiliación familiar</a:t>
            </a:r>
          </a:p>
        </p:txBody>
      </p:sp>
      <p:sp>
        <p:nvSpPr>
          <p:cNvPr id="15" name="Rectangle 14">
            <a:extLst>
              <a:ext uri="{FF2B5EF4-FFF2-40B4-BE49-F238E27FC236}">
                <a16:creationId xmlns:a16="http://schemas.microsoft.com/office/drawing/2014/main" id="{A123B0F2-3BA1-9B40-92FC-6873BD7D0948}"/>
              </a:ext>
            </a:extLst>
          </p:cNvPr>
          <p:cNvSpPr/>
          <p:nvPr/>
        </p:nvSpPr>
        <p:spPr>
          <a:xfrm>
            <a:off x="4724398" y="2002074"/>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8710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4800" b="1">
                <a:solidFill>
                  <a:schemeClr val="bg1"/>
                </a:solidFill>
                <a:latin typeface="Helvetica Neue" charset="0"/>
                <a:ea typeface="Helvetica Neue" charset="0"/>
                <a:cs typeface="Helvetica Neue" charset="0"/>
              </a:rPr>
              <a:t>Gracias</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es-ES" sz="1600" b="1">
                <a:solidFill>
                  <a:schemeClr val="bg1"/>
                </a:solidFill>
              </a:rPr>
              <a:t>© 2019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es-ES" sz="1600" b="1">
                <a:solidFill>
                  <a:schemeClr val="bg1"/>
                </a:solidFill>
              </a:rPr>
              <a:t>XXXX 00/00 SP</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8359" r="936" b="8055"/>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286000" y="3206478"/>
            <a:ext cx="8050695"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t>Conceptos básicos de la afiliación familiar</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8"/>
            <a:ext cx="5376661" cy="37449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Conceptos básicos de la afiliación familiar </a:t>
            </a: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16836" y="2937416"/>
            <a:ext cx="5232800"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es-ES" sz="2400">
                <a:solidFill>
                  <a:schemeClr val="bg1"/>
                </a:solidFill>
                <a:latin typeface="Arial" charset="0"/>
                <a:ea typeface="Arial" charset="0"/>
                <a:cs typeface="Arial" charset="0"/>
              </a:rPr>
              <a:t>Incrementar la calidad del tiempo en familia</a:t>
            </a:r>
          </a:p>
          <a:p>
            <a:pPr marL="457200" indent="-457200">
              <a:buSzPct val="120000"/>
              <a:buFont typeface="Arial" panose="020B0604020202020204" pitchFamily="34" charset="0"/>
              <a:buChar char="•"/>
            </a:pPr>
            <a:r>
              <a:rPr lang="es-ES" sz="2400">
                <a:solidFill>
                  <a:schemeClr val="bg1"/>
                </a:solidFill>
                <a:latin typeface="Arial" charset="0"/>
                <a:ea typeface="Arial" charset="0"/>
                <a:cs typeface="Arial" charset="0"/>
              </a:rPr>
              <a:t>Servir de ejemplo.</a:t>
            </a:r>
          </a:p>
          <a:p>
            <a:pPr marL="457200" indent="-457200">
              <a:buSzPct val="120000"/>
              <a:buFont typeface="Arial" panose="020B0604020202020204" pitchFamily="34" charset="0"/>
              <a:buChar char="•"/>
            </a:pPr>
            <a:r>
              <a:rPr lang="es-ES" sz="2400">
                <a:solidFill>
                  <a:schemeClr val="bg1"/>
                </a:solidFill>
                <a:latin typeface="Arial" charset="0"/>
                <a:ea typeface="Arial" charset="0"/>
                <a:cs typeface="Arial" charset="0"/>
              </a:rPr>
              <a:t>Ayudar a la comunidad.</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516836" y="901246"/>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s-ES" sz="3200" b="1" dirty="0">
                <a:solidFill>
                  <a:schemeClr val="bg1"/>
                </a:solidFill>
                <a:latin typeface="Arial" charset="0"/>
                <a:ea typeface="Arial" charset="0"/>
                <a:cs typeface="Arial" charset="0"/>
              </a:rPr>
              <a:t>¿Por qué involucrar a los miembros de la familia en el servicio? </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61246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a:solidFill>
                  <a:schemeClr val="bg1"/>
                </a:solidFill>
              </a:rPr>
              <a:t>El Programa de Afiliación Familiar concierne a los socios familiares que:</a:t>
            </a:r>
          </a:p>
          <a:p>
            <a:endParaRPr lang="en-US" sz="1800" kern="0" dirty="0">
              <a:solidFill>
                <a:schemeClr val="bg1"/>
              </a:solidFill>
            </a:endParaRPr>
          </a:p>
          <a:p>
            <a:pPr marL="285750" indent="-285750">
              <a:buFont typeface="Arial" panose="020B0604020202020204" pitchFamily="34" charset="0"/>
              <a:buChar char="•"/>
            </a:pPr>
            <a:r>
              <a:rPr lang="es-ES" sz="1800">
                <a:solidFill>
                  <a:schemeClr val="bg1"/>
                </a:solidFill>
              </a:rPr>
              <a:t>cubren los requisitos para afiliarse a los Leones,</a:t>
            </a:r>
          </a:p>
          <a:p>
            <a:pPr marL="285750" indent="-285750">
              <a:buFont typeface="Arial" panose="020B0604020202020204" pitchFamily="34" charset="0"/>
              <a:buChar char="•"/>
            </a:pPr>
            <a:r>
              <a:rPr lang="es-ES" sz="1800">
                <a:solidFill>
                  <a:schemeClr val="bg1"/>
                </a:solidFill>
              </a:rPr>
              <a:t>ya han ingresado o van a ingresar al mismo clubes de Leones,</a:t>
            </a:r>
          </a:p>
          <a:p>
            <a:pPr marL="285750" indent="-285750">
              <a:buFont typeface="Arial" panose="020B0604020202020204" pitchFamily="34" charset="0"/>
              <a:buChar char="•"/>
            </a:pPr>
            <a:r>
              <a:rPr lang="es-ES" sz="1800">
                <a:solidFill>
                  <a:schemeClr val="bg1"/>
                </a:solidFill>
              </a:rPr>
              <a:t>viven en el mismo hogar y están emparentados por nacimiento, matrimonio u otra relación legal.</a:t>
            </a:r>
          </a:p>
        </p:txBody>
      </p:sp>
      <p:sp>
        <p:nvSpPr>
          <p:cNvPr id="12" name="Yellow Bar">
            <a:extLst>
              <a:ext uri="{FF2B5EF4-FFF2-40B4-BE49-F238E27FC236}">
                <a16:creationId xmlns:a16="http://schemas.microsoft.com/office/drawing/2014/main" id="{AF9F7C8F-5725-4A49-B3AF-B006117735B9}"/>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672029"/>
            <a:ext cx="8810798" cy="693873"/>
          </a:xfrm>
          <a:prstGeom prst="rect">
            <a:avLst/>
          </a:prstGeom>
        </p:spPr>
        <p:txBody>
          <a:bodyPr>
            <a:normAutofit fontScale="85000" lnSpcReduction="2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bg1"/>
                </a:solidFill>
              </a:rPr>
              <a:t>¿Quiénes pueden participar en el Programa de</a:t>
            </a:r>
          </a:p>
          <a:p>
            <a:r>
              <a:rPr lang="es-ES" sz="3200" dirty="0">
                <a:solidFill>
                  <a:schemeClr val="bg1"/>
                </a:solidFill>
              </a:rPr>
              <a:t> Afiliación Familiar?</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95500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es-ES">
                <a:solidFill>
                  <a:srgbClr val="0D2240"/>
                </a:solidFill>
                <a:latin typeface="Arial" charset="0"/>
                <a:ea typeface="Arial" charset="0"/>
                <a:cs typeface="Arial" charset="0"/>
              </a:rPr>
              <a:t>La afiliación familiar es un programa que brinda a los Leones la oportunidad de facilitar que otros miembros de la misma familia presten servicio a su comunidad.</a:t>
            </a:r>
            <a:br>
              <a:rPr lang="es-ES">
                <a:solidFill>
                  <a:srgbClr val="0D2240"/>
                </a:solidFill>
                <a:latin typeface="Arial" charset="0"/>
                <a:ea typeface="Arial" charset="0"/>
                <a:cs typeface="Arial" charset="0"/>
              </a:rPr>
            </a:br>
            <a:endParaRPr lang="es-ES">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es-ES">
                <a:solidFill>
                  <a:srgbClr val="0D2240"/>
                </a:solidFill>
                <a:latin typeface="Arial" charset="0"/>
                <a:ea typeface="Arial" charset="0"/>
                <a:cs typeface="Arial" charset="0"/>
              </a:rPr>
              <a:t>El programa facilita lo anterior al ofrecer a los miembros de la familia un descuento en las cuotas.</a:t>
            </a:r>
            <a:br>
              <a:rPr lang="es-ES">
                <a:solidFill>
                  <a:srgbClr val="0D2240"/>
                </a:solidFill>
                <a:latin typeface="Arial" charset="0"/>
                <a:ea typeface="Arial" charset="0"/>
                <a:cs typeface="Arial" charset="0"/>
              </a:rPr>
            </a:br>
            <a:endParaRPr lang="es-ES">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es-ES">
                <a:solidFill>
                  <a:srgbClr val="0D2240"/>
                </a:solidFill>
                <a:latin typeface="Arial" charset="0"/>
                <a:ea typeface="Arial" charset="0"/>
                <a:cs typeface="Arial" charset="0"/>
              </a:rPr>
              <a:t>El descuento de cuotas lo determina el distrito.</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840984"/>
            <a:ext cx="5092507" cy="1323439"/>
          </a:xfrm>
          <a:prstGeom prst="rect">
            <a:avLst/>
          </a:prstGeom>
          <a:noFill/>
        </p:spPr>
        <p:txBody>
          <a:bodyPr wrap="square" rtlCol="0" anchor="b">
            <a:spAutoFit/>
          </a:bodyPr>
          <a:lstStyle/>
          <a:p>
            <a:pPr algn="ctr"/>
            <a:r>
              <a:rPr lang="es-ES" sz="4000" b="1">
                <a:solidFill>
                  <a:schemeClr val="bg1"/>
                </a:solidFill>
                <a:latin typeface="Arial" panose="020B0604020202020204" pitchFamily="34" charset="0"/>
                <a:ea typeface="Arial" charset="0"/>
                <a:cs typeface="Arial" panose="020B0604020202020204" pitchFamily="34" charset="0"/>
              </a:rPr>
              <a:t>¿Qué es la afiliación familiar?</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3"/>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l="604" t="9867" r="630" b="6773"/>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t>Para empezar…</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Background - Solid">
            <a:extLst>
              <a:ext uri="{FF2B5EF4-FFF2-40B4-BE49-F238E27FC236}">
                <a16:creationId xmlns:a16="http://schemas.microsoft.com/office/drawing/2014/main" id="{452DE08C-F2BF-A54D-B326-B04A101D8C30}"/>
              </a:ext>
            </a:extLst>
          </p:cNvPr>
          <p:cNvSpPr/>
          <p:nvPr/>
        </p:nvSpPr>
        <p:spPr>
          <a:xfrm>
            <a:off x="1" y="3409247"/>
            <a:ext cx="3050320" cy="344875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3ABBB681-35F2-E640-B821-4B731FF91872}"/>
              </a:ext>
            </a:extLst>
          </p:cNvPr>
          <p:cNvSpPr/>
          <p:nvPr/>
        </p:nvSpPr>
        <p:spPr>
          <a:xfrm>
            <a:off x="3045681" y="3409247"/>
            <a:ext cx="3050320" cy="344875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C0A8A5F3-89AE-4044-85BB-A697E02A9A44}"/>
              </a:ext>
            </a:extLst>
          </p:cNvPr>
          <p:cNvSpPr/>
          <p:nvPr/>
        </p:nvSpPr>
        <p:spPr>
          <a:xfrm>
            <a:off x="6091361" y="3409247"/>
            <a:ext cx="3050320" cy="3448751"/>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955A863-4945-0940-9E42-DB7F1DB24754}"/>
              </a:ext>
            </a:extLst>
          </p:cNvPr>
          <p:cNvSpPr/>
          <p:nvPr/>
        </p:nvSpPr>
        <p:spPr>
          <a:xfrm>
            <a:off x="9137040" y="3409247"/>
            <a:ext cx="3050320" cy="3448751"/>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1804467"/>
            <a:ext cx="10159874" cy="90051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s-ES" sz="1800">
                <a:solidFill>
                  <a:schemeClr val="bg1"/>
                </a:solidFill>
              </a:rPr>
              <a:t>A</a:t>
            </a: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 pesar de sus múltiples ventajas, el concepto de familia no encaja en todos los clubes. Para implementar con éxito el concepto de club familiar, se necesita la aceptación y el entusiasmo de todos los socios. Antes de continuar, asegúrese de comprenderlo a fondo y de estar preparado para realizar los cambios necesarios para incluir a las familias en su club de Leones. </a:t>
            </a:r>
          </a:p>
          <a:p>
            <a:pPr algn="ctr"/>
            <a:endParaRPr lang="en-US" sz="1800" kern="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632960" y="15435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1909048" y="86050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s-ES" sz="3200">
                <a:solidFill>
                  <a:schemeClr val="bg1"/>
                </a:solidFill>
              </a:rPr>
              <a:t>¿Por dónde empezar?</a:t>
            </a:r>
          </a:p>
        </p:txBody>
      </p:sp>
      <p:sp>
        <p:nvSpPr>
          <p:cNvPr id="20" name="Body Copy">
            <a:extLst>
              <a:ext uri="{FF2B5EF4-FFF2-40B4-BE49-F238E27FC236}">
                <a16:creationId xmlns:a16="http://schemas.microsoft.com/office/drawing/2014/main" id="{9283FD6C-7DBF-7041-B27F-755487286E6C}"/>
              </a:ext>
            </a:extLst>
          </p:cNvPr>
          <p:cNvSpPr txBox="1">
            <a:spLocks/>
          </p:cNvSpPr>
          <p:nvPr/>
        </p:nvSpPr>
        <p:spPr>
          <a:xfrm>
            <a:off x="26893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Presente la idea al club. Explique el concepto de familia y cómo afectaría a su club.</a:t>
            </a:r>
          </a:p>
        </p:txBody>
      </p:sp>
      <p:sp>
        <p:nvSpPr>
          <p:cNvPr id="21" name="Body Copy">
            <a:extLst>
              <a:ext uri="{FF2B5EF4-FFF2-40B4-BE49-F238E27FC236}">
                <a16:creationId xmlns:a16="http://schemas.microsoft.com/office/drawing/2014/main" id="{D25AA450-2FC6-294E-B094-F2FA3EE81BA9}"/>
              </a:ext>
            </a:extLst>
          </p:cNvPr>
          <p:cNvSpPr txBox="1">
            <a:spLocks/>
          </p:cNvSpPr>
          <p:nvPr/>
        </p:nvSpPr>
        <p:spPr>
          <a:xfrm>
            <a:off x="3150824" y="3755892"/>
            <a:ext cx="2787268" cy="298643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Si la afiliación de su club está a favor de explorar más la idea, forme un comité para comprender todos los temas importantes que tendrían un impacto en el club. Establezca una fecha límite para que el comité presente sus hallazgos.</a:t>
            </a:r>
          </a:p>
        </p:txBody>
      </p:sp>
      <p:sp>
        <p:nvSpPr>
          <p:cNvPr id="22" name="Body Copy">
            <a:extLst>
              <a:ext uri="{FF2B5EF4-FFF2-40B4-BE49-F238E27FC236}">
                <a16:creationId xmlns:a16="http://schemas.microsoft.com/office/drawing/2014/main" id="{0BB80D65-9701-204D-BE31-1A1AF88C6587}"/>
              </a:ext>
            </a:extLst>
          </p:cNvPr>
          <p:cNvSpPr txBox="1">
            <a:spLocks/>
          </p:cNvSpPr>
          <p:nvPr/>
        </p:nvSpPr>
        <p:spPr>
          <a:xfrm>
            <a:off x="6372424"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Si los socios del club están a favor de continuar, enumere las metas y cree un plan de acción para implementar los cambios necesarios dentro del club. </a:t>
            </a:r>
          </a:p>
        </p:txBody>
      </p:sp>
      <p:sp>
        <p:nvSpPr>
          <p:cNvPr id="23" name="Body Copy">
            <a:extLst>
              <a:ext uri="{FF2B5EF4-FFF2-40B4-BE49-F238E27FC236}">
                <a16:creationId xmlns:a16="http://schemas.microsoft.com/office/drawing/2014/main" id="{4BF04623-02CB-E341-BD88-C0896F8C074B}"/>
              </a:ext>
            </a:extLst>
          </p:cNvPr>
          <p:cNvSpPr txBox="1">
            <a:spLocks/>
          </p:cNvSpPr>
          <p:nvPr/>
        </p:nvSpPr>
        <p:spPr>
          <a:xfrm>
            <a:off x="9413462" y="3755892"/>
            <a:ext cx="2470510" cy="283447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Una vez que se hayan realizado los cambios y que el club se haya adaptado bien al nuevo programa, planifique e implemente actividades para promover el club familiar.</a:t>
            </a:r>
          </a:p>
        </p:txBody>
      </p:sp>
      <p:pic>
        <p:nvPicPr>
          <p:cNvPr id="24" name="Emblem - White" descr="lionlogo_white.eps">
            <a:extLst>
              <a:ext uri="{FF2B5EF4-FFF2-40B4-BE49-F238E27FC236}">
                <a16:creationId xmlns:a16="http://schemas.microsoft.com/office/drawing/2014/main" id="{9AE6649F-1131-9D41-90B4-68ED8B507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534" y="238060"/>
            <a:ext cx="829848" cy="809517"/>
          </a:xfrm>
          <a:prstGeom prst="rect">
            <a:avLst/>
          </a:prstGeom>
        </p:spPr>
      </p:pic>
    </p:spTree>
    <p:extLst>
      <p:ext uri="{BB962C8B-B14F-4D97-AF65-F5344CB8AC3E}">
        <p14:creationId xmlns:p14="http://schemas.microsoft.com/office/powerpoint/2010/main" val="3126057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Para empezar</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es-E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Reuniones del club</a:t>
            </a:r>
            <a:r>
              <a:rPr lang="es-E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Las reuniones del club habrán de modificarse para que ofrecer un ambiente hospitalario para las familias sin dejar de ser productivas.</a:t>
            </a:r>
          </a:p>
          <a:p>
            <a:pPr marL="804849" lvl="1" indent="-285750">
              <a:lnSpc>
                <a:spcPct val="107000"/>
              </a:lnSpc>
              <a:spcBef>
                <a:spcPts val="0"/>
              </a:spcBef>
              <a:spcAft>
                <a:spcPts val="800"/>
              </a:spcAft>
              <a:buFont typeface="Arial" panose="020B0604020202020204" pitchFamily="34" charset="0"/>
              <a:buChar char="•"/>
            </a:pPr>
            <a:r>
              <a:rPr lang="es-ES"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Las reuniones del club deberán llevarse a cabo en un momento que sea conveniente para la participación de las familias. El club también puede adoptar una plataforma virtual, de modo que los socios puedan participar en la reunión desde sus hogares. </a:t>
            </a:r>
          </a:p>
          <a:p>
            <a:pPr marL="804849" lvl="1" indent="-285750">
              <a:lnSpc>
                <a:spcPct val="107000"/>
              </a:lnSpc>
              <a:spcBef>
                <a:spcPts val="0"/>
              </a:spcBef>
              <a:spcAft>
                <a:spcPts val="800"/>
              </a:spcAft>
              <a:buFont typeface="Arial" panose="020B0604020202020204" pitchFamily="34" charset="0"/>
              <a:buChar char="•"/>
            </a:pPr>
            <a:r>
              <a:rPr lang="es-ES"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El lugar de la reunión deberá ser apropiado para los niños. Considere incluir actividades para niños dirigidas por Leos en su club.</a:t>
            </a:r>
          </a:p>
          <a:p>
            <a:pPr marL="804849" lvl="1" indent="-285750">
              <a:lnSpc>
                <a:spcPct val="107000"/>
              </a:lnSpc>
              <a:spcBef>
                <a:spcPts val="0"/>
              </a:spcBef>
              <a:spcAft>
                <a:spcPts val="800"/>
              </a:spcAft>
              <a:buFont typeface="Arial" panose="020B0604020202020204" pitchFamily="34" charset="0"/>
              <a:buChar char="•"/>
            </a:pPr>
            <a:r>
              <a:rPr lang="es-ES"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Las reuniones en las que se cena tradicionalmente sentados a la mesa no son necesariamente propicias para las reuniones en las que haya niños presentes. Considere algo más informal, como un bufé o menú compartido tipo pícnic al que los participantes lleven comida para compartir. </a:t>
            </a:r>
          </a:p>
          <a:p>
            <a:pPr marL="804849" lvl="1" indent="-285750">
              <a:lnSpc>
                <a:spcPct val="107000"/>
              </a:lnSpc>
              <a:spcBef>
                <a:spcPts val="0"/>
              </a:spcBef>
              <a:spcAft>
                <a:spcPts val="800"/>
              </a:spcAft>
              <a:buFont typeface="Arial" panose="020B0604020202020204" pitchFamily="34" charset="0"/>
              <a:buChar char="•"/>
            </a:pPr>
            <a:r>
              <a:rPr lang="es-ES" sz="1800"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Las reuniones deben ser más breves para adaptarse a los apretados horarios de las familias.</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a:solidFill>
                  <a:schemeClr val="bg1"/>
                </a:solidFill>
              </a:rPr>
              <a:t>Ideas para las reuniones del club</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1600">
                <a:solidFill>
                  <a:srgbClr val="EBB700"/>
                </a:solidFill>
              </a:rPr>
              <a:t>Para empezar</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0" indent="-285750">
              <a:lnSpc>
                <a:spcPct val="107000"/>
              </a:lnSpc>
              <a:spcBef>
                <a:spcPts val="0"/>
              </a:spcBef>
              <a:spcAft>
                <a:spcPts val="800"/>
              </a:spcAft>
              <a:buFont typeface="Arial" panose="020B0604020202020204" pitchFamily="34" charset="0"/>
              <a:buChar char="•"/>
            </a:pP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Actividades de servicio Las actividades de servicio del club tendrán que ser aptas para familias. Por lo general, los siguientes elementos NO son propicios para las actividades de servicio centradas en la familia: </a:t>
            </a:r>
          </a:p>
          <a:p>
            <a:pPr marL="804849" lvl="1" indent="-285750">
              <a:lnSpc>
                <a:spcPct val="107000"/>
              </a:lnSpc>
              <a:spcBef>
                <a:spcPts val="0"/>
              </a:spcBef>
              <a:spcAft>
                <a:spcPts val="800"/>
              </a:spcAft>
              <a:buFont typeface="Arial" panose="020B0604020202020204" pitchFamily="34" charset="0"/>
              <a:buChar char="•"/>
            </a:pP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Aquellos que requieren la participación de toda la familia en todo momento. </a:t>
            </a:r>
          </a:p>
          <a:p>
            <a:pPr marL="804849" lvl="1" indent="-285750">
              <a:lnSpc>
                <a:spcPct val="107000"/>
              </a:lnSpc>
              <a:spcBef>
                <a:spcPts val="0"/>
              </a:spcBef>
              <a:spcAft>
                <a:spcPts val="800"/>
              </a:spcAft>
              <a:buFont typeface="Arial" panose="020B0604020202020204" pitchFamily="34" charset="0"/>
              <a:buChar char="•"/>
            </a:pP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Mezclar familias con niños con agencias comunitarias con niños pequeños (la supervisión se convierte en un problema).</a:t>
            </a:r>
          </a:p>
          <a:p>
            <a:pPr marL="804849" lvl="1" indent="-285750">
              <a:lnSpc>
                <a:spcPct val="107000"/>
              </a:lnSpc>
              <a:spcBef>
                <a:spcPts val="0"/>
              </a:spcBef>
              <a:spcAft>
                <a:spcPts val="800"/>
              </a:spcAft>
              <a:buFont typeface="Arial" panose="020B0604020202020204" pitchFamily="34" charset="0"/>
              <a:buChar char="•"/>
            </a:pP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Asignaciones fijas y recurrentes. </a:t>
            </a:r>
          </a:p>
          <a:p>
            <a:pPr marL="804849" lvl="1" indent="-285750">
              <a:lnSpc>
                <a:spcPct val="107000"/>
              </a:lnSpc>
              <a:spcBef>
                <a:spcPts val="0"/>
              </a:spcBef>
              <a:spcAft>
                <a:spcPts val="800"/>
              </a:spcAft>
              <a:buFont typeface="Arial" panose="020B0604020202020204" pitchFamily="34" charset="0"/>
              <a:buChar char="•"/>
            </a:pP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Tareas de función única que no se pueden dividir. </a:t>
            </a:r>
          </a:p>
          <a:p>
            <a:pPr marL="804849" lvl="1" indent="-285750">
              <a:lnSpc>
                <a:spcPct val="107000"/>
              </a:lnSpc>
              <a:spcBef>
                <a:spcPts val="0"/>
              </a:spcBef>
              <a:spcAft>
                <a:spcPts val="800"/>
              </a:spcAft>
              <a:buFont typeface="Arial" panose="020B0604020202020204" pitchFamily="34" charset="0"/>
              <a:buChar char="•"/>
            </a:pP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Los proyectos que se llevan a cabo durante varias horas pueden no ser apropiados para familias con niños pequeños. </a:t>
            </a:r>
          </a:p>
          <a:p>
            <a:pPr marL="804849" lvl="1" indent="-285750">
              <a:lnSpc>
                <a:spcPct val="107000"/>
              </a:lnSpc>
              <a:spcBef>
                <a:spcPts val="0"/>
              </a:spcBef>
              <a:spcAft>
                <a:spcPts val="800"/>
              </a:spcAft>
              <a:buFont typeface="Arial" panose="020B0604020202020204" pitchFamily="34" charset="0"/>
              <a:buChar char="•"/>
            </a:pPr>
            <a:r>
              <a:rPr lang="es-ES" sz="1800">
                <a:solidFill>
                  <a:schemeClr val="bg1"/>
                </a:solidFill>
                <a:latin typeface="Calibri" panose="020F0502020204030204" pitchFamily="34" charset="0"/>
                <a:ea typeface="Calibri" panose="020F0502020204030204" pitchFamily="34" charset="0"/>
                <a:cs typeface="Times New Roman" panose="02020603050405020304" pitchFamily="18" charset="0"/>
              </a:rPr>
              <a:t>Los proyectos que requieren mucho movimiento físico pueden no ser adecuados para los Leones mayores o para algunos miembros de la familia. </a:t>
            </a:r>
          </a:p>
          <a:p>
            <a:pPr lvl="1"/>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03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a:solidFill>
                  <a:schemeClr val="bg1"/>
                </a:solidFill>
              </a:rPr>
              <a:t>Proyectos de servicio para las familias</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980294375"/>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4599</TotalTime>
  <Words>1427</Words>
  <Application>Microsoft Office PowerPoint</Application>
  <PresentationFormat>Widescreen</PresentationFormat>
  <Paragraphs>126</Paragraphs>
  <Slides>18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Helvetica Neue</vt:lpstr>
      <vt:lpstr>HelveticaNeue-Light</vt:lpstr>
      <vt:lpstr>Lucida Grande</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Marsoun, Richard</cp:lastModifiedBy>
  <cp:revision>309</cp:revision>
  <cp:lastPrinted>2019-06-19T16:24:35Z</cp:lastPrinted>
  <dcterms:created xsi:type="dcterms:W3CDTF">2018-11-12T16:45:52Z</dcterms:created>
  <dcterms:modified xsi:type="dcterms:W3CDTF">2021-07-26T15:02:44Z</dcterms:modified>
</cp:coreProperties>
</file>