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D526-DC23-4F6F-9657-C402DFC66A1D}" v="1" dt="2023-02-24T19:57:20.627"/>
    <p1510:client id="{471208FB-7E9C-4124-B4E9-2CB775431A08}" v="4" dt="2023-02-24T19:33:4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2" autoAdjust="0"/>
    <p:restoredTop sz="81030" autoAdjust="0"/>
  </p:normalViewPr>
  <p:slideViewPr>
    <p:cSldViewPr snapToGrid="0" snapToObjects="1">
      <p:cViewPr varScale="1">
        <p:scale>
          <a:sx n="85" d="100"/>
          <a:sy n="85" d="100"/>
        </p:scale>
        <p:origin x="936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2475" y="3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Estamos presentando la nueva marca </a:t>
            </a:r>
            <a:r>
              <a:rPr lang="es-ES" dirty="0" err="1"/>
              <a:t>Lions</a:t>
            </a:r>
            <a:r>
              <a:rPr lang="es-ES" dirty="0"/>
              <a:t> International a los Leones y al mundo</a:t>
            </a:r>
            <a:r>
              <a:rPr lang="es-ES" baseline="0" dirty="0">
                <a:cs typeface="Calibri"/>
              </a:rPr>
              <a:t>. Esta breve presentación nos ayudará a comprender qué es la marca y qué significa para los Leones.</a:t>
            </a:r>
          </a:p>
          <a:p>
            <a:endParaRPr lang="en-US" baseline="0" dirty="0">
              <a:cs typeface="Calibri"/>
            </a:endParaRPr>
          </a:p>
          <a:p>
            <a:r>
              <a:rPr lang="es-ES" baseline="0" dirty="0">
                <a:cs typeface="Calibri"/>
              </a:rPr>
              <a:t>Comencemos viendo un breve video que ayuda a dar vida a la marca. </a:t>
            </a: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No. Nuestro lema ha sido «Nosotros servimos» desde 1954, y lo seguirá siendo en el futuro. </a:t>
            </a:r>
          </a:p>
          <a:p>
            <a:endParaRPr lang="en-US" dirty="0"/>
          </a:p>
          <a:p>
            <a:r>
              <a:rPr lang="es-ES" dirty="0"/>
              <a:t>Como parte de la marca </a:t>
            </a:r>
            <a:r>
              <a:rPr lang="es-ES" dirty="0" err="1"/>
              <a:t>Lions</a:t>
            </a:r>
            <a:r>
              <a:rPr lang="es-ES" dirty="0"/>
              <a:t> Internacional estamos introduciendo un nuevo eslogan: Servir a un mundo necesitado. </a:t>
            </a:r>
          </a:p>
          <a:p>
            <a:endParaRPr lang="en-US" dirty="0"/>
          </a:p>
          <a:p>
            <a:r>
              <a:rPr lang="es-ES" dirty="0"/>
              <a:t>El eslogan es un mensaje externo o de cara al público que dice rápidamente al mundo lo que hacemos. Este eslogan no reemplazará a «Nosotros servimos».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a typeface="ヒラギノ角ゴ Pro W3"/>
                <a:cs typeface="Calibri"/>
              </a:rPr>
              <a:t>Hemos hablado sobre cómo se presentará la marca a lo largo del tiempo.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es-ES" b="0" dirty="0">
                <a:ea typeface="ヒラギノ角ゴ Pro W3"/>
                <a:cs typeface="Calibri"/>
              </a:rPr>
              <a:t>Aquí hay una breve descripción del cronograma.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Si está buscando más información o recursos sobre la nueva marca, visite nuestro centro de la marca usando el enlace que aparece en la parte superior.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También puede enviar preguntas a la dirección de correo electrónico que aparece en la parte inferior. </a:t>
            </a:r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Ahora hablaremos sobre la marca principal, o marca “sombrilla”, </a:t>
            </a:r>
            <a:r>
              <a:rPr lang="es-ES" dirty="0" err="1"/>
              <a:t>Lions</a:t>
            </a:r>
            <a:r>
              <a:rPr lang="es-ES" dirty="0"/>
              <a:t> International, y cómo funciona con nuestra asociación y nuestra fundación.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marca </a:t>
            </a:r>
            <a:r>
              <a:rPr lang="es-ES" dirty="0" err="1"/>
              <a:t>Lions</a:t>
            </a:r>
            <a:r>
              <a:rPr lang="es-ES" dirty="0"/>
              <a:t> International reúne ambas, nuestra asociación y nuestra fundación, bajo una única marca «sombrilla» para que podamos hablar al mundo sobre nuestro servicio e impacto colectivos.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s-ES" dirty="0"/>
              <a:t>Cuando decimos "</a:t>
            </a:r>
            <a:r>
              <a:rPr lang="es-ES" dirty="0" err="1"/>
              <a:t>Lions</a:t>
            </a:r>
            <a:r>
              <a:rPr lang="es-ES" dirty="0"/>
              <a:t> International", lo que realmente decimos es Asociación Internacional de Clubes de Leones y Fundación </a:t>
            </a:r>
            <a:r>
              <a:rPr lang="es-ES" dirty="0" err="1"/>
              <a:t>Lions</a:t>
            </a:r>
            <a:r>
              <a:rPr lang="es-ES" dirty="0"/>
              <a:t> Clubs International, todo </a:t>
            </a:r>
            <a:r>
              <a:rPr lang="es-ES" u="sng" dirty="0"/>
              <a:t>en uno</a:t>
            </a:r>
            <a:r>
              <a:rPr lang="es-ES" dirty="0"/>
              <a:t>. La asociación y la fundación seguirán siendo organizaciones separadas con sus propios órganos de gobierno, Pero juntas, somos </a:t>
            </a:r>
            <a:r>
              <a:rPr lang="es-ES" dirty="0" err="1"/>
              <a:t>Lions</a:t>
            </a:r>
            <a:r>
              <a:rPr lang="es-ES" dirty="0"/>
              <a:t> International. 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Para ayudarnos a comprender mejor la marca Lions International, echemos un vistazo a algunas preguntas frecuentes.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fortalecer nuestra asociación y nuestra fundación, necesitábamos una mayor integración de las dos. </a:t>
            </a:r>
          </a:p>
          <a:p>
            <a:endParaRPr lang="en-US" dirty="0"/>
          </a:p>
          <a:p>
            <a:r>
              <a:rPr lang="es-ES" dirty="0"/>
              <a:t>Una de las formas más visibles de lograrlo es unificar a la Asociación Internacional de Clubes de Leones y la Fundación </a:t>
            </a:r>
            <a:r>
              <a:rPr lang="es-ES" dirty="0" err="1"/>
              <a:t>Lions</a:t>
            </a:r>
            <a:r>
              <a:rPr lang="es-ES" dirty="0"/>
              <a:t> Clubs International bajo una sola marca principal, </a:t>
            </a:r>
            <a:r>
              <a:rPr lang="es-ES" dirty="0" err="1"/>
              <a:t>Lions</a:t>
            </a:r>
            <a:r>
              <a:rPr lang="es-ES" dirty="0"/>
              <a:t> International, y alinear nuestras causas para mostrarle al mundo que estamos unidos en nuestra misión de servicio.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Estamos introduciendo </a:t>
            </a:r>
            <a:r>
              <a:rPr lang="es-ES" dirty="0" err="1"/>
              <a:t>Lions</a:t>
            </a:r>
            <a:r>
              <a:rPr lang="es-ES" dirty="0"/>
              <a:t> International como una marca «unitaria» o principal para representar a nuestra asociación y fundación juntas, pero los nombres individuales de la asociación y la fundación no cambiarán y seguirán siendo entidades legales separadas. </a:t>
            </a:r>
          </a:p>
          <a:p>
            <a:endParaRPr lang="en-US" dirty="0"/>
          </a:p>
          <a:p>
            <a:r>
              <a:rPr lang="es-ES" dirty="0"/>
              <a:t>Seguiremos utilizando «Asociación Internacional de Clubes de Leones» para referirnos específicamente a la asociación, y «Fundación </a:t>
            </a:r>
            <a:r>
              <a:rPr lang="es-ES" dirty="0" err="1"/>
              <a:t>Lions</a:t>
            </a:r>
            <a:r>
              <a:rPr lang="es-ES" dirty="0"/>
              <a:t> Clubs Internacional» para referirnos a nuestra fundación.  </a:t>
            </a:r>
          </a:p>
          <a:p>
            <a:endParaRPr lang="en-US" dirty="0"/>
          </a:p>
          <a:p>
            <a:r>
              <a:rPr lang="es-ES" dirty="0"/>
              <a:t>A ambas unidas se les denominará «</a:t>
            </a:r>
            <a:r>
              <a:rPr lang="es-ES" dirty="0" err="1"/>
              <a:t>Lions</a:t>
            </a:r>
            <a:r>
              <a:rPr lang="es-ES" dirty="0"/>
              <a:t> International»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hay ninguna acción inmediata que usted deba tomar y no hay ninguna fecha límite para actualizar publicaciones, documentos y elementos tales como tarjetas de identificación y tarjetas de presentación. </a:t>
            </a:r>
          </a:p>
          <a:p>
            <a:endParaRPr lang="en-US" dirty="0"/>
          </a:p>
          <a:p>
            <a:r>
              <a:rPr lang="es-ES" dirty="0"/>
              <a:t>De hecho, muchos materiales no necesitarán actualizarse en absoluto, ya que nuestro emblema de </a:t>
            </a:r>
            <a:r>
              <a:rPr lang="es-ES" dirty="0" err="1"/>
              <a:t>Lions</a:t>
            </a:r>
            <a:r>
              <a:rPr lang="es-ES" dirty="0"/>
              <a:t> International no cambiará y nuestras marcas Asociación Internacional de Clubes de Leones y Fundación </a:t>
            </a:r>
            <a:r>
              <a:rPr lang="es-ES" dirty="0" err="1"/>
              <a:t>Lions</a:t>
            </a:r>
            <a:r>
              <a:rPr lang="es-ES" dirty="0"/>
              <a:t> Clubs International no desaparecerán. </a:t>
            </a:r>
          </a:p>
          <a:p>
            <a:endParaRPr lang="en-US" dirty="0"/>
          </a:p>
          <a:p>
            <a:r>
              <a:rPr lang="es-ES" dirty="0"/>
              <a:t>En el transcurso del lanzamiento de la nueva marca, proporcionaremos actualizaciones y orientación sobre la marca que ayudarán a los Leones a alinearse con la nueva marca </a:t>
            </a:r>
            <a:r>
              <a:rPr lang="es-ES" dirty="0" err="1"/>
              <a:t>Lions</a:t>
            </a:r>
            <a:r>
              <a:rPr lang="es-ES" dirty="0"/>
              <a:t> International.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No. No cambiaremos el icónico emblema del León que es reconocible en todo el mundo. </a:t>
            </a:r>
          </a:p>
          <a:p>
            <a:endParaRPr lang="en-US" dirty="0"/>
          </a:p>
          <a:p>
            <a:r>
              <a:rPr lang="es-ES" dirty="0"/>
              <a:t>Estamos introduciendo un logotipo con las palabras "</a:t>
            </a:r>
            <a:r>
              <a:rPr lang="es-ES" dirty="0" err="1"/>
              <a:t>Lions</a:t>
            </a:r>
            <a:r>
              <a:rPr lang="es-ES" dirty="0"/>
              <a:t> International" </a:t>
            </a:r>
            <a:r>
              <a:rPr lang="es-ES" dirty="0" err="1"/>
              <a:t>exhibidaS</a:t>
            </a:r>
            <a:r>
              <a:rPr lang="es-ES" dirty="0"/>
              <a:t> junto al emblema, que usaremos como parte de nuestra marca </a:t>
            </a:r>
            <a:r>
              <a:rPr lang="es-ES" dirty="0" err="1"/>
              <a:t>Lions</a:t>
            </a:r>
            <a:r>
              <a:rPr lang="es-ES" dirty="0"/>
              <a:t>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gPqOk4f2znM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86576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754372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400">
                <a:latin typeface="Arial"/>
                <a:ea typeface="ヒラギノ角ゴ Pro W3"/>
                <a:cs typeface="Arial"/>
              </a:rPr>
              <a:t>Descripción de la marca </a:t>
            </a:r>
            <a:br>
              <a:rPr lang="es-ES" sz="3400">
                <a:latin typeface="Arial"/>
                <a:ea typeface="ヒラギノ角ゴ Pro W3"/>
                <a:cs typeface="Arial"/>
              </a:rPr>
            </a:br>
            <a:endParaRPr lang="es-ES" sz="3400">
              <a:latin typeface="Arial"/>
              <a:ea typeface="ヒラギノ角ゴ Pro W3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126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5200">
                <a:solidFill>
                  <a:schemeClr val="bg1"/>
                </a:solidFill>
                <a:latin typeface="Helvetica Neue"/>
              </a:rPr>
              <a:t>¿Está cambiando nuestro lema “Nosotros Servimos”?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5515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512260" y="1091735"/>
            <a:ext cx="932617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s-ES" sz="4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Cronograma para la marca </a:t>
            </a:r>
          </a:p>
          <a:p>
            <a:pPr marL="609600" indent="-609600" algn="ctr"/>
            <a:r>
              <a:rPr lang="es-ES" sz="4000" b="1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</a:t>
            </a:r>
            <a:r>
              <a:rPr lang="es-ES" sz="4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International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450220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574166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609600" indent="-609600"/>
            <a:r>
              <a:rPr lang="es-ES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Año 1: 2021-2022</a:t>
            </a:r>
          </a:p>
          <a:p>
            <a:pPr marL="609600" indent="-609600" algn="ctr"/>
            <a:r>
              <a:rPr lang="es-ES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Planificación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70880" y="3728900"/>
            <a:ext cx="2676670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es-ES" sz="1900" b="1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Año 2: 2022-2023</a:t>
            </a:r>
          </a:p>
          <a:p>
            <a:pPr marL="609600" indent="-609600" algn="just"/>
            <a:r>
              <a:rPr lang="es-ES" sz="1500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Puesta en marcha, implementación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479109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es-ES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Año 3: 2023-2024</a:t>
            </a:r>
          </a:p>
          <a:p>
            <a:pPr marL="609600" indent="-609600"/>
            <a:r>
              <a:rPr lang="es-ES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Comienza lanzamiento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71844" y="3728900"/>
            <a:ext cx="240787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r>
              <a:rPr lang="es-ES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Año 4: 2024-2025 </a:t>
            </a:r>
          </a:p>
          <a:p>
            <a:pPr marL="609600" indent="-609600"/>
            <a:r>
              <a:rPr lang="es-ES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lanzamiento continuar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</a:p>
          <a:p>
            <a:pPr marL="609600" indent="-609600"/>
            <a:r>
              <a:rPr lang="es-ES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en el año 4 y siguientes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304530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Lanzaremos paso a paso la marca principal </a:t>
            </a:r>
            <a:r>
              <a:rPr lang="es-ES" sz="20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</a:t>
            </a:r>
            <a:r>
              <a:rPr lang="es-ES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International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974692" y="3493483"/>
            <a:ext cx="361636" cy="4616821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538777" y="6241804"/>
            <a:ext cx="5425592" cy="10697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Nota importante: </a:t>
            </a:r>
            <a:br>
              <a:rPr lang="es-ES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es-ES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 lanzamiento será gradual en el tiempo </a:t>
            </a:r>
            <a:r>
              <a:rPr lang="es-ES" sz="1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70510" y="3470789"/>
            <a:ext cx="4431715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es-ES" sz="2400" b="1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Visite esta página web para: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es-ES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Información sobre la evolución de nuestra marca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es-ES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Recursos que incluyen nuestra guía de mensajes de marca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es-ES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Preguntas frecuentes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es-ES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es-ES" sz="220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548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156036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s-ES">
                <a:latin typeface="Helvetica Neue"/>
              </a:rPr>
              <a:t>Página web de Lions International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275208" y="2748420"/>
            <a:ext cx="5406632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s-ES" sz="2600" dirty="0">
                <a:latin typeface="Helvetica Neue"/>
              </a:rPr>
              <a:t>Lionsclubs.org/</a:t>
            </a:r>
            <a:r>
              <a:rPr lang="es-ES" sz="2600" dirty="0" err="1">
                <a:latin typeface="Helvetica Neue"/>
              </a:rPr>
              <a:t>our-brand</a:t>
            </a:r>
            <a:endParaRPr lang="es-ES" sz="2600" dirty="0"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921520" y="6126455"/>
            <a:ext cx="8079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Envíe sus preguntas sobre la marca a:</a:t>
            </a:r>
          </a:p>
          <a:p>
            <a:r>
              <a:rPr lang="es-ES" u="sng" dirty="0">
                <a:solidFill>
                  <a:srgbClr val="0070C0"/>
                </a:solidFill>
                <a:latin typeface="Arial"/>
                <a:ea typeface="ヒラギノ角ゴ Pro W3"/>
                <a:cs typeface="Arial"/>
              </a:rPr>
              <a:t>lionsbrand@lionsclubs.org</a:t>
            </a:r>
            <a:r>
              <a:rPr lang="es-ES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217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Gracias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99320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2454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© 2023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" name="Online Media 1" title="Somos Lions International [SP]">
            <a:hlinkClick r:id="" action="ppaction://media"/>
            <a:extLst>
              <a:ext uri="{FF2B5EF4-FFF2-40B4-BE49-F238E27FC236}">
                <a16:creationId xmlns:a16="http://schemas.microsoft.com/office/drawing/2014/main" id="{B953A25A-0BF2-79CE-E0C3-02D65C82EA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34604" y="1360311"/>
            <a:ext cx="7322792" cy="41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401864" y="1822785"/>
            <a:ext cx="9388272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s-ES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Presentación de la marca principal</a:t>
              </a:r>
            </a:p>
            <a:p>
              <a:r>
                <a:rPr lang="es-ES" sz="4000" dirty="0" err="1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Lions</a:t>
              </a:r>
              <a:r>
                <a:rPr lang="es-ES" sz="4000" dirty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 International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es-ES" sz="220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es-ES" sz="220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59757" y="21538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19" y="1371189"/>
            <a:ext cx="6144205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s-ES" dirty="0">
                <a:latin typeface="Helvetica Neue"/>
              </a:rPr>
              <a:t>Arquitectura de la marca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1057193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Marca «sombrilla» principal</a:t>
            </a:r>
            <a:br>
              <a:rPr lang="es-ES" sz="1800" b="0"/>
            </a:br>
            <a:endParaRPr lang="es-ES" sz="1800" b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1060253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Marcas organizacionales</a:t>
            </a:r>
            <a:br>
              <a:rPr lang="es-ES" sz="1800" b="0"/>
            </a:br>
            <a:endParaRPr lang="es-ES" sz="1800" b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s-ES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¿Tiene preguntas? </a:t>
              </a:r>
              <a:br>
                <a:rPr lang="es-ES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es-ES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¡Tenemos las respuestas!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es-ES" sz="4000" b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Las 5 preguntas más frecuentes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5200" dirty="0">
                <a:solidFill>
                  <a:schemeClr val="bg1"/>
                </a:solidFill>
                <a:latin typeface="Helvetica Neue"/>
              </a:rPr>
              <a:t>¿Por qué estamos en proceso de adoptar </a:t>
            </a:r>
            <a:r>
              <a:rPr lang="es-ES" sz="5200" dirty="0" err="1">
                <a:solidFill>
                  <a:schemeClr val="bg1"/>
                </a:solidFill>
                <a:latin typeface="Helvetica Neue"/>
              </a:rPr>
              <a:t>Lions</a:t>
            </a:r>
            <a:r>
              <a:rPr lang="es-ES" sz="5200" dirty="0">
                <a:solidFill>
                  <a:schemeClr val="bg1"/>
                </a:solidFill>
                <a:latin typeface="Helvetica Neue"/>
              </a:rPr>
              <a:t> International como nuestra marca principal?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811172"/>
            <a:ext cx="7785025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800" dirty="0">
                <a:solidFill>
                  <a:schemeClr val="bg1"/>
                </a:solidFill>
                <a:latin typeface="Helvetica Neue"/>
              </a:rPr>
              <a:t>Si </a:t>
            </a:r>
            <a:r>
              <a:rPr lang="es-ES" sz="4800" dirty="0" err="1">
                <a:solidFill>
                  <a:schemeClr val="bg1"/>
                </a:solidFill>
                <a:latin typeface="Helvetica Neue"/>
              </a:rPr>
              <a:t>Lions</a:t>
            </a:r>
            <a:r>
              <a:rPr lang="es-ES" sz="4800" dirty="0">
                <a:solidFill>
                  <a:schemeClr val="bg1"/>
                </a:solidFill>
                <a:latin typeface="Helvetica Neue"/>
              </a:rPr>
              <a:t> International es nuestra marca principal, ¿significa eso que ya no seremos Asociación Internacional de Clubes de Leones y Fundación </a:t>
            </a:r>
            <a:r>
              <a:rPr lang="es-ES" sz="4800" dirty="0" err="1">
                <a:solidFill>
                  <a:schemeClr val="bg1"/>
                </a:solidFill>
                <a:latin typeface="Helvetica Neue"/>
              </a:rPr>
              <a:t>Lions</a:t>
            </a:r>
            <a:r>
              <a:rPr lang="es-ES" sz="4800" dirty="0">
                <a:solidFill>
                  <a:schemeClr val="bg1"/>
                </a:solidFill>
                <a:latin typeface="Helvetica Neue"/>
              </a:rPr>
              <a:t> Clubs International?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94450" y="1275655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5200" dirty="0">
                <a:solidFill>
                  <a:schemeClr val="bg1"/>
                </a:solidFill>
                <a:latin typeface="Helvetica Neue"/>
              </a:rPr>
              <a:t>¿Hay una fecha límite para que los clubes, distritos y distritos múltiples actualicen sus materiales con la nueva marca?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5200">
                <a:solidFill>
                  <a:schemeClr val="bg1"/>
                </a:solidFill>
                <a:latin typeface="Helvetica Neue"/>
              </a:rPr>
              <a:t>¿Está cambiando el emblema de Lions International?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859</Words>
  <Application>Microsoft Office PowerPoint</Application>
  <PresentationFormat>Widescreen</PresentationFormat>
  <Paragraphs>104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1360</cp:revision>
  <cp:lastPrinted>2019-06-19T16:24:35Z</cp:lastPrinted>
  <dcterms:created xsi:type="dcterms:W3CDTF">2018-11-12T16:45:52Z</dcterms:created>
  <dcterms:modified xsi:type="dcterms:W3CDTF">2023-03-28T18:53:28Z</dcterms:modified>
</cp:coreProperties>
</file>