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48" r:id="rId3"/>
  </p:sldMasterIdLst>
  <p:notesMasterIdLst>
    <p:notesMasterId r:id="rId43"/>
  </p:notesMasterIdLst>
  <p:handoutMasterIdLst>
    <p:handoutMasterId r:id="rId44"/>
  </p:handoutMasterIdLst>
  <p:sldIdLst>
    <p:sldId id="337" r:id="rId4"/>
    <p:sldId id="361" r:id="rId5"/>
    <p:sldId id="372" r:id="rId6"/>
    <p:sldId id="287" r:id="rId7"/>
    <p:sldId id="356" r:id="rId8"/>
    <p:sldId id="335" r:id="rId9"/>
    <p:sldId id="296" r:id="rId10"/>
    <p:sldId id="352" r:id="rId11"/>
    <p:sldId id="362" r:id="rId12"/>
    <p:sldId id="373" r:id="rId13"/>
    <p:sldId id="332" r:id="rId14"/>
    <p:sldId id="346" r:id="rId15"/>
    <p:sldId id="349" r:id="rId16"/>
    <p:sldId id="321" r:id="rId17"/>
    <p:sldId id="324" r:id="rId18"/>
    <p:sldId id="331" r:id="rId19"/>
    <p:sldId id="322" r:id="rId20"/>
    <p:sldId id="375" r:id="rId21"/>
    <p:sldId id="339" r:id="rId22"/>
    <p:sldId id="323" r:id="rId23"/>
    <p:sldId id="333" r:id="rId24"/>
    <p:sldId id="376" r:id="rId25"/>
    <p:sldId id="377" r:id="rId26"/>
    <p:sldId id="374" r:id="rId27"/>
    <p:sldId id="365" r:id="rId28"/>
    <p:sldId id="345" r:id="rId29"/>
    <p:sldId id="368" r:id="rId30"/>
    <p:sldId id="378" r:id="rId31"/>
    <p:sldId id="370" r:id="rId32"/>
    <p:sldId id="371" r:id="rId33"/>
    <p:sldId id="367" r:id="rId34"/>
    <p:sldId id="340" r:id="rId35"/>
    <p:sldId id="357" r:id="rId36"/>
    <p:sldId id="359" r:id="rId37"/>
    <p:sldId id="363" r:id="rId38"/>
    <p:sldId id="360" r:id="rId39"/>
    <p:sldId id="358" r:id="rId40"/>
    <p:sldId id="319" r:id="rId41"/>
    <p:sldId id="316" r:id="rId42"/>
  </p:sldIdLst>
  <p:sldSz cx="10160000" cy="7620000"/>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A6FF"/>
    <a:srgbClr val="FF6600"/>
    <a:srgbClr val="FFFF00"/>
    <a:srgbClr val="9966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91" autoAdjust="0"/>
    <p:restoredTop sz="75091" autoAdjust="0"/>
  </p:normalViewPr>
  <p:slideViewPr>
    <p:cSldViewPr>
      <p:cViewPr>
        <p:scale>
          <a:sx n="69" d="100"/>
          <a:sy n="69" d="100"/>
        </p:scale>
        <p:origin x="-1830"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266"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cs typeface="+mn-cs"/>
              </a:defRPr>
            </a:lvl1pPr>
          </a:lstStyle>
          <a:p>
            <a:pPr>
              <a:defRPr/>
            </a:pPr>
            <a:fld id="{B669D349-C40A-44E6-AF7B-5787D6D84103}" type="datetimeFigureOut">
              <a:rPr lang="en-US"/>
              <a:pPr>
                <a:defRPr/>
              </a:pPr>
              <a:t>3/26/2014</a:t>
            </a:fld>
            <a:endParaRPr lang="es-E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cs typeface="+mn-cs"/>
              </a:defRPr>
            </a:lvl1pPr>
          </a:lstStyle>
          <a:p>
            <a:pPr>
              <a:defRPr/>
            </a:pPr>
            <a:fld id="{16F20BFB-1640-4BD1-85D0-8CB601FCE440}" type="slidenum">
              <a:rPr lang="en-US"/>
              <a:pPr>
                <a:defRPr/>
              </a:pPr>
              <a:t>‹#›</a:t>
            </a:fld>
            <a:endParaRPr lang="es-ES"/>
          </a:p>
        </p:txBody>
      </p:sp>
    </p:spTree>
    <p:extLst>
      <p:ext uri="{BB962C8B-B14F-4D97-AF65-F5344CB8AC3E}">
        <p14:creationId xmlns:p14="http://schemas.microsoft.com/office/powerpoint/2010/main" val="1388674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9" name="Rectangle 1027"/>
          <p:cNvSpPr>
            <a:spLocks noGrp="1" noChangeArrowheads="1"/>
          </p:cNvSpPr>
          <p:nvPr>
            <p:ph type="dt" idx="1"/>
          </p:nvPr>
        </p:nvSpPr>
        <p:spPr bwMode="auto">
          <a:xfrm>
            <a:off x="388620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4820" name="Rectangle 1028"/>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1029"/>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1030"/>
          <p:cNvSpPr>
            <a:spLocks noGrp="1" noChangeArrowheads="1"/>
          </p:cNvSpPr>
          <p:nvPr>
            <p:ph type="ftr" sz="quarter" idx="4"/>
          </p:nvPr>
        </p:nvSpPr>
        <p:spPr bwMode="auto">
          <a:xfrm>
            <a:off x="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103" name="Rectangle 1031"/>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5D14B6C0-E882-414A-9D83-4B15993BA85A}" type="slidenum">
              <a:rPr lang="en-US"/>
              <a:pPr>
                <a:defRPr/>
              </a:pPr>
              <a:t>‹#›</a:t>
            </a:fld>
            <a:endParaRPr lang="es-ES"/>
          </a:p>
        </p:txBody>
      </p:sp>
    </p:spTree>
    <p:extLst>
      <p:ext uri="{BB962C8B-B14F-4D97-AF65-F5344CB8AC3E}">
        <p14:creationId xmlns:p14="http://schemas.microsoft.com/office/powerpoint/2010/main" val="3099112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4032BDE1-B145-49F9-9D8A-08697F6EDF18}" type="slidenum">
              <a:rPr lang="en-US" smtClean="0"/>
              <a:pPr>
                <a:defRPr/>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5BADAB3A-6DDC-4EA3-9DA4-2743858EAC2B}" type="slidenum">
              <a:rPr lang="en-US" sz="1200" smtClean="0"/>
              <a:pPr/>
              <a:t>10</a:t>
            </a:fld>
            <a:endParaRPr lang="es-E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295275BE-2C7D-4627-8B0B-82C514DF945D}" type="slidenum">
              <a:rPr lang="en-US" altLang="en-US" smtClean="0"/>
              <a:pPr eaLnBrk="1" hangingPunct="1">
                <a:spcBef>
                  <a:spcPct val="0"/>
                </a:spcBef>
                <a:defRPr/>
              </a:pPr>
              <a:t>11</a:t>
            </a:fld>
            <a:endParaRPr lang="es-ES" altLang="en-US" smtClean="0"/>
          </a:p>
        </p:txBody>
      </p:sp>
      <p:sp>
        <p:nvSpPr>
          <p:cNvPr id="38915" name="Rectangle 1"/>
          <p:cNvSpPr>
            <a:spLocks noGrp="1" noRot="1" noChangeAspect="1" noChangeArrowheads="1" noTextEdit="1"/>
          </p:cNvSpPr>
          <p:nvPr>
            <p:ph type="sldImg"/>
          </p:nvPr>
        </p:nvSpPr>
        <p:spPr>
          <a:ln/>
        </p:spPr>
      </p:sp>
      <p:sp>
        <p:nvSpPr>
          <p:cNvPr id="3891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altLang="en-US" dirty="0" smtClean="0">
              <a:solidFill>
                <a:srgbClr val="000000"/>
              </a:solidFill>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F62C093F-B623-4EA5-8D9C-1A593BE5C84E}" type="slidenum">
              <a:rPr lang="en-US" sz="1200">
                <a:solidFill>
                  <a:prstClr val="black"/>
                </a:solidFill>
              </a:rPr>
              <a:pPr/>
              <a:t>12</a:t>
            </a:fld>
            <a:endParaRPr lang="es-ES" sz="120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84C12E79-6046-438A-9BC1-CF6063AEA2A3}" type="slidenum">
              <a:rPr lang="en-US" sz="1200"/>
              <a:pPr/>
              <a:t>13</a:t>
            </a:fld>
            <a:endParaRPr lang="es-ES" sz="1200"/>
          </a:p>
        </p:txBody>
      </p:sp>
      <p:sp>
        <p:nvSpPr>
          <p:cNvPr id="48130" name="Rectangle 2"/>
          <p:cNvSpPr>
            <a:spLocks noGrp="1" noRot="1" noChangeAspect="1" noChangeArrowheads="1"/>
          </p:cNvSpPr>
          <p:nvPr>
            <p:ph type="sldImg"/>
          </p:nvPr>
        </p:nvSpPr>
        <p:spPr>
          <a:solidFill>
            <a:srgbClr val="FFFFFF"/>
          </a:solidFill>
          <a:ln/>
        </p:spPr>
      </p:sp>
      <p:sp>
        <p:nvSpPr>
          <p:cNvPr id="48131" name="Rectangle 3"/>
          <p:cNvSpPr>
            <a:spLocks noGrp="1" noChangeArrowheads="1"/>
          </p:cNvSpPr>
          <p:nvPr>
            <p:ph type="body" idx="1"/>
          </p:nvPr>
        </p:nvSpPr>
        <p:spPr>
          <a:solidFill>
            <a:srgbClr val="FFFFFF"/>
          </a:solidFill>
          <a:ln>
            <a:solidFill>
              <a:srgbClr val="000000"/>
            </a:solidFill>
          </a:ln>
        </p:spPr>
        <p:txBody>
          <a:bodyPr lIns="0" tIns="0" rIns="0" bIns="0"/>
          <a:lstStyle/>
          <a:p>
            <a:pPr eaLnBrk="1" hangingPunct="1">
              <a:lnSpc>
                <a:spcPct val="90000"/>
              </a:lnSpc>
            </a:pPr>
            <a:endParaRPr lang="en-US" sz="1600" dirty="0">
              <a:solidFill>
                <a:srgbClr val="000000"/>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8795C20-6BC0-4B06-9E7F-A98AA72C5BAB}" type="slidenum">
              <a:rPr lang="en-US" altLang="en-US" smtClean="0"/>
              <a:pPr eaLnBrk="1" hangingPunct="1">
                <a:spcBef>
                  <a:spcPct val="0"/>
                </a:spcBef>
                <a:defRPr/>
              </a:pPr>
              <a:t>14</a:t>
            </a:fld>
            <a:endParaRPr lang="es-ES" altLang="en-US" smtClean="0"/>
          </a:p>
        </p:txBody>
      </p:sp>
      <p:sp>
        <p:nvSpPr>
          <p:cNvPr id="41987" name="Rectangle 2"/>
          <p:cNvSpPr>
            <a:spLocks noGrp="1" noRot="1" noChangeAspect="1" noChangeArrowheads="1" noTextEdit="1"/>
          </p:cNvSpPr>
          <p:nvPr>
            <p:ph type="sldImg"/>
          </p:nvPr>
        </p:nvSpPr>
        <p:spPr>
          <a:xfrm>
            <a:off x="1106488" y="696913"/>
            <a:ext cx="4646612" cy="3486150"/>
          </a:xfrm>
          <a:solidFill>
            <a:srgbClr val="FFFFFF"/>
          </a:solidFill>
          <a:ln/>
        </p:spPr>
      </p:sp>
      <p:sp>
        <p:nvSpPr>
          <p:cNvPr id="40963"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defRPr/>
            </a:pPr>
            <a:endParaRPr lang="en-US" dirty="0">
              <a:solidFill>
                <a:srgbClr val="000000"/>
              </a:solidFill>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C1E3193-B002-4B00-B08D-BD5D9C0FABEE}" type="slidenum">
              <a:rPr lang="en-US" altLang="en-US" smtClean="0"/>
              <a:pPr eaLnBrk="1" hangingPunct="1">
                <a:spcBef>
                  <a:spcPct val="0"/>
                </a:spcBef>
                <a:defRPr/>
              </a:pPr>
              <a:t>15</a:t>
            </a:fld>
            <a:endParaRPr lang="es-ES" altLang="en-US" smtClean="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t>Vea el mapa aquí: http://www.cfr.org/interactives/GH_Vaccine_Map/#map</a:t>
            </a:r>
          </a:p>
          <a:p>
            <a:pPr eaLnBrk="1" hangingPunct="1">
              <a:lnSpc>
                <a:spcPct val="95000"/>
              </a:lnSpc>
              <a:spcBef>
                <a:spcPct val="0"/>
              </a:spcBef>
            </a:pPr>
            <a:endParaRPr lang="es-ES" altLang="en-US" dirty="0" smtClean="0"/>
          </a:p>
          <a:p>
            <a:pPr eaLnBrk="1" hangingPunct="1">
              <a:lnSpc>
                <a:spcPct val="95000"/>
              </a:lnSpc>
              <a:spcBef>
                <a:spcPct val="0"/>
              </a:spcBef>
            </a:pPr>
            <a:r>
              <a:rPr lang="en-US" altLang="en-US" dirty="0" smtClean="0"/>
              <a:t>Los puntos en este mapa indican todas los lugares que han sufrido brotes de sarampión el año pasado. Como ven, todas las partes del mundo están afectadas por el </a:t>
            </a:r>
            <a:r>
              <a:rPr lang="en-US" altLang="en-US" dirty="0" err="1" smtClean="0"/>
              <a:t>sarampión</a:t>
            </a:r>
            <a:r>
              <a:rPr lang="en-US" altLang="en-US" dirty="0" smtClean="0"/>
              <a:t>. </a:t>
            </a:r>
            <a:r>
              <a:rPr lang="en-US" altLang="en-US" dirty="0" err="1" smtClean="0"/>
              <a:t>Aun</a:t>
            </a:r>
            <a:r>
              <a:rPr lang="en-US" altLang="en-US" dirty="0" smtClean="0"/>
              <a:t> aquellas áreas del mundo (las Américas y Europa) en las que existe control del sarampión han tenido brotes de sarampión cuando la población no recibe un alto nivel de vacunación.</a:t>
            </a:r>
          </a:p>
          <a:p>
            <a:pPr eaLnBrk="1" hangingPunct="1">
              <a:lnSpc>
                <a:spcPct val="95000"/>
              </a:lnSpc>
              <a:spcBef>
                <a:spcPct val="0"/>
              </a:spcBef>
            </a:pPr>
            <a:endParaRPr lang="es-ES" altLang="en-US" dirty="0" smtClean="0">
              <a:solidFill>
                <a:srgbClr val="000000"/>
              </a:solidFill>
              <a:latin typeface="Arial" charset="0"/>
            </a:endParaRPr>
          </a:p>
          <a:p>
            <a:pPr eaLnBrk="1" hangingPunct="1">
              <a:lnSpc>
                <a:spcPct val="95000"/>
              </a:lnSpc>
              <a:spcBef>
                <a:spcPct val="0"/>
              </a:spcBef>
            </a:pPr>
            <a:r>
              <a:rPr lang="en-US" altLang="en-US" dirty="0" smtClean="0">
                <a:solidFill>
                  <a:srgbClr val="000000"/>
                </a:solidFill>
              </a:rPr>
              <a:t>Estados Unidos declaró la eliminación del sarampión en 2000, pero la enfermedad se sigue importando y propagando en poblaciones sin vacunar por residentes que vuelven del extranjero, o por visitantes. Alrededor de la mitad de los casos de sarampión en los Estados Unidos el año pasado se originaron en Europa. Si su familia viaja al extranjero y entra en contacto con una persona que tiene el virus del sarampión, no tendrá problemas porque ha sido vacunada contra el sarampión. ¿Pero qué pasaría si su hijo o nieto menor de un año de edad, demasiado pequeño para recibir la vacuna, entra en contacto con alguien que tiene el virus del sarampión? Las consecuencias pueden ser mortales. Es por eso que los Leones se han unido a la lucha por eliminar el sarampión. </a:t>
            </a:r>
            <a:endParaRPr lang="es-ES" altLang="en-US" dirty="0" smtClean="0">
              <a:solidFill>
                <a:srgbClr val="000000"/>
              </a:solidFill>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44F65599-9D8C-46EA-BDB9-BFCBE6FC0A7A}" type="slidenum">
              <a:rPr lang="en-US" altLang="en-US" smtClean="0"/>
              <a:pPr eaLnBrk="1" hangingPunct="1">
                <a:spcBef>
                  <a:spcPct val="0"/>
                </a:spcBef>
                <a:defRPr/>
              </a:pPr>
              <a:t>16</a:t>
            </a:fld>
            <a:endParaRPr lang="es-ES" altLang="en-US" smtClean="0"/>
          </a:p>
        </p:txBody>
      </p:sp>
      <p:sp>
        <p:nvSpPr>
          <p:cNvPr id="44035" name="Rectangle 2"/>
          <p:cNvSpPr>
            <a:spLocks noGrp="1" noRot="1" noChangeAspect="1" noChangeArrowheads="1" noTextEdit="1"/>
          </p:cNvSpPr>
          <p:nvPr>
            <p:ph type="sldImg"/>
          </p:nvPr>
        </p:nvSpPr>
        <p:spPr>
          <a:xfrm>
            <a:off x="1106488" y="696913"/>
            <a:ext cx="4646612" cy="3486150"/>
          </a:xfrm>
          <a:solidFill>
            <a:srgbClr val="FFFFFF"/>
          </a:solidFill>
          <a:ln/>
        </p:spPr>
      </p:sp>
      <p:sp>
        <p:nvSpPr>
          <p:cNvPr id="40963" name="Rectangle 3"/>
          <p:cNvSpPr>
            <a:spLocks noGrp="1" noChangeArrowheads="1"/>
          </p:cNvSpPr>
          <p:nvPr>
            <p:ph type="body" idx="1"/>
          </p:nvPr>
        </p:nvSpPr>
        <p:spPr>
          <a:solidFill>
            <a:srgbClr val="FFFFFF"/>
          </a:solidFill>
          <a:ln/>
        </p:spPr>
        <p:txBody>
          <a:bodyPr lIns="0" tIns="0" rIns="0" bIns="0"/>
          <a:lstStyle/>
          <a:p>
            <a:pPr marL="342900" indent="-342900" eaLnBrk="1" hangingPunct="1">
              <a:lnSpc>
                <a:spcPct val="95000"/>
              </a:lnSpc>
              <a:spcBef>
                <a:spcPct val="0"/>
              </a:spcBef>
              <a:buFontTx/>
              <a:buAutoNum type="alphaUcPeriod"/>
              <a:defRPr/>
            </a:pPr>
            <a:endParaRPr lang="en-US" dirty="0">
              <a:solidFill>
                <a:srgbClr val="000000"/>
              </a:solidFill>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5B9BC7E5-4054-4878-8E35-6526B7BB7693}" type="slidenum">
              <a:rPr lang="en-US" altLang="en-US" smtClean="0"/>
              <a:pPr eaLnBrk="1" hangingPunct="1">
                <a:spcBef>
                  <a:spcPct val="0"/>
                </a:spcBef>
                <a:defRPr/>
              </a:pPr>
              <a:t>17</a:t>
            </a:fld>
            <a:endParaRPr lang="es-ES" altLang="en-US" smtClean="0"/>
          </a:p>
        </p:txBody>
      </p:sp>
      <p:sp>
        <p:nvSpPr>
          <p:cNvPr id="45059" name="Rectangle 2"/>
          <p:cNvSpPr>
            <a:spLocks noGrp="1" noRot="1" noChangeAspect="1" noChangeArrowheads="1" noTextEdit="1"/>
          </p:cNvSpPr>
          <p:nvPr>
            <p:ph type="sldImg"/>
          </p:nvPr>
        </p:nvSpPr>
        <p:spPr>
          <a:xfrm>
            <a:off x="1106488" y="696913"/>
            <a:ext cx="4646612" cy="3486150"/>
          </a:xfrm>
          <a:solidFill>
            <a:srgbClr val="FFFFFF"/>
          </a:solidFill>
          <a:ln/>
        </p:spPr>
      </p:sp>
      <p:sp>
        <p:nvSpPr>
          <p:cNvPr id="45060"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solidFill>
                  <a:srgbClr val="000000"/>
                </a:solidFill>
              </a:rPr>
              <a:t>Estas complicaciones son aun más peligrosas en áreas del mundo que carecen de servicios adecuados de salud para los niños, o en donde los niños sufren de problemas crónicos de la salud debido a la falta de alimentación y agua potable u otros males.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A27AB86-58B2-48DD-9950-3CB291B8B757}" type="slidenum">
              <a:rPr lang="en-US" altLang="en-US" smtClean="0"/>
              <a:pPr eaLnBrk="1" hangingPunct="1">
                <a:spcBef>
                  <a:spcPct val="0"/>
                </a:spcBef>
                <a:defRPr/>
              </a:pPr>
              <a:t>18</a:t>
            </a:fld>
            <a:endParaRPr lang="es-ES" altLang="en-US" smtClean="0"/>
          </a:p>
        </p:txBody>
      </p:sp>
      <p:sp>
        <p:nvSpPr>
          <p:cNvPr id="48131" name="Rectangle 1"/>
          <p:cNvSpPr>
            <a:spLocks noGrp="1" noRot="1" noChangeAspect="1" noChangeArrowheads="1" noTextEdit="1"/>
          </p:cNvSpPr>
          <p:nvPr>
            <p:ph type="sldImg"/>
          </p:nvPr>
        </p:nvSpPr>
        <p:spPr>
          <a:ln/>
        </p:spPr>
      </p:sp>
      <p:sp>
        <p:nvSpPr>
          <p:cNvPr id="4813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altLang="en-US" dirty="0" smtClean="0">
              <a:solidFill>
                <a:srgbClr val="000000"/>
              </a:solidFill>
              <a:cs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A27AB86-58B2-48DD-9950-3CB291B8B757}" type="slidenum">
              <a:rPr lang="en-US" altLang="en-US" smtClean="0"/>
              <a:pPr eaLnBrk="1" hangingPunct="1">
                <a:spcBef>
                  <a:spcPct val="0"/>
                </a:spcBef>
                <a:defRPr/>
              </a:pPr>
              <a:t>19</a:t>
            </a:fld>
            <a:endParaRPr lang="es-ES" altLang="en-US" smtClean="0"/>
          </a:p>
        </p:txBody>
      </p:sp>
      <p:sp>
        <p:nvSpPr>
          <p:cNvPr id="48131" name="Rectangle 1"/>
          <p:cNvSpPr>
            <a:spLocks noGrp="1" noRot="1" noChangeAspect="1" noChangeArrowheads="1" noTextEdit="1"/>
          </p:cNvSpPr>
          <p:nvPr>
            <p:ph type="sldImg"/>
          </p:nvPr>
        </p:nvSpPr>
        <p:spPr>
          <a:ln/>
        </p:spPr>
      </p:sp>
      <p:sp>
        <p:nvSpPr>
          <p:cNvPr id="4813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altLang="en-US" dirty="0" smtClean="0">
              <a:solidFill>
                <a:srgbClr val="000000"/>
              </a:solidFill>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Más de 1 millón de niños cada año no llegarán a cumplir 5 años de edad debido a una enfermedad que se puede prevenir con una vacuna. Las inmunizaciones evitan padecimientos, discapacidades y hasta la muerte debido a enfermedades como el sarampión y la rubéola. LCIF y sus socios están trabajando intensamente para derrotar el sarampión. Esto incluye nuestros esfuerzos durante la Semana Mundial de la Inmunización, que se celebra del 24 al 30 de abril de 2014. Usted puede ayudar a que un niño celebre su quinto cumpleaños haciendo una donación hoy mismo.</a:t>
            </a:r>
            <a:endParaRPr lang="es-ES" noProof="0" dirty="0"/>
          </a:p>
        </p:txBody>
      </p:sp>
      <p:sp>
        <p:nvSpPr>
          <p:cNvPr id="4" name="Slide Number Placeholder 3"/>
          <p:cNvSpPr>
            <a:spLocks noGrp="1"/>
          </p:cNvSpPr>
          <p:nvPr>
            <p:ph type="sldNum" sz="quarter" idx="10"/>
          </p:nvPr>
        </p:nvSpPr>
        <p:spPr/>
        <p:txBody>
          <a:bodyPr/>
          <a:lstStyle/>
          <a:p>
            <a:pPr>
              <a:defRPr/>
            </a:pPr>
            <a:fld id="{5D14B6C0-E882-414A-9D83-4B15993BA85A}" type="slidenum">
              <a:rPr lang="en-US" smtClean="0"/>
              <a:pPr>
                <a:defRPr/>
              </a:pPr>
              <a:t>2</a:t>
            </a:fld>
            <a:endParaRPr lang="es-ES"/>
          </a:p>
        </p:txBody>
      </p:sp>
    </p:spTree>
    <p:extLst>
      <p:ext uri="{BB962C8B-B14F-4D97-AF65-F5344CB8AC3E}">
        <p14:creationId xmlns:p14="http://schemas.microsoft.com/office/powerpoint/2010/main" val="56670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30A8AC63-9A9F-49D0-8C8F-555559A15CDE}" type="slidenum">
              <a:rPr lang="en-US" altLang="en-US" smtClean="0"/>
              <a:pPr eaLnBrk="1" hangingPunct="1">
                <a:spcBef>
                  <a:spcPct val="0"/>
                </a:spcBef>
                <a:defRPr/>
              </a:pPr>
              <a:t>20</a:t>
            </a:fld>
            <a:endParaRPr lang="es-ES" altLang="en-US" smtClean="0"/>
          </a:p>
        </p:txBody>
      </p:sp>
      <p:sp>
        <p:nvSpPr>
          <p:cNvPr id="46083"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solidFill>
                  <a:srgbClr val="000000"/>
                </a:solidFill>
              </a:rPr>
              <a:t>http://www.measlesrubellainitiative.org/measles-news/measles-deaths-reach-record-lows-fragile-gains-toward-global-elimination/</a:t>
            </a:r>
          </a:p>
          <a:p>
            <a:pPr eaLnBrk="1" hangingPunct="1">
              <a:lnSpc>
                <a:spcPct val="95000"/>
              </a:lnSpc>
              <a:spcBef>
                <a:spcPct val="0"/>
              </a:spcBef>
            </a:pPr>
            <a:endParaRPr lang="es-ES" altLang="en-US" dirty="0" smtClean="0">
              <a:solidFill>
                <a:srgbClr val="000000"/>
              </a:solidFill>
              <a:cs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D502CB6-C188-4DEF-BE67-1408873EDF4B}" type="slidenum">
              <a:rPr lang="en-US" altLang="en-US" smtClean="0"/>
              <a:pPr eaLnBrk="1" hangingPunct="1">
                <a:spcBef>
                  <a:spcPct val="0"/>
                </a:spcBef>
                <a:defRPr/>
              </a:pPr>
              <a:t>21</a:t>
            </a:fld>
            <a:endParaRPr lang="es-ES" altLang="en-US" smtClean="0"/>
          </a:p>
        </p:txBody>
      </p:sp>
      <p:sp>
        <p:nvSpPr>
          <p:cNvPr id="47107" name="Rectangle 1"/>
          <p:cNvSpPr>
            <a:spLocks noGrp="1" noRot="1" noChangeAspect="1" noChangeArrowheads="1" noTextEdit="1"/>
          </p:cNvSpPr>
          <p:nvPr>
            <p:ph type="sldImg"/>
          </p:nvPr>
        </p:nvSpPr>
        <p:spPr>
          <a:ln/>
        </p:spPr>
      </p:sp>
      <p:sp>
        <p:nvSpPr>
          <p:cNvPr id="4710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solidFill>
                  <a:srgbClr val="000000"/>
                </a:solidFill>
              </a:rPr>
              <a:t>Fuente: http://www.measlesrubellainitiative.org/measles-news/measles-deaths-reach-record-lows-fragile-gains-toward-global-elimination/</a:t>
            </a:r>
            <a:endParaRPr lang="es-ES" altLang="en-US" dirty="0" smtClean="0">
              <a:solidFill>
                <a:srgbClr val="000000"/>
              </a:solidFill>
              <a:cs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E452831B-D838-4F4D-BC4A-8327AC835A8E}" type="slidenum">
              <a:rPr lang="en-US" sz="1200" smtClean="0"/>
              <a:pPr/>
              <a:t>22</a:t>
            </a:fld>
            <a:endParaRPr lang="es-ES" sz="1200" smtClean="0"/>
          </a:p>
        </p:txBody>
      </p:sp>
      <p:sp>
        <p:nvSpPr>
          <p:cNvPr id="156674" name="Rectangle 1"/>
          <p:cNvSpPr>
            <a:spLocks noGrp="1" noRot="1" noChangeAspect="1" noChangeArrowheads="1"/>
          </p:cNvSpPr>
          <p:nvPr>
            <p:ph type="sldImg"/>
          </p:nvPr>
        </p:nvSpPr>
        <p:spPr>
          <a:ln/>
        </p:spPr>
      </p:sp>
      <p:sp>
        <p:nvSpPr>
          <p:cNvPr id="15667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E452831B-D838-4F4D-BC4A-8327AC835A8E}" type="slidenum">
              <a:rPr lang="en-US" sz="1200" smtClean="0"/>
              <a:pPr/>
              <a:t>23</a:t>
            </a:fld>
            <a:endParaRPr lang="es-ES" sz="1200" smtClean="0"/>
          </a:p>
        </p:txBody>
      </p:sp>
      <p:sp>
        <p:nvSpPr>
          <p:cNvPr id="156674" name="Rectangle 1"/>
          <p:cNvSpPr>
            <a:spLocks noGrp="1" noRot="1" noChangeAspect="1" noChangeArrowheads="1"/>
          </p:cNvSpPr>
          <p:nvPr>
            <p:ph type="sldImg"/>
          </p:nvPr>
        </p:nvSpPr>
        <p:spPr>
          <a:ln/>
        </p:spPr>
      </p:sp>
      <p:sp>
        <p:nvSpPr>
          <p:cNvPr id="15667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dirty="0" smtClean="0"/>
              <a:t>http://www.gatesfoundation.org/Media-Center/Speeches/2011/07/Lions-Club-Convention</a:t>
            </a:r>
          </a:p>
          <a:p>
            <a:pPr eaLnBrk="1" hangingPunct="1"/>
            <a:endParaRPr lang="es-ES" dirty="0" smtClean="0"/>
          </a:p>
          <a:p>
            <a:pPr eaLnBrk="1" hangingPunct="1"/>
            <a:endParaRPr lang="es-E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840A5591-F89A-479E-B9F7-5AAE3B36760A}" type="slidenum">
              <a:rPr lang="en-US"/>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A9AF7C1D-CCE2-4C4B-8389-D6A9E14CB636}" type="slidenum">
              <a:rPr lang="en-US" altLang="en-US" smtClean="0"/>
              <a:pPr eaLnBrk="1" hangingPunct="1">
                <a:spcBef>
                  <a:spcPct val="0"/>
                </a:spcBef>
                <a:defRPr/>
              </a:pPr>
              <a:t>25</a:t>
            </a:fld>
            <a:endParaRPr lang="es-ES" altLang="en-US" smtClean="0"/>
          </a:p>
        </p:txBody>
      </p:sp>
      <p:sp>
        <p:nvSpPr>
          <p:cNvPr id="50179" name="Rectangle 1"/>
          <p:cNvSpPr>
            <a:spLocks noGrp="1" noRot="1" noChangeAspect="1" noChangeArrowheads="1" noTextEdit="1"/>
          </p:cNvSpPr>
          <p:nvPr>
            <p:ph type="sldImg"/>
          </p:nvPr>
        </p:nvSpPr>
        <p:spPr>
          <a:ln/>
        </p:spPr>
      </p:sp>
      <p:sp>
        <p:nvSpPr>
          <p:cNvPr id="5018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ltLang="en-US" dirty="0" smtClean="0">
              <a:solidFill>
                <a:srgbClr val="000000"/>
              </a:solidFill>
              <a:cs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8DEF45D-2108-464D-9BB7-DA82BA6B08AF}" type="slidenum">
              <a:rPr lang="en-US" altLang="en-US" smtClean="0"/>
              <a:pPr eaLnBrk="1" hangingPunct="1">
                <a:spcBef>
                  <a:spcPct val="0"/>
                </a:spcBef>
                <a:defRPr/>
              </a:pPr>
              <a:t>26</a:t>
            </a:fld>
            <a:endParaRPr lang="es-ES" altLang="en-US" smtClean="0"/>
          </a:p>
        </p:txBody>
      </p:sp>
      <p:sp>
        <p:nvSpPr>
          <p:cNvPr id="49155"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buFont typeface="Arial" panose="020B0604020202020204" pitchFamily="34" charset="0"/>
              <a:buNone/>
              <a:defRPr/>
            </a:pPr>
            <a:r>
              <a:rPr lang="en-US" altLang="en-US" dirty="0" smtClean="0">
                <a:solidFill>
                  <a:srgbClr val="000000"/>
                </a:solidFill>
              </a:rPr>
              <a:t>¿Cómo se usan las donaciones de los Leones a Una vacuna, una vida? ¿Cómo se integran estas donaciones en otros aspectos del trabajo de los Leones para combatir el sarampión, como la difusión y la movilización social?</a:t>
            </a:r>
          </a:p>
          <a:p>
            <a:pPr eaLnBrk="1" hangingPunct="1">
              <a:lnSpc>
                <a:spcPct val="95000"/>
              </a:lnSpc>
              <a:spcBef>
                <a:spcPct val="0"/>
              </a:spcBef>
              <a:buFont typeface="Arial" panose="020B0604020202020204" pitchFamily="34" charset="0"/>
              <a:buNone/>
              <a:defRPr/>
            </a:pPr>
            <a:endParaRPr lang="es-ES"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dirty="0" smtClean="0">
                <a:solidFill>
                  <a:srgbClr val="000000"/>
                </a:solidFill>
              </a:rPr>
              <a:t>Los clubes y Leones generosos respaldan Una vacuna, una vida donando fondos a LCIF.  </a:t>
            </a:r>
          </a:p>
          <a:p>
            <a:pPr eaLnBrk="1" hangingPunct="1">
              <a:lnSpc>
                <a:spcPct val="95000"/>
              </a:lnSpc>
              <a:spcBef>
                <a:spcPct val="0"/>
              </a:spcBef>
              <a:buFont typeface="Arial" panose="020B0604020202020204" pitchFamily="34" charset="0"/>
              <a:buNone/>
              <a:defRPr/>
            </a:pPr>
            <a:endParaRPr lang="es-ES"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dirty="0" smtClean="0">
                <a:solidFill>
                  <a:srgbClr val="000000"/>
                </a:solidFill>
              </a:rPr>
              <a:t>Los Leones también abogan a nivel nacional y local para que sus gobiernos inviertan en servicios de inmunización. GAVI aprovecha el amplio respaldo financiero global de los Leones y otras organizaciones para comprar todas las vacunas al menor costo posible.  Estas vacunas se distribuyen a países prioritarios que programan eventos de vacunación para enfrentar numerosos brotes de sarampión y resolver el acceso limitado de las familias a servicios de inmunización.  </a:t>
            </a:r>
          </a:p>
          <a:p>
            <a:pPr eaLnBrk="1" hangingPunct="1">
              <a:lnSpc>
                <a:spcPct val="95000"/>
              </a:lnSpc>
              <a:spcBef>
                <a:spcPct val="0"/>
              </a:spcBef>
              <a:buFont typeface="Arial" panose="020B0604020202020204" pitchFamily="34" charset="0"/>
              <a:buNone/>
              <a:defRPr/>
            </a:pPr>
            <a:endParaRPr lang="es-ES"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dirty="0" smtClean="0">
                <a:solidFill>
                  <a:srgbClr val="000000"/>
                </a:solidFill>
              </a:rPr>
              <a:t>Una vez programados los eventos de vacunación, se capacita a trabajadores de salud en todo el país. Los Leones trabajan activamente para alentar a las familias a que traigan a sus niños para ser vacunados. Distribuyen volantes, van de puerta en puerta, organizan medios de transporte para que las familias puedan llegar a los eventos, y se ofrecen de voluntarios en los días de vacunación. </a:t>
            </a:r>
          </a:p>
          <a:p>
            <a:pPr eaLnBrk="1" hangingPunct="1">
              <a:lnSpc>
                <a:spcPct val="95000"/>
              </a:lnSpc>
              <a:spcBef>
                <a:spcPct val="0"/>
              </a:spcBef>
              <a:buFont typeface="Arial" panose="020B0604020202020204" pitchFamily="34" charset="0"/>
              <a:buNone/>
              <a:defRPr/>
            </a:pPr>
            <a:endParaRPr lang="es-ES"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dirty="0" smtClean="0">
                <a:solidFill>
                  <a:srgbClr val="000000"/>
                </a:solidFill>
              </a:rPr>
              <a:t>El resultado de la dedicación, esfuerzo y generosidad de los Leones es increíble. ¡Salvamos la vida de millones de niños!</a:t>
            </a:r>
            <a:endParaRPr lang="es-ES" altLang="en-US" dirty="0" smtClean="0">
              <a:solidFill>
                <a:srgbClr val="000000"/>
              </a:solidFill>
              <a:cs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9283B4D0-1B63-4088-9EB6-A24462873169}" type="slidenum">
              <a:rPr lang="en-US" sz="1200" smtClean="0"/>
              <a:pPr/>
              <a:t>27</a:t>
            </a:fld>
            <a:endParaRPr lang="es-E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9283B4D0-1B63-4088-9EB6-A24462873169}" type="slidenum">
              <a:rPr lang="en-US" sz="1200" smtClean="0"/>
              <a:pPr/>
              <a:t>28</a:t>
            </a:fld>
            <a:endParaRPr lang="es-E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DE691B76-8DCE-4142-B75A-C9ED4B974C54}" type="slidenum">
              <a:rPr lang="en-US" sz="1200" smtClean="0"/>
              <a:pPr/>
              <a:t>29</a:t>
            </a:fld>
            <a:endParaRPr lang="es-ES" sz="1200" smtClean="0"/>
          </a:p>
        </p:txBody>
      </p:sp>
      <p:sp>
        <p:nvSpPr>
          <p:cNvPr id="68610" name="Rectangle 2"/>
          <p:cNvSpPr>
            <a:spLocks noGrp="1" noRot="1" noChangeAspect="1" noChangeArrowheads="1"/>
          </p:cNvSpPr>
          <p:nvPr>
            <p:ph type="sldImg"/>
          </p:nvPr>
        </p:nvSpPr>
        <p:spPr>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ln>
        </p:spPr>
        <p:txBody>
          <a:bodyPr lIns="0" tIns="0" rIns="0" bIns="0"/>
          <a:lstStyle/>
          <a:p>
            <a:pPr eaLnBrk="1" hangingPunct="1">
              <a:lnSpc>
                <a:spcPct val="95000"/>
              </a:lnSpc>
            </a:pPr>
            <a:endParaRPr lang="en-US" sz="1600" dirty="0" smtClean="0">
              <a:solidFill>
                <a:srgbClr val="000000"/>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02CA9847-9F2C-442C-9F20-4D8FABC809D6}" type="slidenum">
              <a:rPr lang="en-US" sz="1200" smtClean="0"/>
              <a:pPr/>
              <a:t>3</a:t>
            </a:fld>
            <a:endParaRPr lang="es-E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6ADB57A4-2F8F-4872-A726-9C230A55AC68}" type="slidenum">
              <a:rPr lang="en-US" sz="1200" smtClean="0"/>
              <a:pPr/>
              <a:t>30</a:t>
            </a:fld>
            <a:endParaRPr lang="es-E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6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FE5F6787-1077-47EC-BF45-CA207F99ACBB}" type="slidenum">
              <a:rPr lang="en-US" sz="1200" smtClean="0"/>
              <a:pPr/>
              <a:t>31</a:t>
            </a:fld>
            <a:endParaRPr lang="es-E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A9AF7C1D-CCE2-4C4B-8389-D6A9E14CB636}" type="slidenum">
              <a:rPr lang="en-US" altLang="en-US" smtClean="0"/>
              <a:pPr eaLnBrk="1" hangingPunct="1">
                <a:spcBef>
                  <a:spcPct val="0"/>
                </a:spcBef>
                <a:defRPr/>
              </a:pPr>
              <a:t>32</a:t>
            </a:fld>
            <a:endParaRPr lang="es-ES" altLang="en-US" smtClean="0"/>
          </a:p>
        </p:txBody>
      </p:sp>
      <p:sp>
        <p:nvSpPr>
          <p:cNvPr id="50179" name="Rectangle 1"/>
          <p:cNvSpPr>
            <a:spLocks noGrp="1" noRot="1" noChangeAspect="1" noChangeArrowheads="1" noTextEdit="1"/>
          </p:cNvSpPr>
          <p:nvPr>
            <p:ph type="sldImg"/>
          </p:nvPr>
        </p:nvSpPr>
        <p:spPr>
          <a:ln/>
        </p:spPr>
      </p:sp>
      <p:sp>
        <p:nvSpPr>
          <p:cNvPr id="5018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ltLang="en-US" dirty="0" smtClean="0">
              <a:solidFill>
                <a:srgbClr val="000000"/>
              </a:solidFill>
              <a:cs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a:ln/>
        </p:spPr>
      </p:sp>
      <p:sp>
        <p:nvSpPr>
          <p:cNvPr id="158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a:p>
            <a:pPr eaLnBrk="1" hangingPunct="1"/>
            <a:endParaRPr lang="en-US" dirty="0" smtClean="0"/>
          </a:p>
        </p:txBody>
      </p:sp>
      <p:sp>
        <p:nvSpPr>
          <p:cNvPr id="158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8353D35E-8545-46FC-B791-77BFE90D036D}" type="slidenum">
              <a:rPr lang="en-US" sz="1200"/>
              <a:pPr/>
              <a:t>33</a:t>
            </a:fld>
            <a:endParaRPr lang="es-E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a:ln/>
        </p:spPr>
      </p:sp>
      <p:sp>
        <p:nvSpPr>
          <p:cNvPr id="162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62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002D9A5E-8B93-45C4-B507-CCA65B4F478E}" type="slidenum">
              <a:rPr lang="en-US" sz="1200"/>
              <a:pPr/>
              <a:t>34</a:t>
            </a:fld>
            <a:endParaRPr lang="es-E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8DEF45D-2108-464D-9BB7-DA82BA6B08AF}" type="slidenum">
              <a:rPr lang="en-US" altLang="en-US" smtClean="0"/>
              <a:pPr eaLnBrk="1" hangingPunct="1">
                <a:spcBef>
                  <a:spcPct val="0"/>
                </a:spcBef>
                <a:defRPr/>
              </a:pPr>
              <a:t>35</a:t>
            </a:fld>
            <a:endParaRPr lang="es-ES" altLang="en-US" smtClean="0"/>
          </a:p>
        </p:txBody>
      </p:sp>
      <p:sp>
        <p:nvSpPr>
          <p:cNvPr id="49155"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71450" indent="-171450" eaLnBrk="1" hangingPunct="1">
              <a:lnSpc>
                <a:spcPct val="95000"/>
              </a:lnSpc>
              <a:spcBef>
                <a:spcPct val="0"/>
              </a:spcBef>
              <a:buFont typeface="Arial" panose="020B0604020202020204" pitchFamily="34" charset="0"/>
              <a:buChar char="•"/>
              <a:defRPr/>
            </a:pPr>
            <a:endParaRPr lang="en-US" altLang="en-US" dirty="0" smtClean="0">
              <a:solidFill>
                <a:srgbClr val="000000"/>
              </a:solidFill>
              <a:cs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a:ln/>
        </p:spPr>
      </p:sp>
      <p:sp>
        <p:nvSpPr>
          <p:cNvPr id="162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62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002D9A5E-8B93-45C4-B507-CCA65B4F478E}" type="slidenum">
              <a:rPr lang="en-US" sz="1200"/>
              <a:pPr/>
              <a:t>36</a:t>
            </a:fld>
            <a:endParaRPr lang="es-E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a:ln/>
        </p:spPr>
      </p:sp>
      <p:sp>
        <p:nvSpPr>
          <p:cNvPr id="185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85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4CD1E436-C414-41F9-8E30-D83B1CAFA52B}" type="slidenum">
              <a:rPr lang="en-US" sz="1200"/>
              <a:pPr/>
              <a:t>37</a:t>
            </a:fld>
            <a:endParaRPr lang="es-E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368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CBE9FBF-D236-4C80-9360-791FC23D17A1}" type="slidenum">
              <a:rPr lang="en-US" altLang="en-US" smtClean="0"/>
              <a:pPr eaLnBrk="1" hangingPunct="1">
                <a:spcBef>
                  <a:spcPct val="0"/>
                </a:spcBef>
                <a:defRPr/>
              </a:pPr>
              <a:t>38</a:t>
            </a:fld>
            <a:endParaRPr lang="es-E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46BADE84-4449-42EC-820F-4C659F9D46BD}" type="slidenum">
              <a:rPr lang="en-US" altLang="en-US" smtClean="0"/>
              <a:pPr eaLnBrk="1" hangingPunct="1">
                <a:spcBef>
                  <a:spcPct val="0"/>
                </a:spcBef>
                <a:defRPr/>
              </a:pPr>
              <a:t>39</a:t>
            </a:fld>
            <a:endParaRPr lang="es-E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E1401140-95EC-4573-8084-FA6E6E7889AA}" type="slidenum">
              <a:rPr lang="en-US" altLang="en-US" smtClean="0"/>
              <a:pPr eaLnBrk="1" hangingPunct="1">
                <a:spcBef>
                  <a:spcPct val="0"/>
                </a:spcBef>
                <a:defRPr/>
              </a:pPr>
              <a:t>4</a:t>
            </a:fld>
            <a:endParaRPr lang="es-ES" altLang="en-US" smtClean="0"/>
          </a:p>
        </p:txBody>
      </p:sp>
      <p:sp>
        <p:nvSpPr>
          <p:cNvPr id="37891" name="Rectangle 1"/>
          <p:cNvSpPr>
            <a:spLocks noGrp="1" noRot="1" noChangeAspect="1" noChangeArrowheads="1" noTextEdit="1"/>
          </p:cNvSpPr>
          <p:nvPr>
            <p:ph type="sldImg"/>
          </p:nvPr>
        </p:nvSpPr>
        <p:spPr>
          <a:ln/>
        </p:spPr>
      </p:sp>
      <p:sp>
        <p:nvSpPr>
          <p:cNvPr id="3789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altLang="en-US" dirty="0" smtClean="0">
              <a:solidFill>
                <a:srgbClr val="000000"/>
              </a:solidFill>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8DEF45D-2108-464D-9BB7-DA82BA6B08AF}" type="slidenum">
              <a:rPr lang="en-US" altLang="en-US" smtClean="0"/>
              <a:pPr eaLnBrk="1" hangingPunct="1">
                <a:spcBef>
                  <a:spcPct val="0"/>
                </a:spcBef>
                <a:defRPr/>
              </a:pPr>
              <a:t>5</a:t>
            </a:fld>
            <a:endParaRPr lang="es-ES" altLang="en-US" smtClean="0"/>
          </a:p>
        </p:txBody>
      </p:sp>
      <p:sp>
        <p:nvSpPr>
          <p:cNvPr id="49155"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71450" indent="-171450" eaLnBrk="1" hangingPunct="1">
              <a:lnSpc>
                <a:spcPct val="95000"/>
              </a:lnSpc>
              <a:spcBef>
                <a:spcPct val="0"/>
              </a:spcBef>
              <a:buFont typeface="Arial" panose="020B0604020202020204" pitchFamily="34" charset="0"/>
              <a:buChar char="•"/>
              <a:defRPr/>
            </a:pPr>
            <a:endParaRPr lang="en-US" altLang="en-US" dirty="0" smtClean="0">
              <a:solidFill>
                <a:srgbClr val="000000"/>
              </a:solidFill>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defRPr/>
            </a:pPr>
            <a:fld id="{7C66991C-BCE1-4A2C-A78E-85D8332711F0}" type="slidenum">
              <a:rPr lang="en-US" altLang="en-US" smtClean="0"/>
              <a:pPr>
                <a:defRPr/>
              </a:pPr>
              <a:t>6</a:t>
            </a:fld>
            <a:endParaRPr lang="es-ES" altLang="en-US" smtClean="0"/>
          </a:p>
        </p:txBody>
      </p:sp>
      <p:sp>
        <p:nvSpPr>
          <p:cNvPr id="39939" name="Rectangle 2"/>
          <p:cNvSpPr>
            <a:spLocks noGrp="1" noRot="1" noChangeAspect="1" noChangeArrowheads="1" noTextEdit="1"/>
          </p:cNvSpPr>
          <p:nvPr>
            <p:ph type="sldImg"/>
          </p:nvPr>
        </p:nvSpPr>
        <p:spPr>
          <a:solidFill>
            <a:srgbClr val="FFFFFF"/>
          </a:solidFill>
          <a:ln/>
        </p:spPr>
      </p:sp>
      <p:sp>
        <p:nvSpPr>
          <p:cNvPr id="2" name="Rectangle 3"/>
          <p:cNvSpPr>
            <a:spLocks noGrp="1" noChangeArrowheads="1"/>
          </p:cNvSpPr>
          <p:nvPr>
            <p:ph type="body" idx="1"/>
          </p:nvPr>
        </p:nvSpPr>
        <p:spPr>
          <a:solidFill>
            <a:srgbClr val="FFFFFF"/>
          </a:solidFill>
          <a:ln>
            <a:solidFill>
              <a:schemeClr val="bg1"/>
            </a:solidFill>
          </a:ln>
        </p:spPr>
        <p:txBody>
          <a:bodyPr lIns="0" tIns="0" rIns="0" bIns="0"/>
          <a:lstStyle/>
          <a:p>
            <a:pPr marL="171450" indent="-171450">
              <a:buFontTx/>
              <a:buChar char="•"/>
              <a:defRPr/>
            </a:pPr>
            <a:endParaRPr lang="en-US" altLang="en-US" sz="1600" dirty="0" smtClean="0">
              <a:cs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0E8ACB65-8E96-43DA-A5A6-AE7FD38888F4}" type="slidenum">
              <a:rPr lang="en-US" altLang="en-US" smtClean="0"/>
              <a:pPr eaLnBrk="1" hangingPunct="1">
                <a:spcBef>
                  <a:spcPct val="0"/>
                </a:spcBef>
                <a:defRPr/>
              </a:pPr>
              <a:t>7</a:t>
            </a:fld>
            <a:endParaRPr lang="es-ES" altLang="en-US" smtClean="0"/>
          </a:p>
        </p:txBody>
      </p:sp>
      <p:sp>
        <p:nvSpPr>
          <p:cNvPr id="40963" name="Rectangle 1"/>
          <p:cNvSpPr>
            <a:spLocks noGrp="1" noRot="1" noChangeAspect="1" noChangeArrowheads="1" noTextEdit="1"/>
          </p:cNvSpPr>
          <p:nvPr>
            <p:ph type="sldImg"/>
          </p:nvPr>
        </p:nvSpPr>
        <p:spPr>
          <a:ln/>
        </p:spPr>
      </p:sp>
      <p:sp>
        <p:nvSpPr>
          <p:cNvPr id="2"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defRPr/>
            </a:pPr>
            <a:endParaRPr lang="en-US" altLang="en-US" dirty="0" smtClean="0">
              <a:solidFill>
                <a:srgbClr val="000000"/>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0E8ACB65-8E96-43DA-A5A6-AE7FD38888F4}" type="slidenum">
              <a:rPr lang="en-US" altLang="en-US" smtClean="0"/>
              <a:pPr eaLnBrk="1" hangingPunct="1">
                <a:spcBef>
                  <a:spcPct val="0"/>
                </a:spcBef>
                <a:defRPr/>
              </a:pPr>
              <a:t>8</a:t>
            </a:fld>
            <a:endParaRPr lang="es-ES" altLang="en-US" smtClean="0"/>
          </a:p>
        </p:txBody>
      </p:sp>
      <p:sp>
        <p:nvSpPr>
          <p:cNvPr id="40963" name="Rectangle 1"/>
          <p:cNvSpPr>
            <a:spLocks noGrp="1" noRot="1" noChangeAspect="1" noChangeArrowheads="1" noTextEdit="1"/>
          </p:cNvSpPr>
          <p:nvPr>
            <p:ph type="sldImg"/>
          </p:nvPr>
        </p:nvSpPr>
        <p:spPr>
          <a:ln/>
        </p:spPr>
      </p:sp>
      <p:sp>
        <p:nvSpPr>
          <p:cNvPr id="2"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defRPr/>
            </a:pPr>
            <a:endParaRPr lang="en-US" altLang="en-US" dirty="0" smtClean="0">
              <a:solidFill>
                <a:srgbClr val="000000"/>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F62C093F-B623-4EA5-8D9C-1A593BE5C84E}" type="slidenum">
              <a:rPr lang="en-US" sz="1200">
                <a:solidFill>
                  <a:prstClr val="black"/>
                </a:solidFill>
              </a:rPr>
              <a:pPr/>
              <a:t>9</a:t>
            </a:fld>
            <a:endParaRPr lang="es-E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C28403-BA49-47D8-B953-28EFE7CC2BFF}" type="slidenum">
              <a:rPr lang="en-US"/>
              <a:pPr>
                <a:defRPr/>
              </a:pPr>
              <a:t>‹#›</a:t>
            </a:fld>
            <a:endParaRPr lang="en-US"/>
          </a:p>
        </p:txBody>
      </p:sp>
    </p:spTree>
    <p:extLst>
      <p:ext uri="{BB962C8B-B14F-4D97-AF65-F5344CB8AC3E}">
        <p14:creationId xmlns:p14="http://schemas.microsoft.com/office/powerpoint/2010/main" val="350970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D7762-0AAB-4451-83B8-BD8525E0F690}" type="slidenum">
              <a:rPr lang="en-US"/>
              <a:pPr>
                <a:defRPr/>
              </a:pPr>
              <a:t>‹#›</a:t>
            </a:fld>
            <a:endParaRPr lang="en-US"/>
          </a:p>
        </p:txBody>
      </p:sp>
    </p:spTree>
    <p:extLst>
      <p:ext uri="{BB962C8B-B14F-4D97-AF65-F5344CB8AC3E}">
        <p14:creationId xmlns:p14="http://schemas.microsoft.com/office/powerpoint/2010/main" val="3746301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FC0510-D669-4030-9EF6-CDC9A311C2B1}" type="slidenum">
              <a:rPr lang="en-US"/>
              <a:pPr>
                <a:defRPr/>
              </a:pPr>
              <a:t>‹#›</a:t>
            </a:fld>
            <a:endParaRPr lang="en-US"/>
          </a:p>
        </p:txBody>
      </p:sp>
    </p:spTree>
    <p:extLst>
      <p:ext uri="{BB962C8B-B14F-4D97-AF65-F5344CB8AC3E}">
        <p14:creationId xmlns:p14="http://schemas.microsoft.com/office/powerpoint/2010/main" val="2365886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541867" y="1991236"/>
            <a:ext cx="9022332" cy="4625309"/>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Espace réservé du numéro de diapositive 2"/>
          <p:cNvSpPr>
            <a:spLocks noGrp="1"/>
          </p:cNvSpPr>
          <p:nvPr>
            <p:ph type="sldNum" sz="quarter" idx="15"/>
          </p:nvPr>
        </p:nvSpPr>
        <p:spPr/>
        <p:txBody>
          <a:bodyPr/>
          <a:lstStyle>
            <a:lvl1pPr defTabSz="914400" fontAlgn="base">
              <a:spcBef>
                <a:spcPct val="0"/>
              </a:spcBef>
              <a:spcAft>
                <a:spcPct val="0"/>
              </a:spcAft>
              <a:defRPr>
                <a:latin typeface="Times New Roman" pitchFamily="18" charset="0"/>
              </a:defRPr>
            </a:lvl1pPr>
          </a:lstStyle>
          <a:p>
            <a:pPr>
              <a:defRPr/>
            </a:pPr>
            <a:fld id="{94DF245D-FFBD-4F28-A84A-ECF8CEA6DE74}" type="slidenum">
              <a:rPr lang="fr-CH"/>
              <a:pPr>
                <a:defRPr/>
              </a:pPr>
              <a:t>‹#›</a:t>
            </a:fld>
            <a:endParaRPr lang="fr-CH" dirty="0"/>
          </a:p>
        </p:txBody>
      </p:sp>
    </p:spTree>
    <p:extLst>
      <p:ext uri="{BB962C8B-B14F-4D97-AF65-F5344CB8AC3E}">
        <p14:creationId xmlns:p14="http://schemas.microsoft.com/office/powerpoint/2010/main" val="56254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526187" y="2022594"/>
            <a:ext cx="5102579" cy="4578272"/>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895309" y="2022594"/>
            <a:ext cx="3709653" cy="4578272"/>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extLst>
      <p:ext uri="{BB962C8B-B14F-4D97-AF65-F5344CB8AC3E}">
        <p14:creationId xmlns:p14="http://schemas.microsoft.com/office/powerpoint/2010/main" val="115012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938889" y="2055693"/>
            <a:ext cx="4680929" cy="4531236"/>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94829" y="2055693"/>
            <a:ext cx="4217458" cy="453123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extLst>
      <p:ext uri="{BB962C8B-B14F-4D97-AF65-F5344CB8AC3E}">
        <p14:creationId xmlns:p14="http://schemas.microsoft.com/office/powerpoint/2010/main" val="1564865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94829" y="2038271"/>
            <a:ext cx="9157171" cy="451555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
        <p:nvSpPr>
          <p:cNvPr id="5" name="Espace réservé du numéro de diapositive 4"/>
          <p:cNvSpPr>
            <a:spLocks noGrp="1"/>
          </p:cNvSpPr>
          <p:nvPr>
            <p:ph type="sldNum" sz="quarter" idx="16"/>
          </p:nvPr>
        </p:nvSpPr>
        <p:spPr/>
        <p:txBody>
          <a:bodyPr/>
          <a:lstStyle>
            <a:lvl1pPr defTabSz="914400" fontAlgn="base">
              <a:spcBef>
                <a:spcPct val="0"/>
              </a:spcBef>
              <a:spcAft>
                <a:spcPct val="0"/>
              </a:spcAft>
              <a:defRPr>
                <a:latin typeface="Times New Roman" pitchFamily="18" charset="0"/>
              </a:defRPr>
            </a:lvl1pPr>
          </a:lstStyle>
          <a:p>
            <a:pPr>
              <a:defRPr/>
            </a:pPr>
            <a:fld id="{D5E5AA9B-D2F4-4317-A56B-0E6143A2D25F}" type="slidenum">
              <a:rPr lang="fr-CH"/>
              <a:pPr>
                <a:defRPr/>
              </a:pPr>
              <a:t>‹#›</a:t>
            </a:fld>
            <a:endParaRPr lang="fr-CH" dirty="0"/>
          </a:p>
        </p:txBody>
      </p:sp>
    </p:spTree>
    <p:extLst>
      <p:ext uri="{BB962C8B-B14F-4D97-AF65-F5344CB8AC3E}">
        <p14:creationId xmlns:p14="http://schemas.microsoft.com/office/powerpoint/2010/main" val="2532601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29" y="2032002"/>
            <a:ext cx="4435240"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5209491" y="2032002"/>
            <a:ext cx="4417423" cy="4474790"/>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4"/>
          </p:nvPr>
        </p:nvSpPr>
        <p:spPr/>
        <p:txBody>
          <a:bodyPr/>
          <a:lstStyle>
            <a:lvl1pPr defTabSz="914400" fontAlgn="base">
              <a:spcBef>
                <a:spcPct val="0"/>
              </a:spcBef>
              <a:spcAft>
                <a:spcPct val="0"/>
              </a:spcAft>
              <a:defRPr>
                <a:latin typeface="Times New Roman" pitchFamily="18" charset="0"/>
              </a:defRPr>
            </a:lvl1pPr>
          </a:lstStyle>
          <a:p>
            <a:pPr>
              <a:defRPr/>
            </a:pPr>
            <a:fld id="{6E5CCE76-A80E-43AE-A256-2453CE14AFBF}" type="slidenum">
              <a:rPr lang="fr-CH"/>
              <a:pPr>
                <a:defRPr/>
              </a:pPr>
              <a:t>‹#›</a:t>
            </a:fld>
            <a:endParaRPr lang="fr-CH" dirty="0"/>
          </a:p>
        </p:txBody>
      </p:sp>
    </p:spTree>
    <p:extLst>
      <p:ext uri="{BB962C8B-B14F-4D97-AF65-F5344CB8AC3E}">
        <p14:creationId xmlns:p14="http://schemas.microsoft.com/office/powerpoint/2010/main" val="3958355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30" y="2032002"/>
            <a:ext cx="9132083"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5" name="Espace réservé du numéro de diapositive 2"/>
          <p:cNvSpPr>
            <a:spLocks noGrp="1"/>
          </p:cNvSpPr>
          <p:nvPr>
            <p:ph type="sldNum" sz="quarter" idx="14"/>
          </p:nvPr>
        </p:nvSpPr>
        <p:spPr/>
        <p:txBody>
          <a:bodyPr/>
          <a:lstStyle>
            <a:lvl1pPr defTabSz="914400" fontAlgn="base">
              <a:spcBef>
                <a:spcPct val="0"/>
              </a:spcBef>
              <a:spcAft>
                <a:spcPct val="0"/>
              </a:spcAft>
              <a:defRPr>
                <a:latin typeface="Times New Roman" pitchFamily="18" charset="0"/>
              </a:defRPr>
            </a:lvl1pPr>
          </a:lstStyle>
          <a:p>
            <a:pPr>
              <a:defRPr/>
            </a:pPr>
            <a:fld id="{B25D5C57-C029-4089-9AFB-2B655C0443DA}" type="slidenum">
              <a:rPr lang="fr-CH"/>
              <a:pPr>
                <a:defRPr/>
              </a:pPr>
              <a:t>‹#›</a:t>
            </a:fld>
            <a:endParaRPr lang="fr-CH" dirty="0"/>
          </a:p>
        </p:txBody>
      </p:sp>
    </p:spTree>
    <p:extLst>
      <p:ext uri="{BB962C8B-B14F-4D97-AF65-F5344CB8AC3E}">
        <p14:creationId xmlns:p14="http://schemas.microsoft.com/office/powerpoint/2010/main" val="2341271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94831" y="1912841"/>
            <a:ext cx="4435241" cy="563452"/>
          </a:xfrm>
          <a:prstGeom prst="rect">
            <a:avLst/>
          </a:prstGeom>
        </p:spPr>
        <p:txBody>
          <a:bodyPr lIns="101581" tIns="50791" rIns="101581" bIns="50791"/>
          <a:lstStyle>
            <a:lvl1pPr>
              <a:defRPr sz="24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94831" y="2624667"/>
            <a:ext cx="4435241"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5228167" y="1912839"/>
            <a:ext cx="4398747" cy="563453"/>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5228167" y="2624667"/>
            <a:ext cx="4398747"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921566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4829" y="2032002"/>
            <a:ext cx="9132084"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94829" y="4435351"/>
            <a:ext cx="9132084" cy="2165513"/>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228283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B3B68-2CA3-45E5-A1EC-A80FE40FA6E9}" type="slidenum">
              <a:rPr lang="en-US"/>
              <a:pPr>
                <a:defRPr/>
              </a:pPr>
              <a:t>‹#›</a:t>
            </a:fld>
            <a:endParaRPr lang="en-US"/>
          </a:p>
        </p:txBody>
      </p:sp>
    </p:spTree>
    <p:extLst>
      <p:ext uri="{BB962C8B-B14F-4D97-AF65-F5344CB8AC3E}">
        <p14:creationId xmlns:p14="http://schemas.microsoft.com/office/powerpoint/2010/main" val="617232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34392" y="2032003"/>
            <a:ext cx="4392521" cy="209157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5234392" y="4294241"/>
            <a:ext cx="4392520" cy="222822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94829" y="2032001"/>
            <a:ext cx="4435240" cy="449046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775606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94831" y="2032002"/>
            <a:ext cx="4435241"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94831" y="4325599"/>
            <a:ext cx="4435241"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5281428" y="2032002"/>
            <a:ext cx="4298448"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5281428" y="4325599"/>
            <a:ext cx="4298448"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265390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5214470" y="2017891"/>
            <a:ext cx="4396764" cy="4473222"/>
          </a:xfrm>
          <a:prstGeom prst="rect">
            <a:avLst/>
          </a:prstGeom>
        </p:spPr>
        <p:txBody>
          <a:bodyPr lIns="101581" tIns="50791" rIns="101581" bIns="50791"/>
          <a:lstStyle>
            <a:lvl1pPr>
              <a:defRPr sz="24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80124" y="2017890"/>
            <a:ext cx="4349948" cy="4473223"/>
          </a:xfrm>
          <a:prstGeom prst="rect">
            <a:avLst/>
          </a:prstGeom>
        </p:spPr>
        <p:txBody>
          <a:bodyPr lIns="101581" tIns="50791" rIns="101581" bIns="50791" anchor="ctr" anchorCtr="0"/>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142343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160000" cy="1375856"/>
          </a:xfrm>
          <a:prstGeom prst="rect">
            <a:avLst/>
          </a:prstGeom>
        </p:spPr>
        <p:txBody>
          <a:bodyPr lIns="89051" tIns="44526" rIns="89051" bIns="44526"/>
          <a:lstStyle/>
          <a:p>
            <a:r>
              <a:rPr lang="en-US" smtClean="0"/>
              <a:t>Click to edit Master title style</a:t>
            </a:r>
            <a:endParaRPr lang="en-US"/>
          </a:p>
        </p:txBody>
      </p:sp>
      <p:sp>
        <p:nvSpPr>
          <p:cNvPr id="3" name="Content Placeholder 2"/>
          <p:cNvSpPr>
            <a:spLocks noGrp="1"/>
          </p:cNvSpPr>
          <p:nvPr>
            <p:ph sz="half" idx="1"/>
          </p:nvPr>
        </p:nvSpPr>
        <p:spPr>
          <a:xfrm>
            <a:off x="491714"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70501"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lvl1pPr defTabSz="914400" fontAlgn="base">
              <a:spcBef>
                <a:spcPct val="0"/>
              </a:spcBef>
              <a:spcAft>
                <a:spcPct val="0"/>
              </a:spcAft>
              <a:defRPr>
                <a:latin typeface="Times New Roman" pitchFamily="18" charset="0"/>
              </a:defRPr>
            </a:lvl1pPr>
          </a:lstStyle>
          <a:p>
            <a:pPr>
              <a:defRPr/>
            </a:pPr>
            <a:fld id="{57A6EE76-6984-4353-BE00-A8113FC26E0A}" type="slidenum">
              <a:rPr lang="en-US"/>
              <a:pPr>
                <a:defRPr/>
              </a:pPr>
              <a:t>‹#›</a:t>
            </a:fld>
            <a:endParaRPr lang="en-US"/>
          </a:p>
        </p:txBody>
      </p:sp>
    </p:spTree>
    <p:extLst>
      <p:ext uri="{BB962C8B-B14F-4D97-AF65-F5344CB8AC3E}">
        <p14:creationId xmlns:p14="http://schemas.microsoft.com/office/powerpoint/2010/main" val="651644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z="1200" smtClean="0">
                <a:solidFill>
                  <a:schemeClr val="accent4">
                    <a:lumMod val="65000"/>
                    <a:lumOff val="35000"/>
                  </a:schemeClr>
                </a:solidFill>
                <a:latin typeface="Arial" pitchFamily="34" charset="0"/>
                <a:cs typeface="Arial" pitchFamily="34" charset="0"/>
              </a:defRPr>
            </a:lvl1pPr>
          </a:lstStyle>
          <a:p>
            <a:pPr>
              <a:defRPr/>
            </a:pPr>
            <a:fld id="{FE56BD2C-C2C3-4707-A513-5F907D76609C}"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572131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A8384-412C-4E02-93ED-427C5F9609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5062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C7BECF-739F-4919-A1A3-749ECD933E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8687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7457FD-C8AE-4282-9EB9-6579980962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5735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87C687-2541-4CA4-9E9A-410F51E359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68292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AE9D74-5145-480E-9629-C32771F720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659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35AD35-C315-4FAB-8223-C4EA0E63F7E2}" type="slidenum">
              <a:rPr lang="en-US"/>
              <a:pPr>
                <a:defRPr/>
              </a:pPr>
              <a:t>‹#›</a:t>
            </a:fld>
            <a:endParaRPr lang="en-US"/>
          </a:p>
        </p:txBody>
      </p:sp>
    </p:spTree>
    <p:extLst>
      <p:ext uri="{BB962C8B-B14F-4D97-AF65-F5344CB8AC3E}">
        <p14:creationId xmlns:p14="http://schemas.microsoft.com/office/powerpoint/2010/main" val="8054886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752562-2FCA-4280-9BE6-A222AA025F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117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D75ADE-E9D7-426D-954B-3FA758E090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1540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47F8E0-50EF-42FB-80F1-E2C76F3BC3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7359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7E4DDB-1DC3-4214-B3A8-DCB9EC9375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33080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2E4A7C-B6AD-4E19-993D-1752D69799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633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7518FA-AB32-49D3-B7A8-DDC3C2CDE82E}" type="slidenum">
              <a:rPr lang="en-US"/>
              <a:pPr>
                <a:defRPr/>
              </a:pPr>
              <a:t>‹#›</a:t>
            </a:fld>
            <a:endParaRPr lang="en-US"/>
          </a:p>
        </p:txBody>
      </p:sp>
    </p:spTree>
    <p:extLst>
      <p:ext uri="{BB962C8B-B14F-4D97-AF65-F5344CB8AC3E}">
        <p14:creationId xmlns:p14="http://schemas.microsoft.com/office/powerpoint/2010/main" val="2557275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640580-CDA1-4DD5-8D16-7028E8630B33}" type="slidenum">
              <a:rPr lang="en-US"/>
              <a:pPr>
                <a:defRPr/>
              </a:pPr>
              <a:t>‹#›</a:t>
            </a:fld>
            <a:endParaRPr lang="en-US"/>
          </a:p>
        </p:txBody>
      </p:sp>
    </p:spTree>
    <p:extLst>
      <p:ext uri="{BB962C8B-B14F-4D97-AF65-F5344CB8AC3E}">
        <p14:creationId xmlns:p14="http://schemas.microsoft.com/office/powerpoint/2010/main" val="14170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FD00FF-4342-44EA-BEEC-15E2AD5A5A9C}" type="slidenum">
              <a:rPr lang="en-US"/>
              <a:pPr>
                <a:defRPr/>
              </a:pPr>
              <a:t>‹#›</a:t>
            </a:fld>
            <a:endParaRPr lang="en-US"/>
          </a:p>
        </p:txBody>
      </p:sp>
    </p:spTree>
    <p:extLst>
      <p:ext uri="{BB962C8B-B14F-4D97-AF65-F5344CB8AC3E}">
        <p14:creationId xmlns:p14="http://schemas.microsoft.com/office/powerpoint/2010/main" val="3131555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50EA47B-2873-46FC-A45E-55C4A0088F34}" type="slidenum">
              <a:rPr lang="en-US"/>
              <a:pPr>
                <a:defRPr/>
              </a:pPr>
              <a:t>‹#›</a:t>
            </a:fld>
            <a:endParaRPr lang="en-US"/>
          </a:p>
        </p:txBody>
      </p:sp>
    </p:spTree>
    <p:extLst>
      <p:ext uri="{BB962C8B-B14F-4D97-AF65-F5344CB8AC3E}">
        <p14:creationId xmlns:p14="http://schemas.microsoft.com/office/powerpoint/2010/main" val="213514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4A3753-4B54-4E57-9EB1-CDAE6C6F1A9A}" type="slidenum">
              <a:rPr lang="en-US"/>
              <a:pPr>
                <a:defRPr/>
              </a:pPr>
              <a:t>‹#›</a:t>
            </a:fld>
            <a:endParaRPr lang="en-US"/>
          </a:p>
        </p:txBody>
      </p:sp>
    </p:spTree>
    <p:extLst>
      <p:ext uri="{BB962C8B-B14F-4D97-AF65-F5344CB8AC3E}">
        <p14:creationId xmlns:p14="http://schemas.microsoft.com/office/powerpoint/2010/main" val="384132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D3CA3C-0048-4FDF-875B-1F7DCB3EABB7}" type="slidenum">
              <a:rPr lang="en-US"/>
              <a:pPr>
                <a:defRPr/>
              </a:pPr>
              <a:t>‹#›</a:t>
            </a:fld>
            <a:endParaRPr lang="en-US"/>
          </a:p>
        </p:txBody>
      </p:sp>
    </p:spTree>
    <p:extLst>
      <p:ext uri="{BB962C8B-B14F-4D97-AF65-F5344CB8AC3E}">
        <p14:creationId xmlns:p14="http://schemas.microsoft.com/office/powerpoint/2010/main" val="2425527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AB32464A-14FE-40F1-97A1-65BD86E0EA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MRI_Template_PagePlain.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3"/>
          </p:nvPr>
        </p:nvSpPr>
        <p:spPr>
          <a:xfrm>
            <a:off x="3471863" y="7062788"/>
            <a:ext cx="3216275" cy="404812"/>
          </a:xfrm>
          <a:prstGeom prst="rect">
            <a:avLst/>
          </a:prstGeom>
        </p:spPr>
        <p:txBody>
          <a:bodyPr vert="horz" lIns="101581" tIns="50791" rIns="101581" bIns="50791" rtlCol="0" anchor="ctr"/>
          <a:lstStyle>
            <a:lvl1pPr algn="ctr" defTabSz="507905" fontAlgn="auto">
              <a:spcBef>
                <a:spcPts val="0"/>
              </a:spcBef>
              <a:spcAft>
                <a:spcPts val="0"/>
              </a:spcAft>
              <a:defRPr sz="1300">
                <a:solidFill>
                  <a:srgbClr val="636463">
                    <a:tint val="75000"/>
                  </a:srgbClr>
                </a:solidFill>
                <a:latin typeface="Arial"/>
              </a:defRPr>
            </a:lvl1pPr>
          </a:lstStyle>
          <a:p>
            <a:pPr>
              <a:defRPr/>
            </a:pPr>
            <a:endParaRPr lang="fr-CH"/>
          </a:p>
        </p:txBody>
      </p:sp>
      <p:sp>
        <p:nvSpPr>
          <p:cNvPr id="3" name="Espace réservé du numéro de diapositive 2"/>
          <p:cNvSpPr>
            <a:spLocks noGrp="1"/>
          </p:cNvSpPr>
          <p:nvPr>
            <p:ph type="sldNum" sz="quarter" idx="4"/>
          </p:nvPr>
        </p:nvSpPr>
        <p:spPr>
          <a:xfrm>
            <a:off x="2187575" y="7062788"/>
            <a:ext cx="2371725" cy="404812"/>
          </a:xfrm>
          <a:prstGeom prst="rect">
            <a:avLst/>
          </a:prstGeom>
        </p:spPr>
        <p:txBody>
          <a:bodyPr vert="horz" lIns="101581" tIns="50791" rIns="101581" bIns="50791" rtlCol="0" anchor="ctr"/>
          <a:lstStyle>
            <a:lvl1pPr algn="ctr" defTabSz="507905" fontAlgn="auto">
              <a:spcBef>
                <a:spcPts val="0"/>
              </a:spcBef>
              <a:spcAft>
                <a:spcPts val="0"/>
              </a:spcAft>
              <a:defRPr sz="1300">
                <a:solidFill>
                  <a:srgbClr val="636463">
                    <a:tint val="75000"/>
                  </a:srgbClr>
                </a:solidFill>
                <a:latin typeface="Arial"/>
              </a:defRPr>
            </a:lvl1pPr>
          </a:lstStyle>
          <a:p>
            <a:pPr>
              <a:defRPr/>
            </a:pPr>
            <a:fld id="{1F2C58E5-7978-4B8D-840E-F5EA8F5F88BC}" type="slidenum">
              <a:rPr lang="fr-CH"/>
              <a:pPr>
                <a:defRPr/>
              </a:pPr>
              <a:t>‹#›</a:t>
            </a:fld>
            <a:endParaRPr lang="fr-CH"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iming>
    <p:tnLst>
      <p:par>
        <p:cTn id="1" dur="indefinite" restart="never" nodeType="tmRoot"/>
      </p:par>
    </p:tnLst>
  </p:timing>
  <p:hf hdr="0" dt="0"/>
  <p:txStyles>
    <p:titleStyle>
      <a:lvl1pPr algn="ctr" defTabSz="506413" rtl="0" eaLnBrk="0" fontAlgn="base" hangingPunct="0">
        <a:spcBef>
          <a:spcPct val="0"/>
        </a:spcBef>
        <a:spcAft>
          <a:spcPct val="0"/>
        </a:spcAft>
        <a:defRPr sz="4900" kern="1200">
          <a:solidFill>
            <a:schemeClr val="tx1"/>
          </a:solidFill>
          <a:latin typeface="+mj-lt"/>
          <a:ea typeface="+mj-ea"/>
          <a:cs typeface="+mj-cs"/>
        </a:defRPr>
      </a:lvl1pPr>
      <a:lvl2pPr algn="ctr" defTabSz="506413" rtl="0" eaLnBrk="0" fontAlgn="base" hangingPunct="0">
        <a:spcBef>
          <a:spcPct val="0"/>
        </a:spcBef>
        <a:spcAft>
          <a:spcPct val="0"/>
        </a:spcAft>
        <a:defRPr sz="4900">
          <a:solidFill>
            <a:schemeClr val="tx1"/>
          </a:solidFill>
          <a:latin typeface="Arial" charset="0"/>
        </a:defRPr>
      </a:lvl2pPr>
      <a:lvl3pPr algn="ctr" defTabSz="506413" rtl="0" eaLnBrk="0" fontAlgn="base" hangingPunct="0">
        <a:spcBef>
          <a:spcPct val="0"/>
        </a:spcBef>
        <a:spcAft>
          <a:spcPct val="0"/>
        </a:spcAft>
        <a:defRPr sz="4900">
          <a:solidFill>
            <a:schemeClr val="tx1"/>
          </a:solidFill>
          <a:latin typeface="Arial" charset="0"/>
        </a:defRPr>
      </a:lvl3pPr>
      <a:lvl4pPr algn="ctr" defTabSz="506413" rtl="0" eaLnBrk="0" fontAlgn="base" hangingPunct="0">
        <a:spcBef>
          <a:spcPct val="0"/>
        </a:spcBef>
        <a:spcAft>
          <a:spcPct val="0"/>
        </a:spcAft>
        <a:defRPr sz="4900">
          <a:solidFill>
            <a:schemeClr val="tx1"/>
          </a:solidFill>
          <a:latin typeface="Arial" charset="0"/>
        </a:defRPr>
      </a:lvl4pPr>
      <a:lvl5pPr algn="ctr" defTabSz="506413" rtl="0" eaLnBrk="0" fontAlgn="base" hangingPunct="0">
        <a:spcBef>
          <a:spcPct val="0"/>
        </a:spcBef>
        <a:spcAft>
          <a:spcPct val="0"/>
        </a:spcAft>
        <a:defRPr sz="4900">
          <a:solidFill>
            <a:schemeClr val="tx1"/>
          </a:solidFill>
          <a:latin typeface="Arial" charset="0"/>
        </a:defRPr>
      </a:lvl5pPr>
      <a:lvl6pPr marL="457200" algn="ctr" defTabSz="506413" rtl="0" fontAlgn="base">
        <a:spcBef>
          <a:spcPct val="0"/>
        </a:spcBef>
        <a:spcAft>
          <a:spcPct val="0"/>
        </a:spcAft>
        <a:defRPr sz="4900">
          <a:solidFill>
            <a:schemeClr val="tx1"/>
          </a:solidFill>
          <a:latin typeface="Arial" charset="0"/>
        </a:defRPr>
      </a:lvl6pPr>
      <a:lvl7pPr marL="914400" algn="ctr" defTabSz="506413" rtl="0" fontAlgn="base">
        <a:spcBef>
          <a:spcPct val="0"/>
        </a:spcBef>
        <a:spcAft>
          <a:spcPct val="0"/>
        </a:spcAft>
        <a:defRPr sz="4900">
          <a:solidFill>
            <a:schemeClr val="tx1"/>
          </a:solidFill>
          <a:latin typeface="Arial" charset="0"/>
        </a:defRPr>
      </a:lvl7pPr>
      <a:lvl8pPr marL="1371600" algn="ctr" defTabSz="506413" rtl="0" fontAlgn="base">
        <a:spcBef>
          <a:spcPct val="0"/>
        </a:spcBef>
        <a:spcAft>
          <a:spcPct val="0"/>
        </a:spcAft>
        <a:defRPr sz="4900">
          <a:solidFill>
            <a:schemeClr val="tx1"/>
          </a:solidFill>
          <a:latin typeface="Arial" charset="0"/>
        </a:defRPr>
      </a:lvl8pPr>
      <a:lvl9pPr marL="1828800" algn="ctr" defTabSz="506413" rtl="0" fontAlgn="base">
        <a:spcBef>
          <a:spcPct val="0"/>
        </a:spcBef>
        <a:spcAft>
          <a:spcPct val="0"/>
        </a:spcAft>
        <a:defRPr sz="4900">
          <a:solidFill>
            <a:schemeClr val="tx1"/>
          </a:solidFill>
          <a:latin typeface="Arial" charset="0"/>
        </a:defRPr>
      </a:lvl9pPr>
    </p:titleStyle>
    <p:bodyStyle>
      <a:lvl1pPr marL="379413" indent="-379413" algn="l" defTabSz="506413"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23913" indent="-315913" algn="l" defTabSz="506413"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68413" indent="-252413" algn="l" defTabSz="506413"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776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84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93479" indent="-253953" algn="l" defTabSz="507905" rtl="0" eaLnBrk="1" latinLnBrk="0" hangingPunct="1">
        <a:spcBef>
          <a:spcPct val="20000"/>
        </a:spcBef>
        <a:buFont typeface="Arial"/>
        <a:buChar char="•"/>
        <a:defRPr sz="2200" kern="1200">
          <a:solidFill>
            <a:schemeClr val="tx1"/>
          </a:solidFill>
          <a:latin typeface="+mn-lt"/>
          <a:ea typeface="+mn-ea"/>
          <a:cs typeface="+mn-cs"/>
        </a:defRPr>
      </a:lvl6pPr>
      <a:lvl7pPr marL="3301384" indent="-253953" algn="l" defTabSz="507905" rtl="0" eaLnBrk="1" latinLnBrk="0" hangingPunct="1">
        <a:spcBef>
          <a:spcPct val="20000"/>
        </a:spcBef>
        <a:buFont typeface="Arial"/>
        <a:buChar char="•"/>
        <a:defRPr sz="2200" kern="1200">
          <a:solidFill>
            <a:schemeClr val="tx1"/>
          </a:solidFill>
          <a:latin typeface="+mn-lt"/>
          <a:ea typeface="+mn-ea"/>
          <a:cs typeface="+mn-cs"/>
        </a:defRPr>
      </a:lvl7pPr>
      <a:lvl8pPr marL="3809290" indent="-253953" algn="l" defTabSz="507905" rtl="0" eaLnBrk="1" latinLnBrk="0" hangingPunct="1">
        <a:spcBef>
          <a:spcPct val="20000"/>
        </a:spcBef>
        <a:buFont typeface="Arial"/>
        <a:buChar char="•"/>
        <a:defRPr sz="2200" kern="1200">
          <a:solidFill>
            <a:schemeClr val="tx1"/>
          </a:solidFill>
          <a:latin typeface="+mn-lt"/>
          <a:ea typeface="+mn-ea"/>
          <a:cs typeface="+mn-cs"/>
        </a:defRPr>
      </a:lvl8pPr>
      <a:lvl9pPr marL="4317195" indent="-253953" algn="l" defTabSz="50790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7905" rtl="0" eaLnBrk="1" latinLnBrk="0" hangingPunct="1">
        <a:defRPr sz="2000" kern="1200">
          <a:solidFill>
            <a:schemeClr val="tx1"/>
          </a:solidFill>
          <a:latin typeface="+mn-lt"/>
          <a:ea typeface="+mn-ea"/>
          <a:cs typeface="+mn-cs"/>
        </a:defRPr>
      </a:lvl1pPr>
      <a:lvl2pPr marL="507905" algn="l" defTabSz="507905" rtl="0" eaLnBrk="1" latinLnBrk="0" hangingPunct="1">
        <a:defRPr sz="2000" kern="1200">
          <a:solidFill>
            <a:schemeClr val="tx1"/>
          </a:solidFill>
          <a:latin typeface="+mn-lt"/>
          <a:ea typeface="+mn-ea"/>
          <a:cs typeface="+mn-cs"/>
        </a:defRPr>
      </a:lvl2pPr>
      <a:lvl3pPr marL="1015811" algn="l" defTabSz="507905" rtl="0" eaLnBrk="1" latinLnBrk="0" hangingPunct="1">
        <a:defRPr sz="2000" kern="1200">
          <a:solidFill>
            <a:schemeClr val="tx1"/>
          </a:solidFill>
          <a:latin typeface="+mn-lt"/>
          <a:ea typeface="+mn-ea"/>
          <a:cs typeface="+mn-cs"/>
        </a:defRPr>
      </a:lvl3pPr>
      <a:lvl4pPr marL="1523716" algn="l" defTabSz="507905" rtl="0" eaLnBrk="1" latinLnBrk="0" hangingPunct="1">
        <a:defRPr sz="2000" kern="1200">
          <a:solidFill>
            <a:schemeClr val="tx1"/>
          </a:solidFill>
          <a:latin typeface="+mn-lt"/>
          <a:ea typeface="+mn-ea"/>
          <a:cs typeface="+mn-cs"/>
        </a:defRPr>
      </a:lvl4pPr>
      <a:lvl5pPr marL="2031621" algn="l" defTabSz="507905" rtl="0" eaLnBrk="1" latinLnBrk="0" hangingPunct="1">
        <a:defRPr sz="2000" kern="1200">
          <a:solidFill>
            <a:schemeClr val="tx1"/>
          </a:solidFill>
          <a:latin typeface="+mn-lt"/>
          <a:ea typeface="+mn-ea"/>
          <a:cs typeface="+mn-cs"/>
        </a:defRPr>
      </a:lvl5pPr>
      <a:lvl6pPr marL="2539526" algn="l" defTabSz="507905" rtl="0" eaLnBrk="1" latinLnBrk="0" hangingPunct="1">
        <a:defRPr sz="2000" kern="1200">
          <a:solidFill>
            <a:schemeClr val="tx1"/>
          </a:solidFill>
          <a:latin typeface="+mn-lt"/>
          <a:ea typeface="+mn-ea"/>
          <a:cs typeface="+mn-cs"/>
        </a:defRPr>
      </a:lvl6pPr>
      <a:lvl7pPr marL="3047432" algn="l" defTabSz="507905" rtl="0" eaLnBrk="1" latinLnBrk="0" hangingPunct="1">
        <a:defRPr sz="2000" kern="1200">
          <a:solidFill>
            <a:schemeClr val="tx1"/>
          </a:solidFill>
          <a:latin typeface="+mn-lt"/>
          <a:ea typeface="+mn-ea"/>
          <a:cs typeface="+mn-cs"/>
        </a:defRPr>
      </a:lvl7pPr>
      <a:lvl8pPr marL="3555337" algn="l" defTabSz="507905" rtl="0" eaLnBrk="1" latinLnBrk="0" hangingPunct="1">
        <a:defRPr sz="2000" kern="1200">
          <a:solidFill>
            <a:schemeClr val="tx1"/>
          </a:solidFill>
          <a:latin typeface="+mn-lt"/>
          <a:ea typeface="+mn-ea"/>
          <a:cs typeface="+mn-cs"/>
        </a:defRPr>
      </a:lvl8pPr>
      <a:lvl9pPr marL="4063242" algn="l" defTabSz="507905"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cs typeface="+mn-cs"/>
            </a:endParaRPr>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cs typeface="+mn-cs"/>
            </a:endParaRPr>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93C55EE-B58B-460B-9AC0-D5A1EE0628AA}" type="slidenum">
              <a:rPr lang="en-US">
                <a:solidFill>
                  <a:srgbClr val="000000"/>
                </a:solidFill>
                <a:cs typeface="+mn-cs"/>
              </a:rPr>
              <a:pPr>
                <a:defRPr/>
              </a:pPr>
              <a:t>‹#›</a:t>
            </a:fld>
            <a:endParaRPr lang="en-US">
              <a:solidFill>
                <a:srgbClr val="000000"/>
              </a:solidFill>
              <a:cs typeface="+mn-cs"/>
            </a:endParaRPr>
          </a:p>
        </p:txBody>
      </p:sp>
    </p:spTree>
    <p:extLst>
      <p:ext uri="{BB962C8B-B14F-4D97-AF65-F5344CB8AC3E}">
        <p14:creationId xmlns:p14="http://schemas.microsoft.com/office/powerpoint/2010/main" val="721220742"/>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youtube.com/watch?v=ad_zjxsFUec"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7.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7.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17.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Microsoft_Excel_97-2003_Worksheet1.xls"/><Relationship Id="rId3" Type="http://schemas.openxmlformats.org/officeDocument/2006/relationships/notesSlide" Target="../notesSlides/notesSlide19.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17.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17.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38.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38.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17.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6.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8" Type="http://schemas.openxmlformats.org/officeDocument/2006/relationships/hyperlink" Target="http://www.lcif.org/SP/about-us/leadership/chairpersons-message.php" TargetMode="External"/><Relationship Id="rId3" Type="http://schemas.openxmlformats.org/officeDocument/2006/relationships/image" Target="../media/image10.png"/><Relationship Id="rId7" Type="http://schemas.openxmlformats.org/officeDocument/2006/relationships/hyperlink" Target="http://www.lionsclubs.org/SP/news-and-events/lion-magazine/index.php"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http://youtu.be/r3CKFOT-ruo" TargetMode="External"/><Relationship Id="rId11" Type="http://schemas.openxmlformats.org/officeDocument/2006/relationships/hyperlink" Target="https://twitter.com/lionsclubs" TargetMode="External"/><Relationship Id="rId5" Type="http://schemas.openxmlformats.org/officeDocument/2006/relationships/image" Target="../media/image49.png"/><Relationship Id="rId10" Type="http://schemas.openxmlformats.org/officeDocument/2006/relationships/hyperlink" Target="https://www.facebook.com/lionsclubs" TargetMode="External"/><Relationship Id="rId4" Type="http://schemas.openxmlformats.org/officeDocument/2006/relationships/image" Target="../media/image40.png"/><Relationship Id="rId9" Type="http://schemas.openxmlformats.org/officeDocument/2006/relationships/hyperlink" Target="http://www.lcif.org/blo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hyperlink" Target="mailto:lcifdevelopment@lionsclubs.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www.youtube.com/watch?v=nDyo_mK3rw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CIF ppt slide purp#138BE02.jpg                                0138BDF6Macintosh HD                   C10B2A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0160000" cy="762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2" descr="Measles Initiative logo cmyk.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6096000"/>
            <a:ext cx="26479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2275" y="3962400"/>
            <a:ext cx="592772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p:nvSpPr>
        <p:spPr bwMode="auto">
          <a:xfrm>
            <a:off x="4217988" y="4108450"/>
            <a:ext cx="55340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lnSpc>
                <a:spcPct val="95000"/>
              </a:lnSpc>
              <a:spcBef>
                <a:spcPct val="0"/>
              </a:spcBef>
              <a:buFontTx/>
              <a:buNone/>
              <a:defRPr/>
            </a:pPr>
            <a:r>
              <a:rPr lang="en-US" altLang="en-US" sz="1600" dirty="0" smtClean="0">
                <a:solidFill>
                  <a:srgbClr val="EBB700"/>
                </a:solidFill>
                <a:latin typeface="Kalinga" pitchFamily="34" charset="0"/>
              </a:rPr>
              <a:t>FUNDACIÓN LIONS CLUBS INTERNATIONAL</a:t>
            </a:r>
          </a:p>
        </p:txBody>
      </p:sp>
      <p:sp>
        <p:nvSpPr>
          <p:cNvPr id="6" name="Text Box 8"/>
          <p:cNvSpPr txBox="1">
            <a:spLocks noChangeArrowheads="1"/>
          </p:cNvSpPr>
          <p:nvPr/>
        </p:nvSpPr>
        <p:spPr bwMode="auto">
          <a:xfrm>
            <a:off x="3879056" y="4751768"/>
            <a:ext cx="6211888" cy="187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lnSpc>
                <a:spcPct val="95000"/>
              </a:lnSpc>
              <a:spcBef>
                <a:spcPct val="0"/>
              </a:spcBef>
              <a:buFontTx/>
              <a:buNone/>
              <a:defRPr/>
            </a:pPr>
            <a:r>
              <a:rPr lang="en-US" altLang="en-US" dirty="0" smtClean="0">
                <a:solidFill>
                  <a:srgbClr val="FFFFFF"/>
                </a:solidFill>
                <a:latin typeface="Kalinga" pitchFamily="34" charset="0"/>
              </a:rPr>
              <a:t> </a:t>
            </a:r>
            <a:r>
              <a:rPr lang="en-US" altLang="en-US" dirty="0" err="1" smtClean="0">
                <a:solidFill>
                  <a:srgbClr val="FFFFFF"/>
                </a:solidFill>
                <a:latin typeface="Kalinga" pitchFamily="34" charset="0"/>
              </a:rPr>
              <a:t>Hagamos</a:t>
            </a:r>
            <a:r>
              <a:rPr lang="en-US" altLang="en-US" dirty="0" smtClean="0">
                <a:solidFill>
                  <a:srgbClr val="FFFFFF"/>
                </a:solidFill>
                <a:latin typeface="Kalinga" pitchFamily="34" charset="0"/>
              </a:rPr>
              <a:t> que el sarampión sea una cosa del pasado:</a:t>
            </a:r>
            <a:r>
              <a:rPr dirty="0"/>
              <a:t/>
            </a:r>
            <a:br>
              <a:rPr dirty="0"/>
            </a:br>
            <a:r>
              <a:rPr lang="en-US" altLang="en-US" dirty="0" err="1" smtClean="0">
                <a:solidFill>
                  <a:srgbClr val="FFFFFF"/>
                </a:solidFill>
                <a:latin typeface="Kalinga" pitchFamily="34" charset="0"/>
              </a:rPr>
              <a:t>Orientación</a:t>
            </a:r>
            <a:r>
              <a:rPr lang="en-US" altLang="en-US" dirty="0" smtClean="0">
                <a:solidFill>
                  <a:srgbClr val="FFFFFF"/>
                </a:solidFill>
                <a:latin typeface="Kalinga" pitchFamily="34" charset="0"/>
              </a:rPr>
              <a:t> para el  </a:t>
            </a:r>
          </a:p>
          <a:p>
            <a:pPr algn="r" eaLnBrk="1" hangingPunct="1">
              <a:lnSpc>
                <a:spcPct val="95000"/>
              </a:lnSpc>
              <a:spcBef>
                <a:spcPct val="0"/>
              </a:spcBef>
              <a:buFontTx/>
              <a:buNone/>
              <a:defRPr/>
            </a:pPr>
            <a:r>
              <a:rPr lang="en-US" altLang="en-US" dirty="0" err="1" smtClean="0">
                <a:solidFill>
                  <a:srgbClr val="FFFFFF"/>
                </a:solidFill>
                <a:latin typeface="Kalinga" pitchFamily="34" charset="0"/>
              </a:rPr>
              <a:t>Coordinador</a:t>
            </a:r>
            <a:r>
              <a:rPr lang="en-US" altLang="en-US" dirty="0" smtClean="0">
                <a:solidFill>
                  <a:srgbClr val="FFFFFF"/>
                </a:solidFill>
                <a:latin typeface="Kalinga" pitchFamily="34" charset="0"/>
              </a:rPr>
              <a:t> de LCIF</a:t>
            </a:r>
          </a:p>
        </p:txBody>
      </p:sp>
      <p:pic>
        <p:nvPicPr>
          <p:cNvPr id="1536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9738" y="3962400"/>
            <a:ext cx="1047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p>
            <a:pPr>
              <a:lnSpc>
                <a:spcPct val="90000"/>
              </a:lnSpc>
            </a:pPr>
            <a:r>
              <a:rPr lang="en-US" sz="4700">
                <a:solidFill>
                  <a:srgbClr val="4E562B"/>
                </a:solidFill>
                <a:latin typeface="Arial" charset="0"/>
              </a:rPr>
              <a:t>Por qué nos enfocamos en el sarampión</a:t>
            </a:r>
            <a:endParaRPr lang="es-ES" sz="4200">
              <a:solidFill>
                <a:schemeClr val="tx2"/>
              </a:solidFill>
              <a:latin typeface="Arial" charset="0"/>
              <a:cs typeface="Arial" charset="0"/>
            </a:endParaRPr>
          </a:p>
        </p:txBody>
      </p:sp>
      <p:sp>
        <p:nvSpPr>
          <p:cNvPr id="23555"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s-ES"/>
          </a:p>
        </p:txBody>
      </p:sp>
      <p:pic>
        <p:nvPicPr>
          <p:cNvPr id="23556" name="Picture 7" descr="pos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0300" y="457200"/>
            <a:ext cx="44831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C65CF956-EB1D-4249-81C9-30888DFDD7F9}" type="slidenum">
              <a:rPr lang="en-US" sz="1400" smtClean="0"/>
              <a:pPr/>
              <a:t>10</a:t>
            </a:fld>
            <a:endParaRPr lang="es-ES" sz="1400" smtClean="0"/>
          </a:p>
        </p:txBody>
      </p:sp>
    </p:spTree>
    <p:extLst>
      <p:ext uri="{BB962C8B-B14F-4D97-AF65-F5344CB8AC3E}">
        <p14:creationId xmlns:p14="http://schemas.microsoft.com/office/powerpoint/2010/main" val="2566701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sz="3200" dirty="0">
                <a:solidFill>
                  <a:srgbClr val="FFFFFF"/>
                </a:solidFill>
                <a:latin typeface="Kalinga" pitchFamily="34" charset="0"/>
              </a:rPr>
              <a:t>¿Por qué enfocarse en el sarampión?</a:t>
            </a:r>
            <a:endParaRPr lang="es-ES" altLang="en-US" sz="3200" dirty="0" smtClean="0">
              <a:solidFill>
                <a:srgbClr val="FFFFFF"/>
              </a:solidFill>
              <a:latin typeface="Kalinga" pitchFamily="34" charset="0"/>
              <a:cs typeface="Kalinga" pitchFamily="34" charset="0"/>
            </a:endParaRPr>
          </a:p>
        </p:txBody>
      </p:sp>
      <p:pic>
        <p:nvPicPr>
          <p:cNvPr id="1843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13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10"/>
          <p:cNvSpPr txBox="1">
            <a:spLocks noChangeArrowheads="1"/>
          </p:cNvSpPr>
          <p:nvPr/>
        </p:nvSpPr>
        <p:spPr bwMode="auto">
          <a:xfrm>
            <a:off x="382588" y="2286000"/>
            <a:ext cx="6907212" cy="370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Times New Roman" pitchFamily="18" charset="0"/>
              </a:defRPr>
            </a:lvl1pPr>
            <a:lvl2pPr indent="-34290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4000" dirty="0" smtClean="0">
                <a:solidFill>
                  <a:srgbClr val="000000"/>
                </a:solidFill>
                <a:latin typeface="Kalinga" pitchFamily="34" charset="0"/>
              </a:rPr>
              <a:t>El sarampión es...</a:t>
            </a:r>
          </a:p>
          <a:p>
            <a:pPr eaLnBrk="1" hangingPunct="1">
              <a:lnSpc>
                <a:spcPct val="95000"/>
              </a:lnSpc>
              <a:spcBef>
                <a:spcPct val="0"/>
              </a:spcBef>
              <a:buFontTx/>
              <a:buNone/>
              <a:defRPr/>
            </a:pPr>
            <a:endParaRPr lang="es-ES" altLang="en-US" sz="2400" dirty="0" smtClean="0">
              <a:solidFill>
                <a:srgbClr val="000000"/>
              </a:solidFill>
              <a:latin typeface="Kalinga" pitchFamily="34" charset="0"/>
              <a:cs typeface="Kalinga" pitchFamily="34" charset="0"/>
            </a:endParaRPr>
          </a:p>
          <a:p>
            <a:pPr lvl="1" eaLnBrk="1" hangingPunct="1">
              <a:lnSpc>
                <a:spcPct val="95000"/>
              </a:lnSpc>
              <a:spcBef>
                <a:spcPct val="0"/>
              </a:spcBef>
              <a:spcAft>
                <a:spcPts val="1200"/>
              </a:spcAft>
              <a:buClr>
                <a:srgbClr val="000000"/>
              </a:buClr>
              <a:buFont typeface="Arial" charset="0"/>
              <a:buChar char="•"/>
              <a:defRPr/>
            </a:pPr>
            <a:r>
              <a:rPr lang="en-US" altLang="en-US" sz="2400" dirty="0">
                <a:solidFill>
                  <a:srgbClr val="000000"/>
                </a:solidFill>
                <a:latin typeface="Kalinga" pitchFamily="34" charset="0"/>
              </a:rPr>
              <a:t>Una de las cinco enfermedades mortales en el mundo que puede evitarse con vacunas</a:t>
            </a: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Kalinga" pitchFamily="34" charset="0"/>
              </a:rPr>
              <a:t>Una de las enfermedades más contagiosas; el 90% de las personas sin inmunidad contraerán rápidamente el sarampión si se exponen al virus. </a:t>
            </a:r>
            <a:endParaRPr lang="es-ES" altLang="en-US" sz="2400" dirty="0" smtClean="0">
              <a:solidFill>
                <a:srgbClr val="000000"/>
              </a:solidFill>
              <a:latin typeface="Kalinga" pitchFamily="34" charset="0"/>
              <a:cs typeface="Kalinga" pitchFamily="34" charset="0"/>
            </a:endParaRP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Kalinga" pitchFamily="34" charset="0"/>
              </a:rPr>
              <a:t>Fácil de prevenir - la vacuna cuesta menos de US$1. </a:t>
            </a:r>
            <a:endParaRPr lang="es-ES" altLang="en-US" sz="2400" dirty="0" smtClean="0">
              <a:solidFill>
                <a:srgbClr val="000000"/>
              </a:solidFill>
              <a:latin typeface="Kalinga" pitchFamily="34" charset="0"/>
              <a:cs typeface="Kalinga" pitchFamily="34" charset="0"/>
            </a:endParaRPr>
          </a:p>
        </p:txBody>
      </p:sp>
      <p:pic>
        <p:nvPicPr>
          <p:cNvPr id="18442" name="Picture 10" descr="O:\Public Relations &amp; Communications\Common\Photos\LCIF\measles\Nepal children showing off shots.JPG"/>
          <p:cNvPicPr>
            <a:picLocks noChangeAspect="1" noChangeArrowheads="1"/>
          </p:cNvPicPr>
          <p:nvPr/>
        </p:nvPicPr>
        <p:blipFill rotWithShape="1">
          <a:blip r:embed="rId8">
            <a:extLst>
              <a:ext uri="{28A0092B-C50C-407E-A947-70E740481C1C}">
                <a14:useLocalDpi xmlns:a14="http://schemas.microsoft.com/office/drawing/2010/main" val="0"/>
              </a:ext>
            </a:extLst>
          </a:blip>
          <a:srcRect l="28523" r="12416"/>
          <a:stretch/>
        </p:blipFill>
        <p:spPr bwMode="auto">
          <a:xfrm>
            <a:off x="7302500" y="1630362"/>
            <a:ext cx="22352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946275"/>
            <a:ext cx="6605587"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7"/>
          <p:cNvSpPr txBox="1">
            <a:spLocks noChangeArrowheads="1"/>
          </p:cNvSpPr>
          <p:nvPr/>
        </p:nvSpPr>
        <p:spPr bwMode="auto">
          <a:xfrm>
            <a:off x="279400" y="1524000"/>
            <a:ext cx="67198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4000">
                <a:solidFill>
                  <a:srgbClr val="365436"/>
                </a:solidFill>
                <a:latin typeface="Arial" charset="0"/>
              </a:rPr>
              <a:t>VÍDEO</a:t>
            </a:r>
            <a:endParaRPr lang="es-ES">
              <a:solidFill>
                <a:srgbClr val="000000"/>
              </a:solidFill>
              <a:cs typeface="+mn-cs"/>
            </a:endParaRPr>
          </a:p>
          <a:p>
            <a:pPr>
              <a:lnSpc>
                <a:spcPct val="95000"/>
              </a:lnSpc>
            </a:pPr>
            <a:r>
              <a:rPr lang="en-US" sz="4000">
                <a:solidFill>
                  <a:srgbClr val="365436"/>
                </a:solidFill>
                <a:latin typeface="Arial" charset="0"/>
              </a:rPr>
              <a:t>¿Qué es el sarampión?</a:t>
            </a:r>
            <a:endParaRPr lang="es-ES" sz="3200">
              <a:solidFill>
                <a:srgbClr val="365436"/>
              </a:solidFill>
              <a:latin typeface="Arial" charset="0"/>
              <a:cs typeface="+mn-cs"/>
            </a:endParaRPr>
          </a:p>
        </p:txBody>
      </p:sp>
      <p:pic>
        <p:nvPicPr>
          <p:cNvPr id="2560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000"/>
            <a:ext cx="103188"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6"/>
          <p:cNvSpPr txBox="1">
            <a:spLocks noChangeArrowheads="1"/>
          </p:cNvSpPr>
          <p:nvPr/>
        </p:nvSpPr>
        <p:spPr bwMode="auto">
          <a:xfrm>
            <a:off x="1498600" y="3962400"/>
            <a:ext cx="6553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dirty="0">
                <a:solidFill>
                  <a:srgbClr val="000000"/>
                </a:solidFill>
                <a:latin typeface="Arial" charset="0"/>
              </a:rPr>
              <a:t>El Dr. Samuel Katz, quien desarrolló la vacuna contra el sarampión, habla sobre el sarampión.</a:t>
            </a:r>
          </a:p>
          <a:p>
            <a:endParaRPr lang="es-ES" dirty="0">
              <a:solidFill>
                <a:srgbClr val="000000"/>
              </a:solidFill>
              <a:latin typeface="Arial" charset="0"/>
              <a:cs typeface="+mn-cs"/>
            </a:endParaRPr>
          </a:p>
          <a:p>
            <a:r>
              <a:rPr lang="en-US" dirty="0" smtClean="0">
                <a:solidFill>
                  <a:srgbClr val="000000"/>
                </a:solidFill>
                <a:latin typeface="Arial" charset="0"/>
              </a:rPr>
              <a:t>Vea este vídeo aquí: </a:t>
            </a:r>
            <a:r>
              <a:rPr lang="en-US" dirty="0">
                <a:hlinkClick r:id="rId7"/>
              </a:rPr>
              <a:t>https://www.youtube.com/watch?v=ad_zjxsFUec</a:t>
            </a:r>
            <a:endParaRPr lang="es-ES" dirty="0">
              <a:solidFill>
                <a:srgbClr val="000000"/>
              </a:solidFill>
              <a:latin typeface="Arial" charset="0"/>
              <a:cs typeface="+mn-cs"/>
            </a:endParaRPr>
          </a:p>
          <a:p>
            <a:endParaRPr lang="es-ES" dirty="0"/>
          </a:p>
        </p:txBody>
      </p:sp>
      <p:sp>
        <p:nvSpPr>
          <p:cNvPr id="8" name="Slide Number Placeholder 7"/>
          <p:cNvSpPr>
            <a:spLocks noGrp="1"/>
          </p:cNvSpPr>
          <p:nvPr>
            <p:ph type="sldNum" sz="quarter" idx="12"/>
          </p:nvPr>
        </p:nvSpPr>
        <p:spPr/>
        <p:txBody>
          <a:bodyPr/>
          <a:lstStyle/>
          <a:p>
            <a:pPr>
              <a:defRPr/>
            </a:pPr>
            <a:fld id="{FE3FF1FD-9E9D-4A2F-AD5B-6B9DE49807A3}" type="slidenum">
              <a:rPr lang="en-US">
                <a:solidFill>
                  <a:srgbClr val="000000">
                    <a:lumMod val="65000"/>
                    <a:lumOff val="35000"/>
                  </a:srgbClr>
                </a:solidFill>
              </a:rPr>
              <a:pPr>
                <a:defRPr/>
              </a:pPr>
              <a:t>12</a:t>
            </a:fld>
            <a:endParaRPr lang="es-ES">
              <a:solidFill>
                <a:srgbClr val="000000">
                  <a:lumMod val="65000"/>
                  <a:lumOff val="35000"/>
                </a:srgbClr>
              </a:solidFill>
            </a:endParaRPr>
          </a:p>
        </p:txBody>
      </p:sp>
    </p:spTree>
    <p:extLst>
      <p:ext uri="{BB962C8B-B14F-4D97-AF65-F5344CB8AC3E}">
        <p14:creationId xmlns:p14="http://schemas.microsoft.com/office/powerpoint/2010/main" val="1638743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sz="3200" dirty="0" smtClean="0">
                <a:solidFill>
                  <a:srgbClr val="FFFFFF"/>
                </a:solidFill>
                <a:latin typeface="Kalinga" pitchFamily="34" charset="0"/>
              </a:rPr>
              <a:t>¿Por qué enfocarse en el sarampión?</a:t>
            </a:r>
          </a:p>
        </p:txBody>
      </p:sp>
      <p:pic>
        <p:nvPicPr>
          <p:cNvPr id="9728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138" y="5502275"/>
            <a:ext cx="160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27000" y="1831975"/>
            <a:ext cx="6096000" cy="5262979"/>
          </a:xfrm>
          <a:prstGeom prst="rect">
            <a:avLst/>
          </a:prstGeom>
          <a:noFill/>
        </p:spPr>
        <p:txBody>
          <a:bodyPr>
            <a:spAutoFit/>
          </a:bodyPr>
          <a:lstStyle/>
          <a:p>
            <a:pPr marL="342900" indent="-342900">
              <a:buFont typeface="Wingdings" pitchFamily="2" charset="2"/>
              <a:buChar char="ü"/>
              <a:defRPr/>
            </a:pPr>
            <a:r>
              <a:rPr lang="en-US" dirty="0">
                <a:latin typeface="Kalinga" pitchFamily="34" charset="0"/>
              </a:rPr>
              <a:t>Cuidado básico de salud e inmunización de rutina, </a:t>
            </a:r>
            <a:r>
              <a:rPr lang="en-US" dirty="0" err="1">
                <a:latin typeface="Kalinga" pitchFamily="34" charset="0"/>
              </a:rPr>
              <a:t>reforzado</a:t>
            </a:r>
            <a:r>
              <a:rPr lang="en-US" dirty="0">
                <a:latin typeface="Kalinga" pitchFamily="34" charset="0"/>
              </a:rPr>
              <a:t> </a:t>
            </a:r>
            <a:br>
              <a:rPr lang="en-US" dirty="0">
                <a:latin typeface="Kalinga" pitchFamily="34" charset="0"/>
              </a:rPr>
            </a:br>
            <a:r>
              <a:rPr lang="en-US" dirty="0" err="1" smtClean="0">
                <a:latin typeface="Kalinga" pitchFamily="34" charset="0"/>
              </a:rPr>
              <a:t>por</a:t>
            </a:r>
            <a:r>
              <a:rPr lang="en-US" dirty="0" smtClean="0">
                <a:latin typeface="Kalinga" pitchFamily="34" charset="0"/>
              </a:rPr>
              <a:t> </a:t>
            </a:r>
            <a:r>
              <a:rPr lang="en-US" dirty="0">
                <a:latin typeface="Kalinga" pitchFamily="34" charset="0"/>
              </a:rPr>
              <a:t>inversiones en campañas de vacunación contra el sarampión.</a:t>
            </a:r>
          </a:p>
          <a:p>
            <a:pPr marL="342900" indent="-342900">
              <a:buFont typeface="Wingdings" pitchFamily="2" charset="2"/>
              <a:buChar char="ü"/>
              <a:defRPr/>
            </a:pPr>
            <a:endParaRPr lang="es-ES" dirty="0">
              <a:latin typeface="Kalinga" pitchFamily="34" charset="0"/>
              <a:cs typeface="Kalinga" pitchFamily="34" charset="0"/>
            </a:endParaRPr>
          </a:p>
          <a:p>
            <a:pPr marL="342900" indent="-342900">
              <a:buFont typeface="Wingdings" pitchFamily="2" charset="2"/>
              <a:buChar char="ü"/>
              <a:defRPr/>
            </a:pPr>
            <a:r>
              <a:rPr lang="en-US" dirty="0" smtClean="0">
                <a:latin typeface="Kalinga" pitchFamily="34" charset="0"/>
              </a:rPr>
              <a:t>La infección del sarampión </a:t>
            </a:r>
            <a:r>
              <a:rPr lang="en-US" dirty="0" err="1" smtClean="0">
                <a:latin typeface="Kalinga" pitchFamily="34" charset="0"/>
              </a:rPr>
              <a:t>tiene</a:t>
            </a:r>
            <a:r>
              <a:rPr lang="en-US" dirty="0" smtClean="0">
                <a:latin typeface="Kalinga" pitchFamily="34" charset="0"/>
              </a:rPr>
              <a:t> </a:t>
            </a:r>
            <a:br>
              <a:rPr lang="en-US" dirty="0" smtClean="0">
                <a:latin typeface="Kalinga" pitchFamily="34" charset="0"/>
              </a:rPr>
            </a:br>
            <a:r>
              <a:rPr lang="en-US" dirty="0" smtClean="0">
                <a:latin typeface="Kalinga" pitchFamily="34" charset="0"/>
              </a:rPr>
              <a:t>un efecto muy negativo sobre las familias; por ejemplo, gastos para </a:t>
            </a:r>
            <a:br>
              <a:rPr lang="en-US" dirty="0" smtClean="0">
                <a:latin typeface="Kalinga" pitchFamily="34" charset="0"/>
              </a:rPr>
            </a:br>
            <a:r>
              <a:rPr lang="en-US" dirty="0" smtClean="0">
                <a:latin typeface="Kalinga" pitchFamily="34" charset="0"/>
              </a:rPr>
              <a:t>el cuidado del niño, de hospital, </a:t>
            </a:r>
            <a:br>
              <a:rPr lang="en-US" dirty="0" smtClean="0">
                <a:latin typeface="Kalinga" pitchFamily="34" charset="0"/>
              </a:rPr>
            </a:br>
            <a:r>
              <a:rPr lang="en-US" dirty="0" err="1" smtClean="0">
                <a:latin typeface="Kalinga" pitchFamily="34" charset="0"/>
              </a:rPr>
              <a:t>lucro</a:t>
            </a:r>
            <a:r>
              <a:rPr lang="en-US" dirty="0" smtClean="0">
                <a:latin typeface="Kalinga" pitchFamily="34" charset="0"/>
              </a:rPr>
              <a:t> cesante, etc. </a:t>
            </a:r>
            <a:endParaRPr lang="es-ES" dirty="0" smtClean="0">
              <a:latin typeface="Kalinga" pitchFamily="34" charset="0"/>
              <a:cs typeface="Kalinga" pitchFamily="34" charset="0"/>
            </a:endParaRPr>
          </a:p>
          <a:p>
            <a:pPr marL="342900" indent="-342900">
              <a:buFont typeface="Wingdings" pitchFamily="2" charset="2"/>
              <a:buChar char="ü"/>
              <a:defRPr/>
            </a:pPr>
            <a:endParaRPr lang="es-ES" dirty="0">
              <a:latin typeface="Kalinga" pitchFamily="34" charset="0"/>
              <a:cs typeface="Kalinga" pitchFamily="34" charset="0"/>
            </a:endParaRPr>
          </a:p>
          <a:p>
            <a:pPr marL="342900" indent="-342900">
              <a:buFont typeface="Wingdings" pitchFamily="2" charset="2"/>
              <a:buChar char="ü"/>
              <a:defRPr/>
            </a:pPr>
            <a:r>
              <a:rPr lang="en-US" dirty="0" smtClean="0">
                <a:latin typeface="Kalinga" pitchFamily="34" charset="0"/>
              </a:rPr>
              <a:t>La erradicación está muy cerca</a:t>
            </a:r>
          </a:p>
          <a:p>
            <a:pPr marL="514350" indent="-514350">
              <a:buFont typeface="+mj-lt"/>
              <a:buAutoNum type="arabicPeriod" startAt="7"/>
              <a:defRPr/>
            </a:pPr>
            <a:endParaRPr lang="es-ES" dirty="0">
              <a:latin typeface="Kalinga" pitchFamily="34" charset="0"/>
              <a:cs typeface="Kalinga" pitchFamily="34" charset="0"/>
            </a:endParaRPr>
          </a:p>
          <a:p>
            <a:pPr>
              <a:defRPr/>
            </a:pPr>
            <a:endParaRPr lang="es-ES" dirty="0"/>
          </a:p>
        </p:txBody>
      </p:sp>
      <p:pic>
        <p:nvPicPr>
          <p:cNvPr id="97289" name="Picture 13" descr="trio of children nigeria compressed.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13400" y="1981200"/>
            <a:ext cx="4191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1"/>
          <p:cNvSpPr>
            <a:spLocks noGrp="1"/>
          </p:cNvSpPr>
          <p:nvPr>
            <p:ph type="sldNum" sz="quarter" idx="12"/>
          </p:nvPr>
        </p:nvSpPr>
        <p:spPr/>
        <p:txBody>
          <a:bodyPr/>
          <a:lstStyle/>
          <a:p>
            <a:pPr>
              <a:defRPr/>
            </a:pPr>
            <a:fld id="{1566DFB8-DC6A-4837-8438-CE4E36059764}" type="slidenum">
              <a:rPr lang="en-US"/>
              <a:pPr>
                <a:defRPr/>
              </a:pPr>
              <a:t>13</a:t>
            </a:fld>
            <a:endParaRPr lang="es-ES"/>
          </a:p>
        </p:txBody>
      </p:sp>
    </p:spTree>
    <p:extLst>
      <p:ext uri="{BB962C8B-B14F-4D97-AF65-F5344CB8AC3E}">
        <p14:creationId xmlns:p14="http://schemas.microsoft.com/office/powerpoint/2010/main" val="2233385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Nosotros Cuidamos. Nosotros Servimos. Nosotros Logramos. </a:t>
            </a:r>
          </a:p>
        </p:txBody>
      </p:sp>
      <p:pic>
        <p:nvPicPr>
          <p:cNvPr id="215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Acertijo sobre el sarampión</a:t>
            </a:r>
            <a:endParaRPr lang="es-ES" altLang="en-US" dirty="0" smtClean="0">
              <a:solidFill>
                <a:srgbClr val="FFFFFF"/>
              </a:solidFill>
              <a:latin typeface="Kalinga" pitchFamily="34" charset="0"/>
              <a:cs typeface="Kalinga" pitchFamily="34" charset="0"/>
            </a:endParaRPr>
          </a:p>
        </p:txBody>
      </p:sp>
      <p:sp>
        <p:nvSpPr>
          <p:cNvPr id="39944" name="Text Box 8"/>
          <p:cNvSpPr txBox="1">
            <a:spLocks noChangeArrowheads="1"/>
          </p:cNvSpPr>
          <p:nvPr/>
        </p:nvSpPr>
        <p:spPr bwMode="auto">
          <a:xfrm>
            <a:off x="631031" y="1524000"/>
            <a:ext cx="9067800" cy="3514424"/>
          </a:xfrm>
          <a:prstGeom prst="rect">
            <a:avLst/>
          </a:prstGeom>
          <a:noFill/>
          <a:ln w="9525">
            <a:noFill/>
            <a:miter lim="800000"/>
            <a:headEnd/>
            <a:tailEnd/>
          </a:ln>
          <a:effectLst/>
        </p:spPr>
        <p:txBody>
          <a:bodyPr lIns="0" tIns="0" rIns="0" bIns="0">
            <a:spAutoFit/>
          </a:bodyPr>
          <a:lstStyle/>
          <a:p>
            <a:pPr marL="0" lvl="1">
              <a:lnSpc>
                <a:spcPct val="95000"/>
              </a:lnSpc>
              <a:defRPr/>
            </a:pPr>
            <a:r>
              <a:rPr lang="en-US" sz="3000" dirty="0">
                <a:latin typeface="Kalinga" pitchFamily="34" charset="0"/>
              </a:rPr>
              <a:t>¿Qué áreas del mundo en la actualidad están afectadas por el sarampión?</a:t>
            </a:r>
          </a:p>
          <a:p>
            <a:pPr marL="514350" lvl="1" indent="-514350">
              <a:lnSpc>
                <a:spcPct val="95000"/>
              </a:lnSpc>
              <a:defRPr/>
            </a:pPr>
            <a:endParaRPr lang="es-ES" sz="3000" dirty="0">
              <a:latin typeface="Kalinga" pitchFamily="34" charset="0"/>
              <a:cs typeface="Kalinga" pitchFamily="34" charset="0"/>
            </a:endParaRPr>
          </a:p>
          <a:p>
            <a:pPr marL="971550" lvl="2" indent="-514350">
              <a:lnSpc>
                <a:spcPct val="95000"/>
              </a:lnSpc>
              <a:buFontTx/>
              <a:buAutoNum type="alphaUcPeriod"/>
              <a:defRPr/>
            </a:pPr>
            <a:r>
              <a:rPr lang="en-US" sz="3000" dirty="0">
                <a:latin typeface="Kalinga" pitchFamily="34" charset="0"/>
              </a:rPr>
              <a:t>Países en vías de desarrollo </a:t>
            </a:r>
          </a:p>
          <a:p>
            <a:pPr marL="971550" lvl="2" indent="-514350">
              <a:lnSpc>
                <a:spcPct val="95000"/>
              </a:lnSpc>
              <a:buFontTx/>
              <a:buAutoNum type="alphaUcPeriod"/>
              <a:defRPr/>
            </a:pPr>
            <a:r>
              <a:rPr lang="en-US" sz="3000" dirty="0">
                <a:latin typeface="Kalinga" pitchFamily="34" charset="0"/>
              </a:rPr>
              <a:t>África </a:t>
            </a:r>
          </a:p>
          <a:p>
            <a:pPr marL="971550" lvl="2" indent="-514350">
              <a:lnSpc>
                <a:spcPct val="95000"/>
              </a:lnSpc>
              <a:buFontTx/>
              <a:buAutoNum type="alphaUcPeriod"/>
              <a:defRPr/>
            </a:pPr>
            <a:r>
              <a:rPr lang="en-US" sz="3000" dirty="0">
                <a:latin typeface="Kalinga" pitchFamily="34" charset="0"/>
              </a:rPr>
              <a:t>África, Asia y Europa</a:t>
            </a:r>
          </a:p>
          <a:p>
            <a:pPr marL="971550" lvl="2" indent="-514350">
              <a:lnSpc>
                <a:spcPct val="95000"/>
              </a:lnSpc>
              <a:buFontTx/>
              <a:buAutoNum type="alphaUcPeriod"/>
              <a:defRPr/>
            </a:pPr>
            <a:r>
              <a:rPr lang="en-US" sz="3000" dirty="0">
                <a:latin typeface="Kalinga" pitchFamily="34" charset="0"/>
              </a:rPr>
              <a:t>Todas las partes del mundo están afectadas por el sarampión</a:t>
            </a:r>
            <a:endParaRPr lang="es-ES" sz="5400" b="1" dirty="0">
              <a:latin typeface="Kalinga" pitchFamily="34" charset="0"/>
              <a:cs typeface="Kalinga" pitchFamily="34" charset="0"/>
            </a:endParaRPr>
          </a:p>
        </p:txBody>
      </p:sp>
      <p:sp>
        <p:nvSpPr>
          <p:cNvPr id="717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B7F8AB7A-B611-4F85-B72D-274D2EA66BE6}" type="slidenum">
              <a:rPr lang="en-US" altLang="en-US" sz="1400" smtClean="0"/>
              <a:pPr eaLnBrk="1" hangingPunct="1">
                <a:spcBef>
                  <a:spcPct val="0"/>
                </a:spcBef>
                <a:buFontTx/>
                <a:buNone/>
                <a:defRPr/>
              </a:pPr>
              <a:t>14</a:t>
            </a:fld>
            <a:endParaRPr lang="es-ES" altLang="en-US" sz="1400" smtClean="0"/>
          </a:p>
        </p:txBody>
      </p:sp>
      <p:pic>
        <p:nvPicPr>
          <p:cNvPr id="2151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1400" y="4724400"/>
            <a:ext cx="4067175"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8"/>
          <p:cNvSpPr txBox="1">
            <a:spLocks noChangeArrowheads="1"/>
          </p:cNvSpPr>
          <p:nvPr/>
        </p:nvSpPr>
        <p:spPr bwMode="auto">
          <a:xfrm>
            <a:off x="304800" y="1905000"/>
            <a:ext cx="927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2400" dirty="0" smtClean="0">
                <a:solidFill>
                  <a:srgbClr val="000000"/>
                </a:solidFill>
                <a:latin typeface="Kalinga" pitchFamily="34" charset="0"/>
              </a:rPr>
              <a:t>D. El sarampión afecta todas las partes del mundo</a:t>
            </a:r>
          </a:p>
          <a:p>
            <a:pPr eaLnBrk="1" hangingPunct="1">
              <a:lnSpc>
                <a:spcPct val="95000"/>
              </a:lnSpc>
              <a:spcBef>
                <a:spcPct val="0"/>
              </a:spcBef>
              <a:buFontTx/>
              <a:buNone/>
              <a:defRPr/>
            </a:pPr>
            <a:endParaRPr lang="es-ES" altLang="en-US" sz="2400" dirty="0" smtClean="0">
              <a:solidFill>
                <a:srgbClr val="000000"/>
              </a:solidFill>
              <a:latin typeface="Kalinga" pitchFamily="34" charset="0"/>
              <a:cs typeface="Kalinga" pitchFamily="34" charset="0"/>
            </a:endParaRPr>
          </a:p>
        </p:txBody>
      </p:sp>
      <p:pic>
        <p:nvPicPr>
          <p:cNvPr id="22536"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138" y="5502275"/>
            <a:ext cx="160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9"/>
          <p:cNvSpPr txBox="1">
            <a:spLocks noChangeArrowheads="1"/>
          </p:cNvSpPr>
          <p:nvPr/>
        </p:nvSpPr>
        <p:spPr bwMode="auto">
          <a:xfrm>
            <a:off x="431800" y="6781800"/>
            <a:ext cx="929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r"/>
            <a:r>
              <a:rPr lang="en-US" altLang="en-US" sz="1600">
                <a:latin typeface="Arial" charset="0"/>
              </a:rPr>
              <a:t>Brotes en 2013</a:t>
            </a:r>
          </a:p>
        </p:txBody>
      </p:sp>
      <p:pic>
        <p:nvPicPr>
          <p:cNvPr id="22538"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7000" y="2754313"/>
            <a:ext cx="7045325" cy="379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Acertijo sobre el sarampión</a:t>
            </a:r>
            <a:endParaRPr lang="es-ES"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Nosotros Cuidamos. Nosotros Servimos. Nosotros Logramos. </a:t>
            </a:r>
          </a:p>
        </p:txBody>
      </p:sp>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 Box 8"/>
          <p:cNvSpPr txBox="1">
            <a:spLocks noChangeArrowheads="1"/>
          </p:cNvSpPr>
          <p:nvPr/>
        </p:nvSpPr>
        <p:spPr bwMode="auto">
          <a:xfrm>
            <a:off x="679450" y="1971675"/>
            <a:ext cx="8591550" cy="3948113"/>
          </a:xfrm>
          <a:prstGeom prst="rect">
            <a:avLst/>
          </a:prstGeom>
          <a:noFill/>
          <a:ln w="9525">
            <a:noFill/>
            <a:miter lim="800000"/>
            <a:headEnd/>
            <a:tailEnd/>
          </a:ln>
          <a:effectLst/>
        </p:spPr>
        <p:txBody>
          <a:bodyPr lIns="0" tIns="0" rIns="0" bIns="0">
            <a:spAutoFit/>
          </a:bodyPr>
          <a:lstStyle/>
          <a:p>
            <a:pPr>
              <a:lnSpc>
                <a:spcPct val="95000"/>
              </a:lnSpc>
              <a:defRPr/>
            </a:pPr>
            <a:r>
              <a:rPr lang="en-US" sz="3000" dirty="0">
                <a:latin typeface="Kalinga" pitchFamily="34" charset="0"/>
              </a:rPr>
              <a:t>¿Cuáles de estos efectos secundarios graves podrían resultar de una infección de sarampión y causar complicaciones de salud de largo plazo o la muerte en niños?</a:t>
            </a:r>
          </a:p>
          <a:p>
            <a:pPr marL="514350" indent="-514350">
              <a:lnSpc>
                <a:spcPct val="95000"/>
              </a:lnSpc>
              <a:defRPr/>
            </a:pPr>
            <a:endParaRPr lang="es-ES" sz="3000" dirty="0">
              <a:latin typeface="Kalinga" pitchFamily="34" charset="0"/>
              <a:cs typeface="Kalinga" pitchFamily="34" charset="0"/>
            </a:endParaRPr>
          </a:p>
          <a:p>
            <a:pPr marL="971550" lvl="1" indent="-514350">
              <a:lnSpc>
                <a:spcPct val="95000"/>
              </a:lnSpc>
              <a:buFontTx/>
              <a:buAutoNum type="alphaUcPeriod"/>
              <a:defRPr/>
            </a:pPr>
            <a:r>
              <a:rPr lang="en-US" sz="3000" dirty="0">
                <a:latin typeface="Kalinga" pitchFamily="34" charset="0"/>
              </a:rPr>
              <a:t>Ceguera por cicatrices en la córnea</a:t>
            </a:r>
          </a:p>
          <a:p>
            <a:pPr marL="971550" lvl="1" indent="-514350">
              <a:lnSpc>
                <a:spcPct val="95000"/>
              </a:lnSpc>
              <a:buFontTx/>
              <a:buAutoNum type="alphaUcPeriod"/>
              <a:defRPr/>
            </a:pPr>
            <a:r>
              <a:rPr lang="en-US" sz="3000" dirty="0">
                <a:latin typeface="Kalinga" pitchFamily="34" charset="0"/>
              </a:rPr>
              <a:t>Encefalitis</a:t>
            </a:r>
          </a:p>
          <a:p>
            <a:pPr marL="971550" lvl="1" indent="-514350">
              <a:lnSpc>
                <a:spcPct val="95000"/>
              </a:lnSpc>
              <a:buFontTx/>
              <a:buAutoNum type="alphaUcPeriod"/>
              <a:defRPr/>
            </a:pPr>
            <a:r>
              <a:rPr lang="en-US" sz="3000" dirty="0">
                <a:latin typeface="Kalinga" pitchFamily="34" charset="0"/>
              </a:rPr>
              <a:t>Neumonía</a:t>
            </a:r>
          </a:p>
          <a:p>
            <a:pPr marL="971550" lvl="1" indent="-514350">
              <a:lnSpc>
                <a:spcPct val="95000"/>
              </a:lnSpc>
              <a:buFontTx/>
              <a:buAutoNum type="alphaUcPeriod"/>
              <a:defRPr/>
            </a:pPr>
            <a:r>
              <a:rPr lang="en-US" sz="3000" dirty="0">
                <a:latin typeface="Kalinga" pitchFamily="34" charset="0"/>
              </a:rPr>
              <a:t>Diarrea grave</a:t>
            </a:r>
          </a:p>
          <a:p>
            <a:pPr marL="971550" lvl="1" indent="-514350">
              <a:lnSpc>
                <a:spcPct val="95000"/>
              </a:lnSpc>
              <a:buFontTx/>
              <a:buAutoNum type="alphaUcPeriod"/>
              <a:defRPr/>
            </a:pPr>
            <a:r>
              <a:rPr lang="en-US" sz="3000" dirty="0">
                <a:latin typeface="Kalinga" pitchFamily="34" charset="0"/>
              </a:rPr>
              <a:t>Todos los anteriores</a:t>
            </a:r>
          </a:p>
        </p:txBody>
      </p:sp>
      <p:sp>
        <p:nvSpPr>
          <p:cNvPr id="9224"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C322FDBB-B7E1-4466-AB48-897EB9087DAC}" type="slidenum">
              <a:rPr lang="en-US" altLang="en-US" sz="1400" smtClean="0"/>
              <a:pPr eaLnBrk="1" hangingPunct="1">
                <a:spcBef>
                  <a:spcPct val="0"/>
                </a:spcBef>
                <a:buFontTx/>
                <a:buNone/>
                <a:defRPr/>
              </a:pPr>
              <a:t>16</a:t>
            </a:fld>
            <a:endParaRPr lang="es-ES" altLang="en-US" sz="1400" smtClean="0"/>
          </a:p>
        </p:txBody>
      </p:sp>
      <p:sp>
        <p:nvSpPr>
          <p:cNvPr id="9"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Acertijo sobre el sarampión</a:t>
            </a:r>
            <a:endParaRPr lang="es-ES"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Nosotros Cuidamos. Nosotros Servimos. Nosotros Logramos. </a:t>
            </a:r>
          </a:p>
        </p:txBody>
      </p:sp>
      <p:pic>
        <p:nvPicPr>
          <p:cNvPr id="2458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 Box 8"/>
          <p:cNvSpPr txBox="1">
            <a:spLocks noChangeArrowheads="1"/>
          </p:cNvSpPr>
          <p:nvPr/>
        </p:nvSpPr>
        <p:spPr bwMode="auto">
          <a:xfrm>
            <a:off x="508000" y="2047875"/>
            <a:ext cx="7219950" cy="877163"/>
          </a:xfrm>
          <a:prstGeom prst="rect">
            <a:avLst/>
          </a:prstGeom>
          <a:noFill/>
          <a:ln w="9525">
            <a:noFill/>
            <a:miter lim="800000"/>
            <a:headEnd/>
            <a:tailEnd/>
          </a:ln>
          <a:effectLst/>
        </p:spPr>
        <p:txBody>
          <a:bodyPr lIns="0" tIns="0" rIns="0" bIns="0">
            <a:spAutoFit/>
          </a:bodyPr>
          <a:lstStyle/>
          <a:p>
            <a:pPr>
              <a:lnSpc>
                <a:spcPct val="95000"/>
              </a:lnSpc>
              <a:defRPr/>
            </a:pPr>
            <a:r>
              <a:rPr lang="en-US" sz="3000" dirty="0">
                <a:latin typeface="Kalinga" pitchFamily="34" charset="0"/>
              </a:rPr>
              <a:t>E: Todos los anteriores</a:t>
            </a:r>
            <a:endParaRPr lang="es-ES" sz="3000" dirty="0">
              <a:latin typeface="Kalinga" pitchFamily="34" charset="0"/>
              <a:cs typeface="Kalinga" pitchFamily="34" charset="0"/>
            </a:endParaRPr>
          </a:p>
          <a:p>
            <a:pPr marL="514350" indent="-514350">
              <a:lnSpc>
                <a:spcPct val="95000"/>
              </a:lnSpc>
              <a:defRPr/>
            </a:pPr>
            <a:endParaRPr lang="es-ES" sz="3000" dirty="0">
              <a:latin typeface="Kalinga" pitchFamily="34" charset="0"/>
              <a:cs typeface="Kalinga" pitchFamily="34" charset="0"/>
            </a:endParaRPr>
          </a:p>
        </p:txBody>
      </p:sp>
      <p:sp>
        <p:nvSpPr>
          <p:cNvPr id="10248"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B6BE791-CE4F-46C3-8577-10D03F000609}" type="slidenum">
              <a:rPr lang="en-US" altLang="en-US" sz="1400" smtClean="0"/>
              <a:pPr eaLnBrk="1" hangingPunct="1">
                <a:spcBef>
                  <a:spcPct val="0"/>
                </a:spcBef>
                <a:buFontTx/>
                <a:buNone/>
                <a:defRPr/>
              </a:pPr>
              <a:t>17</a:t>
            </a:fld>
            <a:endParaRPr lang="es-ES" altLang="en-US" sz="1400" smtClean="0"/>
          </a:p>
        </p:txBody>
      </p:sp>
      <p:graphicFrame>
        <p:nvGraphicFramePr>
          <p:cNvPr id="24585" name="Object 8"/>
          <p:cNvGraphicFramePr>
            <a:graphicFrameLocks noChangeAspect="1"/>
          </p:cNvGraphicFramePr>
          <p:nvPr/>
        </p:nvGraphicFramePr>
        <p:xfrm>
          <a:off x="6070600" y="2743200"/>
          <a:ext cx="3505200" cy="3125788"/>
        </p:xfrm>
        <a:graphic>
          <a:graphicData uri="http://schemas.openxmlformats.org/presentationml/2006/ole">
            <mc:AlternateContent xmlns:mc="http://schemas.openxmlformats.org/markup-compatibility/2006">
              <mc:Choice xmlns:v="urn:schemas-microsoft-com:vml" Requires="v">
                <p:oleObj spid="_x0000_s24632" name="Photo Editor Photo" r:id="rId7" imgW="3619048" imgH="3228571" progId="">
                  <p:embed/>
                </p:oleObj>
              </mc:Choice>
              <mc:Fallback>
                <p:oleObj name="Photo Editor Photo" r:id="rId7" imgW="3619048" imgH="3228571" progId="">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0600" y="2743200"/>
                        <a:ext cx="3505200" cy="312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Acertijo sobre el sarampión</a:t>
            </a:r>
            <a:endParaRPr lang="es-ES"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Nosotros Cuidamos. Nosotros Servimos. Nosotros Logramos. </a:t>
            </a:r>
          </a:p>
        </p:txBody>
      </p:sp>
      <p:pic>
        <p:nvPicPr>
          <p:cNvPr id="2765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231A835D-80B8-4DF2-A703-18487B1D3B14}" type="slidenum">
              <a:rPr lang="en-US" altLang="en-US" sz="1400" smtClean="0"/>
              <a:pPr eaLnBrk="1" hangingPunct="1">
                <a:spcBef>
                  <a:spcPct val="0"/>
                </a:spcBef>
                <a:buFontTx/>
                <a:buNone/>
                <a:defRPr/>
              </a:pPr>
              <a:t>18</a:t>
            </a:fld>
            <a:endParaRPr lang="es-ES" altLang="en-US" sz="1400" smtClean="0"/>
          </a:p>
        </p:txBody>
      </p:sp>
      <p:sp>
        <p:nvSpPr>
          <p:cNvPr id="2" name="TextBox 1"/>
          <p:cNvSpPr txBox="1"/>
          <p:nvPr/>
        </p:nvSpPr>
        <p:spPr>
          <a:xfrm>
            <a:off x="584200" y="1613529"/>
            <a:ext cx="8839200" cy="830997"/>
          </a:xfrm>
          <a:prstGeom prst="rect">
            <a:avLst/>
          </a:prstGeom>
          <a:noFill/>
        </p:spPr>
        <p:txBody>
          <a:bodyPr wrap="square" rtlCol="0">
            <a:spAutoFit/>
          </a:bodyPr>
          <a:lstStyle/>
          <a:p>
            <a:r>
              <a:rPr lang="es-ES" dirty="0" smtClean="0">
                <a:latin typeface="Kalinga" pitchFamily="34" charset="0"/>
              </a:rPr>
              <a:t>Cierto o falso:</a:t>
            </a:r>
          </a:p>
          <a:p>
            <a:r>
              <a:rPr lang="es-ES" dirty="0" smtClean="0">
                <a:latin typeface="Kalinga" pitchFamily="34" charset="0"/>
              </a:rPr>
              <a:t>Las muertes relacionadas con el sarampión se han reducido un 78% desde 2000.</a:t>
            </a:r>
            <a:endParaRPr lang="es-ES" dirty="0">
              <a:latin typeface="Kalinga" pitchFamily="34" charset="0"/>
              <a:cs typeface="Kalinga" pitchFamily="34" charset="0"/>
            </a:endParaRPr>
          </a:p>
        </p:txBody>
      </p:sp>
      <p:pic>
        <p:nvPicPr>
          <p:cNvPr id="307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0625" y="2743200"/>
            <a:ext cx="523716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Acertijo sobre el sarampión</a:t>
            </a:r>
            <a:endParaRPr lang="es-ES" altLang="en-US" dirty="0" smtClean="0">
              <a:solidFill>
                <a:srgbClr val="FFFFFF"/>
              </a:solidFill>
              <a:latin typeface="Kalinga" pitchFamily="34" charset="0"/>
              <a:cs typeface="Kalinga" pitchFamily="34" charset="0"/>
            </a:endParaRPr>
          </a:p>
        </p:txBody>
      </p:sp>
    </p:spTree>
    <p:extLst>
      <p:ext uri="{BB962C8B-B14F-4D97-AF65-F5344CB8AC3E}">
        <p14:creationId xmlns:p14="http://schemas.microsoft.com/office/powerpoint/2010/main" val="279853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6"/>
          <p:cNvSpPr txBox="1">
            <a:spLocks noChangeArrowheads="1"/>
          </p:cNvSpPr>
          <p:nvPr/>
        </p:nvSpPr>
        <p:spPr bwMode="auto">
          <a:xfrm>
            <a:off x="280988" y="7077192"/>
            <a:ext cx="9429750" cy="20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r">
              <a:lnSpc>
                <a:spcPct val="95000"/>
              </a:lnSpc>
            </a:pPr>
            <a:r>
              <a:rPr lang="en-US" altLang="en-US" sz="1400" dirty="0">
                <a:solidFill>
                  <a:srgbClr val="766A62"/>
                </a:solidFill>
                <a:latin typeface="Arial" charset="0"/>
              </a:rPr>
              <a:t>Nosotros Cuidamos. Nosotros Servimos. Nosotros Logramos. </a:t>
            </a:r>
          </a:p>
        </p:txBody>
      </p:sp>
      <p:pic>
        <p:nvPicPr>
          <p:cNvPr id="2765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231A835D-80B8-4DF2-A703-18487B1D3B14}" type="slidenum">
              <a:rPr lang="en-US" altLang="en-US" sz="1400" smtClean="0"/>
              <a:pPr eaLnBrk="1" hangingPunct="1">
                <a:spcBef>
                  <a:spcPct val="0"/>
                </a:spcBef>
                <a:buFontTx/>
                <a:buNone/>
                <a:defRPr/>
              </a:pPr>
              <a:t>19</a:t>
            </a:fld>
            <a:endParaRPr lang="es-ES" altLang="en-US" sz="1400" smtClean="0"/>
          </a:p>
        </p:txBody>
      </p:sp>
      <p:graphicFrame>
        <p:nvGraphicFramePr>
          <p:cNvPr id="27656" name="Chart 3"/>
          <p:cNvGraphicFramePr>
            <a:graphicFrameLocks/>
          </p:cNvGraphicFramePr>
          <p:nvPr>
            <p:extLst>
              <p:ext uri="{D42A27DB-BD31-4B8C-83A1-F6EECF244321}">
                <p14:modId xmlns:p14="http://schemas.microsoft.com/office/powerpoint/2010/main" val="2297350705"/>
              </p:ext>
            </p:extLst>
          </p:nvPr>
        </p:nvGraphicFramePr>
        <p:xfrm>
          <a:off x="1727199" y="2665413"/>
          <a:ext cx="6875463" cy="4616450"/>
        </p:xfrm>
        <a:graphic>
          <a:graphicData uri="http://schemas.openxmlformats.org/presentationml/2006/ole">
            <mc:AlternateContent xmlns:mc="http://schemas.openxmlformats.org/markup-compatibility/2006">
              <mc:Choice xmlns:v="urn:schemas-microsoft-com:vml" Requires="v">
                <p:oleObj spid="_x0000_s27706" r:id="rId8" imgW="6876884" imgH="4615072" progId="Excel.Chart.8">
                  <p:embed/>
                </p:oleObj>
              </mc:Choice>
              <mc:Fallback>
                <p:oleObj r:id="rId8" imgW="6876884" imgH="4615072" progId="Excel.Chart.8">
                  <p:embed/>
                  <p:pic>
                    <p:nvPicPr>
                      <p:cNvPr id="0" name="Chart 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7199" y="2665413"/>
                        <a:ext cx="6875463"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8" name="TextBox 6"/>
          <p:cNvSpPr txBox="1">
            <a:spLocks noChangeArrowheads="1"/>
          </p:cNvSpPr>
          <p:nvPr/>
        </p:nvSpPr>
        <p:spPr bwMode="auto">
          <a:xfrm>
            <a:off x="254203" y="1587731"/>
            <a:ext cx="97377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sz="2400" dirty="0" smtClean="0">
                <a:latin typeface="Kalinga" pitchFamily="34" charset="0"/>
              </a:rPr>
              <a:t>¡Cierto!  Los esfuerzos globales para vacunar contra el sarampión, que comenzaron en 2000, llevaron a vacunar a más de 1.000 millones de personas. Se han salvado millones de vidas. </a:t>
            </a:r>
            <a:endParaRPr lang="es-ES" altLang="en-US" sz="2400" dirty="0">
              <a:latin typeface="Kalinga" pitchFamily="34" charset="0"/>
              <a:cs typeface="Kalinga" pitchFamily="34" charset="0"/>
            </a:endParaRPr>
          </a:p>
        </p:txBody>
      </p:sp>
      <p:sp>
        <p:nvSpPr>
          <p:cNvPr id="11"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Acertijo sobre el sarampión</a:t>
            </a:r>
            <a:endParaRPr lang="es-ES"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399" y="0"/>
            <a:ext cx="6428733"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683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Nosotros Cuidamos. Nosotros Servimos. Nosotros Logramos. </a:t>
            </a:r>
          </a:p>
        </p:txBody>
      </p:sp>
      <p:pic>
        <p:nvPicPr>
          <p:cNvPr id="2560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10"/>
          <p:cNvSpPr txBox="1">
            <a:spLocks noChangeArrowheads="1"/>
          </p:cNvSpPr>
          <p:nvPr/>
        </p:nvSpPr>
        <p:spPr bwMode="auto">
          <a:xfrm>
            <a:off x="508000" y="1981200"/>
            <a:ext cx="9652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971550" indent="-5143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3000" dirty="0" smtClean="0">
                <a:latin typeface="Kalinga" pitchFamily="34" charset="0"/>
              </a:rPr>
              <a:t>¿Cuántas muertes se han evitado desde 2001 con </a:t>
            </a:r>
            <a:br>
              <a:rPr lang="en-US" altLang="en-US" sz="3000" dirty="0" smtClean="0">
                <a:latin typeface="Kalinga" pitchFamily="34" charset="0"/>
              </a:rPr>
            </a:br>
            <a:r>
              <a:rPr lang="en-US" altLang="en-US" sz="3000" dirty="0" smtClean="0">
                <a:latin typeface="Kalinga" pitchFamily="34" charset="0"/>
              </a:rPr>
              <a:t>los esfuerzos de vacunación contra el sarampión?</a:t>
            </a:r>
          </a:p>
          <a:p>
            <a:pPr eaLnBrk="1" hangingPunct="1">
              <a:lnSpc>
                <a:spcPct val="95000"/>
              </a:lnSpc>
              <a:spcBef>
                <a:spcPct val="0"/>
              </a:spcBef>
              <a:buFontTx/>
              <a:buNone/>
              <a:defRPr/>
            </a:pPr>
            <a:endParaRPr lang="es-ES" altLang="en-US" sz="3000" dirty="0" smtClean="0">
              <a:latin typeface="Kalinga" pitchFamily="34" charset="0"/>
              <a:cs typeface="Kalinga" pitchFamily="34" charset="0"/>
            </a:endParaRPr>
          </a:p>
          <a:p>
            <a:pPr lvl="1" eaLnBrk="1" hangingPunct="1">
              <a:lnSpc>
                <a:spcPct val="95000"/>
              </a:lnSpc>
              <a:spcBef>
                <a:spcPct val="0"/>
              </a:spcBef>
              <a:buFontTx/>
              <a:buAutoNum type="alphaUcPeriod"/>
              <a:defRPr/>
            </a:pPr>
            <a:r>
              <a:rPr lang="en-US" altLang="en-US" sz="3000" dirty="0" smtClean="0">
                <a:latin typeface="Kalinga" pitchFamily="34" charset="0"/>
              </a:rPr>
              <a:t>2 millones</a:t>
            </a:r>
          </a:p>
          <a:p>
            <a:pPr lvl="1" eaLnBrk="1" hangingPunct="1">
              <a:lnSpc>
                <a:spcPct val="95000"/>
              </a:lnSpc>
              <a:spcBef>
                <a:spcPct val="0"/>
              </a:spcBef>
              <a:buFontTx/>
              <a:buAutoNum type="alphaUcPeriod"/>
              <a:defRPr/>
            </a:pPr>
            <a:r>
              <a:rPr lang="en-US" altLang="en-US" sz="3000" dirty="0" smtClean="0">
                <a:latin typeface="Kalinga" pitchFamily="34" charset="0"/>
              </a:rPr>
              <a:t>3 millones</a:t>
            </a:r>
          </a:p>
          <a:p>
            <a:pPr lvl="1" eaLnBrk="1" hangingPunct="1">
              <a:lnSpc>
                <a:spcPct val="95000"/>
              </a:lnSpc>
              <a:spcBef>
                <a:spcPct val="0"/>
              </a:spcBef>
              <a:buFontTx/>
              <a:buAutoNum type="alphaUcPeriod"/>
              <a:defRPr/>
            </a:pPr>
            <a:r>
              <a:rPr lang="en-US" altLang="en-US" sz="3000" dirty="0" smtClean="0">
                <a:latin typeface="Kalinga" pitchFamily="34" charset="0"/>
              </a:rPr>
              <a:t>7 millones</a:t>
            </a:r>
          </a:p>
          <a:p>
            <a:pPr lvl="1" eaLnBrk="1" hangingPunct="1">
              <a:lnSpc>
                <a:spcPct val="95000"/>
              </a:lnSpc>
              <a:spcBef>
                <a:spcPct val="0"/>
              </a:spcBef>
              <a:buFontTx/>
              <a:buAutoNum type="alphaUcPeriod"/>
              <a:defRPr/>
            </a:pPr>
            <a:r>
              <a:rPr lang="en-US" altLang="en-US" sz="3000" dirty="0" smtClean="0">
                <a:latin typeface="Kalinga" pitchFamily="34" charset="0"/>
              </a:rPr>
              <a:t>13,8 millones</a:t>
            </a:r>
          </a:p>
          <a:p>
            <a:pPr lvl="1" eaLnBrk="1" hangingPunct="1">
              <a:lnSpc>
                <a:spcPct val="95000"/>
              </a:lnSpc>
              <a:spcBef>
                <a:spcPct val="0"/>
              </a:spcBef>
              <a:buFontTx/>
              <a:buAutoNum type="alphaUcPeriod"/>
              <a:defRPr/>
            </a:pPr>
            <a:r>
              <a:rPr lang="en-US" altLang="en-US" sz="3000" dirty="0" smtClean="0">
                <a:latin typeface="Kalinga" pitchFamily="34" charset="0"/>
              </a:rPr>
              <a:t>20 millones</a:t>
            </a:r>
          </a:p>
        </p:txBody>
      </p:sp>
      <p:sp>
        <p:nvSpPr>
          <p:cNvPr id="11272"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DEB6BAD4-F170-4C43-A219-308DC5F17087}" type="slidenum">
              <a:rPr lang="en-US" altLang="en-US" sz="1400" smtClean="0"/>
              <a:pPr eaLnBrk="1" hangingPunct="1">
                <a:spcBef>
                  <a:spcPct val="0"/>
                </a:spcBef>
                <a:buFontTx/>
                <a:buNone/>
                <a:defRPr/>
              </a:pPr>
              <a:t>20</a:t>
            </a:fld>
            <a:endParaRPr lang="es-ES" altLang="en-US" sz="1400" smtClean="0"/>
          </a:p>
        </p:txBody>
      </p:sp>
      <p:pic>
        <p:nvPicPr>
          <p:cNvPr id="2560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8200" y="2798763"/>
            <a:ext cx="3792538"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Acertijo sobre el sarampión</a:t>
            </a:r>
            <a:endParaRPr lang="es-ES"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Nosotros Cuidamos. Nosotros Servimos. Nosotros Logramos. </a:t>
            </a:r>
          </a:p>
        </p:txBody>
      </p:sp>
      <p:pic>
        <p:nvPicPr>
          <p:cNvPr id="2662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10"/>
          <p:cNvSpPr txBox="1">
            <a:spLocks noChangeArrowheads="1"/>
          </p:cNvSpPr>
          <p:nvPr/>
        </p:nvSpPr>
        <p:spPr bwMode="auto">
          <a:xfrm>
            <a:off x="508000" y="1981200"/>
            <a:ext cx="8763000"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3000" dirty="0" smtClean="0">
                <a:latin typeface="Kalinga" pitchFamily="34" charset="0"/>
              </a:rPr>
              <a:t>D. 13,8 millones, ¡las muertes que se han evitado!</a:t>
            </a:r>
          </a:p>
          <a:p>
            <a:pPr eaLnBrk="1" hangingPunct="1">
              <a:lnSpc>
                <a:spcPct val="95000"/>
              </a:lnSpc>
              <a:spcBef>
                <a:spcPct val="0"/>
              </a:spcBef>
              <a:buFontTx/>
              <a:buNone/>
              <a:defRPr/>
            </a:pPr>
            <a:endParaRPr lang="es-ES" altLang="en-US" sz="3000" dirty="0" smtClean="0">
              <a:latin typeface="Kalinga" pitchFamily="34" charset="0"/>
              <a:cs typeface="Kalinga" pitchFamily="34" charset="0"/>
            </a:endParaRPr>
          </a:p>
          <a:p>
            <a:pPr eaLnBrk="1" hangingPunct="1">
              <a:lnSpc>
                <a:spcPct val="95000"/>
              </a:lnSpc>
              <a:spcBef>
                <a:spcPct val="0"/>
              </a:spcBef>
              <a:buFontTx/>
              <a:buNone/>
              <a:defRPr/>
            </a:pPr>
            <a:endParaRPr lang="es-ES" altLang="en-US" sz="3000" dirty="0" smtClean="0">
              <a:latin typeface="Kalinga" pitchFamily="34" charset="0"/>
              <a:cs typeface="Kalinga" pitchFamily="34" charset="0"/>
            </a:endParaRPr>
          </a:p>
          <a:p>
            <a:pPr eaLnBrk="1" hangingPunct="1">
              <a:lnSpc>
                <a:spcPct val="95000"/>
              </a:lnSpc>
              <a:spcBef>
                <a:spcPct val="0"/>
              </a:spcBef>
              <a:buFontTx/>
              <a:buNone/>
              <a:defRPr/>
            </a:pPr>
            <a:endParaRPr lang="es-ES" altLang="en-US" sz="3000" dirty="0" smtClean="0">
              <a:latin typeface="Kalinga" pitchFamily="34" charset="0"/>
              <a:cs typeface="Kalinga" pitchFamily="34" charset="0"/>
            </a:endParaRPr>
          </a:p>
          <a:p>
            <a:pPr eaLnBrk="1" hangingPunct="1">
              <a:lnSpc>
                <a:spcPct val="95000"/>
              </a:lnSpc>
              <a:spcBef>
                <a:spcPct val="0"/>
              </a:spcBef>
              <a:buFontTx/>
              <a:buNone/>
              <a:defRPr/>
            </a:pPr>
            <a:endParaRPr lang="es-ES" altLang="en-US" sz="3000" dirty="0" smtClean="0">
              <a:latin typeface="Kalinga" pitchFamily="34" charset="0"/>
              <a:cs typeface="Kalinga" pitchFamily="34" charset="0"/>
            </a:endParaRP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DA16D636-1860-48FC-AA8F-1254FC8A9D33}" type="slidenum">
              <a:rPr lang="en-US" altLang="en-US" sz="1400" smtClean="0"/>
              <a:pPr eaLnBrk="1" hangingPunct="1">
                <a:spcBef>
                  <a:spcPct val="0"/>
                </a:spcBef>
                <a:buFontTx/>
                <a:buNone/>
                <a:defRPr/>
              </a:pPr>
              <a:t>21</a:t>
            </a:fld>
            <a:endParaRPr lang="es-ES" altLang="en-US" sz="1400" smtClean="0"/>
          </a:p>
        </p:txBody>
      </p:sp>
      <p:pic>
        <p:nvPicPr>
          <p:cNvPr id="26633" name="Picture 9" descr="struggling.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46200" y="2819400"/>
            <a:ext cx="2463800"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48263" y="3581400"/>
            <a:ext cx="3792537"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Acertijo sobre el sarampión</a:t>
            </a:r>
            <a:endParaRPr lang="es-ES"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862138"/>
            <a:ext cx="9483725"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subTitle" idx="1"/>
          </p:nvPr>
        </p:nvSpPr>
        <p:spPr>
          <a:xfrm>
            <a:off x="280988" y="1862138"/>
            <a:ext cx="9598025" cy="4911725"/>
          </a:xfrm>
        </p:spPr>
        <p:txBody>
          <a:bodyPr lIns="0" tIns="0" rIns="0" bIns="0"/>
          <a:lstStyle/>
          <a:p>
            <a:pPr lvl="1"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¿Por qué debemos permanecer vigilantes en nuestra lucha contra el sarampión?</a:t>
            </a:r>
          </a:p>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A) Ciertas poblaciones grandes todavía no han sido vacunadas</a:t>
            </a:r>
          </a:p>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B) 5 de las 6 regiones principales del mundo experimentaron epidemias significativas el año pasado</a:t>
            </a:r>
          </a:p>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C) En las Américas (donde el sarampión fue erradicado desde 2002) se siguen registrando casos de sarampión importado</a:t>
            </a:r>
          </a:p>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D) 122.000 personas fallecieron debido al sarampión en 2012</a:t>
            </a:r>
          </a:p>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E) Todos los anteriores</a:t>
            </a:r>
          </a:p>
        </p:txBody>
      </p:sp>
      <p:sp>
        <p:nvSpPr>
          <p:cNvPr id="7" name="Slide Number Placeholder 6"/>
          <p:cNvSpPr>
            <a:spLocks noGrp="1"/>
          </p:cNvSpPr>
          <p:nvPr>
            <p:ph type="sldNum" sz="quarter" idx="12"/>
          </p:nvPr>
        </p:nvSpPr>
        <p:spPr/>
        <p:txBody>
          <a:bodyPr/>
          <a:lstStyle/>
          <a:p>
            <a:pPr>
              <a:defRPr/>
            </a:pPr>
            <a:fld id="{0CDD0FD2-E692-4DD1-A923-9148C291707C}" type="slidenum">
              <a:rPr lang="en-US"/>
              <a:pPr>
                <a:defRPr/>
              </a:pPr>
              <a:t>22</a:t>
            </a:fld>
            <a:endParaRPr lang="es-ES"/>
          </a:p>
        </p:txBody>
      </p:sp>
      <p:sp>
        <p:nvSpPr>
          <p:cNvPr id="8"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Acertijo sobre el sarampión</a:t>
            </a:r>
            <a:endParaRPr lang="es-ES" altLang="en-US" dirty="0" smtClean="0">
              <a:solidFill>
                <a:srgbClr val="FFFFFF"/>
              </a:solidFill>
              <a:latin typeface="Kalinga" pitchFamily="34" charset="0"/>
              <a:cs typeface="Kalinga" pitchFamily="34" charset="0"/>
            </a:endParaRPr>
          </a:p>
        </p:txBody>
      </p:sp>
    </p:spTree>
    <p:extLst>
      <p:ext uri="{BB962C8B-B14F-4D97-AF65-F5344CB8AC3E}">
        <p14:creationId xmlns:p14="http://schemas.microsoft.com/office/powerpoint/2010/main" val="2545542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862138"/>
            <a:ext cx="9483725"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subTitle" idx="1"/>
          </p:nvPr>
        </p:nvSpPr>
        <p:spPr>
          <a:xfrm>
            <a:off x="280988" y="1862138"/>
            <a:ext cx="9598025" cy="4911725"/>
          </a:xfrm>
        </p:spPr>
        <p:txBody>
          <a:bodyPr lIns="0" tIns="0" rIns="0" bIns="0"/>
          <a:lstStyle/>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E) Todos los anteriores</a:t>
            </a:r>
          </a:p>
          <a:p>
            <a:pPr lvl="2" indent="-342900" algn="l" eaLnBrk="1" hangingPunct="1">
              <a:lnSpc>
                <a:spcPct val="95000"/>
              </a:lnSpc>
              <a:spcBef>
                <a:spcPct val="0"/>
              </a:spcBef>
              <a:spcAft>
                <a:spcPts val="1200"/>
              </a:spcAft>
              <a:buClr>
                <a:srgbClr val="000000"/>
              </a:buClr>
            </a:pPr>
            <a:endParaRPr lang="es-ES" dirty="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"Uno de los desafíos de la lucha contra el sarampión, y de las inmunizaciones en general, es que hay que continuar con el esfuerzo. Hay que ser implacable, porque todos los días nacen niños a quienes tenemos que proteger. No se vacuna una sola vez. Hay que hacerlo año tras año. Mientras lo hagamos, los niños estarán seguros. Pero cuando paremos, hay niños que morirán". </a:t>
            </a:r>
            <a:r>
              <a:t/>
            </a:r>
            <a:br/>
            <a:endParaRPr lang="es-ES"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 William H. Gates, Sr., Copresidente y Fiduciario de la Fundación Bill y Melinda Gates</a:t>
            </a:r>
            <a:endParaRPr lang="es-ES" dirty="0" smtClean="0">
              <a:solidFill>
                <a:srgbClr val="000000"/>
              </a:solidFill>
              <a:latin typeface="Kalinga" pitchFamily="34" charset="0"/>
              <a:cs typeface="Kalinga" pitchFamily="34" charset="0"/>
            </a:endParaRPr>
          </a:p>
        </p:txBody>
      </p:sp>
      <p:sp>
        <p:nvSpPr>
          <p:cNvPr id="7" name="Slide Number Placeholder 6"/>
          <p:cNvSpPr>
            <a:spLocks noGrp="1"/>
          </p:cNvSpPr>
          <p:nvPr>
            <p:ph type="sldNum" sz="quarter" idx="12"/>
          </p:nvPr>
        </p:nvSpPr>
        <p:spPr/>
        <p:txBody>
          <a:bodyPr/>
          <a:lstStyle/>
          <a:p>
            <a:pPr>
              <a:defRPr/>
            </a:pPr>
            <a:fld id="{0CDD0FD2-E692-4DD1-A923-9148C291707C}" type="slidenum">
              <a:rPr lang="en-US"/>
              <a:pPr>
                <a:defRPr/>
              </a:pPr>
              <a:t>23</a:t>
            </a:fld>
            <a:endParaRPr lang="es-ES"/>
          </a:p>
        </p:txBody>
      </p:sp>
      <p:sp>
        <p:nvSpPr>
          <p:cNvPr id="8"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Acertijo sobre el sarampión</a:t>
            </a:r>
            <a:endParaRPr lang="es-ES" altLang="en-US" dirty="0" smtClean="0">
              <a:solidFill>
                <a:srgbClr val="FFFFFF"/>
              </a:solidFill>
              <a:latin typeface="Kalinga" pitchFamily="34" charset="0"/>
              <a:cs typeface="Kalinga" pitchFamily="34" charset="0"/>
            </a:endParaRPr>
          </a:p>
        </p:txBody>
      </p:sp>
    </p:spTree>
    <p:extLst>
      <p:ext uri="{BB962C8B-B14F-4D97-AF65-F5344CB8AC3E}">
        <p14:creationId xmlns:p14="http://schemas.microsoft.com/office/powerpoint/2010/main" val="132097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8"/>
          <p:cNvSpPr>
            <a:spLocks noChangeArrowheads="1"/>
          </p:cNvSpPr>
          <p:nvPr/>
        </p:nvSpPr>
        <p:spPr bwMode="auto">
          <a:xfrm>
            <a:off x="338667" y="1524000"/>
            <a:ext cx="4284486" cy="313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8" tIns="50798" rIns="101598" bIns="50798" anchor="ctr"/>
          <a:lstStyle/>
          <a:p>
            <a:pPr>
              <a:lnSpc>
                <a:spcPct val="90000"/>
              </a:lnSpc>
            </a:pPr>
            <a:r>
              <a:rPr lang="en-US" sz="4700" dirty="0" smtClean="0">
                <a:solidFill>
                  <a:srgbClr val="4E562B"/>
                </a:solidFill>
                <a:latin typeface="Kalinga" pitchFamily="34" charset="0"/>
              </a:rPr>
              <a:t>Hagamos del sarampión una cosa del pasado: El enfoque de los Leones</a:t>
            </a:r>
            <a:endParaRPr lang="es-ES" sz="4200" dirty="0">
              <a:solidFill>
                <a:schemeClr val="tx2"/>
              </a:solidFill>
              <a:latin typeface="Kalinga" pitchFamily="34" charset="0"/>
              <a:cs typeface="Kalinga" pitchFamily="34" charset="0"/>
            </a:endParaRPr>
          </a:p>
        </p:txBody>
      </p:sp>
      <p:sp>
        <p:nvSpPr>
          <p:cNvPr id="9220" name="Rectangle 10"/>
          <p:cNvSpPr>
            <a:spLocks noChangeArrowheads="1"/>
          </p:cNvSpPr>
          <p:nvPr/>
        </p:nvSpPr>
        <p:spPr bwMode="auto">
          <a:xfrm>
            <a:off x="0" y="1524000"/>
            <a:ext cx="102306" cy="3097389"/>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8" tIns="50798" rIns="101598" bIns="50798" anchor="ctr"/>
          <a:lstStyle/>
          <a:p>
            <a:endParaRPr lang="es-ES">
              <a:latin typeface="Calibri" pitchFamily="34" charset="0"/>
            </a:endParaRPr>
          </a:p>
        </p:txBody>
      </p:sp>
      <p:sp>
        <p:nvSpPr>
          <p:cNvPr id="11" name="Rectangle 10"/>
          <p:cNvSpPr/>
          <p:nvPr/>
        </p:nvSpPr>
        <p:spPr>
          <a:xfrm>
            <a:off x="4928306" y="762001"/>
            <a:ext cx="4572000" cy="5485694"/>
          </a:xfrm>
          <a:prstGeom prst="rect">
            <a:avLst/>
          </a:prstGeom>
          <a:solidFill>
            <a:srgbClr val="333300"/>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anchor="ctr"/>
          <a:lstStyle/>
          <a:p>
            <a:pPr algn="ctr"/>
            <a:endParaRPr lang="es-ES">
              <a:solidFill>
                <a:srgbClr val="FFFFFF"/>
              </a:solidFill>
            </a:endParaRPr>
          </a:p>
        </p:txBody>
      </p:sp>
      <p:pic>
        <p:nvPicPr>
          <p:cNvPr id="9222" name="Picture 9" descr="banner nigeria compresse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3153" y="1347611"/>
            <a:ext cx="4953000" cy="436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lvl1pPr>
              <a:defRPr>
                <a:solidFill>
                  <a:schemeClr val="tx1"/>
                </a:solidFill>
                <a:latin typeface="Calibri" pitchFamily="34" charset="0"/>
              </a:defRPr>
            </a:lvl1pPr>
            <a:lvl2pPr marL="825492" indent="-317497">
              <a:defRPr>
                <a:solidFill>
                  <a:schemeClr val="tx1"/>
                </a:solidFill>
                <a:latin typeface="Calibri" pitchFamily="34" charset="0"/>
              </a:defRPr>
            </a:lvl2pPr>
            <a:lvl3pPr marL="1269987" indent="-253997">
              <a:defRPr>
                <a:solidFill>
                  <a:schemeClr val="tx1"/>
                </a:solidFill>
                <a:latin typeface="Calibri" pitchFamily="34" charset="0"/>
              </a:defRPr>
            </a:lvl3pPr>
            <a:lvl4pPr marL="1777982" indent="-253997">
              <a:defRPr>
                <a:solidFill>
                  <a:schemeClr val="tx1"/>
                </a:solidFill>
                <a:latin typeface="Calibri" pitchFamily="34" charset="0"/>
              </a:defRPr>
            </a:lvl4pPr>
            <a:lvl5pPr marL="2285977" indent="-253997">
              <a:defRPr>
                <a:solidFill>
                  <a:schemeClr val="tx1"/>
                </a:solidFill>
                <a:latin typeface="Calibri" pitchFamily="34" charset="0"/>
              </a:defRPr>
            </a:lvl5pPr>
            <a:lvl6pPr marL="2793972" indent="-253997" fontAlgn="base">
              <a:spcBef>
                <a:spcPct val="0"/>
              </a:spcBef>
              <a:spcAft>
                <a:spcPct val="0"/>
              </a:spcAft>
              <a:defRPr>
                <a:solidFill>
                  <a:schemeClr val="tx1"/>
                </a:solidFill>
                <a:latin typeface="Calibri" pitchFamily="34" charset="0"/>
              </a:defRPr>
            </a:lvl6pPr>
            <a:lvl7pPr marL="3301967" indent="-253997" fontAlgn="base">
              <a:spcBef>
                <a:spcPct val="0"/>
              </a:spcBef>
              <a:spcAft>
                <a:spcPct val="0"/>
              </a:spcAft>
              <a:defRPr>
                <a:solidFill>
                  <a:schemeClr val="tx1"/>
                </a:solidFill>
                <a:latin typeface="Calibri" pitchFamily="34" charset="0"/>
              </a:defRPr>
            </a:lvl7pPr>
            <a:lvl8pPr marL="3809962" indent="-253997" fontAlgn="base">
              <a:spcBef>
                <a:spcPct val="0"/>
              </a:spcBef>
              <a:spcAft>
                <a:spcPct val="0"/>
              </a:spcAft>
              <a:defRPr>
                <a:solidFill>
                  <a:schemeClr val="tx1"/>
                </a:solidFill>
                <a:latin typeface="Calibri" pitchFamily="34" charset="0"/>
              </a:defRPr>
            </a:lvl8pPr>
            <a:lvl9pPr marL="4317957" indent="-253997" fontAlgn="base">
              <a:spcBef>
                <a:spcPct val="0"/>
              </a:spcBef>
              <a:spcAft>
                <a:spcPct val="0"/>
              </a:spcAft>
              <a:defRPr>
                <a:solidFill>
                  <a:schemeClr val="tx1"/>
                </a:solidFill>
                <a:latin typeface="Calibri" pitchFamily="34" charset="0"/>
              </a:defRPr>
            </a:lvl9pPr>
          </a:lstStyle>
          <a:p>
            <a:fld id="{85643ED1-5F4D-4D48-B053-B8D5A3D8AF98}" type="slidenum">
              <a:rPr lang="en-US">
                <a:solidFill>
                  <a:srgbClr val="898989"/>
                </a:solidFill>
              </a:rPr>
              <a:pPr/>
              <a:t>24</a:t>
            </a:fld>
            <a:endParaRPr lang="es-ES">
              <a:solidFill>
                <a:srgbClr val="898989"/>
              </a:solidFill>
            </a:endParaRPr>
          </a:p>
        </p:txBody>
      </p:sp>
    </p:spTree>
    <p:extLst>
      <p:ext uri="{BB962C8B-B14F-4D97-AF65-F5344CB8AC3E}">
        <p14:creationId xmlns:p14="http://schemas.microsoft.com/office/powerpoint/2010/main" val="1248871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Nosotros Cuidamos. Nosotros Servimos. Nosotros Logramos. </a:t>
            </a:r>
          </a:p>
        </p:txBody>
      </p:sp>
      <p:pic>
        <p:nvPicPr>
          <p:cNvPr id="2970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Recaudación de fondos global</a:t>
            </a:r>
            <a:endParaRPr lang="es-ES" altLang="en-US" dirty="0" smtClean="0">
              <a:solidFill>
                <a:srgbClr val="FFFFFF"/>
              </a:solidFill>
              <a:latin typeface="Kalinga" pitchFamily="34" charset="0"/>
              <a:cs typeface="Kalinga" pitchFamily="34" charset="0"/>
            </a:endParaRP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79183A4-43B2-483E-9E7E-8B61BA14C927}" type="slidenum">
              <a:rPr lang="en-US" altLang="en-US" sz="1400" smtClean="0"/>
              <a:pPr eaLnBrk="1" hangingPunct="1">
                <a:spcBef>
                  <a:spcPct val="0"/>
                </a:spcBef>
                <a:buFontTx/>
                <a:buNone/>
                <a:defRPr/>
              </a:pPr>
              <a:t>25</a:t>
            </a:fld>
            <a:endParaRPr lang="es-ES" altLang="en-US" sz="1400" smtClean="0"/>
          </a:p>
        </p:txBody>
      </p:sp>
      <p:sp>
        <p:nvSpPr>
          <p:cNvPr id="2" name="TextBox 1"/>
          <p:cNvSpPr txBox="1"/>
          <p:nvPr/>
        </p:nvSpPr>
        <p:spPr>
          <a:xfrm>
            <a:off x="507206" y="1622760"/>
            <a:ext cx="9315450" cy="3108543"/>
          </a:xfrm>
          <a:prstGeom prst="rect">
            <a:avLst/>
          </a:prstGeom>
          <a:noFill/>
        </p:spPr>
        <p:txBody>
          <a:bodyPr wrap="square" rtlCol="0">
            <a:spAutoFit/>
          </a:bodyPr>
          <a:lstStyle/>
          <a:p>
            <a:r>
              <a:rPr lang="en-US" sz="2800" dirty="0">
                <a:solidFill>
                  <a:srgbClr val="000000"/>
                </a:solidFill>
                <a:latin typeface="Kalinga" pitchFamily="34" charset="0"/>
              </a:rPr>
              <a:t>Además del compromiso con GAVI, LCIF también tiene compromisos anuales que tiene que respaldar: </a:t>
            </a:r>
          </a:p>
          <a:p>
            <a:pPr marL="457200" indent="-457200">
              <a:buFont typeface="Arial" pitchFamily="34" charset="0"/>
              <a:buChar char="•"/>
            </a:pPr>
            <a:r>
              <a:rPr lang="en-US" sz="2800" dirty="0" smtClean="0">
                <a:solidFill>
                  <a:srgbClr val="000000"/>
                </a:solidFill>
                <a:latin typeface="Kalinga" pitchFamily="34" charset="0"/>
              </a:rPr>
              <a:t>Esfuerzos leonísticos de inmunización local </a:t>
            </a:r>
          </a:p>
          <a:p>
            <a:pPr marL="457200" indent="-457200">
              <a:buFont typeface="Arial" pitchFamily="34" charset="0"/>
              <a:buChar char="•"/>
            </a:pPr>
            <a:r>
              <a:rPr lang="en-US" sz="2800" dirty="0" smtClean="0">
                <a:solidFill>
                  <a:srgbClr val="000000"/>
                </a:solidFill>
                <a:latin typeface="Kalinga" pitchFamily="34" charset="0"/>
              </a:rPr>
              <a:t>Iniciativa contra el Sarampión y la Rubéola</a:t>
            </a:r>
          </a:p>
          <a:p>
            <a:endParaRPr lang="es-ES" sz="2800" dirty="0">
              <a:solidFill>
                <a:srgbClr val="000000"/>
              </a:solidFill>
              <a:latin typeface="Kalinga" pitchFamily="34" charset="0"/>
              <a:cs typeface="Kalinga" pitchFamily="34" charset="0"/>
            </a:endParaRPr>
          </a:p>
          <a:p>
            <a:r>
              <a:rPr lang="en-US" sz="2800" dirty="0" smtClean="0">
                <a:solidFill>
                  <a:srgbClr val="000000"/>
                </a:solidFill>
                <a:latin typeface="Kalinga" pitchFamily="34" charset="0"/>
              </a:rPr>
              <a:t>Este cuadro muestra la asignación de fondos anuales y el total comprometido:</a:t>
            </a:r>
            <a:endParaRPr lang="es-ES" sz="2800" dirty="0">
              <a:solidFill>
                <a:srgbClr val="000000"/>
              </a:solidFill>
              <a:latin typeface="Kalinga" pitchFamily="34" charset="0"/>
              <a:cs typeface="Kalinga" pitchFamily="34" charset="0"/>
            </a:endParaRPr>
          </a:p>
        </p:txBody>
      </p:sp>
      <p:grpSp>
        <p:nvGrpSpPr>
          <p:cNvPr id="103" name="Group 102"/>
          <p:cNvGrpSpPr/>
          <p:nvPr/>
        </p:nvGrpSpPr>
        <p:grpSpPr bwMode="auto">
          <a:xfrm>
            <a:off x="937839" y="4810238"/>
            <a:ext cx="8089265" cy="2018665"/>
            <a:chOff x="0" y="0"/>
            <a:chExt cx="5159" cy="1309"/>
          </a:xfrm>
        </p:grpSpPr>
        <p:sp>
          <p:nvSpPr>
            <p:cNvPr id="104" name="AutoShape 3"/>
            <p:cNvSpPr>
              <a:spLocks noChangeAspect="1" noChangeArrowheads="1" noTextEdit="1"/>
            </p:cNvSpPr>
            <p:nvPr/>
          </p:nvSpPr>
          <p:spPr bwMode="auto">
            <a:xfrm>
              <a:off x="0" y="0"/>
              <a:ext cx="5146"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05" name="Rectangle 104"/>
            <p:cNvSpPr>
              <a:spLocks noChangeArrowheads="1"/>
            </p:cNvSpPr>
            <p:nvPr/>
          </p:nvSpPr>
          <p:spPr bwMode="auto">
            <a:xfrm>
              <a:off x="0" y="0"/>
              <a:ext cx="5146" cy="269"/>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06" name="Rectangle 105"/>
            <p:cNvSpPr>
              <a:spLocks noChangeArrowheads="1"/>
            </p:cNvSpPr>
            <p:nvPr/>
          </p:nvSpPr>
          <p:spPr bwMode="auto">
            <a:xfrm>
              <a:off x="0" y="257"/>
              <a:ext cx="5146" cy="269"/>
            </a:xfrm>
            <a:prstGeom prst="rect">
              <a:avLst/>
            </a:prstGeom>
            <a:solidFill>
              <a:srgbClr val="F2DC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07" name="Rectangle 106"/>
            <p:cNvSpPr>
              <a:spLocks noChangeArrowheads="1"/>
            </p:cNvSpPr>
            <p:nvPr/>
          </p:nvSpPr>
          <p:spPr bwMode="auto">
            <a:xfrm>
              <a:off x="0" y="770"/>
              <a:ext cx="5146" cy="269"/>
            </a:xfrm>
            <a:prstGeom prst="rect">
              <a:avLst/>
            </a:prstGeom>
            <a:solidFill>
              <a:srgbClr val="F2DC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08" name="Rectangle 107"/>
            <p:cNvSpPr>
              <a:spLocks noChangeArrowheads="1"/>
            </p:cNvSpPr>
            <p:nvPr/>
          </p:nvSpPr>
          <p:spPr bwMode="auto">
            <a:xfrm>
              <a:off x="577" y="26"/>
              <a:ext cx="158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2000" b="1" kern="1200">
                  <a:solidFill>
                    <a:srgbClr val="FFFFFF"/>
                  </a:solidFill>
                  <a:effectLst/>
                  <a:latin typeface="Calibri"/>
                  <a:ea typeface="Times New Roman"/>
                  <a:cs typeface="Arial"/>
                </a:rPr>
                <a:t>Propósito de los fondos</a:t>
              </a:r>
              <a:endParaRPr lang="en-US" sz="1200">
                <a:effectLst/>
                <a:latin typeface="Times New Roman"/>
                <a:ea typeface="Times New Roman"/>
              </a:endParaRPr>
            </a:p>
          </p:txBody>
        </p:sp>
        <p:sp>
          <p:nvSpPr>
            <p:cNvPr id="109" name="Rectangle 108"/>
            <p:cNvSpPr>
              <a:spLocks noChangeArrowheads="1"/>
            </p:cNvSpPr>
            <p:nvPr/>
          </p:nvSpPr>
          <p:spPr bwMode="auto">
            <a:xfrm>
              <a:off x="2849" y="26"/>
              <a:ext cx="392"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2000" b="1" kern="1200">
                  <a:solidFill>
                    <a:srgbClr val="FFFFFF"/>
                  </a:solidFill>
                  <a:effectLst/>
                  <a:latin typeface="Calibri"/>
                  <a:ea typeface="Times New Roman"/>
                  <a:cs typeface="Arial"/>
                </a:rPr>
                <a:t>Anual</a:t>
              </a:r>
              <a:endParaRPr lang="en-US" sz="1200">
                <a:effectLst/>
                <a:latin typeface="Times New Roman"/>
                <a:ea typeface="Times New Roman"/>
              </a:endParaRPr>
            </a:p>
          </p:txBody>
        </p:sp>
        <p:sp>
          <p:nvSpPr>
            <p:cNvPr id="110" name="Rectangle 109"/>
            <p:cNvSpPr>
              <a:spLocks noChangeArrowheads="1"/>
            </p:cNvSpPr>
            <p:nvPr/>
          </p:nvSpPr>
          <p:spPr bwMode="auto">
            <a:xfrm>
              <a:off x="3940" y="26"/>
              <a:ext cx="103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2000" b="1" kern="1200">
                  <a:solidFill>
                    <a:srgbClr val="FFFFFF"/>
                  </a:solidFill>
                  <a:effectLst/>
                  <a:latin typeface="Calibri"/>
                  <a:ea typeface="Times New Roman"/>
                  <a:cs typeface="Arial"/>
                </a:rPr>
                <a:t>Total para 2017</a:t>
              </a:r>
              <a:endParaRPr lang="en-US" sz="1200">
                <a:effectLst/>
                <a:latin typeface="Times New Roman"/>
                <a:ea typeface="Times New Roman"/>
              </a:endParaRPr>
            </a:p>
          </p:txBody>
        </p:sp>
        <p:sp>
          <p:nvSpPr>
            <p:cNvPr id="111" name="Rectangle 110"/>
            <p:cNvSpPr>
              <a:spLocks noChangeArrowheads="1"/>
            </p:cNvSpPr>
            <p:nvPr/>
          </p:nvSpPr>
          <p:spPr bwMode="auto">
            <a:xfrm>
              <a:off x="38" y="282"/>
              <a:ext cx="70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1700" kern="1200">
                  <a:solidFill>
                    <a:srgbClr val="000000"/>
                  </a:solidFill>
                  <a:effectLst/>
                  <a:latin typeface="Calibri"/>
                  <a:ea typeface="Times New Roman"/>
                  <a:cs typeface="Arial"/>
                </a:rPr>
                <a:t>Alianza GAVI </a:t>
              </a:r>
              <a:endParaRPr lang="en-US" sz="1200">
                <a:effectLst/>
                <a:latin typeface="Times New Roman"/>
                <a:ea typeface="Times New Roman"/>
              </a:endParaRPr>
            </a:p>
          </p:txBody>
        </p:sp>
        <p:sp>
          <p:nvSpPr>
            <p:cNvPr id="112" name="Rectangle 111"/>
            <p:cNvSpPr>
              <a:spLocks noChangeArrowheads="1"/>
            </p:cNvSpPr>
            <p:nvPr/>
          </p:nvSpPr>
          <p:spPr bwMode="auto">
            <a:xfrm>
              <a:off x="2939" y="282"/>
              <a:ext cx="788"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2400" kern="1200">
                  <a:solidFill>
                    <a:srgbClr val="000000"/>
                  </a:solidFill>
                  <a:effectLst/>
                  <a:latin typeface="Calibri"/>
                  <a:ea typeface="Times New Roman"/>
                  <a:cs typeface="Arial"/>
                </a:rPr>
                <a:t>7.500.000</a:t>
              </a:r>
              <a:endParaRPr lang="en-US" sz="1200">
                <a:effectLst/>
                <a:latin typeface="Times New Roman"/>
                <a:ea typeface="Times New Roman"/>
              </a:endParaRPr>
            </a:p>
          </p:txBody>
        </p:sp>
        <p:sp>
          <p:nvSpPr>
            <p:cNvPr id="113" name="Rectangle 112"/>
            <p:cNvSpPr>
              <a:spLocks noChangeArrowheads="1"/>
            </p:cNvSpPr>
            <p:nvPr/>
          </p:nvSpPr>
          <p:spPr bwMode="auto">
            <a:xfrm>
              <a:off x="2579" y="282"/>
              <a:ext cx="99"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2400" kern="1200">
                  <a:solidFill>
                    <a:srgbClr val="000000"/>
                  </a:solidFill>
                  <a:effectLst/>
                  <a:latin typeface="Calibri"/>
                  <a:ea typeface="Times New Roman"/>
                  <a:cs typeface="Arial"/>
                </a:rPr>
                <a:t>$       </a:t>
              </a:r>
              <a:endParaRPr lang="en-US" sz="1200">
                <a:effectLst/>
                <a:latin typeface="Times New Roman"/>
                <a:ea typeface="Times New Roman"/>
              </a:endParaRPr>
            </a:p>
          </p:txBody>
        </p:sp>
        <p:sp>
          <p:nvSpPr>
            <p:cNvPr id="114" name="Rectangle 113"/>
            <p:cNvSpPr>
              <a:spLocks noChangeArrowheads="1"/>
            </p:cNvSpPr>
            <p:nvPr/>
          </p:nvSpPr>
          <p:spPr bwMode="auto">
            <a:xfrm>
              <a:off x="2939" y="282"/>
              <a:ext cx="4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2400" kern="1200">
                  <a:solidFill>
                    <a:srgbClr val="000000"/>
                  </a:solidFill>
                  <a:effectLst/>
                  <a:latin typeface="Calibri"/>
                  <a:ea typeface="Times New Roman"/>
                  <a:cs typeface="Arial"/>
                </a:rPr>
                <a:t> </a:t>
              </a:r>
              <a:endParaRPr lang="en-US" sz="1200">
                <a:effectLst/>
                <a:latin typeface="Times New Roman"/>
                <a:ea typeface="Times New Roman"/>
              </a:endParaRPr>
            </a:p>
          </p:txBody>
        </p:sp>
        <p:sp>
          <p:nvSpPr>
            <p:cNvPr id="115" name="Rectangle 114"/>
            <p:cNvSpPr>
              <a:spLocks noChangeArrowheads="1"/>
            </p:cNvSpPr>
            <p:nvPr/>
          </p:nvSpPr>
          <p:spPr bwMode="auto">
            <a:xfrm>
              <a:off x="4222" y="282"/>
              <a:ext cx="886"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2400" kern="1200">
                  <a:solidFill>
                    <a:srgbClr val="000000"/>
                  </a:solidFill>
                  <a:effectLst/>
                  <a:latin typeface="Calibri"/>
                  <a:ea typeface="Times New Roman"/>
                  <a:cs typeface="Arial"/>
                </a:rPr>
                <a:t>30.000.000</a:t>
              </a:r>
              <a:endParaRPr lang="en-US" sz="1200">
                <a:effectLst/>
                <a:latin typeface="Times New Roman"/>
                <a:ea typeface="Times New Roman"/>
              </a:endParaRPr>
            </a:p>
          </p:txBody>
        </p:sp>
        <p:sp>
          <p:nvSpPr>
            <p:cNvPr id="116" name="Rectangle 115"/>
            <p:cNvSpPr>
              <a:spLocks noChangeArrowheads="1"/>
            </p:cNvSpPr>
            <p:nvPr/>
          </p:nvSpPr>
          <p:spPr bwMode="auto">
            <a:xfrm>
              <a:off x="3863" y="282"/>
              <a:ext cx="99"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2400" kern="1200">
                  <a:solidFill>
                    <a:srgbClr val="000000"/>
                  </a:solidFill>
                  <a:effectLst/>
                  <a:latin typeface="Calibri"/>
                  <a:ea typeface="Times New Roman"/>
                  <a:cs typeface="Arial"/>
                </a:rPr>
                <a:t>$       </a:t>
              </a:r>
              <a:endParaRPr lang="en-US" sz="1200">
                <a:effectLst/>
                <a:latin typeface="Times New Roman"/>
                <a:ea typeface="Times New Roman"/>
              </a:endParaRPr>
            </a:p>
          </p:txBody>
        </p:sp>
        <p:sp>
          <p:nvSpPr>
            <p:cNvPr id="117" name="Rectangle 116"/>
            <p:cNvSpPr>
              <a:spLocks noChangeArrowheads="1"/>
            </p:cNvSpPr>
            <p:nvPr/>
          </p:nvSpPr>
          <p:spPr bwMode="auto">
            <a:xfrm>
              <a:off x="4222" y="282"/>
              <a:ext cx="4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2400" kern="1200">
                  <a:solidFill>
                    <a:srgbClr val="000000"/>
                  </a:solidFill>
                  <a:effectLst/>
                  <a:latin typeface="Calibri"/>
                  <a:ea typeface="Times New Roman"/>
                  <a:cs typeface="Arial"/>
                </a:rPr>
                <a:t> </a:t>
              </a:r>
              <a:endParaRPr lang="en-US" sz="1200">
                <a:effectLst/>
                <a:latin typeface="Times New Roman"/>
                <a:ea typeface="Times New Roman"/>
              </a:endParaRPr>
            </a:p>
          </p:txBody>
        </p:sp>
        <p:sp>
          <p:nvSpPr>
            <p:cNvPr id="118" name="Rectangle 117"/>
            <p:cNvSpPr>
              <a:spLocks noChangeArrowheads="1"/>
            </p:cNvSpPr>
            <p:nvPr/>
          </p:nvSpPr>
          <p:spPr bwMode="auto">
            <a:xfrm>
              <a:off x="38" y="539"/>
              <a:ext cx="2452"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1700" kern="1200">
                  <a:solidFill>
                    <a:srgbClr val="000000"/>
                  </a:solidFill>
                  <a:effectLst/>
                  <a:latin typeface="Calibri"/>
                  <a:ea typeface="Times New Roman"/>
                  <a:cs typeface="Arial"/>
                </a:rPr>
                <a:t>Iniciativa contra el Sarampión y la Rubéola</a:t>
              </a:r>
              <a:endParaRPr lang="en-US" sz="1200">
                <a:effectLst/>
                <a:latin typeface="Times New Roman"/>
                <a:ea typeface="Times New Roman"/>
              </a:endParaRPr>
            </a:p>
          </p:txBody>
        </p:sp>
        <p:sp>
          <p:nvSpPr>
            <p:cNvPr id="119" name="Rectangle 118"/>
            <p:cNvSpPr>
              <a:spLocks noChangeArrowheads="1"/>
            </p:cNvSpPr>
            <p:nvPr/>
          </p:nvSpPr>
          <p:spPr bwMode="auto">
            <a:xfrm>
              <a:off x="2939" y="539"/>
              <a:ext cx="788"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2400" kern="1200">
                  <a:solidFill>
                    <a:srgbClr val="000000"/>
                  </a:solidFill>
                  <a:effectLst/>
                  <a:latin typeface="Calibri"/>
                  <a:ea typeface="Times New Roman"/>
                  <a:cs typeface="Arial"/>
                </a:rPr>
                <a:t>1.000.000</a:t>
              </a:r>
              <a:endParaRPr lang="en-US" sz="1200">
                <a:effectLst/>
                <a:latin typeface="Times New Roman"/>
                <a:ea typeface="Times New Roman"/>
              </a:endParaRPr>
            </a:p>
          </p:txBody>
        </p:sp>
        <p:sp>
          <p:nvSpPr>
            <p:cNvPr id="120" name="Rectangle 119"/>
            <p:cNvSpPr>
              <a:spLocks noChangeArrowheads="1"/>
            </p:cNvSpPr>
            <p:nvPr/>
          </p:nvSpPr>
          <p:spPr bwMode="auto">
            <a:xfrm>
              <a:off x="2579" y="539"/>
              <a:ext cx="99"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2400" kern="1200">
                  <a:solidFill>
                    <a:srgbClr val="000000"/>
                  </a:solidFill>
                  <a:effectLst/>
                  <a:latin typeface="Calibri"/>
                  <a:ea typeface="Times New Roman"/>
                  <a:cs typeface="Arial"/>
                </a:rPr>
                <a:t>$       </a:t>
              </a:r>
              <a:endParaRPr lang="en-US" sz="1200">
                <a:effectLst/>
                <a:latin typeface="Times New Roman"/>
                <a:ea typeface="Times New Roman"/>
              </a:endParaRPr>
            </a:p>
          </p:txBody>
        </p:sp>
        <p:sp>
          <p:nvSpPr>
            <p:cNvPr id="121" name="Rectangle 120"/>
            <p:cNvSpPr>
              <a:spLocks noChangeArrowheads="1"/>
            </p:cNvSpPr>
            <p:nvPr/>
          </p:nvSpPr>
          <p:spPr bwMode="auto">
            <a:xfrm>
              <a:off x="2939" y="539"/>
              <a:ext cx="4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2400" kern="1200">
                  <a:solidFill>
                    <a:srgbClr val="000000"/>
                  </a:solidFill>
                  <a:effectLst/>
                  <a:latin typeface="Calibri"/>
                  <a:ea typeface="Times New Roman"/>
                  <a:cs typeface="Arial"/>
                </a:rPr>
                <a:t> </a:t>
              </a:r>
              <a:endParaRPr lang="en-US" sz="1200">
                <a:effectLst/>
                <a:latin typeface="Times New Roman"/>
                <a:ea typeface="Times New Roman"/>
              </a:endParaRPr>
            </a:p>
          </p:txBody>
        </p:sp>
        <p:sp>
          <p:nvSpPr>
            <p:cNvPr id="122" name="Rectangle 121"/>
            <p:cNvSpPr>
              <a:spLocks noChangeArrowheads="1"/>
            </p:cNvSpPr>
            <p:nvPr/>
          </p:nvSpPr>
          <p:spPr bwMode="auto">
            <a:xfrm>
              <a:off x="4312" y="539"/>
              <a:ext cx="788"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2400" kern="1200">
                  <a:solidFill>
                    <a:srgbClr val="000000"/>
                  </a:solidFill>
                  <a:effectLst/>
                  <a:latin typeface="Calibri"/>
                  <a:ea typeface="Times New Roman"/>
                  <a:cs typeface="Arial"/>
                </a:rPr>
                <a:t>4.000.000</a:t>
              </a:r>
              <a:endParaRPr lang="en-US" sz="1200">
                <a:effectLst/>
                <a:latin typeface="Times New Roman"/>
                <a:ea typeface="Times New Roman"/>
              </a:endParaRPr>
            </a:p>
          </p:txBody>
        </p:sp>
        <p:sp>
          <p:nvSpPr>
            <p:cNvPr id="123" name="Rectangle 122"/>
            <p:cNvSpPr>
              <a:spLocks noChangeArrowheads="1"/>
            </p:cNvSpPr>
            <p:nvPr/>
          </p:nvSpPr>
          <p:spPr bwMode="auto">
            <a:xfrm>
              <a:off x="3863" y="539"/>
              <a:ext cx="99"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2400" kern="1200">
                  <a:solidFill>
                    <a:srgbClr val="000000"/>
                  </a:solidFill>
                  <a:effectLst/>
                  <a:latin typeface="Calibri"/>
                  <a:ea typeface="Times New Roman"/>
                  <a:cs typeface="Arial"/>
                </a:rPr>
                <a:t>$         </a:t>
              </a:r>
              <a:endParaRPr lang="en-US" sz="1200">
                <a:effectLst/>
                <a:latin typeface="Times New Roman"/>
                <a:ea typeface="Times New Roman"/>
              </a:endParaRPr>
            </a:p>
          </p:txBody>
        </p:sp>
        <p:sp>
          <p:nvSpPr>
            <p:cNvPr id="124" name="Rectangle 123"/>
            <p:cNvSpPr>
              <a:spLocks noChangeArrowheads="1"/>
            </p:cNvSpPr>
            <p:nvPr/>
          </p:nvSpPr>
          <p:spPr bwMode="auto">
            <a:xfrm>
              <a:off x="4299" y="539"/>
              <a:ext cx="4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2400" kern="1200">
                  <a:solidFill>
                    <a:srgbClr val="000000"/>
                  </a:solidFill>
                  <a:effectLst/>
                  <a:latin typeface="Calibri"/>
                  <a:ea typeface="Times New Roman"/>
                  <a:cs typeface="Arial"/>
                </a:rPr>
                <a:t> </a:t>
              </a:r>
              <a:endParaRPr lang="en-US" sz="1200">
                <a:effectLst/>
                <a:latin typeface="Times New Roman"/>
                <a:ea typeface="Times New Roman"/>
              </a:endParaRPr>
            </a:p>
          </p:txBody>
        </p:sp>
        <p:sp>
          <p:nvSpPr>
            <p:cNvPr id="125" name="Rectangle 124"/>
            <p:cNvSpPr>
              <a:spLocks noChangeArrowheads="1"/>
            </p:cNvSpPr>
            <p:nvPr/>
          </p:nvSpPr>
          <p:spPr bwMode="auto">
            <a:xfrm>
              <a:off x="38" y="796"/>
              <a:ext cx="209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1700" kern="1200">
                  <a:solidFill>
                    <a:srgbClr val="000000"/>
                  </a:solidFill>
                  <a:effectLst/>
                  <a:latin typeface="Calibri"/>
                  <a:ea typeface="Times New Roman"/>
                  <a:cs typeface="Arial"/>
                </a:rPr>
                <a:t>Actividades leonísticas de vacunación</a:t>
              </a:r>
              <a:endParaRPr lang="en-US" sz="1200">
                <a:effectLst/>
                <a:latin typeface="Times New Roman"/>
                <a:ea typeface="Times New Roman"/>
              </a:endParaRPr>
            </a:p>
          </p:txBody>
        </p:sp>
        <p:sp>
          <p:nvSpPr>
            <p:cNvPr id="126" name="Rectangle 125"/>
            <p:cNvSpPr>
              <a:spLocks noChangeArrowheads="1"/>
            </p:cNvSpPr>
            <p:nvPr/>
          </p:nvSpPr>
          <p:spPr bwMode="auto">
            <a:xfrm>
              <a:off x="3080" y="796"/>
              <a:ext cx="640"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2400" kern="1200">
                  <a:solidFill>
                    <a:srgbClr val="000000"/>
                  </a:solidFill>
                  <a:effectLst/>
                  <a:latin typeface="Calibri"/>
                  <a:ea typeface="Times New Roman"/>
                  <a:cs typeface="Arial"/>
                </a:rPr>
                <a:t>750.000</a:t>
              </a:r>
              <a:endParaRPr lang="en-US" sz="1200">
                <a:effectLst/>
                <a:latin typeface="Times New Roman"/>
                <a:ea typeface="Times New Roman"/>
              </a:endParaRPr>
            </a:p>
          </p:txBody>
        </p:sp>
        <p:sp>
          <p:nvSpPr>
            <p:cNvPr id="127" name="Rectangle 126"/>
            <p:cNvSpPr>
              <a:spLocks noChangeArrowheads="1"/>
            </p:cNvSpPr>
            <p:nvPr/>
          </p:nvSpPr>
          <p:spPr bwMode="auto">
            <a:xfrm>
              <a:off x="2579" y="796"/>
              <a:ext cx="99"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2400" kern="1200">
                  <a:solidFill>
                    <a:srgbClr val="000000"/>
                  </a:solidFill>
                  <a:effectLst/>
                  <a:latin typeface="Calibri"/>
                  <a:ea typeface="Times New Roman"/>
                  <a:cs typeface="Arial"/>
                </a:rPr>
                <a:t>$          </a:t>
              </a:r>
              <a:endParaRPr lang="en-US" sz="1200">
                <a:effectLst/>
                <a:latin typeface="Times New Roman"/>
                <a:ea typeface="Times New Roman"/>
              </a:endParaRPr>
            </a:p>
          </p:txBody>
        </p:sp>
        <p:sp>
          <p:nvSpPr>
            <p:cNvPr id="128" name="Rectangle 127"/>
            <p:cNvSpPr>
              <a:spLocks noChangeArrowheads="1"/>
            </p:cNvSpPr>
            <p:nvPr/>
          </p:nvSpPr>
          <p:spPr bwMode="auto">
            <a:xfrm>
              <a:off x="3054" y="796"/>
              <a:ext cx="4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2400" kern="1200">
                  <a:solidFill>
                    <a:srgbClr val="000000"/>
                  </a:solidFill>
                  <a:effectLst/>
                  <a:latin typeface="Calibri"/>
                  <a:ea typeface="Times New Roman"/>
                  <a:cs typeface="Arial"/>
                </a:rPr>
                <a:t> </a:t>
              </a:r>
              <a:endParaRPr lang="en-US" sz="1200">
                <a:effectLst/>
                <a:latin typeface="Times New Roman"/>
                <a:ea typeface="Times New Roman"/>
              </a:endParaRPr>
            </a:p>
          </p:txBody>
        </p:sp>
        <p:sp>
          <p:nvSpPr>
            <p:cNvPr id="129" name="Rectangle 128"/>
            <p:cNvSpPr>
              <a:spLocks noChangeArrowheads="1"/>
            </p:cNvSpPr>
            <p:nvPr/>
          </p:nvSpPr>
          <p:spPr bwMode="auto">
            <a:xfrm>
              <a:off x="4312" y="796"/>
              <a:ext cx="788"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2400" kern="1200">
                  <a:solidFill>
                    <a:srgbClr val="000000"/>
                  </a:solidFill>
                  <a:effectLst/>
                  <a:latin typeface="Calibri"/>
                  <a:ea typeface="Times New Roman"/>
                  <a:cs typeface="Arial"/>
                </a:rPr>
                <a:t>3.000.000</a:t>
              </a:r>
              <a:endParaRPr lang="en-US" sz="1200">
                <a:effectLst/>
                <a:latin typeface="Times New Roman"/>
                <a:ea typeface="Times New Roman"/>
              </a:endParaRPr>
            </a:p>
          </p:txBody>
        </p:sp>
        <p:sp>
          <p:nvSpPr>
            <p:cNvPr id="130" name="Rectangle 129"/>
            <p:cNvSpPr>
              <a:spLocks noChangeArrowheads="1"/>
            </p:cNvSpPr>
            <p:nvPr/>
          </p:nvSpPr>
          <p:spPr bwMode="auto">
            <a:xfrm>
              <a:off x="3863" y="796"/>
              <a:ext cx="99"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2400" kern="1200">
                  <a:solidFill>
                    <a:srgbClr val="000000"/>
                  </a:solidFill>
                  <a:effectLst/>
                  <a:latin typeface="Calibri"/>
                  <a:ea typeface="Times New Roman"/>
                  <a:cs typeface="Arial"/>
                </a:rPr>
                <a:t>$         </a:t>
              </a:r>
              <a:endParaRPr lang="en-US" sz="1200">
                <a:effectLst/>
                <a:latin typeface="Times New Roman"/>
                <a:ea typeface="Times New Roman"/>
              </a:endParaRPr>
            </a:p>
          </p:txBody>
        </p:sp>
        <p:sp>
          <p:nvSpPr>
            <p:cNvPr id="131" name="Rectangle 130"/>
            <p:cNvSpPr>
              <a:spLocks noChangeArrowheads="1"/>
            </p:cNvSpPr>
            <p:nvPr/>
          </p:nvSpPr>
          <p:spPr bwMode="auto">
            <a:xfrm>
              <a:off x="4299" y="796"/>
              <a:ext cx="4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2400" kern="1200">
                  <a:solidFill>
                    <a:srgbClr val="000000"/>
                  </a:solidFill>
                  <a:effectLst/>
                  <a:latin typeface="Calibri"/>
                  <a:ea typeface="Times New Roman"/>
                  <a:cs typeface="Arial"/>
                </a:rPr>
                <a:t> </a:t>
              </a:r>
              <a:endParaRPr lang="en-US" sz="1200">
                <a:effectLst/>
                <a:latin typeface="Times New Roman"/>
                <a:ea typeface="Times New Roman"/>
              </a:endParaRPr>
            </a:p>
          </p:txBody>
        </p:sp>
        <p:sp>
          <p:nvSpPr>
            <p:cNvPr id="132" name="Rectangle 131"/>
            <p:cNvSpPr>
              <a:spLocks noChangeArrowheads="1"/>
            </p:cNvSpPr>
            <p:nvPr/>
          </p:nvSpPr>
          <p:spPr bwMode="auto">
            <a:xfrm>
              <a:off x="38" y="1052"/>
              <a:ext cx="27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1700" b="1" kern="1200">
                  <a:solidFill>
                    <a:srgbClr val="000000"/>
                  </a:solidFill>
                  <a:effectLst/>
                  <a:latin typeface="Calibri"/>
                  <a:ea typeface="Times New Roman"/>
                  <a:cs typeface="Arial"/>
                </a:rPr>
                <a:t>Total</a:t>
              </a:r>
              <a:endParaRPr lang="en-US" sz="1200">
                <a:effectLst/>
                <a:latin typeface="Times New Roman"/>
                <a:ea typeface="Times New Roman"/>
              </a:endParaRPr>
            </a:p>
          </p:txBody>
        </p:sp>
        <p:sp>
          <p:nvSpPr>
            <p:cNvPr id="133" name="Rectangle 132"/>
            <p:cNvSpPr>
              <a:spLocks noChangeArrowheads="1"/>
            </p:cNvSpPr>
            <p:nvPr/>
          </p:nvSpPr>
          <p:spPr bwMode="auto">
            <a:xfrm>
              <a:off x="2939" y="1052"/>
              <a:ext cx="79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2400" b="1" kern="1200">
                  <a:solidFill>
                    <a:srgbClr val="000000"/>
                  </a:solidFill>
                  <a:effectLst/>
                  <a:latin typeface="Calibri"/>
                  <a:ea typeface="Times New Roman"/>
                  <a:cs typeface="Arial"/>
                </a:rPr>
                <a:t>9.250.000</a:t>
              </a:r>
              <a:endParaRPr lang="en-US" sz="1200">
                <a:effectLst/>
                <a:latin typeface="Times New Roman"/>
                <a:ea typeface="Times New Roman"/>
              </a:endParaRPr>
            </a:p>
          </p:txBody>
        </p:sp>
        <p:sp>
          <p:nvSpPr>
            <p:cNvPr id="134" name="Rectangle 133"/>
            <p:cNvSpPr>
              <a:spLocks noChangeArrowheads="1"/>
            </p:cNvSpPr>
            <p:nvPr/>
          </p:nvSpPr>
          <p:spPr bwMode="auto">
            <a:xfrm>
              <a:off x="2579" y="1052"/>
              <a:ext cx="99"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2400" b="1" kern="1200">
                  <a:solidFill>
                    <a:srgbClr val="000000"/>
                  </a:solidFill>
                  <a:effectLst/>
                  <a:latin typeface="Calibri"/>
                  <a:ea typeface="Times New Roman"/>
                  <a:cs typeface="Arial"/>
                </a:rPr>
                <a:t>$       </a:t>
              </a:r>
              <a:endParaRPr lang="en-US" sz="1200">
                <a:effectLst/>
                <a:latin typeface="Times New Roman"/>
                <a:ea typeface="Times New Roman"/>
              </a:endParaRPr>
            </a:p>
          </p:txBody>
        </p:sp>
        <p:sp>
          <p:nvSpPr>
            <p:cNvPr id="135" name="Rectangle 134"/>
            <p:cNvSpPr>
              <a:spLocks noChangeArrowheads="1"/>
            </p:cNvSpPr>
            <p:nvPr/>
          </p:nvSpPr>
          <p:spPr bwMode="auto">
            <a:xfrm>
              <a:off x="2939" y="1052"/>
              <a:ext cx="4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2400" b="1" kern="1200">
                  <a:solidFill>
                    <a:srgbClr val="000000"/>
                  </a:solidFill>
                  <a:effectLst/>
                  <a:latin typeface="Calibri"/>
                  <a:ea typeface="Times New Roman"/>
                  <a:cs typeface="Arial"/>
                </a:rPr>
                <a:t> </a:t>
              </a:r>
              <a:endParaRPr lang="en-US" sz="1200">
                <a:effectLst/>
                <a:latin typeface="Times New Roman"/>
                <a:ea typeface="Times New Roman"/>
              </a:endParaRPr>
            </a:p>
          </p:txBody>
        </p:sp>
        <p:sp>
          <p:nvSpPr>
            <p:cNvPr id="136" name="Rectangle 135"/>
            <p:cNvSpPr>
              <a:spLocks noChangeArrowheads="1"/>
            </p:cNvSpPr>
            <p:nvPr/>
          </p:nvSpPr>
          <p:spPr bwMode="auto">
            <a:xfrm>
              <a:off x="4222" y="1052"/>
              <a:ext cx="892"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2400" b="1" kern="1200">
                  <a:solidFill>
                    <a:srgbClr val="000000"/>
                  </a:solidFill>
                  <a:effectLst/>
                  <a:latin typeface="Calibri"/>
                  <a:ea typeface="Times New Roman"/>
                  <a:cs typeface="Arial"/>
                </a:rPr>
                <a:t>37.000.000</a:t>
              </a:r>
              <a:endParaRPr lang="en-US" sz="1200">
                <a:effectLst/>
                <a:latin typeface="Times New Roman"/>
                <a:ea typeface="Times New Roman"/>
              </a:endParaRPr>
            </a:p>
          </p:txBody>
        </p:sp>
        <p:sp>
          <p:nvSpPr>
            <p:cNvPr id="137" name="Rectangle 136"/>
            <p:cNvSpPr>
              <a:spLocks noChangeArrowheads="1"/>
            </p:cNvSpPr>
            <p:nvPr/>
          </p:nvSpPr>
          <p:spPr bwMode="auto">
            <a:xfrm>
              <a:off x="3863" y="1052"/>
              <a:ext cx="99"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2400" b="1" kern="1200">
                  <a:solidFill>
                    <a:srgbClr val="000000"/>
                  </a:solidFill>
                  <a:effectLst/>
                  <a:latin typeface="Calibri"/>
                  <a:ea typeface="Times New Roman"/>
                  <a:cs typeface="Arial"/>
                </a:rPr>
                <a:t>$       </a:t>
              </a:r>
              <a:endParaRPr lang="en-US" sz="1200">
                <a:effectLst/>
                <a:latin typeface="Times New Roman"/>
                <a:ea typeface="Times New Roman"/>
              </a:endParaRPr>
            </a:p>
          </p:txBody>
        </p:sp>
        <p:sp>
          <p:nvSpPr>
            <p:cNvPr id="138" name="Rectangle 137"/>
            <p:cNvSpPr>
              <a:spLocks noChangeArrowheads="1"/>
            </p:cNvSpPr>
            <p:nvPr/>
          </p:nvSpPr>
          <p:spPr bwMode="auto">
            <a:xfrm>
              <a:off x="4222" y="1052"/>
              <a:ext cx="4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fontAlgn="base">
                <a:spcBef>
                  <a:spcPts val="0"/>
                </a:spcBef>
                <a:spcAft>
                  <a:spcPts val="0"/>
                </a:spcAft>
              </a:pPr>
              <a:r>
                <a:rPr lang="en-US" sz="2400" b="1" kern="1200">
                  <a:solidFill>
                    <a:srgbClr val="000000"/>
                  </a:solidFill>
                  <a:effectLst/>
                  <a:latin typeface="Calibri"/>
                  <a:ea typeface="Times New Roman"/>
                  <a:cs typeface="Arial"/>
                </a:rPr>
                <a:t> </a:t>
              </a:r>
              <a:endParaRPr lang="en-US" sz="1200">
                <a:effectLst/>
                <a:latin typeface="Times New Roman"/>
                <a:ea typeface="Times New Roman"/>
              </a:endParaRPr>
            </a:p>
          </p:txBody>
        </p:sp>
        <p:sp>
          <p:nvSpPr>
            <p:cNvPr id="139" name="Rectangle 138"/>
            <p:cNvSpPr>
              <a:spLocks noChangeArrowheads="1"/>
            </p:cNvSpPr>
            <p:nvPr/>
          </p:nvSpPr>
          <p:spPr bwMode="auto">
            <a:xfrm>
              <a:off x="0" y="0"/>
              <a:ext cx="13"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40" name="Rectangle 139"/>
            <p:cNvSpPr>
              <a:spLocks noChangeArrowheads="1"/>
            </p:cNvSpPr>
            <p:nvPr/>
          </p:nvSpPr>
          <p:spPr bwMode="auto">
            <a:xfrm>
              <a:off x="2477" y="0"/>
              <a:ext cx="13"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41" name="Rectangle 140"/>
            <p:cNvSpPr>
              <a:spLocks noChangeArrowheads="1"/>
            </p:cNvSpPr>
            <p:nvPr/>
          </p:nvSpPr>
          <p:spPr bwMode="auto">
            <a:xfrm>
              <a:off x="3760" y="0"/>
              <a:ext cx="13"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42" name="Line 42"/>
            <p:cNvSpPr>
              <a:spLocks noChangeShapeType="1"/>
            </p:cNvSpPr>
            <p:nvPr/>
          </p:nvSpPr>
          <p:spPr bwMode="auto">
            <a:xfrm>
              <a:off x="13" y="0"/>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43" name="Rectangle 142"/>
            <p:cNvSpPr>
              <a:spLocks noChangeArrowheads="1"/>
            </p:cNvSpPr>
            <p:nvPr/>
          </p:nvSpPr>
          <p:spPr bwMode="auto">
            <a:xfrm>
              <a:off x="13" y="0"/>
              <a:ext cx="5133" cy="13"/>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44" name="Rectangle 143"/>
            <p:cNvSpPr>
              <a:spLocks noChangeArrowheads="1"/>
            </p:cNvSpPr>
            <p:nvPr/>
          </p:nvSpPr>
          <p:spPr bwMode="auto">
            <a:xfrm>
              <a:off x="5133" y="0"/>
              <a:ext cx="13"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45" name="Line 45"/>
            <p:cNvSpPr>
              <a:spLocks noChangeShapeType="1"/>
            </p:cNvSpPr>
            <p:nvPr/>
          </p:nvSpPr>
          <p:spPr bwMode="auto">
            <a:xfrm>
              <a:off x="13" y="257"/>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46" name="Rectangle 145"/>
            <p:cNvSpPr>
              <a:spLocks noChangeArrowheads="1"/>
            </p:cNvSpPr>
            <p:nvPr/>
          </p:nvSpPr>
          <p:spPr bwMode="auto">
            <a:xfrm>
              <a:off x="13" y="257"/>
              <a:ext cx="5133" cy="12"/>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47" name="Line 47"/>
            <p:cNvSpPr>
              <a:spLocks noChangeShapeType="1"/>
            </p:cNvSpPr>
            <p:nvPr/>
          </p:nvSpPr>
          <p:spPr bwMode="auto">
            <a:xfrm>
              <a:off x="13" y="513"/>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48" name="Rectangle 147"/>
            <p:cNvSpPr>
              <a:spLocks noChangeArrowheads="1"/>
            </p:cNvSpPr>
            <p:nvPr/>
          </p:nvSpPr>
          <p:spPr bwMode="auto">
            <a:xfrm>
              <a:off x="13" y="513"/>
              <a:ext cx="5133" cy="13"/>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49" name="Line 49"/>
            <p:cNvSpPr>
              <a:spLocks noChangeShapeType="1"/>
            </p:cNvSpPr>
            <p:nvPr/>
          </p:nvSpPr>
          <p:spPr bwMode="auto">
            <a:xfrm>
              <a:off x="2477" y="526"/>
              <a:ext cx="0" cy="24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50" name="Rectangle 149"/>
            <p:cNvSpPr>
              <a:spLocks noChangeArrowheads="1"/>
            </p:cNvSpPr>
            <p:nvPr/>
          </p:nvSpPr>
          <p:spPr bwMode="auto">
            <a:xfrm>
              <a:off x="2477" y="526"/>
              <a:ext cx="13" cy="24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51" name="Line 51"/>
            <p:cNvSpPr>
              <a:spLocks noChangeShapeType="1"/>
            </p:cNvSpPr>
            <p:nvPr/>
          </p:nvSpPr>
          <p:spPr bwMode="auto">
            <a:xfrm>
              <a:off x="3760" y="526"/>
              <a:ext cx="0" cy="24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52" name="Rectangle 151"/>
            <p:cNvSpPr>
              <a:spLocks noChangeArrowheads="1"/>
            </p:cNvSpPr>
            <p:nvPr/>
          </p:nvSpPr>
          <p:spPr bwMode="auto">
            <a:xfrm>
              <a:off x="3760" y="526"/>
              <a:ext cx="13" cy="24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53" name="Line 53"/>
            <p:cNvSpPr>
              <a:spLocks noChangeShapeType="1"/>
            </p:cNvSpPr>
            <p:nvPr/>
          </p:nvSpPr>
          <p:spPr bwMode="auto">
            <a:xfrm>
              <a:off x="13" y="770"/>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54" name="Rectangle 153"/>
            <p:cNvSpPr>
              <a:spLocks noChangeArrowheads="1"/>
            </p:cNvSpPr>
            <p:nvPr/>
          </p:nvSpPr>
          <p:spPr bwMode="auto">
            <a:xfrm>
              <a:off x="13" y="770"/>
              <a:ext cx="5133" cy="13"/>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55" name="Line 55"/>
            <p:cNvSpPr>
              <a:spLocks noChangeShapeType="1"/>
            </p:cNvSpPr>
            <p:nvPr/>
          </p:nvSpPr>
          <p:spPr bwMode="auto">
            <a:xfrm>
              <a:off x="13" y="1027"/>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56" name="Rectangle 155"/>
            <p:cNvSpPr>
              <a:spLocks noChangeArrowheads="1"/>
            </p:cNvSpPr>
            <p:nvPr/>
          </p:nvSpPr>
          <p:spPr bwMode="auto">
            <a:xfrm>
              <a:off x="13" y="1027"/>
              <a:ext cx="5133" cy="12"/>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57" name="Line 57"/>
            <p:cNvSpPr>
              <a:spLocks noChangeShapeType="1"/>
            </p:cNvSpPr>
            <p:nvPr/>
          </p:nvSpPr>
          <p:spPr bwMode="auto">
            <a:xfrm>
              <a:off x="0" y="0"/>
              <a:ext cx="0" cy="1296"/>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58" name="Rectangle 157"/>
            <p:cNvSpPr>
              <a:spLocks noChangeArrowheads="1"/>
            </p:cNvSpPr>
            <p:nvPr/>
          </p:nvSpPr>
          <p:spPr bwMode="auto">
            <a:xfrm>
              <a:off x="0" y="0"/>
              <a:ext cx="13" cy="1296"/>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59" name="Line 59"/>
            <p:cNvSpPr>
              <a:spLocks noChangeShapeType="1"/>
            </p:cNvSpPr>
            <p:nvPr/>
          </p:nvSpPr>
          <p:spPr bwMode="auto">
            <a:xfrm>
              <a:off x="2477" y="1039"/>
              <a:ext cx="0" cy="24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60" name="Rectangle 159"/>
            <p:cNvSpPr>
              <a:spLocks noChangeArrowheads="1"/>
            </p:cNvSpPr>
            <p:nvPr/>
          </p:nvSpPr>
          <p:spPr bwMode="auto">
            <a:xfrm>
              <a:off x="2477" y="1039"/>
              <a:ext cx="13" cy="24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61" name="Line 61"/>
            <p:cNvSpPr>
              <a:spLocks noChangeShapeType="1"/>
            </p:cNvSpPr>
            <p:nvPr/>
          </p:nvSpPr>
          <p:spPr bwMode="auto">
            <a:xfrm>
              <a:off x="3760" y="1039"/>
              <a:ext cx="0" cy="24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62" name="Rectangle 161"/>
            <p:cNvSpPr>
              <a:spLocks noChangeArrowheads="1"/>
            </p:cNvSpPr>
            <p:nvPr/>
          </p:nvSpPr>
          <p:spPr bwMode="auto">
            <a:xfrm>
              <a:off x="3760" y="1039"/>
              <a:ext cx="13" cy="24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63" name="Line 63"/>
            <p:cNvSpPr>
              <a:spLocks noChangeShapeType="1"/>
            </p:cNvSpPr>
            <p:nvPr/>
          </p:nvSpPr>
          <p:spPr bwMode="auto">
            <a:xfrm>
              <a:off x="13" y="1283"/>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64" name="Rectangle 163"/>
            <p:cNvSpPr>
              <a:spLocks noChangeArrowheads="1"/>
            </p:cNvSpPr>
            <p:nvPr/>
          </p:nvSpPr>
          <p:spPr bwMode="auto">
            <a:xfrm>
              <a:off x="13" y="1283"/>
              <a:ext cx="5133" cy="13"/>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65" name="Line 65"/>
            <p:cNvSpPr>
              <a:spLocks noChangeShapeType="1"/>
            </p:cNvSpPr>
            <p:nvPr/>
          </p:nvSpPr>
          <p:spPr bwMode="auto">
            <a:xfrm>
              <a:off x="5133" y="13"/>
              <a:ext cx="0" cy="1283"/>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66" name="Rectangle 165"/>
            <p:cNvSpPr>
              <a:spLocks noChangeArrowheads="1"/>
            </p:cNvSpPr>
            <p:nvPr/>
          </p:nvSpPr>
          <p:spPr bwMode="auto">
            <a:xfrm>
              <a:off x="5133" y="13"/>
              <a:ext cx="13" cy="1283"/>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67" name="Line 67"/>
            <p:cNvSpPr>
              <a:spLocks noChangeShapeType="1"/>
            </p:cNvSpPr>
            <p:nvPr/>
          </p:nvSpPr>
          <p:spPr bwMode="auto">
            <a:xfrm>
              <a:off x="0" y="129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68" name="Rectangle 167"/>
            <p:cNvSpPr>
              <a:spLocks noChangeArrowheads="1"/>
            </p:cNvSpPr>
            <p:nvPr/>
          </p:nvSpPr>
          <p:spPr bwMode="auto">
            <a:xfrm>
              <a:off x="0" y="1296"/>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69" name="Line 69"/>
            <p:cNvSpPr>
              <a:spLocks noChangeShapeType="1"/>
            </p:cNvSpPr>
            <p:nvPr/>
          </p:nvSpPr>
          <p:spPr bwMode="auto">
            <a:xfrm>
              <a:off x="2477" y="129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70" name="Rectangle 169"/>
            <p:cNvSpPr>
              <a:spLocks noChangeArrowheads="1"/>
            </p:cNvSpPr>
            <p:nvPr/>
          </p:nvSpPr>
          <p:spPr bwMode="auto">
            <a:xfrm>
              <a:off x="2477" y="1296"/>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71" name="Line 71"/>
            <p:cNvSpPr>
              <a:spLocks noChangeShapeType="1"/>
            </p:cNvSpPr>
            <p:nvPr/>
          </p:nvSpPr>
          <p:spPr bwMode="auto">
            <a:xfrm>
              <a:off x="3760" y="129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72" name="Rectangle 171"/>
            <p:cNvSpPr>
              <a:spLocks noChangeArrowheads="1"/>
            </p:cNvSpPr>
            <p:nvPr/>
          </p:nvSpPr>
          <p:spPr bwMode="auto">
            <a:xfrm>
              <a:off x="3760" y="1296"/>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73" name="Line 73"/>
            <p:cNvSpPr>
              <a:spLocks noChangeShapeType="1"/>
            </p:cNvSpPr>
            <p:nvPr/>
          </p:nvSpPr>
          <p:spPr bwMode="auto">
            <a:xfrm>
              <a:off x="5133" y="129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74" name="Rectangle 173"/>
            <p:cNvSpPr>
              <a:spLocks noChangeArrowheads="1"/>
            </p:cNvSpPr>
            <p:nvPr/>
          </p:nvSpPr>
          <p:spPr bwMode="auto">
            <a:xfrm>
              <a:off x="5133" y="1296"/>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75" name="Line 75"/>
            <p:cNvSpPr>
              <a:spLocks noChangeShapeType="1"/>
            </p:cNvSpPr>
            <p:nvPr/>
          </p:nvSpPr>
          <p:spPr bwMode="auto">
            <a:xfrm>
              <a:off x="5146" y="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76" name="Rectangle 175"/>
            <p:cNvSpPr>
              <a:spLocks noChangeArrowheads="1"/>
            </p:cNvSpPr>
            <p:nvPr/>
          </p:nvSpPr>
          <p:spPr bwMode="auto">
            <a:xfrm>
              <a:off x="5146" y="0"/>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77" name="Line 77"/>
            <p:cNvSpPr>
              <a:spLocks noChangeShapeType="1"/>
            </p:cNvSpPr>
            <p:nvPr/>
          </p:nvSpPr>
          <p:spPr bwMode="auto">
            <a:xfrm>
              <a:off x="5146" y="25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78" name="Rectangle 177"/>
            <p:cNvSpPr>
              <a:spLocks noChangeArrowheads="1"/>
            </p:cNvSpPr>
            <p:nvPr/>
          </p:nvSpPr>
          <p:spPr bwMode="auto">
            <a:xfrm>
              <a:off x="5146" y="257"/>
              <a:ext cx="13" cy="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79" name="Line 79"/>
            <p:cNvSpPr>
              <a:spLocks noChangeShapeType="1"/>
            </p:cNvSpPr>
            <p:nvPr/>
          </p:nvSpPr>
          <p:spPr bwMode="auto">
            <a:xfrm>
              <a:off x="5146" y="51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80" name="Rectangle 179"/>
            <p:cNvSpPr>
              <a:spLocks noChangeArrowheads="1"/>
            </p:cNvSpPr>
            <p:nvPr/>
          </p:nvSpPr>
          <p:spPr bwMode="auto">
            <a:xfrm>
              <a:off x="5146" y="513"/>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81" name="Line 81"/>
            <p:cNvSpPr>
              <a:spLocks noChangeShapeType="1"/>
            </p:cNvSpPr>
            <p:nvPr/>
          </p:nvSpPr>
          <p:spPr bwMode="auto">
            <a:xfrm>
              <a:off x="5146" y="77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82" name="Rectangle 181"/>
            <p:cNvSpPr>
              <a:spLocks noChangeArrowheads="1"/>
            </p:cNvSpPr>
            <p:nvPr/>
          </p:nvSpPr>
          <p:spPr bwMode="auto">
            <a:xfrm>
              <a:off x="5146" y="770"/>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83" name="Line 83"/>
            <p:cNvSpPr>
              <a:spLocks noChangeShapeType="1"/>
            </p:cNvSpPr>
            <p:nvPr/>
          </p:nvSpPr>
          <p:spPr bwMode="auto">
            <a:xfrm>
              <a:off x="5146" y="102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84" name="Rectangle 183"/>
            <p:cNvSpPr>
              <a:spLocks noChangeArrowheads="1"/>
            </p:cNvSpPr>
            <p:nvPr/>
          </p:nvSpPr>
          <p:spPr bwMode="auto">
            <a:xfrm>
              <a:off x="5146" y="1027"/>
              <a:ext cx="13" cy="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85" name="Line 85"/>
            <p:cNvSpPr>
              <a:spLocks noChangeShapeType="1"/>
            </p:cNvSpPr>
            <p:nvPr/>
          </p:nvSpPr>
          <p:spPr bwMode="auto">
            <a:xfrm>
              <a:off x="5146" y="128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86" name="Rectangle 185"/>
            <p:cNvSpPr>
              <a:spLocks noChangeArrowheads="1"/>
            </p:cNvSpPr>
            <p:nvPr/>
          </p:nvSpPr>
          <p:spPr bwMode="auto">
            <a:xfrm>
              <a:off x="5146" y="1283"/>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87" name="Rectangle 186"/>
            <p:cNvSpPr>
              <a:spLocks noChangeArrowheads="1"/>
            </p:cNvSpPr>
            <p:nvPr/>
          </p:nvSpPr>
          <p:spPr bwMode="auto">
            <a:xfrm>
              <a:off x="5108" y="1258"/>
              <a:ext cx="25" cy="25"/>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88" name="Rectangle 187"/>
            <p:cNvSpPr>
              <a:spLocks noChangeArrowheads="1"/>
            </p:cNvSpPr>
            <p:nvPr/>
          </p:nvSpPr>
          <p:spPr bwMode="auto">
            <a:xfrm>
              <a:off x="5120" y="1270"/>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89" name="Rectangle 188"/>
            <p:cNvSpPr>
              <a:spLocks noChangeArrowheads="1"/>
            </p:cNvSpPr>
            <p:nvPr/>
          </p:nvSpPr>
          <p:spPr bwMode="auto">
            <a:xfrm>
              <a:off x="5120" y="1270"/>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90" name="Rectangle 189"/>
            <p:cNvSpPr>
              <a:spLocks noChangeArrowheads="1"/>
            </p:cNvSpPr>
            <p:nvPr/>
          </p:nvSpPr>
          <p:spPr bwMode="auto">
            <a:xfrm>
              <a:off x="5082" y="1258"/>
              <a:ext cx="26" cy="25"/>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91" name="Rectangle 190"/>
            <p:cNvSpPr>
              <a:spLocks noChangeArrowheads="1"/>
            </p:cNvSpPr>
            <p:nvPr/>
          </p:nvSpPr>
          <p:spPr bwMode="auto">
            <a:xfrm>
              <a:off x="5095" y="1270"/>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92" name="Rectangle 191"/>
            <p:cNvSpPr>
              <a:spLocks noChangeArrowheads="1"/>
            </p:cNvSpPr>
            <p:nvPr/>
          </p:nvSpPr>
          <p:spPr bwMode="auto">
            <a:xfrm>
              <a:off x="5095" y="1270"/>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93" name="Rectangle 192"/>
            <p:cNvSpPr>
              <a:spLocks noChangeArrowheads="1"/>
            </p:cNvSpPr>
            <p:nvPr/>
          </p:nvSpPr>
          <p:spPr bwMode="auto">
            <a:xfrm>
              <a:off x="5108" y="1232"/>
              <a:ext cx="25" cy="26"/>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94" name="Rectangle 193"/>
            <p:cNvSpPr>
              <a:spLocks noChangeArrowheads="1"/>
            </p:cNvSpPr>
            <p:nvPr/>
          </p:nvSpPr>
          <p:spPr bwMode="auto">
            <a:xfrm>
              <a:off x="5120" y="1245"/>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95" name="Rectangle 194"/>
            <p:cNvSpPr>
              <a:spLocks noChangeArrowheads="1"/>
            </p:cNvSpPr>
            <p:nvPr/>
          </p:nvSpPr>
          <p:spPr bwMode="auto">
            <a:xfrm>
              <a:off x="5120" y="1245"/>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a:lnSpc>
                  <a:spcPct val="115000"/>
                </a:lnSpc>
                <a:spcBef>
                  <a:spcPts val="0"/>
                </a:spcBef>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grpSp>
    </p:spTree>
    <p:extLst>
      <p:ext uri="{BB962C8B-B14F-4D97-AF65-F5344CB8AC3E}">
        <p14:creationId xmlns:p14="http://schemas.microsoft.com/office/powerpoint/2010/main" val="2199454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Nosotros Cuidamos. Nosotros Servimos. Nosotros Logramos. </a:t>
            </a:r>
          </a:p>
        </p:txBody>
      </p:sp>
      <p:pic>
        <p:nvPicPr>
          <p:cNvPr id="286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88804C3-5286-43CC-80FE-D8A0EF8CD5BD}" type="slidenum">
              <a:rPr lang="en-US" altLang="en-US" sz="1400" smtClean="0"/>
              <a:pPr eaLnBrk="1" hangingPunct="1">
                <a:spcBef>
                  <a:spcPct val="0"/>
                </a:spcBef>
                <a:buFontTx/>
                <a:buNone/>
                <a:defRPr/>
              </a:pPr>
              <a:t>26</a:t>
            </a:fld>
            <a:endParaRPr lang="es-ES" altLang="en-US" sz="1400" smtClean="0"/>
          </a:p>
        </p:txBody>
      </p:sp>
      <p:sp>
        <p:nvSpPr>
          <p:cNvPr id="14" name="Rounded Rectangle 13"/>
          <p:cNvSpPr/>
          <p:nvPr/>
        </p:nvSpPr>
        <p:spPr>
          <a:xfrm>
            <a:off x="4301861" y="3352800"/>
            <a:ext cx="914400" cy="531019"/>
          </a:xfrm>
          <a:prstGeom prst="roundRect">
            <a:avLst/>
          </a:prstGeom>
          <a:solidFill>
            <a:srgbClr val="FFC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5" name="Rounded Rectangle 14"/>
          <p:cNvSpPr/>
          <p:nvPr/>
        </p:nvSpPr>
        <p:spPr>
          <a:xfrm>
            <a:off x="4301861" y="1600200"/>
            <a:ext cx="914400" cy="531019"/>
          </a:xfrm>
          <a:prstGeom prst="roundRect">
            <a:avLst/>
          </a:prstGeom>
          <a:solidFill>
            <a:srgbClr val="FFFF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6" name="Rounded Rectangle 15"/>
          <p:cNvSpPr/>
          <p:nvPr/>
        </p:nvSpPr>
        <p:spPr>
          <a:xfrm>
            <a:off x="4301861" y="2483556"/>
            <a:ext cx="914400" cy="531019"/>
          </a:xfrm>
          <a:prstGeom prst="roundRect">
            <a:avLst/>
          </a:prstGeom>
          <a:solidFill>
            <a:srgbClr val="2FA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7" name="Rounded Rectangle 16"/>
          <p:cNvSpPr/>
          <p:nvPr/>
        </p:nvSpPr>
        <p:spPr>
          <a:xfrm>
            <a:off x="4301861" y="4193709"/>
            <a:ext cx="914400" cy="531019"/>
          </a:xfrm>
          <a:prstGeom prst="roundRect">
            <a:avLst/>
          </a:prstGeom>
          <a:solidFill>
            <a:srgbClr val="C00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8" name="Rounded Rectangle 17"/>
          <p:cNvSpPr/>
          <p:nvPr/>
        </p:nvSpPr>
        <p:spPr>
          <a:xfrm>
            <a:off x="3699216" y="5181599"/>
            <a:ext cx="914400" cy="531019"/>
          </a:xfrm>
          <a:prstGeom prst="roundRect">
            <a:avLst/>
          </a:prstGeom>
          <a:solidFill>
            <a:srgbClr val="33CC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0" name="Rounded Rectangle 19"/>
          <p:cNvSpPr/>
          <p:nvPr/>
        </p:nvSpPr>
        <p:spPr>
          <a:xfrm>
            <a:off x="4924069" y="5181600"/>
            <a:ext cx="914400" cy="531019"/>
          </a:xfrm>
          <a:prstGeom prst="roundRect">
            <a:avLst/>
          </a:prstGeom>
          <a:solidFill>
            <a:srgbClr val="996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1" name="Rounded Rectangle 20"/>
          <p:cNvSpPr/>
          <p:nvPr/>
        </p:nvSpPr>
        <p:spPr>
          <a:xfrm>
            <a:off x="4302126" y="6096000"/>
            <a:ext cx="914400" cy="531019"/>
          </a:xfrm>
          <a:prstGeom prst="roundRect">
            <a:avLst/>
          </a:prstGeom>
          <a:solidFill>
            <a:srgbClr val="92D05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8" name="Down Arrow 7"/>
          <p:cNvSpPr/>
          <p:nvPr/>
        </p:nvSpPr>
        <p:spPr>
          <a:xfrm>
            <a:off x="4598776" y="2252024"/>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own Arrow 22"/>
          <p:cNvSpPr/>
          <p:nvPr/>
        </p:nvSpPr>
        <p:spPr>
          <a:xfrm>
            <a:off x="4601013" y="3049830"/>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own Arrow 23"/>
          <p:cNvSpPr/>
          <p:nvPr/>
        </p:nvSpPr>
        <p:spPr>
          <a:xfrm>
            <a:off x="4601014" y="3925546"/>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Down Arrow 24"/>
          <p:cNvSpPr/>
          <p:nvPr/>
        </p:nvSpPr>
        <p:spPr>
          <a:xfrm>
            <a:off x="4387047" y="483175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Down Arrow 25"/>
          <p:cNvSpPr/>
          <p:nvPr/>
        </p:nvSpPr>
        <p:spPr>
          <a:xfrm>
            <a:off x="4798833" y="483219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Down Arrow 26"/>
          <p:cNvSpPr/>
          <p:nvPr/>
        </p:nvSpPr>
        <p:spPr>
          <a:xfrm>
            <a:off x="4284921"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Down Arrow 27"/>
          <p:cNvSpPr/>
          <p:nvPr/>
        </p:nvSpPr>
        <p:spPr>
          <a:xfrm>
            <a:off x="4956879"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a:spLocks noChangeArrowheads="1"/>
          </p:cNvSpPr>
          <p:nvPr/>
        </p:nvSpPr>
        <p:spPr bwMode="auto">
          <a:xfrm>
            <a:off x="4330700" y="1641475"/>
            <a:ext cx="862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Donaciones de los Leones</a:t>
            </a:r>
          </a:p>
        </p:txBody>
      </p:sp>
      <p:sp>
        <p:nvSpPr>
          <p:cNvPr id="10" name="TextBox 9"/>
          <p:cNvSpPr txBox="1">
            <a:spLocks noChangeArrowheads="1"/>
          </p:cNvSpPr>
          <p:nvPr/>
        </p:nvSpPr>
        <p:spPr bwMode="auto">
          <a:xfrm>
            <a:off x="4443413" y="2609850"/>
            <a:ext cx="6365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LCIF</a:t>
            </a:r>
          </a:p>
        </p:txBody>
      </p:sp>
      <p:sp>
        <p:nvSpPr>
          <p:cNvPr id="11" name="TextBox 10"/>
          <p:cNvSpPr txBox="1">
            <a:spLocks noChangeArrowheads="1"/>
          </p:cNvSpPr>
          <p:nvPr/>
        </p:nvSpPr>
        <p:spPr bwMode="auto">
          <a:xfrm>
            <a:off x="4240213" y="3422650"/>
            <a:ext cx="1033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Alianza GAVI </a:t>
            </a:r>
          </a:p>
        </p:txBody>
      </p:sp>
      <p:sp>
        <p:nvSpPr>
          <p:cNvPr id="22" name="TextBox 21"/>
          <p:cNvSpPr txBox="1">
            <a:spLocks noChangeArrowheads="1"/>
          </p:cNvSpPr>
          <p:nvPr/>
        </p:nvSpPr>
        <p:spPr bwMode="auto">
          <a:xfrm>
            <a:off x="4230688" y="4195763"/>
            <a:ext cx="1093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Vacunas a países</a:t>
            </a:r>
            <a:r>
              <a:rPr lang="en-US" dirty="0" smtClean="0"/>
              <a:t>	</a:t>
            </a:r>
          </a:p>
        </p:txBody>
      </p:sp>
      <p:sp>
        <p:nvSpPr>
          <p:cNvPr id="29" name="TextBox 28"/>
          <p:cNvSpPr txBox="1">
            <a:spLocks noChangeArrowheads="1"/>
          </p:cNvSpPr>
          <p:nvPr/>
        </p:nvSpPr>
        <p:spPr bwMode="auto">
          <a:xfrm>
            <a:off x="3681413" y="5141913"/>
            <a:ext cx="10048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100" b="1"/>
              <a:t>Capacitación de personal</a:t>
            </a:r>
          </a:p>
        </p:txBody>
      </p:sp>
      <p:sp>
        <p:nvSpPr>
          <p:cNvPr id="26624" name="TextBox 26623"/>
          <p:cNvSpPr txBox="1">
            <a:spLocks noChangeArrowheads="1"/>
          </p:cNvSpPr>
          <p:nvPr/>
        </p:nvSpPr>
        <p:spPr bwMode="auto">
          <a:xfrm>
            <a:off x="4851400" y="5124450"/>
            <a:ext cx="10588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100" b="1"/>
              <a:t>Los Leones movilizan las comunidades</a:t>
            </a:r>
          </a:p>
        </p:txBody>
      </p:sp>
      <p:sp>
        <p:nvSpPr>
          <p:cNvPr id="26625" name="TextBox 26624"/>
          <p:cNvSpPr txBox="1">
            <a:spLocks noChangeArrowheads="1"/>
          </p:cNvSpPr>
          <p:nvPr/>
        </p:nvSpPr>
        <p:spPr bwMode="auto">
          <a:xfrm>
            <a:off x="4183063" y="6096000"/>
            <a:ext cx="11715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100" b="1"/>
              <a:t>Niños vacunados - ¡Vidas salvadas!</a:t>
            </a:r>
          </a:p>
        </p:txBody>
      </p:sp>
      <p:sp>
        <p:nvSpPr>
          <p:cNvPr id="30"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Recaudación de fondos global</a:t>
            </a:r>
            <a:endParaRPr lang="es-ES" altLang="en-US" dirty="0" smtClean="0">
              <a:solidFill>
                <a:srgbClr val="FFFFFF"/>
              </a:solidFill>
              <a:latin typeface="Kalinga" pitchFamily="34" charset="0"/>
              <a:cs typeface="Kaling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75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50"/>
                                        <p:tgtEl>
                                          <p:spTgt spid="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624"/>
                                        </p:tgtEl>
                                        <p:attrNameLst>
                                          <p:attrName>style.visibility</p:attrName>
                                        </p:attrNameLst>
                                      </p:cBhvr>
                                      <p:to>
                                        <p:strVal val="visible"/>
                                      </p:to>
                                    </p:set>
                                    <p:animEffect transition="in" filter="fade">
                                      <p:cBhvr>
                                        <p:cTn id="32" dur="750"/>
                                        <p:tgtEl>
                                          <p:spTgt spid="266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625"/>
                                        </p:tgtEl>
                                        <p:attrNameLst>
                                          <p:attrName>style.visibility</p:attrName>
                                        </p:attrNameLst>
                                      </p:cBhvr>
                                      <p:to>
                                        <p:strVal val="visible"/>
                                      </p:to>
                                    </p:set>
                                    <p:animEffect transition="in" filter="fade">
                                      <p:cBhvr>
                                        <p:cTn id="37" dur="75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2" grpId="0"/>
      <p:bldP spid="29" grpId="0"/>
      <p:bldP spid="26624" grpId="0"/>
      <p:bldP spid="266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300" dirty="0" smtClean="0">
                <a:solidFill>
                  <a:srgbClr val="FFFFFF"/>
                </a:solidFill>
                <a:latin typeface="Kalinga" pitchFamily="34" charset="0"/>
              </a:rPr>
              <a:t>Activismo</a:t>
            </a:r>
            <a:endParaRPr lang="es-ES" sz="3300" dirty="0" smtClean="0">
              <a:solidFill>
                <a:srgbClr val="FFFFFF"/>
              </a:solidFill>
              <a:latin typeface="Kalinga" pitchFamily="34" charset="0"/>
              <a:cs typeface="Kalinga" pitchFamily="34" charset="0"/>
            </a:endParaRPr>
          </a:p>
        </p:txBody>
      </p:sp>
      <p:pic>
        <p:nvPicPr>
          <p:cNvPr id="10138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600" y="1828800"/>
            <a:ext cx="64008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subTitle" idx="1"/>
          </p:nvPr>
        </p:nvSpPr>
        <p:spPr>
          <a:xfrm>
            <a:off x="203200" y="1600200"/>
            <a:ext cx="5332413" cy="5638800"/>
          </a:xfrm>
        </p:spPr>
        <p:txBody>
          <a:bodyPr lIns="0" tIns="0" rIns="0" bIns="0"/>
          <a:lstStyle/>
          <a:p>
            <a:pPr marL="0" lvl="1" algn="l" eaLnBrk="1" hangingPunct="1">
              <a:lnSpc>
                <a:spcPct val="95000"/>
              </a:lnSpc>
              <a:spcBef>
                <a:spcPct val="0"/>
              </a:spcBef>
              <a:spcAft>
                <a:spcPts val="1200"/>
              </a:spcAft>
              <a:buClr>
                <a:srgbClr val="000000"/>
              </a:buClr>
              <a:defRPr/>
            </a:pPr>
            <a:r>
              <a:rPr lang="en-US" dirty="0" smtClean="0">
                <a:solidFill>
                  <a:srgbClr val="000000"/>
                </a:solidFill>
                <a:latin typeface="Kalinga" pitchFamily="34" charset="0"/>
              </a:rPr>
              <a:t>Los Leones interactúan con líderes a nivel local y nacional para respaldar:</a:t>
            </a:r>
          </a:p>
          <a:p>
            <a:pPr lvl="1" indent="-342900" algn="l" eaLnBrk="1" hangingPunct="1">
              <a:lnSpc>
                <a:spcPct val="95000"/>
              </a:lnSpc>
              <a:spcBef>
                <a:spcPct val="0"/>
              </a:spcBef>
              <a:spcAft>
                <a:spcPts val="1200"/>
              </a:spcAft>
              <a:buClr>
                <a:srgbClr val="000000"/>
              </a:buClr>
              <a:buFontTx/>
              <a:buChar char="•"/>
              <a:defRPr/>
            </a:pPr>
            <a:r>
              <a:rPr lang="en-US" dirty="0" smtClean="0">
                <a:solidFill>
                  <a:srgbClr val="000000"/>
                </a:solidFill>
                <a:latin typeface="Kalinga" pitchFamily="34" charset="0"/>
              </a:rPr>
              <a:t>cobertura de vacunación por medio de campañas en zonas previamente descuidadas</a:t>
            </a:r>
          </a:p>
          <a:p>
            <a:pPr lvl="1" indent="-342900" algn="l" eaLnBrk="1" hangingPunct="1">
              <a:lnSpc>
                <a:spcPct val="95000"/>
              </a:lnSpc>
              <a:spcBef>
                <a:spcPct val="0"/>
              </a:spcBef>
              <a:spcAft>
                <a:spcPts val="1200"/>
              </a:spcAft>
              <a:buClr>
                <a:srgbClr val="000000"/>
              </a:buClr>
              <a:buFontTx/>
              <a:buChar char="•"/>
              <a:defRPr/>
            </a:pPr>
            <a:r>
              <a:rPr lang="en-US" dirty="0" smtClean="0">
                <a:solidFill>
                  <a:srgbClr val="000000"/>
                </a:solidFill>
                <a:latin typeface="Kalinga" pitchFamily="34" charset="0"/>
              </a:rPr>
              <a:t>la creación de un sistema de inmunización de rutina</a:t>
            </a:r>
          </a:p>
          <a:p>
            <a:pPr lvl="1" indent="-342900" algn="l" eaLnBrk="1" hangingPunct="1">
              <a:lnSpc>
                <a:spcPct val="95000"/>
              </a:lnSpc>
              <a:spcBef>
                <a:spcPct val="0"/>
              </a:spcBef>
              <a:spcAft>
                <a:spcPts val="1200"/>
              </a:spcAft>
              <a:buClr>
                <a:srgbClr val="000000"/>
              </a:buClr>
              <a:buFontTx/>
              <a:buChar char="•"/>
              <a:defRPr/>
            </a:pPr>
            <a:r>
              <a:rPr lang="en-US" dirty="0" smtClean="0">
                <a:solidFill>
                  <a:srgbClr val="000000"/>
                </a:solidFill>
                <a:latin typeface="Kalinga" pitchFamily="34" charset="0"/>
              </a:rPr>
              <a:t> una mejor infraestructura de salud </a:t>
            </a:r>
          </a:p>
          <a:p>
            <a:pPr lvl="1" indent="-342900" algn="l" eaLnBrk="1" hangingPunct="1">
              <a:lnSpc>
                <a:spcPct val="95000"/>
              </a:lnSpc>
              <a:spcBef>
                <a:spcPct val="0"/>
              </a:spcBef>
              <a:spcAft>
                <a:spcPts val="1200"/>
              </a:spcAft>
              <a:buClr>
                <a:srgbClr val="000000"/>
              </a:buClr>
              <a:buFontTx/>
              <a:buChar char="•"/>
              <a:defRPr/>
            </a:pPr>
            <a:endParaRPr lang="es-ES" dirty="0" smtClean="0">
              <a:solidFill>
                <a:srgbClr val="000000"/>
              </a:solidFill>
              <a:latin typeface="Kalinga" pitchFamily="34" charset="0"/>
              <a:cs typeface="Kalinga" pitchFamily="34" charset="0"/>
            </a:endParaRPr>
          </a:p>
        </p:txBody>
      </p:sp>
      <p:pic>
        <p:nvPicPr>
          <p:cNvPr id="101382" name="Picture 6" descr="DSC00656.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13400" y="2514600"/>
            <a:ext cx="4278313"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96203EF4-C095-41C8-8E37-C882E76DB334}" type="slidenum">
              <a:rPr lang="en-US"/>
              <a:pPr>
                <a:defRPr/>
              </a:pPr>
              <a:t>27</a:t>
            </a:fld>
            <a:endParaRPr lang="es-ES"/>
          </a:p>
        </p:txBody>
      </p:sp>
    </p:spTree>
    <p:extLst>
      <p:ext uri="{BB962C8B-B14F-4D97-AF65-F5344CB8AC3E}">
        <p14:creationId xmlns:p14="http://schemas.microsoft.com/office/powerpoint/2010/main" val="2953068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300" dirty="0">
                <a:solidFill>
                  <a:srgbClr val="FFFFFF"/>
                </a:solidFill>
                <a:latin typeface="Kalinga" pitchFamily="34" charset="0"/>
              </a:rPr>
              <a:t>Los Leones contribuyen a hacer del sarampión una cosa del pasado: Malawi</a:t>
            </a:r>
            <a:endParaRPr lang="es-ES" sz="3300" dirty="0">
              <a:solidFill>
                <a:srgbClr val="FFFFFF"/>
              </a:solidFill>
              <a:latin typeface="Kalinga" pitchFamily="34" charset="0"/>
              <a:cs typeface="Kalinga" pitchFamily="34" charset="0"/>
            </a:endParaRPr>
          </a:p>
        </p:txBody>
      </p:sp>
      <p:pic>
        <p:nvPicPr>
          <p:cNvPr id="10138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600" y="1828800"/>
            <a:ext cx="64008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subTitle" idx="1"/>
          </p:nvPr>
        </p:nvSpPr>
        <p:spPr>
          <a:xfrm>
            <a:off x="203200" y="1876624"/>
            <a:ext cx="5332413" cy="4531392"/>
          </a:xfrm>
        </p:spPr>
        <p:txBody>
          <a:bodyPr lIns="0" tIns="0" rIns="0" bIns="0"/>
          <a:lstStyle/>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smtClean="0">
                <a:solidFill>
                  <a:srgbClr val="000000"/>
                </a:solidFill>
                <a:latin typeface="Kalinga" pitchFamily="34" charset="0"/>
              </a:rPr>
              <a:t>Campaña de vacunación nacional</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smtClean="0">
                <a:solidFill>
                  <a:srgbClr val="000000"/>
                </a:solidFill>
                <a:latin typeface="Kalinga" pitchFamily="34" charset="0"/>
              </a:rPr>
              <a:t>Más de 2.000.000 de niños inmunizados</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smtClean="0">
                <a:solidFill>
                  <a:srgbClr val="000000"/>
                </a:solidFill>
                <a:latin typeface="Kalinga" pitchFamily="34" charset="0"/>
              </a:rPr>
              <a:t>Los Leones y Leos de 5 clubes cumplieron un papel clave en los esfuerzos de extensión</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smtClean="0">
                <a:solidFill>
                  <a:srgbClr val="000000"/>
                </a:solidFill>
                <a:latin typeface="Kalinga" pitchFamily="34" charset="0"/>
              </a:rPr>
              <a:t>Anuncios de radio</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smtClean="0">
                <a:solidFill>
                  <a:srgbClr val="000000"/>
                </a:solidFill>
                <a:latin typeface="Kalinga" pitchFamily="34" charset="0"/>
              </a:rPr>
              <a:t>Globos de propaganda en áreas urbanas para anunciar las campañas</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en-US" sz="2400" dirty="0" smtClean="0">
                <a:solidFill>
                  <a:srgbClr val="000000"/>
                </a:solidFill>
                <a:latin typeface="Kalinga" pitchFamily="34" charset="0"/>
              </a:rPr>
              <a:t>Trabajo voluntario en los centros de vacunación</a:t>
            </a:r>
            <a:endParaRPr lang="es-ES" sz="2400" dirty="0" smtClean="0">
              <a:solidFill>
                <a:srgbClr val="000000"/>
              </a:solidFill>
              <a:latin typeface="Kalinga" pitchFamily="34" charset="0"/>
              <a:cs typeface="Kalinga" pitchFamily="34" charset="0"/>
            </a:endParaRPr>
          </a:p>
        </p:txBody>
      </p:sp>
      <p:sp>
        <p:nvSpPr>
          <p:cNvPr id="8" name="Slide Number Placeholder 7"/>
          <p:cNvSpPr>
            <a:spLocks noGrp="1"/>
          </p:cNvSpPr>
          <p:nvPr>
            <p:ph type="sldNum" sz="quarter" idx="12"/>
          </p:nvPr>
        </p:nvSpPr>
        <p:spPr/>
        <p:txBody>
          <a:bodyPr/>
          <a:lstStyle/>
          <a:p>
            <a:pPr>
              <a:defRPr/>
            </a:pPr>
            <a:fld id="{96203EF4-C095-41C8-8E37-C882E76DB334}" type="slidenum">
              <a:rPr lang="en-US"/>
              <a:pPr>
                <a:defRPr/>
              </a:pPr>
              <a:t>28</a:t>
            </a:fld>
            <a:endParaRPr lang="es-ES"/>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9600" y="2209133"/>
            <a:ext cx="4200144" cy="3206496"/>
          </a:xfrm>
          <a:prstGeom prst="rect">
            <a:avLst/>
          </a:prstGeom>
        </p:spPr>
      </p:pic>
      <p:sp>
        <p:nvSpPr>
          <p:cNvPr id="3" name="TextBox 2"/>
          <p:cNvSpPr txBox="1"/>
          <p:nvPr/>
        </p:nvSpPr>
        <p:spPr>
          <a:xfrm>
            <a:off x="5347854" y="5570974"/>
            <a:ext cx="4581144" cy="1169551"/>
          </a:xfrm>
          <a:prstGeom prst="rect">
            <a:avLst/>
          </a:prstGeom>
          <a:noFill/>
        </p:spPr>
        <p:txBody>
          <a:bodyPr wrap="square" rtlCol="0">
            <a:spAutoFit/>
          </a:bodyPr>
          <a:lstStyle/>
          <a:p>
            <a:r>
              <a:rPr lang="en-US" sz="1400" dirty="0">
                <a:latin typeface="Kalinga" pitchFamily="34" charset="0"/>
              </a:rPr>
              <a:t>La Ministro de Salud, Hon. Gotani Hara (de rojo) presenciando la administración de la primera vacuna. Vea más información en el blog de LCIF: http://www.lcif.org/blog/2014/01/15/lcif-week-lions-of-malawi-mobilize-for-measles/#.UyDClPldV8F</a:t>
            </a:r>
            <a:endParaRPr lang="es-ES" sz="1400" dirty="0">
              <a:latin typeface="Kalinga" pitchFamily="34" charset="0"/>
              <a:cs typeface="Kalinga" pitchFamily="34" charset="0"/>
            </a:endParaRPr>
          </a:p>
        </p:txBody>
      </p:sp>
    </p:spTree>
    <p:extLst>
      <p:ext uri="{BB962C8B-B14F-4D97-AF65-F5344CB8AC3E}">
        <p14:creationId xmlns:p14="http://schemas.microsoft.com/office/powerpoint/2010/main" val="3101661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sz="3200" dirty="0" smtClean="0">
                <a:solidFill>
                  <a:srgbClr val="FFFFFF"/>
                </a:solidFill>
                <a:latin typeface="Kalinga" pitchFamily="34" charset="0"/>
              </a:rPr>
              <a:t>Movilización social</a:t>
            </a:r>
          </a:p>
        </p:txBody>
      </p:sp>
      <p:pic>
        <p:nvPicPr>
          <p:cNvPr id="6758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Text Box 8"/>
          <p:cNvSpPr txBox="1">
            <a:spLocks noChangeArrowheads="1"/>
          </p:cNvSpPr>
          <p:nvPr/>
        </p:nvSpPr>
        <p:spPr bwMode="auto">
          <a:xfrm>
            <a:off x="127000" y="1630363"/>
            <a:ext cx="9855200" cy="333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457200" indent="-4572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000" dirty="0">
                <a:solidFill>
                  <a:srgbClr val="000000"/>
                </a:solidFill>
                <a:latin typeface="Kalinga" pitchFamily="34" charset="0"/>
              </a:rPr>
              <a:t>Campaña de vacunación masiva</a:t>
            </a:r>
          </a:p>
          <a:p>
            <a:pPr>
              <a:lnSpc>
                <a:spcPct val="95000"/>
              </a:lnSpc>
            </a:pPr>
            <a:endParaRPr lang="es-ES" sz="2000" dirty="0">
              <a:solidFill>
                <a:srgbClr val="000000"/>
              </a:solidFill>
              <a:latin typeface="Kalinga" pitchFamily="34" charset="0"/>
              <a:cs typeface="Kalinga" pitchFamily="34" charset="0"/>
            </a:endParaRPr>
          </a:p>
          <a:p>
            <a:pPr>
              <a:lnSpc>
                <a:spcPct val="95000"/>
              </a:lnSpc>
            </a:pPr>
            <a:r>
              <a:rPr lang="en-US" sz="2000" dirty="0">
                <a:solidFill>
                  <a:srgbClr val="000000"/>
                </a:solidFill>
                <a:latin typeface="Kalinga" pitchFamily="34" charset="0"/>
              </a:rPr>
              <a:t>El proceso de vacunar a todos los niños de una cierta edad en un periodo breve, en general de pocos días o semanas:</a:t>
            </a:r>
          </a:p>
          <a:p>
            <a:pPr>
              <a:lnSpc>
                <a:spcPct val="95000"/>
              </a:lnSpc>
            </a:pPr>
            <a:endParaRPr lang="es-ES" sz="2000" dirty="0">
              <a:solidFill>
                <a:srgbClr val="000000"/>
              </a:solidFill>
              <a:latin typeface="Kalinga" pitchFamily="34" charset="0"/>
              <a:cs typeface="Kalinga" pitchFamily="34" charset="0"/>
            </a:endParaRPr>
          </a:p>
          <a:p>
            <a:pPr lvl="2">
              <a:lnSpc>
                <a:spcPct val="95000"/>
              </a:lnSpc>
              <a:buFont typeface="Arial" charset="0"/>
              <a:buChar char="•"/>
            </a:pPr>
            <a:r>
              <a:rPr lang="en-US" sz="2000" dirty="0">
                <a:solidFill>
                  <a:srgbClr val="000000"/>
                </a:solidFill>
                <a:latin typeface="Kalinga" pitchFamily="34" charset="0"/>
              </a:rPr>
              <a:t>En general de alcance nacional</a:t>
            </a:r>
          </a:p>
          <a:p>
            <a:pPr lvl="2">
              <a:lnSpc>
                <a:spcPct val="95000"/>
              </a:lnSpc>
              <a:buFont typeface="Arial" charset="0"/>
              <a:buChar char="•"/>
            </a:pPr>
            <a:r>
              <a:rPr lang="en-US" sz="2000" dirty="0">
                <a:solidFill>
                  <a:srgbClr val="000000"/>
                </a:solidFill>
                <a:latin typeface="Kalinga" pitchFamily="34" charset="0"/>
              </a:rPr>
              <a:t>Las campañas exitosas alcanzan al 90% de los niños de la edad identificada</a:t>
            </a:r>
          </a:p>
          <a:p>
            <a:pPr lvl="2">
              <a:lnSpc>
                <a:spcPct val="95000"/>
              </a:lnSpc>
              <a:buFont typeface="Arial" charset="0"/>
              <a:buChar char="•"/>
            </a:pPr>
            <a:r>
              <a:rPr lang="en-US" sz="2000" dirty="0">
                <a:solidFill>
                  <a:srgbClr val="000000"/>
                </a:solidFill>
                <a:latin typeface="Kalinga" pitchFamily="34" charset="0"/>
              </a:rPr>
              <a:t>Los Ministerios de Salud locales tienen que planificar e implementar las campañas, con el respaldo técnico y financiero de los socios de la Iniciativa contra el Sarampión</a:t>
            </a:r>
          </a:p>
          <a:p>
            <a:pPr lvl="2">
              <a:lnSpc>
                <a:spcPct val="95000"/>
              </a:lnSpc>
              <a:buFont typeface="Arial" charset="0"/>
              <a:buChar char="•"/>
            </a:pPr>
            <a:r>
              <a:rPr lang="en-US" sz="2000" dirty="0">
                <a:solidFill>
                  <a:srgbClr val="000000"/>
                </a:solidFill>
                <a:latin typeface="Kalinga" pitchFamily="34" charset="0"/>
              </a:rPr>
              <a:t>Las campañas son excelentes para realizar inmunizaciones masivas en lugares donde no se han establecido sistemas de inmunización de rutina todavía</a:t>
            </a:r>
          </a:p>
        </p:txBody>
      </p:sp>
      <p:pic>
        <p:nvPicPr>
          <p:cNvPr id="6759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138" y="5502275"/>
            <a:ext cx="160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12" descr="posters_compressed.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23029" y="5325269"/>
            <a:ext cx="351472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p:cNvSpPr>
            <a:spLocks noGrp="1"/>
          </p:cNvSpPr>
          <p:nvPr>
            <p:ph type="sldNum" sz="quarter" idx="12"/>
          </p:nvPr>
        </p:nvSpPr>
        <p:spPr/>
        <p:txBody>
          <a:bodyPr/>
          <a:lstStyle/>
          <a:p>
            <a:pPr>
              <a:defRPr/>
            </a:pPr>
            <a:fld id="{4347BCDF-DC1C-498F-9408-136A96E3F7A4}" type="slidenum">
              <a:rPr lang="en-US"/>
              <a:pPr>
                <a:defRPr/>
              </a:pPr>
              <a:t>29</a:t>
            </a:fld>
            <a:endParaRPr lang="es-ES"/>
          </a:p>
        </p:txBody>
      </p:sp>
    </p:spTree>
    <p:extLst>
      <p:ext uri="{BB962C8B-B14F-4D97-AF65-F5344CB8AC3E}">
        <p14:creationId xmlns:p14="http://schemas.microsoft.com/office/powerpoint/2010/main" val="309576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p>
            <a:pPr>
              <a:lnSpc>
                <a:spcPct val="90000"/>
              </a:lnSpc>
            </a:pPr>
            <a:r>
              <a:rPr lang="en-US" sz="4700" dirty="0">
                <a:solidFill>
                  <a:srgbClr val="4E562B"/>
                </a:solidFill>
                <a:latin typeface="Arial" charset="0"/>
              </a:rPr>
              <a:t>Una vacuna, una vida</a:t>
            </a:r>
            <a:endParaRPr lang="es-ES" sz="4200" dirty="0">
              <a:solidFill>
                <a:schemeClr val="tx2"/>
              </a:solidFill>
              <a:latin typeface="Arial" charset="0"/>
              <a:cs typeface="Arial" charset="0"/>
            </a:endParaRPr>
          </a:p>
        </p:txBody>
      </p:sp>
      <p:sp>
        <p:nvSpPr>
          <p:cNvPr id="19459"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s-ES"/>
          </a:p>
        </p:txBody>
      </p:sp>
      <p:pic>
        <p:nvPicPr>
          <p:cNvPr id="19460" name="Picture 14"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5080000"/>
            <a:ext cx="677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15"/>
          <p:cNvSpPr>
            <a:spLocks noChangeArrowheads="1"/>
          </p:cNvSpPr>
          <p:nvPr/>
        </p:nvSpPr>
        <p:spPr bwMode="auto">
          <a:xfrm>
            <a:off x="846138" y="5164138"/>
            <a:ext cx="330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p>
            <a:pPr>
              <a:lnSpc>
                <a:spcPct val="90000"/>
              </a:lnSpc>
            </a:pPr>
            <a:r>
              <a:rPr lang="en-US" sz="2900" dirty="0" smtClean="0">
                <a:solidFill>
                  <a:srgbClr val="766A62"/>
                </a:solidFill>
                <a:latin typeface="Arial" charset="0"/>
              </a:rPr>
              <a:t>Reseña</a:t>
            </a:r>
            <a:endParaRPr lang="es-ES" sz="4200" dirty="0">
              <a:solidFill>
                <a:schemeClr val="tx2"/>
              </a:solidFill>
              <a:latin typeface="Arial" charset="0"/>
              <a:cs typeface="Arial" charset="0"/>
            </a:endParaRPr>
          </a:p>
        </p:txBody>
      </p:sp>
      <p:sp>
        <p:nvSpPr>
          <p:cNvPr id="11" name="Rectangle 10"/>
          <p:cNvSpPr/>
          <p:nvPr/>
        </p:nvSpPr>
        <p:spPr>
          <a:xfrm>
            <a:off x="4851400" y="1143000"/>
            <a:ext cx="4572000" cy="5486400"/>
          </a:xfrm>
          <a:prstGeom prst="rect">
            <a:avLst/>
          </a:prstGeom>
          <a:solidFill>
            <a:srgbClr val="333300"/>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463" name="Picture 8" descr="brochure clip_compresse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37200" y="333375"/>
            <a:ext cx="3276600" cy="705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7E60BF7D-5DC2-4A7D-826A-EBEE6CF78BB3}" type="slidenum">
              <a:rPr lang="en-US" sz="1400" smtClean="0"/>
              <a:pPr/>
              <a:t>3</a:t>
            </a:fld>
            <a:endParaRPr lang="es-ES" sz="1400" smtClean="0"/>
          </a:p>
        </p:txBody>
      </p:sp>
    </p:spTree>
    <p:extLst>
      <p:ext uri="{BB962C8B-B14F-4D97-AF65-F5344CB8AC3E}">
        <p14:creationId xmlns:p14="http://schemas.microsoft.com/office/powerpoint/2010/main" val="3815485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200" dirty="0" smtClean="0">
                <a:solidFill>
                  <a:srgbClr val="FFFFFF"/>
                </a:solidFill>
                <a:latin typeface="Kalinga" pitchFamily="34" charset="0"/>
              </a:rPr>
              <a:t>Movilización social</a:t>
            </a:r>
            <a:endParaRPr lang="es-ES" sz="3600" dirty="0" smtClean="0">
              <a:solidFill>
                <a:srgbClr val="FFFFFF"/>
              </a:solidFill>
              <a:latin typeface="Kalinga" pitchFamily="34" charset="0"/>
              <a:cs typeface="Kalinga" pitchFamily="34" charset="0"/>
            </a:endParaRPr>
          </a:p>
        </p:txBody>
      </p:sp>
      <p:pic>
        <p:nvPicPr>
          <p:cNvPr id="6963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862138"/>
            <a:ext cx="60372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2"/>
          <p:cNvSpPr>
            <a:spLocks noGrp="1" noChangeArrowheads="1"/>
          </p:cNvSpPr>
          <p:nvPr>
            <p:ph type="subTitle" idx="1"/>
          </p:nvPr>
        </p:nvSpPr>
        <p:spPr>
          <a:xfrm>
            <a:off x="509588" y="1717675"/>
            <a:ext cx="9142412" cy="4911725"/>
          </a:xfrm>
        </p:spPr>
        <p:txBody>
          <a:bodyPr lIns="0" tIns="0" rIns="0" bIns="0"/>
          <a:lstStyle/>
          <a:p>
            <a:pPr lvl="1" indent="-342900" algn="l" eaLnBrk="1" hangingPunct="1">
              <a:lnSpc>
                <a:spcPct val="95000"/>
              </a:lnSpc>
              <a:spcBef>
                <a:spcPct val="0"/>
              </a:spcBef>
              <a:spcAft>
                <a:spcPts val="600"/>
              </a:spcAft>
              <a:buClr>
                <a:srgbClr val="000000"/>
              </a:buClr>
            </a:pPr>
            <a:r>
              <a:rPr lang="en-US" dirty="0" smtClean="0">
                <a:solidFill>
                  <a:srgbClr val="000000"/>
                </a:solidFill>
                <a:latin typeface="Kalinga" pitchFamily="34" charset="0"/>
              </a:rPr>
              <a:t>Desafíos comunes en comunidades marginadas:</a:t>
            </a:r>
          </a:p>
          <a:p>
            <a:pPr lvl="1" indent="-342900" algn="l" eaLnBrk="1" hangingPunct="1">
              <a:lnSpc>
                <a:spcPct val="95000"/>
              </a:lnSpc>
              <a:spcBef>
                <a:spcPct val="0"/>
              </a:spcBef>
              <a:spcAft>
                <a:spcPts val="600"/>
              </a:spcAft>
              <a:buClr>
                <a:srgbClr val="000000"/>
              </a:buClr>
            </a:pPr>
            <a:endParaRPr lang="es-ES"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600"/>
              </a:spcAft>
              <a:buClr>
                <a:srgbClr val="000000"/>
              </a:buClr>
              <a:buFont typeface="Wingdings" pitchFamily="2" charset="2"/>
              <a:buChar char="ü"/>
            </a:pPr>
            <a:r>
              <a:rPr lang="en-US" dirty="0" smtClean="0">
                <a:solidFill>
                  <a:srgbClr val="000000"/>
                </a:solidFill>
                <a:latin typeface="Kalinga" pitchFamily="34" charset="0"/>
              </a:rPr>
              <a:t>Bajo nivel de alfabetización (25 – 50%)</a:t>
            </a:r>
          </a:p>
          <a:p>
            <a:pPr lvl="1" indent="-342900" algn="l" eaLnBrk="1" hangingPunct="1">
              <a:lnSpc>
                <a:spcPct val="95000"/>
              </a:lnSpc>
              <a:spcBef>
                <a:spcPct val="0"/>
              </a:spcBef>
              <a:spcAft>
                <a:spcPts val="600"/>
              </a:spcAft>
              <a:buClr>
                <a:srgbClr val="000000"/>
              </a:buClr>
              <a:buFont typeface="Wingdings" pitchFamily="2" charset="2"/>
              <a:buChar char="ü"/>
            </a:pPr>
            <a:r>
              <a:rPr lang="en-US" dirty="0" smtClean="0">
                <a:solidFill>
                  <a:srgbClr val="000000"/>
                </a:solidFill>
                <a:latin typeface="Kalinga" pitchFamily="34" charset="0"/>
              </a:rPr>
              <a:t>Las áreas rurales tienen acceso limitado a electricidad (radio, TV)</a:t>
            </a:r>
          </a:p>
          <a:p>
            <a:pPr lvl="1" indent="-342900" algn="l" eaLnBrk="1" hangingPunct="1">
              <a:lnSpc>
                <a:spcPct val="95000"/>
              </a:lnSpc>
              <a:spcBef>
                <a:spcPct val="0"/>
              </a:spcBef>
              <a:spcAft>
                <a:spcPts val="600"/>
              </a:spcAft>
              <a:buClr>
                <a:srgbClr val="000000"/>
              </a:buClr>
              <a:buFont typeface="Wingdings" pitchFamily="2" charset="2"/>
              <a:buChar char="ü"/>
            </a:pPr>
            <a:r>
              <a:rPr lang="en-US" dirty="0" smtClean="0">
                <a:solidFill>
                  <a:srgbClr val="000000"/>
                </a:solidFill>
                <a:latin typeface="Kalinga" pitchFamily="34" charset="0"/>
              </a:rPr>
              <a:t>Acceso limitado a servicios de salud</a:t>
            </a:r>
          </a:p>
          <a:p>
            <a:pPr lvl="1" indent="-342900" algn="l" eaLnBrk="1" hangingPunct="1">
              <a:lnSpc>
                <a:spcPct val="95000"/>
              </a:lnSpc>
              <a:spcBef>
                <a:spcPct val="0"/>
              </a:spcBef>
              <a:spcAft>
                <a:spcPts val="600"/>
              </a:spcAft>
              <a:buClr>
                <a:srgbClr val="000000"/>
              </a:buClr>
              <a:buFont typeface="Wingdings" pitchFamily="2" charset="2"/>
              <a:buChar char="ü"/>
            </a:pPr>
            <a:r>
              <a:rPr lang="en-US" dirty="0" smtClean="0">
                <a:solidFill>
                  <a:srgbClr val="000000"/>
                </a:solidFill>
                <a:latin typeface="Kalinga" pitchFamily="34" charset="0"/>
              </a:rPr>
              <a:t>Recursos gubernamentales limitados</a:t>
            </a:r>
          </a:p>
          <a:p>
            <a:pPr lvl="1" indent="-342900" algn="l" eaLnBrk="1" hangingPunct="1">
              <a:lnSpc>
                <a:spcPct val="95000"/>
              </a:lnSpc>
              <a:spcBef>
                <a:spcPct val="0"/>
              </a:spcBef>
              <a:spcAft>
                <a:spcPts val="600"/>
              </a:spcAft>
              <a:buClr>
                <a:srgbClr val="000000"/>
              </a:buClr>
              <a:buFont typeface="Wingdings" pitchFamily="2" charset="2"/>
              <a:buChar char="ü"/>
            </a:pPr>
            <a:r>
              <a:rPr lang="en-US" dirty="0" smtClean="0">
                <a:solidFill>
                  <a:srgbClr val="000000"/>
                </a:solidFill>
                <a:latin typeface="Kalinga" pitchFamily="34" charset="0"/>
              </a:rPr>
              <a:t>Transporte limitado</a:t>
            </a:r>
            <a:endParaRPr lang="es-ES" dirty="0" smtClean="0">
              <a:solidFill>
                <a:srgbClr val="000000"/>
              </a:solidFill>
              <a:latin typeface="Kalinga" pitchFamily="34" charset="0"/>
              <a:cs typeface="Kalinga" pitchFamily="34" charset="0"/>
            </a:endParaRPr>
          </a:p>
        </p:txBody>
      </p:sp>
      <p:sp>
        <p:nvSpPr>
          <p:cNvPr id="7" name="Slide Number Placeholder 6"/>
          <p:cNvSpPr>
            <a:spLocks noGrp="1"/>
          </p:cNvSpPr>
          <p:nvPr>
            <p:ph type="sldNum" sz="quarter" idx="12"/>
          </p:nvPr>
        </p:nvSpPr>
        <p:spPr/>
        <p:txBody>
          <a:bodyPr/>
          <a:lstStyle/>
          <a:p>
            <a:pPr>
              <a:defRPr/>
            </a:pPr>
            <a:fld id="{EDBCA10A-0295-4B40-A7E0-F91029C92FB4}" type="slidenum">
              <a:rPr lang="en-US"/>
              <a:pPr>
                <a:defRPr/>
              </a:pPr>
              <a:t>30</a:t>
            </a:fld>
            <a:endParaRPr lang="es-ES"/>
          </a:p>
        </p:txBody>
      </p:sp>
    </p:spTree>
    <p:extLst>
      <p:ext uri="{BB962C8B-B14F-4D97-AF65-F5344CB8AC3E}">
        <p14:creationId xmlns:p14="http://schemas.microsoft.com/office/powerpoint/2010/main" val="2630068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200" dirty="0" smtClean="0">
                <a:solidFill>
                  <a:srgbClr val="FFFFFF"/>
                </a:solidFill>
                <a:latin typeface="Kalinga" pitchFamily="34" charset="0"/>
              </a:rPr>
              <a:t>Movilización social</a:t>
            </a:r>
            <a:endParaRPr lang="es-ES" sz="3600" dirty="0" smtClean="0">
              <a:solidFill>
                <a:srgbClr val="FFFFFF"/>
              </a:solidFill>
              <a:latin typeface="Kalinga" pitchFamily="34" charset="0"/>
              <a:cs typeface="Kalinga" pitchFamily="34" charset="0"/>
            </a:endParaRPr>
          </a:p>
        </p:txBody>
      </p:sp>
      <p:pic>
        <p:nvPicPr>
          <p:cNvPr id="7578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862138"/>
            <a:ext cx="60372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subTitle" idx="1"/>
          </p:nvPr>
        </p:nvSpPr>
        <p:spPr>
          <a:xfrm>
            <a:off x="509588" y="1717675"/>
            <a:ext cx="9142412" cy="4911725"/>
          </a:xfrm>
        </p:spPr>
        <p:txBody>
          <a:bodyPr lIns="0" tIns="0" rIns="0" bIns="0"/>
          <a:lstStyle/>
          <a:p>
            <a:pPr marL="0" lvl="1" algn="l" eaLnBrk="1" hangingPunct="1">
              <a:lnSpc>
                <a:spcPct val="95000"/>
              </a:lnSpc>
              <a:spcBef>
                <a:spcPct val="0"/>
              </a:spcBef>
              <a:spcAft>
                <a:spcPts val="600"/>
              </a:spcAft>
              <a:buClr>
                <a:srgbClr val="000000"/>
              </a:buClr>
              <a:defRPr/>
            </a:pPr>
            <a:r>
              <a:rPr lang="en-US" dirty="0" smtClean="0">
                <a:solidFill>
                  <a:srgbClr val="000000"/>
                </a:solidFill>
                <a:latin typeface="Kalinga" pitchFamily="34" charset="0"/>
              </a:rPr>
              <a:t>Los Leones son la clave para el éxito de los eventos de vacunación, gracias a su inversión en movilización social:</a:t>
            </a:r>
          </a:p>
          <a:p>
            <a:pPr marL="0" lvl="1" algn="l" eaLnBrk="1" hangingPunct="1">
              <a:lnSpc>
                <a:spcPct val="95000"/>
              </a:lnSpc>
              <a:spcBef>
                <a:spcPct val="0"/>
              </a:spcBef>
              <a:spcAft>
                <a:spcPts val="600"/>
              </a:spcAft>
              <a:buClr>
                <a:srgbClr val="000000"/>
              </a:buClr>
              <a:defRPr/>
            </a:pPr>
            <a:endParaRPr lang="es-ES" sz="800" dirty="0" smtClean="0">
              <a:solidFill>
                <a:srgbClr val="000000"/>
              </a:solidFill>
              <a:latin typeface="Kalinga" pitchFamily="34" charset="0"/>
              <a:cs typeface="Kalinga" pitchFamily="34" charset="0"/>
            </a:endParaRPr>
          </a:p>
          <a:p>
            <a:pPr lvl="1" indent="-457200" algn="l" eaLnBrk="1" hangingPunct="1">
              <a:lnSpc>
                <a:spcPct val="95000"/>
              </a:lnSpc>
              <a:spcBef>
                <a:spcPct val="0"/>
              </a:spcBef>
              <a:spcAft>
                <a:spcPts val="600"/>
              </a:spcAft>
              <a:buClr>
                <a:srgbClr val="000000"/>
              </a:buClr>
              <a:buFont typeface="Wingdings" pitchFamily="2" charset="2"/>
              <a:buChar char="ü"/>
              <a:defRPr/>
            </a:pPr>
            <a:r>
              <a:rPr lang="en-US" dirty="0" smtClean="0">
                <a:solidFill>
                  <a:srgbClr val="000000"/>
                </a:solidFill>
                <a:latin typeface="Kalinga" pitchFamily="34" charset="0"/>
              </a:rPr>
              <a:t>Anuncios en radio y televisión </a:t>
            </a:r>
          </a:p>
          <a:p>
            <a:pPr lvl="1" indent="-457200" algn="l" eaLnBrk="1" hangingPunct="1">
              <a:lnSpc>
                <a:spcPct val="95000"/>
              </a:lnSpc>
              <a:spcBef>
                <a:spcPct val="0"/>
              </a:spcBef>
              <a:spcAft>
                <a:spcPts val="600"/>
              </a:spcAft>
              <a:buClr>
                <a:srgbClr val="000000"/>
              </a:buClr>
              <a:buFont typeface="Wingdings" pitchFamily="2" charset="2"/>
              <a:buChar char="ü"/>
              <a:defRPr/>
            </a:pPr>
            <a:r>
              <a:rPr lang="en-US" dirty="0" smtClean="0">
                <a:solidFill>
                  <a:srgbClr val="000000"/>
                </a:solidFill>
                <a:latin typeface="Kalinga" pitchFamily="34" charset="0"/>
              </a:rPr>
              <a:t>Volantes y anuncios por sistemas de altavoces móviles</a:t>
            </a:r>
          </a:p>
          <a:p>
            <a:pPr lvl="1" indent="-457200" algn="l" eaLnBrk="1" hangingPunct="1">
              <a:lnSpc>
                <a:spcPct val="95000"/>
              </a:lnSpc>
              <a:spcBef>
                <a:spcPct val="0"/>
              </a:spcBef>
              <a:spcAft>
                <a:spcPts val="600"/>
              </a:spcAft>
              <a:buClr>
                <a:srgbClr val="000000"/>
              </a:buClr>
              <a:buFont typeface="Wingdings" pitchFamily="2" charset="2"/>
              <a:buChar char="ü"/>
              <a:defRPr/>
            </a:pPr>
            <a:r>
              <a:rPr lang="en-US" dirty="0" smtClean="0">
                <a:solidFill>
                  <a:srgbClr val="000000"/>
                </a:solidFill>
                <a:latin typeface="Kalinga" pitchFamily="34" charset="0"/>
              </a:rPr>
              <a:t>Actividades de extensión en escuelas, iglesias y grupos civiles</a:t>
            </a:r>
          </a:p>
          <a:p>
            <a:pPr lvl="1" indent="-457200" algn="l" eaLnBrk="1" hangingPunct="1">
              <a:lnSpc>
                <a:spcPct val="95000"/>
              </a:lnSpc>
              <a:spcBef>
                <a:spcPct val="0"/>
              </a:spcBef>
              <a:spcAft>
                <a:spcPts val="600"/>
              </a:spcAft>
              <a:buClr>
                <a:srgbClr val="000000"/>
              </a:buClr>
              <a:buFont typeface="Wingdings" pitchFamily="2" charset="2"/>
              <a:buChar char="ü"/>
              <a:defRPr/>
            </a:pPr>
            <a:r>
              <a:rPr lang="en-US" dirty="0" smtClean="0">
                <a:solidFill>
                  <a:srgbClr val="000000"/>
                </a:solidFill>
                <a:latin typeface="Kalinga" pitchFamily="34" charset="0"/>
              </a:rPr>
              <a:t>La campaña lanza eventos con actividades para las familias</a:t>
            </a:r>
          </a:p>
          <a:p>
            <a:pPr lvl="1" indent="-457200" algn="l" eaLnBrk="1" hangingPunct="1">
              <a:lnSpc>
                <a:spcPct val="95000"/>
              </a:lnSpc>
              <a:spcBef>
                <a:spcPct val="0"/>
              </a:spcBef>
              <a:spcAft>
                <a:spcPts val="600"/>
              </a:spcAft>
              <a:buClr>
                <a:srgbClr val="000000"/>
              </a:buClr>
              <a:buFont typeface="Wingdings" pitchFamily="2" charset="2"/>
              <a:buChar char="ü"/>
              <a:defRPr/>
            </a:pPr>
            <a:r>
              <a:rPr lang="en-US" dirty="0" smtClean="0">
                <a:solidFill>
                  <a:srgbClr val="000000"/>
                </a:solidFill>
                <a:latin typeface="Kalinga" pitchFamily="34" charset="0"/>
              </a:rPr>
              <a:t>Esto crea un ambiente de confianza y celebración para que las familias se sientan bienvenidas</a:t>
            </a:r>
          </a:p>
          <a:p>
            <a:pPr marL="0" lvl="1" algn="l" eaLnBrk="1" hangingPunct="1">
              <a:lnSpc>
                <a:spcPct val="95000"/>
              </a:lnSpc>
              <a:spcBef>
                <a:spcPct val="0"/>
              </a:spcBef>
              <a:spcAft>
                <a:spcPts val="600"/>
              </a:spcAft>
              <a:buClr>
                <a:srgbClr val="000000"/>
              </a:buClr>
              <a:defRPr/>
            </a:pPr>
            <a:endParaRPr lang="es-ES"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600"/>
              </a:spcAft>
              <a:buClr>
                <a:srgbClr val="000000"/>
              </a:buClr>
              <a:defRPr/>
            </a:pPr>
            <a:endParaRPr lang="es-ES" dirty="0" smtClean="0">
              <a:solidFill>
                <a:srgbClr val="000000"/>
              </a:solidFill>
              <a:latin typeface="Kalinga" pitchFamily="34" charset="0"/>
              <a:cs typeface="Kalinga" pitchFamily="34" charset="0"/>
            </a:endParaRPr>
          </a:p>
        </p:txBody>
      </p:sp>
      <p:sp>
        <p:nvSpPr>
          <p:cNvPr id="7" name="Slide Number Placeholder 6"/>
          <p:cNvSpPr>
            <a:spLocks noGrp="1"/>
          </p:cNvSpPr>
          <p:nvPr>
            <p:ph type="sldNum" sz="quarter" idx="12"/>
          </p:nvPr>
        </p:nvSpPr>
        <p:spPr/>
        <p:txBody>
          <a:bodyPr/>
          <a:lstStyle/>
          <a:p>
            <a:pPr>
              <a:defRPr/>
            </a:pPr>
            <a:fld id="{2A1E79DC-00FC-4138-B948-B0600F6B9C80}" type="slidenum">
              <a:rPr lang="en-US"/>
              <a:pPr>
                <a:defRPr/>
              </a:pPr>
              <a:t>31</a:t>
            </a:fld>
            <a:endParaRPr lang="es-ES"/>
          </a:p>
        </p:txBody>
      </p:sp>
    </p:spTree>
    <p:extLst>
      <p:ext uri="{BB962C8B-B14F-4D97-AF65-F5344CB8AC3E}">
        <p14:creationId xmlns:p14="http://schemas.microsoft.com/office/powerpoint/2010/main" val="861880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Nosotros Cuidamos. Nosotros Servimos. Nosotros Logramos. </a:t>
            </a:r>
          </a:p>
        </p:txBody>
      </p:sp>
      <p:pic>
        <p:nvPicPr>
          <p:cNvPr id="2970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Los Leones contribuyen a hacer del sarampión una cosa del pasado: Botsuana</a:t>
            </a: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79183A4-43B2-483E-9E7E-8B61BA14C927}" type="slidenum">
              <a:rPr lang="en-US" altLang="en-US" sz="1400" smtClean="0"/>
              <a:pPr eaLnBrk="1" hangingPunct="1">
                <a:spcBef>
                  <a:spcPct val="0"/>
                </a:spcBef>
                <a:buFontTx/>
                <a:buNone/>
                <a:defRPr/>
              </a:pPr>
              <a:t>32</a:t>
            </a:fld>
            <a:endParaRPr lang="es-ES" altLang="en-US" sz="1400" smtClean="0"/>
          </a:p>
        </p:txBody>
      </p:sp>
      <p:pic>
        <p:nvPicPr>
          <p:cNvPr id="29704" name="Picture 2" descr="http://maps.pickatrail.com/africa/map/botswan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988" y="2057400"/>
            <a:ext cx="314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Box 1"/>
          <p:cNvSpPr txBox="1">
            <a:spLocks noChangeArrowheads="1"/>
          </p:cNvSpPr>
          <p:nvPr/>
        </p:nvSpPr>
        <p:spPr bwMode="auto">
          <a:xfrm>
            <a:off x="4259263" y="1828800"/>
            <a:ext cx="569753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800100" indent="-342900">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342900" indent="-342900">
              <a:lnSpc>
                <a:spcPct val="150000"/>
              </a:lnSpc>
              <a:buFont typeface="Wingdings" pitchFamily="2" charset="2"/>
              <a:buChar char="ü"/>
            </a:pPr>
            <a:r>
              <a:rPr lang="en-US" altLang="en-US" sz="2400" dirty="0">
                <a:latin typeface="Kalinga" pitchFamily="34" charset="0"/>
              </a:rPr>
              <a:t>Campaña de vacunación nacional</a:t>
            </a:r>
          </a:p>
          <a:p>
            <a:pPr marL="342900" indent="-342900">
              <a:lnSpc>
                <a:spcPct val="150000"/>
              </a:lnSpc>
              <a:buFont typeface="Wingdings" pitchFamily="2" charset="2"/>
              <a:buChar char="ü"/>
            </a:pPr>
            <a:r>
              <a:rPr lang="en-US" altLang="en-US" sz="2400" dirty="0">
                <a:latin typeface="Kalinga" pitchFamily="34" charset="0"/>
              </a:rPr>
              <a:t>Casi 200.000 niños inmunizados</a:t>
            </a:r>
          </a:p>
          <a:p>
            <a:pPr marL="342900" indent="-342900">
              <a:lnSpc>
                <a:spcPct val="150000"/>
              </a:lnSpc>
              <a:buFont typeface="Wingdings" pitchFamily="2" charset="2"/>
              <a:buChar char="ü"/>
            </a:pPr>
            <a:r>
              <a:rPr lang="en-US" altLang="en-US" sz="2400" dirty="0">
                <a:latin typeface="Kalinga" pitchFamily="34" charset="0"/>
              </a:rPr>
              <a:t>Los Leones jugaron un papel clave en las actividades de extensión</a:t>
            </a:r>
          </a:p>
          <a:p>
            <a:pPr lvl="1">
              <a:lnSpc>
                <a:spcPct val="150000"/>
              </a:lnSpc>
              <a:buFont typeface="Wingdings" pitchFamily="2" charset="2"/>
              <a:buChar char="ü"/>
            </a:pPr>
            <a:r>
              <a:rPr lang="en-US" altLang="en-US" sz="2400" dirty="0">
                <a:latin typeface="Kalinga" pitchFamily="34" charset="0"/>
              </a:rPr>
              <a:t>Espectáculos programados</a:t>
            </a:r>
          </a:p>
          <a:p>
            <a:pPr lvl="1">
              <a:lnSpc>
                <a:spcPct val="150000"/>
              </a:lnSpc>
              <a:buFont typeface="Wingdings" pitchFamily="2" charset="2"/>
              <a:buChar char="ü"/>
            </a:pPr>
            <a:r>
              <a:rPr lang="en-US" altLang="en-US" sz="2400" dirty="0">
                <a:latin typeface="Kalinga" pitchFamily="34" charset="0"/>
              </a:rPr>
              <a:t>Visitas de puerta en puerta</a:t>
            </a:r>
          </a:p>
          <a:p>
            <a:pPr lvl="1">
              <a:lnSpc>
                <a:spcPct val="150000"/>
              </a:lnSpc>
              <a:buFont typeface="Wingdings" pitchFamily="2" charset="2"/>
              <a:buChar char="ü"/>
            </a:pPr>
            <a:r>
              <a:rPr lang="en-US" altLang="en-US" sz="2400" dirty="0">
                <a:latin typeface="Kalinga" pitchFamily="34" charset="0"/>
              </a:rPr>
              <a:t>Transporte de familias</a:t>
            </a:r>
          </a:p>
          <a:p>
            <a:pPr lvl="1">
              <a:lnSpc>
                <a:spcPct val="150000"/>
              </a:lnSpc>
              <a:buFont typeface="Wingdings" pitchFamily="2" charset="2"/>
              <a:buChar char="ü"/>
            </a:pPr>
            <a:r>
              <a:rPr lang="en-US" altLang="en-US" sz="2400" dirty="0">
                <a:latin typeface="Kalinga" pitchFamily="34" charset="0"/>
              </a:rPr>
              <a:t>Caravana organizada de actividades de extensión</a:t>
            </a:r>
          </a:p>
          <a:p>
            <a:pPr marL="342900" indent="-342900">
              <a:buFontTx/>
              <a:buChar char="•"/>
            </a:pPr>
            <a:endParaRPr lang="es-ES" altLang="en-US" sz="2400" dirty="0">
              <a:latin typeface="Kalinga" pitchFamily="34" charset="0"/>
              <a:cs typeface="Kalinga" pitchFamily="34" charset="0"/>
            </a:endParaRPr>
          </a:p>
          <a:p>
            <a:pPr lvl="1">
              <a:buFont typeface="Arial" charset="0"/>
              <a:buChar char="•"/>
            </a:pPr>
            <a:endParaRPr lang="es-ES" altLang="en-US" sz="2400" dirty="0">
              <a:latin typeface="Kalinga" pitchFamily="34" charset="0"/>
              <a:cs typeface="Kalinga" pitchFamily="34" charset="0"/>
            </a:endParaRPr>
          </a:p>
          <a:p>
            <a:pPr lvl="1">
              <a:buFont typeface="Arial" charset="0"/>
              <a:buChar char="•"/>
            </a:pPr>
            <a:endParaRPr lang="es-ES" altLang="en-US" sz="2400" dirty="0">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8"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p>
            <a:pPr>
              <a:lnSpc>
                <a:spcPct val="90000"/>
              </a:lnSpc>
            </a:pPr>
            <a:r>
              <a:rPr lang="en-US" sz="4700">
                <a:solidFill>
                  <a:srgbClr val="4E562B"/>
                </a:solidFill>
                <a:latin typeface="Arial" charset="0"/>
              </a:rPr>
              <a:t>Papel y herramientas del coordinador</a:t>
            </a:r>
            <a:endParaRPr lang="es-ES" sz="4200">
              <a:solidFill>
                <a:schemeClr val="tx2"/>
              </a:solidFill>
              <a:latin typeface="Arial" charset="0"/>
              <a:cs typeface="Arial" charset="0"/>
            </a:endParaRPr>
          </a:p>
        </p:txBody>
      </p:sp>
      <p:sp>
        <p:nvSpPr>
          <p:cNvPr id="157699"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s-ES"/>
          </a:p>
        </p:txBody>
      </p:sp>
      <p:pic>
        <p:nvPicPr>
          <p:cNvPr id="157700" name="Picture 7" descr="coordinator sampl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381000"/>
            <a:ext cx="4343400" cy="65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D7C4D2A8-59F1-4B0F-9F68-13ABB9C65992}" type="slidenum">
              <a:rPr lang="en-US" sz="1400" smtClean="0"/>
              <a:pPr/>
              <a:t>33</a:t>
            </a:fld>
            <a:endParaRPr lang="es-ES" sz="1400" smtClean="0"/>
          </a:p>
        </p:txBody>
      </p:sp>
    </p:spTree>
    <p:extLst>
      <p:ext uri="{BB962C8B-B14F-4D97-AF65-F5344CB8AC3E}">
        <p14:creationId xmlns:p14="http://schemas.microsoft.com/office/powerpoint/2010/main" val="34393831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300" dirty="0" smtClean="0">
                <a:solidFill>
                  <a:srgbClr val="FFFFFF"/>
                </a:solidFill>
                <a:latin typeface="Kalinga" pitchFamily="34" charset="0"/>
              </a:rPr>
              <a:t>Promoción y recaudación de fondos</a:t>
            </a:r>
          </a:p>
        </p:txBody>
      </p:sp>
      <p:pic>
        <p:nvPicPr>
          <p:cNvPr id="16179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32000"/>
            <a:ext cx="347186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8" name="Rectangle 2"/>
          <p:cNvSpPr>
            <a:spLocks noGrp="1" noChangeArrowheads="1"/>
          </p:cNvSpPr>
          <p:nvPr>
            <p:ph type="subTitle" idx="1"/>
          </p:nvPr>
        </p:nvSpPr>
        <p:spPr>
          <a:xfrm>
            <a:off x="508000" y="1676400"/>
            <a:ext cx="8915400" cy="3733800"/>
          </a:xfrm>
        </p:spPr>
        <p:txBody>
          <a:bodyPr lIns="0" tIns="0" rIns="0" bIns="0"/>
          <a:lstStyle/>
          <a:p>
            <a:pPr lvl="1" indent="-342900" algn="l" eaLnBrk="1" hangingPunct="1">
              <a:lnSpc>
                <a:spcPct val="95000"/>
              </a:lnSpc>
              <a:spcBef>
                <a:spcPct val="0"/>
              </a:spcBef>
              <a:buClr>
                <a:srgbClr val="000000"/>
              </a:buClr>
            </a:pPr>
            <a:r>
              <a:rPr lang="en-US" sz="2400" dirty="0" smtClean="0">
                <a:solidFill>
                  <a:srgbClr val="000000"/>
                </a:solidFill>
                <a:latin typeface="Kalinga" pitchFamily="34" charset="0"/>
              </a:rPr>
              <a:t>Comunique a los Leones:</a:t>
            </a:r>
            <a:endParaRPr lang="es-ES" sz="2400" dirty="0" smtClean="0">
              <a:solidFill>
                <a:srgbClr val="000000"/>
              </a:solidFill>
              <a:latin typeface="Kalinga" pitchFamily="34" charset="0"/>
              <a:cs typeface="Kalinga" pitchFamily="34" charset="0"/>
            </a:endParaRPr>
          </a:p>
          <a:p>
            <a:pPr lvl="1" indent="-342900" algn="l" eaLnBrk="1" hangingPunct="1">
              <a:lnSpc>
                <a:spcPct val="95000"/>
              </a:lnSpc>
              <a:spcBef>
                <a:spcPct val="0"/>
              </a:spcBef>
              <a:buClr>
                <a:srgbClr val="000000"/>
              </a:buClr>
            </a:pPr>
            <a:endParaRPr lang="es-ES" sz="2400" dirty="0" smtClean="0">
              <a:solidFill>
                <a:srgbClr val="000000"/>
              </a:solidFill>
              <a:latin typeface="Kalinga" pitchFamily="34" charset="0"/>
              <a:cs typeface="Kalinga" pitchFamily="34" charset="0"/>
            </a:endParaRPr>
          </a:p>
          <a:p>
            <a:pPr lvl="2" indent="-342900" algn="l" eaLnBrk="1" hangingPunct="1">
              <a:lnSpc>
                <a:spcPct val="95000"/>
              </a:lnSpc>
              <a:spcBef>
                <a:spcPct val="0"/>
              </a:spcBef>
              <a:buClr>
                <a:srgbClr val="000000"/>
              </a:buClr>
              <a:buFont typeface="Wingdings" pitchFamily="2" charset="2"/>
              <a:buChar char="ü"/>
            </a:pPr>
            <a:r>
              <a:rPr lang="en-US" sz="2000" dirty="0">
                <a:solidFill>
                  <a:srgbClr val="000000"/>
                </a:solidFill>
                <a:latin typeface="Kalinga" pitchFamily="34" charset="0"/>
              </a:rPr>
              <a:t>Que se salva la vida de los niños y se mejora su salud</a:t>
            </a:r>
          </a:p>
          <a:p>
            <a:pPr lvl="2" indent="-342900" algn="l" eaLnBrk="1" hangingPunct="1">
              <a:lnSpc>
                <a:spcPct val="95000"/>
              </a:lnSpc>
              <a:spcBef>
                <a:spcPct val="0"/>
              </a:spcBef>
              <a:buClr>
                <a:srgbClr val="000000"/>
              </a:buClr>
              <a:buFont typeface="Wingdings" pitchFamily="2" charset="2"/>
              <a:buChar char="ü"/>
            </a:pPr>
            <a:r>
              <a:rPr lang="en-US" sz="2000" dirty="0" smtClean="0">
                <a:solidFill>
                  <a:srgbClr val="000000"/>
                </a:solidFill>
                <a:latin typeface="Kalinga" pitchFamily="34" charset="0"/>
              </a:rPr>
              <a:t>La importancia de ayudar a controlar el sarampión a escala mundial</a:t>
            </a:r>
          </a:p>
          <a:p>
            <a:pPr lvl="2" indent="-342900" algn="l" eaLnBrk="1" hangingPunct="1">
              <a:lnSpc>
                <a:spcPct val="95000"/>
              </a:lnSpc>
              <a:spcBef>
                <a:spcPct val="0"/>
              </a:spcBef>
              <a:buClr>
                <a:srgbClr val="000000"/>
              </a:buClr>
              <a:buFont typeface="Wingdings" pitchFamily="2" charset="2"/>
              <a:buChar char="ü"/>
            </a:pPr>
            <a:r>
              <a:rPr lang="en-US" sz="2000" dirty="0" smtClean="0">
                <a:solidFill>
                  <a:srgbClr val="000000"/>
                </a:solidFill>
                <a:latin typeface="Kalinga" pitchFamily="34" charset="0"/>
              </a:rPr>
              <a:t>Nuestro papel de liderazgo global en la Alianza GAVI</a:t>
            </a:r>
          </a:p>
          <a:p>
            <a:pPr lvl="2" indent="-342900" algn="l" eaLnBrk="1" hangingPunct="1">
              <a:lnSpc>
                <a:spcPct val="95000"/>
              </a:lnSpc>
              <a:spcBef>
                <a:spcPct val="0"/>
              </a:spcBef>
              <a:buClr>
                <a:srgbClr val="000000"/>
              </a:buClr>
              <a:buFont typeface="Wingdings" pitchFamily="2" charset="2"/>
              <a:buChar char="ü"/>
            </a:pPr>
            <a:r>
              <a:rPr lang="en-US" sz="2000" dirty="0" smtClean="0">
                <a:solidFill>
                  <a:srgbClr val="000000"/>
                </a:solidFill>
                <a:latin typeface="Kalinga" pitchFamily="34" charset="0"/>
              </a:rPr>
              <a:t>Nuestra colaboración firme con la Fundación Gates</a:t>
            </a:r>
          </a:p>
          <a:p>
            <a:pPr lvl="2" indent="-342900" algn="l" eaLnBrk="1" hangingPunct="1">
              <a:lnSpc>
                <a:spcPct val="95000"/>
              </a:lnSpc>
              <a:spcBef>
                <a:spcPct val="0"/>
              </a:spcBef>
              <a:buClr>
                <a:srgbClr val="000000"/>
              </a:buClr>
              <a:buFont typeface="Wingdings" pitchFamily="2" charset="2"/>
              <a:buChar char="ü"/>
            </a:pPr>
            <a:r>
              <a:rPr lang="en-US" sz="2000" b="1" dirty="0" smtClean="0">
                <a:solidFill>
                  <a:srgbClr val="000000"/>
                </a:solidFill>
                <a:latin typeface="Kalinga" pitchFamily="34" charset="0"/>
              </a:rPr>
              <a:t>La importancia que tiene cada donación de los Leones a Una vacuna, Una vida, el día de hoy.</a:t>
            </a:r>
            <a:endParaRPr lang="es-ES" sz="2300" b="1" dirty="0" smtClean="0">
              <a:solidFill>
                <a:srgbClr val="000000"/>
              </a:solidFill>
              <a:latin typeface="Kalinga" pitchFamily="34" charset="0"/>
              <a:cs typeface="Kalinga" pitchFamily="34" charset="0"/>
            </a:endParaRPr>
          </a:p>
        </p:txBody>
      </p:sp>
      <p:pic>
        <p:nvPicPr>
          <p:cNvPr id="161799" name="Picture 15" descr="Measles Initiative logo rgb.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28788" y="4540250"/>
            <a:ext cx="6780212"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5F1F73C1-B155-430F-9248-541D052B09CA}" type="slidenum">
              <a:rPr lang="en-US"/>
              <a:pPr>
                <a:defRPr/>
              </a:pPr>
              <a:t>34</a:t>
            </a:fld>
            <a:endParaRPr lang="es-ES"/>
          </a:p>
        </p:txBody>
      </p:sp>
    </p:spTree>
    <p:extLst>
      <p:ext uri="{BB962C8B-B14F-4D97-AF65-F5344CB8AC3E}">
        <p14:creationId xmlns:p14="http://schemas.microsoft.com/office/powerpoint/2010/main" val="13485208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Nosotros Cuidamos. Nosotros Servimos. Nosotros Logramos. </a:t>
            </a:r>
          </a:p>
        </p:txBody>
      </p:sp>
      <p:pic>
        <p:nvPicPr>
          <p:cNvPr id="286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8275"/>
            <a:ext cx="10566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88804C3-5286-43CC-80FE-D8A0EF8CD5BD}" type="slidenum">
              <a:rPr lang="en-US" altLang="en-US" sz="1400" smtClean="0"/>
              <a:pPr eaLnBrk="1" hangingPunct="1">
                <a:spcBef>
                  <a:spcPct val="0"/>
                </a:spcBef>
                <a:buFontTx/>
                <a:buNone/>
                <a:defRPr/>
              </a:pPr>
              <a:t>35</a:t>
            </a:fld>
            <a:endParaRPr lang="es-ES" altLang="en-US" sz="1400" smtClean="0"/>
          </a:p>
        </p:txBody>
      </p:sp>
      <p:sp>
        <p:nvSpPr>
          <p:cNvPr id="28679" name="TextBox 1"/>
          <p:cNvSpPr txBox="1">
            <a:spLocks noChangeArrowheads="1"/>
          </p:cNvSpPr>
          <p:nvPr/>
        </p:nvSpPr>
        <p:spPr bwMode="auto">
          <a:xfrm>
            <a:off x="152401" y="469612"/>
            <a:ext cx="98805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3200" dirty="0" smtClean="0">
                <a:solidFill>
                  <a:schemeClr val="bg1"/>
                </a:solidFill>
                <a:latin typeface="Kalinga" pitchFamily="34" charset="0"/>
              </a:rPr>
              <a:t>Estrategia equilibrada de recaudación de fondos</a:t>
            </a:r>
            <a:endParaRPr lang="es-ES" sz="3200" dirty="0">
              <a:solidFill>
                <a:schemeClr val="bg1"/>
              </a:solidFill>
              <a:latin typeface="Kalinga" pitchFamily="34" charset="0"/>
              <a:cs typeface="Kalinga" pitchFamily="34" charset="0"/>
            </a:endParaRPr>
          </a:p>
        </p:txBody>
      </p:sp>
      <p:sp>
        <p:nvSpPr>
          <p:cNvPr id="2" name="TextBox 1"/>
          <p:cNvSpPr txBox="1"/>
          <p:nvPr/>
        </p:nvSpPr>
        <p:spPr>
          <a:xfrm>
            <a:off x="355599" y="1979533"/>
            <a:ext cx="9720263" cy="5047536"/>
          </a:xfrm>
          <a:prstGeom prst="rect">
            <a:avLst/>
          </a:prstGeom>
          <a:noFill/>
        </p:spPr>
        <p:txBody>
          <a:bodyPr wrap="square" rtlCol="0">
            <a:spAutoFit/>
          </a:bodyPr>
          <a:lstStyle/>
          <a:p>
            <a:pPr marR="0" lvl="0">
              <a:lnSpc>
                <a:spcPct val="115000"/>
              </a:lnSpc>
              <a:spcBef>
                <a:spcPts val="0"/>
              </a:spcBef>
              <a:spcAft>
                <a:spcPts val="0"/>
              </a:spcAft>
            </a:pPr>
            <a:r>
              <a:rPr lang="en-US" sz="2000" dirty="0">
                <a:latin typeface="Kalinga" pitchFamily="34" charset="0"/>
              </a:rPr>
              <a:t>Al recaudar fondos, es fundamental conservar un equilibrio entre nuestros programas no designados e iniciativas especiales como Una vacuna, una vida.</a:t>
            </a:r>
          </a:p>
          <a:p>
            <a:pPr marR="0" lvl="0">
              <a:lnSpc>
                <a:spcPct val="115000"/>
              </a:lnSpc>
              <a:spcBef>
                <a:spcPts val="0"/>
              </a:spcBef>
              <a:spcAft>
                <a:spcPts val="0"/>
              </a:spcAft>
            </a:pPr>
            <a:r>
              <a:rPr lang="en-US" sz="2000" dirty="0" smtClean="0">
                <a:latin typeface="Kalinga" pitchFamily="34" charset="0"/>
              </a:rPr>
              <a:t>¿Cómo?  Por ejemplo: </a:t>
            </a:r>
            <a:endParaRPr lang="es-ES" sz="2000"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Arial" pitchFamily="34" charset="0"/>
              <a:buChar char="•"/>
            </a:pPr>
            <a:r>
              <a:rPr lang="en-US" sz="2000" dirty="0" smtClean="0">
                <a:latin typeface="Kalinga" pitchFamily="34" charset="0"/>
              </a:rPr>
              <a:t>Dedicar un mes por año a promover Una vacuna, una vida</a:t>
            </a:r>
          </a:p>
          <a:p>
            <a:pPr marL="342900" marR="0" lvl="0" indent="-342900">
              <a:lnSpc>
                <a:spcPct val="115000"/>
              </a:lnSpc>
              <a:spcBef>
                <a:spcPts val="0"/>
              </a:spcBef>
              <a:spcAft>
                <a:spcPts val="0"/>
              </a:spcAft>
              <a:buFont typeface="Arial" pitchFamily="34" charset="0"/>
              <a:buChar char="•"/>
            </a:pPr>
            <a:r>
              <a:rPr lang="en-US" sz="2000" dirty="0" smtClean="0">
                <a:latin typeface="Kalinga" pitchFamily="34" charset="0"/>
              </a:rPr>
              <a:t>Identificar clubes o Leones específicos que prefieren Una vacuna, una vida; cultivar donaciones de ellos todos los años</a:t>
            </a:r>
          </a:p>
          <a:p>
            <a:pPr marL="342900" marR="0" lvl="0" indent="-342900">
              <a:lnSpc>
                <a:spcPct val="115000"/>
              </a:lnSpc>
              <a:spcBef>
                <a:spcPts val="0"/>
              </a:spcBef>
              <a:spcAft>
                <a:spcPts val="0"/>
              </a:spcAft>
              <a:buFont typeface="Arial" pitchFamily="34" charset="0"/>
              <a:buChar char="•"/>
            </a:pPr>
            <a:r>
              <a:rPr lang="en-US" sz="2000" dirty="0" smtClean="0">
                <a:latin typeface="Kalinga" pitchFamily="34" charset="0"/>
              </a:rPr>
              <a:t>Dedicar solo una porción de todos los fondos recaudados en el distrito cada año a Una vacuna, una vida </a:t>
            </a:r>
          </a:p>
          <a:p>
            <a:pPr marR="0" lvl="0">
              <a:lnSpc>
                <a:spcPct val="115000"/>
              </a:lnSpc>
              <a:spcBef>
                <a:spcPts val="0"/>
              </a:spcBef>
              <a:spcAft>
                <a:spcPts val="0"/>
              </a:spcAft>
            </a:pPr>
            <a:endParaRPr lang="es-ES" sz="2000" dirty="0" smtClean="0">
              <a:latin typeface="Kalinga" pitchFamily="34" charset="0"/>
              <a:ea typeface="Calibri"/>
              <a:cs typeface="Kalinga" pitchFamily="34" charset="0"/>
            </a:endParaRPr>
          </a:p>
          <a:p>
            <a:pPr marR="0" lvl="0">
              <a:lnSpc>
                <a:spcPct val="115000"/>
              </a:lnSpc>
              <a:spcBef>
                <a:spcPts val="0"/>
              </a:spcBef>
              <a:spcAft>
                <a:spcPts val="0"/>
              </a:spcAft>
            </a:pPr>
            <a:r>
              <a:rPr lang="en-US" sz="2000" dirty="0" smtClean="0">
                <a:latin typeface="Kalinga" pitchFamily="34" charset="0"/>
              </a:rPr>
              <a:t>Fijarse una meta para Una vacuna, una vida, y elaborar un plan apropiado para las condiciones de su distrito.</a:t>
            </a:r>
          </a:p>
          <a:p>
            <a:pPr marR="0" lvl="0">
              <a:lnSpc>
                <a:spcPct val="115000"/>
              </a:lnSpc>
              <a:spcBef>
                <a:spcPts val="0"/>
              </a:spcBef>
              <a:spcAft>
                <a:spcPts val="0"/>
              </a:spcAft>
            </a:pPr>
            <a:endParaRPr lang="es-ES" sz="2000" dirty="0" smtClean="0">
              <a:latin typeface="Kalinga" pitchFamily="34" charset="0"/>
              <a:ea typeface="Calibri"/>
              <a:cs typeface="Kalinga" pitchFamily="34" charset="0"/>
            </a:endParaRPr>
          </a:p>
          <a:p>
            <a:pPr marR="0" lvl="0">
              <a:lnSpc>
                <a:spcPct val="115000"/>
              </a:lnSpc>
              <a:spcBef>
                <a:spcPts val="0"/>
              </a:spcBef>
              <a:spcAft>
                <a:spcPts val="0"/>
              </a:spcAft>
            </a:pPr>
            <a:r>
              <a:rPr lang="en-US" sz="2000" dirty="0" smtClean="0">
                <a:latin typeface="Kalinga" pitchFamily="34" charset="0"/>
              </a:rPr>
              <a:t>Los llamamientos especiales de LCIF, como el Desafío del Millón de Dólares de abril, están diseñados para respaldar sus esfuerzos.</a:t>
            </a:r>
            <a:endParaRPr lang="es-ES" sz="2000" dirty="0">
              <a:effectLst/>
              <a:latin typeface="Kalinga" pitchFamily="34" charset="0"/>
              <a:ea typeface="Calibri"/>
              <a:cs typeface="Kalinga" pitchFamily="34" charset="0"/>
            </a:endParaRPr>
          </a:p>
        </p:txBody>
      </p:sp>
    </p:spTree>
    <p:extLst>
      <p:ext uri="{BB962C8B-B14F-4D97-AF65-F5344CB8AC3E}">
        <p14:creationId xmlns:p14="http://schemas.microsoft.com/office/powerpoint/2010/main" val="3286637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300" dirty="0" smtClean="0">
                <a:solidFill>
                  <a:srgbClr val="FFFFFF"/>
                </a:solidFill>
                <a:latin typeface="Kalinga" pitchFamily="34" charset="0"/>
              </a:rPr>
              <a:t>Desafío del Millón de Dólares de LCIF: ABRIL SOLAMENTE</a:t>
            </a:r>
          </a:p>
        </p:txBody>
      </p:sp>
      <p:pic>
        <p:nvPicPr>
          <p:cNvPr id="16179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32000"/>
            <a:ext cx="347186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8" name="Rectangle 2"/>
          <p:cNvSpPr>
            <a:spLocks noGrp="1" noChangeArrowheads="1"/>
          </p:cNvSpPr>
          <p:nvPr>
            <p:ph type="subTitle" idx="1"/>
          </p:nvPr>
        </p:nvSpPr>
        <p:spPr>
          <a:xfrm>
            <a:off x="289118" y="2895600"/>
            <a:ext cx="5171882" cy="2819400"/>
          </a:xfrm>
        </p:spPr>
        <p:txBody>
          <a:bodyPr lIns="0" tIns="0" rIns="0" bIns="0"/>
          <a:lstStyle/>
          <a:p>
            <a:pPr lvl="1" indent="-342900" algn="l" eaLnBrk="1" hangingPunct="1">
              <a:lnSpc>
                <a:spcPct val="95000"/>
              </a:lnSpc>
              <a:spcBef>
                <a:spcPct val="0"/>
              </a:spcBef>
              <a:buClr>
                <a:srgbClr val="000000"/>
              </a:buClr>
            </a:pPr>
            <a:r>
              <a:rPr lang="en-US" sz="2400" dirty="0" smtClean="0">
                <a:solidFill>
                  <a:srgbClr val="000000"/>
                </a:solidFill>
                <a:latin typeface="Kalinga" pitchFamily="34" charset="0"/>
              </a:rPr>
              <a:t>Cuadruplica las donaciones de los Leones:</a:t>
            </a:r>
          </a:p>
          <a:p>
            <a:pPr lvl="1" indent="-342900" algn="l" eaLnBrk="1" hangingPunct="1">
              <a:lnSpc>
                <a:spcPct val="95000"/>
              </a:lnSpc>
              <a:spcBef>
                <a:spcPct val="0"/>
              </a:spcBef>
              <a:buClr>
                <a:srgbClr val="000000"/>
              </a:buClr>
            </a:pPr>
            <a:endParaRPr lang="es-ES" sz="2400" dirty="0" smtClean="0">
              <a:solidFill>
                <a:srgbClr val="000000"/>
              </a:solidFill>
              <a:latin typeface="Kalinga" pitchFamily="34" charset="0"/>
              <a:cs typeface="Kalinga" pitchFamily="34" charset="0"/>
            </a:endParaRPr>
          </a:p>
          <a:p>
            <a:pPr lvl="1" indent="-342900" algn="l" eaLnBrk="1" hangingPunct="1">
              <a:lnSpc>
                <a:spcPct val="95000"/>
              </a:lnSpc>
              <a:spcBef>
                <a:spcPct val="0"/>
              </a:spcBef>
              <a:buClr>
                <a:srgbClr val="000000"/>
              </a:buClr>
            </a:pPr>
            <a:r>
              <a:rPr lang="en-US" sz="2300" dirty="0" smtClean="0">
                <a:solidFill>
                  <a:srgbClr val="000000"/>
                </a:solidFill>
                <a:latin typeface="Kalinga" pitchFamily="34" charset="0"/>
              </a:rPr>
              <a:t>En celebración de la Semana Mundial de la Inmunización, ¡todas las donaciones para Una vacuna, una vida recibidas por LCIF durante el mes de abril serán equiparadas 1:1 por la familia Oswal!</a:t>
            </a:r>
          </a:p>
        </p:txBody>
      </p:sp>
      <p:sp>
        <p:nvSpPr>
          <p:cNvPr id="8" name="Slide Number Placeholder 7"/>
          <p:cNvSpPr>
            <a:spLocks noGrp="1"/>
          </p:cNvSpPr>
          <p:nvPr>
            <p:ph type="sldNum" sz="quarter" idx="12"/>
          </p:nvPr>
        </p:nvSpPr>
        <p:spPr/>
        <p:txBody>
          <a:bodyPr/>
          <a:lstStyle/>
          <a:p>
            <a:pPr>
              <a:defRPr/>
            </a:pPr>
            <a:fld id="{5F1F73C1-B155-430F-9248-541D052B09CA}" type="slidenum">
              <a:rPr lang="en-US"/>
              <a:pPr>
                <a:defRPr/>
              </a:pPr>
              <a:t>36</a:t>
            </a:fld>
            <a:endParaRPr lang="es-ES"/>
          </a:p>
        </p:txBody>
      </p:sp>
      <p:pic>
        <p:nvPicPr>
          <p:cNvPr id="378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9882" y="1676400"/>
            <a:ext cx="445056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3719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4"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300" dirty="0" smtClean="0">
                <a:solidFill>
                  <a:srgbClr val="FFFFFF"/>
                </a:solidFill>
                <a:latin typeface="Kalinga" pitchFamily="34" charset="0"/>
              </a:rPr>
              <a:t>Herramientas de promoción</a:t>
            </a:r>
          </a:p>
        </p:txBody>
      </p:sp>
      <p:pic>
        <p:nvPicPr>
          <p:cNvPr id="18432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92275"/>
            <a:ext cx="905986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6" name="Rectangle 2"/>
          <p:cNvSpPr>
            <a:spLocks noGrp="1" noChangeArrowheads="1"/>
          </p:cNvSpPr>
          <p:nvPr>
            <p:ph type="subTitle" idx="1"/>
          </p:nvPr>
        </p:nvSpPr>
        <p:spPr>
          <a:xfrm>
            <a:off x="196850" y="1692275"/>
            <a:ext cx="9174163" cy="5622925"/>
          </a:xfrm>
        </p:spPr>
        <p:txBody>
          <a:bodyPr lIns="0" tIns="0" rIns="0" bIns="0"/>
          <a:lstStyle/>
          <a:p>
            <a:pPr marL="114300" lvl="1" algn="l" eaLnBrk="1" hangingPunct="1">
              <a:lnSpc>
                <a:spcPct val="95000"/>
              </a:lnSpc>
              <a:spcBef>
                <a:spcPct val="0"/>
              </a:spcBef>
              <a:spcAft>
                <a:spcPts val="1200"/>
              </a:spcAft>
              <a:buClr>
                <a:srgbClr val="000000"/>
              </a:buClr>
            </a:pPr>
            <a:r>
              <a:rPr lang="en-US" sz="1800" dirty="0" smtClean="0">
                <a:solidFill>
                  <a:srgbClr val="000000"/>
                </a:solidFill>
                <a:latin typeface="Kalinga" pitchFamily="34" charset="0"/>
              </a:rPr>
              <a:t>Disponible ahora:</a:t>
            </a:r>
          </a:p>
          <a:p>
            <a:pPr lvl="1" indent="-342900" algn="l" eaLnBrk="1" hangingPunct="1">
              <a:lnSpc>
                <a:spcPct val="95000"/>
              </a:lnSpc>
              <a:spcBef>
                <a:spcPct val="0"/>
              </a:spcBef>
              <a:spcAft>
                <a:spcPts val="1200"/>
              </a:spcAft>
              <a:buClr>
                <a:srgbClr val="000000"/>
              </a:buClr>
              <a:buFont typeface="Arial" pitchFamily="34" charset="0"/>
              <a:buChar char="•"/>
            </a:pPr>
            <a:r>
              <a:rPr lang="en-US" sz="1800" dirty="0" smtClean="0">
                <a:solidFill>
                  <a:srgbClr val="000000"/>
                </a:solidFill>
                <a:latin typeface="Kalinga" pitchFamily="34" charset="0"/>
              </a:rPr>
              <a:t>Vídeo de una campaña de vacunación en Etiopía:  </a:t>
            </a:r>
            <a:r>
              <a:rPr lang="en-US" sz="1800" dirty="0">
                <a:solidFill>
                  <a:srgbClr val="000000"/>
                </a:solidFill>
                <a:latin typeface="Kalinga" pitchFamily="34" charset="0"/>
                <a:hlinkClick r:id="rId6"/>
              </a:rPr>
              <a:t>http://youtu.be/r3CKFOT-ruo</a:t>
            </a:r>
            <a:endParaRPr lang="es-ES" sz="1800"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1200"/>
              </a:spcAft>
              <a:buClr>
                <a:srgbClr val="000000"/>
              </a:buClr>
              <a:buFont typeface="Arial" pitchFamily="34" charset="0"/>
              <a:buChar char="•"/>
            </a:pPr>
            <a:r>
              <a:rPr lang="en-US" sz="1800" dirty="0" smtClean="0">
                <a:solidFill>
                  <a:srgbClr val="000000"/>
                </a:solidFill>
                <a:latin typeface="Kalinga" pitchFamily="34" charset="0"/>
              </a:rPr>
              <a:t>Volante del Desafío de Un Millón de Dólares</a:t>
            </a:r>
          </a:p>
          <a:p>
            <a:pPr lvl="1" indent="-342900" algn="l" eaLnBrk="1" hangingPunct="1">
              <a:lnSpc>
                <a:spcPct val="95000"/>
              </a:lnSpc>
              <a:spcBef>
                <a:spcPct val="0"/>
              </a:spcBef>
              <a:spcAft>
                <a:spcPts val="1200"/>
              </a:spcAft>
              <a:buClr>
                <a:srgbClr val="000000"/>
              </a:buClr>
              <a:buFont typeface="Arial" pitchFamily="34" charset="0"/>
              <a:buChar char="•"/>
            </a:pPr>
            <a:r>
              <a:rPr lang="en-US" sz="1800" dirty="0" smtClean="0">
                <a:solidFill>
                  <a:srgbClr val="000000"/>
                </a:solidFill>
                <a:latin typeface="Kalinga" pitchFamily="34" charset="0"/>
              </a:rPr>
              <a:t>Presentación PowerPoint actualizada para usar en eventos de club o de distrito</a:t>
            </a:r>
          </a:p>
          <a:p>
            <a:pPr lvl="1" indent="-342900" algn="l" eaLnBrk="1" hangingPunct="1">
              <a:lnSpc>
                <a:spcPct val="95000"/>
              </a:lnSpc>
              <a:spcBef>
                <a:spcPct val="0"/>
              </a:spcBef>
              <a:spcAft>
                <a:spcPts val="1200"/>
              </a:spcAft>
              <a:buClr>
                <a:srgbClr val="000000"/>
              </a:buClr>
              <a:buFont typeface="Arial" pitchFamily="34" charset="0"/>
              <a:buChar char="•"/>
            </a:pPr>
            <a:r>
              <a:rPr lang="en-US" sz="1800" dirty="0" smtClean="0">
                <a:solidFill>
                  <a:srgbClr val="000000"/>
                </a:solidFill>
                <a:latin typeface="Kalinga" pitchFamily="34" charset="0"/>
              </a:rPr>
              <a:t>Folleto actualizado de </a:t>
            </a:r>
            <a:r>
              <a:rPr lang="en-US" sz="1800" i="1" dirty="0" smtClean="0">
                <a:solidFill>
                  <a:srgbClr val="000000"/>
                </a:solidFill>
                <a:latin typeface="Kalinga" pitchFamily="34" charset="0"/>
              </a:rPr>
              <a:t>Una vacuna, una vida.</a:t>
            </a:r>
          </a:p>
          <a:p>
            <a:pPr lvl="2" indent="-342900" algn="l" eaLnBrk="1" hangingPunct="1">
              <a:lnSpc>
                <a:spcPct val="95000"/>
              </a:lnSpc>
              <a:spcBef>
                <a:spcPct val="0"/>
              </a:spcBef>
              <a:spcAft>
                <a:spcPts val="1200"/>
              </a:spcAft>
              <a:buClr>
                <a:srgbClr val="000000"/>
              </a:buClr>
              <a:buFont typeface="Arial" pitchFamily="34" charset="0"/>
              <a:buChar char="•"/>
            </a:pPr>
            <a:r>
              <a:rPr lang="en-US" sz="1400" dirty="0" smtClean="0">
                <a:solidFill>
                  <a:srgbClr val="000000"/>
                </a:solidFill>
                <a:latin typeface="Kalinga" pitchFamily="34" charset="0"/>
              </a:rPr>
              <a:t>Estos documentos se pueden descargar e imprimir localmente (use su presupuesto de DM para estos gastos) o el personal de desarrollo de LCIF le puede enviar copias por correo.</a:t>
            </a:r>
          </a:p>
          <a:p>
            <a:pPr algn="l" eaLnBrk="1" hangingPunct="1">
              <a:lnSpc>
                <a:spcPct val="95000"/>
              </a:lnSpc>
              <a:spcBef>
                <a:spcPct val="0"/>
              </a:spcBef>
              <a:spcAft>
                <a:spcPts val="1200"/>
              </a:spcAft>
              <a:buClr>
                <a:srgbClr val="000000"/>
              </a:buClr>
            </a:pPr>
            <a:r>
              <a:rPr lang="en-US" sz="2200" dirty="0" smtClean="0">
                <a:solidFill>
                  <a:srgbClr val="000000"/>
                </a:solidFill>
                <a:latin typeface="Kalinga" pitchFamily="34" charset="0"/>
              </a:rPr>
              <a:t>Programado para abril:</a:t>
            </a:r>
          </a:p>
          <a:p>
            <a:pPr marL="342900" indent="-342900" algn="l" eaLnBrk="1" hangingPunct="1">
              <a:lnSpc>
                <a:spcPct val="95000"/>
              </a:lnSpc>
              <a:spcBef>
                <a:spcPct val="0"/>
              </a:spcBef>
              <a:spcAft>
                <a:spcPts val="1200"/>
              </a:spcAft>
              <a:buClr>
                <a:srgbClr val="000000"/>
              </a:buClr>
              <a:buFont typeface="Arial" pitchFamily="34" charset="0"/>
              <a:buChar char="•"/>
            </a:pPr>
            <a:r>
              <a:rPr lang="en-US" sz="2200" dirty="0" smtClean="0">
                <a:solidFill>
                  <a:srgbClr val="000000"/>
                </a:solidFill>
                <a:latin typeface="Kalinga" pitchFamily="34" charset="0"/>
              </a:rPr>
              <a:t>Artículo en </a:t>
            </a:r>
            <a:r>
              <a:rPr lang="en-US" sz="2200" dirty="0" smtClean="0">
                <a:solidFill>
                  <a:srgbClr val="000000"/>
                </a:solidFill>
                <a:latin typeface="Kalinga" pitchFamily="34" charset="0"/>
                <a:hlinkClick r:id="rId7"/>
              </a:rPr>
              <a:t>The Lion magazine </a:t>
            </a:r>
            <a:r>
              <a:rPr lang="en-US" sz="2200" dirty="0" smtClean="0">
                <a:solidFill>
                  <a:srgbClr val="000000"/>
                </a:solidFill>
                <a:latin typeface="Kalinga" pitchFamily="34" charset="0"/>
              </a:rPr>
              <a:t>(muchas versiones internacionales de la revista reproducirán el artículo en meses futuros)</a:t>
            </a:r>
          </a:p>
          <a:p>
            <a:pPr marL="342900" indent="-342900" algn="l" eaLnBrk="1" hangingPunct="1">
              <a:lnSpc>
                <a:spcPct val="95000"/>
              </a:lnSpc>
              <a:spcBef>
                <a:spcPct val="0"/>
              </a:spcBef>
              <a:spcAft>
                <a:spcPts val="1200"/>
              </a:spcAft>
              <a:buClr>
                <a:srgbClr val="000000"/>
              </a:buClr>
              <a:buFont typeface="Arial" pitchFamily="34" charset="0"/>
              <a:buChar char="•"/>
            </a:pPr>
            <a:r>
              <a:rPr lang="en-US" sz="2200" dirty="0" smtClean="0">
                <a:solidFill>
                  <a:srgbClr val="000000"/>
                </a:solidFill>
                <a:latin typeface="Kalinga" pitchFamily="34" charset="0"/>
                <a:hlinkClick r:id="rId8"/>
              </a:rPr>
              <a:t>Boletín</a:t>
            </a:r>
            <a:r>
              <a:rPr dirty="0" smtClean="0"/>
              <a:t> del Director de LCIF</a:t>
            </a:r>
            <a:r>
              <a:rPr lang="en-US" sz="2200" dirty="0" smtClean="0">
                <a:solidFill>
                  <a:srgbClr val="000000"/>
                </a:solidFill>
                <a:latin typeface="Kalinga" pitchFamily="34" charset="0"/>
                <a:hlinkClick r:id="rId8"/>
              </a:rPr>
              <a:t> </a:t>
            </a:r>
            <a:endParaRPr lang="es-ES" sz="2200" dirty="0" smtClean="0">
              <a:solidFill>
                <a:srgbClr val="000000"/>
              </a:solidFill>
              <a:latin typeface="Kalinga" pitchFamily="34" charset="0"/>
              <a:cs typeface="Kalinga" pitchFamily="34" charset="0"/>
            </a:endParaRPr>
          </a:p>
          <a:p>
            <a:pPr marL="342900" indent="-342900" algn="l" eaLnBrk="1" hangingPunct="1">
              <a:lnSpc>
                <a:spcPct val="95000"/>
              </a:lnSpc>
              <a:spcBef>
                <a:spcPct val="0"/>
              </a:spcBef>
              <a:spcAft>
                <a:spcPts val="1200"/>
              </a:spcAft>
              <a:buClr>
                <a:srgbClr val="000000"/>
              </a:buClr>
              <a:buFont typeface="Arial" pitchFamily="34" charset="0"/>
              <a:buChar char="•"/>
            </a:pPr>
            <a:r>
              <a:rPr lang="en-US" sz="2200" dirty="0" smtClean="0">
                <a:solidFill>
                  <a:srgbClr val="000000"/>
                </a:solidFill>
                <a:latin typeface="Kalinga" pitchFamily="34" charset="0"/>
              </a:rPr>
              <a:t>Publicaciones en el </a:t>
            </a:r>
            <a:r>
              <a:rPr lang="en-US" sz="2200" dirty="0" smtClean="0">
                <a:solidFill>
                  <a:srgbClr val="000000"/>
                </a:solidFill>
                <a:latin typeface="Kalinga" pitchFamily="34" charset="0"/>
                <a:hlinkClick r:id="rId9"/>
              </a:rPr>
              <a:t>blog de LCIF</a:t>
            </a:r>
            <a:r>
              <a:rPr lang="en-US" sz="2200" dirty="0" smtClean="0">
                <a:solidFill>
                  <a:srgbClr val="000000"/>
                </a:solidFill>
                <a:latin typeface="Kalinga" pitchFamily="34" charset="0"/>
              </a:rPr>
              <a:t>, </a:t>
            </a:r>
            <a:r>
              <a:rPr lang="en-US" sz="2200" dirty="0" smtClean="0">
                <a:solidFill>
                  <a:srgbClr val="000000"/>
                </a:solidFill>
                <a:latin typeface="Kalinga" pitchFamily="34" charset="0"/>
                <a:hlinkClick r:id="rId10"/>
              </a:rPr>
              <a:t>Facebook</a:t>
            </a:r>
            <a:r>
              <a:rPr lang="en-US" sz="2200" dirty="0" smtClean="0">
                <a:solidFill>
                  <a:srgbClr val="000000"/>
                </a:solidFill>
                <a:latin typeface="Kalinga" pitchFamily="34" charset="0"/>
              </a:rPr>
              <a:t> y </a:t>
            </a:r>
            <a:r>
              <a:rPr lang="en-US" sz="2200" dirty="0" smtClean="0">
                <a:solidFill>
                  <a:srgbClr val="000000"/>
                </a:solidFill>
                <a:latin typeface="Kalinga" pitchFamily="34" charset="0"/>
                <a:hlinkClick r:id="rId11"/>
              </a:rPr>
              <a:t>Twitter</a:t>
            </a:r>
            <a:r>
              <a:rPr lang="en-US" sz="2200" dirty="0" smtClean="0">
                <a:solidFill>
                  <a:srgbClr val="000000"/>
                </a:solidFill>
                <a:latin typeface="Kalinga" pitchFamily="34" charset="0"/>
              </a:rPr>
              <a:t> durante el mes de abril</a:t>
            </a:r>
          </a:p>
        </p:txBody>
      </p:sp>
      <p:sp>
        <p:nvSpPr>
          <p:cNvPr id="9" name="Slide Number Placeholder 8"/>
          <p:cNvSpPr>
            <a:spLocks noGrp="1"/>
          </p:cNvSpPr>
          <p:nvPr>
            <p:ph type="sldNum" sz="quarter" idx="12"/>
          </p:nvPr>
        </p:nvSpPr>
        <p:spPr/>
        <p:txBody>
          <a:bodyPr/>
          <a:lstStyle/>
          <a:p>
            <a:pPr>
              <a:defRPr/>
            </a:pPr>
            <a:fld id="{9356286F-F311-4A04-BD1B-5BB69CE1341E}" type="slidenum">
              <a:rPr lang="en-US"/>
              <a:pPr>
                <a:defRPr/>
              </a:pPr>
              <a:t>37</a:t>
            </a:fld>
            <a:endParaRPr lang="es-ES"/>
          </a:p>
        </p:txBody>
      </p:sp>
    </p:spTree>
    <p:extLst>
      <p:ext uri="{BB962C8B-B14F-4D97-AF65-F5344CB8AC3E}">
        <p14:creationId xmlns:p14="http://schemas.microsoft.com/office/powerpoint/2010/main" val="37418961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4700" dirty="0" smtClean="0">
                <a:solidFill>
                  <a:srgbClr val="4E562B"/>
                </a:solidFill>
                <a:latin typeface="Kalinga" pitchFamily="34" charset="0"/>
              </a:rPr>
              <a:t>¿Tienen preguntas?</a:t>
            </a:r>
            <a:endParaRPr lang="es-ES" altLang="en-US" sz="4200" dirty="0" smtClean="0">
              <a:solidFill>
                <a:schemeClr val="tx2"/>
              </a:solidFill>
              <a:latin typeface="Kalinga" pitchFamily="34" charset="0"/>
              <a:cs typeface="Kalinga" pitchFamily="34" charset="0"/>
            </a:endParaRPr>
          </a:p>
        </p:txBody>
      </p:sp>
      <p:sp>
        <p:nvSpPr>
          <p:cNvPr id="33796"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n-US" altLang="en-US"/>
          </a:p>
        </p:txBody>
      </p:sp>
      <p:sp>
        <p:nvSpPr>
          <p:cNvPr id="18438" name="Rectangle 15"/>
          <p:cNvSpPr>
            <a:spLocks noChangeArrowheads="1"/>
          </p:cNvSpPr>
          <p:nvPr/>
        </p:nvSpPr>
        <p:spPr bwMode="auto">
          <a:xfrm>
            <a:off x="311353" y="3581400"/>
            <a:ext cx="423524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2000" dirty="0" smtClean="0">
                <a:solidFill>
                  <a:srgbClr val="766A62"/>
                </a:solidFill>
                <a:latin typeface="Kalinga" pitchFamily="34" charset="0"/>
              </a:rPr>
              <a:t>Contacto: </a:t>
            </a:r>
            <a:r>
              <a:rPr lang="en-US" altLang="en-US" sz="2000" dirty="0" smtClean="0">
                <a:solidFill>
                  <a:srgbClr val="766A62"/>
                </a:solidFill>
                <a:latin typeface="Kalinga" pitchFamily="34" charset="0"/>
                <a:hlinkClick r:id="rId4"/>
              </a:rPr>
              <a:t>lcifdevelopment@lionsclubs.org</a:t>
            </a:r>
            <a:endParaRPr lang="es-ES" altLang="en-US" sz="2000" dirty="0" smtClean="0">
              <a:solidFill>
                <a:srgbClr val="766A62"/>
              </a:solidFill>
              <a:latin typeface="Kalinga" pitchFamily="34" charset="0"/>
              <a:cs typeface="Kalinga" pitchFamily="34" charset="0"/>
            </a:endParaRPr>
          </a:p>
          <a:p>
            <a:pPr eaLnBrk="1" hangingPunct="1">
              <a:lnSpc>
                <a:spcPct val="90000"/>
              </a:lnSpc>
              <a:spcBef>
                <a:spcPct val="0"/>
              </a:spcBef>
              <a:buFontTx/>
              <a:buNone/>
              <a:defRPr/>
            </a:pPr>
            <a:r>
              <a:rPr lang="en-US" altLang="en-US" sz="2000" dirty="0" smtClean="0">
                <a:solidFill>
                  <a:srgbClr val="766A62"/>
                </a:solidFill>
                <a:latin typeface="Kalinga" pitchFamily="34" charset="0"/>
              </a:rPr>
              <a:t>O llame a su contraparte del personal de desarrollo de LCIF </a:t>
            </a:r>
            <a:endParaRPr lang="es-ES" altLang="en-US" sz="2000" dirty="0" smtClean="0">
              <a:solidFill>
                <a:srgbClr val="766A62"/>
              </a:solidFill>
              <a:latin typeface="Kalinga" pitchFamily="34" charset="0"/>
              <a:cs typeface="Kalinga" pitchFamily="34" charset="0"/>
            </a:endParaRPr>
          </a:p>
          <a:p>
            <a:pPr eaLnBrk="1" hangingPunct="1">
              <a:lnSpc>
                <a:spcPct val="90000"/>
              </a:lnSpc>
              <a:spcBef>
                <a:spcPct val="0"/>
              </a:spcBef>
              <a:buFontTx/>
              <a:buNone/>
              <a:defRPr/>
            </a:pPr>
            <a:endParaRPr lang="es-ES" altLang="en-US" sz="2000" dirty="0" smtClean="0">
              <a:solidFill>
                <a:srgbClr val="766A62"/>
              </a:solidFill>
              <a:latin typeface="Kalinga" pitchFamily="34" charset="0"/>
              <a:cs typeface="Kalinga" pitchFamily="34" charset="0"/>
            </a:endParaRPr>
          </a:p>
          <a:p>
            <a:pPr eaLnBrk="1" hangingPunct="1">
              <a:lnSpc>
                <a:spcPct val="90000"/>
              </a:lnSpc>
              <a:spcBef>
                <a:spcPct val="0"/>
              </a:spcBef>
              <a:buFontTx/>
              <a:buNone/>
              <a:defRPr/>
            </a:pPr>
            <a:r>
              <a:rPr lang="en-US" altLang="en-US" sz="2000" dirty="0" smtClean="0">
                <a:solidFill>
                  <a:srgbClr val="766A62"/>
                </a:solidFill>
                <a:latin typeface="Kalinga" pitchFamily="34" charset="0"/>
              </a:rPr>
              <a:t>(Para obtener información de contacto, vaya al pie de esta página: http://www.lcif.org/SP/about-us/contact-us.php)</a:t>
            </a:r>
            <a:endParaRPr lang="es-ES" altLang="en-US" dirty="0" smtClean="0">
              <a:solidFill>
                <a:schemeClr val="tx2"/>
              </a:solidFill>
              <a:latin typeface="Kalinga" pitchFamily="34" charset="0"/>
              <a:cs typeface="Kalinga" pitchFamily="34" charset="0"/>
            </a:endParaRPr>
          </a:p>
        </p:txBody>
      </p:sp>
      <p:pic>
        <p:nvPicPr>
          <p:cNvPr id="33799" name="Picture 8" descr="P100088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685800"/>
            <a:ext cx="46101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8"/>
          <p:cNvSpPr>
            <a:spLocks noChangeArrowheads="1"/>
          </p:cNvSpPr>
          <p:nvPr/>
        </p:nvSpPr>
        <p:spPr bwMode="auto">
          <a:xfrm>
            <a:off x="338138" y="1524000"/>
            <a:ext cx="3141662"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4700" dirty="0" smtClean="0">
                <a:solidFill>
                  <a:srgbClr val="4E562B"/>
                </a:solidFill>
                <a:latin typeface="Kalinga" pitchFamily="34" charset="0"/>
              </a:rPr>
              <a:t>¡GRACIAS LEONES!</a:t>
            </a:r>
            <a:endParaRPr lang="es-ES" altLang="en-US" sz="4200" dirty="0" smtClean="0">
              <a:solidFill>
                <a:schemeClr val="tx2"/>
              </a:solidFill>
              <a:latin typeface="Kalinga" pitchFamily="34" charset="0"/>
              <a:cs typeface="Kalinga" pitchFamily="34" charset="0"/>
            </a:endParaRPr>
          </a:p>
        </p:txBody>
      </p:sp>
      <p:sp>
        <p:nvSpPr>
          <p:cNvPr id="30724"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n-US" altLang="en-US"/>
          </a:p>
        </p:txBody>
      </p:sp>
      <p:pic>
        <p:nvPicPr>
          <p:cNvPr id="30725" name="Picture 14"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5080000"/>
            <a:ext cx="677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15"/>
          <p:cNvSpPr>
            <a:spLocks noChangeArrowheads="1"/>
          </p:cNvSpPr>
          <p:nvPr/>
        </p:nvSpPr>
        <p:spPr bwMode="auto">
          <a:xfrm>
            <a:off x="846138" y="5164138"/>
            <a:ext cx="27098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2900" dirty="0" smtClean="0">
                <a:solidFill>
                  <a:srgbClr val="766A62"/>
                </a:solidFill>
                <a:latin typeface="Kalinga" pitchFamily="34" charset="0"/>
              </a:rPr>
              <a:t>Una vacuna, </a:t>
            </a:r>
          </a:p>
          <a:p>
            <a:pPr eaLnBrk="1" hangingPunct="1">
              <a:lnSpc>
                <a:spcPct val="90000"/>
              </a:lnSpc>
              <a:spcBef>
                <a:spcPct val="0"/>
              </a:spcBef>
              <a:buFontTx/>
              <a:buNone/>
              <a:defRPr/>
            </a:pPr>
            <a:r>
              <a:rPr lang="en-US" altLang="en-US" sz="2900" dirty="0" smtClean="0">
                <a:solidFill>
                  <a:srgbClr val="766A62"/>
                </a:solidFill>
                <a:latin typeface="Kalinga" pitchFamily="34" charset="0"/>
              </a:rPr>
              <a:t>una vida</a:t>
            </a:r>
            <a:endParaRPr lang="es-ES" altLang="en-US" sz="4200" dirty="0" smtClean="0">
              <a:solidFill>
                <a:schemeClr val="tx2"/>
              </a:solidFill>
              <a:latin typeface="Kalinga" pitchFamily="34" charset="0"/>
              <a:cs typeface="Kalinga" pitchFamily="34" charset="0"/>
            </a:endParaRPr>
          </a:p>
        </p:txBody>
      </p:sp>
      <p:pic>
        <p:nvPicPr>
          <p:cNvPr id="30727" name="Picture 7" descr="moms in line madagasca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909638"/>
            <a:ext cx="6451600" cy="533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600" dirty="0" smtClean="0">
                <a:solidFill>
                  <a:srgbClr val="FFFFFF"/>
                </a:solidFill>
                <a:latin typeface="Kalinga" pitchFamily="34" charset="0"/>
              </a:rPr>
              <a:t>¡Llamado a la acción!</a:t>
            </a:r>
            <a:endParaRPr lang="es-ES" altLang="en-US" sz="3600" dirty="0" smtClean="0">
              <a:solidFill>
                <a:srgbClr val="FFFFFF"/>
              </a:solidFill>
              <a:latin typeface="Kalinga" pitchFamily="34" charset="0"/>
              <a:cs typeface="Kalinga" pitchFamily="34" charset="0"/>
            </a:endParaRPr>
          </a:p>
        </p:txBody>
      </p:sp>
      <p:pic>
        <p:nvPicPr>
          <p:cNvPr id="1741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13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275" y="1531938"/>
            <a:ext cx="9991725" cy="608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0"/>
          <p:cNvSpPr txBox="1">
            <a:spLocks noChangeArrowheads="1"/>
          </p:cNvSpPr>
          <p:nvPr/>
        </p:nvSpPr>
        <p:spPr bwMode="auto">
          <a:xfrm>
            <a:off x="338138" y="2393810"/>
            <a:ext cx="5916612"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2400" dirty="0">
                <a:solidFill>
                  <a:srgbClr val="000000"/>
                </a:solidFill>
                <a:latin typeface="Kalinga" pitchFamily="34" charset="0"/>
              </a:rPr>
              <a:t>El sarampión roba la vida de 335 niños cada día: más de 122.000 por año.  Y es completamente evitable.</a:t>
            </a:r>
          </a:p>
          <a:p>
            <a:pPr eaLnBrk="1" hangingPunct="1">
              <a:lnSpc>
                <a:spcPct val="95000"/>
              </a:lnSpc>
              <a:spcBef>
                <a:spcPct val="0"/>
              </a:spcBef>
              <a:buFontTx/>
              <a:buNone/>
              <a:defRPr/>
            </a:pPr>
            <a:endParaRPr lang="es-ES" altLang="en-US" sz="2400" dirty="0">
              <a:solidFill>
                <a:srgbClr val="000000"/>
              </a:solidFill>
              <a:latin typeface="Kalinga" pitchFamily="34" charset="0"/>
              <a:cs typeface="Kalinga" pitchFamily="34" charset="0"/>
            </a:endParaRPr>
          </a:p>
          <a:p>
            <a:pPr eaLnBrk="1" hangingPunct="1">
              <a:lnSpc>
                <a:spcPct val="95000"/>
              </a:lnSpc>
              <a:spcBef>
                <a:spcPct val="0"/>
              </a:spcBef>
              <a:buFontTx/>
              <a:buNone/>
              <a:defRPr/>
            </a:pPr>
            <a:r>
              <a:rPr lang="en-US" altLang="en-US" sz="2400" dirty="0" smtClean="0">
                <a:solidFill>
                  <a:srgbClr val="000000"/>
                </a:solidFill>
                <a:latin typeface="Kalinga" pitchFamily="34" charset="0"/>
              </a:rPr>
              <a:t>Los Leones se han comprometido a seguir combatiéndolo.</a:t>
            </a:r>
          </a:p>
          <a:p>
            <a:pPr eaLnBrk="1" hangingPunct="1">
              <a:lnSpc>
                <a:spcPct val="95000"/>
              </a:lnSpc>
              <a:spcBef>
                <a:spcPct val="0"/>
              </a:spcBef>
              <a:buFontTx/>
              <a:buNone/>
              <a:defRPr/>
            </a:pPr>
            <a:endParaRPr lang="es-ES" altLang="en-US" sz="2400" dirty="0">
              <a:solidFill>
                <a:srgbClr val="000000"/>
              </a:solidFill>
              <a:latin typeface="Kalinga" pitchFamily="34" charset="0"/>
              <a:cs typeface="Kalinga" pitchFamily="34" charset="0"/>
            </a:endParaRPr>
          </a:p>
          <a:p>
            <a:pPr eaLnBrk="1" hangingPunct="1">
              <a:lnSpc>
                <a:spcPct val="95000"/>
              </a:lnSpc>
              <a:spcBef>
                <a:spcPct val="0"/>
              </a:spcBef>
              <a:buFontTx/>
              <a:buNone/>
              <a:defRPr/>
            </a:pPr>
            <a:r>
              <a:rPr lang="en-US" altLang="en-US" sz="2400" dirty="0" smtClean="0">
                <a:solidFill>
                  <a:srgbClr val="000000"/>
                </a:solidFill>
                <a:latin typeface="Kalinga" pitchFamily="34" charset="0"/>
              </a:rPr>
              <a:t>¡Los niños de comunidades alrededor del mundo necesitan su ayuda para protegerse de la infección del sarampión!</a:t>
            </a:r>
            <a:endParaRPr lang="es-ES" altLang="en-US" sz="2400" dirty="0" smtClean="0">
              <a:solidFill>
                <a:srgbClr val="000000"/>
              </a:solidFill>
              <a:latin typeface="Kalinga" pitchFamily="34" charset="0"/>
              <a:cs typeface="Kalinga" pitchFamily="34" charset="0"/>
            </a:endParaRPr>
          </a:p>
        </p:txBody>
      </p:sp>
      <p:sp>
        <p:nvSpPr>
          <p:cNvPr id="17418" name="Rectangle 11"/>
          <p:cNvSpPr>
            <a:spLocks noChangeArrowheads="1"/>
          </p:cNvSpPr>
          <p:nvPr/>
        </p:nvSpPr>
        <p:spPr bwMode="auto">
          <a:xfrm>
            <a:off x="7061200" y="4038600"/>
            <a:ext cx="2667000" cy="2514600"/>
          </a:xfrm>
          <a:prstGeom prst="rect">
            <a:avLst/>
          </a:prstGeom>
          <a:solidFill>
            <a:schemeClr val="tx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17419" name="Rectangle 12"/>
          <p:cNvSpPr>
            <a:spLocks noChangeArrowheads="1"/>
          </p:cNvSpPr>
          <p:nvPr/>
        </p:nvSpPr>
        <p:spPr bwMode="auto">
          <a:xfrm>
            <a:off x="6969125" y="4038600"/>
            <a:ext cx="92075" cy="2514600"/>
          </a:xfrm>
          <a:prstGeom prst="rect">
            <a:avLst/>
          </a:prstGeom>
          <a:solidFill>
            <a:srgbClr val="EBB7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pic>
        <p:nvPicPr>
          <p:cNvPr id="17420" name="Picture 12" descr="measles shot nigeria compressed.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42200" y="2743200"/>
            <a:ext cx="21621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Nosotros Cuidamos. Nosotros Servimos. Nosotros Logramos. </a:t>
            </a:r>
          </a:p>
        </p:txBody>
      </p:sp>
      <p:pic>
        <p:nvPicPr>
          <p:cNvPr id="286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88804C3-5286-43CC-80FE-D8A0EF8CD5BD}" type="slidenum">
              <a:rPr lang="en-US" altLang="en-US" sz="1400" smtClean="0"/>
              <a:pPr eaLnBrk="1" hangingPunct="1">
                <a:spcBef>
                  <a:spcPct val="0"/>
                </a:spcBef>
                <a:buFontTx/>
                <a:buNone/>
                <a:defRPr/>
              </a:pPr>
              <a:t>5</a:t>
            </a:fld>
            <a:endParaRPr lang="es-ES" altLang="en-US" sz="1400" smtClean="0"/>
          </a:p>
        </p:txBody>
      </p:sp>
      <p:sp>
        <p:nvSpPr>
          <p:cNvPr id="28679" name="TextBox 1"/>
          <p:cNvSpPr txBox="1">
            <a:spLocks noChangeArrowheads="1"/>
          </p:cNvSpPr>
          <p:nvPr/>
        </p:nvSpPr>
        <p:spPr bwMode="auto">
          <a:xfrm>
            <a:off x="226378" y="622084"/>
            <a:ext cx="7772400" cy="62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95000"/>
              </a:lnSpc>
            </a:pPr>
            <a:r>
              <a:rPr lang="en-US" sz="3600" dirty="0">
                <a:solidFill>
                  <a:srgbClr val="FFFFFF"/>
                </a:solidFill>
                <a:latin typeface="Kalinga" pitchFamily="34" charset="0"/>
              </a:rPr>
              <a:t>Breve historia</a:t>
            </a:r>
            <a:endParaRPr lang="es-ES" sz="3600" dirty="0">
              <a:solidFill>
                <a:srgbClr val="FFFFFF"/>
              </a:solidFill>
              <a:latin typeface="Kalinga" pitchFamily="34" charset="0"/>
              <a:ea typeface="+mj-ea"/>
              <a:cs typeface="Kalinga" pitchFamily="34" charset="0"/>
            </a:endParaRPr>
          </a:p>
        </p:txBody>
      </p:sp>
      <p:sp>
        <p:nvSpPr>
          <p:cNvPr id="2" name="TextBox 1"/>
          <p:cNvSpPr txBox="1"/>
          <p:nvPr/>
        </p:nvSpPr>
        <p:spPr>
          <a:xfrm>
            <a:off x="508000" y="1640736"/>
            <a:ext cx="9372600" cy="5189113"/>
          </a:xfrm>
          <a:prstGeom prst="rect">
            <a:avLst/>
          </a:prstGeom>
          <a:noFill/>
        </p:spPr>
        <p:txBody>
          <a:bodyPr wrap="square" rtlCol="0">
            <a:spAutoFit/>
          </a:bodyPr>
          <a:lstStyle/>
          <a:p>
            <a:pPr marL="342900" marR="0" lvl="0" indent="-342900">
              <a:lnSpc>
                <a:spcPct val="115000"/>
              </a:lnSpc>
              <a:spcBef>
                <a:spcPts val="0"/>
              </a:spcBef>
              <a:spcAft>
                <a:spcPts val="0"/>
              </a:spcAft>
              <a:buFont typeface="Symbol"/>
              <a:buChar char=""/>
            </a:pPr>
            <a:r>
              <a:rPr lang="en-US" dirty="0">
                <a:latin typeface="Kalinga" pitchFamily="34" charset="0"/>
              </a:rPr>
              <a:t>2010: Alianza con la Iniciativa contra el Sarampión y la Rubéola, y la Fundación Bill y Melinda Gates, para llevar a cabo programas piloto en países africanos, vacunando a más de 41 millones de niños. </a:t>
            </a:r>
            <a:endParaRPr lang="es-ES"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Symbol"/>
              <a:buChar char=""/>
            </a:pPr>
            <a:endParaRPr lang="es-ES"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Symbol"/>
              <a:buChar char=""/>
            </a:pPr>
            <a:r>
              <a:rPr lang="en-US" dirty="0" smtClean="0">
                <a:latin typeface="Kalinga" pitchFamily="34" charset="0"/>
              </a:rPr>
              <a:t>2011: Desafío de la Fundación Bill y Melinda Gates para recaudar US$10 millones para la lucha contra el sarampión </a:t>
            </a:r>
            <a:endParaRPr lang="es-ES"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Symbol"/>
              <a:buChar char=""/>
            </a:pPr>
            <a:endParaRPr lang="es-ES"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Symbol"/>
              <a:buChar char=""/>
            </a:pPr>
            <a:r>
              <a:rPr lang="en-US" dirty="0" smtClean="0">
                <a:latin typeface="Kalinga" pitchFamily="34" charset="0"/>
              </a:rPr>
              <a:t>2012: Los Leones alcanzaron y superaron la meta de US$10 millones; la Fundación Gates aportó otros US$5 millones, para un total movilizado de US$15 millones. Estos fondos, junto con el respaldo de otro socio, ¡permitieron comprar vacunas para más de 200 millones de niños!</a:t>
            </a:r>
            <a:endParaRPr lang="es-ES" dirty="0">
              <a:effectLst/>
              <a:latin typeface="Kalinga" pitchFamily="34" charset="0"/>
              <a:ea typeface="Calibri"/>
              <a:cs typeface="Kalinga" pitchFamily="34" charset="0"/>
            </a:endParaRPr>
          </a:p>
        </p:txBody>
      </p:sp>
    </p:spTree>
    <p:extLst>
      <p:ext uri="{BB962C8B-B14F-4D97-AF65-F5344CB8AC3E}">
        <p14:creationId xmlns:p14="http://schemas.microsoft.com/office/powerpoint/2010/main" val="3395486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600" kern="1200" dirty="0">
                <a:solidFill>
                  <a:srgbClr val="FFFFFF"/>
                </a:solidFill>
                <a:latin typeface="Kalinga" pitchFamily="34" charset="0"/>
              </a:rPr>
              <a:t>Un nuevo desafío</a:t>
            </a:r>
          </a:p>
        </p:txBody>
      </p:sp>
      <p:pic>
        <p:nvPicPr>
          <p:cNvPr id="1946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098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1"/>
          <p:cNvSpPr txBox="1">
            <a:spLocks noChangeArrowheads="1"/>
          </p:cNvSpPr>
          <p:nvPr/>
        </p:nvSpPr>
        <p:spPr bwMode="auto">
          <a:xfrm>
            <a:off x="338138" y="205740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342900" indent="-342900">
              <a:buFontTx/>
              <a:buChar char="•"/>
            </a:pPr>
            <a:r>
              <a:rPr lang="en-US" altLang="en-US" sz="2400" dirty="0">
                <a:latin typeface="Kalinga" pitchFamily="34" charset="0"/>
              </a:rPr>
              <a:t>Nueva asociación con la Alianza GAVI </a:t>
            </a:r>
          </a:p>
          <a:p>
            <a:pPr marL="342900" indent="-342900">
              <a:buFontTx/>
              <a:buChar char="•"/>
            </a:pPr>
            <a:r>
              <a:rPr lang="en-US" altLang="en-US" sz="2400" dirty="0">
                <a:latin typeface="Kalinga" pitchFamily="34" charset="0"/>
              </a:rPr>
              <a:t>US$30 millones para 2017</a:t>
            </a:r>
          </a:p>
          <a:p>
            <a:pPr marL="342900" indent="-342900">
              <a:buFontTx/>
              <a:buChar char="•"/>
            </a:pPr>
            <a:r>
              <a:rPr lang="en-US" altLang="en-US" sz="2400" dirty="0">
                <a:latin typeface="Kalinga" pitchFamily="34" charset="0"/>
              </a:rPr>
              <a:t>Aporte de 1 dólar por cada dólar donado por el Fondo de Equiparación de GAVI</a:t>
            </a:r>
          </a:p>
          <a:p>
            <a:pPr marL="342900" indent="-342900">
              <a:buFontTx/>
              <a:buChar char="•"/>
            </a:pPr>
            <a:r>
              <a:rPr lang="en-US" altLang="en-US" sz="2400" dirty="0">
                <a:latin typeface="Kalinga" pitchFamily="34" charset="0"/>
              </a:rPr>
              <a:t>Continuación del esfuerzo de los Leones para hacer del sarampión una cosa del pasado</a:t>
            </a:r>
            <a:endParaRPr lang="es-ES" altLang="en-US" sz="2400" dirty="0">
              <a:latin typeface="Kalinga" pitchFamily="34" charset="0"/>
              <a:cs typeface="Kalinga" pitchFamily="34" charset="0"/>
            </a:endParaRPr>
          </a:p>
        </p:txBody>
      </p:sp>
      <p:sp>
        <p:nvSpPr>
          <p:cNvPr id="14" name="Plus 13"/>
          <p:cNvSpPr/>
          <p:nvPr/>
        </p:nvSpPr>
        <p:spPr bwMode="auto">
          <a:xfrm>
            <a:off x="3022600" y="4859338"/>
            <a:ext cx="963613" cy="865187"/>
          </a:xfrm>
          <a:prstGeom prst="mathPlus">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charset="0"/>
              <a:ea typeface="ＭＳ Ｐゴシック" charset="-128"/>
              <a:cs typeface="+mn-cs"/>
            </a:endParaRPr>
          </a:p>
        </p:txBody>
      </p:sp>
      <p:pic>
        <p:nvPicPr>
          <p:cNvPr id="15" name="Picture 14"/>
          <p:cNvPicPr>
            <a:picLocks noChangeAspect="1"/>
          </p:cNvPicPr>
          <p:nvPr/>
        </p:nvPicPr>
        <p:blipFill rotWithShape="1">
          <a:blip r:embed="rId7"/>
          <a:srcRect t="35417" b="29166"/>
          <a:stretch/>
        </p:blipFill>
        <p:spPr bwMode="auto">
          <a:xfrm>
            <a:off x="3951288" y="4406900"/>
            <a:ext cx="1720850" cy="609600"/>
          </a:xfrm>
          <a:prstGeom prst="rect">
            <a:avLst/>
          </a:prstGeom>
          <a:effectLst>
            <a:outerShdw blurRad="152400" dist="317500" dir="5400000" sx="90000" sy="-19000" rotWithShape="0">
              <a:prstClr val="black">
                <a:alpha val="15000"/>
              </a:prstClr>
            </a:outerShdw>
          </a:effectLst>
        </p:spPr>
      </p:pic>
      <p:pic>
        <p:nvPicPr>
          <p:cNvPr id="19466" name="Picture 10" descr="UKAIDlogo.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81463" y="5016500"/>
            <a:ext cx="14478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Equal 16"/>
          <p:cNvSpPr/>
          <p:nvPr/>
        </p:nvSpPr>
        <p:spPr bwMode="auto">
          <a:xfrm>
            <a:off x="5537200" y="4899025"/>
            <a:ext cx="1104900" cy="754063"/>
          </a:xfrm>
          <a:prstGeom prst="mathEqual">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FF"/>
              </a:solidFill>
              <a:latin typeface="Arial" charset="0"/>
              <a:ea typeface="ＭＳ Ｐゴシック" charset="-128"/>
              <a:cs typeface="+mn-cs"/>
            </a:endParaRPr>
          </a:p>
        </p:txBody>
      </p:sp>
      <p:sp>
        <p:nvSpPr>
          <p:cNvPr id="19468" name="Rectangle 2"/>
          <p:cNvSpPr>
            <a:spLocks noChangeArrowheads="1"/>
          </p:cNvSpPr>
          <p:nvPr/>
        </p:nvSpPr>
        <p:spPr bwMode="auto">
          <a:xfrm>
            <a:off x="6421438" y="4630738"/>
            <a:ext cx="37322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en-US" sz="8000" dirty="0">
                <a:solidFill>
                  <a:srgbClr val="333399"/>
                </a:solidFill>
                <a:latin typeface="Berlin Sans FB" pitchFamily="34" charset="0"/>
              </a:rPr>
              <a:t>US$60M</a:t>
            </a:r>
          </a:p>
        </p:txBody>
      </p:sp>
      <p:sp>
        <p:nvSpPr>
          <p:cNvPr id="3" name="Left Bracket 2"/>
          <p:cNvSpPr/>
          <p:nvPr/>
        </p:nvSpPr>
        <p:spPr>
          <a:xfrm rot="16200000">
            <a:off x="4610100" y="5414963"/>
            <a:ext cx="415925" cy="2133600"/>
          </a:xfrm>
          <a:prstGeom prst="leftBracket">
            <a:avLst/>
          </a:prstGeom>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s-ES"/>
          </a:p>
        </p:txBody>
      </p:sp>
      <p:sp>
        <p:nvSpPr>
          <p:cNvPr id="4" name="TextBox 3"/>
          <p:cNvSpPr txBox="1"/>
          <p:nvPr/>
        </p:nvSpPr>
        <p:spPr>
          <a:xfrm>
            <a:off x="3765550" y="6800850"/>
            <a:ext cx="2273300" cy="276225"/>
          </a:xfrm>
          <a:prstGeom prst="rect">
            <a:avLst/>
          </a:prstGeom>
          <a:noFill/>
        </p:spPr>
        <p:txBody>
          <a:bodyPr>
            <a:spAutoFit/>
          </a:bodyPr>
          <a:lstStyle/>
          <a:p>
            <a:pPr>
              <a:defRPr/>
            </a:pPr>
            <a:r>
              <a:rPr lang="es-ES" sz="1200" dirty="0">
                <a:solidFill>
                  <a:schemeClr val="accent2">
                    <a:lumMod val="75000"/>
                  </a:schemeClr>
                </a:solidFill>
                <a:latin typeface="Berlin Sans FB Demi" pitchFamily="34" charset="0"/>
              </a:rPr>
              <a:t>Socios de fondos equiparados de GAVI</a:t>
            </a:r>
          </a:p>
        </p:txBody>
      </p:sp>
      <p:pic>
        <p:nvPicPr>
          <p:cNvPr id="19471" name="Picture 17" descr="O:\Foundation\LCIF Development\Logos\New LCIF Logos - 2010\LCIF_2c_Horiz_Small.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9700" y="4979988"/>
            <a:ext cx="28225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Nosotros Cuidamos. Nosotros Servimos. Nosotros Logramos. </a:t>
            </a:r>
          </a:p>
        </p:txBody>
      </p:sp>
      <p:pic>
        <p:nvPicPr>
          <p:cNvPr id="2048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8"/>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Alianza GAVI  </a:t>
            </a:r>
          </a:p>
        </p:txBody>
      </p:sp>
      <p:sp>
        <p:nvSpPr>
          <p:cNvPr id="20487" name="TextBox 1"/>
          <p:cNvSpPr txBox="1">
            <a:spLocks noChangeArrowheads="1"/>
          </p:cNvSpPr>
          <p:nvPr/>
        </p:nvSpPr>
        <p:spPr bwMode="auto">
          <a:xfrm>
            <a:off x="660400" y="1981200"/>
            <a:ext cx="8153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sz="2400" dirty="0">
                <a:latin typeface="Kalinga" pitchFamily="34" charset="0"/>
              </a:rPr>
              <a:t>Alianza Global para la Vacunación e Inmunización (GAVI, por su sigla en inglés) </a:t>
            </a:r>
            <a:endParaRPr lang="es-ES" altLang="en-US" sz="2400" dirty="0" smtClean="0">
              <a:latin typeface="Kalinga" pitchFamily="34" charset="0"/>
              <a:cs typeface="Kalinga" pitchFamily="34" charset="0"/>
            </a:endParaRPr>
          </a:p>
          <a:p>
            <a:endParaRPr lang="es-ES" altLang="en-US" sz="2400" dirty="0">
              <a:latin typeface="Kalinga" pitchFamily="34" charset="0"/>
              <a:cs typeface="Kalinga" pitchFamily="34" charset="0"/>
            </a:endParaRPr>
          </a:p>
          <a:p>
            <a:pPr lvl="1"/>
            <a:r>
              <a:rPr lang="en-US" altLang="en-US" sz="2000" dirty="0">
                <a:latin typeface="Kalinga" pitchFamily="34" charset="0"/>
              </a:rPr>
              <a:t>Misión: Salvar la vida de los niños y proteger la salud de la gente aumentando el acceso de los países más pobres del mundo a la inmunización. </a:t>
            </a:r>
          </a:p>
        </p:txBody>
      </p:sp>
      <p:pic>
        <p:nvPicPr>
          <p:cNvPr id="20488"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200" y="4419600"/>
            <a:ext cx="336391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9" name="Picture 12" descr="http://www.measlesrubellainitiative.org/wp-content/plugins/doptg/uploads/yXFQOWMm2WK45eKntN1FzpXdN4ZE8Qc888zHKsrpgbOFdhxECbfB4Z3qpOdpdhW2Q.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1000" y="4306888"/>
            <a:ext cx="4048125"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Nosotros Cuidamos. Nosotros Servimos. Nosotros Logramos. </a:t>
            </a:r>
          </a:p>
        </p:txBody>
      </p:sp>
      <p:pic>
        <p:nvPicPr>
          <p:cNvPr id="2048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8"/>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Alianza GAVI  </a:t>
            </a:r>
          </a:p>
        </p:txBody>
      </p:sp>
      <p:sp>
        <p:nvSpPr>
          <p:cNvPr id="20487" name="TextBox 1"/>
          <p:cNvSpPr txBox="1">
            <a:spLocks noChangeArrowheads="1"/>
          </p:cNvSpPr>
          <p:nvPr/>
        </p:nvSpPr>
        <p:spPr bwMode="auto">
          <a:xfrm>
            <a:off x="279400" y="1676400"/>
            <a:ext cx="88392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sz="2400" dirty="0" smtClean="0">
                <a:latin typeface="Kalinga" pitchFamily="34" charset="0"/>
              </a:rPr>
              <a:t>Socios de los Leones en la lucha contra el sarampión: </a:t>
            </a:r>
            <a:endParaRPr lang="es-ES" altLang="en-US" sz="2400" dirty="0" smtClean="0">
              <a:latin typeface="Kalinga" pitchFamily="34" charset="0"/>
              <a:cs typeface="Kalinga" pitchFamily="34" charset="0"/>
            </a:endParaRPr>
          </a:p>
          <a:p>
            <a:pPr marL="800100" lvl="1" indent="-342900">
              <a:buFontTx/>
              <a:buChar char="•"/>
            </a:pPr>
            <a:r>
              <a:rPr lang="en-US" altLang="en-US" sz="2000" dirty="0" smtClean="0">
                <a:latin typeface="Kalinga" pitchFamily="34" charset="0"/>
              </a:rPr>
              <a:t>Gobiernos</a:t>
            </a:r>
          </a:p>
          <a:p>
            <a:pPr marL="800100" lvl="1" indent="-342900">
              <a:buFontTx/>
              <a:buChar char="•"/>
            </a:pPr>
            <a:r>
              <a:rPr lang="en-US" altLang="en-US" sz="2000" dirty="0" smtClean="0">
                <a:latin typeface="Kalinga" pitchFamily="34" charset="0"/>
              </a:rPr>
              <a:t>OMS, UNICEF, Banco Mundial</a:t>
            </a:r>
          </a:p>
          <a:p>
            <a:pPr marL="800100" lvl="1" indent="-342900">
              <a:buFontTx/>
              <a:buChar char="•"/>
            </a:pPr>
            <a:r>
              <a:rPr lang="en-US" altLang="en-US" sz="2000" dirty="0" smtClean="0">
                <a:latin typeface="Kalinga" pitchFamily="34" charset="0"/>
              </a:rPr>
              <a:t>Industria de fabricación de vacunas</a:t>
            </a:r>
          </a:p>
          <a:p>
            <a:pPr marL="800100" lvl="1" indent="-342900">
              <a:buFontTx/>
              <a:buChar char="•"/>
            </a:pPr>
            <a:r>
              <a:rPr lang="en-US" altLang="en-US" sz="2000" dirty="0" smtClean="0">
                <a:latin typeface="Kalinga" pitchFamily="34" charset="0"/>
              </a:rPr>
              <a:t>Fundación Bill y Melinda Gates</a:t>
            </a:r>
          </a:p>
          <a:p>
            <a:pPr marL="800100" lvl="1" indent="-342900">
              <a:buFontTx/>
              <a:buChar char="•"/>
            </a:pPr>
            <a:r>
              <a:rPr lang="en-US" altLang="en-US" sz="2000" dirty="0" smtClean="0">
                <a:latin typeface="Kalinga" pitchFamily="34" charset="0"/>
              </a:rPr>
              <a:t>Otras organizaciones sin ánimo de lucro, como Comic Relief, Fundación la Caixa, Children’s Investment Fund</a:t>
            </a:r>
          </a:p>
          <a:p>
            <a:pPr marL="800100" lvl="1" indent="-342900">
              <a:buFontTx/>
              <a:buChar char="•"/>
            </a:pPr>
            <a:endParaRPr lang="es-ES" altLang="en-US" sz="2000" dirty="0">
              <a:latin typeface="Kalinga" pitchFamily="34" charset="0"/>
              <a:cs typeface="Kalinga" pitchFamily="34" charset="0"/>
            </a:endParaRPr>
          </a:p>
          <a:p>
            <a:r>
              <a:rPr lang="en-US" altLang="en-US" sz="2400" dirty="0" smtClean="0">
                <a:latin typeface="Kalinga" pitchFamily="34" charset="0"/>
              </a:rPr>
              <a:t>GAVI transforma los fondos de estos grupos en compras a granel de vacunas, lo cual mantiene los precios bajos y permite distribuirlas a los países que más las necesitan.</a:t>
            </a:r>
            <a:endParaRPr lang="es-ES" altLang="en-US" sz="2400" dirty="0">
              <a:latin typeface="Kalinga" pitchFamily="34" charset="0"/>
              <a:cs typeface="Kalinga" pitchFamily="34" charset="0"/>
            </a:endParaRPr>
          </a:p>
        </p:txBody>
      </p:sp>
      <p:pic>
        <p:nvPicPr>
          <p:cNvPr id="20488"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0" y="6012353"/>
            <a:ext cx="336391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1890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946275"/>
            <a:ext cx="6605587"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7"/>
          <p:cNvSpPr txBox="1">
            <a:spLocks noChangeArrowheads="1"/>
          </p:cNvSpPr>
          <p:nvPr/>
        </p:nvSpPr>
        <p:spPr bwMode="auto">
          <a:xfrm>
            <a:off x="279400" y="1524000"/>
            <a:ext cx="67198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4000" dirty="0">
                <a:solidFill>
                  <a:srgbClr val="365436"/>
                </a:solidFill>
                <a:latin typeface="Arial" charset="0"/>
              </a:rPr>
              <a:t>VÍDEO</a:t>
            </a:r>
            <a:endParaRPr lang="es-ES" dirty="0">
              <a:solidFill>
                <a:srgbClr val="000000"/>
              </a:solidFill>
              <a:cs typeface="+mn-cs"/>
            </a:endParaRPr>
          </a:p>
          <a:p>
            <a:pPr>
              <a:lnSpc>
                <a:spcPct val="95000"/>
              </a:lnSpc>
            </a:pPr>
            <a:r>
              <a:rPr lang="en-US" sz="4000" dirty="0" smtClean="0">
                <a:solidFill>
                  <a:srgbClr val="365436"/>
                </a:solidFill>
                <a:latin typeface="Arial" charset="0"/>
              </a:rPr>
              <a:t>Los Leones y GAVI en Etiopía</a:t>
            </a:r>
            <a:endParaRPr lang="es-ES" sz="3200" dirty="0">
              <a:solidFill>
                <a:srgbClr val="365436"/>
              </a:solidFill>
              <a:latin typeface="Arial" charset="0"/>
              <a:cs typeface="+mn-cs"/>
            </a:endParaRPr>
          </a:p>
        </p:txBody>
      </p:sp>
      <p:pic>
        <p:nvPicPr>
          <p:cNvPr id="2560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000"/>
            <a:ext cx="103188"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6"/>
          <p:cNvSpPr txBox="1">
            <a:spLocks noChangeArrowheads="1"/>
          </p:cNvSpPr>
          <p:nvPr/>
        </p:nvSpPr>
        <p:spPr bwMode="auto">
          <a:xfrm>
            <a:off x="1498600" y="3962400"/>
            <a:ext cx="5791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dirty="0" smtClean="0">
                <a:solidFill>
                  <a:srgbClr val="000000"/>
                </a:solidFill>
                <a:latin typeface="Arial" charset="0"/>
              </a:rPr>
              <a:t>El Director Wayne Madden asiste a un evento de vacunación en Etiopía.</a:t>
            </a:r>
          </a:p>
          <a:p>
            <a:endParaRPr lang="es-ES" dirty="0">
              <a:solidFill>
                <a:srgbClr val="000000"/>
              </a:solidFill>
              <a:latin typeface="Arial" charset="0"/>
              <a:cs typeface="+mn-cs"/>
            </a:endParaRPr>
          </a:p>
          <a:p>
            <a:r>
              <a:rPr lang="en-US" dirty="0" smtClean="0">
                <a:solidFill>
                  <a:srgbClr val="000000"/>
                </a:solidFill>
                <a:latin typeface="Arial" charset="0"/>
              </a:rPr>
              <a:t>Vea este vídeo aquí: </a:t>
            </a:r>
            <a:r>
              <a:rPr lang="en-US" dirty="0">
                <a:solidFill>
                  <a:srgbClr val="000000"/>
                </a:solidFill>
                <a:latin typeface="Arial" charset="0"/>
                <a:hlinkClick r:id="rId7"/>
              </a:rPr>
              <a:t>http://www.youtube.com/watch?v=nDyo_mK3rwM</a:t>
            </a:r>
            <a:endParaRPr lang="es-ES" dirty="0">
              <a:solidFill>
                <a:srgbClr val="000000"/>
              </a:solidFill>
              <a:latin typeface="Arial" charset="0"/>
              <a:cs typeface="+mn-cs"/>
            </a:endParaRPr>
          </a:p>
          <a:p>
            <a:endParaRPr lang="es-ES" dirty="0" smtClean="0">
              <a:solidFill>
                <a:srgbClr val="000000"/>
              </a:solidFill>
              <a:latin typeface="Arial" charset="0"/>
              <a:cs typeface="+mn-cs"/>
            </a:endParaRPr>
          </a:p>
        </p:txBody>
      </p:sp>
      <p:sp>
        <p:nvSpPr>
          <p:cNvPr id="8" name="Slide Number Placeholder 7"/>
          <p:cNvSpPr>
            <a:spLocks noGrp="1"/>
          </p:cNvSpPr>
          <p:nvPr>
            <p:ph type="sldNum" sz="quarter" idx="12"/>
          </p:nvPr>
        </p:nvSpPr>
        <p:spPr/>
        <p:txBody>
          <a:bodyPr/>
          <a:lstStyle/>
          <a:p>
            <a:pPr>
              <a:defRPr/>
            </a:pPr>
            <a:fld id="{FE3FF1FD-9E9D-4A2F-AD5B-6B9DE49807A3}" type="slidenum">
              <a:rPr lang="en-US">
                <a:solidFill>
                  <a:srgbClr val="000000">
                    <a:lumMod val="65000"/>
                    <a:lumOff val="35000"/>
                  </a:srgbClr>
                </a:solidFill>
              </a:rPr>
              <a:pPr>
                <a:defRPr/>
              </a:pPr>
              <a:t>9</a:t>
            </a:fld>
            <a:endParaRPr lang="es-ES">
              <a:solidFill>
                <a:srgbClr val="000000">
                  <a:lumMod val="65000"/>
                  <a:lumOff val="35000"/>
                </a:srgbClr>
              </a:solidFill>
            </a:endParaRPr>
          </a:p>
        </p:txBody>
      </p:sp>
    </p:spTree>
    <p:extLst>
      <p:ext uri="{BB962C8B-B14F-4D97-AF65-F5344CB8AC3E}">
        <p14:creationId xmlns:p14="http://schemas.microsoft.com/office/powerpoint/2010/main" val="3574658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2639</Words>
  <Application>Microsoft Office PowerPoint</Application>
  <PresentationFormat>Custom</PresentationFormat>
  <Paragraphs>406</Paragraphs>
  <Slides>39</Slides>
  <Notes>39</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39</vt:i4>
      </vt:variant>
    </vt:vector>
  </HeadingPairs>
  <TitlesOfParts>
    <vt:vector size="44" baseType="lpstr">
      <vt:lpstr>Default Design</vt:lpstr>
      <vt:lpstr>Slide 1 Plain</vt:lpstr>
      <vt:lpstr>1_Default Design</vt:lpstr>
      <vt:lpstr>Photo Editor Photo</vt:lpstr>
      <vt:lpstr>Microsoft Excel Chart</vt:lpstr>
      <vt:lpstr>PowerPoint Presentation</vt:lpstr>
      <vt:lpstr>PowerPoint Presentation</vt:lpstr>
      <vt:lpstr>PowerPoint Presentation</vt:lpstr>
      <vt:lpstr>¡Llamado a la acción!</vt:lpstr>
      <vt:lpstr>PowerPoint Presentation</vt:lpstr>
      <vt:lpstr>Un nuevo desafío</vt:lpstr>
      <vt:lpstr>PowerPoint Presentation</vt:lpstr>
      <vt:lpstr>PowerPoint Presentation</vt:lpstr>
      <vt:lpstr>PowerPoint Presentation</vt:lpstr>
      <vt:lpstr>PowerPoint Presentation</vt:lpstr>
      <vt:lpstr>¿Por qué enfocarse en el sarampión?</vt:lpstr>
      <vt:lpstr>PowerPoint Presentation</vt:lpstr>
      <vt:lpstr>¿Por qué enfocarse en el sarampión?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Activismo</vt:lpstr>
      <vt:lpstr>Los Leones contribuyen a hacer del sarampión una cosa del pasado: Malawi</vt:lpstr>
      <vt:lpstr>Movilización social</vt:lpstr>
      <vt:lpstr>Movilización social</vt:lpstr>
      <vt:lpstr>Movilización social</vt:lpstr>
      <vt:lpstr>PowerPoint Presentation</vt:lpstr>
      <vt:lpstr>PowerPoint Presentation</vt:lpstr>
      <vt:lpstr>Promoción y recaudación de fondos</vt:lpstr>
      <vt:lpstr>PowerPoint Presentation</vt:lpstr>
      <vt:lpstr>Desafío del Millón de Dólares de LCIF: ABRIL SOLAMENTE</vt:lpstr>
      <vt:lpstr>Herramientas de promoción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Bianchi, Cynthia</cp:lastModifiedBy>
  <cp:revision>1818</cp:revision>
  <cp:lastPrinted>2014-03-12T21:12:53Z</cp:lastPrinted>
  <dcterms:created xsi:type="dcterms:W3CDTF">2004-05-06T09:28:21Z</dcterms:created>
  <dcterms:modified xsi:type="dcterms:W3CDTF">2014-03-26T14:20:51Z</dcterms:modified>
</cp:coreProperties>
</file>