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337" r:id="rId3"/>
    <p:sldId id="342" r:id="rId4"/>
    <p:sldId id="287" r:id="rId5"/>
    <p:sldId id="332" r:id="rId6"/>
    <p:sldId id="335" r:id="rId7"/>
    <p:sldId id="296" r:id="rId8"/>
    <p:sldId id="321" r:id="rId9"/>
    <p:sldId id="324" r:id="rId10"/>
    <p:sldId id="331" r:id="rId11"/>
    <p:sldId id="322" r:id="rId12"/>
    <p:sldId id="323" r:id="rId13"/>
    <p:sldId id="333" r:id="rId14"/>
    <p:sldId id="339" r:id="rId15"/>
    <p:sldId id="345" r:id="rId16"/>
    <p:sldId id="340" r:id="rId17"/>
    <p:sldId id="316" r:id="rId18"/>
    <p:sldId id="329" r:id="rId19"/>
    <p:sldId id="326" r:id="rId20"/>
    <p:sldId id="319" r:id="rId21"/>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2FA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1" autoAdjust="0"/>
    <p:restoredTop sz="83415" autoAdjust="0"/>
  </p:normalViewPr>
  <p:slideViewPr>
    <p:cSldViewPr>
      <p:cViewPr>
        <p:scale>
          <a:sx n="84" d="100"/>
          <a:sy n="84" d="100"/>
        </p:scale>
        <p:origin x="-13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26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54F1928-5A84-4CD1-9131-DD7673E67B6B}" type="datetimeFigureOut">
              <a:rPr lang="en-US"/>
              <a:pPr>
                <a:defRPr/>
              </a:pPr>
              <a:t>4/1/2014</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111C5BC7-621C-4223-A25C-AF590858AB4E}" type="slidenum">
              <a:rPr lang="en-US"/>
              <a:pPr>
                <a:defRPr/>
              </a:pPr>
              <a:t>‹#›</a:t>
            </a:fld>
            <a:endParaRPr lang="es-ES"/>
          </a:p>
        </p:txBody>
      </p:sp>
    </p:spTree>
    <p:extLst>
      <p:ext uri="{BB962C8B-B14F-4D97-AF65-F5344CB8AC3E}">
        <p14:creationId xmlns:p14="http://schemas.microsoft.com/office/powerpoint/2010/main" val="1071042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662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65F0A2F-EAC9-4149-B195-E873B421F502}" type="slidenum">
              <a:rPr lang="en-US"/>
              <a:pPr>
                <a:defRPr/>
              </a:pPr>
              <a:t>‹#›</a:t>
            </a:fld>
            <a:endParaRPr lang="es-ES"/>
          </a:p>
        </p:txBody>
      </p:sp>
    </p:spTree>
    <p:extLst>
      <p:ext uri="{BB962C8B-B14F-4D97-AF65-F5344CB8AC3E}">
        <p14:creationId xmlns:p14="http://schemas.microsoft.com/office/powerpoint/2010/main" val="2071110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FFB86AD1-662A-4969-95F1-CBA3D4FA42C3}" type="slidenum">
              <a:rPr lang="en-US" smtClean="0"/>
              <a:pPr>
                <a:defRPr/>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C786385-9BBF-4B98-A396-EE5E191AD519}" type="slidenum">
              <a:rPr lang="en-US" altLang="en-US" smtClean="0"/>
              <a:pPr eaLnBrk="1" hangingPunct="1">
                <a:spcBef>
                  <a:spcPct val="0"/>
                </a:spcBef>
                <a:defRPr/>
              </a:pPr>
              <a:t>10</a:t>
            </a:fld>
            <a:endParaRPr lang="es-ES" altLang="en-US" smtClean="0"/>
          </a:p>
        </p:txBody>
      </p:sp>
      <p:sp>
        <p:nvSpPr>
          <p:cNvPr id="49154"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915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en-US" altLang="en-US" smtClean="0">
                <a:solidFill>
                  <a:srgbClr val="000000"/>
                </a:solidFill>
              </a:rPr>
              <a:t>Los que seleccionaron la respuesta E, todos los anteriores, tienen razón. Cerca de 1/3 de los casos de sarampión desarrolla complicaciones, incluyendo cicatrices en la córnea y ceguera, encefalitis, pulmonía y diarrea grave. Estas complicaciones son aun más peligrosas en áreas del mundo que carecen de servicios adecuados de salud para los niños, o en donde los niños sufren de problemas crónicos de la salud debido a la falta de alimentación y agua potable u otros males.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B3F1E6F2-38AC-4760-B838-385A9FE2F13B}" type="slidenum">
              <a:rPr lang="en-US" altLang="en-US" smtClean="0"/>
              <a:pPr eaLnBrk="1" hangingPunct="1">
                <a:spcBef>
                  <a:spcPct val="0"/>
                </a:spcBef>
                <a:defRPr/>
              </a:pPr>
              <a:t>11</a:t>
            </a:fld>
            <a:endParaRPr lang="es-ES" altLang="en-US" smtClean="0"/>
          </a:p>
        </p:txBody>
      </p:sp>
      <p:sp>
        <p:nvSpPr>
          <p:cNvPr id="51202" name="Rectangle 1"/>
          <p:cNvSpPr>
            <a:spLocks noGrp="1" noRot="1" noChangeAspect="1" noChangeArrowheads="1" noTextEdit="1"/>
          </p:cNvSpPr>
          <p:nvPr>
            <p:ph type="sldImg"/>
          </p:nvPr>
        </p:nvSpPr>
        <p:spPr>
          <a:ln/>
        </p:spPr>
      </p:sp>
      <p:sp>
        <p:nvSpPr>
          <p:cNvPr id="5120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¿Cuántas muertes creéis que se han evitado a partir del 2001, con los esfuerzos de vacunación contra el sarampión?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7CCFFE9-D128-4E3C-A50B-C45F7385E27F}" type="slidenum">
              <a:rPr lang="en-US" altLang="en-US" smtClean="0"/>
              <a:pPr eaLnBrk="1" hangingPunct="1">
                <a:spcBef>
                  <a:spcPct val="0"/>
                </a:spcBef>
                <a:defRPr/>
              </a:pPr>
              <a:t>12</a:t>
            </a:fld>
            <a:endParaRPr lang="es-ES" altLang="en-US" smtClean="0"/>
          </a:p>
        </p:txBody>
      </p:sp>
      <p:sp>
        <p:nvSpPr>
          <p:cNvPr id="53250" name="Rectangle 1"/>
          <p:cNvSpPr>
            <a:spLocks noGrp="1" noRot="1" noChangeAspect="1" noChangeArrowheads="1" noTextEdit="1"/>
          </p:cNvSpPr>
          <p:nvPr>
            <p:ph type="sldImg"/>
          </p:nvPr>
        </p:nvSpPr>
        <p:spPr>
          <a:ln/>
        </p:spPr>
      </p:sp>
      <p:sp>
        <p:nvSpPr>
          <p:cNvPr id="53251"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La respuesta es alentadora – ¡13,8 millones de muertes se han evitado!</a:t>
            </a:r>
            <a:r>
              <a:rPr lang="en-US" altLang="en-US" smtClean="0"/>
              <a:t> Las vacunas tienen el poder no solo de salvar, sino también de transformar vidas, al proteger contra la enfermedad. Los niños vacunados tendrán la oportunidad de crecer con salud, ir a la escuela y mejorar sus vidas. Por solo 1 dólar se  puede vacunar a un niño contra el sarampión. Esta es una de las intervenciones de salud económicamente más efectivas disponibles. </a:t>
            </a:r>
            <a:endParaRPr lang="es-ES" altLang="en-US" smtClean="0">
              <a:solidFill>
                <a:srgbClr val="000000"/>
              </a:solidFill>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7A2301BF-1271-4759-86D9-214EFA9CBEED}" type="slidenum">
              <a:rPr lang="en-US" altLang="en-US" smtClean="0"/>
              <a:pPr eaLnBrk="1" hangingPunct="1">
                <a:spcBef>
                  <a:spcPct val="0"/>
                </a:spcBef>
                <a:defRPr/>
              </a:pPr>
              <a:t>13</a:t>
            </a:fld>
            <a:endParaRPr lang="es-ES" altLang="en-US" smtClean="0"/>
          </a:p>
        </p:txBody>
      </p:sp>
      <p:sp>
        <p:nvSpPr>
          <p:cNvPr id="56322" name="Rectangle 1"/>
          <p:cNvSpPr>
            <a:spLocks noGrp="1" noRot="1" noChangeAspect="1" noChangeArrowheads="1" noTextEdit="1"/>
          </p:cNvSpPr>
          <p:nvPr>
            <p:ph type="sldImg"/>
          </p:nvPr>
        </p:nvSpPr>
        <p:spPr>
          <a:ln/>
        </p:spPr>
      </p:sp>
      <p:sp>
        <p:nvSpPr>
          <p:cNvPr id="5632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¡Los resultados son increíbles! Gracias al trabajo de los Leones y de nuestros socios, se han salvado millones de vidas. Pero todavía queda mucho por hacer. 335 niños todavía mueren debido al sarampión todos los días: esto equivale a 14 muertes por hora.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9197EB0E-6ED2-492F-877D-D702A1AF80B4}" type="slidenum">
              <a:rPr lang="en-US" altLang="en-US" smtClean="0"/>
              <a:pPr eaLnBrk="1" hangingPunct="1">
                <a:spcBef>
                  <a:spcPct val="0"/>
                </a:spcBef>
                <a:defRPr/>
              </a:pPr>
              <a:t>14</a:t>
            </a:fld>
            <a:endParaRPr lang="es-ES" altLang="en-US" smtClean="0"/>
          </a:p>
        </p:txBody>
      </p:sp>
      <p:sp>
        <p:nvSpPr>
          <p:cNvPr id="58370"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p:spPr>
        <p:txBody>
          <a:bodyPr lIns="0" tIns="0" rIns="0" bIns="0"/>
          <a:lstStyle/>
          <a:p>
            <a:pPr eaLnBrk="1" hangingPunct="1">
              <a:lnSpc>
                <a:spcPct val="95000"/>
              </a:lnSpc>
              <a:spcBef>
                <a:spcPct val="0"/>
              </a:spcBef>
              <a:buFont typeface="Arial" panose="020B0604020202020204" pitchFamily="34" charset="0"/>
              <a:buNone/>
              <a:defRPr/>
            </a:pPr>
            <a:r>
              <a:rPr lang="en-US" altLang="en-US" dirty="0" smtClean="0">
                <a:solidFill>
                  <a:srgbClr val="000000"/>
                </a:solidFill>
              </a:rPr>
              <a:t>Como han podido ver, el respaldo de los Leones ha reducido las muertes por sarampión alrededor del mundo, pero ¿cuál es la trayectoria tomada por su donación para alcanzar estos increíbles resultados? </a:t>
            </a:r>
          </a:p>
          <a:p>
            <a:pPr eaLnBrk="1" hangingPunct="1">
              <a:lnSpc>
                <a:spcPct val="95000"/>
              </a:lnSpc>
              <a:spcBef>
                <a:spcPct val="0"/>
              </a:spcBef>
              <a:buFont typeface="Arial" panose="020B0604020202020204" pitchFamily="34" charset="0"/>
              <a:buNone/>
              <a:defRPr/>
            </a:pPr>
            <a:endParaRPr lang="es-E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Hacer clic una vez con el ratón</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Los clubes y Leones generosos respaldan Una vacuna, una vida donando fondos a LCIF.  </a:t>
            </a:r>
          </a:p>
          <a:p>
            <a:pPr eaLnBrk="1" hangingPunct="1">
              <a:lnSpc>
                <a:spcPct val="95000"/>
              </a:lnSpc>
              <a:spcBef>
                <a:spcPct val="0"/>
              </a:spcBef>
              <a:buFont typeface="Arial" panose="020B0604020202020204" pitchFamily="34" charset="0"/>
              <a:buNone/>
              <a:defRPr/>
            </a:pPr>
            <a:endParaRPr lang="es-E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Hacer clic dos veces con el ratón</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LCIF respalda a GAVI</a:t>
            </a:r>
          </a:p>
          <a:p>
            <a:pPr eaLnBrk="1" hangingPunct="1">
              <a:lnSpc>
                <a:spcPct val="95000"/>
              </a:lnSpc>
              <a:spcBef>
                <a:spcPct val="0"/>
              </a:spcBef>
              <a:buFont typeface="Arial" panose="020B0604020202020204" pitchFamily="34" charset="0"/>
              <a:buNone/>
              <a:defRPr/>
            </a:pPr>
            <a:endParaRPr lang="es-E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Hacer clic una vez con el ratón</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GAVI compra las vacunas al menor costo y después las distribuye a países prioritarios donde hay numerosos brotes de sarampión y los </a:t>
            </a:r>
            <a:r>
              <a:rPr dirty="0" smtClean="0"/>
              <a:t>padres no tienen acceso a servicios de inmunización que podrían proteger a sus niños contra el sarampión. Factores tales como la pobreza, los sistemas de salud deficientes y la falta de información impiden que las familias obtengan atención médica preventiva. </a:t>
            </a: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Hacer clic dos veces con el ratón </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Se capacita a los trabajadores de salud para los eventos de vacunación en todo el país. Los Leones trabajan con líderes locales para difundir los eventos de vacunación en la comunidad. Los Leones trabajan activamente para alentar a las familias a que traigan a sus niños para ser vacunados. Los Leones distribuyen volantes, van de puerta en puerta, organizan medios de transporte para que las familias puedan llegar a los eventos, y se ofrecen de voluntarios en los días de vacunación. </a:t>
            </a: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Hacer clic una vez con el ratón</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Los Leones trabajan intensamente en cada etapa del proceso, desde colaborar con GAVI y funcionarios sanitarios, hasta organizar campañas de vacunación, promover eventos de vacunación en sus comunidades y hacer trabajo voluntario durante los eventos. </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El resultado de la dedicación, esfuerzo y generosidad de los Leones es increíble. ¡Salvamos la vida de millones de niños!</a:t>
            </a:r>
          </a:p>
          <a:p>
            <a:pPr marL="171450" indent="-171450" eaLnBrk="1" hangingPunct="1">
              <a:lnSpc>
                <a:spcPct val="95000"/>
              </a:lnSpc>
              <a:spcBef>
                <a:spcPct val="0"/>
              </a:spcBef>
              <a:buFont typeface="Arial" panose="020B0604020202020204" pitchFamily="34" charset="0"/>
              <a:buChar char="•"/>
              <a:defRPr/>
            </a:pPr>
            <a:endParaRPr lang="es-ES"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es-ES"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es-ES" altLang="en-US" dirty="0" smtClean="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F4EAB85-B75B-4C49-AD07-F655959D7BCF}" type="slidenum">
              <a:rPr lang="en-US" altLang="en-US" smtClean="0"/>
              <a:pPr eaLnBrk="1" hangingPunct="1">
                <a:spcBef>
                  <a:spcPct val="0"/>
                </a:spcBef>
                <a:defRPr/>
              </a:pPr>
              <a:t>15</a:t>
            </a:fld>
            <a:endParaRPr lang="es-ES" altLang="en-US" smtClean="0"/>
          </a:p>
        </p:txBody>
      </p:sp>
      <p:sp>
        <p:nvSpPr>
          <p:cNvPr id="60418" name="Rectangle 1"/>
          <p:cNvSpPr>
            <a:spLocks noGrp="1" noRot="1" noChangeAspect="1" noChangeArrowheads="1" noTextEdit="1"/>
          </p:cNvSpPr>
          <p:nvPr>
            <p:ph type="sldImg"/>
          </p:nvPr>
        </p:nvSpPr>
        <p:spPr>
          <a:ln/>
        </p:spPr>
      </p:sp>
      <p:sp>
        <p:nvSpPr>
          <p:cNvPr id="60419"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t>Este es solo un ejemplo de Leones que trabajan en su comunidad para que el sarampión sea una cosa del pasado. </a:t>
            </a:r>
            <a:endParaRPr lang="es-ES" altLang="en-US" smtClean="0"/>
          </a:p>
          <a:p>
            <a:pPr eaLnBrk="1" hangingPunct="1">
              <a:lnSpc>
                <a:spcPct val="95000"/>
              </a:lnSpc>
              <a:spcBef>
                <a:spcPct val="0"/>
              </a:spcBef>
            </a:pPr>
            <a:endParaRPr lang="es-ES" altLang="en-US" smtClean="0"/>
          </a:p>
          <a:p>
            <a:pPr eaLnBrk="1" hangingPunct="1">
              <a:lnSpc>
                <a:spcPct val="95000"/>
              </a:lnSpc>
              <a:spcBef>
                <a:spcPct val="0"/>
              </a:spcBef>
            </a:pPr>
            <a:r>
              <a:rPr lang="en-US" altLang="en-US" smtClean="0"/>
              <a:t>A comienzos de noviembre, los Leones de Botsuana ayudaron al Ministerio de Salud del país con una campaña de cinco días para vacunar al 95 por ciento de los niños menores de 5 años de edad y darles suplementos de vitamina A y píldoras para eliminar la lombriz. Se inmunizó a casi 200.000 niños durante la campaña. </a:t>
            </a:r>
          </a:p>
          <a:p>
            <a:pPr eaLnBrk="1" hangingPunct="1">
              <a:lnSpc>
                <a:spcPct val="95000"/>
              </a:lnSpc>
              <a:spcBef>
                <a:spcPct val="0"/>
              </a:spcBef>
            </a:pPr>
            <a:endParaRPr lang="es-ES" altLang="en-US" smtClean="0"/>
          </a:p>
          <a:p>
            <a:r>
              <a:rPr lang="en-US" altLang="en-US" smtClean="0"/>
              <a:t>Los Leones jugaron un papel clave en difundir el mensaje sobre la campaña. Los Leones ayudaron en todo el país a alquilar sistemas de altavoces, camiones con remolque y hasta caravanas de vehículos para difundir mensajes sobre la próxima campaña de vacunación directamente a la población. </a:t>
            </a:r>
          </a:p>
          <a:p>
            <a:r>
              <a:rPr lang="en-US" altLang="en-US" smtClean="0"/>
              <a:t>En una zona del país, dos equipos de Leones fueron de puerta en puerta para recordar a las familias que lleven a sus hijos a vacunarlos. En Tonota, al este de Botsuana, los Leones ayudaron a pagar por un autobús para llevar a familias de áreas remotas hasta el pueblo para que no se pierdan la oportunidad para ser vacunados. </a:t>
            </a:r>
          </a:p>
          <a:p>
            <a:endParaRPr lang="es-ES" altLang="en-US"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eaLnBrk="1" hangingPunct="1"/>
            <a:r>
              <a:rPr lang="en-US" altLang="en-US" smtClean="0"/>
              <a:t>Ahora que conocéis el problema que causa el sarampión, quizás os estés preguntando cómo vosotros y sus compañeros Leones podrían ayudar. Podéis ayudar de muchas maneras valiosas, incluyendo informar a los Leones y no Leones sobre el sarampión para crear conciencia de lo importante que es la vacunación. Pero lo más importante que podrían hacer vosotros y sus clubes de inmediato es recaudar fondos para la iniciativa Una vacuna, Una vida.</a:t>
            </a:r>
          </a:p>
        </p:txBody>
      </p:sp>
      <p:sp>
        <p:nvSpPr>
          <p:cNvPr id="3277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E5EB0FA-9203-495F-8787-66648382E6FA}" type="slidenum">
              <a:rPr lang="en-US" altLang="en-US" smtClean="0"/>
              <a:pPr eaLnBrk="1" hangingPunct="1">
                <a:spcBef>
                  <a:spcPct val="0"/>
                </a:spcBef>
                <a:defRPr/>
              </a:pPr>
              <a:t>16</a:t>
            </a:fld>
            <a:endParaRPr lang="es-E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3A2921F-765B-472F-9C13-F98C01DDC91C}" type="slidenum">
              <a:rPr lang="en-US" altLang="en-US" smtClean="0"/>
              <a:pPr eaLnBrk="1" hangingPunct="1">
                <a:spcBef>
                  <a:spcPct val="0"/>
                </a:spcBef>
                <a:defRPr/>
              </a:pPr>
              <a:t>17</a:t>
            </a:fld>
            <a:endParaRPr lang="es-ES" altLang="en-US" smtClean="0"/>
          </a:p>
        </p:txBody>
      </p:sp>
      <p:sp>
        <p:nvSpPr>
          <p:cNvPr id="64514"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451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en-US" altLang="en-US" smtClean="0">
                <a:solidFill>
                  <a:srgbClr val="000000"/>
                </a:solidFill>
              </a:rPr>
              <a:t>Consideren esta pregunta: Si su club dona US$1.000 a Una vacuna, una vida, ¿cuántos dólares de fondos equiparados generará su donación?</a:t>
            </a:r>
          </a:p>
          <a:p>
            <a:pPr eaLnBrk="1" hangingPunct="1">
              <a:lnSpc>
                <a:spcPct val="95000"/>
              </a:lnSpc>
              <a:spcBef>
                <a:spcPct val="0"/>
              </a:spcBef>
            </a:pPr>
            <a:endParaRPr lang="es-ES" altLang="en-US" smtClean="0">
              <a:solidFill>
                <a:srgbClr val="000000"/>
              </a:solidFill>
              <a:cs typeface="Times New Roman" pitchFamily="18" charset="0"/>
            </a:endParaRPr>
          </a:p>
          <a:p>
            <a:pPr eaLnBrk="1" hangingPunct="1">
              <a:lnSpc>
                <a:spcPct val="95000"/>
              </a:lnSpc>
              <a:spcBef>
                <a:spcPct val="0"/>
              </a:spcBef>
            </a:pPr>
            <a:r>
              <a:rPr lang="en-US" altLang="en-US" smtClean="0">
                <a:solidFill>
                  <a:srgbClr val="000000"/>
                </a:solidFill>
              </a:rPr>
              <a:t>La respuesta es US$1.000. Eso significa que la donación de su club tendría aun más poder que el usual y ayudará a salvar el doble de vidas.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eaLnBrk="1" hangingPunct="1"/>
            <a:r>
              <a:rPr lang="en-US" altLang="en-US" smtClean="0"/>
              <a:t>Es fácil donar. Podéis hacerlo en línea a través de www.lcif.org y pagar con una tarjeta de crédito, o podéis remitir un cheque pagadero en dólares estadounidenses. También podrían hacer el pago a la cuenta de la Asociación en su país para los clubes de Leones, Es imprescindible que marquen el comprobante de pago "Para la causa del sarampión". Si el donativo se aplicará a una Mención Amigos de Melvin Jones, marquen bajo el "Propósito de la donación" la opción "Sarampión"</a:t>
            </a:r>
          </a:p>
          <a:p>
            <a:pPr eaLnBrk="1" hangingPunct="1"/>
            <a:endParaRPr lang="es-ES" altLang="en-US" smtClean="0"/>
          </a:p>
          <a:p>
            <a:pPr eaLnBrk="1" hangingPunct="1"/>
            <a:endParaRPr lang="es-ES" altLang="en-US" smtClean="0"/>
          </a:p>
        </p:txBody>
      </p:sp>
      <p:sp>
        <p:nvSpPr>
          <p:cNvPr id="35844"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7512730A-D65E-413B-824B-8C753446557C}" type="slidenum">
              <a:rPr lang="en-US" altLang="en-US" smtClean="0"/>
              <a:pPr eaLnBrk="1" hangingPunct="1">
                <a:spcBef>
                  <a:spcPct val="0"/>
                </a:spcBef>
                <a:defRPr/>
              </a:pPr>
              <a:t>18</a:t>
            </a:fld>
            <a:endParaRPr lang="es-E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r>
              <a:rPr lang="en-US" altLang="en-US" smtClean="0"/>
              <a:t>Espero que hoy hayan aprendido un poco sobre el sarampión y la iniciativa Una vacuna, una vida. Con gusto responderé las preguntas que tengan.  </a:t>
            </a:r>
          </a:p>
        </p:txBody>
      </p:sp>
      <p:sp>
        <p:nvSpPr>
          <p:cNvPr id="36868"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CADF288-7E44-43F4-8CF1-C03BC91FE1B8}" type="slidenum">
              <a:rPr lang="en-US" altLang="en-US" smtClean="0"/>
              <a:pPr eaLnBrk="1" hangingPunct="1">
                <a:spcBef>
                  <a:spcPct val="0"/>
                </a:spcBef>
                <a:defRPr/>
              </a:pPr>
              <a:t>19</a:t>
            </a:fld>
            <a:endParaRPr lang="es-E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7C23818-D292-4C16-BE5F-73D7E30D3A9E}" type="slidenum">
              <a:rPr lang="en-US" altLang="en-US" smtClean="0"/>
              <a:pPr eaLnBrk="1" hangingPunct="1">
                <a:spcBef>
                  <a:spcPct val="0"/>
                </a:spcBef>
                <a:defRPr/>
              </a:pPr>
              <a:t>2</a:t>
            </a:fld>
            <a:endParaRPr lang="es-ES" altLang="en-US" smtClean="0"/>
          </a:p>
        </p:txBody>
      </p:sp>
      <p:sp>
        <p:nvSpPr>
          <p:cNvPr id="31746" name="Rectangle 1"/>
          <p:cNvSpPr>
            <a:spLocks noGrp="1" noRot="1" noChangeAspect="1" noChangeArrowheads="1" noTextEdit="1"/>
          </p:cNvSpPr>
          <p:nvPr>
            <p:ph type="sldImg"/>
          </p:nvPr>
        </p:nvSpPr>
        <p:spPr>
          <a:ln/>
        </p:spPr>
      </p:sp>
      <p:sp>
        <p:nvSpPr>
          <p:cNvPr id="31747"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Los Leones han luchado activamente para eliminar el sarampión desde 2010, cuando </a:t>
            </a:r>
            <a:r>
              <a:rPr lang="en-US" smtClean="0"/>
              <a:t>los Leones y LCIF se aliaron con la Iniciativa contra el Sarampión y la Rubéola, y la Fundación Bill y Melinda Gates, para llevar a cabo programas piloto en países africanos, vacunando a más de 41 millones de niños. </a:t>
            </a:r>
          </a:p>
          <a:p>
            <a:pPr eaLnBrk="1" hangingPunct="1">
              <a:lnSpc>
                <a:spcPct val="95000"/>
              </a:lnSpc>
              <a:spcBef>
                <a:spcPct val="0"/>
              </a:spcBef>
            </a:pPr>
            <a:endParaRPr lang="es-ES" smtClean="0"/>
          </a:p>
          <a:p>
            <a:pPr eaLnBrk="1" hangingPunct="1">
              <a:lnSpc>
                <a:spcPct val="95000"/>
              </a:lnSpc>
              <a:spcBef>
                <a:spcPct val="0"/>
              </a:spcBef>
            </a:pPr>
            <a:r>
              <a:rPr lang="en-US" smtClean="0"/>
              <a:t>En los últimos años, los Leones han desempeñado un papel central en las iniciativas de movilización social, junto con los líderes locales, coordinando publicidad en la comunidad y trabajando como voluntarios en los centros de vacunación. Millones de niños han sido vacunados gracias al esfuerzo realizado por los Leones en sus comunidades. ¿Pero por qué es la lucha para eliminar el sarampión tan importante? </a:t>
            </a:r>
            <a:endParaRPr lang="es-ES" altLang="en-US" smtClean="0">
              <a:solidFill>
                <a:srgbClr val="000000"/>
              </a:solidFill>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9250FC1E-2C49-49F9-9761-89522DCCEE58}" type="slidenum">
              <a:rPr lang="en-US" altLang="en-US" smtClean="0"/>
              <a:pPr eaLnBrk="1" hangingPunct="1">
                <a:spcBef>
                  <a:spcPct val="0"/>
                </a:spcBef>
                <a:defRPr/>
              </a:pPr>
              <a:t>3</a:t>
            </a:fld>
            <a:endParaRPr lang="es-ES" altLang="en-US" smtClean="0"/>
          </a:p>
        </p:txBody>
      </p:sp>
      <p:sp>
        <p:nvSpPr>
          <p:cNvPr id="33794" name="Rectangle 1"/>
          <p:cNvSpPr>
            <a:spLocks noGrp="1" noRot="1" noChangeAspect="1" noChangeArrowheads="1" noTextEdit="1"/>
          </p:cNvSpPr>
          <p:nvPr>
            <p:ph type="sldImg"/>
          </p:nvPr>
        </p:nvSpPr>
        <p:spPr>
          <a:ln/>
        </p:spPr>
      </p:sp>
      <p:sp>
        <p:nvSpPr>
          <p:cNvPr id="33795"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A diario, el sarampión se cobra la vida de 335 niños. Eso es más de 122.000 niños por año. Y es completamente evitable. La mayoría de vosotros en este salón puede estar familiarizado con el sarampión. Pero quizás no estén familiarizados con el impacto devastador que el sarampión tiene alrededor del mundo, y las razones que han hecho que los Leones se comprometan a combatirlo.  </a:t>
            </a:r>
          </a:p>
          <a:p>
            <a:pPr eaLnBrk="1" hangingPunct="1">
              <a:lnSpc>
                <a:spcPct val="95000"/>
              </a:lnSpc>
              <a:spcBef>
                <a:spcPct val="0"/>
              </a:spcBef>
            </a:pPr>
            <a:endParaRPr lang="es-ES" altLang="en-US" smtClean="0">
              <a:solidFill>
                <a:srgbClr val="000000"/>
              </a:solidFill>
              <a:cs typeface="Times New Roman" pitchFamily="18" charset="0"/>
            </a:endParaRPr>
          </a:p>
          <a:p>
            <a:pPr eaLnBrk="1" hangingPunct="1">
              <a:lnSpc>
                <a:spcPct val="95000"/>
              </a:lnSpc>
              <a:spcBef>
                <a:spcPct val="0"/>
              </a:spcBef>
            </a:pPr>
            <a:r>
              <a:rPr lang="en-US" altLang="en-US" smtClean="0">
                <a:solidFill>
                  <a:srgbClr val="000000"/>
                </a:solidFill>
              </a:rPr>
              <a:t>Hoy, sabréis esas razones - y yo espero que os unáis a la batalla. Solo ganaremos el combate contra el sarampión con vuestra ayuda y la ayuda de vuestros compañeros Leones.</a:t>
            </a:r>
          </a:p>
          <a:p>
            <a:pPr eaLnBrk="1" hangingPunct="1">
              <a:lnSpc>
                <a:spcPct val="95000"/>
              </a:lnSpc>
              <a:spcBef>
                <a:spcPct val="0"/>
              </a:spcBef>
            </a:pPr>
            <a:endParaRPr lang="es-ES" altLang="en-US" smtClean="0">
              <a:solidFill>
                <a:srgbClr val="000000"/>
              </a:solidFill>
              <a:cs typeface="Times New Roman" pitchFamily="18" charset="0"/>
            </a:endParaRPr>
          </a:p>
          <a:p>
            <a:pPr eaLnBrk="1" hangingPunct="1">
              <a:lnSpc>
                <a:spcPct val="95000"/>
              </a:lnSpc>
              <a:spcBef>
                <a:spcPct val="0"/>
              </a:spcBef>
            </a:pPr>
            <a:endParaRPr lang="es-ES" altLang="en-US" smtClean="0">
              <a:solidFill>
                <a:srgbClr val="000000"/>
              </a:solidFill>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5E71E67-DA22-45C9-BA9F-5746E5D927FA}" type="slidenum">
              <a:rPr lang="en-US" altLang="en-US" smtClean="0"/>
              <a:pPr eaLnBrk="1" hangingPunct="1">
                <a:spcBef>
                  <a:spcPct val="0"/>
                </a:spcBef>
                <a:defRPr/>
              </a:pPr>
              <a:t>4</a:t>
            </a:fld>
            <a:endParaRPr lang="es-ES" altLang="en-US" smtClean="0"/>
          </a:p>
        </p:txBody>
      </p:sp>
      <p:sp>
        <p:nvSpPr>
          <p:cNvPr id="35842" name="Rectangle 1"/>
          <p:cNvSpPr>
            <a:spLocks noGrp="1" noRot="1" noChangeAspect="1" noChangeArrowheads="1" noTextEdit="1"/>
          </p:cNvSpPr>
          <p:nvPr>
            <p:ph type="sldImg"/>
          </p:nvPr>
        </p:nvSpPr>
        <p:spPr>
          <a:ln/>
        </p:spPr>
      </p:sp>
      <p:sp>
        <p:nvSpPr>
          <p:cNvPr id="3584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Quisiera contarles un un poco sobre el sarampión.  </a:t>
            </a:r>
          </a:p>
          <a:p>
            <a:pPr marL="273050" lvl="1" eaLnBrk="1" hangingPunct="1">
              <a:lnSpc>
                <a:spcPct val="95000"/>
              </a:lnSpc>
              <a:spcBef>
                <a:spcPct val="0"/>
              </a:spcBef>
              <a:buFontTx/>
              <a:buChar char="•"/>
            </a:pPr>
            <a:r>
              <a:rPr lang="en-US" altLang="en-US" smtClean="0">
                <a:solidFill>
                  <a:srgbClr val="000000"/>
                </a:solidFill>
              </a:rPr>
              <a:t> El sarampión es una de las cinco enfermedades mortales en el mundo que puede evitarse con las vacunas</a:t>
            </a:r>
          </a:p>
          <a:p>
            <a:pPr marL="273050" lvl="1" eaLnBrk="1" hangingPunct="1">
              <a:lnSpc>
                <a:spcPct val="95000"/>
              </a:lnSpc>
              <a:spcBef>
                <a:spcPct val="0"/>
              </a:spcBef>
              <a:buFontTx/>
              <a:buChar char="•"/>
            </a:pPr>
            <a:r>
              <a:rPr lang="en-US" altLang="en-US" smtClean="0">
                <a:solidFill>
                  <a:srgbClr val="000000"/>
                </a:solidFill>
              </a:rPr>
              <a:t> Es fácil y económico prevenirlo. La vacuna cuesta menos de US$1 y da inmunidad para toda la vida.</a:t>
            </a:r>
          </a:p>
          <a:p>
            <a:pPr marL="273050" lvl="1" eaLnBrk="1" hangingPunct="1">
              <a:lnSpc>
                <a:spcPct val="95000"/>
              </a:lnSpc>
              <a:spcBef>
                <a:spcPct val="0"/>
              </a:spcBef>
              <a:buFontTx/>
              <a:buChar char="•"/>
            </a:pPr>
            <a:r>
              <a:rPr lang="en-US" altLang="en-US" smtClean="0">
                <a:solidFill>
                  <a:srgbClr val="000000"/>
                </a:solidFill>
              </a:rPr>
              <a:t> Está en todas partes del mundo - las epidemias de sarampión han ocurrido en cada continente y en todos los climas</a:t>
            </a:r>
          </a:p>
          <a:p>
            <a:pPr marL="273050" lvl="1" eaLnBrk="1" hangingPunct="1">
              <a:spcBef>
                <a:spcPct val="0"/>
              </a:spcBef>
              <a:buFontTx/>
              <a:buChar char="•"/>
            </a:pPr>
            <a:r>
              <a:rPr lang="en-US" altLang="en-US" smtClean="0">
                <a:solidFill>
                  <a:srgbClr val="000000"/>
                </a:solidFill>
              </a:rPr>
              <a:t> El sarampión es una de las enfermedades más contagiosas – 90% de los expuestos al virus del sarampión lo contraerán si no están inmunizados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84F83412-ADF9-4777-8FE0-066DEFA54773}" type="slidenum">
              <a:rPr lang="en-US" altLang="en-US" smtClean="0"/>
              <a:pPr>
                <a:defRPr/>
              </a:pPr>
              <a:t>5</a:t>
            </a:fld>
            <a:endParaRPr lang="es-ES" altLang="en-US" smtClean="0"/>
          </a:p>
        </p:txBody>
      </p:sp>
      <p:sp>
        <p:nvSpPr>
          <p:cNvPr id="37890"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r>
              <a:rPr lang="en-US" altLang="en-US" dirty="0" smtClean="0"/>
              <a:t>En julio de 2013 anunciamos una nueva sociedad con la Alianza GAVI. Esta nueva sociedad permite a LCIF y los Leones a continuar nuestros esfuerzos de recaudación de fondos y alianza en el campo muy similares a los que hemos efectuado desde 2010, y que ayudarán a proteger decenas de millones de niños en los países más pobres del mundo contra el sarampión.   </a:t>
            </a:r>
          </a:p>
          <a:p>
            <a:pPr>
              <a:defRPr/>
            </a:pPr>
            <a:endParaRPr lang="es-ES" altLang="en-US" dirty="0" smtClean="0">
              <a:cs typeface="Times New Roman" panose="02020603050405020304" pitchFamily="18" charset="0"/>
            </a:endParaRPr>
          </a:p>
          <a:p>
            <a:pPr marL="171450" indent="-171450">
              <a:buFontTx/>
              <a:buChar char="•"/>
              <a:defRPr/>
            </a:pPr>
            <a:r>
              <a:rPr lang="en-US" altLang="en-US" dirty="0" smtClean="0"/>
              <a:t>Los Leones se han comprometido a recaudar 30 millones de dólares antes de nuestro centenario en 2017. Los fondos recaudados por los Leones serán equiparados en un monto equivalente por los socios de equiparación de GAVI, el departamento de Desarrollo Internacional del Reino Unido (DFID) y por la Fundación Bill y Melinda Gates, lo que representará una recaudación total de 60 millones de dólares. A través de nuestros esfuerzos conjuntos con GAVI y otros aliados, mejoraremos el acceso a los servicios de vacunación de calidad en todos los niveles: nacional, local y mundial, para beneficiar a los niños alrededor del mundo.  </a:t>
            </a:r>
          </a:p>
          <a:p>
            <a:pPr marL="171450" indent="-171450">
              <a:buFontTx/>
              <a:buChar char="•"/>
              <a:defRPr/>
            </a:pPr>
            <a:endParaRPr lang="es-ES" altLang="en-US" dirty="0" smtClean="0">
              <a:cs typeface="Times New Roman" panose="02020603050405020304" pitchFamily="18" charset="0"/>
            </a:endParaRPr>
          </a:p>
          <a:p>
            <a:pPr marL="171450" indent="-171450">
              <a:buFontTx/>
              <a:buChar char="•"/>
              <a:defRPr/>
            </a:pPr>
            <a:r>
              <a:rPr lang="en-US" altLang="en-US" dirty="0" smtClean="0"/>
              <a:t>Los Leones también desempeñarán un papel central en las iniciativas de movilización social, junto con los líderes locales, coordinando publicidad en la comunidad y trabajando como voluntarios en los centros de vacunación. Gracias a nuestros esfuerzos de recaudación de fondos y activismo, los Leones ayudarán a inmunizar a más de 114 millones de niños. </a:t>
            </a:r>
          </a:p>
          <a:p>
            <a:pPr marL="171450" indent="-171450">
              <a:buFontTx/>
              <a:buChar char="•"/>
              <a:defRPr/>
            </a:pPr>
            <a:endParaRPr lang="es-ES" altLang="en-US" sz="1600" dirty="0" smtClean="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E500F04-3DE6-416E-9E2E-2D602C7CADCE}" type="slidenum">
              <a:rPr lang="en-US" altLang="en-US" smtClean="0"/>
              <a:pPr eaLnBrk="1" hangingPunct="1">
                <a:spcBef>
                  <a:spcPct val="0"/>
                </a:spcBef>
                <a:defRPr/>
              </a:pPr>
              <a:t>6</a:t>
            </a:fld>
            <a:endParaRPr lang="es-ES" altLang="en-US" smtClean="0"/>
          </a:p>
        </p:txBody>
      </p:sp>
      <p:sp>
        <p:nvSpPr>
          <p:cNvPr id="39938"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p:spPr>
        <p:txBody>
          <a:bodyPr lIns="0" tIns="0" rIns="0" bIns="0"/>
          <a:lstStyle/>
          <a:p>
            <a:pPr marL="171450" indent="-171450">
              <a:buFontTx/>
              <a:buChar char="•"/>
              <a:defRPr/>
            </a:pPr>
            <a:r>
              <a:rPr lang="en-US" altLang="en-US" dirty="0" smtClean="0"/>
              <a:t>La Alianza GAVI fue establecida en 2000 como Alianza Global para Vacunas e Inmunización (GAVI) para financiar la vacunación de niños en más de 70 de los países más pobres del mundo. La misión de GAVI es salvar la vida de los niños y proteger la salud de la gente aumentando el acceso de los países más pobres del mundo a la inmunización. </a:t>
            </a:r>
          </a:p>
          <a:p>
            <a:pPr>
              <a:defRPr/>
            </a:pPr>
            <a:endParaRPr lang="es-ES" altLang="en-US" dirty="0" smtClean="0">
              <a:cs typeface="Times New Roman" panose="02020603050405020304" pitchFamily="18" charset="0"/>
            </a:endParaRPr>
          </a:p>
          <a:p>
            <a:pPr marL="171450" indent="-171450">
              <a:buFontTx/>
              <a:buChar char="•"/>
              <a:defRPr/>
            </a:pPr>
            <a:r>
              <a:rPr lang="en-US" altLang="en-US" dirty="0" smtClean="0"/>
              <a:t>Desde el año 2000, se ha inmunizado a 440 millones de niños adicionales contra las enfermedades prevenibles por vacunas más importantes, como el sarampión, en los países más pobres del mundo, con el respaldo de GAVI, previniendo aproximadamente seis millones de muertes futuras. </a:t>
            </a:r>
            <a:endParaRPr lang="es-ES" altLang="en-US" dirty="0" smtClean="0">
              <a:latin typeface="Arial" pitchFamily="34" charset="0"/>
            </a:endParaRPr>
          </a:p>
          <a:p>
            <a:pPr eaLnBrk="1" hangingPunct="1">
              <a:lnSpc>
                <a:spcPct val="95000"/>
              </a:lnSpc>
              <a:spcBef>
                <a:spcPct val="0"/>
              </a:spcBef>
              <a:defRPr/>
            </a:pPr>
            <a:endParaRPr lang="es-ES" altLang="en-US" dirty="0"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F7DC204-BA64-4277-A67E-56D7D15D3893}" type="slidenum">
              <a:rPr lang="en-US" altLang="en-US" smtClean="0"/>
              <a:pPr eaLnBrk="1" hangingPunct="1">
                <a:spcBef>
                  <a:spcPct val="0"/>
                </a:spcBef>
                <a:defRPr/>
              </a:pPr>
              <a:t>7</a:t>
            </a:fld>
            <a:endParaRPr lang="es-ES" altLang="en-US" smtClean="0"/>
          </a:p>
        </p:txBody>
      </p:sp>
      <p:sp>
        <p:nvSpPr>
          <p:cNvPr id="41986"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r>
              <a:rPr lang="en-US" dirty="0" smtClean="0">
                <a:solidFill>
                  <a:srgbClr val="000000"/>
                </a:solidFill>
              </a:rPr>
              <a:t>Ahora les haré unas cuantas preguntas. ¡Si saben la respuesta denla en voz alta!</a:t>
            </a:r>
          </a:p>
          <a:p>
            <a:pPr eaLnBrk="1" hangingPunct="1">
              <a:lnSpc>
                <a:spcPct val="95000"/>
              </a:lnSpc>
              <a:spcBef>
                <a:spcPct val="0"/>
              </a:spcBef>
              <a:defRPr/>
            </a:pPr>
            <a:endParaRPr lang="es-ES" dirty="0" smtClean="0">
              <a:solidFill>
                <a:srgbClr val="000000"/>
              </a:solidFill>
              <a:cs typeface="Times New Roman" pitchFamily="18" charset="0"/>
            </a:endParaRPr>
          </a:p>
          <a:p>
            <a:pPr eaLnBrk="1" hangingPunct="1">
              <a:lnSpc>
                <a:spcPct val="95000"/>
              </a:lnSpc>
              <a:spcBef>
                <a:spcPct val="0"/>
              </a:spcBef>
              <a:defRPr/>
            </a:pPr>
            <a:r>
              <a:rPr lang="en-US" dirty="0" smtClean="0">
                <a:solidFill>
                  <a:srgbClr val="000000"/>
                </a:solidFill>
              </a:rPr>
              <a:t>¿Qué áreas del mundo en la actualidad están afectadas por el sarampión?</a:t>
            </a:r>
          </a:p>
          <a:p>
            <a:pPr marL="342900" indent="-342900" eaLnBrk="1" hangingPunct="1">
              <a:lnSpc>
                <a:spcPct val="95000"/>
              </a:lnSpc>
              <a:spcBef>
                <a:spcPct val="0"/>
              </a:spcBef>
              <a:buFontTx/>
              <a:buAutoNum type="alphaUcPeriod"/>
              <a:defRPr/>
            </a:pPr>
            <a:r>
              <a:rPr lang="en-US" dirty="0" smtClean="0">
                <a:solidFill>
                  <a:srgbClr val="000000"/>
                </a:solidFill>
              </a:rPr>
              <a:t>Países en vías de desarrollo</a:t>
            </a:r>
          </a:p>
          <a:p>
            <a:pPr marL="342900" indent="-342900" eaLnBrk="1" hangingPunct="1">
              <a:lnSpc>
                <a:spcPct val="95000"/>
              </a:lnSpc>
              <a:spcBef>
                <a:spcPct val="0"/>
              </a:spcBef>
              <a:buFontTx/>
              <a:buAutoNum type="alphaUcPeriod"/>
              <a:defRPr/>
            </a:pPr>
            <a:r>
              <a:rPr lang="en-US" dirty="0" smtClean="0">
                <a:solidFill>
                  <a:srgbClr val="000000"/>
                </a:solidFill>
              </a:rPr>
              <a:t>África </a:t>
            </a:r>
          </a:p>
          <a:p>
            <a:pPr marL="342900" indent="-342900" eaLnBrk="1" hangingPunct="1">
              <a:lnSpc>
                <a:spcPct val="95000"/>
              </a:lnSpc>
              <a:spcBef>
                <a:spcPct val="0"/>
              </a:spcBef>
              <a:buFontTx/>
              <a:buAutoNum type="alphaUcPeriod"/>
              <a:defRPr/>
            </a:pPr>
            <a:r>
              <a:rPr lang="en-US" dirty="0" smtClean="0">
                <a:solidFill>
                  <a:srgbClr val="000000"/>
                </a:solidFill>
              </a:rPr>
              <a:t>África, Asia y Europa</a:t>
            </a:r>
          </a:p>
          <a:p>
            <a:pPr marL="342900" indent="-342900" eaLnBrk="1" hangingPunct="1">
              <a:lnSpc>
                <a:spcPct val="95000"/>
              </a:lnSpc>
              <a:spcBef>
                <a:spcPct val="0"/>
              </a:spcBef>
              <a:buFontTx/>
              <a:buAutoNum type="alphaUcPeriod"/>
              <a:defRPr/>
            </a:pPr>
            <a:r>
              <a:rPr lang="en-US" dirty="0" smtClean="0">
                <a:solidFill>
                  <a:srgbClr val="000000"/>
                </a:solidFill>
              </a:rPr>
              <a:t>Todas las partes del mundo están afectadas por el sarampión</a:t>
            </a:r>
          </a:p>
          <a:p>
            <a:pPr eaLnBrk="1" hangingPunct="1">
              <a:lnSpc>
                <a:spcPct val="95000"/>
              </a:lnSpc>
              <a:spcBef>
                <a:spcPct val="0"/>
              </a:spcBef>
              <a:defRPr/>
            </a:pPr>
            <a:endParaRPr lang="es-ES" dirty="0">
              <a:solidFill>
                <a:srgbClr val="000000"/>
              </a:solidFill>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9523BAC9-8E5D-4B3B-A47B-710A8047CE39}" type="slidenum">
              <a:rPr lang="en-US" altLang="en-US" smtClean="0"/>
              <a:pPr eaLnBrk="1" hangingPunct="1">
                <a:spcBef>
                  <a:spcPct val="0"/>
                </a:spcBef>
                <a:defRPr/>
              </a:pPr>
              <a:t>8</a:t>
            </a:fld>
            <a:endParaRPr lang="es-ES" altLang="en-US" smtClean="0"/>
          </a:p>
        </p:txBody>
      </p:sp>
      <p:sp>
        <p:nvSpPr>
          <p:cNvPr id="44034" name="Rectangle 2"/>
          <p:cNvSpPr>
            <a:spLocks noGrp="1" noRot="1" noChangeAspect="1" noChangeArrowheads="1" noTextEdit="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en-US" altLang="en-US" smtClean="0"/>
              <a:t>Los puntos en este mapa indican todas los lugares que han sufrido brotes de sarampión el año pasado. Como ven, todas las partes del mundo están afectadas por el sarampión. Aun aquellas áreas del mundo (las Américas y Europa) en las que existe control del sarampión han tenido brotes de sarampión cuando la población no recibe un alto nivel de vacunación.</a:t>
            </a:r>
          </a:p>
          <a:p>
            <a:pPr eaLnBrk="1" hangingPunct="1">
              <a:lnSpc>
                <a:spcPct val="95000"/>
              </a:lnSpc>
              <a:spcBef>
                <a:spcPct val="0"/>
              </a:spcBef>
            </a:pPr>
            <a:endParaRPr lang="es-ES" altLang="en-US" smtClean="0">
              <a:solidFill>
                <a:srgbClr val="000000"/>
              </a:solidFill>
              <a:latin typeface="Arial" charset="0"/>
            </a:endParaRPr>
          </a:p>
          <a:p>
            <a:pPr eaLnBrk="1" hangingPunct="1">
              <a:lnSpc>
                <a:spcPct val="95000"/>
              </a:lnSpc>
              <a:spcBef>
                <a:spcPct val="0"/>
              </a:spcBef>
            </a:pPr>
            <a:r>
              <a:rPr lang="en-US" altLang="en-US" smtClean="0">
                <a:solidFill>
                  <a:srgbClr val="000000"/>
                </a:solidFill>
              </a:rPr>
              <a:t>Muchos países del mundo han declarado la erradicación del sarampión, pero frecuentemente la enfermedad se sigue transmitiendo en poblaciones no vacunadas por residentes que vuelven del extranjero o por visitantes. Si su familia viaja al extranjero y entra en contacto con una persona que tiene el virus del sarampión, no tendrá problemas porque ha sido vacunada contra el sarampión. ¿Pero qué pasaría si vuestro hijo o nieto menor de un año de edad, demasiado pequeño para recibir la vacuna, entra en contacto con alguien que tiene el virus del sarampión? Las consecuencias pueden ser mortales. Es por eso que los Leones se han unido a la lucha por eliminar el sarampión.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BEB273F-00DA-4CC4-9312-DA5BC23D6267}" type="slidenum">
              <a:rPr lang="en-US" altLang="en-US" smtClean="0"/>
              <a:pPr eaLnBrk="1" hangingPunct="1">
                <a:spcBef>
                  <a:spcPct val="0"/>
                </a:spcBef>
                <a:defRPr/>
              </a:pPr>
              <a:t>9</a:t>
            </a:fld>
            <a:endParaRPr lang="es-ES" altLang="en-US" smtClean="0"/>
          </a:p>
        </p:txBody>
      </p:sp>
      <p:sp>
        <p:nvSpPr>
          <p:cNvPr id="46082"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en-US" smtClean="0">
                <a:solidFill>
                  <a:srgbClr val="000000"/>
                </a:solidFill>
              </a:rPr>
              <a:t>El sarampión es una enfermedad peligrosa que puede causar mucho daño, en particular en los países en vías de desarrollo. ¿Cuáles de estos efectos secundarios graves pensáis vosotros que podrían resultar de una infección de sarampión?</a:t>
            </a:r>
          </a:p>
          <a:p>
            <a:pPr eaLnBrk="1" hangingPunct="1">
              <a:lnSpc>
                <a:spcPct val="95000"/>
              </a:lnSpc>
              <a:spcBef>
                <a:spcPct val="0"/>
              </a:spcBef>
            </a:pPr>
            <a:endParaRPr lang="es-ES" smtClean="0">
              <a:solidFill>
                <a:srgbClr val="000000"/>
              </a:solidFill>
              <a:cs typeface="Times New Roman" pitchFamily="18" charset="0"/>
            </a:endParaRPr>
          </a:p>
          <a:p>
            <a:pPr eaLnBrk="1" hangingPunct="1">
              <a:lnSpc>
                <a:spcPct val="95000"/>
              </a:lnSpc>
              <a:spcBef>
                <a:spcPct val="0"/>
              </a:spcBef>
              <a:buFontTx/>
              <a:buAutoNum type="alphaUcPeriod"/>
            </a:pPr>
            <a:r>
              <a:rPr lang="en-US" smtClean="0">
                <a:solidFill>
                  <a:srgbClr val="000000"/>
                </a:solidFill>
              </a:rPr>
              <a:t>Ceguera por cicatrices en la córnea</a:t>
            </a:r>
          </a:p>
          <a:p>
            <a:pPr eaLnBrk="1" hangingPunct="1">
              <a:lnSpc>
                <a:spcPct val="95000"/>
              </a:lnSpc>
              <a:spcBef>
                <a:spcPct val="0"/>
              </a:spcBef>
              <a:buFontTx/>
              <a:buAutoNum type="alphaUcPeriod"/>
            </a:pPr>
            <a:r>
              <a:rPr lang="en-US" smtClean="0">
                <a:solidFill>
                  <a:srgbClr val="000000"/>
                </a:solidFill>
              </a:rPr>
              <a:t>Encefalitis</a:t>
            </a:r>
          </a:p>
          <a:p>
            <a:pPr eaLnBrk="1" hangingPunct="1">
              <a:lnSpc>
                <a:spcPct val="95000"/>
              </a:lnSpc>
              <a:spcBef>
                <a:spcPct val="0"/>
              </a:spcBef>
              <a:buFontTx/>
              <a:buAutoNum type="alphaUcPeriod"/>
            </a:pPr>
            <a:r>
              <a:rPr lang="en-US" smtClean="0">
                <a:solidFill>
                  <a:srgbClr val="000000"/>
                </a:solidFill>
              </a:rPr>
              <a:t>Neumonía</a:t>
            </a:r>
          </a:p>
          <a:p>
            <a:pPr eaLnBrk="1" hangingPunct="1">
              <a:lnSpc>
                <a:spcPct val="95000"/>
              </a:lnSpc>
              <a:spcBef>
                <a:spcPct val="0"/>
              </a:spcBef>
              <a:buFontTx/>
              <a:buAutoNum type="alphaUcPeriod"/>
            </a:pPr>
            <a:r>
              <a:rPr lang="en-US" smtClean="0">
                <a:solidFill>
                  <a:srgbClr val="000000"/>
                </a:solidFill>
              </a:rPr>
              <a:t>Diarrea severa</a:t>
            </a:r>
          </a:p>
          <a:p>
            <a:pPr eaLnBrk="1" hangingPunct="1">
              <a:lnSpc>
                <a:spcPct val="95000"/>
              </a:lnSpc>
              <a:spcBef>
                <a:spcPct val="0"/>
              </a:spcBef>
              <a:buFontTx/>
              <a:buAutoNum type="alphaUcPeriod"/>
            </a:pPr>
            <a:r>
              <a:rPr lang="en-US" smtClean="0">
                <a:solidFill>
                  <a:srgbClr val="000000"/>
                </a:solidFill>
              </a:rPr>
              <a:t>Todos los anteriores</a:t>
            </a:r>
          </a:p>
          <a:p>
            <a:pPr eaLnBrk="1" hangingPunct="1">
              <a:lnSpc>
                <a:spcPct val="95000"/>
              </a:lnSpc>
              <a:spcBef>
                <a:spcPct val="0"/>
              </a:spcBef>
              <a:buFontTx/>
              <a:buAutoNum type="alphaUcPeriod"/>
            </a:pPr>
            <a:endParaRPr lang="es-ES" smtClean="0">
              <a:solidFill>
                <a:srgbClr val="000000"/>
              </a:solidFill>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C5E42-2916-4B7A-A88C-72F1DA2ABF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BFE9A2-D7DD-4E92-9D0E-4F960DBCBB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46BD37-0B56-448A-B5B9-7D76E687BC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3E16ABAD-8901-493F-9ADF-9C4B65A2F24C}" type="slidenum">
              <a:rPr lang="fr-CH"/>
              <a:pPr>
                <a:defRPr/>
              </a:pPr>
              <a:t>‹#›</a:t>
            </a:fld>
            <a:endParaRPr lang="fr-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956390F9-3FBA-46B5-90B8-AA054320FE7D}" type="slidenum">
              <a:rPr lang="fr-CH"/>
              <a:pPr>
                <a:defRPr/>
              </a:pPr>
              <a:t>‹#›</a:t>
            </a:fld>
            <a:endParaRPr lang="fr-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42E495F8-D237-4D4F-A916-A68401CE97EB}" type="slidenum">
              <a:rPr lang="fr-CH"/>
              <a:pPr>
                <a:defRPr/>
              </a:pPr>
              <a:t>‹#›</a:t>
            </a:fld>
            <a:endParaRPr lang="fr-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DB297F18-5009-4A46-949B-D6CFD23ED449}" type="slidenum">
              <a:rPr lang="fr-CH"/>
              <a:pPr>
                <a:defRPr/>
              </a:pPr>
              <a:t>‹#›</a:t>
            </a:fld>
            <a:endParaRPr lang="fr-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C118A1-47BC-41B8-BB19-8368F9F597F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9092069D-2C28-47BA-9397-4DB16DCC6C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C2EC84-32BC-44D8-804C-02501ECD96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8F9902-E51D-46D1-AB4E-F48E492BEB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A5653F-81F2-423D-9300-BE7CA249F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593687-ABF0-4CCE-9434-A4D0D8941E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AB74C0-7C5A-4F7F-B8DC-1E51AFC6BE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FB3DFA-7332-4E38-A5E8-B9312EC7C6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8973E0-5B09-4AF5-84E4-4029586551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AD543DF-B9E1-4A5C-8471-E4F0E256C7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6" descr="MRI_Template_PagePlain.jpg"/>
          <p:cNvPicPr>
            <a:picLocks noChangeAspect="1"/>
          </p:cNvPicPr>
          <p:nvPr userDrawn="1"/>
        </p:nvPicPr>
        <p:blipFill>
          <a:blip r:embed="rId14"/>
          <a:srcRect/>
          <a:stretch>
            <a:fillRect/>
          </a:stretch>
        </p:blipFill>
        <p:spPr bwMode="auto">
          <a:xfrm>
            <a:off x="0" y="0"/>
            <a:ext cx="10160000" cy="7620000"/>
          </a:xfrm>
          <a:prstGeom prst="rect">
            <a:avLst/>
          </a:prstGeom>
          <a:noFill/>
          <a:ln w="9525">
            <a:noFill/>
            <a:miter lim="800000"/>
            <a:headEnd/>
            <a:tailEnd/>
          </a:ln>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wrap="square" lIns="101581" tIns="50791" rIns="101581" bIns="50791" numCol="1" anchor="ctr" anchorCtr="0" compatLnSpc="1">
            <a:prstTxWarp prst="textNoShape">
              <a:avLst/>
            </a:prstTxWarp>
          </a:bodyPr>
          <a:lstStyle>
            <a:lvl1pPr algn="ctr">
              <a:defRPr sz="1300">
                <a:solidFill>
                  <a:srgbClr val="9E9F9E"/>
                </a:solidFill>
                <a:latin typeface="Arial" charset="0"/>
              </a:defRPr>
            </a:lvl1pPr>
          </a:lstStyle>
          <a:p>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wrap="square" lIns="101581" tIns="50791" rIns="101581" bIns="50791" numCol="1" anchor="ctr" anchorCtr="0" compatLnSpc="1">
            <a:prstTxWarp prst="textNoShape">
              <a:avLst/>
            </a:prstTxWarp>
          </a:bodyPr>
          <a:lstStyle>
            <a:lvl1pPr algn="ctr">
              <a:defRPr sz="1300">
                <a:solidFill>
                  <a:srgbClr val="9E9F9E"/>
                </a:solidFill>
                <a:latin typeface="Arial" charset="0"/>
              </a:defRPr>
            </a:lvl1pPr>
          </a:lstStyle>
          <a:p>
            <a:fld id="{03B26F4B-5E85-4D53-B508-2AA871196293}" type="slidenum">
              <a:rPr lang="fr-CH"/>
              <a:pPr/>
              <a:t>‹#›</a:t>
            </a:fld>
            <a:endParaRPr lang="fr-CH"/>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LCIF ppt slide purp#138BE02.jpg                                0138BDF6Macintosh HD                   C10B2A88:"/>
          <p:cNvPicPr>
            <a:picLocks noChangeAspect="1" noChangeArrowheads="1"/>
          </p:cNvPicPr>
          <p:nvPr/>
        </p:nvPicPr>
        <p:blipFill>
          <a:blip r:embed="rId3"/>
          <a:srcRect/>
          <a:stretch>
            <a:fillRect/>
          </a:stretch>
        </p:blipFill>
        <p:spPr bwMode="auto">
          <a:xfrm>
            <a:off x="0" y="0"/>
            <a:ext cx="10160000" cy="7623175"/>
          </a:xfrm>
          <a:prstGeom prst="rect">
            <a:avLst/>
          </a:prstGeom>
          <a:noFill/>
          <a:ln w="9525">
            <a:noFill/>
            <a:miter lim="800000"/>
            <a:headEnd/>
            <a:tailEnd/>
          </a:ln>
        </p:spPr>
      </p:pic>
      <p:pic>
        <p:nvPicPr>
          <p:cNvPr id="28674" name="Picture 12" descr="Measles Initiative logo cmyk.jpg"/>
          <p:cNvPicPr>
            <a:picLocks noChangeAspect="1"/>
          </p:cNvPicPr>
          <p:nvPr/>
        </p:nvPicPr>
        <p:blipFill>
          <a:blip r:embed="rId4"/>
          <a:srcRect/>
          <a:stretch>
            <a:fillRect/>
          </a:stretch>
        </p:blipFill>
        <p:spPr bwMode="auto">
          <a:xfrm>
            <a:off x="203200" y="6096000"/>
            <a:ext cx="2647950" cy="1054100"/>
          </a:xfrm>
          <a:prstGeom prst="rect">
            <a:avLst/>
          </a:prstGeom>
          <a:noFill/>
          <a:ln w="9525">
            <a:noFill/>
            <a:miter lim="800000"/>
            <a:headEnd/>
            <a:tailEnd/>
          </a:ln>
        </p:spPr>
      </p:pic>
      <p:pic>
        <p:nvPicPr>
          <p:cNvPr id="28675" name="Picture 6"/>
          <p:cNvPicPr>
            <a:picLocks noChangeAspect="1" noChangeArrowheads="1"/>
          </p:cNvPicPr>
          <p:nvPr/>
        </p:nvPicPr>
        <p:blipFill>
          <a:blip r:embed="rId5"/>
          <a:srcRect/>
          <a:stretch>
            <a:fillRect/>
          </a:stretch>
        </p:blipFill>
        <p:spPr bwMode="auto">
          <a:xfrm>
            <a:off x="4232275" y="4648200"/>
            <a:ext cx="5927725" cy="2541588"/>
          </a:xfrm>
          <a:prstGeom prst="rect">
            <a:avLst/>
          </a:prstGeom>
          <a:noFill/>
          <a:ln w="9525">
            <a:noFill/>
            <a:miter lim="800000"/>
            <a:headEnd/>
            <a:tailEnd/>
          </a:ln>
        </p:spPr>
      </p:pic>
      <p:sp>
        <p:nvSpPr>
          <p:cNvPr id="5" name="Text Box 10"/>
          <p:cNvSpPr txBox="1">
            <a:spLocks noChangeArrowheads="1"/>
          </p:cNvSpPr>
          <p:nvPr/>
        </p:nvSpPr>
        <p:spPr bwMode="auto">
          <a:xfrm>
            <a:off x="4217988" y="4108450"/>
            <a:ext cx="5534025" cy="233363"/>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mj-lt"/>
              </a:rPr>
              <a:t>FUNDACIÓN LIONS CLUBS INTERNATIONAL</a:t>
            </a:r>
          </a:p>
        </p:txBody>
      </p:sp>
      <p:sp>
        <p:nvSpPr>
          <p:cNvPr id="6" name="Text Box 8"/>
          <p:cNvSpPr txBox="1">
            <a:spLocks noChangeArrowheads="1"/>
          </p:cNvSpPr>
          <p:nvPr/>
        </p:nvSpPr>
        <p:spPr bwMode="auto">
          <a:xfrm>
            <a:off x="3479800" y="4910138"/>
            <a:ext cx="6211888" cy="2317750"/>
          </a:xfrm>
          <a:prstGeom prst="rect">
            <a:avLst/>
          </a:prstGeom>
          <a:noFill/>
          <a:ln>
            <a:noFill/>
          </a:ln>
          <a:extLst/>
        </p:spPr>
        <p:txBody>
          <a:bodyPr lIns="0" tIns="0" rIns="0" bIns="0">
            <a:spAutoFit/>
          </a:bodyPr>
          <a:lstStyle/>
          <a:p>
            <a:pPr algn="r">
              <a:lnSpc>
                <a:spcPct val="95000"/>
              </a:lnSpc>
            </a:pPr>
            <a:r>
              <a:rPr lang="en-US" altLang="en-US" sz="4000">
                <a:solidFill>
                  <a:srgbClr val="FFFFFF"/>
                </a:solidFill>
              </a:rPr>
              <a:t>Folleto descriptivo de Una vacuna, una vida:</a:t>
            </a:r>
            <a:r>
              <a:rPr lang="en-US" sz="3200"/>
              <a:t/>
            </a:r>
            <a:br>
              <a:rPr lang="en-US" sz="3200"/>
            </a:br>
            <a:r>
              <a:rPr lang="en-US" sz="3200"/>
              <a:t>  </a:t>
            </a:r>
            <a:r>
              <a:rPr lang="en-US" altLang="en-US" sz="4000">
                <a:solidFill>
                  <a:srgbClr val="FFFFFF"/>
                </a:solidFill>
              </a:rPr>
              <a:t>Iniciativa Leonística contra el Sarampión</a:t>
            </a:r>
          </a:p>
        </p:txBody>
      </p:sp>
      <p:pic>
        <p:nvPicPr>
          <p:cNvPr id="28678" name="Picture 13"/>
          <p:cNvPicPr>
            <a:picLocks noChangeAspect="1" noChangeArrowheads="1"/>
          </p:cNvPicPr>
          <p:nvPr/>
        </p:nvPicPr>
        <p:blipFill>
          <a:blip r:embed="rId6"/>
          <a:srcRect/>
          <a:stretch>
            <a:fillRect/>
          </a:stretch>
        </p:blipFill>
        <p:spPr bwMode="auto">
          <a:xfrm>
            <a:off x="4241800" y="3962400"/>
            <a:ext cx="104775" cy="254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7" name="Picture 2"/>
          <p:cNvPicPr>
            <a:picLocks noChangeAspect="1" noChangeArrowheads="1"/>
          </p:cNvPicPr>
          <p:nvPr/>
        </p:nvPicPr>
        <p:blipFill>
          <a:blip r:embed="rId4"/>
          <a:srcRect/>
          <a:stretch>
            <a:fillRect/>
          </a:stretch>
        </p:blipFill>
        <p:spPr bwMode="auto">
          <a:xfrm>
            <a:off x="0" y="0"/>
            <a:ext cx="10160000" cy="7624763"/>
          </a:xfrm>
          <a:prstGeom prst="rect">
            <a:avLst/>
          </a:prstGeom>
          <a:noFill/>
          <a:ln w="9525">
            <a:noFill/>
            <a:miter lim="800000"/>
            <a:headEnd/>
            <a:tailEnd/>
          </a:ln>
        </p:spPr>
      </p:pic>
      <p:pic>
        <p:nvPicPr>
          <p:cNvPr id="24598" name="Picture 3"/>
          <p:cNvPicPr>
            <a:picLocks noChangeAspect="1" noChangeArrowheads="1"/>
          </p:cNvPicPr>
          <p:nvPr/>
        </p:nvPicPr>
        <p:blipFill>
          <a:blip r:embed="rId5"/>
          <a:srcRect/>
          <a:stretch>
            <a:fillRect/>
          </a:stretch>
        </p:blipFill>
        <p:spPr bwMode="auto">
          <a:xfrm>
            <a:off x="338138" y="6772275"/>
            <a:ext cx="9315450" cy="509588"/>
          </a:xfrm>
          <a:prstGeom prst="rect">
            <a:avLst/>
          </a:prstGeom>
          <a:noFill/>
          <a:ln w="9525">
            <a:noFill/>
            <a:miter lim="800000"/>
            <a:headEnd/>
            <a:tailEnd/>
          </a:ln>
        </p:spPr>
      </p:pic>
      <p:sp>
        <p:nvSpPr>
          <p:cNvPr id="24599"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Nosotros Cuidamos. Nosotros Servimos. Nosotros Logramos. </a:t>
            </a:r>
          </a:p>
        </p:txBody>
      </p:sp>
      <p:pic>
        <p:nvPicPr>
          <p:cNvPr id="24600" name="Picture 5"/>
          <p:cNvPicPr>
            <a:picLocks noChangeAspect="1" noChangeArrowheads="1"/>
          </p:cNvPicPr>
          <p:nvPr/>
        </p:nvPicPr>
        <p:blipFill>
          <a:blip r:embed="rId6"/>
          <a:srcRect/>
          <a:stretch>
            <a:fillRect/>
          </a:stretch>
        </p:blipFill>
        <p:spPr bwMode="auto">
          <a:xfrm>
            <a:off x="254000" y="168275"/>
            <a:ext cx="9821863" cy="1187450"/>
          </a:xfrm>
          <a:prstGeom prst="rect">
            <a:avLst/>
          </a:prstGeom>
          <a:noFill/>
          <a:ln w="9525">
            <a:noFill/>
            <a:miter lim="800000"/>
            <a:headEnd/>
            <a:tailEnd/>
          </a:ln>
        </p:spPr>
      </p:pic>
      <p:sp>
        <p:nvSpPr>
          <p:cNvPr id="10246"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qué enfocarse en el sarampión?</a:t>
            </a:r>
          </a:p>
        </p:txBody>
      </p:sp>
      <p:sp>
        <p:nvSpPr>
          <p:cNvPr id="39944" name="Text Box 8"/>
          <p:cNvSpPr txBox="1">
            <a:spLocks noChangeArrowheads="1"/>
          </p:cNvSpPr>
          <p:nvPr/>
        </p:nvSpPr>
        <p:spPr bwMode="auto">
          <a:xfrm>
            <a:off x="508000" y="2047875"/>
            <a:ext cx="7219950" cy="467836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mj-lt"/>
              </a:rPr>
              <a:t>E: Todos los anteriores.  Cerca de 1/3 de </a:t>
            </a:r>
          </a:p>
          <a:p>
            <a:pPr>
              <a:lnSpc>
                <a:spcPct val="95000"/>
              </a:lnSpc>
              <a:defRPr/>
            </a:pPr>
            <a:r>
              <a:rPr lang="en-US" sz="3000" dirty="0">
                <a:latin typeface="+mj-lt"/>
              </a:rPr>
              <a:t>los casos de sarampión desarrolla </a:t>
            </a:r>
          </a:p>
          <a:p>
            <a:pPr>
              <a:lnSpc>
                <a:spcPct val="95000"/>
              </a:lnSpc>
              <a:defRPr/>
            </a:pPr>
            <a:r>
              <a:rPr lang="en-US" sz="3000" dirty="0">
                <a:latin typeface="+mj-lt"/>
              </a:rPr>
              <a:t>complicaciones, incluyendo: </a:t>
            </a:r>
          </a:p>
          <a:p>
            <a:pPr>
              <a:lnSpc>
                <a:spcPct val="95000"/>
              </a:lnSpc>
              <a:defRPr/>
            </a:pPr>
            <a:endParaRPr lang="es-ES" sz="3000" dirty="0">
              <a:latin typeface="+mj-lt"/>
              <a:cs typeface="+mn-cs"/>
            </a:endParaRPr>
          </a:p>
          <a:p>
            <a:pPr marL="514350" indent="-514350">
              <a:lnSpc>
                <a:spcPct val="95000"/>
              </a:lnSpc>
              <a:buFontTx/>
              <a:buChar char="-"/>
              <a:defRPr/>
            </a:pPr>
            <a:r>
              <a:rPr lang="en-US" sz="2000" dirty="0">
                <a:latin typeface="+mj-lt"/>
              </a:rPr>
              <a:t>Cicatrices en la córnea y ceguera</a:t>
            </a:r>
          </a:p>
          <a:p>
            <a:pPr marL="514350" indent="-514350">
              <a:lnSpc>
                <a:spcPct val="95000"/>
              </a:lnSpc>
              <a:buFontTx/>
              <a:buChar char="-"/>
              <a:defRPr/>
            </a:pPr>
            <a:endParaRPr lang="es-ES" sz="2000" dirty="0">
              <a:latin typeface="+mj-lt"/>
              <a:cs typeface="+mn-cs"/>
            </a:endParaRPr>
          </a:p>
          <a:p>
            <a:pPr marL="514350" indent="-514350">
              <a:lnSpc>
                <a:spcPct val="95000"/>
              </a:lnSpc>
              <a:buFontTx/>
              <a:buChar char="-"/>
              <a:defRPr/>
            </a:pPr>
            <a:r>
              <a:rPr lang="en-US" sz="2000" dirty="0">
                <a:latin typeface="+mj-lt"/>
              </a:rPr>
              <a:t>Encefalitis </a:t>
            </a:r>
          </a:p>
          <a:p>
            <a:pPr marL="514350" indent="-514350">
              <a:lnSpc>
                <a:spcPct val="95000"/>
              </a:lnSpc>
              <a:buFontTx/>
              <a:buChar char="-"/>
              <a:defRPr/>
            </a:pPr>
            <a:endParaRPr lang="es-ES" sz="2000" dirty="0">
              <a:latin typeface="+mj-lt"/>
              <a:cs typeface="+mn-cs"/>
            </a:endParaRPr>
          </a:p>
          <a:p>
            <a:pPr marL="514350" indent="-514350">
              <a:lnSpc>
                <a:spcPct val="95000"/>
              </a:lnSpc>
              <a:buFontTx/>
              <a:buChar char="-"/>
              <a:defRPr/>
            </a:pPr>
            <a:r>
              <a:rPr lang="en-US" sz="2000" dirty="0">
                <a:latin typeface="+mj-lt"/>
              </a:rPr>
              <a:t>Neumonía</a:t>
            </a:r>
          </a:p>
          <a:p>
            <a:pPr marL="514350" indent="-514350">
              <a:lnSpc>
                <a:spcPct val="95000"/>
              </a:lnSpc>
              <a:buFontTx/>
              <a:buChar char="-"/>
              <a:defRPr/>
            </a:pPr>
            <a:endParaRPr lang="es-ES" sz="2000" dirty="0">
              <a:latin typeface="+mj-lt"/>
              <a:cs typeface="+mn-cs"/>
            </a:endParaRPr>
          </a:p>
          <a:p>
            <a:pPr marL="514350" indent="-514350">
              <a:lnSpc>
                <a:spcPct val="95000"/>
              </a:lnSpc>
              <a:buFontTx/>
              <a:buChar char="-"/>
              <a:defRPr/>
            </a:pPr>
            <a:r>
              <a:rPr lang="en-US" sz="2000" dirty="0">
                <a:latin typeface="+mj-lt"/>
              </a:rPr>
              <a:t>Diarrea grave</a:t>
            </a:r>
          </a:p>
          <a:p>
            <a:pPr marL="514350" indent="-514350">
              <a:lnSpc>
                <a:spcPct val="95000"/>
              </a:lnSpc>
              <a:defRPr/>
            </a:pPr>
            <a:endParaRPr lang="es-ES" sz="3000" dirty="0">
              <a:latin typeface="Arial" charset="0"/>
              <a:cs typeface="+mn-cs"/>
            </a:endParaRPr>
          </a:p>
          <a:p>
            <a:pPr marL="514350" indent="-514350">
              <a:lnSpc>
                <a:spcPct val="95000"/>
              </a:lnSpc>
              <a:defRPr/>
            </a:pPr>
            <a:endParaRPr lang="es-ES" sz="3000" dirty="0">
              <a:latin typeface="Arial" charset="0"/>
              <a:cs typeface="+mn-cs"/>
            </a:endParaRPr>
          </a:p>
        </p:txBody>
      </p:sp>
      <p:sp>
        <p:nvSpPr>
          <p:cNvPr id="10248"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419965BC-016F-489A-A4AF-2AE3D44405A0}" type="slidenum">
              <a:rPr lang="en-US" altLang="en-US" sz="1400" smtClean="0"/>
              <a:pPr eaLnBrk="1" hangingPunct="1">
                <a:spcBef>
                  <a:spcPct val="0"/>
                </a:spcBef>
                <a:buFontTx/>
                <a:buNone/>
                <a:defRPr/>
              </a:pPr>
              <a:t>10</a:t>
            </a:fld>
            <a:endParaRPr lang="es-ES" altLang="en-US" sz="1400" smtClean="0"/>
          </a:p>
        </p:txBody>
      </p:sp>
      <p:graphicFrame>
        <p:nvGraphicFramePr>
          <p:cNvPr id="24596" name="Object 20"/>
          <p:cNvGraphicFramePr>
            <a:graphicFrameLocks noChangeAspect="1"/>
          </p:cNvGraphicFramePr>
          <p:nvPr/>
        </p:nvGraphicFramePr>
        <p:xfrm>
          <a:off x="6070600" y="2743200"/>
          <a:ext cx="3505200" cy="3125788"/>
        </p:xfrm>
        <a:graphic>
          <a:graphicData uri="http://schemas.openxmlformats.org/presentationml/2006/ole">
            <mc:AlternateContent xmlns:mc="http://schemas.openxmlformats.org/markup-compatibility/2006">
              <mc:Choice xmlns:v="urn:schemas-microsoft-com:vml" Requires="v">
                <p:oleObj spid="_x0000_s24597" name="Photo Editor Photo" r:id="rId7" imgW="3619048" imgH="3228571" progId="">
                  <p:embed/>
                </p:oleObj>
              </mc:Choice>
              <mc:Fallback>
                <p:oleObj name="Photo Editor Photo" r:id="rId7" imgW="3619048" imgH="3228571" progId="">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2743200"/>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0178"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0179"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Nosotros Cuidamos. Nosotros Servimos. Nosotros Logramos. </a:t>
            </a:r>
          </a:p>
        </p:txBody>
      </p:sp>
      <p:pic>
        <p:nvPicPr>
          <p:cNvPr id="50180"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1270"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qué enfocarse en el sarampión?</a:t>
            </a:r>
          </a:p>
        </p:txBody>
      </p:sp>
      <p:sp>
        <p:nvSpPr>
          <p:cNvPr id="11271" name="Text Box 10"/>
          <p:cNvSpPr txBox="1">
            <a:spLocks noChangeArrowheads="1"/>
          </p:cNvSpPr>
          <p:nvPr/>
        </p:nvSpPr>
        <p:spPr bwMode="auto">
          <a:xfrm>
            <a:off x="508000" y="1981200"/>
            <a:ext cx="9652000" cy="3508375"/>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rPr>
              <a:t>¿Cuántas muertes se han evitado a partir del 2001 con los esfuerzos de vacunación contra el sarampión?</a:t>
            </a:r>
          </a:p>
          <a:p>
            <a:pPr eaLnBrk="1" hangingPunct="1">
              <a:lnSpc>
                <a:spcPct val="95000"/>
              </a:lnSpc>
              <a:spcBef>
                <a:spcPct val="0"/>
              </a:spcBef>
              <a:buFontTx/>
              <a:buNone/>
              <a:defRPr/>
            </a:pPr>
            <a:endParaRPr lang="es-ES" altLang="en-US" sz="3000" dirty="0" smtClean="0">
              <a:latin typeface="+mj-lt"/>
              <a:cs typeface="+mn-cs"/>
            </a:endParaRPr>
          </a:p>
          <a:p>
            <a:pPr lvl="1" eaLnBrk="1" hangingPunct="1">
              <a:lnSpc>
                <a:spcPct val="95000"/>
              </a:lnSpc>
              <a:spcBef>
                <a:spcPct val="0"/>
              </a:spcBef>
              <a:buFontTx/>
              <a:buAutoNum type="alphaUcPeriod"/>
              <a:defRPr/>
            </a:pPr>
            <a:r>
              <a:rPr lang="en-US" altLang="en-US" sz="3000" dirty="0" smtClean="0">
                <a:latin typeface="+mj-lt"/>
              </a:rPr>
              <a:t>2,3 millones</a:t>
            </a:r>
          </a:p>
          <a:p>
            <a:pPr lvl="1" eaLnBrk="1" hangingPunct="1">
              <a:lnSpc>
                <a:spcPct val="95000"/>
              </a:lnSpc>
              <a:spcBef>
                <a:spcPct val="0"/>
              </a:spcBef>
              <a:buFontTx/>
              <a:buAutoNum type="alphaUcPeriod"/>
              <a:defRPr/>
            </a:pPr>
            <a:r>
              <a:rPr lang="en-US" altLang="en-US" sz="3000" dirty="0" smtClean="0">
                <a:latin typeface="+mj-lt"/>
              </a:rPr>
              <a:t>5,8 millones</a:t>
            </a:r>
          </a:p>
          <a:p>
            <a:pPr lvl="1" eaLnBrk="1" hangingPunct="1">
              <a:lnSpc>
                <a:spcPct val="95000"/>
              </a:lnSpc>
              <a:spcBef>
                <a:spcPct val="0"/>
              </a:spcBef>
              <a:buFontTx/>
              <a:buAutoNum type="alphaUcPeriod"/>
              <a:defRPr/>
            </a:pPr>
            <a:r>
              <a:rPr lang="en-US" altLang="en-US" sz="3000" dirty="0" smtClean="0">
                <a:latin typeface="+mj-lt"/>
              </a:rPr>
              <a:t>7,1 millones</a:t>
            </a:r>
          </a:p>
          <a:p>
            <a:pPr lvl="1" eaLnBrk="1" hangingPunct="1">
              <a:lnSpc>
                <a:spcPct val="95000"/>
              </a:lnSpc>
              <a:spcBef>
                <a:spcPct val="0"/>
              </a:spcBef>
              <a:buFontTx/>
              <a:buAutoNum type="alphaUcPeriod"/>
              <a:defRPr/>
            </a:pPr>
            <a:r>
              <a:rPr lang="en-US" altLang="en-US" sz="3000" dirty="0" smtClean="0">
                <a:latin typeface="+mj-lt"/>
              </a:rPr>
              <a:t>13,8 millones</a:t>
            </a:r>
          </a:p>
          <a:p>
            <a:pPr lvl="1" eaLnBrk="1" hangingPunct="1">
              <a:lnSpc>
                <a:spcPct val="95000"/>
              </a:lnSpc>
              <a:spcBef>
                <a:spcPct val="0"/>
              </a:spcBef>
              <a:buFontTx/>
              <a:buAutoNum type="alphaUcPeriod"/>
              <a:defRPr/>
            </a:pPr>
            <a:r>
              <a:rPr lang="en-US" altLang="en-US" sz="3000" dirty="0" smtClean="0">
                <a:latin typeface="+mj-lt"/>
              </a:rPr>
              <a:t>20,2 millones</a:t>
            </a:r>
          </a:p>
        </p:txBody>
      </p:sp>
      <p:sp>
        <p:nvSpPr>
          <p:cNvPr id="11272"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AA9CF79-C601-4EBD-A5E7-9DF53774BB80}" type="slidenum">
              <a:rPr lang="en-US" altLang="en-US" sz="1400" smtClean="0"/>
              <a:pPr eaLnBrk="1" hangingPunct="1">
                <a:spcBef>
                  <a:spcPct val="0"/>
                </a:spcBef>
                <a:buFontTx/>
                <a:buNone/>
                <a:defRPr/>
              </a:pPr>
              <a:t>11</a:t>
            </a:fld>
            <a:endParaRPr lang="es-ES" altLang="en-US" sz="1400" smtClean="0"/>
          </a:p>
        </p:txBody>
      </p:sp>
      <p:pic>
        <p:nvPicPr>
          <p:cNvPr id="50184" name="Picture 10"/>
          <p:cNvPicPr>
            <a:picLocks noChangeAspect="1" noChangeArrowheads="1"/>
          </p:cNvPicPr>
          <p:nvPr/>
        </p:nvPicPr>
        <p:blipFill>
          <a:blip r:embed="rId6"/>
          <a:srcRect/>
          <a:stretch>
            <a:fillRect/>
          </a:stretch>
        </p:blipFill>
        <p:spPr bwMode="auto">
          <a:xfrm>
            <a:off x="5918200" y="2798763"/>
            <a:ext cx="3792538" cy="40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2226"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2227"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Nosotros Cuidamos. Nosotros Servimos. Nosotros Logramos. </a:t>
            </a:r>
          </a:p>
        </p:txBody>
      </p:sp>
      <p:pic>
        <p:nvPicPr>
          <p:cNvPr id="52228"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qué enfocarse en el sarampión?</a:t>
            </a:r>
          </a:p>
        </p:txBody>
      </p:sp>
      <p:sp>
        <p:nvSpPr>
          <p:cNvPr id="38918" name="Text Box 10"/>
          <p:cNvSpPr txBox="1">
            <a:spLocks noChangeArrowheads="1"/>
          </p:cNvSpPr>
          <p:nvPr/>
        </p:nvSpPr>
        <p:spPr bwMode="auto">
          <a:xfrm>
            <a:off x="508000" y="1981200"/>
            <a:ext cx="7620000" cy="2192338"/>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rPr>
              <a:t>D. 13,8 millones, ¡las muertes que se han evitado!</a:t>
            </a:r>
          </a:p>
          <a:p>
            <a:pPr eaLnBrk="1" hangingPunct="1">
              <a:lnSpc>
                <a:spcPct val="95000"/>
              </a:lnSpc>
              <a:spcBef>
                <a:spcPct val="0"/>
              </a:spcBef>
              <a:buFontTx/>
              <a:buNone/>
              <a:defRPr/>
            </a:pPr>
            <a:endParaRPr lang="es-ES" altLang="en-US" sz="3000" dirty="0" smtClean="0">
              <a:latin typeface="Arial" charset="0"/>
              <a:cs typeface="+mn-cs"/>
            </a:endParaRPr>
          </a:p>
          <a:p>
            <a:pPr eaLnBrk="1" hangingPunct="1">
              <a:lnSpc>
                <a:spcPct val="95000"/>
              </a:lnSpc>
              <a:spcBef>
                <a:spcPct val="0"/>
              </a:spcBef>
              <a:buFontTx/>
              <a:buNone/>
              <a:defRPr/>
            </a:pPr>
            <a:endParaRPr lang="es-ES" altLang="en-US" sz="3000" dirty="0" smtClean="0">
              <a:latin typeface="Arial" charset="0"/>
              <a:cs typeface="+mn-cs"/>
            </a:endParaRPr>
          </a:p>
          <a:p>
            <a:pPr eaLnBrk="1" hangingPunct="1">
              <a:lnSpc>
                <a:spcPct val="95000"/>
              </a:lnSpc>
              <a:spcBef>
                <a:spcPct val="0"/>
              </a:spcBef>
              <a:buFontTx/>
              <a:buNone/>
              <a:defRPr/>
            </a:pPr>
            <a:endParaRPr lang="es-ES" altLang="en-US" sz="3000" dirty="0" smtClean="0">
              <a:latin typeface="Arial" charset="0"/>
              <a:cs typeface="+mn-cs"/>
            </a:endParaRPr>
          </a:p>
          <a:p>
            <a:pPr eaLnBrk="1" hangingPunct="1">
              <a:lnSpc>
                <a:spcPct val="95000"/>
              </a:lnSpc>
              <a:spcBef>
                <a:spcPct val="0"/>
              </a:spcBef>
              <a:buFontTx/>
              <a:buNone/>
              <a:defRPr/>
            </a:pPr>
            <a:endParaRPr lang="es-ES" altLang="en-US" sz="3000" dirty="0" smtClean="0">
              <a:latin typeface="Arial" charset="0"/>
              <a:cs typeface="+mn-cs"/>
            </a:endParaRP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3EE4B3C5-2012-401B-8CE4-F04C961D6E00}" type="slidenum">
              <a:rPr lang="en-US" altLang="en-US" sz="1400" smtClean="0"/>
              <a:pPr eaLnBrk="1" hangingPunct="1">
                <a:spcBef>
                  <a:spcPct val="0"/>
                </a:spcBef>
                <a:buFontTx/>
                <a:buNone/>
                <a:defRPr/>
              </a:pPr>
              <a:t>12</a:t>
            </a:fld>
            <a:endParaRPr lang="es-ES" altLang="en-US" sz="1400" smtClean="0"/>
          </a:p>
        </p:txBody>
      </p:sp>
      <p:pic>
        <p:nvPicPr>
          <p:cNvPr id="52232" name="Picture 2" descr="O:\Foundation\Division\Photos\Measles\2014 Measles and Reubella Activities\Bangladesh 2014\1625690_1388853508044833_851535755_n.jpg"/>
          <p:cNvPicPr>
            <a:picLocks noChangeAspect="1" noChangeArrowheads="1"/>
          </p:cNvPicPr>
          <p:nvPr/>
        </p:nvPicPr>
        <p:blipFill>
          <a:blip r:embed="rId6"/>
          <a:srcRect/>
          <a:stretch>
            <a:fillRect/>
          </a:stretch>
        </p:blipFill>
        <p:spPr bwMode="auto">
          <a:xfrm>
            <a:off x="914400" y="2776538"/>
            <a:ext cx="3725863" cy="2794000"/>
          </a:xfrm>
          <a:prstGeom prst="rect">
            <a:avLst/>
          </a:prstGeom>
          <a:noFill/>
          <a:ln w="9525">
            <a:noFill/>
            <a:miter lim="800000"/>
            <a:headEnd/>
            <a:tailEnd/>
          </a:ln>
        </p:spPr>
      </p:pic>
      <p:pic>
        <p:nvPicPr>
          <p:cNvPr id="52233" name="Picture 3" descr="O:\Foundation\Division\Photos\Measles\2013 Measles and Rubella Activities\Madagascar 2013\Lions &amp; Léos activities\Vaccination d'un enfant.jpg"/>
          <p:cNvPicPr>
            <a:picLocks noChangeAspect="1" noChangeArrowheads="1"/>
          </p:cNvPicPr>
          <p:nvPr/>
        </p:nvPicPr>
        <p:blipFill>
          <a:blip r:embed="rId7"/>
          <a:srcRect/>
          <a:stretch>
            <a:fillRect/>
          </a:stretch>
        </p:blipFill>
        <p:spPr bwMode="auto">
          <a:xfrm>
            <a:off x="5184775" y="3978275"/>
            <a:ext cx="419735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0" name="Picture 4"/>
          <p:cNvPicPr>
            <a:picLocks noChangeAspect="1" noChangeArrowheads="1"/>
          </p:cNvPicPr>
          <p:nvPr/>
        </p:nvPicPr>
        <p:blipFill>
          <a:blip r:embed="rId4"/>
          <a:srcRect/>
          <a:stretch>
            <a:fillRect/>
          </a:stretch>
        </p:blipFill>
        <p:spPr bwMode="auto">
          <a:xfrm>
            <a:off x="0" y="0"/>
            <a:ext cx="10160000" cy="7624763"/>
          </a:xfrm>
          <a:prstGeom prst="rect">
            <a:avLst/>
          </a:prstGeom>
          <a:noFill/>
          <a:ln w="9525">
            <a:noFill/>
            <a:miter lim="800000"/>
            <a:headEnd/>
            <a:tailEnd/>
          </a:ln>
        </p:spPr>
      </p:pic>
      <p:pic>
        <p:nvPicPr>
          <p:cNvPr id="27671" name="Picture 5"/>
          <p:cNvPicPr>
            <a:picLocks noChangeAspect="1" noChangeArrowheads="1"/>
          </p:cNvPicPr>
          <p:nvPr/>
        </p:nvPicPr>
        <p:blipFill>
          <a:blip r:embed="rId5"/>
          <a:srcRect/>
          <a:stretch>
            <a:fillRect/>
          </a:stretch>
        </p:blipFill>
        <p:spPr bwMode="auto">
          <a:xfrm>
            <a:off x="338138" y="6772275"/>
            <a:ext cx="9315450" cy="509588"/>
          </a:xfrm>
          <a:prstGeom prst="rect">
            <a:avLst/>
          </a:prstGeom>
          <a:noFill/>
          <a:ln w="9525">
            <a:noFill/>
            <a:miter lim="800000"/>
            <a:headEnd/>
            <a:tailEnd/>
          </a:ln>
        </p:spPr>
      </p:pic>
      <p:sp>
        <p:nvSpPr>
          <p:cNvPr id="27672"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Nosotros Cuidamos. Nosotros Servimos. Nosotros Logramos. </a:t>
            </a:r>
          </a:p>
        </p:txBody>
      </p:sp>
      <p:pic>
        <p:nvPicPr>
          <p:cNvPr id="27673" name="Picture 7"/>
          <p:cNvPicPr>
            <a:picLocks noChangeAspect="1" noChangeArrowheads="1"/>
          </p:cNvPicPr>
          <p:nvPr/>
        </p:nvPicPr>
        <p:blipFill>
          <a:blip r:embed="rId6"/>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qué enfocarse en el sarampión?</a:t>
            </a: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E43244DF-BB20-409B-B97A-6F917C2A0518}" type="slidenum">
              <a:rPr lang="en-US" altLang="en-US" sz="1400" smtClean="0"/>
              <a:pPr eaLnBrk="1" hangingPunct="1">
                <a:spcBef>
                  <a:spcPct val="0"/>
                </a:spcBef>
                <a:buFontTx/>
                <a:buNone/>
                <a:defRPr/>
              </a:pPr>
              <a:t>13</a:t>
            </a:fld>
            <a:endParaRPr lang="es-ES" altLang="en-US" sz="1400" smtClean="0"/>
          </a:p>
        </p:txBody>
      </p:sp>
      <p:graphicFrame>
        <p:nvGraphicFramePr>
          <p:cNvPr id="27669" name="Object 21"/>
          <p:cNvGraphicFramePr>
            <a:graphicFrameLocks/>
          </p:cNvGraphicFramePr>
          <p:nvPr/>
        </p:nvGraphicFramePr>
        <p:xfrm>
          <a:off x="1828800" y="2073275"/>
          <a:ext cx="6875463" cy="4616450"/>
        </p:xfrm>
        <a:graphic>
          <a:graphicData uri="http://schemas.openxmlformats.org/presentationml/2006/ole">
            <mc:AlternateContent xmlns:mc="http://schemas.openxmlformats.org/markup-compatibility/2006">
              <mc:Choice xmlns:v="urn:schemas-microsoft-com:vml" Requires="v">
                <p:oleObj spid="_x0000_s27670" r:id="rId7" imgW="6876884" imgH="4615072" progId="Excel.Sheet.8">
                  <p:embed/>
                </p:oleObj>
              </mc:Choice>
              <mc:Fallback>
                <p:oleObj r:id="rId7" imgW="6876884" imgH="4615072" progId="Excel.Sheet.8">
                  <p:embed/>
                  <p:pic>
                    <p:nvPicPr>
                      <p:cNvPr id="0" name="Picture 2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073275"/>
                        <a:ext cx="6875463" cy="461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ounded Rectangle 5"/>
          <p:cNvSpPr/>
          <p:nvPr/>
        </p:nvSpPr>
        <p:spPr>
          <a:xfrm>
            <a:off x="165100" y="1600200"/>
            <a:ext cx="7734300" cy="457200"/>
          </a:xfrm>
          <a:prstGeom prst="roundRect">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77" name="TextBox 6"/>
          <p:cNvSpPr txBox="1">
            <a:spLocks noChangeArrowheads="1"/>
          </p:cNvSpPr>
          <p:nvPr/>
        </p:nvSpPr>
        <p:spPr bwMode="auto">
          <a:xfrm>
            <a:off x="338138" y="1600200"/>
            <a:ext cx="7561262" cy="461963"/>
          </a:xfrm>
          <a:prstGeom prst="rect">
            <a:avLst/>
          </a:prstGeom>
          <a:noFill/>
          <a:ln w="9525">
            <a:noFill/>
            <a:miter lim="800000"/>
            <a:headEnd/>
            <a:tailEnd/>
          </a:ln>
        </p:spPr>
        <p:txBody>
          <a:bodyPr>
            <a:spAutoFit/>
          </a:bodyPr>
          <a:lstStyle/>
          <a:p>
            <a:r>
              <a:rPr lang="en-US" altLang="en-US"/>
              <a:t>Reducción del 78% en muertes debidas al sarampión desde 2000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7346"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7347"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Nosotros Cuidamos. Nosotros Servimos. Nosotros Logramos. </a:t>
            </a:r>
          </a:p>
        </p:txBody>
      </p:sp>
      <p:pic>
        <p:nvPicPr>
          <p:cNvPr id="57348"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1AAC661C-166C-4ED9-B35A-00C882D5ECFB}" type="slidenum">
              <a:rPr lang="en-US" altLang="en-US" sz="1400" smtClean="0"/>
              <a:pPr eaLnBrk="1" hangingPunct="1">
                <a:spcBef>
                  <a:spcPct val="0"/>
                </a:spcBef>
                <a:buFontTx/>
                <a:buNone/>
                <a:defRPr/>
              </a:pPr>
              <a:t>14</a:t>
            </a:fld>
            <a:endParaRPr lang="es-ES" altLang="en-US" sz="1400" smtClean="0"/>
          </a:p>
        </p:txBody>
      </p:sp>
      <p:sp>
        <p:nvSpPr>
          <p:cNvPr id="57350" name="TextBox 1"/>
          <p:cNvSpPr txBox="1">
            <a:spLocks noChangeArrowheads="1"/>
          </p:cNvSpPr>
          <p:nvPr/>
        </p:nvSpPr>
        <p:spPr bwMode="auto">
          <a:xfrm>
            <a:off x="338138" y="611188"/>
            <a:ext cx="7772400" cy="461962"/>
          </a:xfrm>
          <a:prstGeom prst="rect">
            <a:avLst/>
          </a:prstGeom>
          <a:noFill/>
          <a:ln w="9525">
            <a:noFill/>
            <a:miter lim="800000"/>
            <a:headEnd/>
            <a:tailEnd/>
          </a:ln>
        </p:spPr>
        <p:txBody>
          <a:bodyPr>
            <a:spAutoFit/>
          </a:bodyPr>
          <a:lstStyle/>
          <a:p>
            <a:r>
              <a:rPr lang="en-US">
                <a:solidFill>
                  <a:schemeClr val="bg1"/>
                </a:solidFill>
              </a:rPr>
              <a:t>La generosidad de los Leones en acción</a:t>
            </a:r>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00200"/>
            <a:ext cx="862013" cy="639763"/>
          </a:xfrm>
          <a:prstGeom prst="rect">
            <a:avLst/>
          </a:prstGeom>
          <a:noFill/>
          <a:ln w="9525">
            <a:noFill/>
            <a:miter lim="800000"/>
            <a:headEnd/>
            <a:tailEnd/>
          </a:ln>
        </p:spPr>
        <p:txBody>
          <a:bodyPr>
            <a:spAutoFit/>
          </a:bodyPr>
          <a:lstStyle/>
          <a:p>
            <a:pPr algn="ctr"/>
            <a:r>
              <a:rPr lang="en-US" sz="1200" b="1"/>
              <a:t>Donaciones de los Leones</a:t>
            </a:r>
          </a:p>
        </p:txBody>
      </p:sp>
      <p:sp>
        <p:nvSpPr>
          <p:cNvPr id="10" name="TextBox 9"/>
          <p:cNvSpPr txBox="1">
            <a:spLocks noChangeArrowheads="1"/>
          </p:cNvSpPr>
          <p:nvPr/>
        </p:nvSpPr>
        <p:spPr bwMode="auto">
          <a:xfrm>
            <a:off x="4443413" y="2609850"/>
            <a:ext cx="636587" cy="277813"/>
          </a:xfrm>
          <a:prstGeom prst="rect">
            <a:avLst/>
          </a:prstGeom>
          <a:noFill/>
          <a:ln w="9525">
            <a:noFill/>
            <a:miter lim="800000"/>
            <a:headEnd/>
            <a:tailEnd/>
          </a:ln>
        </p:spPr>
        <p:txBody>
          <a:bodyPr>
            <a:spAutoFit/>
          </a:bodyPr>
          <a:lstStyle/>
          <a:p>
            <a:pPr algn="ctr"/>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w="9525">
            <a:noFill/>
            <a:miter lim="800000"/>
            <a:headEnd/>
            <a:tailEnd/>
          </a:ln>
        </p:spPr>
        <p:txBody>
          <a:bodyPr>
            <a:spAutoFit/>
          </a:bodyPr>
          <a:lstStyle/>
          <a:p>
            <a:pPr algn="ctr"/>
            <a:r>
              <a:rPr lang="en-US" sz="1200" b="1"/>
              <a:t>Alianza GAVI</a:t>
            </a:r>
          </a:p>
        </p:txBody>
      </p:sp>
      <p:sp>
        <p:nvSpPr>
          <p:cNvPr id="22" name="TextBox 21"/>
          <p:cNvSpPr txBox="1">
            <a:spLocks noChangeArrowheads="1"/>
          </p:cNvSpPr>
          <p:nvPr/>
        </p:nvSpPr>
        <p:spPr bwMode="auto">
          <a:xfrm>
            <a:off x="4230688" y="4195763"/>
            <a:ext cx="1093787" cy="831850"/>
          </a:xfrm>
          <a:prstGeom prst="rect">
            <a:avLst/>
          </a:prstGeom>
          <a:noFill/>
          <a:ln w="9525">
            <a:noFill/>
            <a:miter lim="800000"/>
            <a:headEnd/>
            <a:tailEnd/>
          </a:ln>
        </p:spPr>
        <p:txBody>
          <a:bodyPr>
            <a:spAutoFit/>
          </a:bodyPr>
          <a:lstStyle/>
          <a:p>
            <a:pPr algn="ctr"/>
            <a:r>
              <a:rPr lang="en-US" sz="1200" b="1"/>
              <a:t>Vacunas a países</a:t>
            </a:r>
            <a:r>
              <a:rPr lang="en-US"/>
              <a:t>	</a:t>
            </a:r>
          </a:p>
        </p:txBody>
      </p:sp>
      <p:sp>
        <p:nvSpPr>
          <p:cNvPr id="29" name="TextBox 28"/>
          <p:cNvSpPr txBox="1">
            <a:spLocks noChangeArrowheads="1"/>
          </p:cNvSpPr>
          <p:nvPr/>
        </p:nvSpPr>
        <p:spPr bwMode="auto">
          <a:xfrm>
            <a:off x="3681413" y="5141913"/>
            <a:ext cx="1004887" cy="600075"/>
          </a:xfrm>
          <a:prstGeom prst="rect">
            <a:avLst/>
          </a:prstGeom>
          <a:noFill/>
          <a:ln w="9525">
            <a:noFill/>
            <a:miter lim="800000"/>
            <a:headEnd/>
            <a:tailEnd/>
          </a:ln>
        </p:spPr>
        <p:txBody>
          <a:bodyPr>
            <a:spAutoFit/>
          </a:bodyPr>
          <a:lstStyle/>
          <a:p>
            <a:pPr algn="ctr"/>
            <a:r>
              <a:rPr lang="en-US" sz="1100" b="1"/>
              <a:t>Capacitación de personal</a:t>
            </a:r>
          </a:p>
        </p:txBody>
      </p:sp>
      <p:sp>
        <p:nvSpPr>
          <p:cNvPr id="26624" name="TextBox 26623"/>
          <p:cNvSpPr txBox="1">
            <a:spLocks noChangeArrowheads="1"/>
          </p:cNvSpPr>
          <p:nvPr/>
        </p:nvSpPr>
        <p:spPr bwMode="auto">
          <a:xfrm>
            <a:off x="4851400" y="5124450"/>
            <a:ext cx="1058863" cy="600075"/>
          </a:xfrm>
          <a:prstGeom prst="rect">
            <a:avLst/>
          </a:prstGeom>
          <a:noFill/>
          <a:ln w="9525">
            <a:noFill/>
            <a:miter lim="800000"/>
            <a:headEnd/>
            <a:tailEnd/>
          </a:ln>
        </p:spPr>
        <p:txBody>
          <a:bodyPr>
            <a:spAutoFit/>
          </a:bodyPr>
          <a:lstStyle/>
          <a:p>
            <a:pPr algn="ctr"/>
            <a:r>
              <a:rPr lang="en-US" sz="1100" b="1"/>
              <a:t>Los Leones movilizan las comunidades</a:t>
            </a:r>
          </a:p>
        </p:txBody>
      </p:sp>
      <p:sp>
        <p:nvSpPr>
          <p:cNvPr id="26625" name="TextBox 26624"/>
          <p:cNvSpPr txBox="1">
            <a:spLocks noChangeArrowheads="1"/>
          </p:cNvSpPr>
          <p:nvPr/>
        </p:nvSpPr>
        <p:spPr bwMode="auto">
          <a:xfrm>
            <a:off x="4183063" y="6096000"/>
            <a:ext cx="1171575" cy="600075"/>
          </a:xfrm>
          <a:prstGeom prst="rect">
            <a:avLst/>
          </a:prstGeom>
          <a:noFill/>
          <a:ln w="9525">
            <a:noFill/>
            <a:miter lim="800000"/>
            <a:headEnd/>
            <a:tailEnd/>
          </a:ln>
        </p:spPr>
        <p:txBody>
          <a:bodyPr>
            <a:spAutoFit/>
          </a:bodyPr>
          <a:lstStyle/>
          <a:p>
            <a:pPr algn="ctr"/>
            <a:r>
              <a:rPr lang="en-US" sz="1100" b="1"/>
              <a:t>Niños vacunados - ¡Vidas salvadas!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939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939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Nosotros Cuidamos. Nosotros Servimos. Nosotros Logramos. </a:t>
            </a:r>
          </a:p>
        </p:txBody>
      </p:sp>
      <p:pic>
        <p:nvPicPr>
          <p:cNvPr id="5939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557213"/>
            <a:ext cx="9936163" cy="409575"/>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800" dirty="0" smtClean="0">
                <a:solidFill>
                  <a:srgbClr val="FFFFFF"/>
                </a:solidFill>
                <a:latin typeface="+mj-lt"/>
              </a:rPr>
              <a:t>Los Leones hacen del sarampión una cosa del pasado - Un ejemplo de Botsuana</a:t>
            </a: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F81CA028-E2DA-4ADD-972B-051A5CADD204}" type="slidenum">
              <a:rPr lang="en-US" altLang="en-US" sz="1400" smtClean="0"/>
              <a:pPr eaLnBrk="1" hangingPunct="1">
                <a:spcBef>
                  <a:spcPct val="0"/>
                </a:spcBef>
                <a:buFontTx/>
                <a:buNone/>
                <a:defRPr/>
              </a:pPr>
              <a:t>15</a:t>
            </a:fld>
            <a:endParaRPr lang="es-ES" altLang="en-US" sz="1400" smtClean="0"/>
          </a:p>
        </p:txBody>
      </p:sp>
      <p:pic>
        <p:nvPicPr>
          <p:cNvPr id="59399" name="Picture 2" descr="http://maps.pickatrail.com/africa/map/botswana.gif"/>
          <p:cNvPicPr>
            <a:picLocks noChangeAspect="1" noChangeArrowheads="1"/>
          </p:cNvPicPr>
          <p:nvPr/>
        </p:nvPicPr>
        <p:blipFill>
          <a:blip r:embed="rId6"/>
          <a:srcRect/>
          <a:stretch>
            <a:fillRect/>
          </a:stretch>
        </p:blipFill>
        <p:spPr bwMode="auto">
          <a:xfrm>
            <a:off x="280988" y="2057400"/>
            <a:ext cx="3149600" cy="4038600"/>
          </a:xfrm>
          <a:prstGeom prst="rect">
            <a:avLst/>
          </a:prstGeom>
          <a:noFill/>
          <a:ln w="9525">
            <a:noFill/>
            <a:miter lim="800000"/>
            <a:headEnd/>
            <a:tailEnd/>
          </a:ln>
        </p:spPr>
      </p:pic>
      <p:sp>
        <p:nvSpPr>
          <p:cNvPr id="59400" name="TextBox 1"/>
          <p:cNvSpPr txBox="1">
            <a:spLocks noChangeArrowheads="1"/>
          </p:cNvSpPr>
          <p:nvPr/>
        </p:nvSpPr>
        <p:spPr bwMode="auto">
          <a:xfrm>
            <a:off x="4681538" y="2057400"/>
            <a:ext cx="5394325" cy="5078413"/>
          </a:xfrm>
          <a:prstGeom prst="rect">
            <a:avLst/>
          </a:prstGeom>
          <a:noFill/>
          <a:ln w="9525">
            <a:noFill/>
            <a:miter lim="800000"/>
            <a:headEnd/>
            <a:tailEnd/>
          </a:ln>
        </p:spPr>
        <p:txBody>
          <a:bodyPr>
            <a:spAutoFit/>
          </a:bodyPr>
          <a:lstStyle/>
          <a:p>
            <a:pPr marL="342900" indent="-342900">
              <a:lnSpc>
                <a:spcPct val="150000"/>
              </a:lnSpc>
              <a:buFont typeface="Wingdings" pitchFamily="2" charset="2"/>
              <a:buChar char="ü"/>
            </a:pPr>
            <a:r>
              <a:rPr lang="en-US" altLang="en-US"/>
              <a:t>Campaña de vacunación nacional</a:t>
            </a:r>
          </a:p>
          <a:p>
            <a:pPr marL="342900" indent="-342900">
              <a:lnSpc>
                <a:spcPct val="150000"/>
              </a:lnSpc>
              <a:buFont typeface="Wingdings" pitchFamily="2" charset="2"/>
              <a:buChar char="ü"/>
            </a:pPr>
            <a:r>
              <a:rPr lang="en-US" altLang="en-US"/>
              <a:t>Casi 200.000 niños inmunizados</a:t>
            </a:r>
          </a:p>
          <a:p>
            <a:pPr marL="342900" indent="-342900">
              <a:lnSpc>
                <a:spcPct val="150000"/>
              </a:lnSpc>
              <a:buFont typeface="Wingdings" pitchFamily="2" charset="2"/>
              <a:buChar char="ü"/>
            </a:pPr>
            <a:r>
              <a:rPr lang="en-US" altLang="en-US"/>
              <a:t>Los Leones jugaron un papel clave en las actividades de extensión</a:t>
            </a:r>
          </a:p>
          <a:p>
            <a:pPr marL="800100" lvl="1" indent="-342900">
              <a:lnSpc>
                <a:spcPct val="150000"/>
              </a:lnSpc>
              <a:buFont typeface="Wingdings" pitchFamily="2" charset="2"/>
              <a:buChar char="ü"/>
            </a:pPr>
            <a:r>
              <a:rPr lang="en-US" altLang="en-US"/>
              <a:t>Espectáculos programados</a:t>
            </a:r>
          </a:p>
          <a:p>
            <a:pPr marL="800100" lvl="1" indent="-342900">
              <a:lnSpc>
                <a:spcPct val="150000"/>
              </a:lnSpc>
              <a:buFont typeface="Wingdings" pitchFamily="2" charset="2"/>
              <a:buChar char="ü"/>
            </a:pPr>
            <a:r>
              <a:rPr lang="en-US" altLang="en-US"/>
              <a:t>Visitas de puerta en puerta</a:t>
            </a:r>
          </a:p>
          <a:p>
            <a:pPr marL="800100" lvl="1" indent="-342900">
              <a:lnSpc>
                <a:spcPct val="150000"/>
              </a:lnSpc>
              <a:buFont typeface="Wingdings" pitchFamily="2" charset="2"/>
              <a:buChar char="ü"/>
            </a:pPr>
            <a:r>
              <a:rPr lang="en-US" altLang="en-US"/>
              <a:t>Transporte de familias</a:t>
            </a:r>
          </a:p>
          <a:p>
            <a:pPr marL="800100" lvl="1" indent="-342900">
              <a:lnSpc>
                <a:spcPct val="150000"/>
              </a:lnSpc>
              <a:buFont typeface="Wingdings" pitchFamily="2" charset="2"/>
              <a:buChar char="ü"/>
            </a:pPr>
            <a:r>
              <a:rPr lang="en-US" altLang="en-US"/>
              <a:t>Caravana organizada de actividades de extensión</a:t>
            </a:r>
          </a:p>
          <a:p>
            <a:pPr marL="342900" indent="-342900">
              <a:buFontTx/>
              <a:buChar char="•"/>
            </a:pPr>
            <a:endParaRPr lang="es-ES" altLang="en-US"/>
          </a:p>
          <a:p>
            <a:pPr marL="800100" lvl="1" indent="-342900">
              <a:buFont typeface="Arial" charset="0"/>
              <a:buChar char="•"/>
            </a:pPr>
            <a:endParaRPr lang="es-ES" altLang="en-US"/>
          </a:p>
          <a:p>
            <a:pPr marL="800100" lvl="1" indent="-342900">
              <a:buFont typeface="Arial" charset="0"/>
              <a:buChar char="•"/>
            </a:pPr>
            <a:endParaRPr lang="es-E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4339" name="Rectangle 8"/>
          <p:cNvSpPr>
            <a:spLocks noChangeArrowheads="1"/>
          </p:cNvSpPr>
          <p:nvPr/>
        </p:nvSpPr>
        <p:spPr bwMode="auto">
          <a:xfrm>
            <a:off x="338138" y="1524000"/>
            <a:ext cx="4064000" cy="3132138"/>
          </a:xfrm>
          <a:prstGeom prst="rect">
            <a:avLst/>
          </a:prstGeom>
          <a:noFill/>
          <a:ln>
            <a:noFill/>
          </a:ln>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¿Cómo podéis  </a:t>
            </a:r>
          </a:p>
          <a:p>
            <a:pPr eaLnBrk="1" hangingPunct="1">
              <a:lnSpc>
                <a:spcPct val="90000"/>
              </a:lnSpc>
              <a:spcBef>
                <a:spcPct val="0"/>
              </a:spcBef>
              <a:buFontTx/>
              <a:buNone/>
              <a:defRPr/>
            </a:pPr>
            <a:r>
              <a:rPr lang="en-US" altLang="en-US" sz="4700" dirty="0" smtClean="0">
                <a:solidFill>
                  <a:srgbClr val="4E562B"/>
                </a:solidFill>
                <a:latin typeface="+mj-lt"/>
              </a:rPr>
              <a:t>ayudar vosotros?</a:t>
            </a:r>
            <a:endParaRPr lang="es-ES" altLang="en-US" sz="4200" dirty="0" smtClean="0">
              <a:solidFill>
                <a:schemeClr val="tx2"/>
              </a:solidFill>
              <a:latin typeface="+mj-lt"/>
            </a:endParaRPr>
          </a:p>
        </p:txBody>
      </p:sp>
      <p:sp>
        <p:nvSpPr>
          <p:cNvPr id="61443"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n-US" altLang="en-US"/>
          </a:p>
        </p:txBody>
      </p:sp>
      <p:pic>
        <p:nvPicPr>
          <p:cNvPr id="61444" name="Picture 14" descr="arrow"/>
          <p:cNvPicPr>
            <a:picLocks noChangeAspect="1" noChangeArrowheads="1"/>
          </p:cNvPicPr>
          <p:nvPr/>
        </p:nvPicPr>
        <p:blipFill>
          <a:blip r:embed="rId4"/>
          <a:srcRect/>
          <a:stretch>
            <a:fillRect/>
          </a:stretch>
        </p:blipFill>
        <p:spPr bwMode="auto">
          <a:xfrm>
            <a:off x="254000" y="5080000"/>
            <a:ext cx="677863" cy="677863"/>
          </a:xfrm>
          <a:prstGeom prst="rect">
            <a:avLst/>
          </a:prstGeom>
          <a:noFill/>
          <a:ln w="9525">
            <a:noFill/>
            <a:miter lim="800000"/>
            <a:headEnd/>
            <a:tailEnd/>
          </a:ln>
        </p:spPr>
      </p:pic>
      <p:sp>
        <p:nvSpPr>
          <p:cNvPr id="14342" name="Rectangle 15"/>
          <p:cNvSpPr>
            <a:spLocks noChangeArrowheads="1"/>
          </p:cNvSpPr>
          <p:nvPr/>
        </p:nvSpPr>
        <p:spPr bwMode="auto">
          <a:xfrm>
            <a:off x="846138" y="5164138"/>
            <a:ext cx="2709862" cy="1524000"/>
          </a:xfrm>
          <a:prstGeom prst="rect">
            <a:avLst/>
          </a:prstGeom>
          <a:noFill/>
          <a:ln>
            <a:noFill/>
          </a:ln>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Una vacuna, </a:t>
            </a:r>
          </a:p>
          <a:p>
            <a:pPr eaLnBrk="1" hangingPunct="1">
              <a:lnSpc>
                <a:spcPct val="90000"/>
              </a:lnSpc>
              <a:spcBef>
                <a:spcPct val="0"/>
              </a:spcBef>
              <a:buFontTx/>
              <a:buNone/>
              <a:defRPr/>
            </a:pPr>
            <a:r>
              <a:rPr lang="en-US" altLang="en-US" sz="2900" dirty="0" smtClean="0">
                <a:solidFill>
                  <a:srgbClr val="766A62"/>
                </a:solidFill>
                <a:latin typeface="+mj-lt"/>
              </a:rPr>
              <a:t>una vida</a:t>
            </a:r>
            <a:endParaRPr lang="es-ES" altLang="en-US" sz="4200" dirty="0" smtClean="0">
              <a:solidFill>
                <a:schemeClr val="tx2"/>
              </a:solidFill>
              <a:latin typeface="+mj-lt"/>
            </a:endParaRPr>
          </a:p>
        </p:txBody>
      </p:sp>
      <p:pic>
        <p:nvPicPr>
          <p:cNvPr id="61446" name="Picture 7" descr="moms in line madagascar.JPG"/>
          <p:cNvPicPr>
            <a:picLocks noChangeAspect="1"/>
          </p:cNvPicPr>
          <p:nvPr/>
        </p:nvPicPr>
        <p:blipFill>
          <a:blip r:embed="rId5"/>
          <a:srcRect/>
          <a:stretch>
            <a:fillRect/>
          </a:stretch>
        </p:blipFill>
        <p:spPr bwMode="auto">
          <a:xfrm>
            <a:off x="3708400" y="909638"/>
            <a:ext cx="6451600" cy="533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3490"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63491"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Nosotros Cuidamos. Nosotros Servimos. Nosotros Logramos. </a:t>
            </a:r>
          </a:p>
        </p:txBody>
      </p:sp>
      <p:pic>
        <p:nvPicPr>
          <p:cNvPr id="63492"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5366"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¡Hagan una donación – y hagan que cuente!</a:t>
            </a:r>
          </a:p>
        </p:txBody>
      </p:sp>
      <p:sp>
        <p:nvSpPr>
          <p:cNvPr id="39944" name="Text Box 8"/>
          <p:cNvSpPr txBox="1">
            <a:spLocks noChangeArrowheads="1"/>
          </p:cNvSpPr>
          <p:nvPr/>
        </p:nvSpPr>
        <p:spPr bwMode="auto">
          <a:xfrm>
            <a:off x="755650" y="2047875"/>
            <a:ext cx="8439150" cy="3508375"/>
          </a:xfrm>
          <a:prstGeom prst="rect">
            <a:avLst/>
          </a:prstGeom>
          <a:noFill/>
          <a:ln w="9525">
            <a:noFill/>
            <a:miter lim="800000"/>
            <a:headEnd/>
            <a:tailEnd/>
          </a:ln>
          <a:effectLst/>
        </p:spPr>
        <p:txBody>
          <a:bodyPr lIns="0" tIns="0" rIns="0" bIns="0">
            <a:spAutoFit/>
          </a:bodyPr>
          <a:lstStyle/>
          <a:p>
            <a:pPr indent="-514350">
              <a:lnSpc>
                <a:spcPct val="95000"/>
              </a:lnSpc>
              <a:defRPr/>
            </a:pPr>
            <a:r>
              <a:rPr lang="en-US" sz="3000" dirty="0">
                <a:latin typeface="+mj-lt"/>
              </a:rPr>
              <a:t>Si su club dona US$1.000 a Una vacuna, una vida, ¿cuántos dólares de fondos equiparados generará su donación? </a:t>
            </a:r>
          </a:p>
          <a:p>
            <a:pPr marL="514350" indent="-514350">
              <a:lnSpc>
                <a:spcPct val="95000"/>
              </a:lnSpc>
              <a:defRPr/>
            </a:pPr>
            <a:endParaRPr lang="es-ES" sz="3000" dirty="0">
              <a:latin typeface="+mj-lt"/>
              <a:cs typeface="+mn-cs"/>
            </a:endParaRPr>
          </a:p>
          <a:p>
            <a:pPr marL="514350" indent="-514350">
              <a:lnSpc>
                <a:spcPct val="95000"/>
              </a:lnSpc>
              <a:buFontTx/>
              <a:buAutoNum type="alphaUcPeriod"/>
              <a:defRPr/>
            </a:pPr>
            <a:r>
              <a:rPr lang="en-US" sz="3000" dirty="0">
                <a:latin typeface="+mj-lt"/>
              </a:rPr>
              <a:t>Nada</a:t>
            </a:r>
          </a:p>
          <a:p>
            <a:pPr marL="514350" indent="-514350">
              <a:lnSpc>
                <a:spcPct val="95000"/>
              </a:lnSpc>
              <a:buFontTx/>
              <a:buAutoNum type="alphaUcPeriod"/>
              <a:defRPr/>
            </a:pPr>
            <a:r>
              <a:rPr lang="en-US" sz="3000" dirty="0">
                <a:latin typeface="+mj-lt"/>
              </a:rPr>
              <a:t>US$250</a:t>
            </a:r>
          </a:p>
          <a:p>
            <a:pPr marL="514350" indent="-514350">
              <a:lnSpc>
                <a:spcPct val="95000"/>
              </a:lnSpc>
              <a:buFontTx/>
              <a:buAutoNum type="alphaUcPeriod"/>
              <a:defRPr/>
            </a:pPr>
            <a:r>
              <a:rPr lang="en-US" sz="3000" dirty="0">
                <a:latin typeface="+mj-lt"/>
              </a:rPr>
              <a:t>US$500</a:t>
            </a:r>
          </a:p>
          <a:p>
            <a:pPr marL="514350" indent="-514350">
              <a:lnSpc>
                <a:spcPct val="95000"/>
              </a:lnSpc>
              <a:buFontTx/>
              <a:buAutoNum type="alphaUcPeriod"/>
              <a:defRPr/>
            </a:pPr>
            <a:r>
              <a:rPr lang="en-US" sz="3000" dirty="0">
                <a:latin typeface="+mj-lt"/>
              </a:rPr>
              <a:t>US$1.000</a:t>
            </a:r>
          </a:p>
        </p:txBody>
      </p:sp>
      <p:sp>
        <p:nvSpPr>
          <p:cNvPr id="15368"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BB34DBF-C3C4-4846-A209-25BFA7A4BCD4}" type="slidenum">
              <a:rPr lang="en-US" altLang="en-US" sz="1400" smtClean="0"/>
              <a:pPr eaLnBrk="1" hangingPunct="1">
                <a:spcBef>
                  <a:spcPct val="0"/>
                </a:spcBef>
                <a:buFontTx/>
                <a:buNone/>
                <a:defRPr/>
              </a:pPr>
              <a:t>17</a:t>
            </a:fld>
            <a:endParaRPr lang="es-E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9944">
                                            <p:txEl>
                                              <p:pRg st="2" end="2"/>
                                            </p:txEl>
                                          </p:spTgt>
                                        </p:tgtEl>
                                      </p:cBhvr>
                                    </p:animEffect>
                                    <p:set>
                                      <p:cBhvr>
                                        <p:cTn id="7" dur="1" fill="hold">
                                          <p:stCondLst>
                                            <p:cond delay="499"/>
                                          </p:stCondLst>
                                        </p:cTn>
                                        <p:tgtEl>
                                          <p:spTgt spid="39944">
                                            <p:txEl>
                                              <p:pRg st="2" end="2"/>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9944">
                                            <p:txEl>
                                              <p:pRg st="3" end="3"/>
                                            </p:txEl>
                                          </p:spTgt>
                                        </p:tgtEl>
                                      </p:cBhvr>
                                    </p:animEffect>
                                    <p:set>
                                      <p:cBhvr>
                                        <p:cTn id="10" dur="1" fill="hold">
                                          <p:stCondLst>
                                            <p:cond delay="499"/>
                                          </p:stCondLst>
                                        </p:cTn>
                                        <p:tgtEl>
                                          <p:spTgt spid="39944">
                                            <p:txEl>
                                              <p:pRg st="3" end="3"/>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9944">
                                            <p:txEl>
                                              <p:pRg st="4" end="4"/>
                                            </p:txEl>
                                          </p:spTgt>
                                        </p:tgtEl>
                                      </p:cBhvr>
                                    </p:animEffect>
                                    <p:set>
                                      <p:cBhvr>
                                        <p:cTn id="13" dur="1" fill="hold">
                                          <p:stCondLst>
                                            <p:cond delay="499"/>
                                          </p:stCondLst>
                                        </p:cTn>
                                        <p:tgtEl>
                                          <p:spTgt spid="3994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5538"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6553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altLang="en-US" sz="3300" smtClean="0">
                <a:solidFill>
                  <a:srgbClr val="FFFFFF"/>
                </a:solidFill>
              </a:rPr>
              <a:t>Cómo donar</a:t>
            </a:r>
          </a:p>
        </p:txBody>
      </p:sp>
      <p:pic>
        <p:nvPicPr>
          <p:cNvPr id="65540" name="Picture 6"/>
          <p:cNvPicPr>
            <a:picLocks noChangeAspect="1" noChangeArrowheads="1"/>
          </p:cNvPicPr>
          <p:nvPr/>
        </p:nvPicPr>
        <p:blipFill>
          <a:blip r:embed="rId5"/>
          <a:srcRect/>
          <a:stretch>
            <a:fillRect/>
          </a:stretch>
        </p:blipFill>
        <p:spPr bwMode="auto">
          <a:xfrm>
            <a:off x="0" y="2032000"/>
            <a:ext cx="3471863" cy="4098925"/>
          </a:xfrm>
          <a:prstGeom prst="rect">
            <a:avLst/>
          </a:prstGeom>
          <a:noFill/>
          <a:ln w="9525">
            <a:noFill/>
            <a:miter lim="800000"/>
            <a:headEnd/>
            <a:tailEnd/>
          </a:ln>
        </p:spPr>
      </p:pic>
      <p:sp>
        <p:nvSpPr>
          <p:cNvPr id="17414" name="Rectangle 2"/>
          <p:cNvSpPr>
            <a:spLocks noGrp="1" noChangeArrowheads="1"/>
          </p:cNvSpPr>
          <p:nvPr>
            <p:ph type="subTitle" idx="1"/>
          </p:nvPr>
        </p:nvSpPr>
        <p:spPr>
          <a:xfrm>
            <a:off x="355600" y="2057400"/>
            <a:ext cx="4451350" cy="4556125"/>
          </a:xfrm>
        </p:spPr>
        <p:txBody>
          <a:bodyPr lIns="0" tIns="0" rIns="0" bIns="0"/>
          <a:lstStyle/>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Programas de reconocimiento:</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Menciones de Amigos de Melvin Jones (MJF)</a:t>
            </a:r>
          </a:p>
          <a:p>
            <a:pPr lvl="2" indent="-342900" algn="l" eaLnBrk="1" hangingPunct="1">
              <a:lnSpc>
                <a:spcPct val="95000"/>
              </a:lnSpc>
              <a:spcBef>
                <a:spcPct val="0"/>
              </a:spcBef>
              <a:buClr>
                <a:srgbClr val="000000"/>
              </a:buClr>
              <a:buFont typeface="Wingdings" pitchFamily="2" charset="2"/>
              <a:buChar char="ü"/>
              <a:defRPr/>
            </a:pPr>
            <a:r>
              <a:rPr dirty="0" smtClean="0"/>
              <a:t>Donativos mayores (se aceptan promesas)</a:t>
            </a:r>
            <a:endParaRPr lang="es-ES" altLang="en-US" sz="1800" i="1"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ü"/>
              <a:defRPr/>
            </a:pPr>
            <a:endParaRPr lang="es-ES"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Métodos de pago: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Tarjeta de crédito, en línea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Cheque</a:t>
            </a:r>
            <a:r>
              <a:rPr lang="en-US" altLang="en-US" sz="1400" i="1" dirty="0" smtClean="0">
                <a:solidFill>
                  <a:srgbClr val="000000"/>
                </a:solidFill>
                <a:latin typeface="+mj-lt"/>
              </a:rPr>
              <a:t>(solo de cuentas de Estados Unidos)</a:t>
            </a:r>
            <a:endParaRPr lang="es-ES" altLang="en-US" sz="1800" i="1" dirty="0" smtClean="0">
              <a:solidFill>
                <a:srgbClr val="000000"/>
              </a:solidFill>
              <a:latin typeface="+mj-lt"/>
            </a:endParaRP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Transferencia bancaria</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Depositar a la cuenta de la asociación en su país</a:t>
            </a:r>
          </a:p>
          <a:p>
            <a:pPr lvl="1" indent="-342900" algn="l" eaLnBrk="1" hangingPunct="1">
              <a:lnSpc>
                <a:spcPct val="95000"/>
              </a:lnSpc>
              <a:spcBef>
                <a:spcPct val="0"/>
              </a:spcBef>
              <a:buClr>
                <a:srgbClr val="000000"/>
              </a:buClr>
              <a:buFont typeface="Wingdings" pitchFamily="2" charset="2"/>
              <a:buChar char="ü"/>
              <a:defRPr/>
            </a:pPr>
            <a:endParaRPr lang="es-ES"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Remitir formulario de solicitud de MJF</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Marcar la opción "Sarampión" bajo </a:t>
            </a:r>
          </a:p>
          <a:p>
            <a:pPr lvl="3" indent="-342900" algn="l" eaLnBrk="1" hangingPunct="1">
              <a:lnSpc>
                <a:spcPct val="95000"/>
              </a:lnSpc>
              <a:spcBef>
                <a:spcPct val="0"/>
              </a:spcBef>
              <a:buClr>
                <a:srgbClr val="000000"/>
              </a:buClr>
              <a:defRPr/>
            </a:pPr>
            <a:r>
              <a:rPr lang="en-US" altLang="en-US" sz="1400" dirty="0" smtClean="0">
                <a:solidFill>
                  <a:srgbClr val="000000"/>
                </a:solidFill>
                <a:latin typeface="+mj-lt"/>
              </a:rPr>
              <a:t>1. "Propósito de la donación"</a:t>
            </a:r>
          </a:p>
          <a:p>
            <a:pPr lvl="1" indent="-342900" algn="l" eaLnBrk="1" hangingPunct="1">
              <a:lnSpc>
                <a:spcPct val="95000"/>
              </a:lnSpc>
              <a:spcBef>
                <a:spcPct val="0"/>
              </a:spcBef>
              <a:buClr>
                <a:srgbClr val="000000"/>
              </a:buClr>
              <a:defRPr/>
            </a:pPr>
            <a:endParaRPr lang="es-ES" altLang="en-US" sz="2300" dirty="0" smtClean="0">
              <a:solidFill>
                <a:srgbClr val="000000"/>
              </a:solidFill>
              <a:latin typeface="+mj-lt"/>
            </a:endParaRPr>
          </a:p>
        </p:txBody>
      </p:sp>
      <p:pic>
        <p:nvPicPr>
          <p:cNvPr id="65542" name="Picture 9" descr="Web donation clip.jpg"/>
          <p:cNvPicPr>
            <a:picLocks noChangeAspect="1"/>
          </p:cNvPicPr>
          <p:nvPr/>
        </p:nvPicPr>
        <p:blipFill>
          <a:blip r:embed="rId6"/>
          <a:srcRect/>
          <a:stretch>
            <a:fillRect/>
          </a:stretch>
        </p:blipFill>
        <p:spPr bwMode="auto">
          <a:xfrm>
            <a:off x="5765800" y="1676400"/>
            <a:ext cx="2819400" cy="2844800"/>
          </a:xfrm>
          <a:prstGeom prst="rect">
            <a:avLst/>
          </a:prstGeom>
          <a:noFill/>
          <a:ln w="9525">
            <a:noFill/>
            <a:miter lim="800000"/>
            <a:headEnd/>
            <a:tailEnd/>
          </a:ln>
        </p:spPr>
      </p:pic>
      <p:cxnSp>
        <p:nvCxnSpPr>
          <p:cNvPr id="12" name="Straight Arrow Connector 11"/>
          <p:cNvCxnSpPr/>
          <p:nvPr/>
        </p:nvCxnSpPr>
        <p:spPr>
          <a:xfrm flipV="1">
            <a:off x="3708400" y="2514600"/>
            <a:ext cx="1981200" cy="152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5544" name="Picture 18" descr="MJF form clip.jpg"/>
          <p:cNvPicPr>
            <a:picLocks noChangeAspect="1"/>
          </p:cNvPicPr>
          <p:nvPr/>
        </p:nvPicPr>
        <p:blipFill>
          <a:blip r:embed="rId7"/>
          <a:srcRect/>
          <a:stretch>
            <a:fillRect/>
          </a:stretch>
        </p:blipFill>
        <p:spPr bwMode="auto">
          <a:xfrm>
            <a:off x="5384800" y="4665663"/>
            <a:ext cx="3581400" cy="2662237"/>
          </a:xfrm>
          <a:prstGeom prst="rect">
            <a:avLst/>
          </a:prstGeom>
          <a:noFill/>
          <a:ln w="9525">
            <a:noFill/>
            <a:miter lim="800000"/>
            <a:headEnd/>
            <a:tailEnd/>
          </a:ln>
        </p:spPr>
      </p:pic>
      <p:cxnSp>
        <p:nvCxnSpPr>
          <p:cNvPr id="20" name="Straight Arrow Connector 19"/>
          <p:cNvCxnSpPr/>
          <p:nvPr/>
        </p:nvCxnSpPr>
        <p:spPr>
          <a:xfrm>
            <a:off x="3403600" y="5486400"/>
            <a:ext cx="1744663" cy="230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419" name="Slide Number Placeholder 10"/>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E3F8F71-6F71-43B2-98F7-2CF5D7E0349B}" type="slidenum">
              <a:rPr lang="en-US" altLang="en-US" sz="1400" smtClean="0"/>
              <a:pPr eaLnBrk="1" hangingPunct="1">
                <a:spcBef>
                  <a:spcPct val="0"/>
                </a:spcBef>
                <a:buFontTx/>
                <a:buNone/>
                <a:defRPr/>
              </a:pPr>
              <a:t>18</a:t>
            </a:fld>
            <a:endParaRPr lang="es-ES" alt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8435" name="Rectangle 8"/>
          <p:cNvSpPr>
            <a:spLocks noChangeArrowheads="1"/>
          </p:cNvSpPr>
          <p:nvPr/>
        </p:nvSpPr>
        <p:spPr bwMode="auto">
          <a:xfrm>
            <a:off x="338138" y="1524000"/>
            <a:ext cx="4064000" cy="3132138"/>
          </a:xfrm>
          <a:prstGeom prst="rect">
            <a:avLst/>
          </a:prstGeom>
          <a:noFill/>
          <a:ln>
            <a:noFill/>
          </a:ln>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¿Tenéis preguntas?</a:t>
            </a:r>
            <a:endParaRPr lang="es-ES" altLang="en-US" sz="4200" dirty="0" smtClean="0">
              <a:solidFill>
                <a:schemeClr val="tx2"/>
              </a:solidFill>
              <a:latin typeface="+mj-lt"/>
            </a:endParaRPr>
          </a:p>
        </p:txBody>
      </p:sp>
      <p:sp>
        <p:nvSpPr>
          <p:cNvPr id="67587"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n-US" altLang="en-US"/>
          </a:p>
        </p:txBody>
      </p:sp>
      <p:pic>
        <p:nvPicPr>
          <p:cNvPr id="67588" name="Picture 14" descr="arrow"/>
          <p:cNvPicPr>
            <a:picLocks noChangeAspect="1" noChangeArrowheads="1"/>
          </p:cNvPicPr>
          <p:nvPr/>
        </p:nvPicPr>
        <p:blipFill>
          <a:blip r:embed="rId4"/>
          <a:srcRect/>
          <a:stretch>
            <a:fillRect/>
          </a:stretch>
        </p:blipFill>
        <p:spPr bwMode="auto">
          <a:xfrm>
            <a:off x="254000" y="5080000"/>
            <a:ext cx="677863" cy="677863"/>
          </a:xfrm>
          <a:prstGeom prst="rect">
            <a:avLst/>
          </a:prstGeom>
          <a:noFill/>
          <a:ln w="9525">
            <a:noFill/>
            <a:miter lim="800000"/>
            <a:headEnd/>
            <a:tailEnd/>
          </a:ln>
        </p:spPr>
      </p:pic>
      <p:sp>
        <p:nvSpPr>
          <p:cNvPr id="18438" name="Rectangle 15"/>
          <p:cNvSpPr>
            <a:spLocks noChangeArrowheads="1"/>
          </p:cNvSpPr>
          <p:nvPr/>
        </p:nvSpPr>
        <p:spPr bwMode="auto">
          <a:xfrm>
            <a:off x="846138" y="5164138"/>
            <a:ext cx="3624262" cy="1524000"/>
          </a:xfrm>
          <a:prstGeom prst="rect">
            <a:avLst/>
          </a:prstGeom>
          <a:noFill/>
          <a:ln>
            <a:noFill/>
          </a:ln>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Una vacuna, una vida</a:t>
            </a:r>
            <a:endParaRPr lang="es-ES" altLang="en-US" sz="4200" dirty="0" smtClean="0">
              <a:solidFill>
                <a:schemeClr val="tx2"/>
              </a:solidFill>
              <a:latin typeface="+mj-lt"/>
            </a:endParaRPr>
          </a:p>
        </p:txBody>
      </p:sp>
      <p:pic>
        <p:nvPicPr>
          <p:cNvPr id="67590" name="Picture 8" descr="P1000885.JPG"/>
          <p:cNvPicPr>
            <a:picLocks noChangeAspect="1"/>
          </p:cNvPicPr>
          <p:nvPr/>
        </p:nvPicPr>
        <p:blipFill>
          <a:blip r:embed="rId5"/>
          <a:srcRect/>
          <a:stretch>
            <a:fillRect/>
          </a:stretch>
        </p:blipFill>
        <p:spPr bwMode="auto">
          <a:xfrm>
            <a:off x="5003800" y="685800"/>
            <a:ext cx="4610100"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0722"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0723"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pic>
        <p:nvPicPr>
          <p:cNvPr id="30724"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0725"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0726" name="Picture 9"/>
          <p:cNvPicPr>
            <a:picLocks noChangeAspect="1" noChangeArrowheads="1"/>
          </p:cNvPicPr>
          <p:nvPr/>
        </p:nvPicPr>
        <p:blipFill>
          <a:blip r:embed="rId8"/>
          <a:srcRect/>
          <a:stretch>
            <a:fillRect/>
          </a:stretch>
        </p:blipFill>
        <p:spPr bwMode="auto">
          <a:xfrm>
            <a:off x="233363" y="1536700"/>
            <a:ext cx="9991725" cy="6088063"/>
          </a:xfrm>
          <a:prstGeom prst="rect">
            <a:avLst/>
          </a:prstGeom>
          <a:noFill/>
          <a:ln w="9525">
            <a:noFill/>
            <a:miter lim="800000"/>
            <a:headEnd/>
            <a:tailEnd/>
          </a:ln>
        </p:spPr>
      </p:pic>
      <p:pic>
        <p:nvPicPr>
          <p:cNvPr id="30727" name="Picture 2" descr="O:\Foundation\Communications\measles\Ghana Lions 2.jpg"/>
          <p:cNvPicPr>
            <a:picLocks noChangeAspect="1" noChangeArrowheads="1"/>
          </p:cNvPicPr>
          <p:nvPr/>
        </p:nvPicPr>
        <p:blipFill>
          <a:blip r:embed="rId9"/>
          <a:srcRect/>
          <a:stretch>
            <a:fillRect/>
          </a:stretch>
        </p:blipFill>
        <p:spPr bwMode="auto">
          <a:xfrm>
            <a:off x="219075" y="1798638"/>
            <a:ext cx="2754313" cy="2057400"/>
          </a:xfrm>
          <a:prstGeom prst="rect">
            <a:avLst/>
          </a:prstGeom>
          <a:noFill/>
          <a:ln w="9525">
            <a:noFill/>
            <a:miter lim="800000"/>
            <a:headEnd/>
            <a:tailEnd/>
          </a:ln>
        </p:spPr>
      </p:pic>
      <p:pic>
        <p:nvPicPr>
          <p:cNvPr id="30728" name="Picture 4" descr="https://scontent-b-ord.xx.fbcdn.net/hphotos-frc3/t1/430291_10150648219467492_980353692_n.jpg"/>
          <p:cNvPicPr>
            <a:picLocks noChangeAspect="1" noChangeArrowheads="1"/>
          </p:cNvPicPr>
          <p:nvPr/>
        </p:nvPicPr>
        <p:blipFill>
          <a:blip r:embed="rId10"/>
          <a:srcRect/>
          <a:stretch>
            <a:fillRect/>
          </a:stretch>
        </p:blipFill>
        <p:spPr bwMode="auto">
          <a:xfrm>
            <a:off x="6832600" y="4298950"/>
            <a:ext cx="3197225" cy="2135188"/>
          </a:xfrm>
          <a:prstGeom prst="rect">
            <a:avLst/>
          </a:prstGeom>
          <a:noFill/>
          <a:ln w="9525">
            <a:noFill/>
            <a:miter lim="800000"/>
            <a:headEnd/>
            <a:tailEnd/>
          </a:ln>
        </p:spPr>
      </p:pic>
      <p:pic>
        <p:nvPicPr>
          <p:cNvPr id="30729" name="Picture 6" descr="https://scontent-a-ord.xx.fbcdn.net/hphotos-ash2/t1/420722_10150648219652492_1662094379_n.jpg"/>
          <p:cNvPicPr>
            <a:picLocks noChangeAspect="1" noChangeArrowheads="1"/>
          </p:cNvPicPr>
          <p:nvPr/>
        </p:nvPicPr>
        <p:blipFill>
          <a:blip r:embed="rId11"/>
          <a:srcRect/>
          <a:stretch>
            <a:fillRect/>
          </a:stretch>
        </p:blipFill>
        <p:spPr bwMode="auto">
          <a:xfrm>
            <a:off x="7062788" y="1638300"/>
            <a:ext cx="2967037" cy="1981200"/>
          </a:xfrm>
          <a:prstGeom prst="rect">
            <a:avLst/>
          </a:prstGeom>
          <a:noFill/>
          <a:ln w="9525">
            <a:noFill/>
            <a:miter lim="800000"/>
            <a:headEnd/>
            <a:tailEnd/>
          </a:ln>
        </p:spPr>
      </p:pic>
      <p:pic>
        <p:nvPicPr>
          <p:cNvPr id="30730" name="Picture 8" descr="https://fbcdn-sphotos-h-a.akamaihd.net/hphotos-ak-frc3/t1/422023_10150648219712492_1038152815_n.jpg"/>
          <p:cNvPicPr>
            <a:picLocks noChangeAspect="1" noChangeArrowheads="1"/>
          </p:cNvPicPr>
          <p:nvPr/>
        </p:nvPicPr>
        <p:blipFill>
          <a:blip r:embed="rId12"/>
          <a:srcRect/>
          <a:stretch>
            <a:fillRect/>
          </a:stretch>
        </p:blipFill>
        <p:spPr bwMode="auto">
          <a:xfrm>
            <a:off x="168275" y="4298950"/>
            <a:ext cx="3387725" cy="2262188"/>
          </a:xfrm>
          <a:prstGeom prst="rect">
            <a:avLst/>
          </a:prstGeom>
          <a:noFill/>
          <a:ln w="9525">
            <a:noFill/>
            <a:miter lim="800000"/>
            <a:headEnd/>
            <a:tailEnd/>
          </a:ln>
        </p:spPr>
      </p:pic>
      <p:pic>
        <p:nvPicPr>
          <p:cNvPr id="30731" name="Picture 10" descr="SONY DSC"/>
          <p:cNvPicPr>
            <a:picLocks noChangeAspect="1" noChangeArrowheads="1"/>
          </p:cNvPicPr>
          <p:nvPr/>
        </p:nvPicPr>
        <p:blipFill>
          <a:blip r:embed="rId13"/>
          <a:srcRect/>
          <a:stretch>
            <a:fillRect/>
          </a:stretch>
        </p:blipFill>
        <p:spPr bwMode="auto">
          <a:xfrm>
            <a:off x="3314700" y="1798638"/>
            <a:ext cx="3530600" cy="2349500"/>
          </a:xfrm>
          <a:prstGeom prst="rect">
            <a:avLst/>
          </a:prstGeom>
          <a:noFill/>
          <a:ln w="9525">
            <a:noFill/>
            <a:miter lim="800000"/>
            <a:headEnd/>
            <a:tailEnd/>
          </a:ln>
        </p:spPr>
      </p:pic>
      <p:pic>
        <p:nvPicPr>
          <p:cNvPr id="30732" name="Picture 12" descr="Leones dedicados hacen trabajo voluntario en Uganda.&#10;Foto: Benjamin Futransky"/>
          <p:cNvPicPr>
            <a:picLocks noChangeAspect="1" noChangeArrowheads="1"/>
          </p:cNvPicPr>
          <p:nvPr/>
        </p:nvPicPr>
        <p:blipFill>
          <a:blip r:embed="rId14"/>
          <a:srcRect/>
          <a:stretch>
            <a:fillRect/>
          </a:stretch>
        </p:blipFill>
        <p:spPr bwMode="auto">
          <a:xfrm>
            <a:off x="3695700" y="4313238"/>
            <a:ext cx="2852738" cy="1900237"/>
          </a:xfrm>
          <a:prstGeom prst="rect">
            <a:avLst/>
          </a:prstGeom>
          <a:noFill/>
          <a:ln w="9525">
            <a:noFill/>
            <a:miter lim="800000"/>
            <a:headEnd/>
            <a:tailEnd/>
          </a:ln>
        </p:spPr>
      </p:pic>
      <p:sp>
        <p:nvSpPr>
          <p:cNvPr id="30733" name="TextBox 2"/>
          <p:cNvSpPr txBox="1">
            <a:spLocks noChangeArrowheads="1"/>
          </p:cNvSpPr>
          <p:nvPr/>
        </p:nvSpPr>
        <p:spPr bwMode="auto">
          <a:xfrm>
            <a:off x="168275" y="377825"/>
            <a:ext cx="7772400" cy="768350"/>
          </a:xfrm>
          <a:prstGeom prst="rect">
            <a:avLst/>
          </a:prstGeom>
          <a:noFill/>
          <a:ln w="9525">
            <a:noFill/>
            <a:miter lim="800000"/>
            <a:headEnd/>
            <a:tailEnd/>
          </a:ln>
        </p:spPr>
        <p:txBody>
          <a:bodyPr>
            <a:spAutoFit/>
          </a:bodyPr>
          <a:lstStyle/>
          <a:p>
            <a:r>
              <a:rPr lang="en-US" sz="3200">
                <a:solidFill>
                  <a:schemeClr val="bg1"/>
                </a:solidFill>
              </a:rPr>
              <a:t>Los Leones en acción</a:t>
            </a:r>
            <a:endParaRPr lang="es-ES" sz="44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2770"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2771"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2772"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Sarampión: Un desafío para los Leones y el mundo</a:t>
            </a:r>
          </a:p>
        </p:txBody>
      </p:sp>
      <p:pic>
        <p:nvPicPr>
          <p:cNvPr id="32773"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2774"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2775" name="Picture 9"/>
          <p:cNvPicPr>
            <a:picLocks noChangeAspect="1" noChangeArrowheads="1"/>
          </p:cNvPicPr>
          <p:nvPr/>
        </p:nvPicPr>
        <p:blipFill>
          <a:blip r:embed="rId8"/>
          <a:srcRect/>
          <a:stretch>
            <a:fillRect/>
          </a:stretch>
        </p:blipFill>
        <p:spPr bwMode="auto">
          <a:xfrm>
            <a:off x="168275" y="1531938"/>
            <a:ext cx="9991725" cy="6088062"/>
          </a:xfrm>
          <a:prstGeom prst="rect">
            <a:avLst/>
          </a:prstGeom>
          <a:noFill/>
          <a:ln w="9525">
            <a:noFill/>
            <a:miter lim="800000"/>
            <a:headEnd/>
            <a:tailEnd/>
          </a:ln>
        </p:spPr>
      </p:pic>
      <p:sp>
        <p:nvSpPr>
          <p:cNvPr id="3081" name="Text Box 10"/>
          <p:cNvSpPr txBox="1">
            <a:spLocks noChangeArrowheads="1"/>
          </p:cNvSpPr>
          <p:nvPr/>
        </p:nvSpPr>
        <p:spPr bwMode="auto">
          <a:xfrm>
            <a:off x="306388" y="1827213"/>
            <a:ext cx="5916612" cy="4287837"/>
          </a:xfrm>
          <a:prstGeom prst="rect">
            <a:avLst/>
          </a:prstGeom>
          <a:noFill/>
          <a:ln>
            <a:noFill/>
          </a:ln>
          <a:extLst/>
        </p:spPr>
        <p:txBody>
          <a:bodyPr lIns="0" tIns="0" rIns="0" bIns="0">
            <a:spAutoFit/>
          </a:bodyPr>
          <a:lstStyle/>
          <a:p>
            <a:pPr>
              <a:lnSpc>
                <a:spcPct val="95000"/>
              </a:lnSpc>
            </a:pPr>
            <a:r>
              <a:rPr lang="en-US" altLang="en-US">
                <a:solidFill>
                  <a:srgbClr val="000000"/>
                </a:solidFill>
              </a:rPr>
              <a:t>El sarampión roba la vida de 335 niños cada día: más de 122.000 por año. Y es completamente evitable.</a:t>
            </a:r>
          </a:p>
          <a:p>
            <a:pPr>
              <a:lnSpc>
                <a:spcPct val="95000"/>
              </a:lnSpc>
            </a:pPr>
            <a:endParaRPr lang="es-ES" altLang="en-US">
              <a:solidFill>
                <a:srgbClr val="000000"/>
              </a:solidFill>
            </a:endParaRPr>
          </a:p>
          <a:p>
            <a:pPr>
              <a:lnSpc>
                <a:spcPct val="95000"/>
              </a:lnSpc>
            </a:pPr>
            <a:r>
              <a:rPr lang="en-US" altLang="en-US">
                <a:solidFill>
                  <a:srgbClr val="000000"/>
                </a:solidFill>
              </a:rPr>
              <a:t>Los Leones se han comprometido a seguir combatiéndolo. </a:t>
            </a:r>
          </a:p>
          <a:p>
            <a:pPr>
              <a:lnSpc>
                <a:spcPct val="95000"/>
              </a:lnSpc>
            </a:pPr>
            <a:endParaRPr lang="es-ES" altLang="en-US">
              <a:solidFill>
                <a:srgbClr val="000000"/>
              </a:solidFill>
            </a:endParaRPr>
          </a:p>
          <a:p>
            <a:pPr>
              <a:lnSpc>
                <a:spcPct val="95000"/>
              </a:lnSpc>
            </a:pPr>
            <a:r>
              <a:rPr lang="en-US" altLang="en-US">
                <a:solidFill>
                  <a:srgbClr val="000000"/>
                </a:solidFill>
              </a:rPr>
              <a:t>¡Los niños de comunidades alrededor del mundo necesitan su ayuda para protegerse de </a:t>
            </a:r>
            <a:br>
              <a:rPr lang="en-US" altLang="en-US">
                <a:solidFill>
                  <a:srgbClr val="000000"/>
                </a:solidFill>
              </a:rPr>
            </a:br>
            <a:r>
              <a:rPr lang="en-US" altLang="en-US">
                <a:solidFill>
                  <a:srgbClr val="000000"/>
                </a:solidFill>
              </a:rPr>
              <a:t>la infección del sarampión!</a:t>
            </a:r>
          </a:p>
          <a:p>
            <a:pPr>
              <a:lnSpc>
                <a:spcPct val="95000"/>
              </a:lnSpc>
            </a:pPr>
            <a:endParaRPr lang="es-ES" altLang="en-US">
              <a:solidFill>
                <a:srgbClr val="000000"/>
              </a:solidFill>
            </a:endParaRPr>
          </a:p>
          <a:p>
            <a:pPr>
              <a:lnSpc>
                <a:spcPct val="95000"/>
              </a:lnSpc>
            </a:pPr>
            <a:r>
              <a:rPr lang="en-US" sz="3200"/>
              <a:t> </a:t>
            </a:r>
          </a:p>
        </p:txBody>
      </p:sp>
      <p:sp>
        <p:nvSpPr>
          <p:cNvPr id="32777" name="Rectangle 11"/>
          <p:cNvSpPr>
            <a:spLocks noChangeArrowheads="1"/>
          </p:cNvSpPr>
          <p:nvPr/>
        </p:nvSpPr>
        <p:spPr bwMode="auto">
          <a:xfrm>
            <a:off x="7061200" y="4038600"/>
            <a:ext cx="2667000" cy="2514600"/>
          </a:xfrm>
          <a:prstGeom prst="rect">
            <a:avLst/>
          </a:prstGeom>
          <a:solidFill>
            <a:schemeClr val="tx1">
              <a:alpha val="79999"/>
            </a:schemeClr>
          </a:solidFill>
          <a:ln w="9525">
            <a:noFill/>
            <a:miter lim="800000"/>
            <a:headEnd/>
            <a:tailEnd/>
          </a:ln>
        </p:spPr>
        <p:txBody>
          <a:bodyPr wrap="none" anchor="ctr"/>
          <a:lstStyle/>
          <a:p>
            <a:endParaRPr lang="en-US" altLang="en-US"/>
          </a:p>
        </p:txBody>
      </p:sp>
      <p:sp>
        <p:nvSpPr>
          <p:cNvPr id="32778" name="Rectangle 12"/>
          <p:cNvSpPr>
            <a:spLocks noChangeArrowheads="1"/>
          </p:cNvSpPr>
          <p:nvPr/>
        </p:nvSpPr>
        <p:spPr bwMode="auto">
          <a:xfrm>
            <a:off x="6969125" y="4038600"/>
            <a:ext cx="92075" cy="2514600"/>
          </a:xfrm>
          <a:prstGeom prst="rect">
            <a:avLst/>
          </a:prstGeom>
          <a:solidFill>
            <a:srgbClr val="EBB700"/>
          </a:solidFill>
          <a:ln w="9525">
            <a:noFill/>
            <a:miter lim="800000"/>
            <a:headEnd/>
            <a:tailEnd/>
          </a:ln>
        </p:spPr>
        <p:txBody>
          <a:bodyPr wrap="none" anchor="ctr"/>
          <a:lstStyle/>
          <a:p>
            <a:endParaRPr lang="en-US" altLang="en-US"/>
          </a:p>
        </p:txBody>
      </p:sp>
      <p:pic>
        <p:nvPicPr>
          <p:cNvPr id="32779" name="Picture 12" descr="measles shot nigeria compressed.jpg"/>
          <p:cNvPicPr>
            <a:picLocks noChangeAspect="1"/>
          </p:cNvPicPr>
          <p:nvPr/>
        </p:nvPicPr>
        <p:blipFill>
          <a:blip r:embed="rId9"/>
          <a:srcRect/>
          <a:stretch>
            <a:fillRect/>
          </a:stretch>
        </p:blipFill>
        <p:spPr bwMode="auto">
          <a:xfrm>
            <a:off x="7442200" y="2743200"/>
            <a:ext cx="21621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4818"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4819"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4820"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¿Qué es el sarampión?</a:t>
            </a:r>
          </a:p>
        </p:txBody>
      </p:sp>
      <p:pic>
        <p:nvPicPr>
          <p:cNvPr id="34821"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4822"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4823" name="Picture 9"/>
          <p:cNvPicPr>
            <a:picLocks noChangeAspect="1" noChangeArrowheads="1"/>
          </p:cNvPicPr>
          <p:nvPr/>
        </p:nvPicPr>
        <p:blipFill>
          <a:blip r:embed="rId8"/>
          <a:srcRect/>
          <a:stretch>
            <a:fillRect/>
          </a:stretch>
        </p:blipFill>
        <p:spPr bwMode="auto">
          <a:xfrm>
            <a:off x="-1778000" y="762000"/>
            <a:ext cx="9991725" cy="6088063"/>
          </a:xfrm>
          <a:prstGeom prst="rect">
            <a:avLst/>
          </a:prstGeom>
          <a:noFill/>
          <a:ln w="9525">
            <a:noFill/>
            <a:miter lim="800000"/>
            <a:headEnd/>
            <a:tailEnd/>
          </a:ln>
        </p:spPr>
      </p:pic>
      <p:sp>
        <p:nvSpPr>
          <p:cNvPr id="4105" name="Text Box 10"/>
          <p:cNvSpPr txBox="1">
            <a:spLocks noChangeArrowheads="1"/>
          </p:cNvSpPr>
          <p:nvPr/>
        </p:nvSpPr>
        <p:spPr bwMode="auto">
          <a:xfrm>
            <a:off x="306388" y="1827213"/>
            <a:ext cx="9117012" cy="3656012"/>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4000" dirty="0" smtClean="0">
                <a:solidFill>
                  <a:srgbClr val="000000"/>
                </a:solidFill>
                <a:latin typeface="+mj-lt"/>
              </a:rPr>
              <a:t>El sarampión es...</a:t>
            </a:r>
          </a:p>
          <a:p>
            <a:pPr eaLnBrk="1" hangingPunct="1">
              <a:lnSpc>
                <a:spcPct val="95000"/>
              </a:lnSpc>
              <a:spcBef>
                <a:spcPct val="0"/>
              </a:spcBef>
              <a:buFontTx/>
              <a:buNone/>
              <a:defRPr/>
            </a:pPr>
            <a:endParaRPr lang="es-ES" altLang="en-US" sz="2400" dirty="0" smtClean="0">
              <a:solidFill>
                <a:srgbClr val="000000"/>
              </a:solidFill>
              <a:latin typeface="+mj-lt"/>
            </a:endParaRP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Una de las cinco enfermedades mortales en el mundo que puede evitarse con las vacunas</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Fácil de prevenir - la vacuna cuesta menos de US$1 </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Está en todas partes del mundo </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Una de las enfermedades más contagiosas</a:t>
            </a:r>
            <a:endParaRPr lang="es-ES" altLang="en-US" sz="2400" dirty="0" smtClean="0">
              <a:solidFill>
                <a:srgbClr val="000000"/>
              </a:solidFill>
              <a:latin typeface="+mj-lt"/>
            </a:endParaRPr>
          </a:p>
          <a:p>
            <a:pPr eaLnBrk="1" hangingPunct="1">
              <a:lnSpc>
                <a:spcPct val="95000"/>
              </a:lnSpc>
              <a:spcBef>
                <a:spcPct val="0"/>
              </a:spcBef>
              <a:buFontTx/>
              <a:buNone/>
              <a:defRPr/>
            </a:pPr>
            <a:endParaRPr lang="es-ES" altLang="en-US" sz="2400" dirty="0" smtClean="0">
              <a:solidFill>
                <a:srgbClr val="000000"/>
              </a:solidFill>
              <a:cs typeface="+mn-cs"/>
            </a:endParaRPr>
          </a:p>
          <a:p>
            <a:pPr eaLnBrk="1" hangingPunct="1">
              <a:lnSpc>
                <a:spcPct val="95000"/>
              </a:lnSpc>
              <a:spcBef>
                <a:spcPct val="0"/>
              </a:spcBef>
              <a:buFontTx/>
              <a:buNone/>
              <a:defRPr/>
            </a:pPr>
            <a:r>
              <a:rPr dirty="0" smtClean="0"/>
              <a:t> </a:t>
            </a:r>
          </a:p>
        </p:txBody>
      </p:sp>
      <p:pic>
        <p:nvPicPr>
          <p:cNvPr id="34825" name="Picture 10" descr="O:\Public Relations &amp; Communications\Common\Photos\LCIF\measles\Nepal children showing off shots.JPG"/>
          <p:cNvPicPr>
            <a:picLocks noChangeAspect="1" noChangeArrowheads="1"/>
          </p:cNvPicPr>
          <p:nvPr/>
        </p:nvPicPr>
        <p:blipFill>
          <a:blip r:embed="rId9"/>
          <a:srcRect/>
          <a:stretch>
            <a:fillRect/>
          </a:stretch>
        </p:blipFill>
        <p:spPr bwMode="auto">
          <a:xfrm>
            <a:off x="5918200" y="3962400"/>
            <a:ext cx="3784600" cy="251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6866"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6867"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686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chemeClr val="bg1"/>
                </a:solidFill>
              </a:rPr>
              <a:t>Un nuevo desafío</a:t>
            </a:r>
            <a:endParaRPr lang="es-ES" altLang="en-US" sz="3200" smtClean="0">
              <a:solidFill>
                <a:srgbClr val="FFFFFF"/>
              </a:solidFill>
              <a:latin typeface="Arial" charset="0"/>
            </a:endParaRPr>
          </a:p>
        </p:txBody>
      </p:sp>
      <p:pic>
        <p:nvPicPr>
          <p:cNvPr id="36869" name="Picture 7"/>
          <p:cNvPicPr>
            <a:picLocks noChangeAspect="1" noChangeArrowheads="1"/>
          </p:cNvPicPr>
          <p:nvPr/>
        </p:nvPicPr>
        <p:blipFill>
          <a:blip r:embed="rId6"/>
          <a:srcRect/>
          <a:stretch>
            <a:fillRect/>
          </a:stretch>
        </p:blipFill>
        <p:spPr bwMode="auto">
          <a:xfrm>
            <a:off x="1550988" y="1692275"/>
            <a:ext cx="8551862" cy="4911725"/>
          </a:xfrm>
          <a:prstGeom prst="rect">
            <a:avLst/>
          </a:prstGeom>
          <a:noFill/>
          <a:ln w="9525">
            <a:noFill/>
            <a:miter lim="800000"/>
            <a:headEnd/>
            <a:tailEnd/>
          </a:ln>
        </p:spPr>
      </p:pic>
      <p:sp>
        <p:nvSpPr>
          <p:cNvPr id="36870" name="TextBox 1"/>
          <p:cNvSpPr txBox="1">
            <a:spLocks noChangeArrowheads="1"/>
          </p:cNvSpPr>
          <p:nvPr/>
        </p:nvSpPr>
        <p:spPr bwMode="auto">
          <a:xfrm>
            <a:off x="338138" y="2057400"/>
            <a:ext cx="9144000" cy="1570038"/>
          </a:xfrm>
          <a:prstGeom prst="rect">
            <a:avLst/>
          </a:prstGeom>
          <a:noFill/>
          <a:ln w="9525">
            <a:noFill/>
            <a:miter lim="800000"/>
            <a:headEnd/>
            <a:tailEnd/>
          </a:ln>
        </p:spPr>
        <p:txBody>
          <a:bodyPr>
            <a:spAutoFit/>
          </a:bodyPr>
          <a:lstStyle/>
          <a:p>
            <a:pPr marL="342900" indent="-342900">
              <a:buFontTx/>
              <a:buChar char="•"/>
            </a:pPr>
            <a:r>
              <a:rPr lang="en-US" altLang="en-US"/>
              <a:t>Nueva asociación con la Alianza GAVI </a:t>
            </a:r>
          </a:p>
          <a:p>
            <a:pPr marL="342900" indent="-342900">
              <a:buFontTx/>
              <a:buChar char="•"/>
            </a:pPr>
            <a:r>
              <a:rPr lang="en-US" altLang="en-US"/>
              <a:t>US$30 millones para 2017</a:t>
            </a:r>
          </a:p>
          <a:p>
            <a:pPr marL="342900" indent="-342900">
              <a:buFontTx/>
              <a:buChar char="•"/>
            </a:pPr>
            <a:r>
              <a:rPr lang="en-US" altLang="en-US"/>
              <a:t>Aporte de 1 dólar por cada dólar donado por el Fondo de Equiparación de GAVI</a:t>
            </a:r>
          </a:p>
          <a:p>
            <a:pPr marL="342900" indent="-342900">
              <a:buFontTx/>
              <a:buChar char="•"/>
            </a:pPr>
            <a:r>
              <a:rPr lang="en-US" altLang="en-US"/>
              <a:t>Continuación del esfuerzo de los Leones para hacer del sarampión una cosa del pasado</a:t>
            </a: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36873" name="Picture 10" descr="UKAIDlogo.jpg"/>
          <p:cNvPicPr>
            <a:picLocks noChangeAspect="1"/>
          </p:cNvPicPr>
          <p:nvPr/>
        </p:nvPicPr>
        <p:blipFill>
          <a:blip r:embed="rId8"/>
          <a:srcRect/>
          <a:stretch>
            <a:fillRect/>
          </a:stretch>
        </p:blipFill>
        <p:spPr bwMode="auto">
          <a:xfrm>
            <a:off x="4081463" y="5016500"/>
            <a:ext cx="1447800" cy="1536700"/>
          </a:xfrm>
          <a:prstGeom prst="rect">
            <a:avLst/>
          </a:prstGeom>
          <a:noFill/>
          <a:ln w="9525">
            <a:noFill/>
            <a:miter lim="800000"/>
            <a:headEnd/>
            <a:tailEnd/>
          </a:ln>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36875" name="Rectangle 2"/>
          <p:cNvSpPr>
            <a:spLocks noChangeArrowheads="1"/>
          </p:cNvSpPr>
          <p:nvPr/>
        </p:nvSpPr>
        <p:spPr bwMode="auto">
          <a:xfrm>
            <a:off x="6421438" y="4630738"/>
            <a:ext cx="3732212" cy="1323975"/>
          </a:xfrm>
          <a:prstGeom prst="rect">
            <a:avLst/>
          </a:prstGeom>
          <a:noFill/>
          <a:ln w="9525">
            <a:noFill/>
            <a:miter lim="800000"/>
            <a:headEnd/>
            <a:tailEnd/>
          </a:ln>
        </p:spPr>
        <p:txBody>
          <a:bodyPr wrap="none">
            <a:spAutoFit/>
          </a:bodyPr>
          <a:lstStyle/>
          <a:p>
            <a:pPr eaLnBrk="0" hangingPunct="0"/>
            <a:r>
              <a:rPr lang="en-US" altLang="en-US" sz="8000">
                <a:solidFill>
                  <a:srgbClr val="333399"/>
                </a:solidFill>
                <a:latin typeface="Berlin Sans FB" pitchFamily="34" charset="0"/>
              </a:rPr>
              <a:t>US$60M</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Socios de fondos equiparados de GAVI</a:t>
            </a:r>
          </a:p>
        </p:txBody>
      </p:sp>
      <p:pic>
        <p:nvPicPr>
          <p:cNvPr id="36878" name="Picture 17" descr="O:\Foundation\LCIF Development\Logos\New LCIF Logos - 2010\LCIF_2c_Horiz_Small.gif"/>
          <p:cNvPicPr>
            <a:picLocks noChangeAspect="1" noChangeArrowheads="1"/>
          </p:cNvPicPr>
          <p:nvPr/>
        </p:nvPicPr>
        <p:blipFill>
          <a:blip r:embed="rId9"/>
          <a:srcRect/>
          <a:stretch>
            <a:fillRect/>
          </a:stretch>
        </p:blipFill>
        <p:spPr bwMode="auto">
          <a:xfrm>
            <a:off x="139700" y="4979988"/>
            <a:ext cx="2822575" cy="82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891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3891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Nosotros Cuidamos. Nosotros Servimos. Nosotros Logramos. </a:t>
            </a:r>
          </a:p>
        </p:txBody>
      </p:sp>
      <p:pic>
        <p:nvPicPr>
          <p:cNvPr id="3891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6150"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Alianza GAVI </a:t>
            </a:r>
          </a:p>
        </p:txBody>
      </p:sp>
      <p:sp>
        <p:nvSpPr>
          <p:cNvPr id="38918" name="TextBox 1"/>
          <p:cNvSpPr txBox="1">
            <a:spLocks noChangeArrowheads="1"/>
          </p:cNvSpPr>
          <p:nvPr/>
        </p:nvSpPr>
        <p:spPr bwMode="auto">
          <a:xfrm>
            <a:off x="660400" y="1981200"/>
            <a:ext cx="8153400" cy="1938338"/>
          </a:xfrm>
          <a:prstGeom prst="rect">
            <a:avLst/>
          </a:prstGeom>
          <a:noFill/>
          <a:ln w="9525">
            <a:noFill/>
            <a:miter lim="800000"/>
            <a:headEnd/>
            <a:tailEnd/>
          </a:ln>
        </p:spPr>
        <p:txBody>
          <a:bodyPr>
            <a:spAutoFit/>
          </a:bodyPr>
          <a:lstStyle/>
          <a:p>
            <a:pPr marL="342900" indent="-342900">
              <a:buFontTx/>
              <a:buChar char="•"/>
            </a:pPr>
            <a:r>
              <a:rPr lang="en-US" altLang="en-US"/>
              <a:t>Alianza Global para la Vacunación e Inmunización (GAVI, por su sigla en inglés) </a:t>
            </a:r>
          </a:p>
          <a:p>
            <a:pPr marL="342900" indent="-342900">
              <a:buFontTx/>
              <a:buChar char="•"/>
            </a:pPr>
            <a:r>
              <a:rPr lang="en-US" altLang="en-US"/>
              <a:t>Misión: Salvar la vida de los niños y proteger la salud de la gente aumentando el acceso de los países más pobres del mundo a la inmunización. </a:t>
            </a:r>
          </a:p>
          <a:p>
            <a:pPr marL="342900" indent="-342900">
              <a:buFontTx/>
              <a:buChar char="•"/>
            </a:pPr>
            <a:r>
              <a:rPr lang="en-US" altLang="en-US"/>
              <a:t>440 millones de niños inmunizados</a:t>
            </a:r>
          </a:p>
        </p:txBody>
      </p:sp>
      <p:pic>
        <p:nvPicPr>
          <p:cNvPr id="38919" name="Picture 13"/>
          <p:cNvPicPr>
            <a:picLocks noChangeAspect="1" noChangeArrowheads="1"/>
          </p:cNvPicPr>
          <p:nvPr/>
        </p:nvPicPr>
        <p:blipFill>
          <a:blip r:embed="rId6"/>
          <a:srcRect/>
          <a:stretch>
            <a:fillRect/>
          </a:stretch>
        </p:blipFill>
        <p:spPr bwMode="auto">
          <a:xfrm>
            <a:off x="584200" y="4419600"/>
            <a:ext cx="3363913" cy="1447800"/>
          </a:xfrm>
          <a:prstGeom prst="rect">
            <a:avLst/>
          </a:prstGeom>
          <a:noFill/>
          <a:ln w="9525">
            <a:noFill/>
            <a:miter lim="800000"/>
            <a:headEnd/>
            <a:tailEnd/>
          </a:ln>
        </p:spPr>
      </p:pic>
      <p:pic>
        <p:nvPicPr>
          <p:cNvPr id="38920" name="Picture 3" descr="O:\Foundation\Division\Photos\Measles\2012 Measles and Rubella Activities\Nepal Feb 2012 (phase 1)\Nepal MR Campaign Phase I Feb-March 2012\IMG_4915.JPG"/>
          <p:cNvPicPr>
            <a:picLocks noChangeAspect="1" noChangeArrowheads="1"/>
          </p:cNvPicPr>
          <p:nvPr/>
        </p:nvPicPr>
        <p:blipFill>
          <a:blip r:embed="rId7"/>
          <a:srcRect/>
          <a:stretch>
            <a:fillRect/>
          </a:stretch>
        </p:blipFill>
        <p:spPr bwMode="auto">
          <a:xfrm>
            <a:off x="6719888" y="3581400"/>
            <a:ext cx="268605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0962"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40963"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Nosotros Cuidamos. Nosotros Servimos. Nosotros Logramos. </a:t>
            </a:r>
          </a:p>
        </p:txBody>
      </p:sp>
      <p:pic>
        <p:nvPicPr>
          <p:cNvPr id="40964"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7174"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qué atender el sarampión?</a:t>
            </a:r>
          </a:p>
        </p:txBody>
      </p:sp>
      <p:sp>
        <p:nvSpPr>
          <p:cNvPr id="39944" name="Text Box 8"/>
          <p:cNvSpPr txBox="1">
            <a:spLocks noChangeArrowheads="1"/>
          </p:cNvSpPr>
          <p:nvPr/>
        </p:nvSpPr>
        <p:spPr bwMode="auto">
          <a:xfrm>
            <a:off x="660400" y="1752600"/>
            <a:ext cx="9067800" cy="3914775"/>
          </a:xfrm>
          <a:prstGeom prst="rect">
            <a:avLst/>
          </a:prstGeom>
          <a:noFill/>
          <a:ln w="9525">
            <a:noFill/>
            <a:miter lim="800000"/>
            <a:headEnd/>
            <a:tailEnd/>
          </a:ln>
          <a:effectLst/>
        </p:spPr>
        <p:txBody>
          <a:bodyPr lIns="0" tIns="0" rIns="0" bIns="0">
            <a:spAutoFit/>
          </a:bodyPr>
          <a:lstStyle/>
          <a:p>
            <a:pPr marL="0" lvl="1">
              <a:lnSpc>
                <a:spcPct val="95000"/>
              </a:lnSpc>
            </a:pPr>
            <a:r>
              <a:rPr lang="en-US" sz="3000"/>
              <a:t>¿Qué áreas del mundo en la actualidad están afectadas por el sarampión?</a:t>
            </a:r>
          </a:p>
          <a:p>
            <a:pPr marL="0" lvl="1">
              <a:lnSpc>
                <a:spcPct val="95000"/>
              </a:lnSpc>
            </a:pPr>
            <a:endParaRPr lang="es-ES" sz="3000"/>
          </a:p>
          <a:p>
            <a:pPr marL="971550" lvl="2" indent="-514350">
              <a:lnSpc>
                <a:spcPct val="95000"/>
              </a:lnSpc>
              <a:buFontTx/>
              <a:buAutoNum type="alphaUcPeriod"/>
            </a:pPr>
            <a:r>
              <a:rPr lang="en-US" sz="3000"/>
              <a:t>Países en vías de desarrollo </a:t>
            </a:r>
          </a:p>
          <a:p>
            <a:pPr marL="971550" lvl="2" indent="-514350">
              <a:lnSpc>
                <a:spcPct val="95000"/>
              </a:lnSpc>
              <a:buFontTx/>
              <a:buAutoNum type="alphaUcPeriod"/>
            </a:pPr>
            <a:r>
              <a:rPr lang="en-US" sz="3000"/>
              <a:t>África </a:t>
            </a:r>
          </a:p>
          <a:p>
            <a:pPr marL="971550" lvl="2" indent="-514350">
              <a:lnSpc>
                <a:spcPct val="95000"/>
              </a:lnSpc>
              <a:buFontTx/>
              <a:buAutoNum type="alphaUcPeriod"/>
            </a:pPr>
            <a:r>
              <a:rPr lang="en-US" sz="3000"/>
              <a:t>África, Asia y Europa</a:t>
            </a:r>
          </a:p>
          <a:p>
            <a:pPr marL="971550" lvl="2" indent="-514350">
              <a:lnSpc>
                <a:spcPct val="95000"/>
              </a:lnSpc>
              <a:buFontTx/>
              <a:buAutoNum type="alphaUcPeriod"/>
            </a:pPr>
            <a:r>
              <a:rPr lang="en-US" sz="3000"/>
              <a:t>Todas las partes del </a:t>
            </a:r>
            <a:br>
              <a:rPr lang="en-US" sz="3000"/>
            </a:br>
            <a:r>
              <a:rPr lang="en-US" sz="3000"/>
              <a:t>mundo están afectadas </a:t>
            </a:r>
            <a:br>
              <a:rPr lang="en-US" sz="3000"/>
            </a:br>
            <a:r>
              <a:rPr lang="en-US" sz="3000"/>
              <a:t>por el sarampión</a:t>
            </a:r>
            <a:endParaRPr lang="es-ES" sz="5400" b="1"/>
          </a:p>
        </p:txBody>
      </p:sp>
      <p:sp>
        <p:nvSpPr>
          <p:cNvPr id="717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8DF4F261-A05A-4166-8465-691851CB8939}" type="slidenum">
              <a:rPr lang="en-US" altLang="en-US" sz="1400" smtClean="0"/>
              <a:pPr eaLnBrk="1" hangingPunct="1">
                <a:spcBef>
                  <a:spcPct val="0"/>
                </a:spcBef>
                <a:buFontTx/>
                <a:buNone/>
                <a:defRPr/>
              </a:pPr>
              <a:t>7</a:t>
            </a:fld>
            <a:endParaRPr lang="es-ES" altLang="en-US" sz="1400" smtClean="0"/>
          </a:p>
        </p:txBody>
      </p:sp>
      <p:pic>
        <p:nvPicPr>
          <p:cNvPr id="40968" name="Picture 2" descr="O:\Foundation\Division\Photos\Measles\2014 Measles and Reubella Activities\Bangladesh 2014\1656046_1381561542107363_1996257442_n.jpg"/>
          <p:cNvPicPr>
            <a:picLocks noChangeAspect="1" noChangeArrowheads="1"/>
          </p:cNvPicPr>
          <p:nvPr/>
        </p:nvPicPr>
        <p:blipFill>
          <a:blip r:embed="rId6"/>
          <a:srcRect/>
          <a:stretch>
            <a:fillRect/>
          </a:stretch>
        </p:blipFill>
        <p:spPr bwMode="auto">
          <a:xfrm>
            <a:off x="5194300" y="4495800"/>
            <a:ext cx="3894138"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3010"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43011"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43012"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Desafíos en la actualidad</a:t>
            </a:r>
          </a:p>
        </p:txBody>
      </p:sp>
      <p:pic>
        <p:nvPicPr>
          <p:cNvPr id="43013" name="Picture 6"/>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sp>
        <p:nvSpPr>
          <p:cNvPr id="8199" name="Text Box 8"/>
          <p:cNvSpPr txBox="1">
            <a:spLocks noChangeArrowheads="1"/>
          </p:cNvSpPr>
          <p:nvPr/>
        </p:nvSpPr>
        <p:spPr bwMode="auto">
          <a:xfrm>
            <a:off x="304800" y="1905000"/>
            <a:ext cx="9271000" cy="701675"/>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rPr>
              <a:t>D. El sarampión afecta todas las partes del mundo</a:t>
            </a:r>
          </a:p>
          <a:p>
            <a:pPr eaLnBrk="1" hangingPunct="1">
              <a:lnSpc>
                <a:spcPct val="95000"/>
              </a:lnSpc>
              <a:spcBef>
                <a:spcPct val="0"/>
              </a:spcBef>
              <a:buFontTx/>
              <a:buNone/>
              <a:defRPr/>
            </a:pPr>
            <a:endParaRPr lang="es-ES" altLang="en-US" sz="2400" dirty="0" smtClean="0">
              <a:solidFill>
                <a:srgbClr val="000000"/>
              </a:solidFill>
              <a:latin typeface="Arial" charset="0"/>
              <a:cs typeface="+mn-cs"/>
            </a:endParaRPr>
          </a:p>
        </p:txBody>
      </p:sp>
      <p:pic>
        <p:nvPicPr>
          <p:cNvPr id="43015" name="Picture 9"/>
          <p:cNvPicPr>
            <a:picLocks noChangeAspect="1" noChangeArrowheads="1"/>
          </p:cNvPicPr>
          <p:nvPr/>
        </p:nvPicPr>
        <p:blipFill>
          <a:blip r:embed="rId7"/>
          <a:srcRect/>
          <a:stretch>
            <a:fillRect/>
          </a:stretch>
        </p:blipFill>
        <p:spPr bwMode="auto">
          <a:xfrm>
            <a:off x="592138" y="5502275"/>
            <a:ext cx="1609725" cy="923925"/>
          </a:xfrm>
          <a:prstGeom prst="rect">
            <a:avLst/>
          </a:prstGeom>
          <a:noFill/>
          <a:ln w="9525">
            <a:noFill/>
            <a:miter lim="800000"/>
            <a:headEnd/>
            <a:tailEnd/>
          </a:ln>
        </p:spPr>
      </p:pic>
      <p:sp>
        <p:nvSpPr>
          <p:cNvPr id="43016" name="TextBox 9"/>
          <p:cNvSpPr txBox="1">
            <a:spLocks noChangeArrowheads="1"/>
          </p:cNvSpPr>
          <p:nvPr/>
        </p:nvSpPr>
        <p:spPr bwMode="auto">
          <a:xfrm>
            <a:off x="431800" y="6781800"/>
            <a:ext cx="9296400" cy="338138"/>
          </a:xfrm>
          <a:prstGeom prst="rect">
            <a:avLst/>
          </a:prstGeom>
          <a:noFill/>
          <a:ln w="9525">
            <a:noFill/>
            <a:miter lim="800000"/>
            <a:headEnd/>
            <a:tailEnd/>
          </a:ln>
        </p:spPr>
        <p:txBody>
          <a:bodyPr>
            <a:spAutoFit/>
          </a:bodyPr>
          <a:lstStyle/>
          <a:p>
            <a:pPr algn="r"/>
            <a:r>
              <a:rPr lang="en-US" altLang="en-US" sz="1600">
                <a:latin typeface="Arial" charset="0"/>
              </a:rPr>
              <a:t>Brotes en 2013</a:t>
            </a:r>
          </a:p>
        </p:txBody>
      </p:sp>
      <p:pic>
        <p:nvPicPr>
          <p:cNvPr id="43017" name="Picture 11"/>
          <p:cNvPicPr>
            <a:picLocks noChangeAspect="1" noChangeArrowheads="1"/>
          </p:cNvPicPr>
          <p:nvPr/>
        </p:nvPicPr>
        <p:blipFill>
          <a:blip r:embed="rId8"/>
          <a:srcRect/>
          <a:stretch>
            <a:fillRect/>
          </a:stretch>
        </p:blipFill>
        <p:spPr bwMode="auto">
          <a:xfrm>
            <a:off x="1397000" y="2754313"/>
            <a:ext cx="7045325" cy="379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5058"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45059"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Nosotros Cuidamos. Nosotros Servimos. Nosotros Logramos. </a:t>
            </a:r>
          </a:p>
        </p:txBody>
      </p:sp>
      <p:pic>
        <p:nvPicPr>
          <p:cNvPr id="45060"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9222"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qué enfocarse en el sarampión?</a:t>
            </a:r>
          </a:p>
        </p:txBody>
      </p:sp>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mj-lt"/>
              </a:rPr>
              <a:t>¿Cuáles de estos efectos secundarios graves podrían resultar de una infección de sarampión y causar complicaciones de salud o la muerte a los niños?</a:t>
            </a:r>
          </a:p>
          <a:p>
            <a:pPr marL="514350" indent="-514350">
              <a:lnSpc>
                <a:spcPct val="95000"/>
              </a:lnSpc>
              <a:defRPr/>
            </a:pPr>
            <a:endParaRPr lang="es-ES" sz="3000" dirty="0">
              <a:latin typeface="+mj-lt"/>
              <a:cs typeface="+mn-cs"/>
            </a:endParaRPr>
          </a:p>
          <a:p>
            <a:pPr marL="971550" lvl="1" indent="-514350">
              <a:lnSpc>
                <a:spcPct val="95000"/>
              </a:lnSpc>
              <a:buFontTx/>
              <a:buAutoNum type="alphaUcPeriod"/>
              <a:defRPr/>
            </a:pPr>
            <a:r>
              <a:rPr lang="en-US" sz="3000" dirty="0">
                <a:latin typeface="+mj-lt"/>
              </a:rPr>
              <a:t>Ceguera por cicatrices en la córnea</a:t>
            </a:r>
          </a:p>
          <a:p>
            <a:pPr marL="971550" lvl="1" indent="-514350">
              <a:lnSpc>
                <a:spcPct val="95000"/>
              </a:lnSpc>
              <a:buFontTx/>
              <a:buAutoNum type="alphaUcPeriod"/>
              <a:defRPr/>
            </a:pPr>
            <a:r>
              <a:rPr lang="en-US" sz="3000" dirty="0">
                <a:latin typeface="+mj-lt"/>
              </a:rPr>
              <a:t>Encefalitis</a:t>
            </a:r>
          </a:p>
          <a:p>
            <a:pPr marL="971550" lvl="1" indent="-514350">
              <a:lnSpc>
                <a:spcPct val="95000"/>
              </a:lnSpc>
              <a:buFontTx/>
              <a:buAutoNum type="alphaUcPeriod"/>
              <a:defRPr/>
            </a:pPr>
            <a:r>
              <a:rPr lang="en-US" sz="3000" dirty="0">
                <a:latin typeface="+mj-lt"/>
              </a:rPr>
              <a:t>Neumonía</a:t>
            </a:r>
          </a:p>
          <a:p>
            <a:pPr marL="971550" lvl="1" indent="-514350">
              <a:lnSpc>
                <a:spcPct val="95000"/>
              </a:lnSpc>
              <a:buFontTx/>
              <a:buAutoNum type="alphaUcPeriod"/>
              <a:defRPr/>
            </a:pPr>
            <a:r>
              <a:rPr lang="en-US" sz="3000" dirty="0">
                <a:latin typeface="+mj-lt"/>
              </a:rPr>
              <a:t>Diarrea severa</a:t>
            </a:r>
          </a:p>
          <a:p>
            <a:pPr marL="971550" lvl="1" indent="-514350">
              <a:lnSpc>
                <a:spcPct val="95000"/>
              </a:lnSpc>
              <a:buFontTx/>
              <a:buAutoNum type="alphaUcPeriod"/>
              <a:defRPr/>
            </a:pPr>
            <a:r>
              <a:rPr lang="en-US" sz="3000" dirty="0">
                <a:latin typeface="+mj-lt"/>
              </a:rPr>
              <a:t>Todos los anteriores</a:t>
            </a:r>
          </a:p>
        </p:txBody>
      </p:sp>
      <p:sp>
        <p:nvSpPr>
          <p:cNvPr id="9224"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1318B10E-20A2-451B-BA02-314AC72C8D22}" type="slidenum">
              <a:rPr lang="en-US" altLang="en-US" sz="1400" smtClean="0"/>
              <a:pPr eaLnBrk="1" hangingPunct="1">
                <a:spcBef>
                  <a:spcPct val="0"/>
                </a:spcBef>
                <a:buFontTx/>
                <a:buNone/>
                <a:defRPr/>
              </a:pPr>
              <a:t>9</a:t>
            </a:fld>
            <a:endParaRPr lang="es-ES" alt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2628</Words>
  <Application>Microsoft Office PowerPoint</Application>
  <PresentationFormat>Custom</PresentationFormat>
  <Paragraphs>226</Paragraphs>
  <Slides>19</Slides>
  <Notes>19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3" baseType="lpstr">
      <vt:lpstr>Default Design</vt:lpstr>
      <vt:lpstr>Slide 1 Plain</vt:lpstr>
      <vt:lpstr>Photo Editor Photo</vt:lpstr>
      <vt:lpstr>Microsoft Excel 97-2003 Worksheet</vt:lpstr>
      <vt:lpstr>PowerPoint Presentation</vt:lpstr>
      <vt:lpstr>PowerPoint Presentation</vt:lpstr>
      <vt:lpstr>Sarampión: Un desafío para los Leones y el mundo</vt:lpstr>
      <vt:lpstr>¿Qué es el sarampión?</vt:lpstr>
      <vt:lpstr>Un nuevo desafío</vt:lpstr>
      <vt:lpstr>PowerPoint Presentation</vt:lpstr>
      <vt:lpstr>PowerPoint Presentation</vt:lpstr>
      <vt:lpstr>Desafíos en la actualidad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Cómo donar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1772</cp:revision>
  <dcterms:created xsi:type="dcterms:W3CDTF">2004-05-06T09:28:21Z</dcterms:created>
  <dcterms:modified xsi:type="dcterms:W3CDTF">2014-04-01T14:22:25Z</dcterms:modified>
</cp:coreProperties>
</file>