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871" r:id="rId2"/>
    <p:sldId id="874" r:id="rId3"/>
    <p:sldId id="1075" r:id="rId4"/>
    <p:sldId id="1121" r:id="rId5"/>
    <p:sldId id="974" r:id="rId6"/>
    <p:sldId id="953" r:id="rId7"/>
    <p:sldId id="1104" r:id="rId8"/>
    <p:sldId id="889" r:id="rId9"/>
    <p:sldId id="1137" r:id="rId10"/>
    <p:sldId id="1138" r:id="rId11"/>
    <p:sldId id="1133" r:id="rId12"/>
    <p:sldId id="954" r:id="rId13"/>
    <p:sldId id="1134" r:id="rId14"/>
    <p:sldId id="982" r:id="rId15"/>
    <p:sldId id="1136" r:id="rId16"/>
    <p:sldId id="955" r:id="rId17"/>
    <p:sldId id="894" r:id="rId18"/>
    <p:sldId id="9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55565A"/>
    <a:srgbClr val="EBB700"/>
    <a:srgbClr val="7A2682"/>
    <a:srgbClr val="FF5C35"/>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9"/>
    <p:restoredTop sz="78947" autoAdjust="0"/>
  </p:normalViewPr>
  <p:slideViewPr>
    <p:cSldViewPr snapToGrid="0" snapToObjects="1">
      <p:cViewPr varScale="1">
        <p:scale>
          <a:sx n="57" d="100"/>
          <a:sy n="57" d="100"/>
        </p:scale>
        <p:origin x="1452" y="66"/>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7/26/2021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412106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331503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334902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dirty="0"/>
              <a:t>Cub-ohjelman avulla lionsklubit voivat ottaa paikkakunnan nuoret mukaan paikkakuntansa palvelemiseen.  Seuraavassa diassa on lisätietoa tästä ohjelmasta.</a:t>
            </a:r>
          </a:p>
          <a:p>
            <a:pPr marL="171450" indent="-171450">
              <a:buFont typeface="Arial" panose="020B0604020202020204" pitchFamily="34" charset="0"/>
              <a:buChar char="•"/>
            </a:pPr>
            <a:r>
              <a:rPr lang="fi-FI" sz="1800" dirty="0">
                <a:solidFill>
                  <a:srgbClr val="000000"/>
                </a:solidFill>
              </a:rPr>
              <a:t>”Johtaminen, kokemus, mahdollisuus.”</a:t>
            </a:r>
            <a:r>
              <a:rPr lang="fi-FI"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Nämä ominaisuudet tekevät leon. Lions Clubs Internationalin nuorimpina jäseninä leot edustavat uskomattoman järjestömme parhaita ominaisuuksia. Leoista on lisätietoa tulevissa dioissa.</a:t>
            </a:r>
          </a:p>
          <a:p>
            <a:pPr marL="171450" indent="-171450">
              <a:buFont typeface="Arial" panose="020B0604020202020204" pitchFamily="34" charset="0"/>
              <a:buChar char="•"/>
            </a:pPr>
            <a:r>
              <a:rPr lang="fi-FI" dirty="0"/>
              <a:t>Kampusklubit ovat loistava tapa ottaa mukaan kampukseen kuuluvat perheet.  Ottamalla paikallisen kampuksen mukaan klubi avautuu myös paikkakunnan oppilaitoksen opiskelijoille ja henkilökunnalle.</a:t>
            </a:r>
          </a:p>
          <a:p>
            <a:pPr marL="171450" indent="-171450">
              <a:buFont typeface="Arial" panose="020B0604020202020204" pitchFamily="34" charset="0"/>
              <a:buChar char="•"/>
            </a:pPr>
            <a:r>
              <a:rPr lang="fi-FI" dirty="0"/>
              <a:t>Klubinne teema voi olla keskittyminen perheiden tai lasten osallistamiseen.  </a:t>
            </a:r>
          </a:p>
          <a:p>
            <a:pPr marL="171450" indent="-171450">
              <a:buFont typeface="Arial" panose="020B0604020202020204" pitchFamily="34" charset="0"/>
              <a:buChar char="•"/>
            </a:pPr>
            <a:r>
              <a:rPr lang="fi-FI" dirty="0"/>
              <a:t>Virtuaaliklubit antavat osallistumismahdollisuuden jäsenille, jotka saattavat olla liian kiireisiä saapumaan tavanomaisiin kokouksiin.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62556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temp.lionsclubs.org/FI/pdfs/tk30.pdf"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2"/>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rgbClr val="EBB700"/>
                </a:solidFill>
              </a:rPr>
              <a:t>Perhejäsenyys</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auttaa useita sukupolvia edustavia lionsklubeja palvelemaan paikkakuntiaan, vastaamaan humanitaarisiin tarpeisiin, kannustamaan rauhaan ja edistämään kansainvälistä yhteisymmärrystä.</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dirty="0">
                <a:solidFill>
                  <a:srgbClr val="EBB700"/>
                </a:solidFill>
              </a:rPr>
              <a:t>Aloittaminen</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Lions Clubs Internationalin nuoriso-ohjelmat </a:t>
            </a:r>
          </a:p>
          <a:p>
            <a:pPr marL="285750" marR="0"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muut paikkakunnan lasten aktiviteetit – partio, urheilu, koulut jne. </a:t>
            </a:r>
          </a:p>
          <a:p>
            <a:pPr marL="285750" marR="0"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vanhusten auttaminen </a:t>
            </a:r>
          </a:p>
          <a:p>
            <a:pPr marL="285750" marR="0"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kodittomien parissa työskentely</a:t>
            </a:r>
          </a:p>
          <a:p>
            <a:pPr marL="285750" marR="0"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lukutaitoprojektit </a:t>
            </a:r>
          </a:p>
          <a:p>
            <a:pPr marL="285750" marR="0"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ympäristöprojektit </a:t>
            </a:r>
          </a:p>
          <a:p>
            <a:pPr marL="285750" marR="0"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koulujen urheilutapahtumat </a:t>
            </a:r>
          </a:p>
          <a:p>
            <a:pPr marL="285750" marR="0"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teini-ikäisten lastenhoito-opetus.</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chemeClr val="bg1"/>
                </a:solidFill>
              </a:rPr>
              <a:t>Mahdollisia ideoita palveluprojekteihin</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318820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sz="2400" b="1" dirty="0">
                <a:solidFill>
                  <a:schemeClr val="bg1"/>
                </a:solidFill>
              </a:rPr>
              <a:t>Puhukaa opettajille ja opiskelijoille</a:t>
            </a:r>
            <a:r>
              <a:rPr lang="fi-FI" sz="1800" dirty="0">
                <a:solidFill>
                  <a:schemeClr val="bg1"/>
                </a:solidFill>
              </a:rPr>
              <a:t> </a:t>
            </a: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sz="2400" b="1" dirty="0">
                <a:solidFill>
                  <a:schemeClr val="bg1"/>
                </a:solidFill>
              </a:rPr>
              <a:t>Omat perheenjäsenet</a:t>
            </a:r>
            <a:r>
              <a:rPr lang="fi-FI" sz="1800" dirty="0">
                <a:solidFill>
                  <a:schemeClr val="bg1"/>
                </a:solidFill>
              </a:rPr>
              <a:t> </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sz="2400" b="1" dirty="0">
                <a:solidFill>
                  <a:schemeClr val="bg1"/>
                </a:solidFill>
              </a:rPr>
              <a:t>Kysykää valmentajilta ja urheilujoukkueiden jäseniltä </a:t>
            </a:r>
            <a:r>
              <a:rPr lang="fi-FI" sz="1800" dirty="0">
                <a:solidFill>
                  <a:schemeClr val="bg1"/>
                </a:solidFill>
              </a:rPr>
              <a:t>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sz="2400" b="1" dirty="0">
                <a:solidFill>
                  <a:schemeClr val="bg1"/>
                </a:solidFill>
              </a:rPr>
              <a:t>Puhukaa naapureillenne</a:t>
            </a:r>
            <a:r>
              <a:rPr lang="fi-FI" sz="1800" dirty="0">
                <a:solidFill>
                  <a:schemeClr val="bg1"/>
                </a:solidFill>
              </a:rPr>
              <a:t> </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sz="2400" b="1" dirty="0">
                <a:solidFill>
                  <a:schemeClr val="bg1"/>
                </a:solidFill>
              </a:rPr>
              <a:t>Puhukaa uskonnollisten ja paikkakunnan johtohenkilöiden kanssa </a:t>
            </a:r>
            <a:r>
              <a:rPr lang="fi-FI" sz="1800" dirty="0">
                <a:solidFill>
                  <a:schemeClr val="bg1"/>
                </a:solidFill>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sz="2400" b="1" dirty="0">
                <a:solidFill>
                  <a:schemeClr val="bg1"/>
                </a:solidFill>
              </a:rPr>
              <a:t>Toimikaa yhteistyössä muiden paikkakunnan organisaatioiden ja klubien kanssa</a:t>
            </a:r>
            <a:r>
              <a:rPr lang="fi-FI" sz="1800" dirty="0">
                <a:solidFill>
                  <a:schemeClr val="bg1"/>
                </a:solidFill>
              </a:rPr>
              <a:t> </a:t>
            </a: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6616942"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200" dirty="0">
                <a:solidFill>
                  <a:schemeClr val="bg1"/>
                </a:solidFill>
              </a:rPr>
              <a:t>Missä voitte rekrytoida perheitä?</a:t>
            </a:r>
          </a:p>
        </p:txBody>
      </p:sp>
    </p:spTree>
    <p:extLst>
      <p:ext uri="{BB962C8B-B14F-4D97-AF65-F5344CB8AC3E}">
        <p14:creationId xmlns:p14="http://schemas.microsoft.com/office/powerpoint/2010/main" val="201317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474" t="8212" r="474" b="8212"/>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1934817" y="3025998"/>
            <a:ext cx="8905461"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Nykyiset Lions-ohjelmat, jotka auttavat osallistamaan perheitä</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3"/>
          <a:stretch>
            <a:fillRect/>
          </a:stretch>
        </p:blipFill>
        <p:spPr>
          <a:xfrm>
            <a:off x="9906000"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20658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400" b="1" dirty="0">
                <a:solidFill>
                  <a:schemeClr val="bg1"/>
                </a:solidFill>
              </a:rPr>
              <a:t>Cub-ohjelma </a:t>
            </a:r>
          </a:p>
          <a:p>
            <a:endParaRPr lang="en-US" sz="2400" b="1" kern="0" dirty="0">
              <a:solidFill>
                <a:schemeClr val="bg1"/>
              </a:solidFill>
            </a:endParaRP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400" b="1" dirty="0">
                <a:solidFill>
                  <a:schemeClr val="bg1"/>
                </a:solidFill>
              </a:rPr>
              <a:t>Teemaklubit </a:t>
            </a:r>
          </a:p>
          <a:p>
            <a:r>
              <a:rPr lang="fi-FI" sz="1800" dirty="0">
                <a:solidFill>
                  <a:schemeClr val="bg1"/>
                </a:solidFill>
                <a:ea typeface="Calibri" panose="020F0502020204030204" pitchFamily="34" charset="0"/>
              </a:rPr>
              <a:t>Teemaklubiohjelma suunniteltiin klubeille, joiden jäsenillä on yhteinen kiinnostuksen kohde, minkä ansiosta he voivat muodostaa syvällisempiä ihmissuhteita.</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400" b="1" dirty="0">
                <a:solidFill>
                  <a:schemeClr val="bg1"/>
                </a:solidFill>
              </a:rPr>
              <a:t>Leoklubit </a:t>
            </a:r>
          </a:p>
          <a:p>
            <a:pPr>
              <a:lnSpc>
                <a:spcPct val="107000"/>
              </a:lnSpc>
              <a:spcBef>
                <a:spcPts val="0"/>
              </a:spcBef>
              <a:spcAft>
                <a:spcPts val="800"/>
              </a:spcAft>
            </a:pPr>
            <a:r>
              <a:rPr lang="fi-FI" sz="1800" dirty="0">
                <a:solidFill>
                  <a:schemeClr val="bg1"/>
                </a:solidFill>
                <a:latin typeface="Arial"/>
                <a:ea typeface="Calibri" panose="020F0502020204030204" pitchFamily="34" charset="0"/>
                <a:cs typeface="Arial"/>
              </a:rPr>
              <a:t>Lionsklubien sponsoroimat leoklubit kutsuvat nuoria 12–18- sekä 18–30-vuotiaita aikuisia perustamaan omia leoklubeja ja kehittämään elämäntaitoja palvelun ja lionien arvojen kautta.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400" b="1" dirty="0">
                <a:solidFill>
                  <a:schemeClr val="bg1"/>
                </a:solidFill>
              </a:rPr>
              <a:t>Virtuaaliklubit </a:t>
            </a:r>
          </a:p>
          <a:p>
            <a:r>
              <a:rPr lang="fi-FI" sz="1800" dirty="0">
                <a:solidFill>
                  <a:schemeClr val="bg1"/>
                </a:solidFill>
                <a:ea typeface="Calibri" panose="020F0502020204030204" pitchFamily="34" charset="0"/>
              </a:rPr>
              <a:t>Nykymaailmassa monet perheet ovat erittäin kiireisiä eivätkä he ennätä osallistua kokouksiin paikan päällä. Harkitkaa hybridimallia, jossa jäsenet voivat osallistua kokouksiin verkon kautta.</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337187"/>
            <a:ext cx="3595125" cy="218325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400" b="1" dirty="0">
                <a:solidFill>
                  <a:schemeClr val="bg1"/>
                </a:solidFill>
              </a:rPr>
              <a:t>Kampusklubit </a:t>
            </a:r>
          </a:p>
          <a:p>
            <a:r>
              <a:rPr lang="fi-FI" sz="1800" dirty="0">
                <a:solidFill>
                  <a:schemeClr val="bg1"/>
                </a:solidFill>
                <a:ea typeface="Calibri" panose="020F0502020204030204" pitchFamily="34" charset="0"/>
              </a:rPr>
              <a:t>Kampuslionsklubit voivat vaikuttaa sekä paikalliseen kampusyhteisöön että paikkakuntiin eri puolilla maailmaa samalla kun se yhdistää opiskelijoita, opetushenkilökuntaa ja liike-elämän johtajia.</a:t>
            </a:r>
          </a:p>
          <a:p>
            <a:r>
              <a:rPr lang="fi-FI" sz="1800" dirty="0">
                <a:solidFill>
                  <a:schemeClr val="bg1"/>
                </a:solidFill>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chemeClr val="bg1"/>
              </a:solidFill>
            </a:endParaRP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11041912"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200" dirty="0">
                <a:solidFill>
                  <a:srgbClr val="00338D"/>
                </a:solidFill>
              </a:rPr>
              <a:t>Nykyiset Lions-ohjelmat, </a:t>
            </a:r>
          </a:p>
          <a:p>
            <a:r>
              <a:rPr lang="fi-FI" sz="3200" dirty="0">
                <a:solidFill>
                  <a:srgbClr val="00338D"/>
                </a:solidFill>
              </a:rPr>
              <a:t>jotka auttavat osallistamaan perheitä</a:t>
            </a:r>
          </a:p>
        </p:txBody>
      </p:sp>
      <p:sp>
        <p:nvSpPr>
          <p:cNvPr id="24" name="TextBox 23">
            <a:extLst>
              <a:ext uri="{FF2B5EF4-FFF2-40B4-BE49-F238E27FC236}">
                <a16:creationId xmlns:a16="http://schemas.microsoft.com/office/drawing/2014/main" id="{F55F2F33-A663-42B2-9D96-A2B5E5B70640}"/>
              </a:ext>
            </a:extLst>
          </p:cNvPr>
          <p:cNvSpPr txBox="1"/>
          <p:nvPr/>
        </p:nvSpPr>
        <p:spPr>
          <a:xfrm>
            <a:off x="224024" y="1993763"/>
            <a:ext cx="3586745" cy="1200329"/>
          </a:xfrm>
          <a:prstGeom prst="rect">
            <a:avLst/>
          </a:prstGeom>
          <a:noFill/>
        </p:spPr>
        <p:txBody>
          <a:bodyPr wrap="square" lIns="91440" tIns="45720" rIns="91440" bIns="45720" anchor="t">
            <a:spAutoFit/>
          </a:bodyPr>
          <a:lstStyle/>
          <a:p>
            <a:r>
              <a:rPr lang="fi-FI" dirty="0">
                <a:solidFill>
                  <a:schemeClr val="bg1"/>
                </a:solidFill>
                <a:latin typeface="Arial"/>
                <a:ea typeface="Calibri" panose="020F0502020204030204" pitchFamily="34" charset="0"/>
                <a:cs typeface="Arial"/>
              </a:rPr>
              <a:t>Erityinen ohjelma enintään 12-vuotiaille lapsille</a:t>
            </a:r>
            <a:r>
              <a:rPr lang="fi-FI" sz="1800" dirty="0">
                <a:solidFill>
                  <a:schemeClr val="bg1"/>
                </a:solidFill>
                <a:latin typeface="Arial"/>
                <a:ea typeface="Calibri" panose="020F0502020204030204" pitchFamily="34" charset="0"/>
                <a:cs typeface="Arial"/>
              </a:rPr>
              <a:t> ja lionsjäsenten sukulaisille</a:t>
            </a:r>
            <a:r>
              <a:rPr lang="fi-FI" dirty="0">
                <a:solidFill>
                  <a:schemeClr val="bg1"/>
                </a:solidFill>
                <a:latin typeface="Arial"/>
                <a:ea typeface="Calibri" panose="020F0502020204030204" pitchFamily="34" charset="0"/>
                <a:cs typeface="Arial"/>
              </a:rPr>
              <a:t>, jotka voivat palvella lionsklubin rinnalla. </a:t>
            </a:r>
          </a:p>
        </p:txBody>
      </p:sp>
    </p:spTree>
    <p:extLst>
      <p:ext uri="{BB962C8B-B14F-4D97-AF65-F5344CB8AC3E}">
        <p14:creationId xmlns:p14="http://schemas.microsoft.com/office/powerpoint/2010/main" val="181190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10975" y="1624322"/>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fi-FI" dirty="0">
                <a:solidFill>
                  <a:schemeClr val="bg1"/>
                </a:solidFill>
                <a:latin typeface="Arial"/>
                <a:ea typeface="Arial" charset="0"/>
                <a:cs typeface="Arial"/>
              </a:rPr>
              <a:t>auttaa perheitä toimimaan vapaaehtoisina yhdessä ottamalla cub-jäsenet mukaan lionsklubin kokouksiin, aktiviteetteihin ja palveluprojekteihin</a:t>
            </a:r>
          </a:p>
          <a:p>
            <a:pPr marL="342900" indent="-342900">
              <a:buClr>
                <a:srgbClr val="EBB700"/>
              </a:buClr>
              <a:buSzPct val="100000"/>
              <a:buFont typeface="Lucida Grande" panose="020B0600040502020204" pitchFamily="34" charset="0"/>
              <a:buChar char="▶"/>
            </a:pPr>
            <a:r>
              <a:rPr lang="fi-FI" dirty="0">
                <a:solidFill>
                  <a:schemeClr val="bg1"/>
                </a:solidFill>
                <a:latin typeface="Arial"/>
                <a:ea typeface="Arial" charset="0"/>
                <a:cs typeface="Arial"/>
              </a:rPr>
              <a:t>suunniteltu enintään 12-vuotiaille lapsille</a:t>
            </a:r>
          </a:p>
          <a:p>
            <a:pPr marL="342900" indent="-342900">
              <a:buClr>
                <a:srgbClr val="EBB700"/>
              </a:buClr>
              <a:buSzPct val="100000"/>
              <a:buFont typeface="Lucida Grande" panose="020B0600040502020204" pitchFamily="34" charset="0"/>
              <a:buChar char="▶"/>
            </a:pPr>
            <a:r>
              <a:rPr lang="fi-FI" dirty="0">
                <a:solidFill>
                  <a:schemeClr val="bg1"/>
                </a:solidFill>
                <a:latin typeface="Arial"/>
                <a:ea typeface="Arial" charset="0"/>
                <a:cs typeface="Arial"/>
              </a:rPr>
              <a:t>jäsenet voivat tilata Lions Clubs Internationalilta cub-merkkejä kutakin kolmea tasoa varten.</a:t>
            </a:r>
            <a:br>
              <a:rPr lang="fi-FI" dirty="0">
                <a:latin typeface="Arial" charset="0"/>
                <a:ea typeface="Arial" charset="0"/>
                <a:cs typeface="Arial" charset="0"/>
              </a:rPr>
            </a:br>
            <a:endParaRPr lang="fi-FI" dirty="0">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092507" cy="2144177"/>
          </a:xfrm>
          <a:prstGeom prst="rect">
            <a:avLst/>
          </a:prstGeom>
          <a:noFill/>
        </p:spPr>
        <p:txBody>
          <a:bodyPr wrap="square" rtlCol="0" anchor="b">
            <a:spAutoFit/>
          </a:bodyPr>
          <a:lstStyle/>
          <a:p>
            <a:pPr algn="ctr">
              <a:lnSpc>
                <a:spcPts val="8000"/>
              </a:lnSpc>
            </a:pPr>
            <a:r>
              <a:rPr lang="fi-FI" sz="8000" b="1" dirty="0">
                <a:solidFill>
                  <a:srgbClr val="00338D"/>
                </a:solidFill>
                <a:latin typeface="Arial" panose="020B0604020202020204" pitchFamily="34" charset="0"/>
                <a:ea typeface="Arial" charset="0"/>
                <a:cs typeface="Arial" panose="020B0604020202020204" pitchFamily="34" charset="0"/>
              </a:rPr>
              <a:t>Cub-</a:t>
            </a:r>
            <a:br>
              <a:rPr lang="fi-FI" sz="8000" b="1" dirty="0">
                <a:solidFill>
                  <a:srgbClr val="00338D"/>
                </a:solidFill>
                <a:latin typeface="Arial" panose="020B0604020202020204" pitchFamily="34" charset="0"/>
                <a:ea typeface="Arial" charset="0"/>
                <a:cs typeface="Arial" panose="020B0604020202020204" pitchFamily="34" charset="0"/>
              </a:rPr>
            </a:br>
            <a:r>
              <a:rPr lang="fi-FI" sz="8000" b="1" dirty="0">
                <a:solidFill>
                  <a:srgbClr val="00338D"/>
                </a:solidFill>
                <a:latin typeface="Arial" panose="020B0604020202020204" pitchFamily="34" charset="0"/>
                <a:ea typeface="Arial" charset="0"/>
                <a:cs typeface="Arial" panose="020B0604020202020204" pitchFamily="34" charset="0"/>
              </a:rPr>
              <a:t>ohjelma</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419490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fi-FI" dirty="0">
                <a:latin typeface="Arial"/>
                <a:ea typeface="Arial" charset="0"/>
                <a:cs typeface="Arial"/>
              </a:rPr>
              <a:t>Lionsklubit voivat toimia leoklubin kummina mentoroidakseen ja voimaannuttaakseen nuoria johtajia sekä vaaliakseen sitoumusta palveluun</a:t>
            </a:r>
          </a:p>
          <a:p>
            <a:pPr marL="342900" indent="-342900">
              <a:buClr>
                <a:srgbClr val="EBB700"/>
              </a:buClr>
              <a:buSzPct val="100000"/>
              <a:buFont typeface="Lucida Grande" panose="020B0600040502020204" pitchFamily="34" charset="0"/>
              <a:buChar char="▶"/>
            </a:pPr>
            <a:r>
              <a:rPr lang="fi-FI" dirty="0">
                <a:latin typeface="Arial"/>
                <a:ea typeface="Arial" charset="0"/>
                <a:cs typeface="Arial"/>
              </a:rPr>
              <a:t>Alpha-leot: 12–18-vuotiaita</a:t>
            </a:r>
          </a:p>
          <a:p>
            <a:pPr marL="342900" indent="-342900">
              <a:buClr>
                <a:srgbClr val="EBB700"/>
              </a:buClr>
              <a:buSzPct val="100000"/>
              <a:buFont typeface="Lucida Grande" panose="020B0600040502020204" pitchFamily="34" charset="0"/>
              <a:buChar char="▶"/>
            </a:pPr>
            <a:r>
              <a:rPr lang="fi-FI" dirty="0">
                <a:latin typeface="Arial"/>
                <a:ea typeface="Arial" charset="0"/>
                <a:cs typeface="Arial"/>
              </a:rPr>
              <a:t>Omega-leot: 18–30-vuotiaita</a:t>
            </a:r>
          </a:p>
          <a:p>
            <a:pPr marL="342900" indent="-342900">
              <a:buClr>
                <a:srgbClr val="EBB700"/>
              </a:buClr>
              <a:buSzPct val="100000"/>
              <a:buFont typeface="Lucida Grande" panose="020B0600040502020204" pitchFamily="34" charset="0"/>
              <a:buChar char="▶"/>
            </a:pPr>
            <a:r>
              <a:rPr lang="fi-FI" dirty="0">
                <a:latin typeface="Arial"/>
                <a:ea typeface="Arial" charset="0"/>
                <a:cs typeface="Arial"/>
              </a:rPr>
              <a:t>LEO tarkoittaa </a:t>
            </a:r>
          </a:p>
          <a:p>
            <a:pPr marL="861695" lvl="1">
              <a:buClr>
                <a:srgbClr val="EBB700"/>
              </a:buClr>
              <a:buSzPct val="100000"/>
              <a:buFont typeface="Lucida Grande" panose="020B0600040502020204" pitchFamily="34" charset="0"/>
              <a:buChar char="▶"/>
            </a:pPr>
            <a:r>
              <a:rPr lang="fi-FI" dirty="0">
                <a:latin typeface="Arial"/>
                <a:ea typeface="Arial" charset="0"/>
                <a:cs typeface="Arial"/>
              </a:rPr>
              <a:t>johtajuutta (leadership)</a:t>
            </a:r>
          </a:p>
          <a:p>
            <a:pPr marL="861695" lvl="1">
              <a:buClr>
                <a:srgbClr val="EBB700"/>
              </a:buClr>
              <a:buSzPct val="100000"/>
              <a:buFont typeface="Lucida Grande" panose="020B0600040502020204" pitchFamily="34" charset="0"/>
              <a:buChar char="▶"/>
            </a:pPr>
            <a:r>
              <a:rPr lang="fi-FI" dirty="0">
                <a:latin typeface="Arial"/>
                <a:ea typeface="Arial" charset="0"/>
                <a:cs typeface="Arial"/>
              </a:rPr>
              <a:t>kokemusta (experience)</a:t>
            </a:r>
          </a:p>
          <a:p>
            <a:pPr marL="861695" lvl="1">
              <a:buClr>
                <a:srgbClr val="EBB700"/>
              </a:buClr>
              <a:buSzPct val="100000"/>
              <a:buFont typeface="Lucida Grande" panose="020B0600040502020204" pitchFamily="34" charset="0"/>
              <a:buChar char="▶"/>
            </a:pPr>
            <a:r>
              <a:rPr lang="fi-FI" dirty="0">
                <a:latin typeface="Arial" charset="0"/>
                <a:ea typeface="Arial" charset="0"/>
                <a:cs typeface="Arial" charset="0"/>
              </a:rPr>
              <a:t>mahdollisuutta (opportunity)</a:t>
            </a:r>
            <a:br>
              <a:rPr lang="fi-FI" dirty="0">
                <a:latin typeface="Arial" charset="0"/>
                <a:ea typeface="Arial" charset="0"/>
                <a:cs typeface="Arial" charset="0"/>
              </a:rPr>
            </a:br>
            <a:endParaRPr lang="fi-FI" dirty="0">
              <a:latin typeface="Arial" charset="0"/>
              <a:ea typeface="Arial"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092507" cy="2144177"/>
          </a:xfrm>
          <a:prstGeom prst="rect">
            <a:avLst/>
          </a:prstGeom>
          <a:noFill/>
        </p:spPr>
        <p:txBody>
          <a:bodyPr wrap="square" rtlCol="0" anchor="b">
            <a:spAutoFit/>
          </a:bodyPr>
          <a:lstStyle/>
          <a:p>
            <a:pPr algn="ctr">
              <a:lnSpc>
                <a:spcPts val="8000"/>
              </a:lnSpc>
            </a:pPr>
            <a:r>
              <a:rPr lang="fi-FI" sz="8000" b="1" dirty="0">
                <a:solidFill>
                  <a:schemeClr val="bg1"/>
                </a:solidFill>
                <a:latin typeface="Arial" panose="020B0604020202020204" pitchFamily="34" charset="0"/>
                <a:ea typeface="Arial" charset="0"/>
                <a:cs typeface="Arial" panose="020B0604020202020204" pitchFamily="34" charset="0"/>
              </a:rPr>
              <a:t>Leo-</a:t>
            </a:r>
            <a:br>
              <a:rPr lang="fi-FI" sz="8000" b="1" dirty="0">
                <a:solidFill>
                  <a:schemeClr val="bg1"/>
                </a:solidFill>
                <a:latin typeface="Arial" panose="020B0604020202020204" pitchFamily="34" charset="0"/>
                <a:ea typeface="Arial" charset="0"/>
                <a:cs typeface="Arial" panose="020B0604020202020204" pitchFamily="34" charset="0"/>
              </a:rPr>
            </a:br>
            <a:r>
              <a:rPr lang="fi-FI" sz="8000" b="1" dirty="0">
                <a:solidFill>
                  <a:schemeClr val="bg1"/>
                </a:solidFill>
                <a:latin typeface="Arial" panose="020B0604020202020204" pitchFamily="34" charset="0"/>
                <a:ea typeface="Arial" charset="0"/>
                <a:cs typeface="Arial" panose="020B0604020202020204" pitchFamily="34" charset="0"/>
              </a:rPr>
              <a:t>klubit</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2"/>
          <a:srcRect/>
          <a:stretch/>
        </p:blipFill>
        <p:spPr>
          <a:xfrm>
            <a:off x="11286103" y="202119"/>
            <a:ext cx="741108" cy="702199"/>
          </a:xfrm>
          <a:prstGeom prst="rect">
            <a:avLst/>
          </a:prstGeom>
        </p:spPr>
      </p:pic>
    </p:spTree>
    <p:extLst>
      <p:ext uri="{BB962C8B-B14F-4D97-AF65-F5344CB8AC3E}">
        <p14:creationId xmlns:p14="http://schemas.microsoft.com/office/powerpoint/2010/main" val="163028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203" t="8413" r="203" b="7451"/>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2968360"/>
            <a:ext cx="6209629" cy="647065"/>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Perhejäsenyyden raportointi</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16" name="Picture 15">
            <a:extLst>
              <a:ext uri="{FF2B5EF4-FFF2-40B4-BE49-F238E27FC236}">
                <a16:creationId xmlns:a16="http://schemas.microsoft.com/office/drawing/2014/main" id="{2914DF02-25B9-A943-9ECD-68005E5FD933}"/>
              </a:ext>
            </a:extLst>
          </p:cNvPr>
          <p:cNvPicPr>
            <a:picLocks noChangeAspect="1"/>
          </p:cNvPicPr>
          <p:nvPr/>
        </p:nvPicPr>
        <p:blipFill>
          <a:blip r:embed="rId3"/>
          <a:stretch>
            <a:fillRect/>
          </a:stretch>
        </p:blipFill>
        <p:spPr>
          <a:xfrm>
            <a:off x="9906000" y="0"/>
            <a:ext cx="2286000" cy="2286000"/>
          </a:xfrm>
          <a:prstGeom prst="rect">
            <a:avLst/>
          </a:prstGeom>
        </p:spPr>
      </p:pic>
      <p:pic>
        <p:nvPicPr>
          <p:cNvPr id="17" name="Picture 16">
            <a:extLst>
              <a:ext uri="{FF2B5EF4-FFF2-40B4-BE49-F238E27FC236}">
                <a16:creationId xmlns:a16="http://schemas.microsoft.com/office/drawing/2014/main" id="{30C9B824-8C4F-D949-B088-442798ED5D45}"/>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Page Number - White">
            <a:extLst>
              <a:ext uri="{FF2B5EF4-FFF2-40B4-BE49-F238E27FC236}">
                <a16:creationId xmlns:a16="http://schemas.microsoft.com/office/drawing/2014/main" id="{A7BA4B8B-61B5-EA4B-AFE0-E5EA026E1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9" name="Picture 8">
            <a:extLst>
              <a:ext uri="{FF2B5EF4-FFF2-40B4-BE49-F238E27FC236}">
                <a16:creationId xmlns:a16="http://schemas.microsoft.com/office/drawing/2014/main" id="{BE04E847-7143-DE42-9E3D-A21E4F89D1C3}"/>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16449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s Circles">
            <a:extLst>
              <a:ext uri="{FF2B5EF4-FFF2-40B4-BE49-F238E27FC236}">
                <a16:creationId xmlns:a16="http://schemas.microsoft.com/office/drawing/2014/main" id="{D35B8394-C793-4D43-9BCE-C3C948BD0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447" y="3429000"/>
            <a:ext cx="4824982" cy="3203252"/>
          </a:xfrm>
          <a:prstGeom prst="rect">
            <a:avLst/>
          </a:prstGeom>
        </p:spPr>
      </p:pic>
      <p:sp>
        <p:nvSpPr>
          <p:cNvPr id="7" name="Subhead">
            <a:extLst>
              <a:ext uri="{FF2B5EF4-FFF2-40B4-BE49-F238E27FC236}">
                <a16:creationId xmlns:a16="http://schemas.microsoft.com/office/drawing/2014/main" id="{6D7BD20D-3CBE-904D-BAF6-087B7453C430}"/>
              </a:ext>
            </a:extLst>
          </p:cNvPr>
          <p:cNvSpPr txBox="1">
            <a:spLocks/>
          </p:cNvSpPr>
          <p:nvPr/>
        </p:nvSpPr>
        <p:spPr>
          <a:xfrm>
            <a:off x="1746019" y="2351867"/>
            <a:ext cx="869996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rgbClr val="55565A"/>
                </a:solidFill>
                <a:latin typeface="Arial" charset="0"/>
                <a:ea typeface="Arial" charset="0"/>
                <a:cs typeface="Arial" charset="0"/>
              </a:rPr>
              <a:t>Jotta klubi voi kuulua perhejäsenyysohjelmaan, klubisihteerin on täytettävä </a:t>
            </a:r>
            <a:r>
              <a:rPr lang="fi-FI" dirty="0">
                <a:solidFill>
                  <a:srgbClr val="55565A"/>
                </a:solidFill>
                <a:latin typeface="Arial" charset="0"/>
                <a:ea typeface="Arial" charset="0"/>
                <a:cs typeface="Arial" charset="0"/>
                <a:hlinkClick r:id="rId3"/>
              </a:rPr>
              <a:t>perhesuhteen todistuslomake</a:t>
            </a:r>
            <a:r>
              <a:rPr lang="fi-FI" dirty="0">
                <a:solidFill>
                  <a:srgbClr val="55565A"/>
                </a:solidFill>
                <a:latin typeface="Arial" charset="0"/>
                <a:ea typeface="Arial" charset="0"/>
                <a:cs typeface="Arial" charset="0"/>
              </a:rPr>
              <a:t> tai annettava tiedot verkossa.</a:t>
            </a:r>
          </a:p>
        </p:txBody>
      </p:sp>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19" name="Headline">
            <a:extLst>
              <a:ext uri="{FF2B5EF4-FFF2-40B4-BE49-F238E27FC236}">
                <a16:creationId xmlns:a16="http://schemas.microsoft.com/office/drawing/2014/main" id="{740A47B8-6F7F-0345-A738-FF471743261F}"/>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dirty="0">
                <a:solidFill>
                  <a:srgbClr val="EBB700"/>
                </a:solidFill>
              </a:rPr>
              <a:t>Perhejäsenyyden raportointi</a:t>
            </a:r>
          </a:p>
        </p:txBody>
      </p:sp>
      <p:sp>
        <p:nvSpPr>
          <p:cNvPr id="12" name="Text Placeholder 18">
            <a:extLst>
              <a:ext uri="{FF2B5EF4-FFF2-40B4-BE49-F238E27FC236}">
                <a16:creationId xmlns:a16="http://schemas.microsoft.com/office/drawing/2014/main" id="{0F44EF3A-6441-F749-AD46-F9A1FDBF6E47}"/>
              </a:ext>
            </a:extLst>
          </p:cNvPr>
          <p:cNvSpPr txBox="1">
            <a:spLocks/>
          </p:cNvSpPr>
          <p:nvPr/>
        </p:nvSpPr>
        <p:spPr>
          <a:xfrm>
            <a:off x="1997612" y="1225924"/>
            <a:ext cx="803265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rgbClr val="00338D"/>
                </a:solidFill>
              </a:rPr>
              <a:t>Perhejäsenyyden raportointi</a:t>
            </a:r>
          </a:p>
        </p:txBody>
      </p:sp>
      <p:sp>
        <p:nvSpPr>
          <p:cNvPr id="15" name="Rectangle 14">
            <a:extLst>
              <a:ext uri="{FF2B5EF4-FFF2-40B4-BE49-F238E27FC236}">
                <a16:creationId xmlns:a16="http://schemas.microsoft.com/office/drawing/2014/main" id="{A123B0F2-3BA1-9B40-92FC-6873BD7D0948}"/>
              </a:ext>
            </a:extLst>
          </p:cNvPr>
          <p:cNvSpPr/>
          <p:nvPr/>
        </p:nvSpPr>
        <p:spPr>
          <a:xfrm>
            <a:off x="4724398" y="20020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87100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i-FI" sz="4800" b="1" dirty="0">
                <a:solidFill>
                  <a:schemeClr val="bg1"/>
                </a:solidFill>
                <a:latin typeface="Helvetica Neue" charset="0"/>
                <a:ea typeface="Helvetica Neue" charset="0"/>
                <a:cs typeface="Helvetica Neue" charset="0"/>
              </a:rPr>
              <a:t>Kiitos</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3171770" y="6248400"/>
            <a:ext cx="3399810" cy="338554"/>
          </a:xfrm>
          <a:prstGeom prst="rect">
            <a:avLst/>
          </a:prstGeom>
          <a:noFill/>
        </p:spPr>
        <p:txBody>
          <a:bodyPr wrap="square" rtlCol="0">
            <a:spAutoFit/>
          </a:bodyPr>
          <a:lstStyle/>
          <a:p>
            <a:r>
              <a:rPr lang="fi-FI" sz="1600" b="1" dirty="0">
                <a:solidFill>
                  <a:schemeClr val="bg1"/>
                </a:solidFill>
              </a:rPr>
              <a:t>© 2019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fi-FI" sz="1600" b="1" dirty="0">
                <a:solidFill>
                  <a:schemeClr val="bg1"/>
                </a:solidFill>
              </a:rPr>
              <a:t>XXXX 00/00 FI</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t="8359" r="936" b="8055"/>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286000" y="3206478"/>
            <a:ext cx="8050695"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Perhejäsenyyden perusteet</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6" name="Page Number - White">
            <a:extLst>
              <a:ext uri="{FF2B5EF4-FFF2-40B4-BE49-F238E27FC236}">
                <a16:creationId xmlns:a16="http://schemas.microsoft.com/office/drawing/2014/main" id="{32F9EF3D-342F-B44E-B679-6B19F4FC880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pic>
        <p:nvPicPr>
          <p:cNvPr id="17" name="Picture 16">
            <a:extLst>
              <a:ext uri="{FF2B5EF4-FFF2-40B4-BE49-F238E27FC236}">
                <a16:creationId xmlns:a16="http://schemas.microsoft.com/office/drawing/2014/main" id="{AB129129-D69E-474F-93F9-A060C0A1F88D}"/>
              </a:ext>
            </a:extLst>
          </p:cNvPr>
          <p:cNvPicPr>
            <a:picLocks noChangeAspect="1"/>
          </p:cNvPicPr>
          <p:nvPr/>
        </p:nvPicPr>
        <p:blipFill>
          <a:blip r:embed="rId4"/>
          <a:stretch>
            <a:fillRect/>
          </a:stretch>
        </p:blipFill>
        <p:spPr>
          <a:xfrm>
            <a:off x="9906000" y="0"/>
            <a:ext cx="2286000" cy="2286000"/>
          </a:xfrm>
          <a:prstGeom prst="rect">
            <a:avLst/>
          </a:prstGeom>
        </p:spPr>
      </p:pic>
      <p:pic>
        <p:nvPicPr>
          <p:cNvPr id="18" name="Picture 17">
            <a:extLst>
              <a:ext uri="{FF2B5EF4-FFF2-40B4-BE49-F238E27FC236}">
                <a16:creationId xmlns:a16="http://schemas.microsoft.com/office/drawing/2014/main" id="{DB7696C6-B7AF-2A4E-93D5-D5EF0FB98325}"/>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2" name="Picture 11">
            <a:extLst>
              <a:ext uri="{FF2B5EF4-FFF2-40B4-BE49-F238E27FC236}">
                <a16:creationId xmlns:a16="http://schemas.microsoft.com/office/drawing/2014/main" id="{D4E14198-4178-D149-9867-21BDDD8BAA22}"/>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39110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2"/>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dirty="0">
                <a:solidFill>
                  <a:srgbClr val="EBB700"/>
                </a:solidFill>
              </a:rPr>
              <a:t>Perhejäsenyyden perusteet </a:t>
            </a: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516836" y="2937416"/>
            <a:ext cx="5232800"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SzPct val="120000"/>
              <a:buFont typeface="Arial" panose="020B0604020202020204" pitchFamily="34" charset="0"/>
              <a:buChar char="•"/>
            </a:pPr>
            <a:r>
              <a:rPr lang="fi-FI" sz="2400" dirty="0">
                <a:solidFill>
                  <a:schemeClr val="bg1"/>
                </a:solidFill>
                <a:latin typeface="Arial" charset="0"/>
                <a:ea typeface="Arial" charset="0"/>
                <a:cs typeface="Arial" charset="0"/>
              </a:rPr>
              <a:t>lisää laatuaikaa perheen kanssa</a:t>
            </a:r>
          </a:p>
          <a:p>
            <a:pPr marL="457200" indent="-457200">
              <a:buSzPct val="120000"/>
              <a:buFont typeface="Arial" panose="020B0604020202020204" pitchFamily="34" charset="0"/>
              <a:buChar char="•"/>
            </a:pPr>
            <a:r>
              <a:rPr lang="fi-FI" sz="2400" dirty="0">
                <a:solidFill>
                  <a:schemeClr val="bg1"/>
                </a:solidFill>
                <a:latin typeface="Arial" charset="0"/>
                <a:ea typeface="Arial" charset="0"/>
                <a:cs typeface="Arial" charset="0"/>
              </a:rPr>
              <a:t>toimiminen esikuvana</a:t>
            </a:r>
          </a:p>
          <a:p>
            <a:pPr marL="457200" indent="-457200">
              <a:buSzPct val="120000"/>
              <a:buFont typeface="Arial" panose="020B0604020202020204" pitchFamily="34" charset="0"/>
              <a:buChar char="•"/>
            </a:pPr>
            <a:r>
              <a:rPr lang="fi-FI" sz="2400" dirty="0">
                <a:solidFill>
                  <a:schemeClr val="bg1"/>
                </a:solidFill>
                <a:latin typeface="Arial" charset="0"/>
                <a:ea typeface="Arial" charset="0"/>
                <a:cs typeface="Arial" charset="0"/>
              </a:rPr>
              <a:t>paikkakunnan auttaminen.</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073194"/>
            <a:ext cx="5746621" cy="133801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200" b="1" dirty="0">
                <a:solidFill>
                  <a:schemeClr val="bg1"/>
                </a:solidFill>
                <a:latin typeface="Arial" charset="0"/>
                <a:ea typeface="Arial" charset="0"/>
                <a:cs typeface="Arial" charset="0"/>
              </a:rPr>
              <a:t>Miksi ottaisimme perheenjäsenet mukaan palvelemaan? </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61246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25345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1" name="Body Copy">
            <a:extLst>
              <a:ext uri="{FF2B5EF4-FFF2-40B4-BE49-F238E27FC236}">
                <a16:creationId xmlns:a16="http://schemas.microsoft.com/office/drawing/2014/main" id="{14B45C99-9127-3643-92CE-5F0614EE8BA5}"/>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dirty="0">
                <a:solidFill>
                  <a:schemeClr val="bg1"/>
                </a:solidFill>
              </a:rPr>
              <a:t>Perhejäsenyysohjelma on tarkoitettu perheenjäsenille, jotka:</a:t>
            </a:r>
          </a:p>
          <a:p>
            <a:endParaRPr lang="en-US" sz="1800" kern="0" dirty="0">
              <a:solidFill>
                <a:schemeClr val="bg1"/>
              </a:solidFill>
            </a:endParaRPr>
          </a:p>
          <a:p>
            <a:pPr marL="285750" indent="-285750">
              <a:buFont typeface="Arial" panose="020B0604020202020204" pitchFamily="34" charset="0"/>
              <a:buChar char="•"/>
            </a:pPr>
            <a:r>
              <a:rPr lang="fi-FI" sz="1800" dirty="0">
                <a:solidFill>
                  <a:schemeClr val="bg1"/>
                </a:solidFill>
              </a:rPr>
              <a:t>täyttävät lionsjäsenyyden ehdot</a:t>
            </a:r>
          </a:p>
          <a:p>
            <a:pPr marL="285750" indent="-285750">
              <a:buFont typeface="Arial" panose="020B0604020202020204" pitchFamily="34" charset="0"/>
              <a:buChar char="•"/>
            </a:pPr>
            <a:r>
              <a:rPr lang="fi-FI" sz="1800" dirty="0">
                <a:solidFill>
                  <a:schemeClr val="bg1"/>
                </a:solidFill>
              </a:rPr>
              <a:t>ovat tällä hetkellä samassa klubissa tai liittymässä samaan klubiin</a:t>
            </a:r>
          </a:p>
          <a:p>
            <a:pPr marL="285750" indent="-285750">
              <a:buFont typeface="Arial" panose="020B0604020202020204" pitchFamily="34" charset="0"/>
              <a:buChar char="•"/>
            </a:pPr>
            <a:r>
              <a:rPr lang="fi-FI" sz="1800" dirty="0">
                <a:solidFill>
                  <a:schemeClr val="bg1"/>
                </a:solidFill>
              </a:rPr>
              <a:t>asuvat samassa taloudessa ja ovat sukua syntymän, avioliiton tai muun laillisen suhteen myötä.</a:t>
            </a:r>
          </a:p>
        </p:txBody>
      </p:sp>
      <p:sp>
        <p:nvSpPr>
          <p:cNvPr id="12" name="Yellow Bar">
            <a:extLst>
              <a:ext uri="{FF2B5EF4-FFF2-40B4-BE49-F238E27FC236}">
                <a16:creationId xmlns:a16="http://schemas.microsoft.com/office/drawing/2014/main" id="{AF9F7C8F-5725-4A49-B3AF-B006117735B9}"/>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dirty="0">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027265" y="832502"/>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chemeClr val="bg1"/>
                </a:solidFill>
              </a:rPr>
              <a:t>Kuka voi olla mukana perhejäsenyysohjelmassa?</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087693" y="5446458"/>
            <a:ext cx="896739" cy="849661"/>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fi-FI" dirty="0">
                <a:solidFill>
                  <a:srgbClr val="0D2240"/>
                </a:solidFill>
                <a:latin typeface="Arial" charset="0"/>
                <a:ea typeface="Arial" charset="0"/>
                <a:cs typeface="Arial" charset="0"/>
              </a:rPr>
              <a:t>Perhejäsenyys on ohjelma, joka antaa lioneille mahdollisuuden helpottaa perheenjäsenten palvelua paikkakunnallaan.</a:t>
            </a:r>
            <a:br>
              <a:rPr lang="fi-FI" dirty="0">
                <a:solidFill>
                  <a:srgbClr val="0D2240"/>
                </a:solidFill>
                <a:latin typeface="Arial" charset="0"/>
                <a:ea typeface="Arial" charset="0"/>
                <a:cs typeface="Arial" charset="0"/>
              </a:rPr>
            </a:br>
            <a:endParaRPr lang="fi-FI"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fi-FI" dirty="0">
                <a:solidFill>
                  <a:srgbClr val="0D2240"/>
                </a:solidFill>
                <a:latin typeface="Arial" charset="0"/>
                <a:ea typeface="Arial" charset="0"/>
                <a:cs typeface="Arial" charset="0"/>
              </a:rPr>
              <a:t>Ohjelma helpottaa asiaa antamalla perhejäsenille alennuksen jäsenmaksuista.</a:t>
            </a:r>
            <a:br>
              <a:rPr lang="fi-FI" dirty="0">
                <a:solidFill>
                  <a:srgbClr val="0D2240"/>
                </a:solidFill>
                <a:latin typeface="Arial" charset="0"/>
                <a:ea typeface="Arial" charset="0"/>
                <a:cs typeface="Arial" charset="0"/>
              </a:rPr>
            </a:br>
            <a:endParaRPr lang="fi-FI"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fi-FI" dirty="0">
                <a:solidFill>
                  <a:srgbClr val="0D2240"/>
                </a:solidFill>
                <a:latin typeface="Arial" charset="0"/>
                <a:ea typeface="Arial" charset="0"/>
                <a:cs typeface="Arial" charset="0"/>
              </a:rPr>
              <a:t>Piiri määrittää alennuksen suuruuden.</a:t>
            </a: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840984"/>
            <a:ext cx="5092507" cy="1323439"/>
          </a:xfrm>
          <a:prstGeom prst="rect">
            <a:avLst/>
          </a:prstGeom>
          <a:noFill/>
        </p:spPr>
        <p:txBody>
          <a:bodyPr wrap="square" rtlCol="0" anchor="b">
            <a:spAutoFit/>
          </a:bodyPr>
          <a:lstStyle/>
          <a:p>
            <a:pPr algn="ctr"/>
            <a:r>
              <a:rPr lang="fi-FI" sz="4000" b="1" dirty="0">
                <a:solidFill>
                  <a:schemeClr val="bg1"/>
                </a:solidFill>
                <a:latin typeface="Arial" panose="020B0604020202020204" pitchFamily="34" charset="0"/>
                <a:ea typeface="Arial" charset="0"/>
                <a:cs typeface="Arial" panose="020B0604020202020204" pitchFamily="34" charset="0"/>
              </a:rPr>
              <a:t>Mitä perhejäsenyys tarkoittaa?</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srcRect/>
          <a:stretch/>
        </p:blipFill>
        <p:spPr>
          <a:xfrm>
            <a:off x="11286103" y="202119"/>
            <a:ext cx="741108" cy="702199"/>
          </a:xfrm>
          <a:prstGeom prst="rect">
            <a:avLst/>
          </a:prstGeom>
        </p:spPr>
      </p:pic>
    </p:spTree>
    <p:extLst>
      <p:ext uri="{BB962C8B-B14F-4D97-AF65-F5344CB8AC3E}">
        <p14:creationId xmlns:p14="http://schemas.microsoft.com/office/powerpoint/2010/main" val="135889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604" t="9867" r="630" b="6773"/>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t>Aloittaminen</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6" name="Page Number - White">
            <a:extLst>
              <a:ext uri="{FF2B5EF4-FFF2-40B4-BE49-F238E27FC236}">
                <a16:creationId xmlns:a16="http://schemas.microsoft.com/office/drawing/2014/main" id="{F8F7C60F-FA98-9D49-B929-50B5CCDD5C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pic>
        <p:nvPicPr>
          <p:cNvPr id="21" name="Picture 20">
            <a:extLst>
              <a:ext uri="{FF2B5EF4-FFF2-40B4-BE49-F238E27FC236}">
                <a16:creationId xmlns:a16="http://schemas.microsoft.com/office/drawing/2014/main" id="{01FD43B3-3340-684D-889C-51B99200D3DF}"/>
              </a:ext>
            </a:extLst>
          </p:cNvPr>
          <p:cNvPicPr>
            <a:picLocks noChangeAspect="1"/>
          </p:cNvPicPr>
          <p:nvPr/>
        </p:nvPicPr>
        <p:blipFill>
          <a:blip r:embed="rId3"/>
          <a:stretch>
            <a:fillRect/>
          </a:stretch>
        </p:blipFill>
        <p:spPr>
          <a:xfrm>
            <a:off x="9906000" y="0"/>
            <a:ext cx="2286000" cy="2286000"/>
          </a:xfrm>
          <a:prstGeom prst="rect">
            <a:avLst/>
          </a:prstGeom>
        </p:spPr>
      </p:pic>
      <p:pic>
        <p:nvPicPr>
          <p:cNvPr id="22" name="Picture 21">
            <a:extLst>
              <a:ext uri="{FF2B5EF4-FFF2-40B4-BE49-F238E27FC236}">
                <a16:creationId xmlns:a16="http://schemas.microsoft.com/office/drawing/2014/main" id="{394FFC11-E11E-0F41-9FCC-C3CEECD67836}"/>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5FBF915-E310-5D48-96E3-416654B23B6D}"/>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09786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452DE08C-F2BF-A54D-B326-B04A101D8C30}"/>
              </a:ext>
            </a:extLst>
          </p:cNvPr>
          <p:cNvSpPr/>
          <p:nvPr/>
        </p:nvSpPr>
        <p:spPr>
          <a:xfrm>
            <a:off x="1" y="3409247"/>
            <a:ext cx="305032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3045681" y="3409247"/>
            <a:ext cx="305032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6096001" y="3409246"/>
            <a:ext cx="305032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9137040" y="3409247"/>
            <a:ext cx="305032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1804467"/>
            <a:ext cx="9435627"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Vaikka perhejäsenyydestä on useita etuja, se ei sovellu jokaiselle klubille. Jos klubista halutaan tehdä perheystävällinen, siihen tarvitaan kaikkien jäsenten hyväksyntä. Ennen kuin jatkatte, varmistakaa, että ymmärrätte asian täysin ja olette valmiita tekemään tarpeelliset muutokset, jotta lionsklubinne voi alkaa hyväksyä perheitä jäseniksi. </a:t>
            </a:r>
          </a:p>
          <a:p>
            <a:pPr algn="ctr"/>
            <a:endParaRPr lang="en-US" sz="18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32960" y="15435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09048" y="86050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fi-FI" sz="3200" dirty="0">
                <a:solidFill>
                  <a:schemeClr val="bg1"/>
                </a:solidFill>
              </a:rPr>
              <a:t>Miten päästään alkuun?</a:t>
            </a: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26893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Esitä asia klubillesi. Selitä perhejäsenyyden konsepti ja sen vaikutus klubiin.</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3336762" y="3519948"/>
            <a:ext cx="2592090" cy="307042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Jos klubin jäsenet haluavat tutustua asiaan tarkemmin, muodostakaa toimikunta, jotta ymmärrätte kaikki klubiin vaikuttavat tärkeät seikat. Asettakaa toimikunnalle määräaika, johon mennessä sen on esitettävä raporttinsa.</a:t>
            </a: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6372424"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Jos klubin jäsenet haluavat viedä asian eteenpäin, tehkää luettelo tavoitteista ja laatikaa toiminta-suunnitelma, jotta klubissa voidaan tehdä tarvittavat muutokset. </a:t>
            </a:r>
          </a:p>
        </p:txBody>
      </p:sp>
      <p:sp>
        <p:nvSpPr>
          <p:cNvPr id="23" name="Body Copy">
            <a:extLst>
              <a:ext uri="{FF2B5EF4-FFF2-40B4-BE49-F238E27FC236}">
                <a16:creationId xmlns:a16="http://schemas.microsoft.com/office/drawing/2014/main" id="{4BF04623-02CB-E341-BD88-C0896F8C074B}"/>
              </a:ext>
            </a:extLst>
          </p:cNvPr>
          <p:cNvSpPr txBox="1">
            <a:spLocks/>
          </p:cNvSpPr>
          <p:nvPr/>
        </p:nvSpPr>
        <p:spPr>
          <a:xfrm>
            <a:off x="94134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Kun muutokset on tehty ja klubi on sopeutunut uuteen aikatauluun, suunnitelkaa ja toteuttakaa aktivi-teetteja, joiden avulla klubin perheystäväl-lisyyttä mainostetaan.</a:t>
            </a:r>
          </a:p>
        </p:txBody>
      </p:sp>
      <p:pic>
        <p:nvPicPr>
          <p:cNvPr id="24" name="Emblem - White" descr="lionlogo_white.eps">
            <a:extLst>
              <a:ext uri="{FF2B5EF4-FFF2-40B4-BE49-F238E27FC236}">
                <a16:creationId xmlns:a16="http://schemas.microsoft.com/office/drawing/2014/main" id="{9AE6649F-1131-9D41-90B4-68ED8B507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534" y="238060"/>
            <a:ext cx="829848" cy="809517"/>
          </a:xfrm>
          <a:prstGeom prst="rect">
            <a:avLst/>
          </a:prstGeom>
        </p:spPr>
      </p:pic>
    </p:spTree>
    <p:extLst>
      <p:ext uri="{BB962C8B-B14F-4D97-AF65-F5344CB8AC3E}">
        <p14:creationId xmlns:p14="http://schemas.microsoft.com/office/powerpoint/2010/main" val="312605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dirty="0">
                <a:solidFill>
                  <a:srgbClr val="EBB700"/>
                </a:solidFill>
              </a:rPr>
              <a:t>Aloittaminen</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fi-FI"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Klubikokoukset:</a:t>
            </a: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Klubikokouksia tulee mukauttaa, jotta ne tarjoavat perheystävällisen ilmapiirin ollen kuitenkin tuotteliaita.</a:t>
            </a:r>
          </a:p>
          <a:p>
            <a:pPr marL="804849" lvl="1" indent="-285750">
              <a:lnSpc>
                <a:spcPct val="107000"/>
              </a:lnSpc>
              <a:spcBef>
                <a:spcPts val="0"/>
              </a:spcBef>
              <a:spcAft>
                <a:spcPts val="800"/>
              </a:spcAft>
              <a:buFont typeface="Arial" panose="020B0604020202020204" pitchFamily="34" charset="0"/>
              <a:buChar char="•"/>
            </a:pPr>
            <a:r>
              <a:rPr lang="fi-FI"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Klubikokoukset on järjestettävä ajankohtana, joka sopii perheille. Klubi voi myös ottaa käyttöön virtuaalisen alustan, jotta jäsenet voivat kirjautua kokouksiin kotoa käsin. </a:t>
            </a:r>
          </a:p>
          <a:p>
            <a:pPr marL="804849" lvl="1" indent="-285750">
              <a:lnSpc>
                <a:spcPct val="107000"/>
              </a:lnSpc>
              <a:spcBef>
                <a:spcPts val="0"/>
              </a:spcBef>
              <a:spcAft>
                <a:spcPts val="800"/>
              </a:spcAft>
              <a:buFont typeface="Arial" panose="020B0604020202020204" pitchFamily="34" charset="0"/>
              <a:buChar char="•"/>
            </a:pPr>
            <a:r>
              <a:rPr lang="fi-FI"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Kokouspaikan on oltava sovelias lapsille. Harkitkaa järjestävänne lapsille klubinne leojen vetämiä aktiviteetteja.</a:t>
            </a:r>
          </a:p>
          <a:p>
            <a:pPr marL="804849" lvl="1" indent="-285750">
              <a:lnSpc>
                <a:spcPct val="107000"/>
              </a:lnSpc>
              <a:spcBef>
                <a:spcPts val="0"/>
              </a:spcBef>
              <a:spcAft>
                <a:spcPts val="800"/>
              </a:spcAft>
              <a:buFont typeface="Arial" panose="020B0604020202020204" pitchFamily="34" charset="0"/>
              <a:buChar char="•"/>
            </a:pPr>
            <a:r>
              <a:rPr lang="fi-FI"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Perinteiset muodolliset illalliset eivät ehkä sovellu kokouksille, jos mukana on pieniä lapsia. Harkitkaa jotain epämuodollisempaa, kuten noutopöytää tai nyyttikutsuja. </a:t>
            </a:r>
          </a:p>
          <a:p>
            <a:pPr marL="804849" lvl="1" indent="-285750">
              <a:lnSpc>
                <a:spcPct val="107000"/>
              </a:lnSpc>
              <a:spcBef>
                <a:spcPts val="0"/>
              </a:spcBef>
              <a:spcAft>
                <a:spcPts val="800"/>
              </a:spcAft>
              <a:buFont typeface="Arial" panose="020B0604020202020204" pitchFamily="34" charset="0"/>
              <a:buChar char="•"/>
            </a:pPr>
            <a:r>
              <a:rPr lang="fi-FI"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Kokousten tulee olla lyhempiä perheiden kiireisten aikataulujen vuoksi.</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chemeClr val="bg1"/>
                </a:solidFill>
              </a:rPr>
              <a:t>Ideoita klubikokouksiin</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243299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dirty="0">
                <a:solidFill>
                  <a:srgbClr val="EBB700"/>
                </a:solidFill>
              </a:rPr>
              <a:t>Aloittaminen</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fi-FI"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Palveluaktiviteetit:</a:t>
            </a: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Klubin palveluaktiviteettien tulee olla perheystävällisiä. Seuraavat elementit EIVÄT tavallisesti sovellu perhekeskeisiksi palveluaktiviteeteiksi: </a:t>
            </a:r>
          </a:p>
          <a:p>
            <a:pPr marL="804849" lvl="1"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Koko perheen on oltava aina mukana. </a:t>
            </a:r>
          </a:p>
          <a:p>
            <a:pPr marL="804849" lvl="1"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Yhdessä toimivat perheet, joissa on pieniä lapsia, ja paikkakunnan virastot, joissa on pieniä lapsia (valvonta muodostuu ongelmaksi).</a:t>
            </a:r>
          </a:p>
          <a:p>
            <a:pPr marL="804849" lvl="1"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Vakituiset, toistuvat tehtävät. </a:t>
            </a:r>
          </a:p>
          <a:p>
            <a:pPr marL="804849" lvl="1"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Yhden toiminnon tehtävät, joita ei voida jakaa osiin. </a:t>
            </a:r>
          </a:p>
          <a:p>
            <a:pPr marL="804849" lvl="1"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Projektit, jotka kestävät useita tunteja, eivät ehkä sovellu perheille, joissa on pieniä lapsia. </a:t>
            </a:r>
          </a:p>
          <a:p>
            <a:pPr marL="804849" lvl="1" indent="-285750">
              <a:lnSpc>
                <a:spcPct val="107000"/>
              </a:lnSpc>
              <a:spcBef>
                <a:spcPts val="0"/>
              </a:spcBef>
              <a:spcAft>
                <a:spcPts val="800"/>
              </a:spcAft>
              <a:buFont typeface="Arial" panose="020B0604020202020204" pitchFamily="34" charset="0"/>
              <a:buChar char="•"/>
            </a:pPr>
            <a:r>
              <a:rPr lang="fi-FI"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Projektit, jotka vaativat runsaasti fyysistä liikkumista, eivät ehkä sovellu vanhemmille lioneille tai perheenjäsenille.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chemeClr val="bg1"/>
                </a:solidFill>
              </a:rPr>
              <a:t>Palveluprojekteja perheille</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980294375"/>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4671</TotalTime>
  <Words>851</Words>
  <Application>Microsoft Office PowerPoint</Application>
  <PresentationFormat>Widescreen</PresentationFormat>
  <Paragraphs>127</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Helvetica Neue</vt:lpstr>
      <vt:lpstr>Lucida Grande</vt:lpstr>
      <vt:lpstr>Segoe UI</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Marsoun, Richard</cp:lastModifiedBy>
  <cp:revision>310</cp:revision>
  <cp:lastPrinted>2019-06-19T16:24:35Z</cp:lastPrinted>
  <dcterms:created xsi:type="dcterms:W3CDTF">2018-11-12T16:45:52Z</dcterms:created>
  <dcterms:modified xsi:type="dcterms:W3CDTF">2021-07-26T14:52:40Z</dcterms:modified>
</cp:coreProperties>
</file>