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5"/>
  </p:notesMasterIdLst>
  <p:handoutMasterIdLst>
    <p:handoutMasterId r:id="rId36"/>
  </p:handoutMasterIdLst>
  <p:sldIdLst>
    <p:sldId id="1986" r:id="rId8"/>
    <p:sldId id="1968" r:id="rId9"/>
    <p:sldId id="1110" r:id="rId10"/>
    <p:sldId id="1987" r:id="rId11"/>
    <p:sldId id="1988" r:id="rId12"/>
    <p:sldId id="1989" r:id="rId13"/>
    <p:sldId id="1990" r:id="rId14"/>
    <p:sldId id="1982" r:id="rId15"/>
    <p:sldId id="1991" r:id="rId16"/>
    <p:sldId id="1992" r:id="rId17"/>
    <p:sldId id="1993" r:id="rId18"/>
    <p:sldId id="1994" r:id="rId19"/>
    <p:sldId id="1995" r:id="rId20"/>
    <p:sldId id="1996" r:id="rId21"/>
    <p:sldId id="1997" r:id="rId22"/>
    <p:sldId id="1998" r:id="rId23"/>
    <p:sldId id="1999" r:id="rId24"/>
    <p:sldId id="2000" r:id="rId25"/>
    <p:sldId id="2001" r:id="rId26"/>
    <p:sldId id="2002" r:id="rId27"/>
    <p:sldId id="2004" r:id="rId28"/>
    <p:sldId id="2005" r:id="rId29"/>
    <p:sldId id="2014" r:id="rId30"/>
    <p:sldId id="1967" r:id="rId31"/>
    <p:sldId id="2015" r:id="rId32"/>
    <p:sldId id="2016" r:id="rId33"/>
    <p:sldId id="2013" r:id="rId3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0233F"/>
    <a:srgbClr val="0A5496"/>
    <a:srgbClr val="7A2682"/>
    <a:srgbClr val="660066"/>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8026" autoAdjust="0"/>
  </p:normalViewPr>
  <p:slideViewPr>
    <p:cSldViewPr showGuides="1">
      <p:cViewPr varScale="1">
        <p:scale>
          <a:sx n="89" d="100"/>
          <a:sy n="89" d="100"/>
        </p:scale>
        <p:origin x="636"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318"/>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Tervetuloa tähän klubivirkailijoiden kokoukseen  lohkossa ____piirissä ________.  Olen lohkon puheenjohtaja ______________________ ja olen todella iloinen, että pääsitte osallistumaan tänään. </a:t>
            </a:r>
          </a:p>
          <a:p>
            <a:endParaRPr lang="en-US" dirty="0"/>
          </a:p>
          <a:p>
            <a:r>
              <a:rPr lang="fi-FI" dirty="0"/>
              <a:t>Koska haluamme, että nämä istunnot ovat mahdollisimman vuorovaikutteisia, kokeile chat-ruutua sanoaksesi hei ja ilmoittaaksesi oman lionsklubisi nimen. </a:t>
            </a:r>
          </a:p>
          <a:p>
            <a:endParaRPr lang="en-US" dirty="0"/>
          </a:p>
        </p:txBody>
      </p:sp>
    </p:spTree>
    <p:extLst>
      <p:ext uri="{BB962C8B-B14F-4D97-AF65-F5344CB8AC3E}">
        <p14:creationId xmlns:p14="http://schemas.microsoft.com/office/powerpoint/2010/main" val="24693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i="1"/>
              <a:t>Ilmoita kokouksen pääaihe dialla, jotta osallistujat pysyvät aiheessa. On hyvä idea vaihtaa klubia, joka vastaa ensin esitettyihin kysymyksiin. Jos esimerkiksi aloitit klubista 1 aiemmin, aloita tässä kohtaa klubista 2, jne. vuoden aikana.</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a:t>Voit myös siirtää tämän kahdelle dialle, jotta yhdellä dialla ei ole liikaa luettavaa</a:t>
            </a:r>
          </a:p>
          <a:p>
            <a:endParaRPr lang="en-US" i="1" dirty="0"/>
          </a:p>
          <a:p>
            <a:r>
              <a:rPr lang="fi-FI"/>
              <a:t>Mitä me teemme tai mitä uusia ideoita meidän pitäisi tutkia laajentaaksemme__Pääaihe__?</a:t>
            </a:r>
          </a:p>
          <a:p>
            <a:r>
              <a:rPr lang="fi-FI"/>
              <a:t>Yritetään pysyä alle kahdessa minuutissa per kommentti ajan säästämiseksi. </a:t>
            </a:r>
          </a:p>
          <a:p>
            <a:r>
              <a:rPr lang="fi-FI"/>
              <a:t>Mitä jos aloitetaan __KlubinNimi__. Kuka haluaisi kertoa mitä klubinne tekee tai mitä voisimme tehdä toiminnan parantamiseksi? …</a:t>
            </a:r>
          </a:p>
          <a:p>
            <a:endParaRPr lang="en-US" dirty="0"/>
          </a:p>
        </p:txBody>
      </p:sp>
    </p:spTree>
    <p:extLst>
      <p:ext uri="{BB962C8B-B14F-4D97-AF65-F5344CB8AC3E}">
        <p14:creationId xmlns:p14="http://schemas.microsoft.com/office/powerpoint/2010/main" val="32642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Ilmoita kokouksen pääaihe dialla, jotta osallistujat pysyvät aiheessa. On hyvä idea vaihtaa klubia, joka vastaa ensin esitettyihin kysymyksiin. Jos esimerkiksi aloitit klubista 1 aiemmin, aloita tässä kohtaa klubista 2, jne. vuoden aikana.</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r>
              <a:rPr lang="fi-FI" dirty="0"/>
              <a:t>Mitä me teemme tai mitä uusia ideoita meidän pitäisi tutkia laajentaaksemme__Pääaihe__?</a:t>
            </a:r>
          </a:p>
          <a:p>
            <a:r>
              <a:rPr lang="fi-FI" dirty="0"/>
              <a:t>Yritetään pysyä alle kahdessa minuutissa per kommentti ajan säästämiseksi. </a:t>
            </a:r>
          </a:p>
          <a:p>
            <a:r>
              <a:rPr lang="fi-FI" dirty="0"/>
              <a:t>Mitä jos aloitetaan __KlubinNimi__. Kuka haluaisi kertoa mitä klubinne tekee tai mitä voisimme tehdä toiminnan parantamiseksi? …</a:t>
            </a:r>
          </a:p>
          <a:p>
            <a:endParaRPr lang="en-US" dirty="0"/>
          </a:p>
        </p:txBody>
      </p:sp>
    </p:spTree>
    <p:extLst>
      <p:ext uri="{BB962C8B-B14F-4D97-AF65-F5344CB8AC3E}">
        <p14:creationId xmlns:p14="http://schemas.microsoft.com/office/powerpoint/2010/main" val="311231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Katsotaan seuraavaksi</a:t>
            </a:r>
            <a:r>
              <a:rPr lang="fi-FI" baseline="0"/>
              <a:t> mitä resursseja meillä on liittyen __Pääaihe__. </a:t>
            </a:r>
          </a:p>
          <a:p>
            <a:endParaRPr lang="en-US" dirty="0"/>
          </a:p>
        </p:txBody>
      </p:sp>
    </p:spTree>
    <p:extLst>
      <p:ext uri="{BB962C8B-B14F-4D97-AF65-F5344CB8AC3E}">
        <p14:creationId xmlns:p14="http://schemas.microsoft.com/office/powerpoint/2010/main" val="313854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i-FI" b="1" i="1" dirty="0"/>
              <a:t>Esittäjän muistiinpanot</a:t>
            </a:r>
            <a:r>
              <a:rPr lang="fi-FI" i="1" dirty="0"/>
              <a:t>: Muokkaa tätä diaa, jos haluat luettelon resursseista, jotka ovat tärkeimmät kokouksen pääaiheen kannalta. Seuraavassa on muutamia esimerkkejä. Voit myös näyttää kokouksen aikana mistä materiaalit löytyvät, tai lähettää linkit niihin kokouksen jälkeen lähetettävässä viestissä. </a:t>
            </a:r>
          </a:p>
          <a:p>
            <a:endParaRPr lang="en-US" i="1" dirty="0"/>
          </a:p>
          <a:p>
            <a:pPr marL="165261" indent="-165261">
              <a:buFont typeface="Arial" panose="020B0604020202020204" pitchFamily="34" charset="0"/>
              <a:buChar char="•"/>
            </a:pPr>
            <a:r>
              <a:rPr lang="fi-FI" b="1" i="1" dirty="0"/>
              <a:t>Palvelu</a:t>
            </a:r>
            <a:r>
              <a:rPr lang="fi-FI" i="1" dirty="0"/>
              <a:t>: Lista</a:t>
            </a:r>
            <a:r>
              <a:rPr lang="fi-FI" i="1" baseline="0" dirty="0"/>
              <a:t> palveluprojekteihin</a:t>
            </a:r>
            <a:r>
              <a:rPr lang="fi-FI" i="1" dirty="0"/>
              <a:t> liittyvistä ideoista</a:t>
            </a:r>
            <a:r>
              <a:rPr lang="fi-FI" i="1" baseline="0" dirty="0"/>
              <a:t> löytyy verkkosivulta </a:t>
            </a:r>
            <a:r>
              <a:rPr lang="fi-FI" i="1" dirty="0"/>
              <a:t>kunkin Maailmanlaajuisen palvelukohteen kohdalla</a:t>
            </a:r>
            <a:r>
              <a:rPr lang="fi-FI" i="1" baseline="0" dirty="0"/>
              <a:t>: diabetes, näkökyky, nälän helpottaminen, ympäristö ja lapsuusiän syöpä. Myös </a:t>
            </a:r>
            <a:r>
              <a:rPr lang="fi-FI" i="0" baseline="0" dirty="0"/>
              <a:t>Palvelualusta </a:t>
            </a:r>
            <a:r>
              <a:rPr lang="fi-FI" i="1" baseline="0" dirty="0"/>
              <a:t>on interaktiivinen työkalu, joka ehdottaa palveluaktiviteetteja omien mielenkiinnon kohteiden perusteella.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Jäsenyys:</a:t>
            </a:r>
            <a:r>
              <a:rPr lang="fi-FI" i="1" dirty="0"/>
              <a:t>  </a:t>
            </a:r>
            <a:r>
              <a:rPr lang="fi-FI" i="0" dirty="0"/>
              <a:t>Kutsu jäseniä </a:t>
            </a:r>
            <a:r>
              <a:rPr lang="fi-FI" i="1" dirty="0"/>
              <a:t>-verkkosivulla on linkit </a:t>
            </a:r>
            <a:r>
              <a:rPr lang="fi-FI" i="0" dirty="0"/>
              <a:t>Kysy pois! </a:t>
            </a:r>
            <a:r>
              <a:rPr lang="fi-FI" i="1" dirty="0"/>
              <a:t>-oppaaseen ja klubin esitteisiin.  </a:t>
            </a:r>
            <a:r>
              <a:rPr lang="fi-FI" i="0" dirty="0"/>
              <a:t>Nuoret lionit </a:t>
            </a:r>
            <a:r>
              <a:rPr lang="fi-FI" i="1" dirty="0"/>
              <a:t>-verkkosivulla on linkit</a:t>
            </a:r>
            <a:r>
              <a:rPr lang="fi-FI" i="1" baseline="0" dirty="0"/>
              <a:t> </a:t>
            </a:r>
            <a:r>
              <a:rPr lang="fi-FI" i="0" dirty="0"/>
              <a:t>Yhteyden muodostaminen nuoriin lioneihin -oppaaseen.</a:t>
            </a:r>
            <a:r>
              <a:rPr lang="fi-FI" i="0" baseline="0" dirty="0"/>
              <a:t> Jäsenten tyytyväisyysoppaassa </a:t>
            </a:r>
            <a:r>
              <a:rPr lang="fi-FI" i="1" baseline="0" dirty="0"/>
              <a:t>on ideoita jokaiselle klubille.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Johtajuus:</a:t>
            </a:r>
            <a:r>
              <a:rPr lang="fi-FI" i="1" dirty="0"/>
              <a:t>  </a:t>
            </a:r>
            <a:r>
              <a:rPr lang="fi-FI" i="0" dirty="0"/>
              <a:t>Lionien oppimiskeskusta </a:t>
            </a:r>
            <a:r>
              <a:rPr lang="fi-FI" i="1" dirty="0"/>
              <a:t>käytetään </a:t>
            </a:r>
            <a:r>
              <a:rPr lang="fi-FI" i="0" dirty="0"/>
              <a:t>Learn</a:t>
            </a:r>
            <a:r>
              <a:rPr lang="fi-FI" i="1" dirty="0"/>
              <a:t> -sovelluksen kautta </a:t>
            </a:r>
            <a:r>
              <a:rPr lang="fi-FI" i="0" dirty="0"/>
              <a:t>Jäsenportaalissa</a:t>
            </a:r>
            <a:r>
              <a:rPr lang="fi-FI" i="1" dirty="0"/>
              <a:t>. Klubivirkailijoille tarkoitettujen kurssien lisäksi LLC:llä  on</a:t>
            </a:r>
            <a:r>
              <a:rPr lang="fi-FI" i="1" baseline="0" dirty="0"/>
              <a:t> useita muita hyödyllisiä kursseja, kuten tavoitteiden asettaminen, toiminnan suunnittelu ja kokousten hallinta. Lisäksi </a:t>
            </a:r>
            <a:r>
              <a:rPr lang="fi-FI" i="0" baseline="0" dirty="0"/>
              <a:t>Virtuaalisessa tapahtumakeskuksessa </a:t>
            </a:r>
            <a:r>
              <a:rPr lang="fi-FI" i="1" baseline="0" dirty="0"/>
              <a:t>on nauhoitettuja verkkoseminaareja eri aiheista.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Tunnustus</a:t>
            </a:r>
            <a:r>
              <a:rPr lang="fi-FI" i="1" dirty="0"/>
              <a:t>:  </a:t>
            </a:r>
            <a:r>
              <a:rPr lang="fi-FI" i="0" dirty="0"/>
              <a:t>Klubin erinomaisuuspalkinto </a:t>
            </a:r>
            <a:r>
              <a:rPr lang="fi-FI" i="1" dirty="0"/>
              <a:t>ja </a:t>
            </a:r>
            <a:r>
              <a:rPr lang="fi-FI" i="0" dirty="0"/>
              <a:t>Kindness Matters -palvelupalkinto</a:t>
            </a:r>
            <a:r>
              <a:rPr lang="fi-FI" i="1" dirty="0"/>
              <a:t>.</a:t>
            </a:r>
            <a:r>
              <a:rPr lang="fi-FI" i="1" baseline="0" dirty="0"/>
              <a:t> </a:t>
            </a:r>
            <a:r>
              <a:rPr lang="fi-FI" i="1" dirty="0"/>
              <a:t>Lisäksi</a:t>
            </a:r>
            <a:r>
              <a:rPr lang="fi-FI" i="1" baseline="0" dirty="0"/>
              <a:t> yksittäisille jäsenille voidaan hankkia tunnustusta </a:t>
            </a:r>
            <a:r>
              <a:rPr lang="fi-FI" i="0" baseline="0" dirty="0"/>
              <a:t>Klubitarvikeosastolta</a:t>
            </a:r>
            <a:r>
              <a:rPr lang="fi-FI" i="1" baseline="0" dirty="0"/>
              <a:t>, jonne pääsee </a:t>
            </a:r>
            <a:r>
              <a:rPr lang="fi-FI" i="0" baseline="0" dirty="0"/>
              <a:t>Store</a:t>
            </a:r>
            <a:r>
              <a:rPr lang="fi-FI" i="1" baseline="0" dirty="0"/>
              <a:t> -sovelluksen kautta </a:t>
            </a:r>
            <a:r>
              <a:rPr lang="fi-FI" i="0" baseline="0" dirty="0"/>
              <a:t>jäsenportaalissa</a:t>
            </a:r>
            <a:r>
              <a:rPr lang="fi-FI" i="1" baseline="0" dirty="0"/>
              <a:t>. </a:t>
            </a:r>
          </a:p>
          <a:p>
            <a:endParaRPr lang="en-US" dirty="0"/>
          </a:p>
        </p:txBody>
      </p:sp>
    </p:spTree>
    <p:extLst>
      <p:ext uri="{BB962C8B-B14F-4D97-AF65-F5344CB8AC3E}">
        <p14:creationId xmlns:p14="http://schemas.microsoft.com/office/powerpoint/2010/main" val="355948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Puhutaan seuraavaksi siitä, mitä klubeissamme tapahtuu.</a:t>
            </a:r>
            <a:r>
              <a:rPr lang="fi-FI" baseline="0"/>
              <a:t> </a:t>
            </a:r>
          </a:p>
          <a:p>
            <a:endParaRPr lang="en-US" dirty="0"/>
          </a:p>
        </p:txBody>
      </p:sp>
    </p:spTree>
    <p:extLst>
      <p:ext uri="{BB962C8B-B14F-4D97-AF65-F5344CB8AC3E}">
        <p14:creationId xmlns:p14="http://schemas.microsoft.com/office/powerpoint/2010/main" val="32392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Aloita taas seuraavasta klubista luettelossa, joten jokaisella klubilla on mahdollisuus puhua ensin.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r>
              <a:rPr lang="fi-FI" dirty="0"/>
              <a:t>Haluamme kuulla, mikä on suurin haasteenne ja viimeaikaisesta menestyksestä. </a:t>
            </a:r>
          </a:p>
          <a:p>
            <a:endParaRPr lang="en-US" dirty="0"/>
          </a:p>
          <a:p>
            <a:r>
              <a:rPr lang="fi-FI" dirty="0"/>
              <a:t>Mitä jos aloitetaan __KlubinNimi__. Haluatko jakaa klubin kohtaaman haasteen tai menestystarinan? …</a:t>
            </a:r>
          </a:p>
          <a:p>
            <a:endParaRPr lang="en-US" dirty="0"/>
          </a:p>
        </p:txBody>
      </p:sp>
    </p:spTree>
    <p:extLst>
      <p:ext uri="{BB962C8B-B14F-4D97-AF65-F5344CB8AC3E}">
        <p14:creationId xmlns:p14="http://schemas.microsoft.com/office/powerpoint/2010/main" val="267952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Aloita taas seuraavasta klubista luettelossa, joten jokaisella klubilla on mahdollisuus puhua ensin.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r>
              <a:rPr lang="fi-FI" dirty="0"/>
              <a:t>Haluamme kuulla, mikä on suurin haasteenne ja viimeaikaisesta menestyksestä. </a:t>
            </a:r>
          </a:p>
          <a:p>
            <a:endParaRPr lang="en-US" dirty="0"/>
          </a:p>
          <a:p>
            <a:r>
              <a:rPr lang="fi-FI" dirty="0"/>
              <a:t>Mitä jos aloitetaan __KlubinNimi__. Haluatko jakaa klubin kohtaaman haasteen tai menestystarinan? …</a:t>
            </a:r>
          </a:p>
          <a:p>
            <a:endParaRPr lang="en-US" dirty="0"/>
          </a:p>
        </p:txBody>
      </p:sp>
    </p:spTree>
    <p:extLst>
      <p:ext uri="{BB962C8B-B14F-4D97-AF65-F5344CB8AC3E}">
        <p14:creationId xmlns:p14="http://schemas.microsoft.com/office/powerpoint/2010/main" val="409764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a:t>
            </a:r>
            <a:r>
              <a:rPr lang="fi-FI" i="1"/>
              <a:t>: </a:t>
            </a:r>
            <a:r>
              <a:rPr lang="fi-FI" i="1" baseline="0"/>
              <a:t>Tätä valinnaista diaa voi käyttää yleisön vuorovaikutuksen lisäämiseen. Kysymys voi olla lioneista tai jostain muusta, joka ei liity mitenkään aiheeseen, mutta harkitse kysymyksiä, jotka saavat aikaan keskustelua ja auttavat kokouksen osallistujia tuntemaan toisensa paremmin. Esimerkkejä: ”Mistä pidät eniten lionina olemisesta?” tai ”Mikä on supervoimasi?”</a:t>
            </a:r>
          </a:p>
          <a:p>
            <a:r>
              <a:rPr lang="fi-FI" i="1" baseline="0"/>
              <a:t>Ensimmäiset vastaukset voidaan antaa nostamalla käsiä, käyttämällä chat-toimintoa tai kyselyä. </a:t>
            </a:r>
          </a:p>
          <a:p>
            <a:r>
              <a:rPr lang="fi-FI" i="1" baseline="0"/>
              <a:t>Voit vapaasti esittää useamman kuin yhden kysymyksen, jos aika sen sallii, jotta kokouksen osallistujat pysyvät aktiivisina.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16042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Päätetään tämä</a:t>
            </a:r>
            <a:r>
              <a:rPr lang="fi-FI" baseline="0"/>
              <a:t> kokous katsomalla meidän lohkomme tavoitteita, tulevia tapahtumia ja seuraavia vaiheita. </a:t>
            </a:r>
          </a:p>
          <a:p>
            <a:endParaRPr lang="en-US" dirty="0"/>
          </a:p>
        </p:txBody>
      </p:sp>
    </p:spTree>
    <p:extLst>
      <p:ext uri="{BB962C8B-B14F-4D97-AF65-F5344CB8AC3E}">
        <p14:creationId xmlns:p14="http://schemas.microsoft.com/office/powerpoint/2010/main" val="10791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i="1"/>
              <a:t>Korvaa taulukon kohteet muilla kuin jäsenyyteen liittyvillä tavoitteilla</a:t>
            </a:r>
            <a:r>
              <a:rPr lang="fi-FI" i="1" baseline="0"/>
              <a:t>, jotka ovat seuraavassa diassa. Muista sisällyttää mukaan kaikki Lohkon palkinto -kohdat, joita haluat korostaa.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26384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p>
          <a:p>
            <a:r>
              <a:rPr lang="fi-FI" i="1" dirty="0"/>
              <a:t>Tämän esitelmän tarkoituksena on auttaa sinua järjestämään lohkon</a:t>
            </a:r>
            <a:r>
              <a:rPr lang="fi-FI" i="1" baseline="0" dirty="0"/>
              <a:t> kokouksia </a:t>
            </a:r>
            <a:r>
              <a:rPr lang="fi-FI" i="1" dirty="0"/>
              <a:t>klubivirkailijoiden kanssa</a:t>
            </a:r>
            <a:r>
              <a:rPr lang="fi-FI" i="1" baseline="0" dirty="0"/>
              <a:t>. Tarkista diat ja muistiinpanot ja muokkaa niitä oman lohkosi ja kunkin kokouksen mukaan. </a:t>
            </a:r>
          </a:p>
          <a:p>
            <a:r>
              <a:rPr lang="fi-FI" i="1" baseline="0" dirty="0"/>
              <a:t>Lisätietoja lohkon kokouksista löytyy </a:t>
            </a:r>
            <a:r>
              <a:rPr lang="fi-FI" i="0" baseline="0" dirty="0"/>
              <a:t>Piirinkuvernöörin neuvoa-antavan toimikunnan kokouksen malli -oppaasta, </a:t>
            </a:r>
            <a:r>
              <a:rPr lang="fi-FI" b="0" i="1" baseline="0" dirty="0"/>
              <a:t>joka löytyy </a:t>
            </a:r>
            <a:r>
              <a:rPr lang="fi-FI" i="0" baseline="0" dirty="0"/>
              <a:t>Lohkon ja alueen puheenjohtajan verkkosivulta </a:t>
            </a:r>
            <a:r>
              <a:rPr lang="fi-FI" i="1" baseline="0" dirty="0"/>
              <a:t>lionien verkkosivustolla, lionsclubs.org. </a:t>
            </a:r>
          </a:p>
          <a:p>
            <a:r>
              <a:rPr lang="fi-FI" i="1" baseline="0" dirty="0"/>
              <a:t>Tämä dia on tarkoitettu näytettavaksi ennen webinaarin alkua, jotta kaikki tietävät, että he ovat oikeassa paikassa ja voivat testata kontrollipainikkeita. Käyttämäsi webinaarin ohjelmisto opastaa, mitkä ominaisuudet on mainittava. Voit poistaa tämän tai minkä tahansa dian, jos se ei sovi omalle tiimillesi tai pitämääsi kokoukseen.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141889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b="0" i="1"/>
              <a:t>K</a:t>
            </a:r>
            <a:r>
              <a:rPr lang="fi-FI" i="1"/>
              <a:t>irjoita tavoitteet ja nykyiset jäsenyyteen liittyvät numerot tämän dian ruutuihin. </a:t>
            </a:r>
          </a:p>
          <a:p>
            <a:endParaRPr lang="en-US" dirty="0"/>
          </a:p>
        </p:txBody>
      </p:sp>
    </p:spTree>
    <p:extLst>
      <p:ext uri="{BB962C8B-B14F-4D97-AF65-F5344CB8AC3E}">
        <p14:creationId xmlns:p14="http://schemas.microsoft.com/office/powerpoint/2010/main" val="276100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a:t>
            </a:r>
            <a:r>
              <a:rPr lang="fi-FI" b="1" i="1" baseline="0"/>
              <a:t> </a:t>
            </a:r>
            <a:r>
              <a:rPr lang="fi-FI" b="0" i="1" baseline="0"/>
              <a:t>Voit halutessasi korvata alla olevan dian ja muistiinpanojen kohdat ajatuksilla klubien mainostamiessta, varainkeruusta tai seuraavan lionvuoden valmistelusta yhdenmukaisesti dialla 5 olevan toisen aiheen mukaisesti. </a:t>
            </a:r>
          </a:p>
          <a:p>
            <a:r>
              <a:rPr lang="fi-FI" b="0"/>
              <a:t>Puhumme paljon siitä, että palvelemme</a:t>
            </a:r>
            <a:r>
              <a:rPr lang="fi-FI" b="0" baseline="0"/>
              <a:t> yhteisöjämme lioneina, ja syystäkin. Lionien johtajina meidän on kuitenkin myös pohdittava, miten me palvelemme jäseniämme. Klubin erinomaisuuspalkinto tarjoaa meille listan saavutuksista, joiden avulla voimme varmistaa, että klubit palvelevat jäseniämme hyvin. </a:t>
            </a:r>
          </a:p>
          <a:p>
            <a:r>
              <a:rPr lang="fi-FI"/>
              <a:t>Tutustu tässä kilpailun kriteereihin. </a:t>
            </a:r>
          </a:p>
          <a:p>
            <a:r>
              <a:rPr lang="fi-FI"/>
              <a:t>Onko kenelläkään kysyttävää palkinnon ansaitsemisesta? </a:t>
            </a:r>
          </a:p>
          <a:p>
            <a:r>
              <a:rPr lang="fi-FI"/>
              <a:t>Kerro minulle chatin avulla, uskotko klubisi ansaitsevan tämän palkinnon tänä vuonna.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289801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Jatkuu edellisestä diasta. </a:t>
            </a:r>
          </a:p>
          <a:p>
            <a:endParaRPr lang="en-US" b="1" i="1" dirty="0"/>
          </a:p>
          <a:p>
            <a:r>
              <a:rPr lang="fi-FI" b="1" i="1" dirty="0"/>
              <a:t>Esittäjän muistiinpanot:</a:t>
            </a:r>
            <a:r>
              <a:rPr lang="fi-FI" b="1" i="1" baseline="0" dirty="0"/>
              <a:t> </a:t>
            </a:r>
            <a:r>
              <a:rPr lang="fi-FI" b="0" i="1" baseline="0" dirty="0"/>
              <a:t>Voit halutessasi korvata alla olevan dian ja muistiinpanojen kohdat ajatuksilla klubien mainostamisesta, varainkeruusta tai seuraavan lionvuoden valmistelusta yhdenmukaisesti dialla 5 olevan toisen aiheen mukaisesti. </a:t>
            </a:r>
          </a:p>
          <a:p>
            <a:r>
              <a:rPr lang="fi-FI" b="0" dirty="0"/>
              <a:t>Puhumme paljon siitä, että palvelemme</a:t>
            </a:r>
            <a:r>
              <a:rPr lang="fi-FI" b="0" baseline="0" dirty="0"/>
              <a:t> yhteisöjämme lioneina, ja syystäkin. Lionien johtajina meidän on kuitenkin myös pohdittava, miten me palvelemme jäseniämme. Klubin erinomaisuuspalkinto tarjoaa meille listan saavutuksista, joiden avulla voimme varmistaa, että klubit palvelevat jäseniämme hyvin. </a:t>
            </a:r>
          </a:p>
          <a:p>
            <a:r>
              <a:rPr lang="fi-FI" dirty="0"/>
              <a:t>Tutustu tässä kilpailun kriteereihin. </a:t>
            </a:r>
          </a:p>
          <a:p>
            <a:r>
              <a:rPr lang="fi-FI" dirty="0"/>
              <a:t>Onko kenelläkään kysyttävää palkinnon ansaitsemisesta? </a:t>
            </a:r>
          </a:p>
          <a:p>
            <a:r>
              <a:rPr lang="fi-FI" dirty="0"/>
              <a:t>Kerro minulle chatin avulla, uskotko klubisi ansaitsevan tämän palkinnon tänä vuonna.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22</a:t>
            </a:fld>
            <a:endParaRPr lang="en-US"/>
          </a:p>
        </p:txBody>
      </p:sp>
    </p:spTree>
    <p:extLst>
      <p:ext uri="{BB962C8B-B14F-4D97-AF65-F5344CB8AC3E}">
        <p14:creationId xmlns:p14="http://schemas.microsoft.com/office/powerpoint/2010/main" val="227114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a:t>Esittäjän muistiinpanot</a:t>
            </a:r>
            <a:r>
              <a:rPr lang="fi-FI" i="1"/>
              <a:t>: Muokkaa tätä diaa, jos haluat lisätä tapahtumia, kuten lohkon, piirin, moninkertaispiirin tai vaalipiirin toimintoja, ja ilmoita päivämäärät ja paikat, joista saa lisätietoja tai miten voidaan ilmoittautua. </a:t>
            </a:r>
          </a:p>
          <a:p>
            <a:r>
              <a:rPr lang="fi-FI"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23</a:t>
            </a:fld>
            <a:endParaRPr lang="en-US"/>
          </a:p>
        </p:txBody>
      </p:sp>
    </p:spTree>
    <p:extLst>
      <p:ext uri="{BB962C8B-B14F-4D97-AF65-F5344CB8AC3E}">
        <p14:creationId xmlns:p14="http://schemas.microsoft.com/office/powerpoint/2010/main" val="398015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i-FI"/>
              <a:t>Onko kysyttävää tai ehdotuksia?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43032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a:t>
            </a:r>
            <a:r>
              <a:rPr lang="fi-FI" b="1" i="1" baseline="0"/>
              <a:t> muistiinpanot</a:t>
            </a:r>
            <a:r>
              <a:rPr lang="fi-FI" i="1" baseline="0"/>
              <a:t>: Voit vapaasti muokata aiheita vastaamaan kokouksen ajoitusta ja klubin kiinnostuksen kohteita. </a:t>
            </a:r>
          </a:p>
          <a:p>
            <a:r>
              <a:rPr lang="fi-FI"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48017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dirty="0"/>
              <a:t>Esittäjän muistiinpanot</a:t>
            </a:r>
            <a:r>
              <a:rPr lang="fi-FI" i="1" dirty="0"/>
              <a:t>: Pyydä loppukommentteja vierailta ja lisää sitten omasi.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26</a:t>
            </a:fld>
            <a:endParaRPr lang="en-US"/>
          </a:p>
        </p:txBody>
      </p:sp>
    </p:spTree>
    <p:extLst>
      <p:ext uri="{BB962C8B-B14F-4D97-AF65-F5344CB8AC3E}">
        <p14:creationId xmlns:p14="http://schemas.microsoft.com/office/powerpoint/2010/main" val="410211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a:t>Kiitos kaikille osallistumisestanne tänään. Jos teillä on ehdotuksia tulevien kokousten parantamiseksi, ilmoittakaa niistä minulle. </a:t>
            </a:r>
          </a:p>
          <a:p>
            <a:pPr defTabSz="881390">
              <a:spcBef>
                <a:spcPts val="578"/>
              </a:spcBef>
              <a:spcAft>
                <a:spcPts val="578"/>
              </a:spcAft>
              <a:defRPr/>
            </a:pPr>
            <a:r>
              <a:rPr lang="fi-FI"/>
              <a:t>Odotan innolla seuraavaa kokoustamme, mutta voitte aina ottaa yhteyttä minuun milloin tahansa, jos teillä on kysyttävää tai ehdotuksia. </a:t>
            </a:r>
          </a:p>
          <a:p>
            <a:endParaRPr lang="en-US" dirty="0"/>
          </a:p>
        </p:txBody>
      </p:sp>
    </p:spTree>
    <p:extLst>
      <p:ext uri="{BB962C8B-B14F-4D97-AF65-F5344CB8AC3E}">
        <p14:creationId xmlns:p14="http://schemas.microsoft.com/office/powerpoint/2010/main" val="88448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fi-FI" sz="1200" b="1" i="1" dirty="0"/>
              <a:t>Esittäjän muistiinpanot: </a:t>
            </a:r>
            <a:r>
              <a:rPr lang="fi-FI" sz="1200" i="1" dirty="0"/>
              <a:t>Tässä diassa on tarkoitus esitellä kokoukseen osallistuvat erityisvieraat. Kokoukseen voi esimerkiksi osallistua piirikuvernööritiimin jäsen tai piirin GAT:n jäsen. Kirjoita heidän arvonsa ja nimensä dialle. </a:t>
            </a:r>
          </a:p>
          <a:p>
            <a:r>
              <a:rPr lang="fi-FI" sz="1200" dirty="0"/>
              <a:t>Lohkon puheenjohtajana minun tehtäväni on: </a:t>
            </a:r>
          </a:p>
          <a:p>
            <a:pPr marL="165261" indent="-165261">
              <a:buFont typeface="Arial" panose="020B0604020202020204" pitchFamily="34" charset="0"/>
              <a:buChar char="•"/>
            </a:pPr>
            <a:r>
              <a:rPr lang="fi-FI" sz="1200" dirty="0"/>
              <a:t>Tukea klubianne tiedoilla, resursseilla ja ratkaisuilla.</a:t>
            </a:r>
          </a:p>
          <a:p>
            <a:pPr marL="165261" indent="-165261">
              <a:buFont typeface="Arial" panose="020B0604020202020204" pitchFamily="34" charset="0"/>
              <a:buChar char="•"/>
            </a:pPr>
            <a:r>
              <a:rPr lang="fi-FI" sz="1200" dirty="0"/>
              <a:t>Edustaa klubia piirin tasolla ja yhdistää teidät piirin resursseihin.</a:t>
            </a:r>
          </a:p>
          <a:p>
            <a:pPr marL="165261" indent="-165261">
              <a:buFont typeface="Arial" panose="020B0604020202020204" pitchFamily="34" charset="0"/>
              <a:buChar char="•"/>
            </a:pPr>
            <a:r>
              <a:rPr lang="fi-FI" sz="1200" dirty="0"/>
              <a:t>Laajentaa lionien ystävyyssuhteita klubin tason ulkopuolelle. </a:t>
            </a:r>
          </a:p>
          <a:p>
            <a:r>
              <a:rPr lang="fi-FI" sz="1200" dirty="0"/>
              <a:t>Toivon, että edistymme kaikissa näissä tämän kokouksen aikana. </a:t>
            </a:r>
          </a:p>
          <a:p>
            <a:endParaRPr lang="en-US" sz="1200" dirty="0"/>
          </a:p>
          <a:p>
            <a:r>
              <a:rPr lang="fi-FI" sz="1200" dirty="0"/>
              <a:t>Meillä on tänään täällä __nimi__, joka on __arvo__. __Nimi_, haluatko esittää muutaman alkuhuomautuksen? </a:t>
            </a:r>
          </a:p>
          <a:p>
            <a:r>
              <a:rPr lang="fi-FI" sz="1200" dirty="0"/>
              <a:t>Lohkon puheenjohtaja:  Kiitos _____, arvostamme sitä, että olet täällä kanssamme tänään. </a:t>
            </a:r>
          </a:p>
          <a:p>
            <a:endParaRPr lang="en-US" sz="1200" dirty="0"/>
          </a:p>
          <a:p>
            <a:endParaRPr lang="en-US" sz="1200" dirty="0"/>
          </a:p>
          <a:p>
            <a:pPr defTabSz="881390">
              <a:spcBef>
                <a:spcPts val="578"/>
              </a:spcBef>
              <a:spcAft>
                <a:spcPts val="578"/>
              </a:spcAft>
              <a:defRPr/>
            </a:pPr>
            <a:r>
              <a:rPr lang="fi-FI" sz="1200" dirty="0"/>
              <a:t>Meillä on tänään täällä myös __nimi__, joka on __arvo__. __Nimi_, haluatko esittää muutaman kommentin? </a:t>
            </a:r>
          </a:p>
          <a:p>
            <a:pPr defTabSz="881390">
              <a:spcBef>
                <a:spcPts val="578"/>
              </a:spcBef>
              <a:spcAft>
                <a:spcPts val="578"/>
              </a:spcAft>
              <a:defRPr/>
            </a:pPr>
            <a:r>
              <a:rPr lang="fi-FI" sz="1200" dirty="0"/>
              <a:t>Lohkon puheenjohtaja: Kiitos _____, arvostamme sitä, että olet täällä kanssamme tänään.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b="1" i="1" dirty="0"/>
              <a:t>Esittäjän </a:t>
            </a:r>
            <a:r>
              <a:rPr lang="fi-FI" b="1" i="1" baseline="0" dirty="0"/>
              <a:t>muistiinpanot: </a:t>
            </a:r>
            <a:r>
              <a:rPr lang="fi-FI" i="1" dirty="0"/>
              <a:t>Kirjoita tähän diaan klubien ja virkailijoiden nimet</a:t>
            </a:r>
            <a:r>
              <a:rPr lang="fi-FI" i="1" baseline="0" dirty="0"/>
              <a:t> , jotta tiimisi voi tutustua muihin ja heidän rooleihinsa. Mieti, miten haluat käsitellä täyttämättä olevia virkoja. Voit joko poistaa nämä roolit tai näyttää ne tyhjinä, jotta muistutetaan tarpeesta täyttää ne. </a:t>
            </a:r>
            <a:r>
              <a:rPr lang="fi-FI" b="1" i="1" baseline="0" dirty="0"/>
              <a:t>Voit myös siirtää tämän kahdelle dialle, jotta yhdellä dialla ei ole liikaa luettavaa</a:t>
            </a:r>
          </a:p>
          <a:p>
            <a:pPr defTabSz="881390">
              <a:spcBef>
                <a:spcPts val="578"/>
              </a:spcBef>
              <a:spcAft>
                <a:spcPts val="578"/>
              </a:spcAft>
              <a:defRPr/>
            </a:pPr>
            <a:endParaRPr lang="en-US" i="1" baseline="0" dirty="0"/>
          </a:p>
          <a:p>
            <a:r>
              <a:rPr lang="fi-FI" dirty="0"/>
              <a:t>Tässä ovat klubijohtajat meidän lohkossamme. Haluaisin kaikkien klubipresidenttien ilmoittavan, kuka heidän klubistaan osallistuu tähän tilaisuuteen. </a:t>
            </a:r>
          </a:p>
          <a:p>
            <a:r>
              <a:rPr lang="fi-FI" dirty="0"/>
              <a:t>____</a:t>
            </a:r>
            <a:r>
              <a:rPr lang="fi-FI" i="1" dirty="0"/>
              <a:t>Etunimi Sukunimi</a:t>
            </a:r>
            <a:r>
              <a:rPr lang="fi-FI" dirty="0"/>
              <a:t>______, haluatko aloittaa? Ajan säästämiseksi, ilmoittakaa vain osallistuvien virkailijoiden nimet ja virat...</a:t>
            </a:r>
          </a:p>
          <a:p>
            <a:endParaRPr lang="en-US" dirty="0"/>
          </a:p>
        </p:txBody>
      </p:sp>
    </p:spTree>
    <p:extLst>
      <p:ext uri="{BB962C8B-B14F-4D97-AF65-F5344CB8AC3E}">
        <p14:creationId xmlns:p14="http://schemas.microsoft.com/office/powerpoint/2010/main" val="20185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b="1" i="1"/>
              <a:t>Esittäjän </a:t>
            </a:r>
            <a:r>
              <a:rPr lang="fi-FI" b="1" i="1" baseline="0"/>
              <a:t>muistiinpanot: </a:t>
            </a:r>
            <a:r>
              <a:rPr lang="fi-FI" i="1"/>
              <a:t>Kirjoita tähän diaan klubien ja virkailijoiden nimet</a:t>
            </a:r>
            <a:r>
              <a:rPr lang="fi-FI" i="1" baseline="0"/>
              <a:t> , jotta tiimisi voi tutustua muihin ja heidän rooleihinsa. Mieti, miten haluat käsitellä täyttämättä olevia virkoja. Voit joko poistaa nämä roolit tai näyttää ne tyhjinä, jotta muistutetaan tarpeesta täyttää ne. </a:t>
            </a:r>
            <a:r>
              <a:rPr lang="fi-FI" b="1" i="1" baseline="0"/>
              <a:t>Voit myös siirtää tämän kahdelle dialle, jotta yhdellä dialla ei ole liikaa luettavaa</a:t>
            </a:r>
          </a:p>
          <a:p>
            <a:pPr defTabSz="881390">
              <a:spcBef>
                <a:spcPts val="578"/>
              </a:spcBef>
              <a:spcAft>
                <a:spcPts val="578"/>
              </a:spcAft>
              <a:defRPr/>
            </a:pPr>
            <a:endParaRPr lang="en-US" i="1" baseline="0" dirty="0"/>
          </a:p>
          <a:p>
            <a:r>
              <a:rPr lang="fi-FI"/>
              <a:t>Tässä ovat klubijohtajat meidän lohkossamme. Haluaisin kaikkien klubipresidenttien ilmoittavan, kuka heidän klubistaan osallistuu tähän tilaisuuteen. </a:t>
            </a:r>
          </a:p>
          <a:p>
            <a:r>
              <a:rPr lang="fi-FI"/>
              <a:t>____</a:t>
            </a:r>
            <a:r>
              <a:rPr lang="fi-FI" i="1"/>
              <a:t>Etunimi Sukunimi</a:t>
            </a:r>
            <a:r>
              <a:rPr lang="fi-FI"/>
              <a:t>______, haluatko aloittaa? Ajan säästämiseksi, ilmoittakaa vain osallistuvien virkailijoiden nimet ja virat...</a:t>
            </a:r>
          </a:p>
          <a:p>
            <a:endParaRPr lang="en-US" dirty="0"/>
          </a:p>
        </p:txBody>
      </p:sp>
    </p:spTree>
    <p:extLst>
      <p:ext uri="{BB962C8B-B14F-4D97-AF65-F5344CB8AC3E}">
        <p14:creationId xmlns:p14="http://schemas.microsoft.com/office/powerpoint/2010/main" val="9420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i="1"/>
              <a:t>Tässä diassa on vain ehdotuksia lohkon kokousten määrästä, niiden järjestämiskuukaudesta ja esityslistan aiheista. Voit muokata niitä oman alueesi tarpeiden mukaan. Ruutujen alapuolella oleva Lions-logo voidaan siirtää vasemmalle tai oikealle osoittamaan nykyistä kokousta. </a:t>
            </a:r>
          </a:p>
          <a:p>
            <a:r>
              <a:rPr lang="fi-FI"/>
              <a:t>Tämä on meidän __ensimmäinen/toinen/kolmas/neljäs__ lohkon kokous tänä vuonna. Pääaiheemme tulee olemaan __Pääaihe__ ja tarkastelemme myös ideoita liittyen __Toinen Aihe__.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Korvaa ”Vieraiden esitelmät” -kohta ohjelmassa vieraspuhujan tiedoilla.</a:t>
            </a:r>
          </a:p>
          <a:p>
            <a:r>
              <a:rPr lang="fi-FI" dirty="0"/>
              <a:t>Aloitamme __ArvoNimi_, joka kertoo uusimmat tiedot liittyen __Pääaihe__. </a:t>
            </a:r>
          </a:p>
          <a:p>
            <a:r>
              <a:rPr lang="fi-FI" dirty="0"/>
              <a:t>Sen jälkeen keskustelemme ideoistamme liittyen   __Pääaihe__. </a:t>
            </a:r>
          </a:p>
          <a:p>
            <a:r>
              <a:rPr lang="fi-FI" dirty="0"/>
              <a:t>Tarkastelemme käytettävissä olevia resursseja. </a:t>
            </a:r>
          </a:p>
          <a:p>
            <a:r>
              <a:rPr lang="fi-FI" dirty="0"/>
              <a:t>Sitten käymme yleiskeskustelua klubin haasteista ja menestyksistä. </a:t>
            </a:r>
          </a:p>
          <a:p>
            <a:r>
              <a:rPr lang="fi-FI" dirty="0"/>
              <a:t>Lopuksi puhumme tavoitteista, tapahtumista ja siitä, mitä seuraavaksi tapahtuu.  </a:t>
            </a:r>
          </a:p>
          <a:p>
            <a:r>
              <a:rPr lang="fi-FI" dirty="0"/>
              <a:t>Käyttäkää chat-toimintoa, jotta voitte jakaa ajatuksianne ryhmälle kokouksen aikana.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7355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a:t>Esittäjän muistiinpanot: </a:t>
            </a:r>
            <a:r>
              <a:rPr lang="fi-FI" i="1"/>
              <a:t>K</a:t>
            </a:r>
            <a:r>
              <a:rPr lang="fi-FI" i="1" baseline="0"/>
              <a:t>irjoita vieraan pitämän osion otsikko tälle dialle. </a:t>
            </a:r>
            <a:r>
              <a:rPr lang="fi-FI" i="1"/>
              <a:t>Jos vieraalla on omia dioja, ne voidaan lisätä</a:t>
            </a:r>
            <a:r>
              <a:rPr lang="fi-FI" i="1" baseline="0"/>
              <a:t> tähän.  </a:t>
            </a:r>
          </a:p>
          <a:p>
            <a:endParaRPr lang="en-US" dirty="0"/>
          </a:p>
        </p:txBody>
      </p:sp>
    </p:spTree>
    <p:extLst>
      <p:ext uri="{BB962C8B-B14F-4D97-AF65-F5344CB8AC3E}">
        <p14:creationId xmlns:p14="http://schemas.microsoft.com/office/powerpoint/2010/main" val="360512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Kiitos __VierasNimi__.</a:t>
            </a:r>
            <a:r>
              <a:rPr lang="fi-FI" baseline="0"/>
              <a:t> Haluamme seuraavaksi laajentaa tätä aihetta omilla ideoillamme. </a:t>
            </a:r>
          </a:p>
          <a:p>
            <a:endParaRPr lang="en-US" dirty="0"/>
          </a:p>
        </p:txBody>
      </p:sp>
    </p:spTree>
    <p:extLst>
      <p:ext uri="{BB962C8B-B14F-4D97-AF65-F5344CB8AC3E}">
        <p14:creationId xmlns:p14="http://schemas.microsoft.com/office/powerpoint/2010/main" val="3338048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04AD820B-8EDF-F405-AAAD-C929612F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3" y="0"/>
            <a:ext cx="12192000" cy="6858000"/>
          </a:xfrm>
          <a:prstGeom prst="rect">
            <a:avLst/>
          </a:prstGeom>
          <a:gradFill flip="none" rotWithShape="0">
            <a:gsLst>
              <a:gs pos="0">
                <a:srgbClr val="00338D">
                  <a:alpha val="91000"/>
                </a:srgbClr>
              </a:gs>
              <a:gs pos="99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sp>
        <p:nvSpPr>
          <p:cNvPr id="3" name="Yellow Bar">
            <a:extLst>
              <a:ext uri="{FF2B5EF4-FFF2-40B4-BE49-F238E27FC236}">
                <a16:creationId xmlns:a16="http://schemas.microsoft.com/office/drawing/2014/main" id="{82ACFACC-D02E-967E-BD77-6A5B41FA28E2}"/>
              </a:ext>
            </a:extLst>
          </p:cNvPr>
          <p:cNvSpPr/>
          <p:nvPr/>
        </p:nvSpPr>
        <p:spPr>
          <a:xfrm>
            <a:off x="878840" y="4076055"/>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4" name="Headline">
            <a:extLst>
              <a:ext uri="{FF2B5EF4-FFF2-40B4-BE49-F238E27FC236}">
                <a16:creationId xmlns:a16="http://schemas.microsoft.com/office/drawing/2014/main" id="{8E85C6EC-B9A3-E787-9C8B-E0A81E8D3346}"/>
              </a:ext>
            </a:extLst>
          </p:cNvPr>
          <p:cNvSpPr txBox="1">
            <a:spLocks/>
          </p:cNvSpPr>
          <p:nvPr/>
        </p:nvSpPr>
        <p:spPr>
          <a:xfrm>
            <a:off x="761999" y="2397042"/>
            <a:ext cx="6209629" cy="125339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latin typeface="Calibri" panose="020F0502020204030204" pitchFamily="34" charset="0"/>
                <a:cs typeface="Calibri" panose="020F0502020204030204" pitchFamily="34" charset="0"/>
              </a:rPr>
              <a:t>Lohkon ____ kokous</a:t>
            </a:r>
          </a:p>
          <a:p>
            <a:r>
              <a:rPr lang="fi-FI">
                <a:latin typeface="Calibri" panose="020F0502020204030204" pitchFamily="34" charset="0"/>
                <a:cs typeface="Calibri" panose="020F0502020204030204" pitchFamily="34" charset="0"/>
              </a:rPr>
              <a:t>Piiri ___</a:t>
            </a:r>
          </a:p>
        </p:txBody>
      </p:sp>
      <p:sp>
        <p:nvSpPr>
          <p:cNvPr id="5" name="Subhead">
            <a:extLst>
              <a:ext uri="{FF2B5EF4-FFF2-40B4-BE49-F238E27FC236}">
                <a16:creationId xmlns:a16="http://schemas.microsoft.com/office/drawing/2014/main" id="{AE5776BB-3EB3-8128-A9D4-C7E9737CDCC0}"/>
              </a:ext>
            </a:extLst>
          </p:cNvPr>
          <p:cNvSpPr txBox="1">
            <a:spLocks/>
          </p:cNvSpPr>
          <p:nvPr/>
        </p:nvSpPr>
        <p:spPr>
          <a:xfrm>
            <a:off x="761998" y="4634164"/>
            <a:ext cx="4648201" cy="627076"/>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latin typeface="Calibri" panose="020F0502020204030204" pitchFamily="34" charset="0"/>
                <a:cs typeface="Calibri" panose="020F0502020204030204" pitchFamily="34" charset="0"/>
              </a:rPr>
              <a:t>Päivämäärä _____</a:t>
            </a:r>
          </a:p>
        </p:txBody>
      </p:sp>
      <p:pic>
        <p:nvPicPr>
          <p:cNvPr id="6" name="Emblem - White" descr="lionlogo_white.eps">
            <a:extLst>
              <a:ext uri="{FF2B5EF4-FFF2-40B4-BE49-F238E27FC236}">
                <a16:creationId xmlns:a16="http://schemas.microsoft.com/office/drawing/2014/main" id="{605487ED-A44C-4433-46BB-E6C4D5D2C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840" y="827786"/>
            <a:ext cx="1172364" cy="1143642"/>
          </a:xfrm>
          <a:prstGeom prst="rect">
            <a:avLst/>
          </a:prstGeom>
        </p:spPr>
      </p:pic>
    </p:spTree>
    <p:extLst>
      <p:ext uri="{BB962C8B-B14F-4D97-AF65-F5344CB8AC3E}">
        <p14:creationId xmlns:p14="http://schemas.microsoft.com/office/powerpoint/2010/main" val="152243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i-FI"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 _____ Pääaihe: _______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05BF9E0-BEA0-9173-7A70-D383ADB4D157}"/>
              </a:ext>
            </a:extLst>
          </p:cNvPr>
          <p:cNvSpPr txBox="1"/>
          <p:nvPr/>
        </p:nvSpPr>
        <p:spPr>
          <a:xfrm>
            <a:off x="153230"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4" name="TextBox 13">
            <a:extLst>
              <a:ext uri="{FF2B5EF4-FFF2-40B4-BE49-F238E27FC236}">
                <a16:creationId xmlns:a16="http://schemas.microsoft.com/office/drawing/2014/main" id="{5104BB1A-0F77-5CB3-2EBC-2F707BA6A9E6}"/>
              </a:ext>
            </a:extLst>
          </p:cNvPr>
          <p:cNvSpPr txBox="1"/>
          <p:nvPr/>
        </p:nvSpPr>
        <p:spPr>
          <a:xfrm>
            <a:off x="427657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5" name="TextBox 14">
            <a:extLst>
              <a:ext uri="{FF2B5EF4-FFF2-40B4-BE49-F238E27FC236}">
                <a16:creationId xmlns:a16="http://schemas.microsoft.com/office/drawing/2014/main" id="{5BE93D23-D6B0-7CB9-C2E7-6E9B460395DF}"/>
              </a:ext>
            </a:extLst>
          </p:cNvPr>
          <p:cNvSpPr txBox="1"/>
          <p:nvPr/>
        </p:nvSpPr>
        <p:spPr>
          <a:xfrm>
            <a:off x="823428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4781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i-FI"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 _____ Pääaihe: _______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E83E97C5-0F32-3210-C4AA-CF0ED9FBC58A}"/>
              </a:ext>
            </a:extLst>
          </p:cNvPr>
          <p:cNvSpPr txBox="1"/>
          <p:nvPr/>
        </p:nvSpPr>
        <p:spPr>
          <a:xfrm>
            <a:off x="153230"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9" name="TextBox 8">
            <a:extLst>
              <a:ext uri="{FF2B5EF4-FFF2-40B4-BE49-F238E27FC236}">
                <a16:creationId xmlns:a16="http://schemas.microsoft.com/office/drawing/2014/main" id="{E1296B17-0D2A-B947-E6A6-EF7EE69244EB}"/>
              </a:ext>
            </a:extLst>
          </p:cNvPr>
          <p:cNvSpPr txBox="1"/>
          <p:nvPr/>
        </p:nvSpPr>
        <p:spPr>
          <a:xfrm>
            <a:off x="427657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0" name="TextBox 9">
            <a:extLst>
              <a:ext uri="{FF2B5EF4-FFF2-40B4-BE49-F238E27FC236}">
                <a16:creationId xmlns:a16="http://schemas.microsoft.com/office/drawing/2014/main" id="{ED32695B-6FD4-6583-4A31-27AB460397EE}"/>
              </a:ext>
            </a:extLst>
          </p:cNvPr>
          <p:cNvSpPr txBox="1"/>
          <p:nvPr/>
        </p:nvSpPr>
        <p:spPr>
          <a:xfrm>
            <a:off x="823428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15222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resurssit</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255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i-FI"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05970"/>
            <a:ext cx="883158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resurssit ______ pääaiheelle: 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690745"/>
            <a:ext cx="28194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Content Placeholder 3">
            <a:extLst>
              <a:ext uri="{FF2B5EF4-FFF2-40B4-BE49-F238E27FC236}">
                <a16:creationId xmlns:a16="http://schemas.microsoft.com/office/drawing/2014/main" id="{EE43F43D-5F42-C577-FEF1-1534407D1FD6}"/>
              </a:ext>
            </a:extLst>
          </p:cNvPr>
          <p:cNvSpPr txBox="1">
            <a:spLocks/>
          </p:cNvSpPr>
          <p:nvPr/>
        </p:nvSpPr>
        <p:spPr>
          <a:xfrm>
            <a:off x="2819400" y="2512813"/>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1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2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3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4 on ___ ja se löytyy ___</a:t>
            </a:r>
          </a:p>
        </p:txBody>
      </p:sp>
    </p:spTree>
    <p:extLst>
      <p:ext uri="{BB962C8B-B14F-4D97-AF65-F5344CB8AC3E}">
        <p14:creationId xmlns:p14="http://schemas.microsoft.com/office/powerpoint/2010/main" val="35515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3437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i-FI"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374D9E4-4286-DC1F-0144-3F6EC39007BC}"/>
              </a:ext>
            </a:extLst>
          </p:cNvPr>
          <p:cNvSpPr txBox="1"/>
          <p:nvPr/>
        </p:nvSpPr>
        <p:spPr>
          <a:xfrm>
            <a:off x="153230"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9" name="TextBox 8">
            <a:extLst>
              <a:ext uri="{FF2B5EF4-FFF2-40B4-BE49-F238E27FC236}">
                <a16:creationId xmlns:a16="http://schemas.microsoft.com/office/drawing/2014/main" id="{F27327BD-3790-6AA8-14F0-0F54AB727A6D}"/>
              </a:ext>
            </a:extLst>
          </p:cNvPr>
          <p:cNvSpPr txBox="1"/>
          <p:nvPr/>
        </p:nvSpPr>
        <p:spPr>
          <a:xfrm>
            <a:off x="427657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0" name="TextBox 9">
            <a:extLst>
              <a:ext uri="{FF2B5EF4-FFF2-40B4-BE49-F238E27FC236}">
                <a16:creationId xmlns:a16="http://schemas.microsoft.com/office/drawing/2014/main" id="{EA32BCE1-7ED3-ED34-A52F-BB6A7ABF6CF6}"/>
              </a:ext>
            </a:extLst>
          </p:cNvPr>
          <p:cNvSpPr txBox="1"/>
          <p:nvPr/>
        </p:nvSpPr>
        <p:spPr>
          <a:xfrm>
            <a:off x="823428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37274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i-FI"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menestykset...jatkuu</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84EEED7-2A7C-E3E2-54E3-3EDB2DDE4E6F}"/>
              </a:ext>
            </a:extLst>
          </p:cNvPr>
          <p:cNvSpPr txBox="1"/>
          <p:nvPr/>
        </p:nvSpPr>
        <p:spPr>
          <a:xfrm>
            <a:off x="153230"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9" name="TextBox 8">
            <a:extLst>
              <a:ext uri="{FF2B5EF4-FFF2-40B4-BE49-F238E27FC236}">
                <a16:creationId xmlns:a16="http://schemas.microsoft.com/office/drawing/2014/main" id="{E10D7060-2897-945B-186E-68A949C4DA1B}"/>
              </a:ext>
            </a:extLst>
          </p:cNvPr>
          <p:cNvSpPr txBox="1"/>
          <p:nvPr/>
        </p:nvSpPr>
        <p:spPr>
          <a:xfrm>
            <a:off x="427657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0" name="TextBox 9">
            <a:extLst>
              <a:ext uri="{FF2B5EF4-FFF2-40B4-BE49-F238E27FC236}">
                <a16:creationId xmlns:a16="http://schemas.microsoft.com/office/drawing/2014/main" id="{4A0CC3EA-39E2-A716-F8F8-0D237E345226}"/>
              </a:ext>
            </a:extLst>
          </p:cNvPr>
          <p:cNvSpPr txBox="1"/>
          <p:nvPr/>
        </p:nvSpPr>
        <p:spPr>
          <a:xfrm>
            <a:off x="823428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15229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602433"/>
            <a:ext cx="2496274" cy="6167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Kysymys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897AF07E-AEF3-A7ED-7F22-7881BBB768C8}"/>
              </a:ext>
            </a:extLst>
          </p:cNvPr>
          <p:cNvSpPr txBox="1"/>
          <p:nvPr/>
        </p:nvSpPr>
        <p:spPr>
          <a:xfrm>
            <a:off x="5319514" y="1905000"/>
            <a:ext cx="3992349" cy="3306114"/>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Vaihtoehto 1</a:t>
            </a:r>
          </a:p>
          <a:p>
            <a:pPr marL="403225" indent="-403225">
              <a:spcBef>
                <a:spcPts val="800"/>
              </a:spcBef>
              <a:spcAft>
                <a:spcPts val="1200"/>
              </a:spcAft>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Vaihtoehto 2</a:t>
            </a:r>
          </a:p>
          <a:p>
            <a:pPr marL="403225" indent="-403225">
              <a:spcBef>
                <a:spcPts val="800"/>
              </a:spcBef>
              <a:spcAft>
                <a:spcPts val="1200"/>
              </a:spcAft>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Vaihtoehto 3</a:t>
            </a:r>
          </a:p>
          <a:p>
            <a:pPr marL="403225" indent="-403225">
              <a:spcBef>
                <a:spcPts val="800"/>
              </a:spcBef>
              <a:spcAft>
                <a:spcPts val="1200"/>
              </a:spcAft>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Vaihtoehto 4</a:t>
            </a:r>
          </a:p>
          <a:p>
            <a:pPr marL="403225" indent="-403225">
              <a:spcBef>
                <a:spcPts val="800"/>
              </a:spcBef>
              <a:spcAft>
                <a:spcPts val="1200"/>
              </a:spcAft>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Vaihtoehto 5</a:t>
            </a:r>
          </a:p>
        </p:txBody>
      </p:sp>
    </p:spTree>
    <p:extLst>
      <p:ext uri="{BB962C8B-B14F-4D97-AF65-F5344CB8AC3E}">
        <p14:creationId xmlns:p14="http://schemas.microsoft.com/office/powerpoint/2010/main" val="21577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18</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Tavoitteet, tapahtumat ja seuraavat vaiheet</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1776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19</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Lohkon tavoitteiden seuranta</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graphicFrame>
        <p:nvGraphicFramePr>
          <p:cNvPr id="5" name="Content Placeholder 4">
            <a:extLst>
              <a:ext uri="{FF2B5EF4-FFF2-40B4-BE49-F238E27FC236}">
                <a16:creationId xmlns:a16="http://schemas.microsoft.com/office/drawing/2014/main" id="{B86E890C-5C90-A8DE-8802-810D6A994ADA}"/>
              </a:ext>
            </a:extLst>
          </p:cNvPr>
          <p:cNvGraphicFramePr>
            <a:graphicFrameLocks/>
          </p:cNvGraphicFramePr>
          <p:nvPr>
            <p:extLst>
              <p:ext uri="{D42A27DB-BD31-4B8C-83A1-F6EECF244321}">
                <p14:modId xmlns:p14="http://schemas.microsoft.com/office/powerpoint/2010/main" val="787762116"/>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fi-FI"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Kaikkien klubien kokous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i-FI"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 klubit, jotka palvelevat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 klubit raportoivat palvelusta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a:t>
                      </a:r>
                      <a:r>
                        <a:rPr lang="fi-FI" sz="2800" baseline="0">
                          <a:solidFill>
                            <a:schemeClr val="bg1"/>
                          </a:solidFill>
                          <a:latin typeface="Calibri" panose="020F0502020204030204" pitchFamily="34" charset="0"/>
                          <a:cs typeface="Calibri" panose="020F0502020204030204" pitchFamily="34" charset="0"/>
                        </a:rPr>
                        <a:t> klubit valmistautuvat viran siirtämiseen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800">
                          <a:solidFill>
                            <a:schemeClr val="bg1"/>
                          </a:solidFill>
                          <a:latin typeface="Calibri" panose="020F0502020204030204" pitchFamily="34" charset="0"/>
                          <a:cs typeface="Calibri" panose="020F0502020204030204" pitchFamily="34" charset="0"/>
                        </a:rPr>
                        <a:t>Kaikki klubit saavat</a:t>
                      </a:r>
                      <a:r>
                        <a:rPr lang="fi-FI" sz="2800" baseline="0">
                          <a:solidFill>
                            <a:schemeClr val="bg1"/>
                          </a:solidFill>
                          <a:latin typeface="Calibri" panose="020F0502020204030204" pitchFamily="34" charset="0"/>
                          <a:cs typeface="Calibri" panose="020F0502020204030204" pitchFamily="34" charset="0"/>
                        </a:rPr>
                        <a:t> l</a:t>
                      </a:r>
                      <a:r>
                        <a:rPr lang="fi-FI" sz="2800">
                          <a:solidFill>
                            <a:schemeClr val="bg1"/>
                          </a:solidFill>
                          <a:latin typeface="Calibri" panose="020F0502020204030204" pitchFamily="34" charset="0"/>
                          <a:cs typeface="Calibri" panose="020F0502020204030204" pitchFamily="34" charset="0"/>
                        </a:rPr>
                        <a:t>ohkon uutiskirjeen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2217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234221" y="207540"/>
            <a:ext cx="3319275" cy="16835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dirty="0">
                <a:solidFill>
                  <a:srgbClr val="EBB700"/>
                </a:solidFill>
                <a:latin typeface="Calibri" panose="020F0502020204030204" pitchFamily="34" charset="0"/>
                <a:cs typeface="Calibri" panose="020F0502020204030204" pitchFamily="34" charset="0"/>
              </a:rPr>
              <a:t>Ennen kuin aloitamme</a:t>
            </a:r>
          </a:p>
          <a:p>
            <a:endParaRPr lang="en-US" sz="2400" kern="0" dirty="0">
              <a:solidFill>
                <a:srgbClr val="EBB700"/>
              </a:solidFill>
              <a:latin typeface="Calibri" panose="020F0502020204030204" pitchFamily="34" charset="0"/>
              <a:cs typeface="Calibri" panose="020F0502020204030204" pitchFamily="34" charset="0"/>
            </a:endParaRPr>
          </a:p>
          <a:p>
            <a:r>
              <a:rPr lang="fi-FI" sz="2400" dirty="0">
                <a:solidFill>
                  <a:srgbClr val="EBB700"/>
                </a:solidFill>
                <a:latin typeface="Calibri" panose="020F0502020204030204" pitchFamily="34" charset="0"/>
                <a:cs typeface="Calibri" panose="020F0502020204030204" pitchFamily="34" charset="0"/>
              </a:rPr>
              <a:t>Hyödyllisiä webinaariin liittyviä vinkkejä</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Box 4">
            <a:extLst>
              <a:ext uri="{FF2B5EF4-FFF2-40B4-BE49-F238E27FC236}">
                <a16:creationId xmlns:a16="http://schemas.microsoft.com/office/drawing/2014/main" id="{0B4DC151-133B-3C20-DD57-F7FA1F69FF08}"/>
              </a:ext>
            </a:extLst>
          </p:cNvPr>
          <p:cNvSpPr txBox="1"/>
          <p:nvPr/>
        </p:nvSpPr>
        <p:spPr>
          <a:xfrm>
            <a:off x="3810000" y="1567795"/>
            <a:ext cx="7543800" cy="5038302"/>
          </a:xfrm>
          <a:prstGeom prst="rect">
            <a:avLst/>
          </a:prstGeom>
          <a:noFill/>
        </p:spPr>
        <p:txBody>
          <a:bodyPr wrap="square">
            <a:spAutoFit/>
          </a:bodyPr>
          <a:lstStyle/>
          <a:p>
            <a:pPr>
              <a:lnSpc>
                <a:spcPct val="110000"/>
              </a:lnSpc>
              <a:spcBef>
                <a:spcPts val="600"/>
              </a:spcBef>
              <a:spcAft>
                <a:spcPts val="1200"/>
              </a:spcAft>
            </a:pPr>
            <a:r>
              <a:rPr lang="fi-FI" sz="1800" dirty="0">
                <a:solidFill>
                  <a:schemeClr val="bg1"/>
                </a:solidFill>
                <a:latin typeface="Calibri" panose="020F0502020204030204" pitchFamily="34" charset="0"/>
                <a:cs typeface="Calibri" panose="020F0502020204030204" pitchFamily="34" charset="0"/>
              </a:rPr>
              <a:t>Aloitamme kello ____. Testaa ennen kokousta ohjauspaneelin toiminnot:</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Voit halutessasi ilmoittaa saapumisesta ja näyttää videon.</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Jotta kaikki kuulevat mahdollisimman hyvin, </a:t>
            </a:r>
            <a:r>
              <a:rPr lang="fi-FI" sz="1800" b="1" i="1" dirty="0">
                <a:solidFill>
                  <a:schemeClr val="bg1"/>
                </a:solidFill>
                <a:latin typeface="Calibri" panose="020F0502020204030204" pitchFamily="34" charset="0"/>
                <a:cs typeface="Calibri" panose="020F0502020204030204" pitchFamily="34" charset="0"/>
              </a:rPr>
              <a:t>sinun kannattaa mykistää itsesi</a:t>
            </a:r>
            <a:r>
              <a:rPr lang="fi-FI" sz="1800" dirty="0">
                <a:solidFill>
                  <a:schemeClr val="bg1"/>
                </a:solidFill>
                <a:latin typeface="Calibri" panose="020F0502020204030204" pitchFamily="34" charset="0"/>
                <a:cs typeface="Calibri" panose="020F0502020204030204" pitchFamily="34" charset="0"/>
              </a:rPr>
              <a:t>, kun et puhu.</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Kokeile nosta käsi -toimintoa – hyödyllinen, jos haluat osallistua ja jakaa tietoja.</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Nimitä itsesi uudelleen tarvittaessa, jotta pystymme kaikki yhdistämään kasvot nimiin. </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Jaa ajatuksesi chatin avulla. Jos sinulla on vaikeuksia, juttele ______ kanssa.</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Me jaamme tämän kokouksen nauhoituksen niille, jotka eivät voineet osallistua kokoukseen.</a:t>
            </a:r>
          </a:p>
        </p:txBody>
      </p:sp>
    </p:spTree>
    <p:extLst>
      <p:ext uri="{BB962C8B-B14F-4D97-AF65-F5344CB8AC3E}">
        <p14:creationId xmlns:p14="http://schemas.microsoft.com/office/powerpoint/2010/main" val="3076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219200"/>
            <a:ext cx="7307580" cy="584775"/>
          </a:xfrm>
          <a:prstGeom prst="rect">
            <a:avLst/>
          </a:prstGeom>
          <a:noFill/>
          <a:ln>
            <a:noFill/>
          </a:ln>
        </p:spPr>
        <p:txBody>
          <a:bodyPr wrap="square" rtlCol="0">
            <a:spAutoFit/>
          </a:bodyPr>
          <a:lstStyle/>
          <a:p>
            <a:r>
              <a:rPr lang="fi-FI" sz="3200" dirty="0">
                <a:solidFill>
                  <a:schemeClr val="accent1"/>
                </a:solidFill>
                <a:latin typeface="Calibri" panose="020F0502020204030204" pitchFamily="34" charset="0"/>
                <a:cs typeface="Calibri" panose="020F0502020204030204" pitchFamily="34" charset="0"/>
              </a:rPr>
              <a:t>Lohkon tavoitteiden seuranta – Jäsenyys </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1AF81DC5-56BF-6A02-E6FA-60B15591E0C3}"/>
              </a:ext>
            </a:extLst>
          </p:cNvPr>
          <p:cNvGrpSpPr/>
          <p:nvPr/>
        </p:nvGrpSpPr>
        <p:grpSpPr>
          <a:xfrm>
            <a:off x="304800" y="3122585"/>
            <a:ext cx="11437620" cy="2308324"/>
            <a:chOff x="373380" y="2514614"/>
            <a:chExt cx="11437620" cy="2308324"/>
          </a:xfrm>
        </p:grpSpPr>
        <p:sp>
          <p:nvSpPr>
            <p:cNvPr id="14" name="TextBox 13">
              <a:extLst>
                <a:ext uri="{FF2B5EF4-FFF2-40B4-BE49-F238E27FC236}">
                  <a16:creationId xmlns:a16="http://schemas.microsoft.com/office/drawing/2014/main" id="{E6375CF8-130D-6283-CE49-DBE046C510F5}"/>
                </a:ext>
              </a:extLst>
            </p:cNvPr>
            <p:cNvSpPr txBox="1"/>
            <p:nvPr/>
          </p:nvSpPr>
          <p:spPr>
            <a:xfrm>
              <a:off x="373380" y="3050655"/>
              <a:ext cx="1760220" cy="553998"/>
            </a:xfrm>
            <a:prstGeom prst="rect">
              <a:avLst/>
            </a:prstGeom>
            <a:noFill/>
          </p:spPr>
          <p:txBody>
            <a:bodyPr wrap="square" rtlCol="0">
              <a:spAutoFit/>
            </a:bodyPr>
            <a:lstStyle/>
            <a:p>
              <a:r>
                <a:rPr lang="fi-FI" sz="3000" b="1">
                  <a:solidFill>
                    <a:schemeClr val="bg1"/>
                  </a:solidFill>
                  <a:latin typeface="Calibri" panose="020F0502020204030204" pitchFamily="34" charset="0"/>
                  <a:cs typeface="Calibri" panose="020F0502020204030204" pitchFamily="34" charset="0"/>
                </a:rPr>
                <a:t>Tavoite</a:t>
              </a:r>
            </a:p>
          </p:txBody>
        </p:sp>
        <p:sp>
          <p:nvSpPr>
            <p:cNvPr id="15" name="TextBox 14">
              <a:extLst>
                <a:ext uri="{FF2B5EF4-FFF2-40B4-BE49-F238E27FC236}">
                  <a16:creationId xmlns:a16="http://schemas.microsoft.com/office/drawing/2014/main" id="{616971C3-F227-A593-BBE8-5FCC565057C4}"/>
                </a:ext>
              </a:extLst>
            </p:cNvPr>
            <p:cNvSpPr txBox="1"/>
            <p:nvPr/>
          </p:nvSpPr>
          <p:spPr>
            <a:xfrm>
              <a:off x="373380" y="3810000"/>
              <a:ext cx="1760220" cy="553998"/>
            </a:xfrm>
            <a:prstGeom prst="rect">
              <a:avLst/>
            </a:prstGeom>
            <a:noFill/>
          </p:spPr>
          <p:txBody>
            <a:bodyPr wrap="square" rtlCol="0">
              <a:spAutoFit/>
            </a:bodyPr>
            <a:lstStyle/>
            <a:p>
              <a:r>
                <a:rPr lang="fi-FI" sz="3000" b="1" dirty="0">
                  <a:solidFill>
                    <a:schemeClr val="bg1"/>
                  </a:solidFill>
                  <a:latin typeface="Calibri" panose="020F0502020204030204" pitchFamily="34" charset="0"/>
                  <a:cs typeface="Calibri" panose="020F0502020204030204" pitchFamily="34" charset="0"/>
                </a:rPr>
                <a:t>Nykyinen</a:t>
              </a:r>
            </a:p>
          </p:txBody>
        </p:sp>
        <p:grpSp>
          <p:nvGrpSpPr>
            <p:cNvPr id="16" name="Group 15">
              <a:extLst>
                <a:ext uri="{FF2B5EF4-FFF2-40B4-BE49-F238E27FC236}">
                  <a16:creationId xmlns:a16="http://schemas.microsoft.com/office/drawing/2014/main" id="{8E00B466-E661-3390-056C-F54A6CEC5320}"/>
                </a:ext>
              </a:extLst>
            </p:cNvPr>
            <p:cNvGrpSpPr/>
            <p:nvPr/>
          </p:nvGrpSpPr>
          <p:grpSpPr>
            <a:xfrm>
              <a:off x="2133600" y="2514614"/>
              <a:ext cx="2971800" cy="2308324"/>
              <a:chOff x="2476500" y="2514614"/>
              <a:chExt cx="2971800" cy="2308324"/>
            </a:xfrm>
          </p:grpSpPr>
          <p:sp>
            <p:nvSpPr>
              <p:cNvPr id="25" name="TextBox 24">
                <a:extLst>
                  <a:ext uri="{FF2B5EF4-FFF2-40B4-BE49-F238E27FC236}">
                    <a16:creationId xmlns:a16="http://schemas.microsoft.com/office/drawing/2014/main" id="{65DF3E2E-1316-5CDC-C2A5-859E25EE2E9C}"/>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Uudet jäsenet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50D83EA1-B26C-0016-1E72-69EB7B497B79}"/>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27" name="TextBox 26">
                <a:extLst>
                  <a:ext uri="{FF2B5EF4-FFF2-40B4-BE49-F238E27FC236}">
                    <a16:creationId xmlns:a16="http://schemas.microsoft.com/office/drawing/2014/main" id="{DBFB37BB-410C-3B2E-B7D1-E65C41F8127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grpSp>
          <p:nvGrpSpPr>
            <p:cNvPr id="17" name="Group 16">
              <a:extLst>
                <a:ext uri="{FF2B5EF4-FFF2-40B4-BE49-F238E27FC236}">
                  <a16:creationId xmlns:a16="http://schemas.microsoft.com/office/drawing/2014/main" id="{EA3246B1-8406-C0AF-F142-46E209DC2812}"/>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6BC4FCDF-7B1A-2CE3-CDF2-37F6DDF25BCA}"/>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Menetetyt jäsenet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F4691F7-30E4-E539-A319-EA4D5E5BAC0D}"/>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24" name="TextBox 23">
                <a:extLst>
                  <a:ext uri="{FF2B5EF4-FFF2-40B4-BE49-F238E27FC236}">
                    <a16:creationId xmlns:a16="http://schemas.microsoft.com/office/drawing/2014/main" id="{84445A69-512F-097C-9CDA-B272A1384624}"/>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grpSp>
          <p:nvGrpSpPr>
            <p:cNvPr id="18" name="Group 17">
              <a:extLst>
                <a:ext uri="{FF2B5EF4-FFF2-40B4-BE49-F238E27FC236}">
                  <a16:creationId xmlns:a16="http://schemas.microsoft.com/office/drawing/2014/main" id="{EEBC5057-25BE-9BA3-A128-0D634302F545}"/>
                </a:ext>
              </a:extLst>
            </p:cNvPr>
            <p:cNvGrpSpPr/>
            <p:nvPr/>
          </p:nvGrpSpPr>
          <p:grpSpPr>
            <a:xfrm>
              <a:off x="8839200" y="2514614"/>
              <a:ext cx="2971800" cy="2308324"/>
              <a:chOff x="2476500" y="2514614"/>
              <a:chExt cx="2971800" cy="2308324"/>
            </a:xfrm>
          </p:grpSpPr>
          <p:sp>
            <p:nvSpPr>
              <p:cNvPr id="19" name="TextBox 18">
                <a:extLst>
                  <a:ext uri="{FF2B5EF4-FFF2-40B4-BE49-F238E27FC236}">
                    <a16:creationId xmlns:a16="http://schemas.microsoft.com/office/drawing/2014/main" id="{0F451EAF-7849-ED94-4ED6-67FBF7A48D08}"/>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Nettojäsenkasvu</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B741DA4-31B2-2E2C-373C-F65A6A1BF3D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21" name="TextBox 20">
                <a:extLst>
                  <a:ext uri="{FF2B5EF4-FFF2-40B4-BE49-F238E27FC236}">
                    <a16:creationId xmlns:a16="http://schemas.microsoft.com/office/drawing/2014/main" id="{A9E6810F-5512-AF3B-F7F3-E4ABEAFCDD9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grpSp>
    </p:spTree>
    <p:extLst>
      <p:ext uri="{BB962C8B-B14F-4D97-AF65-F5344CB8AC3E}">
        <p14:creationId xmlns:p14="http://schemas.microsoft.com/office/powerpoint/2010/main" val="32978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21</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319078" cy="6857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Klubin erinomaisuus </a:t>
            </a:r>
          </a:p>
          <a:p>
            <a:r>
              <a:rPr lang="fi-FI" sz="2400">
                <a:solidFill>
                  <a:srgbClr val="EBB700"/>
                </a:solidFill>
                <a:latin typeface="Calibri" panose="020F0502020204030204" pitchFamily="34" charset="0"/>
                <a:cs typeface="Calibri" panose="020F0502020204030204" pitchFamily="34" charset="0"/>
              </a:rPr>
              <a:t>Palkintokriteerit</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Content Placeholder 4">
            <a:extLst>
              <a:ext uri="{FF2B5EF4-FFF2-40B4-BE49-F238E27FC236}">
                <a16:creationId xmlns:a16="http://schemas.microsoft.com/office/drawing/2014/main" id="{DE51AB4C-25FD-A74A-0742-24DCC710E892}"/>
              </a:ext>
            </a:extLst>
          </p:cNvPr>
          <p:cNvSpPr txBox="1">
            <a:spLocks/>
          </p:cNvSpPr>
          <p:nvPr/>
        </p:nvSpPr>
        <p:spPr>
          <a:xfrm>
            <a:off x="2753445" y="2066451"/>
            <a:ext cx="4343401" cy="286691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i-FI" sz="2400" dirty="0">
                <a:solidFill>
                  <a:schemeClr val="accent1"/>
                </a:solidFill>
                <a:latin typeface="Calibri" panose="020F0502020204030204" pitchFamily="34" charset="0"/>
                <a:cs typeface="Calibri" panose="020F0502020204030204" pitchFamily="34" charset="0"/>
              </a:rPr>
              <a:t>Jäsenyys</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Saavutettu vähintään kahden jäsenen tai 10 %:n nettokasvu (kumpi tahansa on suurempi)</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fi-FI" dirty="0">
                <a:solidFill>
                  <a:schemeClr val="bg1"/>
                </a:solidFill>
                <a:latin typeface="Calibri" panose="020F0502020204030204" pitchFamily="34" charset="0"/>
                <a:cs typeface="Calibri" panose="020F0502020204030204" pitchFamily="34" charset="0"/>
              </a:rPr>
              <a:t>                               TAI</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Perustettu uusi lionsklubi</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US" sz="2400" kern="0" dirty="0">
              <a:solidFill>
                <a:schemeClr val="bg1"/>
              </a:solidFill>
              <a:latin typeface="Calibri" panose="020F0502020204030204" pitchFamily="34" charset="0"/>
              <a:cs typeface="Calibri" panose="020F0502020204030204" pitchFamily="34" charset="0"/>
            </a:endParaRP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699AC8E-FC41-9EF8-52B2-133168157131}"/>
              </a:ext>
            </a:extLst>
          </p:cNvPr>
          <p:cNvSpPr txBox="1">
            <a:spLocks/>
          </p:cNvSpPr>
          <p:nvPr/>
        </p:nvSpPr>
        <p:spPr>
          <a:xfrm>
            <a:off x="7396523" y="1981200"/>
            <a:ext cx="4495800" cy="339880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fi-FI" sz="2400" dirty="0">
                <a:solidFill>
                  <a:schemeClr val="accent1"/>
                </a:solidFill>
                <a:latin typeface="Calibri" panose="020F0502020204030204" pitchFamily="34" charset="0"/>
                <a:cs typeface="Calibri" panose="020F0502020204030204" pitchFamily="34" charset="0"/>
              </a:rPr>
              <a:t>Palvelu</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Aloitettu uusi palveluprojekti. </a:t>
            </a:r>
            <a:r>
              <a:rPr lang="fi-FI" i="1" dirty="0">
                <a:solidFill>
                  <a:schemeClr val="bg1"/>
                </a:solidFill>
                <a:latin typeface="Calibri" panose="020F0502020204030204" pitchFamily="34" charset="0"/>
                <a:cs typeface="Calibri" panose="020F0502020204030204" pitchFamily="34" charset="0"/>
              </a:rPr>
              <a:t>Harkitkaa yhtä Maailmanlaajuista palvelukohdettamme!</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Luettele kolme palveluaktiviteettia, joihin klubinne osallistui ja jotka on raportoitu Lions Internationalille</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34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8068" y="0"/>
            <a:ext cx="12183932" cy="6937355"/>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22</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184018" y="211125"/>
            <a:ext cx="2863981" cy="17129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dirty="0">
                <a:solidFill>
                  <a:srgbClr val="EBB700"/>
                </a:solidFill>
                <a:latin typeface="Calibri" panose="020F0502020204030204" pitchFamily="34" charset="0"/>
                <a:cs typeface="Calibri" panose="020F0502020204030204" pitchFamily="34" charset="0"/>
              </a:rPr>
              <a:t>Klubin erinomaisuus </a:t>
            </a:r>
          </a:p>
          <a:p>
            <a:r>
              <a:rPr lang="fi-FI" sz="2400" dirty="0">
                <a:solidFill>
                  <a:srgbClr val="EBB700"/>
                </a:solidFill>
                <a:latin typeface="Calibri" panose="020F0502020204030204" pitchFamily="34" charset="0"/>
                <a:cs typeface="Calibri" panose="020F0502020204030204" pitchFamily="34" charset="0"/>
              </a:rPr>
              <a:t>Palkintokriteerit...</a:t>
            </a:r>
          </a:p>
          <a:p>
            <a:endParaRPr lang="en-US" sz="2400" kern="0" dirty="0">
              <a:solidFill>
                <a:srgbClr val="EBB700"/>
              </a:solidFill>
              <a:latin typeface="Calibri" panose="020F0502020204030204" pitchFamily="34" charset="0"/>
              <a:cs typeface="Calibri" panose="020F0502020204030204" pitchFamily="34" charset="0"/>
            </a:endParaRPr>
          </a:p>
          <a:p>
            <a:r>
              <a:rPr lang="fi-FI" sz="2400" dirty="0">
                <a:solidFill>
                  <a:srgbClr val="EBB700"/>
                </a:solidFill>
                <a:latin typeface="Calibri" panose="020F0502020204030204" pitchFamily="34" charset="0"/>
                <a:cs typeface="Calibri" panose="020F0502020204030204" pitchFamily="34" charset="0"/>
              </a:rPr>
              <a:t>JATKUU</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7" name="Content Placeholder 4">
            <a:extLst>
              <a:ext uri="{FF2B5EF4-FFF2-40B4-BE49-F238E27FC236}">
                <a16:creationId xmlns:a16="http://schemas.microsoft.com/office/drawing/2014/main" id="{ED6E6735-0637-26F1-191A-FBD6510F7C13}"/>
              </a:ext>
            </a:extLst>
          </p:cNvPr>
          <p:cNvSpPr txBox="1">
            <a:spLocks/>
          </p:cNvSpPr>
          <p:nvPr/>
        </p:nvSpPr>
        <p:spPr>
          <a:xfrm>
            <a:off x="3390947" y="1067606"/>
            <a:ext cx="8495146" cy="262580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i-FI" sz="2400" dirty="0">
                <a:solidFill>
                  <a:schemeClr val="bg2"/>
                </a:solidFill>
                <a:latin typeface="Calibri" panose="020F0502020204030204" pitchFamily="34" charset="0"/>
                <a:cs typeface="Calibri" panose="020F0502020204030204" pitchFamily="34" charset="0"/>
              </a:rPr>
              <a:t>LCIF</a:t>
            </a:r>
            <a:br>
              <a:rPr lang="fi-FI" sz="2400" dirty="0">
                <a:solidFill>
                  <a:schemeClr val="bg1"/>
                </a:solidFill>
                <a:latin typeface="Calibri" panose="020F0502020204030204" pitchFamily="34" charset="0"/>
                <a:cs typeface="Calibri" panose="020F0502020204030204" pitchFamily="34" charset="0"/>
              </a:rPr>
            </a:br>
            <a:r>
              <a:rPr lang="fi-FI" dirty="0">
                <a:solidFill>
                  <a:schemeClr val="bg1"/>
                </a:solidFill>
                <a:latin typeface="Calibri" panose="020F0502020204030204" pitchFamily="34" charset="0"/>
                <a:cs typeface="Calibri" panose="020F0502020204030204" pitchFamily="34" charset="0"/>
              </a:rPr>
              <a:t>Lahjoitettu LCIF:lle vähintään summa, joka vastaa klubin jäsenmäärää kerrottuna 10 Yhdysvaltain dollarilla</a:t>
            </a:r>
          </a:p>
          <a:p>
            <a:pPr marL="0" indent="0">
              <a:buNone/>
            </a:pPr>
            <a:endParaRPr lang="fi-FI" sz="2400" dirty="0">
              <a:solidFill>
                <a:schemeClr val="accent1"/>
              </a:solidFill>
              <a:latin typeface="Calibri" panose="020F0502020204030204" pitchFamily="34" charset="0"/>
              <a:cs typeface="Calibri" panose="020F0502020204030204" pitchFamily="34" charset="0"/>
            </a:endParaRPr>
          </a:p>
          <a:p>
            <a:pPr marL="0" indent="0">
              <a:buNone/>
            </a:pPr>
            <a:r>
              <a:rPr lang="fi-FI" sz="2400" dirty="0">
                <a:solidFill>
                  <a:schemeClr val="accent1"/>
                </a:solidFill>
                <a:latin typeface="Calibri" panose="020F0502020204030204" pitchFamily="34" charset="0"/>
                <a:cs typeface="Calibri" panose="020F0502020204030204" pitchFamily="34" charset="0"/>
              </a:rPr>
              <a:t>Johtaminen ja erinomaisuus hallinnossa</a:t>
            </a:r>
          </a:p>
          <a:p>
            <a:pPr marL="0" indent="0">
              <a:buNone/>
            </a:pPr>
            <a:endParaRPr lang="en-US" sz="2400"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Klubi on hyvässä asemassa: ei status quossa tai erotettu taloudellisista syistä. Piirin maksut on maksettu eikä maksamatonta saldoa Lions Internationalille ole yli US$50.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Klubivirkailijat on ilmoitettu Lions Internationalille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Keskeiset virkailijat osallistuvat klubivirkailijoiden koulutukseen (piiri, moninkertaispiiri, kansainvälinen, webinaarit, Lionien oppimiskeskus)</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5D92773-8518-4750-FF6B-9A60D0796451}"/>
              </a:ext>
            </a:extLst>
          </p:cNvPr>
          <p:cNvSpPr txBox="1">
            <a:spLocks/>
          </p:cNvSpPr>
          <p:nvPr/>
        </p:nvSpPr>
        <p:spPr>
          <a:xfrm>
            <a:off x="3390947" y="5359900"/>
            <a:ext cx="8229599" cy="1498099"/>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fi-FI" sz="2400" dirty="0">
                <a:solidFill>
                  <a:schemeClr val="accent1"/>
                </a:solidFill>
                <a:latin typeface="Calibri" panose="020F0502020204030204" pitchFamily="34" charset="0"/>
                <a:cs typeface="Calibri" panose="020F0502020204030204" pitchFamily="34" charset="0"/>
              </a:rPr>
              <a:t>Markkinointi</a:t>
            </a:r>
          </a:p>
          <a:p>
            <a:pPr marL="0" indent="0">
              <a:spcBef>
                <a:spcPts val="0"/>
              </a:spcBef>
              <a:buNone/>
            </a:pPr>
            <a:endParaRPr lang="fi-FI" dirty="0">
              <a:solidFill>
                <a:schemeClr val="bg1"/>
              </a:solidFill>
              <a:latin typeface="Calibri" panose="020F0502020204030204" pitchFamily="34" charset="0"/>
              <a:cs typeface="Calibri" panose="020F0502020204030204" pitchFamily="34" charset="0"/>
            </a:endParaRPr>
          </a:p>
          <a:p>
            <a:pPr>
              <a:spcBef>
                <a:spcPts val="0"/>
              </a:spcBef>
            </a:pPr>
            <a:r>
              <a:rPr lang="fi-FI" dirty="0">
                <a:solidFill>
                  <a:schemeClr val="bg1"/>
                </a:solidFill>
                <a:latin typeface="Calibri" panose="020F0502020204030204" pitchFamily="34" charset="0"/>
                <a:cs typeface="Calibri" panose="020F0502020204030204" pitchFamily="34" charset="0"/>
              </a:rPr>
              <a:t>Klubi on mainostanut  palveluaktiviteettejaan paikallismedian tai sosiaalisen median välityksellä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2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23</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Lionstapahtumat</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 Placeholder 1">
            <a:extLst>
              <a:ext uri="{FF2B5EF4-FFF2-40B4-BE49-F238E27FC236}">
                <a16:creationId xmlns:a16="http://schemas.microsoft.com/office/drawing/2014/main" id="{D7DE2EB9-C1C0-024F-469B-905E0BDEBACF}"/>
              </a:ext>
            </a:extLst>
          </p:cNvPr>
          <p:cNvSpPr txBox="1">
            <a:spLocks/>
          </p:cNvSpPr>
          <p:nvPr/>
        </p:nvSpPr>
        <p:spPr>
          <a:xfrm>
            <a:off x="4555210" y="1981200"/>
            <a:ext cx="5791200" cy="41148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Lohkon kokous: </a:t>
            </a:r>
            <a:r>
              <a:rPr lang="fi-FI" sz="2800" i="1">
                <a:solidFill>
                  <a:schemeClr val="bg1"/>
                </a:solidFill>
                <a:latin typeface="Calibri" panose="020F0502020204030204" pitchFamily="34" charset="0"/>
                <a:cs typeface="Calibri" panose="020F0502020204030204" pitchFamily="34" charset="0"/>
              </a:rPr>
              <a:t>Pvm, aika</a:t>
            </a: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Piirin vuosikokous: </a:t>
            </a:r>
            <a:r>
              <a:rPr lang="fi-FI" sz="2800" i="1">
                <a:solidFill>
                  <a:schemeClr val="bg1"/>
                </a:solidFill>
                <a:latin typeface="Calibri" panose="020F0502020204030204" pitchFamily="34" charset="0"/>
                <a:cs typeface="Calibri" panose="020F0502020204030204" pitchFamily="34" charset="0"/>
              </a:rPr>
              <a:t>Päivämäärät, ilmoittautumistiedot</a:t>
            </a: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Kansainvälinen vuosikokous: </a:t>
            </a:r>
            <a:r>
              <a:rPr lang="fi-FI" sz="2800" i="1">
                <a:solidFill>
                  <a:schemeClr val="bg1"/>
                </a:solidFill>
                <a:latin typeface="Calibri" panose="020F0502020204030204" pitchFamily="34" charset="0"/>
                <a:cs typeface="Calibri" panose="020F0502020204030204" pitchFamily="34" charset="0"/>
              </a:rPr>
              <a:t>Päivämäärät, ilmoittautumistiedot</a:t>
            </a:r>
          </a:p>
        </p:txBody>
      </p:sp>
    </p:spTree>
    <p:extLst>
      <p:ext uri="{BB962C8B-B14F-4D97-AF65-F5344CB8AC3E}">
        <p14:creationId xmlns:p14="http://schemas.microsoft.com/office/powerpoint/2010/main" val="359756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24</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868535" y="1524000"/>
            <a:ext cx="3718322" cy="2065480"/>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fi-FI" sz="4800" b="1">
                <a:solidFill>
                  <a:schemeClr val="bg1"/>
                </a:solidFill>
                <a:latin typeface="Arial" charset="0"/>
                <a:ea typeface="Arial" charset="0"/>
                <a:cs typeface="Arial" charset="0"/>
              </a:rPr>
              <a:t>Ajatuksia &amp; </a:t>
            </a:r>
          </a:p>
          <a:p>
            <a:pPr marL="0" indent="0">
              <a:lnSpc>
                <a:spcPts val="7000"/>
              </a:lnSpc>
              <a:spcBef>
                <a:spcPts val="0"/>
              </a:spcBef>
              <a:spcAft>
                <a:spcPts val="0"/>
              </a:spcAft>
              <a:buNone/>
            </a:pPr>
            <a:r>
              <a:rPr lang="fi-FI" sz="4800" b="1">
                <a:solidFill>
                  <a:schemeClr val="bg1"/>
                </a:solidFill>
                <a:latin typeface="Arial" charset="0"/>
                <a:ea typeface="Arial" charset="0"/>
                <a:cs typeface="Arial" charset="0"/>
              </a:rPr>
              <a:t>Kysymyksiä</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i-FI">
                <a:latin typeface="Arial" charset="0"/>
                <a:ea typeface="Arial" charset="0"/>
                <a:cs typeface="Arial" charset="0"/>
              </a:rPr>
              <a:t> </a:t>
            </a:r>
          </a:p>
        </p:txBody>
      </p:sp>
    </p:spTree>
    <p:extLst>
      <p:ext uri="{BB962C8B-B14F-4D97-AF65-F5344CB8AC3E}">
        <p14:creationId xmlns:p14="http://schemas.microsoft.com/office/powerpoint/2010/main" val="3690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25</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Seuraavat vaiheet</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 Placeholder 1">
            <a:extLst>
              <a:ext uri="{FF2B5EF4-FFF2-40B4-BE49-F238E27FC236}">
                <a16:creationId xmlns:a16="http://schemas.microsoft.com/office/drawing/2014/main" id="{2EDF0458-7552-5254-F1BA-9614809BEFE6}"/>
              </a:ext>
            </a:extLst>
          </p:cNvPr>
          <p:cNvSpPr txBox="1">
            <a:spLocks/>
          </p:cNvSpPr>
          <p:nvPr/>
        </p:nvSpPr>
        <p:spPr>
          <a:xfrm>
            <a:off x="3124200" y="2223669"/>
            <a:ext cx="8153400" cy="288173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1200"/>
              </a:spcBef>
              <a:buClr>
                <a:schemeClr val="bg1"/>
              </a:buClr>
              <a:buFont typeface="+mj-lt"/>
              <a:buAutoNum type="arabicPeriod"/>
            </a:pPr>
            <a:r>
              <a:rPr lang="fi-FI" sz="2800">
                <a:solidFill>
                  <a:schemeClr val="bg1"/>
                </a:solidFill>
                <a:latin typeface="Calibri" panose="020F0502020204030204" pitchFamily="34" charset="0"/>
                <a:cs typeface="Calibri" panose="020F0502020204030204" pitchFamily="34" charset="0"/>
              </a:rPr>
              <a:t>Vie keskusteluissamme esiintyneitä aiheita omaan klubiin</a:t>
            </a:r>
          </a:p>
          <a:p>
            <a:pPr marL="514350" indent="-514350">
              <a:spcBef>
                <a:spcPts val="1200"/>
              </a:spcBef>
              <a:buClr>
                <a:schemeClr val="bg1"/>
              </a:buClr>
              <a:buFont typeface="+mj-lt"/>
              <a:buAutoNum type="arabicPeriod"/>
            </a:pPr>
            <a:r>
              <a:rPr lang="fi-FI" sz="2800">
                <a:solidFill>
                  <a:schemeClr val="bg1"/>
                </a:solidFill>
                <a:latin typeface="Calibri" panose="020F0502020204030204" pitchFamily="34" charset="0"/>
                <a:cs typeface="Calibri" panose="020F0502020204030204" pitchFamily="34" charset="0"/>
              </a:rPr>
              <a:t>Ota seuraava askel kohti Klubin erinomaisuuspalkinnon saavuttamista</a:t>
            </a:r>
          </a:p>
          <a:p>
            <a:pPr marL="514350" indent="-514350">
              <a:spcBef>
                <a:spcPts val="1200"/>
              </a:spcBef>
              <a:buClr>
                <a:schemeClr val="bg1"/>
              </a:buClr>
              <a:buFont typeface="+mj-lt"/>
              <a:buAutoNum type="arabicPeriod"/>
            </a:pPr>
            <a:r>
              <a:rPr lang="fi-FI" sz="2800">
                <a:solidFill>
                  <a:schemeClr val="bg1"/>
                </a:solidFill>
                <a:latin typeface="Calibri" panose="020F0502020204030204" pitchFamily="34" charset="0"/>
                <a:cs typeface="Calibri" panose="020F0502020204030204" pitchFamily="34" charset="0"/>
              </a:rPr>
              <a:t>Kutsu klubin jäseniä osallistumaan piirin ja kansainväliseen vuosikokoukseen</a:t>
            </a:r>
          </a:p>
        </p:txBody>
      </p:sp>
    </p:spTree>
    <p:extLst>
      <p:ext uri="{BB962C8B-B14F-4D97-AF65-F5344CB8AC3E}">
        <p14:creationId xmlns:p14="http://schemas.microsoft.com/office/powerpoint/2010/main" val="22436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26</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674861" y="2913575"/>
            <a:ext cx="6065666" cy="654202"/>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fi-FI" sz="4800" b="1">
                <a:solidFill>
                  <a:schemeClr val="bg1"/>
                </a:solidFill>
                <a:latin typeface="Arial" charset="0"/>
                <a:ea typeface="Arial" charset="0"/>
                <a:cs typeface="Arial" charset="0"/>
              </a:rPr>
              <a:t>Loppukommentit</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i-FI">
                <a:latin typeface="Arial" charset="0"/>
                <a:ea typeface="Arial" charset="0"/>
                <a:cs typeface="Arial" charset="0"/>
              </a:rPr>
              <a:t> </a:t>
            </a:r>
          </a:p>
        </p:txBody>
      </p:sp>
    </p:spTree>
    <p:extLst>
      <p:ext uri="{BB962C8B-B14F-4D97-AF65-F5344CB8AC3E}">
        <p14:creationId xmlns:p14="http://schemas.microsoft.com/office/powerpoint/2010/main" val="15901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9AAEE6B7-D87C-CCC3-75CB-511F2A9DB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3" name="Background - Overlay">
            <a:extLst>
              <a:ext uri="{FF2B5EF4-FFF2-40B4-BE49-F238E27FC236}">
                <a16:creationId xmlns:a16="http://schemas.microsoft.com/office/drawing/2014/main" id="{C8D6252D-342D-6BBB-5B28-F72D1A96E9B2}"/>
              </a:ext>
            </a:extLst>
          </p:cNvPr>
          <p:cNvSpPr/>
          <p:nvPr/>
        </p:nvSpPr>
        <p:spPr>
          <a:xfrm>
            <a:off x="-3" y="0"/>
            <a:ext cx="12192000" cy="6858000"/>
          </a:xfrm>
          <a:prstGeom prst="rect">
            <a:avLst/>
          </a:prstGeom>
          <a:gradFill flip="none" rotWithShape="0">
            <a:gsLst>
              <a:gs pos="0">
                <a:srgbClr val="0D2240">
                  <a:alpha val="91000"/>
                </a:srgbClr>
              </a:gs>
              <a:gs pos="100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27</a:t>
            </a:fld>
            <a:endParaRPr lang="en-US" sz="1000">
              <a:solidFill>
                <a:schemeClr val="bg1"/>
              </a:solidFill>
            </a:endParaRPr>
          </a:p>
        </p:txBody>
      </p:sp>
      <p:pic>
        <p:nvPicPr>
          <p:cNvPr id="5" name="Picture 4" descr="lionlogo_white.eps">
            <a:extLst>
              <a:ext uri="{FF2B5EF4-FFF2-40B4-BE49-F238E27FC236}">
                <a16:creationId xmlns:a16="http://schemas.microsoft.com/office/drawing/2014/main" id="{96E4C017-D504-4266-BD3D-D61DA60B1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828800"/>
            <a:ext cx="1204464" cy="1174956"/>
          </a:xfrm>
          <a:prstGeom prst="rect">
            <a:avLst/>
          </a:prstGeom>
        </p:spPr>
      </p:pic>
      <p:sp>
        <p:nvSpPr>
          <p:cNvPr id="6" name="Title 1">
            <a:extLst>
              <a:ext uri="{FF2B5EF4-FFF2-40B4-BE49-F238E27FC236}">
                <a16:creationId xmlns:a16="http://schemas.microsoft.com/office/drawing/2014/main" id="{BE5CE7D0-AE24-51D1-E0D3-63022C87CC56}"/>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i-FI" sz="4800" b="1">
                <a:solidFill>
                  <a:schemeClr val="bg1"/>
                </a:solidFill>
                <a:latin typeface="Helvetica Neue" charset="0"/>
                <a:ea typeface="Helvetica Neue" charset="0"/>
                <a:cs typeface="Helvetica Neue" charset="0"/>
              </a:rPr>
              <a:t>Kiitos</a:t>
            </a:r>
          </a:p>
        </p:txBody>
      </p:sp>
      <p:sp>
        <p:nvSpPr>
          <p:cNvPr id="7" name="Rectangle 6">
            <a:extLst>
              <a:ext uri="{FF2B5EF4-FFF2-40B4-BE49-F238E27FC236}">
                <a16:creationId xmlns:a16="http://schemas.microsoft.com/office/drawing/2014/main" id="{A59A182A-F7C9-2D50-1338-065060B5634B}"/>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28346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2765EA02-EBA4-EA94-3657-100E22CF363D}"/>
              </a:ext>
            </a:extLst>
          </p:cNvPr>
          <p:cNvSpPr txBox="1"/>
          <p:nvPr/>
        </p:nvSpPr>
        <p:spPr>
          <a:xfrm>
            <a:off x="438822" y="1200489"/>
            <a:ext cx="3828378"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Avaushuomautukset</a:t>
            </a:r>
          </a:p>
        </p:txBody>
      </p:sp>
      <p:sp>
        <p:nvSpPr>
          <p:cNvPr id="8" name="TextBox 7">
            <a:extLst>
              <a:ext uri="{FF2B5EF4-FFF2-40B4-BE49-F238E27FC236}">
                <a16:creationId xmlns:a16="http://schemas.microsoft.com/office/drawing/2014/main" id="{1CA02CD1-4278-0733-6E74-77075DA87647}"/>
              </a:ext>
            </a:extLst>
          </p:cNvPr>
          <p:cNvSpPr txBox="1"/>
          <p:nvPr/>
        </p:nvSpPr>
        <p:spPr>
          <a:xfrm>
            <a:off x="1333410" y="3200425"/>
            <a:ext cx="10018776" cy="1477328"/>
          </a:xfrm>
          <a:prstGeom prst="rect">
            <a:avLst/>
          </a:prstGeom>
          <a:noFill/>
        </p:spPr>
        <p:txBody>
          <a:bodyPr wrap="square" rtlCol="0">
            <a:spAutoFit/>
          </a:bodyPr>
          <a:lstStyle/>
          <a:p>
            <a:r>
              <a:rPr lang="fi-FI" sz="3000" dirty="0">
                <a:solidFill>
                  <a:schemeClr val="bg1"/>
                </a:solidFill>
                <a:latin typeface="Calibri" panose="020F0502020204030204" pitchFamily="34" charset="0"/>
                <a:cs typeface="Calibri" panose="020F0502020204030204" pitchFamily="34" charset="0"/>
              </a:rPr>
              <a:t>Lohkon puheenjohtaja		Vieras 1		Vieras 2</a:t>
            </a:r>
          </a:p>
          <a:p>
            <a:endParaRPr lang="en-US" sz="3000" dirty="0">
              <a:solidFill>
                <a:schemeClr val="bg1"/>
              </a:solidFill>
              <a:latin typeface="Calibri" panose="020F0502020204030204" pitchFamily="34" charset="0"/>
              <a:cs typeface="Calibri" panose="020F0502020204030204" pitchFamily="34" charset="0"/>
            </a:endParaRPr>
          </a:p>
          <a:p>
            <a:r>
              <a:rPr lang="fi-FI" sz="3000" dirty="0">
                <a:solidFill>
                  <a:schemeClr val="bg1"/>
                </a:solidFill>
                <a:latin typeface="Calibri" panose="020F0502020204030204" pitchFamily="34" charset="0"/>
                <a:cs typeface="Calibri" panose="020F0502020204030204" pitchFamily="34" charset="0"/>
              </a:rPr>
              <a:t>Nimi			                      Nimi		           Nimi</a:t>
            </a:r>
          </a:p>
        </p:txBody>
      </p:sp>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603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Klubivirkailijan esittely </a:t>
            </a:r>
          </a:p>
        </p:txBody>
      </p:sp>
      <p:sp>
        <p:nvSpPr>
          <p:cNvPr id="5" name="TextBox 4">
            <a:extLst>
              <a:ext uri="{FF2B5EF4-FFF2-40B4-BE49-F238E27FC236}">
                <a16:creationId xmlns:a16="http://schemas.microsoft.com/office/drawing/2014/main" id="{EF8DD91A-9B1A-5328-3D3D-239ED1C6AE35}"/>
              </a:ext>
            </a:extLst>
          </p:cNvPr>
          <p:cNvSpPr txBox="1"/>
          <p:nvPr/>
        </p:nvSpPr>
        <p:spPr>
          <a:xfrm>
            <a:off x="153230"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8" name="TextBox 7">
            <a:extLst>
              <a:ext uri="{FF2B5EF4-FFF2-40B4-BE49-F238E27FC236}">
                <a16:creationId xmlns:a16="http://schemas.microsoft.com/office/drawing/2014/main" id="{CE56C141-C9A8-0F12-CAE2-7830FAE1A18D}"/>
              </a:ext>
            </a:extLst>
          </p:cNvPr>
          <p:cNvSpPr txBox="1"/>
          <p:nvPr/>
        </p:nvSpPr>
        <p:spPr>
          <a:xfrm>
            <a:off x="427657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4" name="TextBox 13">
            <a:extLst>
              <a:ext uri="{FF2B5EF4-FFF2-40B4-BE49-F238E27FC236}">
                <a16:creationId xmlns:a16="http://schemas.microsoft.com/office/drawing/2014/main" id="{8056871F-7267-4E79-65A4-6FE10A479878}"/>
              </a:ext>
            </a:extLst>
          </p:cNvPr>
          <p:cNvSpPr txBox="1"/>
          <p:nvPr/>
        </p:nvSpPr>
        <p:spPr>
          <a:xfrm>
            <a:off x="8234289" y="2564353"/>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11702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fi-FI" sz="3200" dirty="0">
                <a:solidFill>
                  <a:schemeClr val="accent1"/>
                </a:solidFill>
                <a:latin typeface="Calibri" panose="020F0502020204030204" pitchFamily="34" charset="0"/>
                <a:cs typeface="Calibri" panose="020F0502020204030204" pitchFamily="34" charset="0"/>
              </a:rPr>
              <a:t>Klubijohtajien esittely...jatkuu </a:t>
            </a:r>
          </a:p>
        </p:txBody>
      </p:sp>
      <p:sp>
        <p:nvSpPr>
          <p:cNvPr id="11" name="TextBox 10">
            <a:extLst>
              <a:ext uri="{FF2B5EF4-FFF2-40B4-BE49-F238E27FC236}">
                <a16:creationId xmlns:a16="http://schemas.microsoft.com/office/drawing/2014/main" id="{5E280673-3A82-1F87-2522-2CEE3D1FDD7C}"/>
              </a:ext>
            </a:extLst>
          </p:cNvPr>
          <p:cNvSpPr txBox="1"/>
          <p:nvPr/>
        </p:nvSpPr>
        <p:spPr>
          <a:xfrm>
            <a:off x="8344796" y="2951394"/>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2" name="TextBox 11">
            <a:extLst>
              <a:ext uri="{FF2B5EF4-FFF2-40B4-BE49-F238E27FC236}">
                <a16:creationId xmlns:a16="http://schemas.microsoft.com/office/drawing/2014/main" id="{94312374-1815-8DDB-7B6F-50EC9F22CBBF}"/>
              </a:ext>
            </a:extLst>
          </p:cNvPr>
          <p:cNvSpPr txBox="1"/>
          <p:nvPr/>
        </p:nvSpPr>
        <p:spPr>
          <a:xfrm>
            <a:off x="4382396" y="2892916"/>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
        <p:nvSpPr>
          <p:cNvPr id="13" name="TextBox 12">
            <a:extLst>
              <a:ext uri="{FF2B5EF4-FFF2-40B4-BE49-F238E27FC236}">
                <a16:creationId xmlns:a16="http://schemas.microsoft.com/office/drawing/2014/main" id="{06C63954-6D27-B11B-61E8-7C07B0B984D9}"/>
              </a:ext>
            </a:extLst>
          </p:cNvPr>
          <p:cNvSpPr txBox="1"/>
          <p:nvPr/>
        </p:nvSpPr>
        <p:spPr>
          <a:xfrm>
            <a:off x="419996" y="2892916"/>
            <a:ext cx="3810000" cy="2677656"/>
          </a:xfrm>
          <a:prstGeom prst="rect">
            <a:avLst/>
          </a:prstGeom>
          <a:noFill/>
        </p:spPr>
        <p:txBody>
          <a:bodyPr wrap="square" rtlCol="0">
            <a:spAutoFit/>
          </a:bodyPr>
          <a:lstStyle/>
          <a:p>
            <a:r>
              <a:rPr lang="fi-FI" sz="2400" b="1">
                <a:solidFill>
                  <a:schemeClr val="bg1"/>
                </a:solidFill>
                <a:latin typeface="Calibri" panose="020F0502020204030204" pitchFamily="34" charset="0"/>
                <a:cs typeface="Calibri" panose="020F0502020204030204" pitchFamily="34" charset="0"/>
              </a:rPr>
              <a:t>_____ Lionsklubi </a:t>
            </a:r>
          </a:p>
          <a:p>
            <a:r>
              <a:rPr lang="fi-FI">
                <a:solidFill>
                  <a:schemeClr val="bg1"/>
                </a:solidFill>
                <a:latin typeface="Calibri" panose="020F0502020204030204" pitchFamily="34" charset="0"/>
                <a:cs typeface="Calibri" panose="020F0502020204030204" pitchFamily="34" charset="0"/>
              </a:rPr>
              <a:t>Presidentti: _______</a:t>
            </a:r>
          </a:p>
          <a:p>
            <a:r>
              <a:rPr lang="fi-FI">
                <a:solidFill>
                  <a:schemeClr val="bg1"/>
                </a:solidFill>
                <a:latin typeface="Calibri" panose="020F0502020204030204" pitchFamily="34" charset="0"/>
                <a:cs typeface="Calibri" panose="020F0502020204030204" pitchFamily="34" charset="0"/>
              </a:rPr>
              <a:t>Ensimmäinen varapresidentti: _______</a:t>
            </a:r>
          </a:p>
          <a:p>
            <a:r>
              <a:rPr lang="fi-FI">
                <a:solidFill>
                  <a:schemeClr val="bg1"/>
                </a:solidFill>
                <a:latin typeface="Calibri" panose="020F0502020204030204" pitchFamily="34" charset="0"/>
                <a:cs typeface="Calibri" panose="020F0502020204030204" pitchFamily="34" charset="0"/>
              </a:rPr>
              <a:t>Sihteeri: _______</a:t>
            </a:r>
          </a:p>
          <a:p>
            <a:r>
              <a:rPr lang="fi-FI">
                <a:solidFill>
                  <a:schemeClr val="bg1"/>
                </a:solidFill>
                <a:latin typeface="Calibri" panose="020F0502020204030204" pitchFamily="34" charset="0"/>
                <a:cs typeface="Calibri" panose="020F0502020204030204" pitchFamily="34" charset="0"/>
              </a:rPr>
              <a:t>Rahastonhoitaja: _________ </a:t>
            </a:r>
          </a:p>
          <a:p>
            <a:r>
              <a:rPr lang="fi-FI">
                <a:solidFill>
                  <a:schemeClr val="bg1"/>
                </a:solidFill>
                <a:latin typeface="Calibri" panose="020F0502020204030204" pitchFamily="34" charset="0"/>
                <a:cs typeface="Calibri" panose="020F0502020204030204" pitchFamily="34" charset="0"/>
              </a:rPr>
              <a:t>Jäsenjohtaja: _________</a:t>
            </a:r>
          </a:p>
          <a:p>
            <a:r>
              <a:rPr lang="fi-FI">
                <a:solidFill>
                  <a:schemeClr val="bg1"/>
                </a:solidFill>
                <a:latin typeface="Calibri" panose="020F0502020204030204" pitchFamily="34" charset="0"/>
                <a:cs typeface="Calibri" panose="020F0502020204030204" pitchFamily="34" charset="0"/>
              </a:rPr>
              <a:t>Palvelujohtaja: _________</a:t>
            </a:r>
          </a:p>
          <a:p>
            <a:r>
              <a:rPr lang="fi-FI">
                <a:solidFill>
                  <a:schemeClr val="bg1"/>
                </a:solidFill>
                <a:latin typeface="Calibri" panose="020F0502020204030204" pitchFamily="34" charset="0"/>
                <a:cs typeface="Calibri" panose="020F0502020204030204" pitchFamily="34" charset="0"/>
              </a:rPr>
              <a:t>Markkinointijohtaja: _________</a:t>
            </a:r>
          </a:p>
          <a:p>
            <a:r>
              <a:rPr lang="fi-FI">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119920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307061"/>
            <a:ext cx="7917180" cy="584774"/>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Lohkon kokoukset VVVV - VVVV</a:t>
            </a:r>
          </a:p>
        </p:txBody>
      </p:sp>
      <p:graphicFrame>
        <p:nvGraphicFramePr>
          <p:cNvPr id="8" name="Table 5">
            <a:extLst>
              <a:ext uri="{FF2B5EF4-FFF2-40B4-BE49-F238E27FC236}">
                <a16:creationId xmlns:a16="http://schemas.microsoft.com/office/drawing/2014/main" id="{E3BBB5C6-6BDA-116B-35C1-24E3AA701396}"/>
              </a:ext>
            </a:extLst>
          </p:cNvPr>
          <p:cNvGraphicFramePr>
            <a:graphicFrameLocks noGrp="1"/>
          </p:cNvGraphicFramePr>
          <p:nvPr>
            <p:extLst>
              <p:ext uri="{D42A27DB-BD31-4B8C-83A1-F6EECF244321}">
                <p14:modId xmlns:p14="http://schemas.microsoft.com/office/powerpoint/2010/main" val="4179632771"/>
              </p:ext>
            </p:extLst>
          </p:nvPr>
        </p:nvGraphicFramePr>
        <p:xfrm>
          <a:off x="236220" y="382165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Heinäkuu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Palvelu</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Erinomaisuus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9" name="Table 8">
            <a:extLst>
              <a:ext uri="{FF2B5EF4-FFF2-40B4-BE49-F238E27FC236}">
                <a16:creationId xmlns:a16="http://schemas.microsoft.com/office/drawing/2014/main" id="{00E44C69-5A95-A39D-8BCC-3C2B13F28B19}"/>
              </a:ext>
            </a:extLst>
          </p:cNvPr>
          <p:cNvGraphicFramePr>
            <a:graphicFrameLocks noGrp="1"/>
          </p:cNvGraphicFramePr>
          <p:nvPr>
            <p:extLst>
              <p:ext uri="{D42A27DB-BD31-4B8C-83A1-F6EECF244321}">
                <p14:modId xmlns:p14="http://schemas.microsoft.com/office/powerpoint/2010/main" val="2316562112"/>
              </p:ext>
            </p:extLst>
          </p:nvPr>
        </p:nvGraphicFramePr>
        <p:xfrm>
          <a:off x="3200400" y="382165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Lokakuu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Jäsenyys</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Markkinointi</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0" name="Table 5">
            <a:extLst>
              <a:ext uri="{FF2B5EF4-FFF2-40B4-BE49-F238E27FC236}">
                <a16:creationId xmlns:a16="http://schemas.microsoft.com/office/drawing/2014/main" id="{F51A2679-982F-5BAF-6D88-8B6A0732D298}"/>
              </a:ext>
            </a:extLst>
          </p:cNvPr>
          <p:cNvGraphicFramePr>
            <a:graphicFrameLocks noGrp="1"/>
          </p:cNvGraphicFramePr>
          <p:nvPr>
            <p:extLst>
              <p:ext uri="{D42A27DB-BD31-4B8C-83A1-F6EECF244321}">
                <p14:modId xmlns:p14="http://schemas.microsoft.com/office/powerpoint/2010/main" val="206035632"/>
              </p:ext>
            </p:extLst>
          </p:nvPr>
        </p:nvGraphicFramePr>
        <p:xfrm>
          <a:off x="6238875" y="382166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fi-FI" sz="2000">
                          <a:solidFill>
                            <a:srgbClr val="002060"/>
                          </a:solidFill>
                          <a:latin typeface="Calibri" panose="020F0502020204030204" pitchFamily="34" charset="0"/>
                          <a:cs typeface="Calibri" panose="020F0502020204030204" pitchFamily="34" charset="0"/>
                        </a:rPr>
                        <a:t>Tammikuu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Johtaminen</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Varainkeruu</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1" name="Table 5">
            <a:extLst>
              <a:ext uri="{FF2B5EF4-FFF2-40B4-BE49-F238E27FC236}">
                <a16:creationId xmlns:a16="http://schemas.microsoft.com/office/drawing/2014/main" id="{3BE1B292-60C9-3E86-E35E-348BC14D75FD}"/>
              </a:ext>
            </a:extLst>
          </p:cNvPr>
          <p:cNvGraphicFramePr>
            <a:graphicFrameLocks noGrp="1"/>
          </p:cNvGraphicFramePr>
          <p:nvPr>
            <p:extLst>
              <p:ext uri="{D42A27DB-BD31-4B8C-83A1-F6EECF244321}">
                <p14:modId xmlns:p14="http://schemas.microsoft.com/office/powerpoint/2010/main" val="2590369201"/>
              </p:ext>
            </p:extLst>
          </p:nvPr>
        </p:nvGraphicFramePr>
        <p:xfrm>
          <a:off x="9304020" y="382166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Huhtikuu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Tunnustus</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Valmistelut</a:t>
                      </a:r>
                    </a:p>
                  </a:txBody>
                  <a:tcPr>
                    <a:solidFill>
                      <a:schemeClr val="bg1"/>
                    </a:solidFill>
                  </a:tcPr>
                </a:tc>
                <a:extLst>
                  <a:ext uri="{0D108BD9-81ED-4DB2-BD59-A6C34878D82A}">
                    <a16:rowId xmlns:a16="http://schemas.microsoft.com/office/drawing/2014/main" val="1394244904"/>
                  </a:ext>
                </a:extLst>
              </a:tr>
            </a:tbl>
          </a:graphicData>
        </a:graphic>
      </p:graphicFrame>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633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7</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0" y="-2151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593938" y="990600"/>
            <a:ext cx="1353273" cy="9653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EBB700"/>
                </a:solidFill>
                <a:latin typeface="Calibri" panose="020F0502020204030204" pitchFamily="34" charset="0"/>
                <a:cs typeface="Calibri" panose="020F0502020204030204" pitchFamily="34" charset="0"/>
              </a:rPr>
              <a:t>Asialista</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34DAA464-1B03-DF12-0F05-4FB42B438932}"/>
              </a:ext>
            </a:extLst>
          </p:cNvPr>
          <p:cNvSpPr txBox="1"/>
          <p:nvPr/>
        </p:nvSpPr>
        <p:spPr>
          <a:xfrm>
            <a:off x="5334000" y="2362200"/>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Vieraiden esitelmät</a:t>
            </a:r>
          </a:p>
          <a:p>
            <a:pPr marL="403225" indent="-403225">
              <a:spcBef>
                <a:spcPts val="800"/>
              </a:spcBef>
              <a:spcAft>
                <a:spcPts val="1200"/>
              </a:spcAft>
              <a:buClr>
                <a:schemeClr val="accent1"/>
              </a:buClr>
              <a:buFont typeface="Wingdings 3" panose="05040102010807070707" pitchFamily="18" charset="2"/>
              <a:buChar char="u"/>
            </a:pPr>
            <a:r>
              <a:rPr lang="fi-FI">
                <a:solidFill>
                  <a:schemeClr val="bg1"/>
                </a:solidFill>
                <a:latin typeface="Calibri" panose="020F0502020204030204" pitchFamily="34" charset="0"/>
                <a:cs typeface="Calibri" panose="020F0502020204030204" pitchFamily="34" charset="0"/>
              </a:rPr>
              <a:t>Ideoiden vaihto</a:t>
            </a:r>
          </a:p>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Klubiresurssit</a:t>
            </a:r>
          </a:p>
          <a:p>
            <a:pPr marL="403225" indent="-403225">
              <a:spcBef>
                <a:spcPts val="800"/>
              </a:spcBef>
              <a:spcAft>
                <a:spcPts val="1200"/>
              </a:spcAft>
              <a:buClr>
                <a:schemeClr val="accent1"/>
              </a:buClr>
              <a:buFont typeface="Wingdings 3" panose="05040102010807070707" pitchFamily="18" charset="2"/>
              <a:buChar char="u"/>
            </a:pPr>
            <a:r>
              <a:rPr lang="fi-FI">
                <a:solidFill>
                  <a:schemeClr val="bg1"/>
                </a:solidFill>
                <a:latin typeface="Calibri" panose="020F0502020204030204" pitchFamily="34" charset="0"/>
                <a:cs typeface="Calibri" panose="020F0502020204030204" pitchFamily="34" charset="0"/>
              </a:rPr>
              <a:t>Klubin haasteet ja menestykset</a:t>
            </a:r>
          </a:p>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Tavoitteet, tapahtumat ja seuraavat vaiheet</a:t>
            </a:r>
          </a:p>
        </p:txBody>
      </p:sp>
    </p:spTree>
    <p:extLst>
      <p:ext uri="{BB962C8B-B14F-4D97-AF65-F5344CB8AC3E}">
        <p14:creationId xmlns:p14="http://schemas.microsoft.com/office/powerpoint/2010/main" val="368141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Vieraan esitelmä</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8861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322981433"/>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41361</TotalTime>
  <Words>2633</Words>
  <Application>Microsoft Office PowerPoint</Application>
  <PresentationFormat>Widescreen</PresentationFormat>
  <Paragraphs>445</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Helvetica</vt:lpstr>
      <vt:lpstr>Helvetica Neue</vt:lpstr>
      <vt:lpstr>Open Sans Regular</vt:lpstr>
      <vt:lpstr>Segoe UI</vt:lpstr>
      <vt:lpstr>Wingdings 3</vt:lpstr>
      <vt:lpstr>ヒラギノ角ゴ Pro W3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1887</cp:revision>
  <cp:lastPrinted>2022-03-03T14:34:46Z</cp:lastPrinted>
  <dcterms:created xsi:type="dcterms:W3CDTF">2016-11-15T15:12:50Z</dcterms:created>
  <dcterms:modified xsi:type="dcterms:W3CDTF">2024-05-14T14:34:47Z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