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4"/>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61" r:id="rId34"/>
    <p:sldId id="346" r:id="rId35"/>
    <p:sldId id="347" r:id="rId36"/>
    <p:sldId id="358" r:id="rId37"/>
    <p:sldId id="320" r:id="rId38"/>
    <p:sldId id="339" r:id="rId39"/>
    <p:sldId id="348" r:id="rId40"/>
    <p:sldId id="313" r:id="rId41"/>
    <p:sldId id="316" r:id="rId42"/>
    <p:sldId id="27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9" autoAdjust="0"/>
    <p:restoredTop sz="73840" autoAdjust="0"/>
  </p:normalViewPr>
  <p:slideViewPr>
    <p:cSldViewPr snapToGrid="0">
      <p:cViewPr varScale="1">
        <p:scale>
          <a:sx n="53" d="100"/>
          <a:sy n="53" d="100"/>
        </p:scale>
        <p:origin x="1266"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6/7/2019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i-FI" sz="1600"/>
              <a:t>Hei kaikille, minun nimeni on Clare McMillen ja minulla on ilo toivottaa sinut tervetulleeksi MyLion webinaariimme.</a:t>
            </a:r>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Nämä mahdollisuudet - pitää yhteyttä, tutustua muiden palveluideoihin ja paljon muuta - ovat mahdollisia, koska MyLion toimii eri tavalla kuin MyLCI.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Ensinnäkin kaikkia lionit ja leot voivat käyttää MyLionia. Tämä on meidän ensimmäinen sovelluksemme, joka on kaikkien jäsenten käytettävissä.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Toinen asia ja tämän webinaarin aihe on se, että nyt on KAKSI tapaa luoda aktiviteetti. MyLionissa voidaan luoda aktiviteetti ENNEN kuin se suoritetaan tai voitte raportoida siitä sen jälkeen kun se on suoritettu.</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Raportoimme ensin aktiviteetin, joka on jo suoritettu. </a:t>
            </a:r>
          </a:p>
          <a:p>
            <a:endParaRPr lang="en-US" baseline="0" dirty="0"/>
          </a:p>
          <a:p>
            <a:r>
              <a:rPr lang="fi-FI" baseline="0"/>
              <a:t>Jos raportoit aktiviteetista sen jälkeen kun se on päättynyt, hyvin vähän muuttuu MyLCI:hin verrattuna. Vain virkailijat voivat raportoida aktiviteetin sen jälkeen kun se on toteutettu. </a:t>
            </a:r>
            <a:r>
              <a:rPr lang="fi-FI" b="1" baseline="0"/>
              <a:t>Valitse “Raportoi aktiviteetti” </a:t>
            </a:r>
            <a:r>
              <a:rPr lang="fi-FI" baseline="0"/>
              <a:t>ja ilmoita kaikki yksityiskohdat ja napauta sitten Lähetä.</a:t>
            </a:r>
          </a:p>
          <a:p>
            <a:endParaRPr lang="en-US" baseline="0" dirty="0"/>
          </a:p>
          <a:p>
            <a:r>
              <a:rPr lang="fi-FI" baseline="0"/>
              <a:t>Tämä toiminto löytyy MyLion-sovelluksesta.</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Katsotaan seuraavaksi video, jossa lionkäyttäjä raportoi aktiviteetin sen jälkeen kun se on suoritettu, käyttämällä MyLion-verkkosovellusta.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sz="1200" b="0">
                <a:solidFill>
                  <a:prstClr val="white"/>
                </a:solidFill>
                <a:latin typeface="Arial" charset="0"/>
                <a:ea typeface="Arial" charset="0"/>
                <a:cs typeface="Arial" charset="0"/>
              </a:rPr>
              <a:t>Katsotaan nyt toista tapaa raportoida MyLionissa: aktiviteetin luominen tai suunnittelu, ennen sen toteuttamista.</a:t>
            </a:r>
            <a:r>
              <a:rPr lang="fi-FI" sz="1200" b="0" baseline="0">
                <a:solidFill>
                  <a:prstClr val="white"/>
                </a:solidFill>
                <a:latin typeface="Arial" charset="0"/>
                <a:ea typeface="Arial" charset="0"/>
                <a:cs typeface="Arial" charset="0"/>
              </a:rPr>
              <a:t> </a:t>
            </a:r>
            <a:r>
              <a:rPr lang="fi-FI" sz="1200" b="0">
                <a:solidFill>
                  <a:prstClr val="white"/>
                </a:solidFill>
                <a:latin typeface="Arial" charset="0"/>
                <a:ea typeface="Arial" charset="0"/>
                <a:cs typeface="Arial" charset="0"/>
              </a:rPr>
              <a:t>Oli kyse sitten ruokaostoksista, projektista työssämme tai seuraavasta palveluaktiviteetista on suunnittelu tärkeä osa arkeamme.</a:t>
            </a:r>
          </a:p>
          <a:p>
            <a:pPr algn="l"/>
            <a:endParaRPr lang="en-US" sz="1200" b="0" kern="0" baseline="0" dirty="0">
              <a:solidFill>
                <a:prstClr val="white"/>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chemeClr val="accent2">
                    <a:lumMod val="50000"/>
                  </a:schemeClr>
                </a:solidFill>
                <a:latin typeface="Arial" charset="0"/>
                <a:ea typeface="Arial" charset="0"/>
                <a:cs typeface="Arial" charset="0"/>
              </a:rPr>
              <a:t>Juuri nyt lionit ja leot käyttävät useita palvelusuunnittelutyökaluja. Sitten, kun aktiviteetti on suoritettu, kirjaudutaan MyLCI:iin ja raportoidaan.</a:t>
            </a:r>
            <a:r>
              <a:rPr lang="fi-FI" sz="1200" baseline="0">
                <a:solidFill>
                  <a:schemeClr val="accent2">
                    <a:lumMod val="50000"/>
                  </a:schemeClr>
                </a:solidFill>
                <a:latin typeface="Arial" charset="0"/>
                <a:ea typeface="Arial" charset="0"/>
                <a:cs typeface="Arial" charset="0"/>
              </a:rPr>
              <a:t> Kuten aiemmin mainittiinkin, tähän menetelmään liittyy joitakin haasteita: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fi-FI" sz="1200" b="1" baseline="0">
                <a:solidFill>
                  <a:schemeClr val="accent2">
                    <a:lumMod val="50000"/>
                  </a:schemeClr>
                </a:solidFill>
                <a:latin typeface="Arial" charset="0"/>
                <a:ea typeface="Arial" charset="0"/>
                <a:cs typeface="Arial" charset="0"/>
              </a:rPr>
              <a:t>Teemme tuplasti töitä.</a:t>
            </a:r>
            <a:r>
              <a:rPr lang="fi-FI" sz="1200" baseline="0">
                <a:solidFill>
                  <a:schemeClr val="accent2">
                    <a:lumMod val="50000"/>
                  </a:schemeClr>
                </a:solidFill>
                <a:latin typeface="Arial" charset="0"/>
                <a:ea typeface="Arial" charset="0"/>
                <a:cs typeface="Arial" charset="0"/>
              </a:rPr>
              <a:t> Suunnittelemme aktiviteettiamme kenties Facebookin välityksellä, sähköpostilla tai muun kommunikointivälineen avulla. Miksi emme suunnittelisi aktiviteettiamme siinä samassa paikassa, millä myös raportoimme sen myöhemmin?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fi-FI" sz="1200" b="1" baseline="0">
                <a:solidFill>
                  <a:schemeClr val="accent2">
                    <a:lumMod val="50000"/>
                  </a:schemeClr>
                </a:solidFill>
                <a:latin typeface="Arial" charset="0"/>
                <a:ea typeface="Arial" charset="0"/>
                <a:cs typeface="Arial" charset="0"/>
              </a:rPr>
              <a:t>Emme ehkä muista jälkikäteen kaikkia aktiviteetin yksityiskohtia. </a:t>
            </a:r>
            <a:r>
              <a:rPr lang="fi-FI" sz="1200" baseline="0">
                <a:solidFill>
                  <a:schemeClr val="accent2">
                    <a:lumMod val="50000"/>
                  </a:schemeClr>
                </a:solidFill>
                <a:latin typeface="Arial" charset="0"/>
                <a:ea typeface="Arial" charset="0"/>
                <a:cs typeface="Arial" charset="0"/>
              </a:rPr>
              <a:t>Tietojen syöttäminen tapahtuman jälkeen kasvattaa riskiä, että unohdamme jotain tärkeää.</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fi-FI" sz="1200" b="1" baseline="0">
                <a:solidFill>
                  <a:schemeClr val="accent2">
                    <a:lumMod val="50000"/>
                  </a:schemeClr>
                </a:solidFill>
                <a:latin typeface="Arial" charset="0"/>
                <a:ea typeface="Arial" charset="0"/>
                <a:cs typeface="Arial" charset="0"/>
              </a:rPr>
              <a:t>Ainoastaan virkailijoilla voi olla aktiivinen rooli. </a:t>
            </a:r>
            <a:r>
              <a:rPr lang="fi-FI" sz="1200" baseline="0">
                <a:solidFill>
                  <a:schemeClr val="accent2">
                    <a:lumMod val="50000"/>
                  </a:schemeClr>
                </a:solidFill>
                <a:latin typeface="Arial" charset="0"/>
                <a:ea typeface="Arial" charset="0"/>
                <a:cs typeface="Arial" charset="0"/>
              </a:rPr>
              <a:t>Tällä hetkellä vain lions-virkailijat voivat syöttää aktiviteettitietoja, vaikka ei-virkailija jäsen olisikin aktiviteetin johtaja.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aseline="0">
                <a:solidFill>
                  <a:schemeClr val="accent2">
                    <a:lumMod val="50000"/>
                  </a:schemeClr>
                </a:solidFill>
                <a:latin typeface="Arial" charset="0"/>
                <a:cs typeface="Arial" charset="0"/>
              </a:rPr>
              <a:t>MyLion tuo muutoksen kaikkeen tähän. Meillä on nyt mahdollisuus paitsi raportoida jo tapahtunut palveluaktiviteetti, myös yhdistää aktiviteetin suunnittelu ja raportointi.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aseline="0">
                <a:solidFill>
                  <a:schemeClr val="accent2">
                    <a:lumMod val="50000"/>
                  </a:schemeClr>
                </a:solidFill>
                <a:latin typeface="Arial" charset="0"/>
                <a:cs typeface="Arial" charset="0"/>
              </a:rPr>
              <a:t>Aktiviteetin suunnittelu MyLionissa tarjoaa myös muita selkeitä etuja. Voimme: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aseline="0">
                <a:solidFill>
                  <a:schemeClr val="accent2">
                    <a:lumMod val="50000"/>
                  </a:schemeClr>
                </a:solidFill>
                <a:latin typeface="Arial" charset="0"/>
                <a:ea typeface="Arial" charset="0"/>
                <a:cs typeface="Arial" charset="0"/>
              </a:rPr>
              <a:t>Kutsua muita lioneita ja leoja osallistumaan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aseline="0">
                <a:solidFill>
                  <a:schemeClr val="accent2">
                    <a:lumMod val="50000"/>
                  </a:schemeClr>
                </a:solidFill>
                <a:latin typeface="Arial" charset="0"/>
                <a:ea typeface="Arial" charset="0"/>
                <a:cs typeface="Arial" charset="0"/>
              </a:rPr>
              <a:t>Lähettää viestejä jäsenille ja auttaa organisoinnissa ja päivitysten jakamisessa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aseline="0">
                <a:solidFill>
                  <a:schemeClr val="accent2">
                    <a:lumMod val="50000"/>
                  </a:schemeClr>
                </a:solidFill>
                <a:latin typeface="Arial" charset="0"/>
                <a:ea typeface="Arial" charset="0"/>
                <a:cs typeface="Arial" charset="0"/>
              </a:rPr>
              <a:t>Voimme pitää piirin tai moninkertaispiirin johtajat ajantasalla aktiviteeteistamme joihin he voivat osallistua, sillä aktiviteetteja voidaan etsiä hakutoiminnon avulla.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aseline="0">
                <a:solidFill>
                  <a:schemeClr val="accent2">
                    <a:lumMod val="50000"/>
                  </a:schemeClr>
                </a:solidFill>
                <a:latin typeface="Arial" charset="0"/>
                <a:cs typeface="Arial" charset="0"/>
              </a:rPr>
              <a:t>Hyödyntäessämme aktiviteetin suunnittelutoimintoa MyLionissa </a:t>
            </a:r>
            <a:r>
              <a:rPr lang="fi-FI" sz="1200" b="1" baseline="0">
                <a:solidFill>
                  <a:schemeClr val="accent2">
                    <a:lumMod val="50000"/>
                  </a:schemeClr>
                </a:solidFill>
                <a:latin typeface="Arial" charset="0"/>
                <a:cs typeface="Arial" charset="0"/>
              </a:rPr>
              <a:t>valitsemme ”Uusi aktiviteetti”, </a:t>
            </a:r>
            <a:r>
              <a:rPr lang="fi-FI" sz="1200" baseline="0">
                <a:solidFill>
                  <a:schemeClr val="accent2">
                    <a:lumMod val="50000"/>
                  </a:schemeClr>
                </a:solidFill>
                <a:latin typeface="Arial" charset="0"/>
                <a:cs typeface="Arial" charset="0"/>
              </a:rPr>
              <a:t>lisäämme projektin tiedot, kuten nimen, ajankohdan ja sijainnin, kutsumme jäseniä mukaan ja valmista tuli. Julkaisemme aktiviteetin ja kun se on päättynyt voivat virkailijat kirjautua sisään ja lisätä siihen lopulliset tiedot.</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Nyt kun ymmärrämme eron ”Uuden aktiviteetin” suunnittelun ja luomisen välillä MyLionissa verrattuna aikaisemmin tapahtuneeseen aktiviteettin, voimme katsoa miten se toimii käytännössä.</a:t>
            </a:r>
          </a:p>
          <a:p>
            <a:endParaRPr lang="en-US" baseline="0" dirty="0"/>
          </a:p>
          <a:p>
            <a:r>
              <a:rPr lang="fi-FI" baseline="0"/>
              <a:t>Tässä on lion luomassa tulevaa aktiviteettia, tai ”Uutta aktiviteettia” klubilleen MyLion verkkosovelluksessa.</a:t>
            </a:r>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n-US"/>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Kuten mainitsin, kuka tahansa klubin jäsen voi luoda Lion-tilin ja käyttää MyLionia. </a:t>
            </a:r>
            <a:r>
              <a:rPr lang="fi-FI" baseline="0"/>
              <a:t>Mutta, vain tässä mainitut klubivirkailijat voivat raportoida aktiviteetin.</a:t>
            </a:r>
          </a:p>
          <a:p>
            <a:endParaRPr lang="en-US" baseline="0" dirty="0"/>
          </a:p>
          <a:p>
            <a:r>
              <a:rPr lang="fi-FI" baseline="0"/>
              <a:t>Mainituilla klubivirkailijoilla on myös pääsy useisiin muihin toimintoihin MyLionissa.</a:t>
            </a:r>
          </a:p>
          <a:p>
            <a:endParaRPr lang="en-US" baseline="0" dirty="0"/>
          </a:p>
          <a:p>
            <a:r>
              <a:rPr lang="fi-FI" baseline="0"/>
              <a:t>He voivat:</a:t>
            </a:r>
          </a:p>
          <a:p>
            <a:pPr marL="228600" indent="-228600">
              <a:buFont typeface="+mj-lt"/>
              <a:buAutoNum type="arabicPeriod"/>
            </a:pPr>
            <a:endParaRPr lang="en-US" baseline="0" dirty="0"/>
          </a:p>
          <a:p>
            <a:pPr marL="228600" indent="-228600">
              <a:buFont typeface="+mj-lt"/>
              <a:buAutoNum type="arabicPeriod"/>
            </a:pPr>
            <a:r>
              <a:rPr lang="fi-FI" baseline="0"/>
              <a:t>Poistaa  jäsenen luoman aktiviteetin</a:t>
            </a:r>
          </a:p>
          <a:p>
            <a:pPr marL="228600" indent="-228600">
              <a:buFont typeface="+mj-lt"/>
              <a:buAutoNum type="arabicPeriod"/>
            </a:pPr>
            <a:r>
              <a:rPr lang="fi-FI" baseline="0"/>
              <a:t>Muokata jäsenen luomaa aktiviteettia</a:t>
            </a:r>
          </a:p>
          <a:p>
            <a:pPr marL="228600" indent="-228600">
              <a:buFont typeface="+mj-lt"/>
              <a:buAutoNum type="arabicPeriod"/>
            </a:pPr>
            <a:r>
              <a:rPr lang="fi-FI" baseline="0"/>
              <a:t>Luoda klubille profiilin MyLion-sovelluksessa.</a:t>
            </a:r>
          </a:p>
          <a:p>
            <a:endParaRPr lang="en-US" baseline="0" dirty="0"/>
          </a:p>
          <a:p>
            <a:r>
              <a:rPr lang="fi-FI" baseline="0"/>
              <a:t>Klubin profiili on hyvä tilaisuus kertoa omasta klubistanne muille lionjäsenille, ja muille paikkakuntalaisille, jotka saattavat olla kiinnostuneita liittymään jäseneksi. Klubien profiilit ovat nähtävissä Klubihaun kautta lionsclubs.org sivulla.  Valitkaa siis hauska kuva, joka edustaa klubinne jäseniä, kuvailkaa klubianne, ja mikä tekee siitä erityisen. Menkää sitten lionsclubs.org sivulle ja hakekaa klubinne profiili klubihaulla nähdäksenne, miltä se näyttää muille.</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MyLion Forumista Facebookissa ja piirien webinaareista, sekä yleisestä lioneilta saamastamme palautteesta on tietoomme tullut, että lionien aktiviteettien suunnittelussa ja raportoinnissa on joitain eroavaisuuksia.</a:t>
            </a:r>
            <a:r>
              <a:rPr lang="fi-FI" baseline="0"/>
              <a:t> Käyn nyt läpi joitakin useiten kysytyistä kysymyksistä.</a:t>
            </a:r>
          </a:p>
          <a:p>
            <a:endParaRPr lang="en-US" baseline="0" dirty="0"/>
          </a:p>
          <a:p>
            <a:pPr marL="171450" indent="-171450">
              <a:buFont typeface="Arial" panose="020B0604020202020204" pitchFamily="34" charset="0"/>
              <a:buChar char="•"/>
            </a:pPr>
            <a:r>
              <a:rPr lang="fi-FI" baseline="0"/>
              <a:t>Ensinnäkin, jos sinulla on useampi lionvirja olet varmaan tottunut manuaalisesti vaihtamaan titteliäsi MyLCI:ssä. MyLion toimii eri tavalla. Jos sinulla on useampi virka MyLion tunnistaa kaikki Lions Clubs Internationalin virkasi ja antaa sinulle pääsyn toimintoihin sen mukaan. Sinun ei tarvitse vaihtaa rooliasi manuaalisesti.</a:t>
            </a:r>
          </a:p>
          <a:p>
            <a:endParaRPr lang="en-US" baseline="0" dirty="0"/>
          </a:p>
          <a:p>
            <a:pPr marL="628650" lvl="1" indent="-171450">
              <a:buFont typeface="Arial" panose="020B0604020202020204" pitchFamily="34" charset="0"/>
              <a:buChar char="•"/>
            </a:pPr>
            <a:endParaRPr lang="en-US" baseline="0" dirty="0">
              <a:solidFill>
                <a:schemeClr val="tx1"/>
              </a:solidFill>
            </a:endParaRPr>
          </a:p>
          <a:p>
            <a:pPr marL="171450" lvl="0" indent="-171450">
              <a:buFont typeface="Arial" panose="020B0604020202020204" pitchFamily="34" charset="0"/>
              <a:buChar char="•"/>
            </a:pPr>
            <a:r>
              <a:rPr lang="fi-FI" baseline="0">
                <a:solidFill>
                  <a:schemeClr val="tx1"/>
                </a:solidFill>
              </a:rPr>
              <a:t>Lisäksi, vaikka MyLion on määränpäämme palveluaktiviteettien raportoinnissa alkaen 1. heinäkuuta 2019 voivat virkailijat silti hyödyntää MyLCI-jatkoaikaa vuonna 2018-2019. Palveluaktiviteetteja voidaan raportoida MyLCI:ssä vuonna 2018-2019 15. heinäkuuta, 2019 asti.</a:t>
            </a:r>
          </a:p>
          <a:p>
            <a:endParaRPr lang="en-US" baseline="0" dirty="0">
              <a:solidFill>
                <a:schemeClr val="tx1"/>
              </a:solidFill>
            </a:endParaRP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1450" indent="-171450">
              <a:buFont typeface="Arial" panose="020B0604020202020204" pitchFamily="34" charset="0"/>
              <a:buChar char="•"/>
            </a:pPr>
            <a:r>
              <a:rPr lang="fi-FI" baseline="0"/>
              <a:t>Monet lionit, jotka ovat jo aloittaneet MyLionin käytön ovat kysyneet nimikkoaktiviteeteista. Missä ne ovat... Ja lisäksi, mitä ne oikeastaan ovat?</a:t>
            </a:r>
          </a:p>
          <a:p>
            <a:pPr marL="628650" lvl="1" indent="-171450">
              <a:buFont typeface="Arial" panose="020B0604020202020204" pitchFamily="34" charset="0"/>
              <a:buChar char="•"/>
            </a:pPr>
            <a:r>
              <a:rPr lang="fi-FI" baseline="0">
                <a:solidFill>
                  <a:schemeClr val="tx1"/>
                </a:solidFill>
              </a:rPr>
              <a:t>Tämä toiminto löytyy MyLionista kesäkuusta 2019 alkaen.</a:t>
            </a:r>
          </a:p>
          <a:p>
            <a:pPr marL="628650" lvl="1" indent="-171450">
              <a:buFont typeface="Arial" panose="020B0604020202020204" pitchFamily="34" charset="0"/>
              <a:buChar char="•"/>
            </a:pPr>
            <a:r>
              <a:rPr lang="fi-FI" baseline="0">
                <a:solidFill>
                  <a:schemeClr val="tx1"/>
                </a:solidFill>
              </a:rPr>
              <a:t>Aloittaessamme MyLCI:n arvioinnin ja MyLionin rakentamisen, palvelutiimimme havaitsi, että ”nimikkoaktiviteetit” vaihtelevat paljon alueittain.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aseline="0">
                <a:solidFill>
                  <a:schemeClr val="tx1"/>
                </a:solidFill>
              </a:rPr>
              <a:t>Maailmanlaajuisen toimintaryhmän avulla olemme laatineet määritelmän nimikkoaktiviteetille. </a:t>
            </a:r>
            <a:r>
              <a:rPr lang="fi-FI"/>
              <a:t>Nimikkoaktiviteetti on aktiviteetti, joka toistuu määräajoin ja edustaa jotakin järjestävän klubin, piirin tai moninkertaispiirin erityispiirrettä / kiinnostuksen kohdetta.</a:t>
            </a:r>
          </a:p>
          <a:p>
            <a:pPr marL="628650" lvl="1" indent="-171450">
              <a:buFont typeface="Arial" panose="020B0604020202020204" pitchFamily="34" charset="0"/>
              <a:buChar char="•"/>
            </a:pPr>
            <a:r>
              <a:rPr lang="fi-FI" baseline="0">
                <a:solidFill>
                  <a:schemeClr val="tx1"/>
                </a:solidFill>
              </a:rPr>
              <a:t>Lionit ja leot voivat siis käyttää tätä määritelmää päättäessään mitkä aktiviteeteistaan ovat ”nimikkoaktiviteetteja”.</a:t>
            </a:r>
          </a:p>
          <a:p>
            <a:pPr marL="628650" lvl="1" indent="-171450">
              <a:buFont typeface="Arial" panose="020B0604020202020204" pitchFamily="34" charset="0"/>
              <a:buChar char="•"/>
            </a:pPr>
            <a:endParaRPr lang="en-US" baseline="0" dirty="0">
              <a:solidFill>
                <a:schemeClr val="tx1"/>
              </a:solidFill>
            </a:endParaRP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chemeClr val="tx1"/>
              </a:solidFill>
            </a:endParaRPr>
          </a:p>
          <a:p>
            <a:pPr marL="171450" lvl="0" indent="-171450">
              <a:buFont typeface="Arial" panose="020B0604020202020204" pitchFamily="34" charset="0"/>
              <a:buChar char="•"/>
            </a:pPr>
            <a:r>
              <a:rPr lang="fi-FI" baseline="0">
                <a:solidFill>
                  <a:schemeClr val="tx1"/>
                </a:solidFill>
              </a:rPr>
              <a:t>Lopuksi yksi yleinen kysymys, joka koskee palvelun kategoriointia.</a:t>
            </a:r>
          </a:p>
          <a:p>
            <a:pPr marL="628650" lvl="1" indent="-171450">
              <a:buFont typeface="Arial" panose="020B0604020202020204" pitchFamily="34" charset="0"/>
              <a:buChar char="•"/>
            </a:pPr>
            <a:r>
              <a:rPr lang="fi-FI" baseline="0">
                <a:solidFill>
                  <a:schemeClr val="tx1"/>
                </a:solidFill>
              </a:rPr>
              <a:t>Aikaisemmin lioneilla on 90 eri palveluaktiviteettityyppiä valittavanaan. Oikean kategorian valitseminen on hankalaa ja epäselvää, joten palveluaktiviteettien tiimimme selkeytti näitä vaihtoehtoja. Suosituimmat palveluaktiviteettikategoriamme MyLCI:stä ovat saatavilla ja olemme lisänneet joukkoon pari uutta.</a:t>
            </a:r>
          </a:p>
          <a:p>
            <a:pPr marL="628650" lvl="1" indent="-171450">
              <a:buFont typeface="Arial" panose="020B0604020202020204" pitchFamily="34" charset="0"/>
              <a:buChar char="•"/>
            </a:pPr>
            <a:r>
              <a:rPr lang="fi-FI" baseline="0">
                <a:solidFill>
                  <a:schemeClr val="tx1"/>
                </a:solidFill>
              </a:rPr>
              <a:t>Ruudussa näkyvät vaiheet aktiviteetin kategorioimiseksi.</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851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fontScale="92500" lnSpcReduction="10000"/>
          </a:bodyPr>
          <a:lstStyle/>
          <a:p>
            <a:r>
              <a:rPr lang="fi-FI" sz="1600" baseline="0"/>
              <a:t> Koska osallistujia on niin monta, emme pysty järjestämään kysymys-vastaus -sessiota tämän webinaarin lopussa. Mutta jos sinulla on kysyttävää tämän webinaarin lopussa, lähetä meille viesti osoitteeseen mylion@lionsclubs.org ja vastaamme sinulle suoraan. Annan tämän sähköpostiosoitteen vielä webinaarin lopussa.</a:t>
            </a:r>
          </a:p>
          <a:p>
            <a:endParaRPr lang="en-US" sz="1600" baseline="0" dirty="0"/>
          </a:p>
          <a:p>
            <a:r>
              <a:rPr lang="fi-FI" sz="1600" baseline="0"/>
              <a:t>Mistä me keskustelemme tänään?</a:t>
            </a:r>
          </a:p>
          <a:p>
            <a:endParaRPr lang="en-US" sz="1600" dirty="0"/>
          </a:p>
          <a:p>
            <a:r>
              <a:rPr lang="fi-FI" sz="1600"/>
              <a:t>Puhumme ensin</a:t>
            </a:r>
            <a:r>
              <a:rPr lang="fi-FI" sz="1600" baseline="0"/>
              <a:t> palvelusta, koska se on lähinnä lionien sydäntä. </a:t>
            </a:r>
          </a:p>
          <a:p>
            <a:endParaRPr lang="en-US" sz="1600" dirty="0"/>
          </a:p>
          <a:p>
            <a:r>
              <a:rPr lang="fi-FI" sz="1600"/>
              <a:t>Sen jälkeen </a:t>
            </a:r>
            <a:r>
              <a:rPr lang="fi-FI" sz="1600" baseline="0"/>
              <a:t>puhumme lionien digitaalisesta maailmasta kuten Lion-tilistä, MyLionista sekä muutamasta muusta jäsenille tarjolla olevista sovelluksista.</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a:t>Lopuksi</a:t>
            </a:r>
            <a:r>
              <a:rPr lang="fi-FI" sz="1600" baseline="0"/>
              <a:t> katsomme miten päästä alkuun MyLionin käyttämisessä.</a:t>
            </a:r>
          </a:p>
          <a:p>
            <a:endParaRPr lang="en-US" sz="1600" dirty="0"/>
          </a:p>
          <a:p>
            <a:endParaRPr lang="en-US"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Aktiviteettien raportointi auttaa meitä näkemään lionien ja leojen tekemän työn, jolloin voimme sitä myös juhlia.</a:t>
            </a:r>
            <a:r>
              <a:rPr lang="fi-FI" baseline="0"/>
              <a:t> Meillä on useita digitaalisia sovelluksia, jotka voivat auttaa jäseniä ja virkailijoita tutkimaan palvelun vaikutusta, asettamaan tavoitteita ja näkemään, mitä muut lionit ja leot tekevät omilla paikkakunnillaan.</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Metriikkasivulla palvelun vaikutusta mittaava metriikka ulottuu yksilön aktiviteettitasolle asti, ja sisältää mm. avun saaneiden lukumäärän ja vapaaehtoistunnit.</a:t>
            </a:r>
            <a:r>
              <a:rPr lang="fi-FI" baseline="0"/>
              <a:t> Käyttäjät voivat tarkastella tietoja klubin, piirin, moninkertaispiirin ja kansainvälisen vaalipiirin tasoilla, sekä globaalisti.</a:t>
            </a:r>
          </a:p>
          <a:p>
            <a:endParaRPr lang="en-US" baseline="0" dirty="0"/>
          </a:p>
          <a:p>
            <a:r>
              <a:rPr lang="fi-FI" baseline="0"/>
              <a:t>Jos sinua kiinnostaa katsoa virkailijoille tarjolla olevia raportointitioja lähemmin navigoi Insights-sovellukseen, joka on uusin työkalumme.</a:t>
            </a:r>
          </a:p>
          <a:p>
            <a:endParaRPr lang="en-US" baseline="0" dirty="0"/>
          </a:p>
          <a:p>
            <a:r>
              <a:rPr lang="fi-FI" baseline="0"/>
              <a:t>Klubitasolla Insights näyttää jäsenyyden, palvelun ja lahjoitukset.  </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a:t>Voit katsella tarkempaa tietoa kussakin dataosiossa valitsemalla ”Yksityiskohtien katselu”.</a:t>
            </a:r>
          </a:p>
          <a:p>
            <a:endParaRPr lang="en-US" baseline="0" dirty="0"/>
          </a:p>
          <a:p>
            <a:r>
              <a:rPr lang="fi-FI" baseline="0"/>
              <a:t>Insights’n palveluaktiviteettiosiossa näytetään avun saaneiden lukumäärä, vapaaehtoistunnit ja aktiviteetit suhteessa jokaiseen maailmanlaajuiseen avustuskohteeseen.</a:t>
            </a:r>
          </a:p>
          <a:p>
            <a:endParaRPr lang="en-US" baseline="0" dirty="0"/>
          </a:p>
          <a:p>
            <a:r>
              <a:rPr lang="fi-FI" baseline="0"/>
              <a:t>Se näyttää myös vertailut keskiarvoon sekä syvemmän katsauksen palvelutrendeihin.</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600"/>
              <a:t>Olemme tänään käyneet läpi aika paljon koskien MyLionia, mutta kaikkea emme pystyneet tähän mahduttamaan!</a:t>
            </a:r>
            <a:r>
              <a:rPr lang="fi-FI" sz="1600" baseline="0"/>
              <a:t> Digi-sovelluksistamme löytyy lisätukea, koulutusmateriaaleja ja vastauksia kysymyksiin.</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i-FI"/>
              <a:t>Kaikissa digi-sovelluksissamme verkkosivuilla lionit voivat valita ”Tuki” painikkeen päästäkseen käyttäjätukeen verkossa.</a:t>
            </a:r>
            <a:r>
              <a:rPr lang="fi-FI" baseline="0"/>
              <a:t>  Tässä oleva linkki ohjaa sinut usein kysyttyihin kysymyksiin, toimintaohjeisiin ja tarjoaa myös mahdollisuuden lähettää kysymyksen tai ongelman.</a:t>
            </a:r>
          </a:p>
          <a:p>
            <a:endParaRPr lang="en-US" baseline="0" dirty="0"/>
          </a:p>
          <a:p>
            <a:r>
              <a:rPr lang="fi-FI" baseline="0"/>
              <a:t>Jäsentukemme yhteystiedot löytyvät myös täältä. Tiimimme vastaa mielellään kysymyksiisi joko puhelimitse tai sähköpostitse.</a:t>
            </a:r>
          </a:p>
          <a:p>
            <a:endParaRPr lang="en-US" baseline="0" dirty="0"/>
          </a:p>
          <a:p>
            <a:r>
              <a:rPr lang="fi-FI" baseline="0"/>
              <a:t>Meillä on myös alati kasvava MyLion Facebook-yhteisö nimeltä MyLion Forum. Liittymällä käyttäjäfoorumiin saat ajantasalla olevaa tietoa sovelluksistamme, voit kysyä kysymyksiä lionasioista, sekä kertoa sovellusideoistasi muille lioneille ja leoille.</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i-FI"/>
              <a:t>Mitä seuraavaksi?</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sz="1200"/>
              <a:t>Kolmen keskeisen vaiheen avulla voimme kaikki päästä alkuun MyLionissa ja auttaa muita jäseniä tekemään samoin.</a:t>
            </a:r>
          </a:p>
          <a:p>
            <a:endParaRPr lang="en-US" sz="1200" baseline="0" dirty="0"/>
          </a:p>
          <a:p>
            <a:r>
              <a:rPr lang="fi-FI" sz="1200" baseline="0"/>
              <a:t>Ensin, luo itsellesi Lion-tili. Jos olet jo luonut tilin aiemmin varmista, että kaikkien klubijäsenten tiedot ovat ajan tasalla MyLCI:ssä. Jäsenet voivat rekisteröitä Lion-tilin jos heillä on voimassa oleva sähköposti tai matkapuhelinnumero tiedossamme.</a:t>
            </a:r>
          </a:p>
          <a:p>
            <a:endParaRPr lang="en-US" sz="1200" baseline="0" dirty="0"/>
          </a:p>
          <a:p>
            <a:r>
              <a:rPr lang="fi-FI" sz="1200" baseline="0"/>
              <a:t>Seuraavaksi, perusta henkilökohtainen ja klubisi profiili MyLioniin. Lisää kuva, kirjoita kuvaus, ja aloita MyLionin muokkaaminen omanlaiseksesi.</a:t>
            </a:r>
          </a:p>
          <a:p>
            <a:endParaRPr lang="en-US" sz="1200" baseline="0" dirty="0"/>
          </a:p>
          <a:p>
            <a:r>
              <a:rPr lang="fi-FI" sz="1200" baseline="0"/>
              <a:t>Lopuksi, suunnittele ja/tai raportoi seuraava palveluaktiviteettisi MyLionissa. Paras tapa oppia käyttämään MyLionia on aloittaa sen käyttäminen. MyLionista tulee palveluaktiviteettien määränp alkaen 1. heinäkuuta, 2019, joten sen sijaan, että raportoisit seuraavan aktiviteettisi MyLCI:ssä kannattaa sinun kokeilla MyLionia!</a:t>
            </a:r>
          </a:p>
          <a:p>
            <a:endParaRPr lang="en-US"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Kiitos, kun osallistuit tämän päivän webinaariimme.</a:t>
            </a:r>
            <a:r>
              <a:rPr lang="fi-FI" baseline="0"/>
              <a:t> </a:t>
            </a:r>
            <a:r>
              <a:rPr lang="fi-FI"/>
              <a:t>Kuten mainitsin aikaisemmin, voit lähettää meille lisäkysymyksiä koskien MyLionia osoitteeseen mylion@lionsclubs.org.</a:t>
            </a:r>
            <a:r>
              <a:rPr lang="fi-FI" baseline="0"/>
              <a:t> Tukitiimimme ottaa sinuun yhteyttä suoraan ja varmistaa, että sinulla on kaikki tarvittava tieto MyLionin käyttämiseksi.</a:t>
            </a:r>
          </a:p>
        </p:txBody>
      </p:sp>
      <p:sp>
        <p:nvSpPr>
          <p:cNvPr id="4" name="Slide Number Placeholder 3"/>
          <p:cNvSpPr>
            <a:spLocks noGrp="1"/>
          </p:cNvSpPr>
          <p:nvPr>
            <p:ph type="sldNum" sz="quarter" idx="10"/>
          </p:nvPr>
        </p:nvSpPr>
        <p:spPr/>
        <p:txBody>
          <a:bodyPr/>
          <a:lstStyle/>
          <a:p>
            <a:fld id="{EE4159E8-CA19-4BB0-8ED9-16527D3A2E7E}" type="slidenum">
              <a:rPr lang="en-US" smtClean="0"/>
              <a:t>27</a:t>
            </a:fld>
            <a:endParaRPr lang="en-US"/>
          </a:p>
        </p:txBody>
      </p:sp>
    </p:spTree>
    <p:extLst>
      <p:ext uri="{BB962C8B-B14F-4D97-AF65-F5344CB8AC3E}">
        <p14:creationId xmlns:p14="http://schemas.microsoft.com/office/powerpoint/2010/main" val="358112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fi-FI" sz="1600" baseline="0"/>
              <a:t>Tämä webinaari löytyy nauhoitettuna lionsclubs.org sivuilta lähiaikoina. Lähetämme sähköpostitse linkin nauhoitukseen ja Usein Kysytyt Kysymykset osioon webinaarin päätyttyä.</a:t>
            </a:r>
          </a:p>
          <a:p>
            <a:endParaRPr lang="en-US" sz="1600" baseline="0" dirty="0"/>
          </a:p>
          <a:p>
            <a:r>
              <a:rPr lang="fi-FI" sz="1600" baseline="0"/>
              <a:t>Kiitos vielä ja hyvää jatkoa.</a:t>
            </a:r>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Ennen kuin</a:t>
            </a:r>
            <a:r>
              <a:rPr lang="fi-FI" baseline="0"/>
              <a:t> puhumme MyLionista, MyLCI:sta tai Lion-tilistä, meidän pitää puhua palvelusta.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Yli sadan vuoden ajan lionit ja leot ovat vaikuttaneet positiivisella tavalla sekä paikallisesti että maailmanlaajuisesti.  Tänään meillä on yli 1,4 miljoonaa jäsentä yli 200 eri maassa ja te klubivirkailijat edustatte lähes 50 000 klubia.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Lionien halu palvella ei ole muuttunut paljoakaan viimeisten sadan vuoden ajan, mutta monet muut asiat ovat muuttuneet. Olemme laajentaneet virallisten kielien lukumäärää, aloittaneet elektronisen viestinnän ja nähneet miten eri maista olevat jäsenet tekevät yhteistyötä vaikutuksemme moninkertaistamiseksi.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Jäsenmäärän ja palvelumme kasvu  tarkoittaa että lionien verkosto on vahvempi ja monipuolisempi kuin koskaan ennen.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Ottaen huomioon </a:t>
            </a:r>
            <a:r>
              <a:rPr lang="fi-FI" baseline="0" dirty="0"/>
              <a:t>että </a:t>
            </a:r>
            <a:r>
              <a:rPr lang="fi-FI" baseline="0" dirty="0" err="1"/>
              <a:t>lionien</a:t>
            </a:r>
            <a:r>
              <a:rPr lang="fi-FI" baseline="0" dirty="0"/>
              <a:t> verkoston kasvaminen ja monimutkaistaminen tarkoittaa, että tärkeä osa palvelumme matkaa on raportoida palvelusta, jotta tunnemme maailman </a:t>
            </a:r>
            <a:r>
              <a:rPr lang="fi-FI" baseline="0" dirty="0" err="1"/>
              <a:t>lionien</a:t>
            </a:r>
            <a:r>
              <a:rPr lang="fi-FI" baseline="0" dirty="0"/>
              <a:t> vaikutuksen.</a:t>
            </a:r>
          </a:p>
          <a:p>
            <a:endParaRPr lang="en-US" baseline="0" dirty="0"/>
          </a:p>
          <a:p>
            <a:pPr marL="0" indent="0">
              <a:buFont typeface="Arial" panose="020B0604020202020204" pitchFamily="34" charset="0"/>
              <a:buNone/>
            </a:pPr>
            <a:r>
              <a:rPr lang="fi-FI" baseline="0" dirty="0"/>
              <a:t>Raportoimme palvelusta myös, koska....</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fi-FI" baseline="0" dirty="0"/>
              <a:t>Haluamme tuntea klubiemme ja koko järjestön saavutukset. Haluamme juhlia ja osoittaa arvostusta yhteistyölle, jonka kautta autamme muita.</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fi-FI" baseline="0" dirty="0"/>
              <a:t>Haluamme nähdä miten muut palvelevat ja ehkä pystymme toteuttamaan vastaavan aktiviteetin omassa klubissamme.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fi-FI" baseline="0" dirty="0"/>
              <a:t>Haluamme asettaa uusia tavoitteita ja innostaa uuteen tai erilaiseen palveluun.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fi-FI" baseline="0" dirty="0"/>
              <a:t>Ja raportoimme, koska haluamme näyttää mitkä asiat ovat meille tärkeitä maailmanlaajuisesti ja paikallisesti sekä kannustaa muita ajattelemaan näitä asioita.</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aseline="0"/>
              <a:t>Lionit ovat kertoneet meille, että raportointiin liittyy haasteita.</a:t>
            </a:r>
          </a:p>
          <a:p>
            <a:endParaRPr lang="en-US" baseline="0" dirty="0"/>
          </a:p>
          <a:p>
            <a:pPr marL="171450" indent="-171450">
              <a:buFont typeface="Arial" panose="020B0604020202020204" pitchFamily="34" charset="0"/>
              <a:buChar char="•"/>
            </a:pPr>
            <a:r>
              <a:rPr lang="fi-FI" baseline="0"/>
              <a:t>Tämän päivän maailmassa me olemme tottuneet saamaan tietoja kaikesta mahdollisesta heti ja helposti. On sitten kyse päivän aikana ottamistamme askeleista tai miksi sähkölasku oli viimeksi niin korkea, me haluamme tietoa monella eri tasolla ja haluamme löytää sen itse. Joskus tietojen löytäminen helposti ei onnistu Lions Clubs Internationalissa.</a:t>
            </a:r>
          </a:p>
          <a:p>
            <a:endParaRPr lang="en-US" baseline="0" dirty="0"/>
          </a:p>
          <a:p>
            <a:pPr marL="171450" indent="-171450">
              <a:buFont typeface="Arial" panose="020B0604020202020204" pitchFamily="34" charset="0"/>
              <a:buChar char="•"/>
            </a:pPr>
            <a:r>
              <a:rPr lang="fi-FI" baseline="0"/>
              <a:t>Raportointi voi myös olla aikaavievää. </a:t>
            </a:r>
          </a:p>
          <a:p>
            <a:pPr marL="0" indent="0">
              <a:buFont typeface="Arial" panose="020B0604020202020204" pitchFamily="34" charset="0"/>
              <a:buNone/>
            </a:pPr>
            <a:endParaRPr lang="en-US" baseline="0" dirty="0"/>
          </a:p>
          <a:p>
            <a:pPr marL="628650" lvl="1" indent="-171450">
              <a:buFont typeface="Arial" panose="020B0604020202020204" pitchFamily="34" charset="0"/>
              <a:buChar char="•"/>
            </a:pPr>
            <a:r>
              <a:rPr lang="fi-FI" baseline="0"/>
              <a:t>Tällä hetkellä vain tietyt virkailijat voivat raportoida aktiviteetit MyLCI:ssa. Tämä on hyvä asia, koska voit kontrolloida sitä tietoa, mitä lisäämme tietokantaamme, mutta se voi olla myös hankala asia. Joskus meillä on klubin jäsen, joka on johtanut aktiviteettia ja hänellä on kaikki tarvittavat tiedot aktiviteetista kuten ajankohta, jne. sekä kuvaus itse aktiviteetista. Klubin jäsenten on annettava heidän tietonsa virkailijalle eivätkä he pääse itse lisäämään näitä tietoja.</a:t>
            </a:r>
          </a:p>
          <a:p>
            <a:pPr marL="628650" lvl="1" indent="-171450">
              <a:buFont typeface="Arial" panose="020B0604020202020204" pitchFamily="34" charset="0"/>
              <a:buChar char="•"/>
            </a:pPr>
            <a:r>
              <a:rPr lang="fi-FI" baseline="0"/>
              <a:t>Toinen asia tällä hetkellä on se että, </a:t>
            </a:r>
            <a:r>
              <a:rPr lang="fi-FI" b="1" baseline="0"/>
              <a:t>koska tällä hetkellä aktiviteetit voidaan raportoida vasta kun ne ovat päättyneet</a:t>
            </a:r>
            <a:r>
              <a:rPr lang="fi-FI" baseline="0"/>
              <a:t>, emme pysty lisäämään tietoja MyLCI:hin </a:t>
            </a:r>
            <a:r>
              <a:rPr lang="fi-FI" u="sng" baseline="0"/>
              <a:t>aktiviteetin edetessä</a:t>
            </a:r>
            <a:r>
              <a:rPr lang="fi-FI" baseline="0"/>
              <a:t>. Tietoja ei voida lisätä aktiviteetin aikana eikä kuvia voida ladata helposti. Tämä tarkoittaa, että monet klubit suorittavat raportoinnin kuukauden lopussa vaikka silloin riskinä on se, että unohdetaan yksityiskohtia.</a:t>
            </a:r>
          </a:p>
          <a:p>
            <a:endParaRPr lang="en-US" baseline="0" dirty="0"/>
          </a:p>
          <a:p>
            <a:pPr marL="171450" indent="-171450">
              <a:buFont typeface="Arial" panose="020B0604020202020204" pitchFamily="34" charset="0"/>
              <a:buChar char="•"/>
            </a:pPr>
            <a:r>
              <a:rPr lang="fi-FI" baseline="0"/>
              <a:t>Ja raportointia suoritettaessa saatamme törmätä vielä muihin esteisiin. Miten tulkitsen miten aktiviteetti on vaikuttanut? Miten luokittelen aktiviteetin? Joskus tulkitsemme MyLCI:n ehdotuksia eri tavoilla. Se saa meidät esittämään hyvän kysymyksen: jos emme pysty raportoimaan hyvin, miksi raportoimme ollenkaan?</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a:solidFill>
                  <a:prstClr val="white"/>
                </a:solidFill>
                <a:latin typeface="Arial" charset="0"/>
                <a:ea typeface="Arial" charset="0"/>
                <a:cs typeface="Arial" charset="0"/>
              </a:rPr>
              <a:t>Nämä haasteet tarkoittavat, että on olemassa tapoja tehdä palvelusta helpompaa lioneille ja leoille.</a:t>
            </a:r>
            <a:r>
              <a:rPr lang="fi-FI" sz="1200" b="0" baseline="0">
                <a:solidFill>
                  <a:prstClr val="white"/>
                </a:solidFill>
                <a:latin typeface="Arial" charset="0"/>
                <a:ea typeface="Arial" charset="0"/>
                <a:cs typeface="Arial" charset="0"/>
              </a:rPr>
              <a:t> Suuri osa tätä ratkaisua on digitaalisten sovellustemme parantaminen ja laajentaminen. Emme muuta 100-vuotista palveluamme, emmekä lopeta raprtointia - mutta voimme tehdä yhteyksien luomisesta, raportoinnista ja menestyksemme juhlimisesta helpompaa.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baseline="0" dirty="0">
              <a:solidFill>
                <a:prstClr val="white"/>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baseline="0">
                <a:solidFill>
                  <a:prstClr val="white"/>
                </a:solidFill>
                <a:latin typeface="Arial" charset="0"/>
                <a:ea typeface="Arial" charset="0"/>
                <a:cs typeface="Arial" charset="0"/>
              </a:rPr>
              <a:t>Joten puhutaampa hetki lionin dihimaailmasta, miten se hyödyttää teitä virkailijoina, ja miten lionit auttavat meitä digisovellustemme parantamisessa. </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fi-FI"/>
              <a:t>Kaikki</a:t>
            </a:r>
            <a:r>
              <a:rPr lang="fi-FI" baseline="0"/>
              <a:t> alkaa Lion-tilistä. Lion-tilin käyttäjätunnus ja salasana toimivat kaikissa sovelluksissa. Se on avain </a:t>
            </a:r>
            <a:r>
              <a:rPr lang="fi-FI"/>
              <a:t>lionien kaikkiin digitaalisiin tuotteisiin. Sitä kautta </a:t>
            </a:r>
            <a:r>
              <a:rPr lang="fi-FI" baseline="0"/>
              <a:t>pääset käyttämään MyLCI:ta, MyLionia, Shop-verkkokauppaa, Insights (uusin sovelluksemme) ja kaikkia tulevia sovelluksia. Kaikki lionit ja leot voivat luoda oman Lion-tilin.</a:t>
            </a:r>
          </a:p>
          <a:p>
            <a:endParaRPr lang="en-US" b="0" baseline="0" dirty="0"/>
          </a:p>
          <a:p>
            <a:r>
              <a:rPr lang="fi-FI" b="0" baseline="0"/>
              <a:t>Jäsenten, jotka ovat jo rekisteröityneet MyLionin käyttäjiksi, ei tarvitse rekisteröityä uudelleen Lion-tiliä varten. MyLion-käyttäjätunnusta ja salasanaa voidaan käyttää Lion-tilillä.</a:t>
            </a:r>
          </a:p>
          <a:p>
            <a:endParaRPr lang="en-US" b="0" baseline="0" dirty="0"/>
          </a:p>
          <a:p>
            <a:r>
              <a:rPr lang="fi-FI" sz="1200">
                <a:solidFill>
                  <a:schemeClr val="tx1"/>
                </a:solidFill>
                <a:latin typeface="+mn-lt"/>
                <a:ea typeface="+mn-ea"/>
                <a:cs typeface="+mn-cs"/>
              </a:rPr>
              <a:t>Jos et ole vielä rekisteröitynyt Lion-tilin käyttäjäksi, nyt on hyvä aika tehdä se.</a:t>
            </a:r>
            <a:r>
              <a:rPr lang="fi-FI" sz="1200" baseline="0">
                <a:solidFill>
                  <a:schemeClr val="tx1"/>
                </a:solidFill>
                <a:latin typeface="+mn-lt"/>
                <a:ea typeface="+mn-ea"/>
                <a:cs typeface="+mn-cs"/>
              </a:rPr>
              <a:t> T</a:t>
            </a:r>
            <a:r>
              <a:rPr lang="fi-FI" sz="1200">
                <a:solidFill>
                  <a:schemeClr val="tx1"/>
                </a:solidFill>
                <a:latin typeface="+mn-lt"/>
                <a:ea typeface="+mn-ea"/>
                <a:cs typeface="+mn-cs"/>
              </a:rPr>
              <a:t>arvitset jäsennumerosi</a:t>
            </a:r>
            <a:r>
              <a:rPr lang="fi-FI" sz="1200" baseline="0">
                <a:solidFill>
                  <a:schemeClr val="tx1"/>
                </a:solidFill>
                <a:latin typeface="+mn-lt"/>
                <a:ea typeface="+mn-ea"/>
                <a:cs typeface="+mn-cs"/>
              </a:rPr>
              <a:t> ja MyLCI:ssa olevan puhelinnumeron tai sähköpostiosoitteen.</a:t>
            </a:r>
            <a:r>
              <a:rPr lang="fi-FI" sz="1200">
                <a:solidFill>
                  <a:schemeClr val="tx1"/>
                </a:solidFill>
                <a:latin typeface="+mn-lt"/>
                <a:ea typeface="+mn-ea"/>
                <a:cs typeface="+mn-cs"/>
              </a:rPr>
              <a:t>  </a:t>
            </a:r>
          </a:p>
          <a:p>
            <a:endParaRPr lang="en-US" sz="1200" b="0" kern="1200" baseline="0" dirty="0">
              <a:solidFill>
                <a:schemeClr val="tx1"/>
              </a:solidFill>
              <a:effectLst/>
              <a:latin typeface="+mn-lt"/>
              <a:ea typeface="+mn-ea"/>
              <a:cs typeface="+mn-cs"/>
            </a:endParaRPr>
          </a:p>
          <a:p>
            <a:r>
              <a:rPr lang="fi-FI" sz="1200" b="1" baseline="0">
                <a:solidFill>
                  <a:schemeClr val="tx1"/>
                </a:solidFill>
                <a:latin typeface="+mn-lt"/>
                <a:ea typeface="+mn-ea"/>
                <a:cs typeface="+mn-cs"/>
              </a:rPr>
              <a:t>Useimmille jäsenille Lion-tilin luominen on ollut helppoa. Joillakin jäsenillä on ollut ongelmia, koska MyLCI:ssa on ollut vanhoja puhelinnumeroita tai sähköpostiosoitteita. Ymmärrämme, että tämä on aiheuttanut ongelmia MyLCI:n käyttämisessä, joten kiitos kaikille jotka ovat ottaneet meihin yhteyttä avun saamiseksi. </a:t>
            </a:r>
          </a:p>
          <a:p>
            <a:endParaRPr lang="en-US" sz="1200" b="0" kern="1200" baseline="0" dirty="0">
              <a:solidFill>
                <a:schemeClr val="tx1"/>
              </a:solidFill>
              <a:effectLst/>
              <a:latin typeface="+mn-lt"/>
              <a:ea typeface="+mn-ea"/>
              <a:cs typeface="+mn-cs"/>
            </a:endParaRPr>
          </a:p>
          <a:p>
            <a:r>
              <a:rPr lang="fi-FI" sz="1200" b="0" baseline="0">
                <a:solidFill>
                  <a:schemeClr val="tx1"/>
                </a:solidFill>
                <a:latin typeface="+mn-lt"/>
                <a:ea typeface="+mn-ea"/>
                <a:cs typeface="+mn-cs"/>
              </a:rPr>
              <a:t>Jos tarvitset apua Lion-tilin luomisessa tai kun pyydät jäseniä luomaan heidän Lion-tilinsä, ota yhteyttä Lions Clubs Internationalin henkilökuntaan osoitteessa mylion@lionsclubs.org. Tukitiimi on valmiina auttamaan!</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a:t>Kun olet kirjautunut sisään MyLioniin, pystyt helposti siirtymään eri sovellusten välillä. Lionjäsenet pääsevät tällä hetkellä käyttämään kaikkia ruudulla näkyviä sovelluksia PAITSI MyLCI:ta. MyLCI tulee säilymään vain virkailijoiden käytettävissä ja se näkyy harmaana ei-virkailijoille.</a:t>
            </a: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fi-FI" baseline="0"/>
              <a:t>Katsotaan tarkemmin MyLionia. MyLion on uusin palvelusovelluksemme ja siinä keskitytään lionien palveluun ja ystävyyssuhteisiin.</a:t>
            </a:r>
          </a:p>
          <a:p>
            <a:endParaRPr lang="en-US" baseline="0" dirty="0"/>
          </a:p>
          <a:p>
            <a:r>
              <a:rPr lang="fi-FI" baseline="0"/>
              <a:t>MyLion tarjoaa mahdollisuuksia pitää helpommin yhteyttä muihin jäseniin, etsiä ja inspiroitua palvelusta kaikkialla maailmassa sekä palvelumme mainostamiseksi.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en-US" sz="39984">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en-US" sz="1350" dirty="0">
                <a:solidFill>
                  <a:prstClr val="white">
                    <a:alpha val="44000"/>
                  </a:prstClr>
                </a:solidFill>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40.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mailto:mylion@lionsclubs.org" TargetMode="External"/><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8.xml"/><Relationship Id="rId4" Type="http://schemas.openxmlformats.org/officeDocument/2006/relationships/hyperlink" Target="mailto:mylionsupport@lionsclub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a16="http://schemas.microsoft.com/office/drawing/2014/main" id="{1009F760-D9F2-7740-BF46-490370A1D2DF}"/>
              </a:ext>
            </a:extLst>
          </p:cNvPr>
          <p:cNvSpPr>
            <a:spLocks noGrp="1"/>
          </p:cNvSpPr>
          <p:nvPr>
            <p:ph type="body" sz="quarter" idx="13"/>
          </p:nvPr>
        </p:nvSpPr>
        <p:spPr>
          <a:xfrm>
            <a:off x="774748" y="4471551"/>
            <a:ext cx="8638032" cy="535194"/>
          </a:xfrm>
        </p:spPr>
        <p:txBody>
          <a:bodyPr/>
          <a:lstStyle/>
          <a:p>
            <a:r>
              <a:rPr lang="fi-FI" sz="2000"/>
              <a:t>Miten MyLion tukee palvelua</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fi-FI"/>
              <a:t>Palvelu MyLionin avulla.</a:t>
            </a:r>
          </a:p>
        </p:txBody>
      </p:sp>
      <p:sp>
        <p:nvSpPr>
          <p:cNvPr id="2" name="Text Placeholder 1"/>
          <p:cNvSpPr>
            <a:spLocks noGrp="1"/>
          </p:cNvSpPr>
          <p:nvPr>
            <p:ph type="body" sz="quarter" idx="13"/>
          </p:nvPr>
        </p:nvSpPr>
        <p:spPr/>
        <p:txBody>
          <a:bodyPr/>
          <a:lstStyle/>
          <a:p>
            <a:r>
              <a:rPr lang="fi-FI"/>
              <a:t>Kaksi tapaa: Uusi aktiviteetti tai Raportoi aktiviteetti</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776252" cy="445043"/>
          </a:xfrm>
          <a:prstGeom prst="rect">
            <a:avLst/>
          </a:prstGeom>
        </p:spPr>
        <p:txBody>
          <a:bodyPr/>
          <a:lstStyle/>
          <a:p>
            <a:pPr marL="0" indent="0">
              <a:buNone/>
            </a:pPr>
            <a:r>
              <a:rPr lang="fi-FI" sz="4000" b="1">
                <a:solidFill>
                  <a:srgbClr val="0A5496"/>
                </a:solidFill>
              </a:rPr>
              <a:t>Raportoi jo suoritettu aktiviteetti MyLionissa. </a:t>
            </a:r>
          </a:p>
        </p:txBody>
      </p:sp>
      <p:sp>
        <p:nvSpPr>
          <p:cNvPr id="5" name="Content Placeholder 2"/>
          <p:cNvSpPr txBox="1">
            <a:spLocks/>
          </p:cNvSpPr>
          <p:nvPr/>
        </p:nvSpPr>
        <p:spPr bwMode="auto">
          <a:xfrm>
            <a:off x="685801" y="1752261"/>
            <a:ext cx="6529192" cy="5203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i-FI" sz="2600">
                <a:solidFill>
                  <a:schemeClr val="accent2">
                    <a:lumMod val="50000"/>
                  </a:schemeClr>
                </a:solidFill>
                <a:latin typeface="Arial" charset="0"/>
                <a:ea typeface="Arial" charset="0"/>
                <a:cs typeface="Arial" charset="0"/>
              </a:rPr>
              <a:t>Valitse </a:t>
            </a:r>
            <a:r>
              <a:rPr lang="fi-FI" sz="2600" b="1">
                <a:solidFill>
                  <a:schemeClr val="accent2">
                    <a:lumMod val="50000"/>
                  </a:schemeClr>
                </a:solidFill>
                <a:latin typeface="Arial" charset="0"/>
                <a:ea typeface="Arial" charset="0"/>
                <a:cs typeface="Arial" charset="0"/>
              </a:rPr>
              <a:t>Raportoi aktiviteetti</a:t>
            </a:r>
            <a:r>
              <a:rPr lang="fi-FI" sz="2600">
                <a:solidFill>
                  <a:schemeClr val="accent2">
                    <a:lumMod val="50000"/>
                  </a:schemeClr>
                </a:solidFill>
                <a:latin typeface="Arial" charset="0"/>
                <a:ea typeface="Arial" charset="0"/>
                <a:cs typeface="Arial" charset="0"/>
              </a:rPr>
              <a:t> jos haluat raportoida aktiviteetista, joka on jo</a:t>
            </a:r>
            <a:r>
              <a:rPr lang="fi-FI" sz="2600" b="1">
                <a:solidFill>
                  <a:schemeClr val="accent2">
                    <a:lumMod val="50000"/>
                  </a:schemeClr>
                </a:solidFill>
                <a:latin typeface="Arial" charset="0"/>
                <a:ea typeface="Arial" charset="0"/>
                <a:cs typeface="Arial" charset="0"/>
              </a:rPr>
              <a:t> </a:t>
            </a:r>
            <a:r>
              <a:rPr lang="fi-FI" sz="2600">
                <a:solidFill>
                  <a:schemeClr val="accent2">
                    <a:lumMod val="50000"/>
                  </a:schemeClr>
                </a:solidFill>
                <a:latin typeface="Arial" charset="0"/>
                <a:ea typeface="Arial" charset="0"/>
                <a:cs typeface="Arial" charset="0"/>
              </a:rPr>
              <a:t>suoritettu. Sen jälkeen:</a:t>
            </a:r>
          </a:p>
          <a:p>
            <a:pPr lvl="1">
              <a:lnSpc>
                <a:spcPct val="105000"/>
              </a:lnSpc>
              <a:spcAft>
                <a:spcPts val="1200"/>
              </a:spcAft>
            </a:pPr>
            <a:r>
              <a:rPr lang="fi-FI" sz="2000">
                <a:solidFill>
                  <a:schemeClr val="accent2">
                    <a:lumMod val="50000"/>
                  </a:schemeClr>
                </a:solidFill>
                <a:latin typeface="Arial" charset="0"/>
                <a:ea typeface="Arial" charset="0"/>
                <a:cs typeface="Arial" charset="0"/>
              </a:rPr>
              <a:t>Lisää tärkeitä yksityiskohtia.</a:t>
            </a:r>
          </a:p>
          <a:p>
            <a:pPr lvl="1">
              <a:lnSpc>
                <a:spcPct val="105000"/>
              </a:lnSpc>
              <a:spcAft>
                <a:spcPts val="1200"/>
              </a:spcAft>
            </a:pPr>
            <a:r>
              <a:rPr lang="fi-FI" sz="2000">
                <a:solidFill>
                  <a:schemeClr val="accent2">
                    <a:lumMod val="50000"/>
                  </a:schemeClr>
                </a:solidFill>
                <a:latin typeface="Arial" charset="0"/>
                <a:ea typeface="Arial" charset="0"/>
                <a:cs typeface="Arial" charset="0"/>
              </a:rPr>
              <a:t>Lataa valokuvia</a:t>
            </a:r>
          </a:p>
          <a:p>
            <a:pPr lvl="1">
              <a:lnSpc>
                <a:spcPct val="105000"/>
              </a:lnSpc>
              <a:spcAft>
                <a:spcPts val="1200"/>
              </a:spcAft>
            </a:pPr>
            <a:r>
              <a:rPr lang="fi-FI" sz="2000">
                <a:solidFill>
                  <a:schemeClr val="accent2">
                    <a:lumMod val="50000"/>
                  </a:schemeClr>
                </a:solidFill>
                <a:latin typeface="Arial" charset="0"/>
                <a:ea typeface="Arial" charset="0"/>
                <a:cs typeface="Arial" charset="0"/>
              </a:rPr>
              <a:t>Ilmoita montako ihmistä saanut apua</a:t>
            </a:r>
          </a:p>
          <a:p>
            <a:pPr>
              <a:lnSpc>
                <a:spcPct val="105000"/>
              </a:lnSpc>
              <a:spcAft>
                <a:spcPts val="1200"/>
              </a:spcAft>
            </a:pPr>
            <a:r>
              <a:rPr lang="fi-FI" sz="2400">
                <a:solidFill>
                  <a:srgbClr val="D9D9D9">
                    <a:lumMod val="50000"/>
                  </a:srgbClr>
                </a:solidFill>
                <a:latin typeface="Arial" panose="020B0604020202020204" pitchFamily="34" charset="0"/>
                <a:cs typeface="Arial" panose="020B0604020202020204" pitchFamily="34" charset="0"/>
              </a:rPr>
              <a:t>Vain raportointioikeuden saaneilla virkailijoilla on oikeus </a:t>
            </a:r>
            <a:r>
              <a:rPr lang="fi-FI" sz="2400" b="1">
                <a:solidFill>
                  <a:srgbClr val="D9D9D9">
                    <a:lumMod val="50000"/>
                  </a:srgbClr>
                </a:solidFill>
                <a:latin typeface="Arial" panose="020B0604020202020204" pitchFamily="34" charset="0"/>
                <a:cs typeface="Arial" panose="020B0604020202020204" pitchFamily="34" charset="0"/>
              </a:rPr>
              <a:t>Raportoida aktiviteetti</a:t>
            </a:r>
            <a:r>
              <a:rPr lang="fi-FI" sz="2400">
                <a:solidFill>
                  <a:srgbClr val="D9D9D9">
                    <a:lumMod val="50000"/>
                  </a:srgbClr>
                </a:solidFill>
                <a:latin typeface="Arial" panose="020B0604020202020204" pitchFamily="34" charset="0"/>
                <a:cs typeface="Arial" panose="020B0604020202020204" pitchFamily="34" charset="0"/>
              </a:rPr>
              <a:t>.</a:t>
            </a:r>
          </a:p>
          <a:p>
            <a:pPr>
              <a:lnSpc>
                <a:spcPct val="105000"/>
              </a:lnSpc>
              <a:spcAft>
                <a:spcPts val="1200"/>
              </a:spcAft>
            </a:pPr>
            <a:r>
              <a:rPr lang="fi-FI" sz="2400" b="1">
                <a:solidFill>
                  <a:srgbClr val="D9D9D9">
                    <a:lumMod val="50000"/>
                  </a:srgbClr>
                </a:solidFill>
                <a:latin typeface="Arial" panose="020B0604020202020204" pitchFamily="34" charset="0"/>
                <a:ea typeface="Arial" charset="0"/>
                <a:cs typeface="Arial" panose="020B0604020202020204" pitchFamily="34" charset="0"/>
              </a:rPr>
              <a:t>Tämä löytyy verkkosivulta ja MyLion-sovelluksesta.</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p:txBody>
      </p:sp>
      <p:pic>
        <p:nvPicPr>
          <p:cNvPr id="7" name="Picture 6" descr="A screenshot of a computer screen&#10;&#10;Description automatically generated">
            <a:extLst>
              <a:ext uri="{FF2B5EF4-FFF2-40B4-BE49-F238E27FC236}">
                <a16:creationId xmlns:a16="http://schemas.microsoft.com/office/drawing/2014/main"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fi-FI"/>
              <a:t>Esittely: Raportoi jo suoritettu aktiviteetti (verkkosivu).</a:t>
            </a:r>
          </a:p>
        </p:txBody>
      </p:sp>
      <p:sp>
        <p:nvSpPr>
          <p:cNvPr id="6" name="TextBox 5"/>
          <p:cNvSpPr txBox="1"/>
          <p:nvPr/>
        </p:nvSpPr>
        <p:spPr>
          <a:xfrm>
            <a:off x="4710624" y="4314063"/>
            <a:ext cx="2770750" cy="338554"/>
          </a:xfrm>
          <a:prstGeom prst="rect">
            <a:avLst/>
          </a:prstGeom>
          <a:noFill/>
        </p:spPr>
        <p:txBody>
          <a:bodyPr wrap="square" rtlCol="0">
            <a:spAutoFit/>
          </a:bodyPr>
          <a:lstStyle/>
          <a:p>
            <a:r>
              <a:rPr lang="fi-FI" sz="1600" i="1">
                <a:solidFill>
                  <a:schemeClr val="bg1"/>
                </a:solidFill>
              </a:rPr>
              <a:t>VIDEON LINKKI TÄHÄN</a:t>
            </a:r>
          </a:p>
        </p:txBody>
      </p:sp>
      <p:sp>
        <p:nvSpPr>
          <p:cNvPr id="7" name="TextBox 6"/>
          <p:cNvSpPr txBox="1"/>
          <p:nvPr/>
        </p:nvSpPr>
        <p:spPr>
          <a:xfrm>
            <a:off x="3037766" y="5815035"/>
            <a:ext cx="7193724" cy="338554"/>
          </a:xfrm>
          <a:prstGeom prst="rect">
            <a:avLst/>
          </a:prstGeom>
          <a:noFill/>
        </p:spPr>
        <p:txBody>
          <a:bodyPr wrap="square" rtlCol="0">
            <a:spAutoFit/>
          </a:bodyPr>
          <a:lstStyle/>
          <a:p>
            <a:r>
              <a:rPr lang="fi-FI" sz="1600" i="1">
                <a:solidFill>
                  <a:schemeClr val="bg1"/>
                </a:solidFill>
              </a:rPr>
              <a:t>MyLion on palveluaktiviteettien raportoinnin määränpää alkaen 1. heinäkuuta, 2019.</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1506200" cy="445043"/>
          </a:xfrm>
          <a:prstGeom prst="rect">
            <a:avLst/>
          </a:prstGeom>
        </p:spPr>
        <p:txBody>
          <a:bodyPr/>
          <a:lstStyle/>
          <a:p>
            <a:pPr marL="0" indent="0">
              <a:buNone/>
            </a:pPr>
            <a:r>
              <a:rPr lang="fi-FI" b="1" dirty="0">
                <a:solidFill>
                  <a:srgbClr val="0A5496"/>
                </a:solidFill>
              </a:rPr>
              <a:t>Suunnittele</a:t>
            </a:r>
            <a:r>
              <a:rPr lang="fi-FI" sz="4000" b="1" dirty="0">
                <a:solidFill>
                  <a:srgbClr val="0A5496"/>
                </a:solidFill>
              </a:rPr>
              <a:t> aktiviteetti ja raportoi se </a:t>
            </a:r>
            <a:r>
              <a:rPr lang="fi-FI" b="1" dirty="0" err="1">
                <a:solidFill>
                  <a:srgbClr val="0A5496"/>
                </a:solidFill>
              </a:rPr>
              <a:t>MyLionissa</a:t>
            </a:r>
            <a:endParaRPr lang="fi-FI" sz="4000" b="1" dirty="0">
              <a:solidFill>
                <a:srgbClr val="0A5496"/>
              </a:solidFill>
            </a:endParaRPr>
          </a:p>
        </p:txBody>
      </p:sp>
      <p:sp>
        <p:nvSpPr>
          <p:cNvPr id="5" name="Content Placeholder 2"/>
          <p:cNvSpPr txBox="1">
            <a:spLocks/>
          </p:cNvSpPr>
          <p:nvPr/>
        </p:nvSpPr>
        <p:spPr bwMode="auto">
          <a:xfrm>
            <a:off x="685800" y="1169669"/>
            <a:ext cx="6756723" cy="5203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i-FI" sz="2600" dirty="0">
                <a:solidFill>
                  <a:schemeClr val="accent2">
                    <a:lumMod val="50000"/>
                  </a:schemeClr>
                </a:solidFill>
                <a:latin typeface="Arial" charset="0"/>
                <a:ea typeface="Arial" charset="0"/>
                <a:cs typeface="Arial" charset="0"/>
              </a:rPr>
              <a:t>Luo ja julkaise tuleva aktiviteetti.</a:t>
            </a:r>
          </a:p>
          <a:p>
            <a:pPr>
              <a:lnSpc>
                <a:spcPct val="105000"/>
              </a:lnSpc>
              <a:spcAft>
                <a:spcPts val="1200"/>
              </a:spcAft>
            </a:pPr>
            <a:r>
              <a:rPr lang="fi-FI" sz="2600" dirty="0">
                <a:solidFill>
                  <a:schemeClr val="accent2">
                    <a:lumMod val="50000"/>
                  </a:schemeClr>
                </a:solidFill>
                <a:latin typeface="Arial" charset="0"/>
                <a:ea typeface="Arial" charset="0"/>
                <a:cs typeface="Arial" charset="0"/>
              </a:rPr>
              <a:t>Valitse Uusi aktiviteetti </a:t>
            </a:r>
            <a:r>
              <a:rPr lang="fi-FI" sz="2600" dirty="0" err="1">
                <a:solidFill>
                  <a:schemeClr val="accent2">
                    <a:lumMod val="50000"/>
                  </a:schemeClr>
                </a:solidFill>
                <a:latin typeface="Arial" charset="0"/>
                <a:ea typeface="Arial" charset="0"/>
                <a:cs typeface="Arial" charset="0"/>
              </a:rPr>
              <a:t>MyLionissa</a:t>
            </a:r>
            <a:r>
              <a:rPr lang="fi-FI" sz="2600" dirty="0">
                <a:solidFill>
                  <a:schemeClr val="accent2">
                    <a:lumMod val="50000"/>
                  </a:schemeClr>
                </a:solidFill>
                <a:latin typeface="Arial" charset="0"/>
                <a:ea typeface="Arial" charset="0"/>
                <a:cs typeface="Arial" charset="0"/>
              </a:rPr>
              <a:t>, ja sitten:</a:t>
            </a:r>
          </a:p>
          <a:p>
            <a:pPr lvl="1">
              <a:lnSpc>
                <a:spcPct val="105000"/>
              </a:lnSpc>
              <a:spcAft>
                <a:spcPts val="1200"/>
              </a:spcAft>
            </a:pPr>
            <a:r>
              <a:rPr lang="fi-FI" sz="2000" dirty="0">
                <a:solidFill>
                  <a:schemeClr val="accent2">
                    <a:lumMod val="50000"/>
                  </a:schemeClr>
                </a:solidFill>
                <a:latin typeface="Arial" charset="0"/>
                <a:ea typeface="Arial" charset="0"/>
                <a:cs typeface="Arial" charset="0"/>
              </a:rPr>
              <a:t>Lisää tärkeitä yksityiskohtia.</a:t>
            </a:r>
          </a:p>
          <a:p>
            <a:pPr lvl="1">
              <a:lnSpc>
                <a:spcPct val="105000"/>
              </a:lnSpc>
              <a:spcAft>
                <a:spcPts val="1200"/>
              </a:spcAft>
            </a:pPr>
            <a:r>
              <a:rPr lang="fi-FI" sz="2000" dirty="0">
                <a:solidFill>
                  <a:schemeClr val="accent2">
                    <a:lumMod val="50000"/>
                  </a:schemeClr>
                </a:solidFill>
                <a:latin typeface="Arial" charset="0"/>
                <a:ea typeface="Arial" charset="0"/>
                <a:cs typeface="Arial" charset="0"/>
              </a:rPr>
              <a:t>Lataa valokuvia</a:t>
            </a:r>
          </a:p>
          <a:p>
            <a:pPr lvl="1">
              <a:lnSpc>
                <a:spcPct val="105000"/>
              </a:lnSpc>
              <a:spcAft>
                <a:spcPts val="1200"/>
              </a:spcAft>
            </a:pPr>
            <a:r>
              <a:rPr lang="fi-FI" sz="2000" dirty="0">
                <a:solidFill>
                  <a:schemeClr val="accent2">
                    <a:lumMod val="50000"/>
                  </a:schemeClr>
                </a:solidFill>
                <a:latin typeface="Arial" charset="0"/>
                <a:ea typeface="Arial" charset="0"/>
                <a:cs typeface="Arial" charset="0"/>
              </a:rPr>
              <a:t>Kutsu jäseniä osallistumaan </a:t>
            </a:r>
          </a:p>
          <a:p>
            <a:pPr lvl="1">
              <a:lnSpc>
                <a:spcPct val="105000"/>
              </a:lnSpc>
              <a:spcAft>
                <a:spcPts val="1200"/>
              </a:spcAft>
            </a:pPr>
            <a:r>
              <a:rPr lang="fi-FI" sz="2000" dirty="0">
                <a:solidFill>
                  <a:schemeClr val="accent2">
                    <a:lumMod val="50000"/>
                  </a:schemeClr>
                </a:solidFill>
                <a:latin typeface="Arial" charset="0"/>
                <a:ea typeface="Arial" charset="0"/>
                <a:cs typeface="Arial" charset="0"/>
              </a:rPr>
              <a:t>Julkaise </a:t>
            </a:r>
          </a:p>
          <a:p>
            <a:pPr>
              <a:lnSpc>
                <a:spcPct val="105000"/>
              </a:lnSpc>
              <a:spcAft>
                <a:spcPts val="1200"/>
              </a:spcAft>
            </a:pPr>
            <a:r>
              <a:rPr lang="fi-FI" sz="2400" dirty="0">
                <a:solidFill>
                  <a:srgbClr val="D9D9D9">
                    <a:lumMod val="50000"/>
                  </a:srgbClr>
                </a:solidFill>
                <a:latin typeface="Arial" panose="020B0604020202020204" pitchFamily="34" charset="0"/>
                <a:cs typeface="Arial" panose="020B0604020202020204" pitchFamily="34" charset="0"/>
              </a:rPr>
              <a:t>Aktiviteetti on päättynyt? Virkailijat lisäävät vaikutustietoja ja raportointi on suoritettu!</a:t>
            </a:r>
          </a:p>
          <a:p>
            <a:pPr>
              <a:lnSpc>
                <a:spcPct val="105000"/>
              </a:lnSpc>
              <a:spcAft>
                <a:spcPts val="1200"/>
              </a:spcAft>
            </a:pPr>
            <a:r>
              <a:rPr lang="fi-FI" sz="2400" dirty="0">
                <a:solidFill>
                  <a:srgbClr val="D9D9D9">
                    <a:lumMod val="50000"/>
                  </a:srgbClr>
                </a:solidFill>
                <a:latin typeface="Arial" panose="020B0604020202020204" pitchFamily="34" charset="0"/>
                <a:ea typeface="Arial" charset="0"/>
                <a:cs typeface="Arial" panose="020B0604020202020204" pitchFamily="34" charset="0"/>
              </a:rPr>
              <a:t>Kuka tahansa </a:t>
            </a:r>
            <a:r>
              <a:rPr lang="fi-FI" sz="2400" dirty="0" err="1">
                <a:solidFill>
                  <a:srgbClr val="D9D9D9">
                    <a:lumMod val="50000"/>
                  </a:srgbClr>
                </a:solidFill>
                <a:latin typeface="Arial" panose="020B0604020202020204" pitchFamily="34" charset="0"/>
                <a:ea typeface="Arial" charset="0"/>
                <a:cs typeface="Arial" panose="020B0604020202020204" pitchFamily="34" charset="0"/>
              </a:rPr>
              <a:t>lion</a:t>
            </a:r>
            <a:r>
              <a:rPr lang="fi-FI" sz="2400" dirty="0">
                <a:solidFill>
                  <a:srgbClr val="D9D9D9">
                    <a:lumMod val="50000"/>
                  </a:srgbClr>
                </a:solidFill>
                <a:latin typeface="Arial" panose="020B0604020202020204" pitchFamily="34" charset="0"/>
                <a:ea typeface="Arial" charset="0"/>
                <a:cs typeface="Arial" panose="020B0604020202020204" pitchFamily="34" charset="0"/>
              </a:rPr>
              <a:t> tai </a:t>
            </a:r>
            <a:r>
              <a:rPr lang="fi-FI" sz="2400" dirty="0" err="1">
                <a:solidFill>
                  <a:srgbClr val="D9D9D9">
                    <a:lumMod val="50000"/>
                  </a:srgbClr>
                </a:solidFill>
                <a:latin typeface="Arial" panose="020B0604020202020204" pitchFamily="34" charset="0"/>
                <a:ea typeface="Arial" charset="0"/>
                <a:cs typeface="Arial" panose="020B0604020202020204" pitchFamily="34" charset="0"/>
              </a:rPr>
              <a:t>leo</a:t>
            </a:r>
            <a:r>
              <a:rPr lang="fi-FI" sz="2400" dirty="0">
                <a:solidFill>
                  <a:srgbClr val="D9D9D9">
                    <a:lumMod val="50000"/>
                  </a:srgbClr>
                </a:solidFill>
                <a:latin typeface="Arial" panose="020B0604020202020204" pitchFamily="34" charset="0"/>
                <a:ea typeface="Arial" charset="0"/>
                <a:cs typeface="Arial" panose="020B0604020202020204" pitchFamily="34" charset="0"/>
              </a:rPr>
              <a:t> voi luoda </a:t>
            </a:r>
            <a:r>
              <a:rPr lang="fi-FI" sz="2400" b="1" dirty="0">
                <a:solidFill>
                  <a:srgbClr val="D9D9D9">
                    <a:lumMod val="50000"/>
                  </a:srgbClr>
                </a:solidFill>
                <a:latin typeface="Arial" panose="020B0604020202020204" pitchFamily="34" charset="0"/>
                <a:ea typeface="Arial" charset="0"/>
                <a:cs typeface="Arial" panose="020B0604020202020204" pitchFamily="34" charset="0"/>
              </a:rPr>
              <a:t>Uuden aktiviteetin</a:t>
            </a: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Arial" charset="0"/>
              <a:ea typeface="Arial" charset="0"/>
              <a:cs typeface="Arial" charset="0"/>
            </a:endParaRPr>
          </a:p>
        </p:txBody>
      </p:sp>
      <p:pic>
        <p:nvPicPr>
          <p:cNvPr id="6" name="Picture 5" descr="A screenshot of a computer screen&#10;&#10;Description automatically generated">
            <a:extLst>
              <a:ext uri="{FF2B5EF4-FFF2-40B4-BE49-F238E27FC236}">
                <a16:creationId xmlns:a16="http://schemas.microsoft.com/office/drawing/2014/main"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a16="http://schemas.microsoft.com/office/drawing/2014/main"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fi-FI"/>
              <a:t>Esittely: Suunnittele aktiviteetti MyLionissa (verkkosivulla).</a:t>
            </a:r>
          </a:p>
        </p:txBody>
      </p:sp>
      <p:sp>
        <p:nvSpPr>
          <p:cNvPr id="2" name="TextBox 1"/>
          <p:cNvSpPr txBox="1"/>
          <p:nvPr/>
        </p:nvSpPr>
        <p:spPr>
          <a:xfrm>
            <a:off x="2868459" y="4288405"/>
            <a:ext cx="6455080" cy="338554"/>
          </a:xfrm>
          <a:prstGeom prst="rect">
            <a:avLst/>
          </a:prstGeom>
          <a:noFill/>
        </p:spPr>
        <p:txBody>
          <a:bodyPr wrap="square" rtlCol="0">
            <a:spAutoFit/>
          </a:bodyPr>
          <a:lstStyle/>
          <a:p>
            <a:r>
              <a:rPr lang="fi-FI" sz="1600">
                <a:latin typeface="Arial" panose="020B0604020202020204" pitchFamily="34" charset="0"/>
                <a:cs typeface="Arial" panose="020B0604020202020204" pitchFamily="34" charset="0"/>
                <a:hlinkClick r:id="rId3"/>
              </a:rPr>
              <a:t>https://www.youtube.com/watch?v=npuTGERBctE&amp;feature=youtu.be</a:t>
            </a:r>
          </a:p>
        </p:txBody>
      </p:sp>
      <p:sp>
        <p:nvSpPr>
          <p:cNvPr id="5" name="TextBox 4"/>
          <p:cNvSpPr txBox="1"/>
          <p:nvPr/>
        </p:nvSpPr>
        <p:spPr>
          <a:xfrm>
            <a:off x="2743201" y="5975672"/>
            <a:ext cx="7193724" cy="338554"/>
          </a:xfrm>
          <a:prstGeom prst="rect">
            <a:avLst/>
          </a:prstGeom>
          <a:noFill/>
        </p:spPr>
        <p:txBody>
          <a:bodyPr wrap="square" rtlCol="0">
            <a:spAutoFit/>
          </a:bodyPr>
          <a:lstStyle/>
          <a:p>
            <a:r>
              <a:rPr lang="fi-FI" sz="1600" i="1">
                <a:solidFill>
                  <a:schemeClr val="bg1"/>
                </a:solidFill>
              </a:rPr>
              <a:t>MyLion on palveluaktiviteettien raportoinnin määränpää alkaen 1. heinäkuuta, 2019.</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fi-FI" sz="4000"/>
              <a:t>Klubivirkailijat ja MyLion</a:t>
            </a: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fi-FI" sz="2100" b="1">
                <a:solidFill>
                  <a:srgbClr val="D9D9D9">
                    <a:lumMod val="50000"/>
                  </a:srgbClr>
                </a:solidFill>
                <a:latin typeface="Arial" panose="020B0604020202020204" pitchFamily="34" charset="0"/>
                <a:cs typeface="Arial" panose="020B0604020202020204" pitchFamily="34" charset="0"/>
              </a:rPr>
              <a:t>Ketkä klubivirkailijat voivat raportoida aktiviteetteja?</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Lionsklubin presidentti</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Lionsklubin sihteeri</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Klubin palvelujohtaja</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Klubin hallintovirkailija</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Leoklubin presidentti</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Leoklubin sihteeri</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cs typeface="Arial" panose="020B0604020202020204" pitchFamily="34" charset="0"/>
            </a:endParaRPr>
          </a:p>
          <a:p>
            <a:pPr marL="3174" indent="0">
              <a:lnSpc>
                <a:spcPct val="105000"/>
              </a:lnSpc>
              <a:buClr>
                <a:srgbClr val="EBB700"/>
              </a:buClr>
              <a:buNone/>
            </a:pPr>
            <a:r>
              <a:rPr lang="fi-FI" sz="2100" b="1">
                <a:solidFill>
                  <a:srgbClr val="D9D9D9">
                    <a:lumMod val="50000"/>
                  </a:srgbClr>
                </a:solidFill>
                <a:latin typeface="Arial" panose="020B0604020202020204" pitchFamily="34" charset="0"/>
                <a:cs typeface="Arial" panose="020B0604020202020204" pitchFamily="34" charset="0"/>
              </a:rPr>
              <a:t>Mitä muuta nämä virkailijat voivat tehdä?</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Poistaa/muokata jäsenen luomaa aktiviteettia</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Raportoida klubiaktiviteetteja</a:t>
            </a:r>
          </a:p>
          <a:p>
            <a:pPr lvl="1">
              <a:lnSpc>
                <a:spcPct val="105000"/>
              </a:lnSpc>
              <a:buFont typeface="Arial" panose="020B0604020202020204" pitchFamily="34" charset="0"/>
              <a:buChar char="•"/>
            </a:pPr>
            <a:r>
              <a:rPr lang="fi-FI" sz="1800">
                <a:solidFill>
                  <a:srgbClr val="D9D9D9">
                    <a:lumMod val="50000"/>
                  </a:srgbClr>
                </a:solidFill>
                <a:latin typeface="Arial" panose="020B0604020202020204" pitchFamily="34" charset="0"/>
                <a:cs typeface="Arial" panose="020B0604020202020204" pitchFamily="34" charset="0"/>
              </a:rPr>
              <a:t>Muokata klubin profiilia (vinkki: katso lionsclubs.org klubihausta oman klubisi profiili!)</a:t>
            </a:r>
          </a:p>
          <a:p>
            <a:pPr lvl="1">
              <a:lnSpc>
                <a:spcPct val="105000"/>
              </a:lnSpc>
              <a:buFont typeface="Arial" panose="020B0604020202020204" pitchFamily="34" charset="0"/>
              <a:buChar char="•"/>
            </a:pPr>
            <a:endParaRPr lang="en-US" sz="1800" dirty="0">
              <a:solidFill>
                <a:srgbClr val="D9D9D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432758" cy="42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fi-FI" sz="2000" b="1">
                <a:solidFill>
                  <a:srgbClr val="D9D9D9">
                    <a:lumMod val="50000"/>
                  </a:srgbClr>
                </a:solidFill>
                <a:latin typeface="Arial" charset="0"/>
                <a:ea typeface="Arial" charset="0"/>
                <a:cs typeface="Arial" charset="0"/>
              </a:rPr>
              <a:t>Minulla on useampi virka. Miten muutan rooliani MyLionissa?</a:t>
            </a:r>
          </a:p>
          <a:p>
            <a:pPr>
              <a:lnSpc>
                <a:spcPct val="105000"/>
              </a:lnSpc>
              <a:spcAft>
                <a:spcPts val="1200"/>
              </a:spcAft>
            </a:pPr>
            <a:r>
              <a:rPr lang="fi-FI" sz="2000">
                <a:solidFill>
                  <a:srgbClr val="D9D9D9">
                    <a:lumMod val="50000"/>
                  </a:srgbClr>
                </a:solidFill>
                <a:latin typeface="Arial" charset="0"/>
                <a:ea typeface="Arial" charset="0"/>
                <a:cs typeface="Arial" charset="0"/>
              </a:rPr>
              <a:t>MyLion tunnistaa kaikki köyttäjät roolit ja antaa pääsyn näihin rooleihin ja virkoihin liittyviin toimintoihin joita tarvitset aktiviteettien toteuttamiseksi. Sinun ei tarvitse vaihtaa rooliasi manuaalisesti.</a:t>
            </a:r>
          </a:p>
          <a:p>
            <a:pPr marL="0" indent="0">
              <a:lnSpc>
                <a:spcPct val="105000"/>
              </a:lnSpc>
              <a:spcAft>
                <a:spcPts val="1200"/>
              </a:spcAft>
              <a:buNone/>
            </a:pPr>
            <a:endParaRPr lang="en-US" sz="2000" kern="0" dirty="0">
              <a:solidFill>
                <a:srgbClr val="D9D9D9">
                  <a:lumMod val="50000"/>
                </a:srgbClr>
              </a:solidFill>
              <a:latin typeface="Arial" charset="0"/>
              <a:ea typeface="Arial" charset="0"/>
              <a:cs typeface="Arial" charset="0"/>
            </a:endParaRPr>
          </a:p>
          <a:p>
            <a:pPr marL="0" indent="0">
              <a:lnSpc>
                <a:spcPct val="105000"/>
              </a:lnSpc>
              <a:spcAft>
                <a:spcPts val="1200"/>
              </a:spcAft>
              <a:buNone/>
            </a:pPr>
            <a:r>
              <a:rPr lang="fi-FI" sz="2000" b="1">
                <a:solidFill>
                  <a:srgbClr val="D9D9D9">
                    <a:lumMod val="50000"/>
                  </a:srgbClr>
                </a:solidFill>
                <a:latin typeface="Arial" charset="0"/>
                <a:ea typeface="Arial" charset="0"/>
                <a:cs typeface="Arial" charset="0"/>
              </a:rPr>
              <a:t>MyLion on palveluaktiviteettien raportoinnin määränpää alkaen 1. heinäkuuta, 2019. Mutta sallitaanko 2018-2019 vuodelle vielä raportointia MyLCI:n kautta?</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Kyllä. Palveluaktiviteetteja voidaan raportoida 2018-2019 vuonna 15. Heinäkuuta, 2019 asti.</a:t>
            </a:r>
          </a:p>
          <a:p>
            <a:pPr>
              <a:lnSpc>
                <a:spcPct val="105000"/>
              </a:lnSpc>
              <a:spcAft>
                <a:spcPts val="1200"/>
              </a:spcAft>
            </a:pPr>
            <a:endParaRPr lang="en-US" sz="1400" kern="0" dirty="0">
              <a:solidFill>
                <a:srgbClr val="D9D9D9">
                  <a:lumMod val="50000"/>
                </a:srgbClr>
              </a:solidFill>
              <a:latin typeface="Arial" charset="0"/>
              <a:ea typeface="Arial" charset="0"/>
              <a:cs typeface="Arial" charset="0"/>
            </a:endParaRPr>
          </a:p>
          <a:p>
            <a:pPr>
              <a:lnSpc>
                <a:spcPct val="105000"/>
              </a:lnSpc>
              <a:spcAft>
                <a:spcPts val="1200"/>
              </a:spcAft>
              <a:buClr>
                <a:prstClr val="white"/>
              </a:buClr>
              <a:buFont typeface="Arial" charset="0"/>
              <a:buChar char="•"/>
            </a:pPr>
            <a:endParaRPr lang="en-US" sz="1400" kern="0" dirty="0">
              <a:solidFill>
                <a:srgbClr val="D9D9D9">
                  <a:lumMod val="50000"/>
                </a:srgbClr>
              </a:solidFill>
              <a:latin typeface="Arial" charset="0"/>
              <a:ea typeface="Arial" charset="0"/>
              <a:cs typeface="Arial" charset="0"/>
            </a:endParaRPr>
          </a:p>
        </p:txBody>
      </p:sp>
      <p:sp>
        <p:nvSpPr>
          <p:cNvPr id="2" name="Text Placeholder 1"/>
          <p:cNvSpPr>
            <a:spLocks noGrp="1"/>
          </p:cNvSpPr>
          <p:nvPr>
            <p:ph type="body" sz="quarter" idx="12"/>
          </p:nvPr>
        </p:nvSpPr>
        <p:spPr>
          <a:xfrm>
            <a:off x="685800" y="724626"/>
            <a:ext cx="8357992" cy="445043"/>
          </a:xfrm>
        </p:spPr>
        <p:txBody>
          <a:bodyPr/>
          <a:lstStyle/>
          <a:p>
            <a:r>
              <a:rPr lang="fi-FI"/>
              <a:t>MyLion – usein kysyttyjä kysymyksiä</a:t>
            </a: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fi-FI" sz="2000" b="1">
                <a:solidFill>
                  <a:srgbClr val="D9D9D9">
                    <a:lumMod val="50000"/>
                  </a:srgbClr>
                </a:solidFill>
                <a:latin typeface="Arial" charset="0"/>
                <a:ea typeface="Arial" charset="0"/>
                <a:cs typeface="Arial" charset="0"/>
              </a:rPr>
              <a:t>Missä ovat nimikkoaktiviteetit? Ja onko nimikkoaktiviteeteille virallista määritelmää?</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Nimikkoaktiviteetit ovat valittavissa kesäkuusta 2019.</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Lions Clubs International määrittelee nimikkoaktiviteetin sellaisena aktiviteettina, joka toistuu määräajoin ja edustaa jotakin järjestävän klubin, piirin tai moninkertaispiirin erityispiirrettä / kiinnostuksen kohdetta.</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Tämän perusteella lionit ja leot voivat itse päättää, mitkä ovat heidän nimikkoaktiviteettejaan.</a:t>
            </a:r>
          </a:p>
        </p:txBody>
      </p:sp>
      <p:sp>
        <p:nvSpPr>
          <p:cNvPr id="2" name="Text Placeholder 1"/>
          <p:cNvSpPr>
            <a:spLocks noGrp="1"/>
          </p:cNvSpPr>
          <p:nvPr>
            <p:ph type="body" sz="quarter" idx="12"/>
          </p:nvPr>
        </p:nvSpPr>
        <p:spPr>
          <a:xfrm>
            <a:off x="685799" y="724626"/>
            <a:ext cx="10863197" cy="445043"/>
          </a:xfrm>
        </p:spPr>
        <p:txBody>
          <a:bodyPr/>
          <a:lstStyle/>
          <a:p>
            <a:r>
              <a:rPr lang="fi-FI"/>
              <a:t>MyLion – usein kysyttyjä kysymyksiä (jatkuu)</a:t>
            </a: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fi-FI" sz="2000" b="1">
                <a:solidFill>
                  <a:srgbClr val="D9D9D9">
                    <a:lumMod val="50000"/>
                  </a:srgbClr>
                </a:solidFill>
                <a:latin typeface="Arial" charset="0"/>
                <a:ea typeface="Arial" charset="0"/>
                <a:cs typeface="Arial" charset="0"/>
              </a:rPr>
              <a:t>Miten luokittelen aktiviteetin?</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Valitse ensin aktiviteetin tyyppi (palveluaktiviteetti, varainkeruutilaisuus, kokous) </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Valitse sitten sopiva ”maailmanlaajuinen avustuskohde”. Jos aktiviteetti ei sovi mihinkään maailmanlaajuiseen avustuskohteeseen, valitse ”Muu”.</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Riippuen valitusta maailmanlaajuisesta avustuskohteesta saat valittavaksi muutamia ala-kategorioita. Valitse alakategoria, joka parhaiten kuvaa aktiviteettianne.</a:t>
            </a:r>
          </a:p>
        </p:txBody>
      </p:sp>
      <p:sp>
        <p:nvSpPr>
          <p:cNvPr id="2" name="Text Placeholder 1"/>
          <p:cNvSpPr>
            <a:spLocks noGrp="1"/>
          </p:cNvSpPr>
          <p:nvPr>
            <p:ph type="body" sz="quarter" idx="12"/>
          </p:nvPr>
        </p:nvSpPr>
        <p:spPr>
          <a:xfrm>
            <a:off x="685799" y="724626"/>
            <a:ext cx="10863197" cy="445043"/>
          </a:xfrm>
        </p:spPr>
        <p:txBody>
          <a:bodyPr/>
          <a:lstStyle/>
          <a:p>
            <a:r>
              <a:rPr lang="fi-FI"/>
              <a:t>MyLion – usein kysyttyjä kysymyksiä (jatkuu)</a:t>
            </a: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fi-FI" sz="2000" b="1">
                <a:solidFill>
                  <a:srgbClr val="D9D9D9">
                    <a:lumMod val="50000"/>
                  </a:srgbClr>
                </a:solidFill>
                <a:latin typeface="Arial" charset="0"/>
                <a:ea typeface="Arial" charset="0"/>
                <a:cs typeface="Arial" charset="0"/>
              </a:rPr>
              <a:t>Entä jos osallistun piirin tai moninkertaispiirin johtamaan aktiviteettiin?</a:t>
            </a:r>
          </a:p>
          <a:p>
            <a:pPr marL="230182" lvl="1" indent="-230182">
              <a:lnSpc>
                <a:spcPct val="105000"/>
              </a:lnSpc>
              <a:spcAft>
                <a:spcPts val="1200"/>
              </a:spcAft>
              <a:buFont typeface="Arial" pitchFamily="34" charset="0"/>
              <a:buChar char="•"/>
            </a:pPr>
            <a:r>
              <a:rPr lang="fi-FI" sz="2000">
                <a:solidFill>
                  <a:srgbClr val="D9D9D9">
                    <a:lumMod val="50000"/>
                  </a:srgbClr>
                </a:solidFill>
                <a:latin typeface="Arial" charset="0"/>
                <a:ea typeface="Arial" charset="0"/>
                <a:cs typeface="Arial" charset="0"/>
              </a:rPr>
              <a:t>……………………</a:t>
            </a:r>
          </a:p>
        </p:txBody>
      </p:sp>
      <p:sp>
        <p:nvSpPr>
          <p:cNvPr id="2" name="Text Placeholder 1"/>
          <p:cNvSpPr>
            <a:spLocks noGrp="1"/>
          </p:cNvSpPr>
          <p:nvPr>
            <p:ph type="body" sz="quarter" idx="12"/>
          </p:nvPr>
        </p:nvSpPr>
        <p:spPr>
          <a:xfrm>
            <a:off x="685799" y="724626"/>
            <a:ext cx="10863197" cy="445043"/>
          </a:xfrm>
        </p:spPr>
        <p:txBody>
          <a:bodyPr/>
          <a:lstStyle/>
          <a:p>
            <a:r>
              <a:rPr lang="fi-FI"/>
              <a:t>MyLion – usein kysyttyjä kysymyksiä (jatkuu)</a:t>
            </a:r>
          </a:p>
        </p:txBody>
      </p:sp>
    </p:spTree>
    <p:extLst>
      <p:ext uri="{BB962C8B-B14F-4D97-AF65-F5344CB8AC3E}">
        <p14:creationId xmlns:p14="http://schemas.microsoft.com/office/powerpoint/2010/main" val="372896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prstClr val="white">
                    <a:alpha val="44000"/>
                  </a:prstClr>
                </a:solidFill>
              </a:rPr>
              <a:t>aa</a:t>
            </a:r>
          </a:p>
        </p:txBody>
      </p:sp>
      <p:sp>
        <p:nvSpPr>
          <p:cNvPr id="9" name="Background - Solid">
            <a:extLst>
              <a:ext uri="{FF2B5EF4-FFF2-40B4-BE49-F238E27FC236}">
                <a16:creationId xmlns:a16="http://schemas.microsoft.com/office/drawing/2014/main"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prstClr val="white">
                    <a:alpha val="44000"/>
                  </a:prstClr>
                </a:solidFill>
              </a:rPr>
              <a:t>A,</a:t>
            </a:r>
          </a:p>
        </p:txBody>
      </p:sp>
      <p:sp>
        <p:nvSpPr>
          <p:cNvPr id="4" name="Large #">
            <a:extLst>
              <a:ext uri="{FF2B5EF4-FFF2-40B4-BE49-F238E27FC236}">
                <a16:creationId xmlns:a16="http://schemas.microsoft.com/office/drawing/2014/main" id="{33632580-C8D1-9543-A017-C596B265E906}"/>
              </a:ext>
            </a:extLst>
          </p:cNvPr>
          <p:cNvSpPr txBox="1"/>
          <p:nvPr/>
        </p:nvSpPr>
        <p:spPr>
          <a:xfrm>
            <a:off x="336884" y="2997013"/>
            <a:ext cx="4364455" cy="1068882"/>
          </a:xfrm>
          <a:prstGeom prst="rect">
            <a:avLst/>
          </a:prstGeom>
          <a:noFill/>
        </p:spPr>
        <p:txBody>
          <a:bodyPr wrap="square" rtlCol="0" anchor="b">
            <a:spAutoFit/>
          </a:bodyPr>
          <a:lstStyle/>
          <a:p>
            <a:pPr algn="ctr">
              <a:lnSpc>
                <a:spcPts val="9000"/>
              </a:lnSpc>
            </a:pPr>
            <a:r>
              <a:rPr lang="fi-FI" sz="3800" b="1" i="1">
                <a:solidFill>
                  <a:prstClr val="white"/>
                </a:solidFill>
                <a:latin typeface="Arial" panose="020B0604020202020204" pitchFamily="34" charset="0"/>
                <a:ea typeface="Arial" charset="0"/>
                <a:cs typeface="Arial" panose="020B0604020202020204" pitchFamily="34" charset="0"/>
              </a:rPr>
              <a:t>Tässä aiheemme...</a:t>
            </a:r>
          </a:p>
        </p:txBody>
      </p:sp>
      <p:sp>
        <p:nvSpPr>
          <p:cNvPr id="11" name="Page Number - Blue">
            <a:extLst>
              <a:ext uri="{FF2B5EF4-FFF2-40B4-BE49-F238E27FC236}">
                <a16:creationId xmlns:a16="http://schemas.microsoft.com/office/drawing/2014/main"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sp>
        <p:nvSpPr>
          <p:cNvPr id="12" name="Rectangle 11">
            <a:extLst>
              <a:ext uri="{FF2B5EF4-FFF2-40B4-BE49-F238E27FC236}">
                <a16:creationId xmlns:a16="http://schemas.microsoft.com/office/drawing/2014/main"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id="{A976928F-B454-9A49-B6F7-D7B881D56ADF}"/>
              </a:ext>
            </a:extLst>
          </p:cNvPr>
          <p:cNvSpPr txBox="1">
            <a:spLocks/>
          </p:cNvSpPr>
          <p:nvPr/>
        </p:nvSpPr>
        <p:spPr>
          <a:xfrm>
            <a:off x="6254532" y="575061"/>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fi-FI" sz="2400" b="1">
                <a:solidFill>
                  <a:srgbClr val="0D2240"/>
                </a:solidFill>
              </a:rPr>
              <a:t>Lionit ja palvelu</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i-FI" sz="2400" b="1">
                <a:solidFill>
                  <a:srgbClr val="0D2240"/>
                </a:solidFill>
              </a:rPr>
              <a:t>Digitaaliset sovellukset lionien apuna</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i-FI" sz="2400" b="1">
                <a:solidFill>
                  <a:srgbClr val="0D2240"/>
                </a:solidFill>
              </a:rPr>
              <a:t>Miten suunnitella ja raportoida MyLionissa (keskittyy verkkosivustoon)</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i-FI" sz="2400" b="1">
                <a:solidFill>
                  <a:srgbClr val="0D2240"/>
                </a:solidFill>
              </a:rPr>
              <a:t>Avun löytäminen</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i-FI" sz="2400" b="1">
                <a:solidFill>
                  <a:srgbClr val="0D2240"/>
                </a:solidFill>
              </a:rPr>
              <a:t>Alkuun pääseminen</a:t>
            </a:r>
          </a:p>
          <a:p>
            <a:pPr marL="457200" indent="-457200">
              <a:buClr>
                <a:srgbClr val="F0C300"/>
              </a:buClr>
              <a:buFont typeface="+mj-lt"/>
              <a:buAutoNum type="arabicPeriod"/>
            </a:pPr>
            <a:endParaRPr lang="en-US" sz="2400" b="1" kern="0" dirty="0">
              <a:solidFill>
                <a:srgbClr val="0D2240"/>
              </a:solidFill>
            </a:endParaRPr>
          </a:p>
          <a:p>
            <a:pPr marL="457200" indent="-457200">
              <a:buClr>
                <a:srgbClr val="F0C300"/>
              </a:buClr>
              <a:buFont typeface="+mj-lt"/>
              <a:buAutoNum type="arabicPeriod"/>
            </a:pPr>
            <a:r>
              <a:rPr lang="fi-FI" sz="2400" b="1">
                <a:solidFill>
                  <a:srgbClr val="0D2240"/>
                </a:solidFill>
              </a:rPr>
              <a:t>Tulevat päivitykset</a:t>
            </a:r>
          </a:p>
          <a:p>
            <a:pPr>
              <a:buClr>
                <a:srgbClr val="F0C300"/>
              </a:buClr>
            </a:pPr>
            <a:endParaRPr lang="en-US" sz="2400" b="1" kern="0" dirty="0">
              <a:solidFill>
                <a:srgbClr val="0D2240"/>
              </a:solidFill>
            </a:endParaRPr>
          </a:p>
          <a:p>
            <a:pPr marL="457200" indent="-457200">
              <a:buClr>
                <a:srgbClr val="F0C300"/>
              </a:buClr>
              <a:buFont typeface="+mj-lt"/>
              <a:buAutoNum type="arabicPeriod"/>
            </a:pPr>
            <a:endParaRPr lang="en-US" sz="2400" b="1" kern="0" dirty="0">
              <a:solidFill>
                <a:srgbClr val="0D2240"/>
              </a:solidFill>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fi-FI"/>
              <a:t>MyLion &amp; Insights: Juhlikaa palvelunne vaikutusta tutkimalla numeroita.</a:t>
            </a:r>
          </a:p>
        </p:txBody>
      </p:sp>
    </p:spTree>
    <p:extLst>
      <p:ext uri="{BB962C8B-B14F-4D97-AF65-F5344CB8AC3E}">
        <p14:creationId xmlns:p14="http://schemas.microsoft.com/office/powerpoint/2010/main" val="42375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7982712" cy="445043"/>
          </a:xfrm>
          <a:prstGeom prst="rect">
            <a:avLst/>
          </a:prstGeom>
        </p:spPr>
        <p:txBody>
          <a:bodyPr/>
          <a:lstStyle/>
          <a:p>
            <a:pPr marL="0" indent="0">
              <a:buNone/>
            </a:pPr>
            <a:r>
              <a:rPr lang="fi-FI" sz="3300" b="1" dirty="0">
                <a:solidFill>
                  <a:srgbClr val="0A5496"/>
                </a:solidFill>
              </a:rPr>
              <a:t>Palveludataa kaikille </a:t>
            </a:r>
            <a:r>
              <a:rPr lang="fi-FI" sz="3300" b="1" dirty="0" err="1">
                <a:solidFill>
                  <a:srgbClr val="0A5496"/>
                </a:solidFill>
              </a:rPr>
              <a:t>lioneille</a:t>
            </a:r>
            <a:r>
              <a:rPr lang="fi-FI" sz="3300" b="1" dirty="0">
                <a:solidFill>
                  <a:srgbClr val="0A5496"/>
                </a:solidFill>
              </a:rPr>
              <a:t> ja </a:t>
            </a:r>
            <a:r>
              <a:rPr lang="fi-FI" sz="3300" b="1" dirty="0" err="1">
                <a:solidFill>
                  <a:srgbClr val="0A5496"/>
                </a:solidFill>
              </a:rPr>
              <a:t>leoille</a:t>
            </a:r>
            <a:endParaRPr lang="fi-FI" sz="3300" b="1" dirty="0">
              <a:solidFill>
                <a:srgbClr val="0A5496"/>
              </a:solidFill>
            </a:endParaRP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i-FI" sz="1400">
                <a:solidFill>
                  <a:srgbClr val="D9D9D9">
                    <a:lumMod val="50000"/>
                  </a:srgbClr>
                </a:solidFill>
                <a:latin typeface="Arial" charset="0"/>
                <a:ea typeface="Arial" charset="0"/>
                <a:cs typeface="Arial" charset="0"/>
              </a:rPr>
              <a:t>Palvelun vaikutusta mittaava metriikka yksilön aktiviteettitasolle asti</a:t>
            </a:r>
          </a:p>
          <a:p>
            <a:pPr>
              <a:lnSpc>
                <a:spcPct val="105000"/>
              </a:lnSpc>
              <a:spcAft>
                <a:spcPts val="1200"/>
              </a:spcAft>
            </a:pPr>
            <a:r>
              <a:rPr lang="fi-FI" sz="1400">
                <a:solidFill>
                  <a:srgbClr val="D9D9D9">
                    <a:lumMod val="50000"/>
                  </a:srgbClr>
                </a:solidFill>
                <a:latin typeface="Arial" charset="0"/>
                <a:ea typeface="Arial" charset="0"/>
                <a:cs typeface="Arial" charset="0"/>
              </a:rPr>
              <a:t>Kertoo tiedot kuinka montaa ihmistä on autettu ja montako vapaaehtoistuntia käytetty</a:t>
            </a:r>
          </a:p>
          <a:p>
            <a:pPr>
              <a:lnSpc>
                <a:spcPct val="105000"/>
              </a:lnSpc>
              <a:spcAft>
                <a:spcPts val="1200"/>
              </a:spcAft>
            </a:pPr>
            <a:r>
              <a:rPr lang="fi-FI" sz="1400">
                <a:solidFill>
                  <a:srgbClr val="D9D9D9">
                    <a:lumMod val="50000"/>
                  </a:srgbClr>
                </a:solidFill>
                <a:latin typeface="Arial" charset="0"/>
                <a:ea typeface="Arial" charset="0"/>
                <a:cs typeface="Arial" charset="0"/>
              </a:rPr>
              <a:t>Palveludataa on mahdollista tutkia monilla tasoilla</a:t>
            </a: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i-FI" sz="1400">
                <a:solidFill>
                  <a:srgbClr val="D9D9D9">
                    <a:lumMod val="50000"/>
                  </a:srgbClr>
                </a:solidFill>
                <a:latin typeface="Arial" charset="0"/>
                <a:ea typeface="Arial" charset="0"/>
                <a:cs typeface="Arial" charset="0"/>
              </a:rPr>
              <a:t>Kertoo jäsenmäärät, palvelun, lahjoitusten ja klubien tiedot</a:t>
            </a:r>
          </a:p>
          <a:p>
            <a:pPr>
              <a:lnSpc>
                <a:spcPct val="105000"/>
              </a:lnSpc>
              <a:spcAft>
                <a:spcPts val="1200"/>
              </a:spcAft>
            </a:pPr>
            <a:r>
              <a:rPr lang="fi-FI" sz="1400">
                <a:solidFill>
                  <a:srgbClr val="D9D9D9">
                    <a:lumMod val="50000"/>
                  </a:srgbClr>
                </a:solidFill>
                <a:latin typeface="Arial" charset="0"/>
                <a:ea typeface="Arial" charset="0"/>
                <a:cs typeface="Arial" charset="0"/>
              </a:rPr>
              <a:t>Ohjauspanelin käyttöoikeus määräytyy käyttäjän tittelin mukaan</a:t>
            </a:r>
          </a:p>
        </p:txBody>
      </p:sp>
      <p:sp>
        <p:nvSpPr>
          <p:cNvPr id="12" name="Text Placeholder 2"/>
          <p:cNvSpPr txBox="1">
            <a:spLocks/>
          </p:cNvSpPr>
          <p:nvPr/>
        </p:nvSpPr>
        <p:spPr>
          <a:xfrm>
            <a:off x="2250800" y="1309799"/>
            <a:ext cx="25005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000" dirty="0"/>
              <a:t>Metriikka </a:t>
            </a:r>
            <a:r>
              <a:rPr lang="fi-FI" sz="2000" dirty="0" err="1"/>
              <a:t>MyLionissa</a:t>
            </a:r>
            <a:endParaRPr lang="fi-FI" sz="2000" dirty="0"/>
          </a:p>
        </p:txBody>
      </p:sp>
      <p:sp>
        <p:nvSpPr>
          <p:cNvPr id="13" name="Text Placeholder 2"/>
          <p:cNvSpPr txBox="1">
            <a:spLocks/>
          </p:cNvSpPr>
          <p:nvPr/>
        </p:nvSpPr>
        <p:spPr>
          <a:xfrm>
            <a:off x="7953697" y="1376276"/>
            <a:ext cx="120843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000" dirty="0" err="1"/>
              <a:t>Insights</a:t>
            </a:r>
            <a:endParaRPr lang="fi-FI" sz="2000" dirty="0"/>
          </a:p>
        </p:txBody>
      </p:sp>
      <p:pic>
        <p:nvPicPr>
          <p:cNvPr id="8" name="Picture 7" descr="A screenshot of a computer screen&#10;&#10;Description automatically generated">
            <a:extLst>
              <a:ext uri="{FF2B5EF4-FFF2-40B4-BE49-F238E27FC236}">
                <a16:creationId xmlns:a16="http://schemas.microsoft.com/office/drawing/2014/main"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a16="http://schemas.microsoft.com/office/drawing/2014/main"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a16="http://schemas.microsoft.com/office/drawing/2014/main"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fi-FI" sz="2000">
                <a:solidFill>
                  <a:schemeClr val="accent2">
                    <a:lumMod val="50000"/>
                  </a:schemeClr>
                </a:solidFill>
                <a:latin typeface="Arial" panose="020B0604020202020204" pitchFamily="34" charset="0"/>
                <a:cs typeface="Arial" panose="020B0604020202020204" pitchFamily="34" charset="0"/>
              </a:rPr>
              <a:t>Valitse ”Yksityiskohtien katselu” painike kustakin osiosta nähdäksesi lisämetriikkaa. Tutki ja vertaile keskiarvoihin ja muuhun data-analyysiin osion sisällä. </a:t>
            </a:r>
          </a:p>
        </p:txBody>
      </p:sp>
      <p:sp>
        <p:nvSpPr>
          <p:cNvPr id="10" name="Text Placeholder 1"/>
          <p:cNvSpPr txBox="1">
            <a:spLocks/>
          </p:cNvSpPr>
          <p:nvPr/>
        </p:nvSpPr>
        <p:spPr>
          <a:xfrm>
            <a:off x="725129" y="1039162"/>
            <a:ext cx="929394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Yksityiskohtainen katsaus </a:t>
            </a:r>
            <a:r>
              <a:rPr lang="fi-FI" dirty="0" err="1"/>
              <a:t>lionsdataan</a:t>
            </a:r>
            <a:r>
              <a:rPr lang="fi-FI" dirty="0"/>
              <a:t> </a:t>
            </a:r>
            <a:r>
              <a:rPr lang="fi-FI" dirty="0" err="1"/>
              <a:t>Insights’n</a:t>
            </a:r>
            <a:r>
              <a:rPr lang="fi-FI" dirty="0"/>
              <a:t> avulla</a:t>
            </a:r>
          </a:p>
          <a:p>
            <a:endParaRPr lang="en-US" kern="0" dirty="0"/>
          </a:p>
        </p:txBody>
      </p:sp>
      <p:pic>
        <p:nvPicPr>
          <p:cNvPr id="5" name="Picture 4" descr="A screenshot of a computer screen&#10;&#10;Description automatically generated">
            <a:extLst>
              <a:ext uri="{FF2B5EF4-FFF2-40B4-BE49-F238E27FC236}">
                <a16:creationId xmlns:a16="http://schemas.microsoft.com/office/drawing/2014/main"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a16="http://schemas.microsoft.com/office/drawing/2014/main"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fi-FI" sz="4400"/>
              <a:t>Apua MyLionin käytössä.</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0" i="1">
                <a:solidFill>
                  <a:prstClr val="white"/>
                </a:solidFill>
              </a:rPr>
              <a:t>”Koulutuksen” uudelleen määrittely</a:t>
            </a:r>
          </a:p>
        </p:txBody>
      </p:sp>
    </p:spTree>
    <p:extLst>
      <p:ext uri="{BB962C8B-B14F-4D97-AF65-F5344CB8AC3E}">
        <p14:creationId xmlns:p14="http://schemas.microsoft.com/office/powerpoint/2010/main" val="262398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5453521" cy="930919"/>
          </a:xfrm>
        </p:spPr>
        <p:txBody>
          <a:bodyPr/>
          <a:lstStyle/>
          <a:p>
            <a:r>
              <a:rPr lang="fi-FI"/>
              <a:t>Tukea siellä, missä sitä tarvitset.</a:t>
            </a: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fi-FI" sz="2000">
                <a:solidFill>
                  <a:schemeClr val="accent2">
                    <a:lumMod val="50000"/>
                  </a:schemeClr>
                </a:solidFill>
                <a:latin typeface="Arial" charset="0"/>
                <a:ea typeface="Arial" charset="0"/>
                <a:cs typeface="Arial" charset="0"/>
                <a:hlinkClick r:id="rId3"/>
              </a:rPr>
              <a:t>www.lionshelp.zendesk.com</a:t>
            </a:r>
          </a:p>
          <a:p>
            <a:pPr lvl="1">
              <a:lnSpc>
                <a:spcPct val="105000"/>
              </a:lnSpc>
              <a:spcAft>
                <a:spcPts val="1200"/>
              </a:spcAft>
            </a:pPr>
            <a:r>
              <a:rPr lang="fi-FI" sz="2000">
                <a:solidFill>
                  <a:schemeClr val="accent2">
                    <a:lumMod val="50000"/>
                  </a:schemeClr>
                </a:solidFill>
                <a:latin typeface="Arial" charset="0"/>
                <a:ea typeface="Arial" charset="0"/>
                <a:cs typeface="Arial" charset="0"/>
              </a:rPr>
              <a:t>Käytä ”Tuki” painiketta löytääksesi hyödyllisiä toimintaohjeita </a:t>
            </a:r>
          </a:p>
          <a:p>
            <a:pPr>
              <a:lnSpc>
                <a:spcPct val="105000"/>
              </a:lnSpc>
              <a:spcAft>
                <a:spcPts val="1200"/>
              </a:spcAft>
            </a:pPr>
            <a:r>
              <a:rPr lang="fi-FI" sz="2000">
                <a:solidFill>
                  <a:schemeClr val="accent2">
                    <a:lumMod val="50000"/>
                  </a:schemeClr>
                </a:solidFill>
                <a:latin typeface="Arial" charset="0"/>
                <a:ea typeface="Arial" charset="0"/>
                <a:cs typeface="Arial" charset="0"/>
              </a:rPr>
              <a:t>Haluatko keskustella tukitiimimme kanssa?</a:t>
            </a:r>
          </a:p>
          <a:p>
            <a:pPr lvl="1">
              <a:lnSpc>
                <a:spcPct val="105000"/>
              </a:lnSpc>
              <a:spcAft>
                <a:spcPts val="1200"/>
              </a:spcAft>
            </a:pPr>
            <a:r>
              <a:rPr lang="fi-FI" sz="2000">
                <a:solidFill>
                  <a:schemeClr val="accent2">
                    <a:lumMod val="50000"/>
                  </a:schemeClr>
                </a:solidFill>
                <a:latin typeface="Arial" charset="0"/>
                <a:ea typeface="Arial" charset="0"/>
                <a:cs typeface="Arial" charset="0"/>
              </a:rPr>
              <a:t>Puhelinnumero +1-630-468-7000</a:t>
            </a:r>
          </a:p>
          <a:p>
            <a:pPr lvl="1">
              <a:lnSpc>
                <a:spcPct val="105000"/>
              </a:lnSpc>
              <a:spcAft>
                <a:spcPts val="1200"/>
              </a:spcAft>
            </a:pPr>
            <a:r>
              <a:rPr lang="fi-FI" sz="2000">
                <a:solidFill>
                  <a:schemeClr val="accent2">
                    <a:lumMod val="50000"/>
                  </a:schemeClr>
                </a:solidFill>
                <a:latin typeface="Arial" charset="0"/>
                <a:ea typeface="Arial" charset="0"/>
                <a:cs typeface="Arial" charset="0"/>
              </a:rPr>
              <a:t>Sähköposti: </a:t>
            </a:r>
            <a:r>
              <a:rPr lang="fi-FI" sz="2000">
                <a:solidFill>
                  <a:schemeClr val="accent2">
                    <a:lumMod val="50000"/>
                  </a:schemeClr>
                </a:solidFill>
                <a:latin typeface="Arial" charset="0"/>
                <a:ea typeface="Arial" charset="0"/>
                <a:cs typeface="Arial" charset="0"/>
                <a:hlinkClick r:id="rId4"/>
              </a:rPr>
              <a:t>mylion@lionsclubs.org</a:t>
            </a:r>
          </a:p>
          <a:p>
            <a:pPr>
              <a:lnSpc>
                <a:spcPct val="105000"/>
              </a:lnSpc>
              <a:spcAft>
                <a:spcPts val="1200"/>
              </a:spcAft>
            </a:pPr>
            <a:r>
              <a:rPr lang="fi-FI" sz="2000">
                <a:solidFill>
                  <a:schemeClr val="accent2">
                    <a:lumMod val="50000"/>
                  </a:schemeClr>
                </a:solidFill>
                <a:latin typeface="Arial" charset="0"/>
                <a:ea typeface="Arial" charset="0"/>
                <a:cs typeface="Arial" charset="0"/>
              </a:rPr>
              <a:t>Liity MyLion Facebook-foorumiin, jossa lionit neuvovat toisiaan ja kertovat ideoistaan.</a:t>
            </a:r>
          </a:p>
        </p:txBody>
      </p:sp>
      <p:sp>
        <p:nvSpPr>
          <p:cNvPr id="7" name="TextBox 6">
            <a:extLst>
              <a:ext uri="{FF2B5EF4-FFF2-40B4-BE49-F238E27FC236}">
                <a16:creationId xmlns:a16="http://schemas.microsoft.com/office/drawing/2014/main" id="{29719075-B0AD-8546-BCA6-E5F79E5DA933}"/>
              </a:ext>
            </a:extLst>
          </p:cNvPr>
          <p:cNvSpPr txBox="1"/>
          <p:nvPr/>
        </p:nvSpPr>
        <p:spPr>
          <a:xfrm>
            <a:off x="8479857" y="5119960"/>
            <a:ext cx="3093853" cy="646331"/>
          </a:xfrm>
          <a:prstGeom prst="rect">
            <a:avLst/>
          </a:prstGeom>
          <a:noFill/>
        </p:spPr>
        <p:txBody>
          <a:bodyPr wrap="square" rtlCol="0">
            <a:spAutoFit/>
          </a:bodyPr>
          <a:lstStyle/>
          <a:p>
            <a:pPr fontAlgn="auto">
              <a:spcBef>
                <a:spcPts val="0"/>
              </a:spcBef>
              <a:spcAft>
                <a:spcPts val="0"/>
              </a:spcAft>
            </a:pPr>
            <a:r>
              <a:rPr lang="fi-FI" sz="1200" i="1">
                <a:latin typeface="Calibri" panose="020F0502020204030204"/>
              </a:rPr>
              <a:t>Pikavinkki: Mene MyLion-sovelluksessa omaan käyttäjäprofiiliisi ja näpäytä kolmea ympyrää yläreunassa löytääksesi lisätukea.</a:t>
            </a:r>
          </a:p>
        </p:txBody>
      </p:sp>
      <p:pic>
        <p:nvPicPr>
          <p:cNvPr id="8" name="Picture 7" descr="A screenshot of a computer screen&#10;&#10;Description automatically generated">
            <a:extLst>
              <a:ext uri="{FF2B5EF4-FFF2-40B4-BE49-F238E27FC236}">
                <a16:creationId xmlns:a16="http://schemas.microsoft.com/office/drawing/2014/main"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a16="http://schemas.microsoft.com/office/drawing/2014/main"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fi-FI" sz="4200" b="1">
                <a:latin typeface="Arial" panose="020B0604020202020204" pitchFamily="34" charset="0"/>
                <a:cs typeface="Arial" panose="020B0604020202020204" pitchFamily="34" charset="0"/>
              </a:rPr>
              <a:t>Mitä seuraavaksi?</a:t>
            </a:r>
          </a:p>
        </p:txBody>
      </p:sp>
    </p:spTree>
    <p:extLst>
      <p:ext uri="{BB962C8B-B14F-4D97-AF65-F5344CB8AC3E}">
        <p14:creationId xmlns:p14="http://schemas.microsoft.com/office/powerpoint/2010/main" val="89315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fi-FI">
                <a:latin typeface="Arial" charset="0"/>
                <a:ea typeface="Arial" charset="0"/>
                <a:cs typeface="Arial" charset="0"/>
              </a:rPr>
              <a:t>3 askelta, päästäksesi alkuun MyLionissa.</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fi-FI" sz="1499" b="1">
                <a:solidFill>
                  <a:prstClr val="white"/>
                </a:solidFill>
                <a:latin typeface="Calibri" panose="020F0502020204030204"/>
                <a:ea typeface="ヒラギノ角ゴ Pro W3" pitchFamily="84" charset="-128"/>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fi-FI" sz="1499" b="1">
                <a:solidFill>
                  <a:prstClr val="white"/>
                </a:solidFill>
                <a:latin typeface="Calibri" panose="020F0502020204030204"/>
                <a:ea typeface="ヒラギノ角ゴ Pro W3" pitchFamily="84" charset="-128"/>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fi-FI" sz="1499" b="1">
                <a:solidFill>
                  <a:prstClr val="white"/>
                </a:solidFill>
                <a:latin typeface="Calibri" panose="020F0502020204030204"/>
                <a:ea typeface="ヒラギノ角ゴ Pro W3" pitchFamily="84" charset="-128"/>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fi-FI" sz="2200" b="1">
                <a:solidFill>
                  <a:prstClr val="black">
                    <a:lumMod val="50000"/>
                    <a:lumOff val="50000"/>
                  </a:prstClr>
                </a:solidFill>
                <a:latin typeface="Arial" charset="0"/>
                <a:ea typeface="Arial" charset="0"/>
                <a:cs typeface="Arial" charset="0"/>
              </a:rPr>
              <a:t>Rekisteröi oma Lion-tilisi.</a:t>
            </a: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fi-FI" sz="2200">
                <a:solidFill>
                  <a:prstClr val="black">
                    <a:lumMod val="50000"/>
                    <a:lumOff val="50000"/>
                  </a:prstClr>
                </a:solidFill>
                <a:latin typeface="Arial" charset="0"/>
                <a:ea typeface="ヒラギノ角ゴ Pro W3" pitchFamily="125" charset="-128"/>
                <a:cs typeface="Arial" charset="0"/>
              </a:rPr>
              <a:t>Perusta </a:t>
            </a:r>
            <a:r>
              <a:rPr lang="fi-FI" sz="2200" b="1">
                <a:solidFill>
                  <a:prstClr val="black">
                    <a:lumMod val="50000"/>
                    <a:lumOff val="50000"/>
                  </a:prstClr>
                </a:solidFill>
                <a:latin typeface="Arial" charset="0"/>
                <a:ea typeface="ヒラギノ角ゴ Pro W3" pitchFamily="125" charset="-128"/>
                <a:cs typeface="Arial" charset="0"/>
              </a:rPr>
              <a:t>henkilökohtainen (ja klubin!) profiilisi</a:t>
            </a:r>
            <a:r>
              <a:rPr lang="fi-FI" sz="2200">
                <a:solidFill>
                  <a:prstClr val="black">
                    <a:lumMod val="50000"/>
                    <a:lumOff val="50000"/>
                  </a:prstClr>
                </a:solidFill>
                <a:latin typeface="Arial" charset="0"/>
                <a:ea typeface="ヒラギノ角ゴ Pro W3" pitchFamily="125" charset="-128"/>
                <a:cs typeface="Arial" charset="0"/>
              </a:rPr>
              <a:t> MyLioniin.</a:t>
            </a:r>
          </a:p>
        </p:txBody>
      </p:sp>
      <p:sp>
        <p:nvSpPr>
          <p:cNvPr id="17" name="TextBox 16"/>
          <p:cNvSpPr txBox="1"/>
          <p:nvPr/>
        </p:nvSpPr>
        <p:spPr>
          <a:xfrm>
            <a:off x="2179325" y="4628848"/>
            <a:ext cx="7167875" cy="430887"/>
          </a:xfrm>
          <a:prstGeom prst="rect">
            <a:avLst/>
          </a:prstGeom>
          <a:noFill/>
        </p:spPr>
        <p:txBody>
          <a:bodyPr wrap="square" rtlCol="0">
            <a:spAutoFit/>
          </a:bodyPr>
          <a:lstStyle/>
          <a:p>
            <a:pPr marL="0" lvl="1" fontAlgn="base">
              <a:spcBef>
                <a:spcPct val="0"/>
              </a:spcBef>
              <a:spcAft>
                <a:spcPct val="0"/>
              </a:spcAft>
            </a:pPr>
            <a:r>
              <a:rPr lang="fi-FI" sz="2200" b="1">
                <a:solidFill>
                  <a:prstClr val="black">
                    <a:lumMod val="50000"/>
                    <a:lumOff val="50000"/>
                  </a:prstClr>
                </a:solidFill>
                <a:latin typeface="Arial" charset="0"/>
                <a:ea typeface="Arial" charset="0"/>
                <a:cs typeface="Arial" charset="0"/>
              </a:rPr>
              <a:t>Suunnittele ja/tai raportoi</a:t>
            </a:r>
            <a:r>
              <a:rPr lang="fi-FI" sz="2200">
                <a:solidFill>
                  <a:prstClr val="black">
                    <a:lumMod val="50000"/>
                    <a:lumOff val="50000"/>
                  </a:prstClr>
                </a:solidFill>
                <a:latin typeface="Arial" charset="0"/>
                <a:ea typeface="Arial" charset="0"/>
                <a:cs typeface="Arial" charset="0"/>
              </a:rPr>
              <a:t> seuraava palveluaktiviteettisi MyLionissa.</a:t>
            </a:r>
          </a:p>
        </p:txBody>
      </p:sp>
    </p:spTree>
    <p:extLst>
      <p:ext uri="{BB962C8B-B14F-4D97-AF65-F5344CB8AC3E}">
        <p14:creationId xmlns:p14="http://schemas.microsoft.com/office/powerpoint/2010/main" val="20675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2319528" y="1443357"/>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fi-FI" sz="4800" b="1" dirty="0">
                <a:solidFill>
                  <a:prstClr val="white"/>
                </a:solidFill>
                <a:latin typeface="Helvetica Neue" charset="0"/>
                <a:ea typeface="Helvetica Neue" charset="0"/>
                <a:cs typeface="Helvetica Neue" charset="0"/>
              </a:rPr>
              <a:t>Kysymyksiä? Me voimme auttaa.</a:t>
            </a:r>
          </a:p>
        </p:txBody>
      </p:sp>
      <p:sp>
        <p:nvSpPr>
          <p:cNvPr id="9" name="Text Placeholder 6"/>
          <p:cNvSpPr txBox="1">
            <a:spLocks/>
          </p:cNvSpPr>
          <p:nvPr/>
        </p:nvSpPr>
        <p:spPr>
          <a:xfrm>
            <a:off x="1863365" y="568258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0" i="1">
                <a:solidFill>
                  <a:prstClr val="white"/>
                </a:solidFill>
              </a:rPr>
              <a:t>Lähetä kysymykset osoitteella </a:t>
            </a:r>
            <a:r>
              <a:rPr lang="fi-FI" sz="2400" b="0" i="1">
                <a:solidFill>
                  <a:prstClr val="white"/>
                </a:solidFill>
                <a:hlinkClick r:id="rId4"/>
              </a:rPr>
              <a:t>mylion@lionsclubs.org</a:t>
            </a:r>
            <a:r>
              <a:rPr lang="fi-FI" sz="2400" b="0" i="1">
                <a:solidFill>
                  <a:prstClr val="white"/>
                </a:solidFill>
              </a:rPr>
              <a:t> </a:t>
            </a:r>
          </a:p>
        </p:txBody>
      </p:sp>
    </p:spTree>
    <p:extLst>
      <p:ext uri="{BB962C8B-B14F-4D97-AF65-F5344CB8AC3E}">
        <p14:creationId xmlns:p14="http://schemas.microsoft.com/office/powerpoint/2010/main" val="11655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fi-FI" sz="4800" b="1">
                <a:solidFill>
                  <a:prstClr val="white"/>
                </a:solidFill>
                <a:latin typeface="Helvetica Neue" charset="0"/>
                <a:ea typeface="Helvetica Neue" charset="0"/>
                <a:cs typeface="Helvetica Neue" charset="0"/>
              </a:rPr>
              <a:t>Kiitos</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fi-FI" sz="1600" b="1">
                <a:solidFill>
                  <a:prstClr val="white"/>
                </a:solidFill>
                <a:latin typeface="Arial" pitchFamily="34" charset="0"/>
                <a:ea typeface="ヒラギノ角ゴ Pro W3" pitchFamily="125" charset="-128"/>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fi-FI"/>
              <a:t>Olemme täällä tänään, koska haluamme palvella.</a:t>
            </a: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fi-FI" sz="2200">
                <a:solidFill>
                  <a:schemeClr val="accent2">
                    <a:lumMod val="50000"/>
                  </a:schemeClr>
                </a:solidFill>
                <a:latin typeface="Arial" panose="020B0604020202020204" pitchFamily="34" charset="0"/>
                <a:cs typeface="Arial" panose="020B0604020202020204" pitchFamily="34" charset="0"/>
              </a:rPr>
              <a:t>Mitkä ovat järjestömme palvelutavoitteet</a:t>
            </a:r>
          </a:p>
          <a:p>
            <a:pPr lvl="0">
              <a:buClr>
                <a:srgbClr val="EBB700"/>
              </a:buClr>
            </a:pPr>
            <a:r>
              <a:rPr lang="fi-FI" sz="2200">
                <a:solidFill>
                  <a:schemeClr val="accent2">
                    <a:lumMod val="50000"/>
                  </a:schemeClr>
                </a:solidFill>
                <a:latin typeface="Arial" panose="020B0604020202020204" pitchFamily="34" charset="0"/>
                <a:cs typeface="Arial" panose="020B0604020202020204" pitchFamily="34" charset="0"/>
              </a:rPr>
              <a:t>Painopisteenä ovat ”yhteys”/keskinäinen toveruus ja maailmanlaajuista verkostoamme yhdistävä ystävällisyys </a:t>
            </a:r>
          </a:p>
          <a:p>
            <a:pPr lvl="0">
              <a:buClr>
                <a:srgbClr val="EBB700"/>
              </a:buClr>
            </a:pPr>
            <a:r>
              <a:rPr lang="fi-FI" sz="2200">
                <a:solidFill>
                  <a:schemeClr val="accent2">
                    <a:lumMod val="50000"/>
                  </a:schemeClr>
                </a:solidFill>
                <a:latin typeface="Arial" panose="020B0604020202020204" pitchFamily="34" charset="0"/>
                <a:cs typeface="Arial" panose="020B0604020202020204" pitchFamily="34" charset="0"/>
              </a:rPr>
              <a:t>Palvelun tausta?</a:t>
            </a:r>
          </a:p>
          <a:p>
            <a:pPr lvl="0">
              <a:buClr>
                <a:srgbClr val="EBB700"/>
              </a:buClr>
            </a:pPr>
            <a:r>
              <a:rPr lang="fi-FI" sz="2200">
                <a:solidFill>
                  <a:schemeClr val="accent2">
                    <a:lumMod val="50000"/>
                  </a:schemeClr>
                </a:solidFill>
                <a:latin typeface="Arial" panose="020B0604020202020204" pitchFamily="34" charset="0"/>
                <a:cs typeface="Arial" panose="020B0604020202020204" pitchFamily="34" charset="0"/>
              </a:rPr>
              <a:t>Kaikki, mikä yhdistää ”Miksi olemme täällä, miksi olemme lioneita”</a:t>
            </a: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5005" r="5113"/>
          <a:stretch/>
        </p:blipFill>
        <p:spPr>
          <a:xfrm>
            <a:off x="-17586" y="0"/>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a16="http://schemas.microsoft.com/office/drawing/2014/main"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1124494"/>
          </a:xfrm>
        </p:spPr>
        <p:txBody>
          <a:bodyPr/>
          <a:lstStyle/>
          <a:p>
            <a:r>
              <a:rPr lang="fi-FI" sz="3200" dirty="0"/>
              <a:t>Me toimimme, </a:t>
            </a:r>
          </a:p>
          <a:p>
            <a:r>
              <a:rPr lang="fi-FI" sz="3200" dirty="0"/>
              <a:t>sen jälkeen me raportoimme.</a:t>
            </a:r>
          </a:p>
        </p:txBody>
      </p:sp>
      <p:sp>
        <p:nvSpPr>
          <p:cNvPr id="5" name="Content Placeholder 2"/>
          <p:cNvSpPr txBox="1">
            <a:spLocks/>
          </p:cNvSpPr>
          <p:nvPr/>
        </p:nvSpPr>
        <p:spPr bwMode="auto">
          <a:xfrm>
            <a:off x="685799" y="1492912"/>
            <a:ext cx="6872298" cy="448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fi-FI" sz="2200" dirty="0">
                <a:solidFill>
                  <a:schemeClr val="accent2">
                    <a:lumMod val="50000"/>
                  </a:schemeClr>
                </a:solidFill>
                <a:latin typeface="Arial" panose="020B0604020202020204" pitchFamily="34" charset="0"/>
                <a:cs typeface="Arial" panose="020B0604020202020204" pitchFamily="34" charset="0"/>
              </a:rPr>
              <a:t>Palvelemme paikkakuntia lähellä ja maailman äärillä. Mutta miksi raportoimme palvelustamme?</a:t>
            </a:r>
            <a:endParaRPr lang="en-US" sz="2200" dirty="0">
              <a:solidFill>
                <a:schemeClr val="accent2">
                  <a:lumMod val="50000"/>
                </a:schemeClr>
              </a:solidFill>
              <a:latin typeface="Arial" panose="020B0604020202020204" pitchFamily="34" charset="0"/>
              <a:cs typeface="Arial" panose="020B0604020202020204" pitchFamily="34" charset="0"/>
            </a:endParaRPr>
          </a:p>
          <a:p>
            <a:pPr lvl="1">
              <a:lnSpc>
                <a:spcPct val="150000"/>
              </a:lnSpc>
              <a:buFont typeface="Arial" panose="020B0604020202020204" pitchFamily="34" charset="0"/>
              <a:buChar char="•"/>
            </a:pPr>
            <a:r>
              <a:rPr lang="fi-FI" sz="2200" dirty="0">
                <a:solidFill>
                  <a:schemeClr val="accent2">
                    <a:lumMod val="50000"/>
                  </a:schemeClr>
                </a:solidFill>
                <a:latin typeface="Arial" panose="020B0604020202020204" pitchFamily="34" charset="0"/>
                <a:cs typeface="Arial" panose="020B0604020202020204" pitchFamily="34" charset="0"/>
              </a:rPr>
              <a:t>Juhliaksemme panostamme ja jäsentemme, klubiemme ja järjestömme saavutuksia.</a:t>
            </a:r>
          </a:p>
          <a:p>
            <a:pPr lvl="1">
              <a:lnSpc>
                <a:spcPct val="150000"/>
              </a:lnSpc>
              <a:buFont typeface="Arial" panose="020B0604020202020204" pitchFamily="34" charset="0"/>
              <a:buChar char="•"/>
            </a:pPr>
            <a:r>
              <a:rPr lang="fi-FI" sz="2200" dirty="0">
                <a:solidFill>
                  <a:schemeClr val="accent2">
                    <a:lumMod val="50000"/>
                  </a:schemeClr>
                </a:solidFill>
                <a:latin typeface="Arial" panose="020B0604020202020204" pitchFamily="34" charset="0"/>
                <a:cs typeface="Arial" panose="020B0604020202020204" pitchFamily="34" charset="0"/>
              </a:rPr>
              <a:t>Oppiaksemme uusia palveluprojekteja joita voimme toistaa.</a:t>
            </a:r>
          </a:p>
          <a:p>
            <a:pPr lvl="1">
              <a:lnSpc>
                <a:spcPct val="150000"/>
              </a:lnSpc>
              <a:buFont typeface="Arial" panose="020B0604020202020204" pitchFamily="34" charset="0"/>
              <a:buChar char="•"/>
            </a:pPr>
            <a:r>
              <a:rPr lang="fi-FI" sz="2200" dirty="0">
                <a:solidFill>
                  <a:schemeClr val="accent2">
                    <a:lumMod val="50000"/>
                  </a:schemeClr>
                </a:solidFill>
                <a:latin typeface="Arial" panose="020B0604020202020204" pitchFamily="34" charset="0"/>
                <a:cs typeface="Arial" panose="020B0604020202020204" pitchFamily="34" charset="0"/>
              </a:rPr>
              <a:t>Asettaaksemme tavoitteita vaikutuksellemme.</a:t>
            </a:r>
          </a:p>
          <a:p>
            <a:pPr lvl="1">
              <a:lnSpc>
                <a:spcPct val="150000"/>
              </a:lnSpc>
              <a:buFont typeface="Arial" panose="020B0604020202020204" pitchFamily="34" charset="0"/>
              <a:buChar char="•"/>
            </a:pPr>
            <a:r>
              <a:rPr lang="fi-FI" sz="2200" dirty="0">
                <a:solidFill>
                  <a:schemeClr val="accent2">
                    <a:lumMod val="50000"/>
                  </a:schemeClr>
                </a:solidFill>
                <a:latin typeface="Arial" panose="020B0604020202020204" pitchFamily="34" charset="0"/>
                <a:cs typeface="Arial" panose="020B0604020202020204" pitchFamily="34" charset="0"/>
              </a:rPr>
              <a:t>Kasvattaaksemme tietämystämme paikallisista ja maailmanlaajuisista tarpeista.</a:t>
            </a:r>
          </a:p>
          <a:p>
            <a:pPr lvl="1">
              <a:lnSpc>
                <a:spcPct val="150000"/>
              </a:lnSpc>
              <a:buFont typeface="Arial" panose="020B0604020202020204" pitchFamily="34" charset="0"/>
              <a:buChar char="•"/>
            </a:pPr>
            <a:r>
              <a:rPr lang="fi-FI" sz="2200" dirty="0">
                <a:solidFill>
                  <a:schemeClr val="accent2">
                    <a:lumMod val="50000"/>
                  </a:schemeClr>
                </a:solidFill>
                <a:latin typeface="Arial" panose="020B0604020202020204" pitchFamily="34" charset="0"/>
                <a:cs typeface="Arial" panose="020B0604020202020204" pitchFamily="34" charset="0"/>
              </a:rPr>
              <a:t>Lue lisää syistä </a:t>
            </a:r>
            <a:r>
              <a:rPr lang="fi-FI" sz="2200" u="sng" dirty="0">
                <a:solidFill>
                  <a:schemeClr val="accent2">
                    <a:lumMod val="50000"/>
                  </a:schemeClr>
                </a:solidFill>
                <a:latin typeface="Arial" panose="020B0604020202020204" pitchFamily="34" charset="0"/>
                <a:cs typeface="Arial" panose="020B0604020202020204" pitchFamily="34" charset="0"/>
              </a:rPr>
              <a:t>miksi raportoimme palvelumme.</a:t>
            </a:r>
          </a:p>
          <a:p>
            <a:pPr lvl="1">
              <a:lnSpc>
                <a:spcPct val="150000"/>
              </a:lnSpc>
              <a:buFont typeface="Arial" panose="020B0604020202020204" pitchFamily="34" charset="0"/>
              <a:buChar cha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a16="http://schemas.microsoft.com/office/drawing/2014/main"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232834" y="2088156"/>
            <a:ext cx="6755795" cy="3710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fi-FI" sz="2200">
                <a:solidFill>
                  <a:srgbClr val="D9D9D9">
                    <a:lumMod val="50000"/>
                  </a:srgbClr>
                </a:solidFill>
                <a:latin typeface="Arial" panose="020B0604020202020204" pitchFamily="34" charset="0"/>
                <a:cs typeface="Arial" panose="020B0604020202020204" pitchFamily="34" charset="0"/>
              </a:rPr>
              <a:t>Voi olla vaikaa löytää motivaatiota jatkaa, jos emme tiedä millainen vaikutus työllämme on laajemmassa mittakaavassa, ja jos vain muutamalla harvalla on pääsy tähän tietoon.</a:t>
            </a:r>
            <a:br>
              <a:rPr lang="fi-FI" sz="2200">
                <a:solidFill>
                  <a:srgbClr val="D9D9D9">
                    <a:lumMod val="50000"/>
                  </a:srgbClr>
                </a:solidFill>
                <a:latin typeface="Arial" panose="020B0604020202020204" pitchFamily="34" charset="0"/>
                <a:cs typeface="Arial" panose="020B0604020202020204" pitchFamily="34" charset="0"/>
              </a:rPr>
            </a:br>
            <a:endParaRPr lang="fi-FI" sz="220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i-FI" sz="2200">
                <a:solidFill>
                  <a:srgbClr val="D9D9D9">
                    <a:lumMod val="50000"/>
                  </a:srgbClr>
                </a:solidFill>
                <a:latin typeface="Arial" panose="020B0604020202020204" pitchFamily="34" charset="0"/>
                <a:cs typeface="Arial" panose="020B0604020202020204" pitchFamily="34" charset="0"/>
              </a:rPr>
              <a:t>Se vie aikaa.</a:t>
            </a:r>
            <a:br>
              <a:rPr lang="fi-FI" sz="2200">
                <a:solidFill>
                  <a:srgbClr val="D9D9D9">
                    <a:lumMod val="50000"/>
                  </a:srgbClr>
                </a:solidFill>
                <a:latin typeface="Arial" panose="020B0604020202020204" pitchFamily="34" charset="0"/>
                <a:cs typeface="Arial" panose="020B0604020202020204" pitchFamily="34" charset="0"/>
              </a:rPr>
            </a:br>
            <a:endParaRPr lang="fi-FI" sz="220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i-FI" sz="2200">
                <a:solidFill>
                  <a:srgbClr val="D9D9D9">
                    <a:lumMod val="50000"/>
                  </a:srgbClr>
                </a:solidFill>
                <a:latin typeface="Arial" panose="020B0604020202020204" pitchFamily="34" charset="0"/>
                <a:cs typeface="Arial" panose="020B0604020202020204" pitchFamily="34" charset="0"/>
              </a:rPr>
              <a:t>Raportoimme normaalisti aktiviteettimme jokaisen kuun lopussa. Voi olla vaikea muista aktiviteetin yksityiskohtia.</a:t>
            </a:r>
            <a:br>
              <a:rPr lang="fi-FI" sz="2200">
                <a:solidFill>
                  <a:srgbClr val="D9D9D9">
                    <a:lumMod val="50000"/>
                  </a:srgbClr>
                </a:solidFill>
                <a:latin typeface="Arial" panose="020B0604020202020204" pitchFamily="34" charset="0"/>
                <a:cs typeface="Arial" panose="020B0604020202020204" pitchFamily="34" charset="0"/>
              </a:rPr>
            </a:br>
            <a:endParaRPr lang="fi-FI" sz="220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i-FI" sz="2200">
                <a:solidFill>
                  <a:srgbClr val="D9D9D9">
                    <a:lumMod val="50000"/>
                  </a:srgbClr>
                </a:solidFill>
                <a:latin typeface="Arial" panose="020B0604020202020204" pitchFamily="34" charset="0"/>
                <a:cs typeface="Arial" panose="020B0604020202020204" pitchFamily="34" charset="0"/>
              </a:rPr>
              <a:t>Raportointisäännöt ja määritelmät eivät aina ole selkeitä.</a:t>
            </a:r>
          </a:p>
          <a:p>
            <a:pPr lvl="1">
              <a:lnSpc>
                <a:spcPct val="150000"/>
              </a:lnSpc>
              <a:buClr>
                <a:srgbClr val="EBB700"/>
              </a:buClr>
              <a:buFont typeface="Arial" panose="020B0604020202020204" pitchFamily="34" charset="0"/>
              <a:buChar char="•"/>
            </a:pPr>
            <a:endParaRPr lang="en-US" sz="2200" dirty="0">
              <a:solidFill>
                <a:srgbClr val="D9D9D9">
                  <a:lumMod val="50000"/>
                </a:srgb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rgbClr val="D9D9D9">
                  <a:lumMod val="50000"/>
                </a:srgb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a16="http://schemas.microsoft.com/office/drawing/2014/main" id="{7F032926-641D-5D4A-8F4C-7F84F0EBC5AC}"/>
              </a:ext>
            </a:extLst>
          </p:cNvPr>
          <p:cNvSpPr txBox="1">
            <a:spLocks/>
          </p:cNvSpPr>
          <p:nvPr/>
        </p:nvSpPr>
        <p:spPr>
          <a:xfrm>
            <a:off x="704088" y="385614"/>
            <a:ext cx="6511834"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Palvelun raportoimiseen liittyvät haasteet, </a:t>
            </a:r>
            <a:r>
              <a:rPr lang="fi-FI" dirty="0" err="1"/>
              <a:t>lionien</a:t>
            </a:r>
            <a:r>
              <a:rPr lang="fi-FI" dirty="0"/>
              <a:t> kertomana.</a:t>
            </a: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1" y="2983957"/>
            <a:ext cx="7412655" cy="445043"/>
          </a:xfrm>
        </p:spPr>
        <p:txBody>
          <a:bodyPr>
            <a:noAutofit/>
          </a:bodyPr>
          <a:lstStyle/>
          <a:p>
            <a:r>
              <a:rPr lang="fi-FI" sz="4050" dirty="0" err="1"/>
              <a:t>Lionien</a:t>
            </a:r>
            <a:r>
              <a:rPr lang="fi-FI" sz="4050" dirty="0"/>
              <a:t> palvelutyön tukeminen</a:t>
            </a:r>
          </a:p>
        </p:txBody>
      </p:sp>
      <p:sp>
        <p:nvSpPr>
          <p:cNvPr id="8"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0" i="1">
                <a:solidFill>
                  <a:prstClr val="white"/>
                </a:solidFill>
              </a:rPr>
              <a:t>Katsaus jokaisen lionin ja leon käytössä oleviin digisovelluksiin</a:t>
            </a: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fi-FI">
                <a:solidFill>
                  <a:prstClr val="white">
                    <a:alpha val="44000"/>
                  </a:prstClr>
                </a:solidFill>
              </a:rPr>
              <a:t>M </a:t>
            </a:r>
          </a:p>
        </p:txBody>
      </p:sp>
      <p:pic>
        <p:nvPicPr>
          <p:cNvPr id="5" name="Emblem - White">
            <a:extLst>
              <a:ext uri="{FF2B5EF4-FFF2-40B4-BE49-F238E27FC236}">
                <a16:creationId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en-US" sz="1000">
              <a:solidFill>
                <a:prstClr val="white"/>
              </a:solidFill>
            </a:endParaRPr>
          </a:p>
        </p:txBody>
      </p:sp>
      <p:sp>
        <p:nvSpPr>
          <p:cNvPr id="11" name="Title 1"/>
          <p:cNvSpPr txBox="1">
            <a:spLocks/>
          </p:cNvSpPr>
          <p:nvPr/>
        </p:nvSpPr>
        <p:spPr>
          <a:xfrm>
            <a:off x="6084711" y="407020"/>
            <a:ext cx="6238886"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5000" b="1" dirty="0">
                <a:solidFill>
                  <a:prstClr val="white"/>
                </a:solidFill>
                <a:latin typeface="Arial" charset="0"/>
                <a:ea typeface="Arial" charset="0"/>
                <a:cs typeface="Arial" charset="0"/>
              </a:rPr>
              <a:t>Oma </a:t>
            </a:r>
            <a:r>
              <a:rPr lang="fi-FI" sz="5000" b="1" dirty="0" err="1">
                <a:solidFill>
                  <a:prstClr val="white"/>
                </a:solidFill>
                <a:latin typeface="Arial" charset="0"/>
                <a:ea typeface="Arial" charset="0"/>
                <a:cs typeface="Arial" charset="0"/>
              </a:rPr>
              <a:t>Lion</a:t>
            </a:r>
            <a:r>
              <a:rPr lang="fi-FI" sz="5000" b="1" dirty="0">
                <a:solidFill>
                  <a:prstClr val="white"/>
                </a:solidFill>
                <a:latin typeface="Arial" charset="0"/>
                <a:ea typeface="Arial" charset="0"/>
                <a:cs typeface="Arial" charset="0"/>
              </a:rPr>
              <a:t>-tilisi</a:t>
            </a:r>
          </a:p>
        </p:txBody>
      </p:sp>
      <p:sp>
        <p:nvSpPr>
          <p:cNvPr id="12" name="Rectangle 11"/>
          <p:cNvSpPr/>
          <p:nvPr/>
        </p:nvSpPr>
        <p:spPr>
          <a:xfrm>
            <a:off x="6310403" y="2035993"/>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a16="http://schemas.microsoft.com/office/drawing/2014/main" id="{6D47FA3D-6ED0-834D-914A-30CB8CB87125}"/>
              </a:ext>
            </a:extLst>
          </p:cNvPr>
          <p:cNvSpPr txBox="1">
            <a:spLocks/>
          </p:cNvSpPr>
          <p:nvPr/>
        </p:nvSpPr>
        <p:spPr>
          <a:xfrm>
            <a:off x="6114268" y="2379201"/>
            <a:ext cx="5411303"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fi-FI" sz="1800" dirty="0" err="1">
                <a:solidFill>
                  <a:prstClr val="white"/>
                </a:solidFill>
                <a:latin typeface="Arial" charset="0"/>
                <a:ea typeface="Arial" charset="0"/>
                <a:cs typeface="Arial" charset="0"/>
              </a:rPr>
              <a:t>Lion</a:t>
            </a:r>
            <a:r>
              <a:rPr lang="fi-FI" sz="1800" dirty="0">
                <a:solidFill>
                  <a:prstClr val="white"/>
                </a:solidFill>
                <a:latin typeface="Arial" charset="0"/>
                <a:ea typeface="Arial" charset="0"/>
                <a:cs typeface="Arial" charset="0"/>
              </a:rPr>
              <a:t>-tili käsittää yhden sisäänkirjautumisen.</a:t>
            </a:r>
          </a:p>
          <a:p>
            <a:pPr marL="560070" lvl="1" indent="-285750">
              <a:lnSpc>
                <a:spcPct val="105000"/>
              </a:lnSpc>
              <a:spcBef>
                <a:spcPct val="0"/>
              </a:spcBef>
              <a:spcAft>
                <a:spcPts val="1200"/>
              </a:spcAft>
              <a:buClr>
                <a:schemeClr val="bg1"/>
              </a:buClr>
              <a:buSzPct val="100000"/>
              <a:buFont typeface="Arial" pitchFamily="34" charset="0"/>
              <a:buChar char="•"/>
            </a:pPr>
            <a:r>
              <a:rPr lang="fi-FI" sz="1800" dirty="0">
                <a:solidFill>
                  <a:prstClr val="white"/>
                </a:solidFill>
                <a:latin typeface="Arial" charset="0"/>
                <a:ea typeface="Arial" charset="0"/>
                <a:cs typeface="Arial" charset="0"/>
              </a:rPr>
              <a:t>Pääset </a:t>
            </a:r>
            <a:r>
              <a:rPr lang="fi-FI" sz="1800" dirty="0" err="1">
                <a:solidFill>
                  <a:prstClr val="white"/>
                </a:solidFill>
                <a:latin typeface="Arial" charset="0"/>
                <a:ea typeface="Arial" charset="0"/>
                <a:cs typeface="Arial" charset="0"/>
              </a:rPr>
              <a:t>Lion</a:t>
            </a:r>
            <a:r>
              <a:rPr lang="fi-FI" sz="1800" dirty="0">
                <a:solidFill>
                  <a:prstClr val="white"/>
                </a:solidFill>
                <a:latin typeface="Arial" charset="0"/>
                <a:ea typeface="Arial" charset="0"/>
                <a:cs typeface="Arial" charset="0"/>
              </a:rPr>
              <a:t>-tilisi kautta seuraaviin palveluihin:</a:t>
            </a:r>
          </a:p>
          <a:p>
            <a:pPr marL="1017237" lvl="2" indent="-285750">
              <a:spcBef>
                <a:spcPct val="0"/>
              </a:spcBef>
              <a:spcAft>
                <a:spcPts val="1200"/>
              </a:spcAft>
              <a:buClr>
                <a:schemeClr val="bg1"/>
              </a:buClr>
              <a:buSzPct val="100000"/>
            </a:pPr>
            <a:r>
              <a:rPr lang="fi-FI" dirty="0" err="1">
                <a:solidFill>
                  <a:prstClr val="white"/>
                </a:solidFill>
                <a:latin typeface="Arial" charset="0"/>
                <a:ea typeface="Arial" charset="0"/>
                <a:cs typeface="Arial" charset="0"/>
              </a:rPr>
              <a:t>MyLCI</a:t>
            </a:r>
            <a:endParaRPr lang="fi-FI" dirty="0">
              <a:solidFill>
                <a:prstClr val="white"/>
              </a:solidFill>
              <a:latin typeface="Arial" charset="0"/>
              <a:ea typeface="Arial" charset="0"/>
              <a:cs typeface="Arial" charset="0"/>
            </a:endParaRPr>
          </a:p>
          <a:p>
            <a:pPr marL="1017237" lvl="2" indent="-285750">
              <a:spcBef>
                <a:spcPct val="0"/>
              </a:spcBef>
              <a:spcAft>
                <a:spcPts val="1200"/>
              </a:spcAft>
              <a:buClr>
                <a:schemeClr val="bg1"/>
              </a:buClr>
            </a:pPr>
            <a:r>
              <a:rPr lang="fi-FI" dirty="0" err="1">
                <a:solidFill>
                  <a:prstClr val="white"/>
                </a:solidFill>
                <a:latin typeface="Arial" charset="0"/>
                <a:ea typeface="Arial" charset="0"/>
                <a:cs typeface="Arial" charset="0"/>
              </a:rPr>
              <a:t>MyLion</a:t>
            </a:r>
            <a:endParaRPr lang="fi-FI" dirty="0">
              <a:solidFill>
                <a:prstClr val="white"/>
              </a:solidFill>
              <a:latin typeface="Arial" charset="0"/>
              <a:ea typeface="Arial" charset="0"/>
              <a:cs typeface="Arial" charset="0"/>
            </a:endParaRPr>
          </a:p>
          <a:p>
            <a:pPr marL="1017237" lvl="2" indent="-285750">
              <a:spcBef>
                <a:spcPct val="0"/>
              </a:spcBef>
              <a:spcAft>
                <a:spcPts val="1200"/>
              </a:spcAft>
              <a:buClr>
                <a:schemeClr val="bg1"/>
              </a:buClr>
            </a:pPr>
            <a:r>
              <a:rPr lang="fi-FI" dirty="0">
                <a:solidFill>
                  <a:prstClr val="white"/>
                </a:solidFill>
                <a:latin typeface="Arial" charset="0"/>
                <a:ea typeface="Arial" charset="0"/>
                <a:cs typeface="Arial" charset="0"/>
              </a:rPr>
              <a:t>Shop</a:t>
            </a:r>
          </a:p>
          <a:p>
            <a:pPr marL="1017237" lvl="2" indent="-285750">
              <a:spcBef>
                <a:spcPct val="0"/>
              </a:spcBef>
              <a:spcAft>
                <a:spcPts val="1200"/>
              </a:spcAft>
              <a:buClr>
                <a:schemeClr val="bg1"/>
              </a:buClr>
            </a:pPr>
            <a:r>
              <a:rPr lang="fi-FI" dirty="0" err="1">
                <a:solidFill>
                  <a:prstClr val="white"/>
                </a:solidFill>
                <a:latin typeface="Arial" charset="0"/>
                <a:ea typeface="Arial" charset="0"/>
                <a:cs typeface="Arial" charset="0"/>
              </a:rPr>
              <a:t>Insights</a:t>
            </a:r>
            <a:endParaRPr lang="fi-FI" dirty="0">
              <a:solidFill>
                <a:prstClr val="white"/>
              </a:solidFill>
              <a:latin typeface="Arial" charset="0"/>
              <a:ea typeface="Arial" charset="0"/>
              <a:cs typeface="Arial" charset="0"/>
            </a:endParaRPr>
          </a:p>
          <a:p>
            <a:pPr marL="1017237" lvl="2" indent="-285750">
              <a:spcBef>
                <a:spcPct val="0"/>
              </a:spcBef>
              <a:spcAft>
                <a:spcPts val="1200"/>
              </a:spcAft>
              <a:buClr>
                <a:schemeClr val="bg1"/>
              </a:buClr>
            </a:pPr>
            <a:r>
              <a:rPr lang="fi-FI" dirty="0">
                <a:solidFill>
                  <a:prstClr val="white"/>
                </a:solidFill>
                <a:latin typeface="Arial" charset="0"/>
                <a:ea typeface="Arial" charset="0"/>
                <a:cs typeface="Arial" charset="0"/>
              </a:rPr>
              <a:t>Tulevat sovellukset</a:t>
            </a:r>
          </a:p>
          <a:p>
            <a:pPr marL="560070" lvl="1" indent="-285750">
              <a:lnSpc>
                <a:spcPct val="105000"/>
              </a:lnSpc>
              <a:spcBef>
                <a:spcPct val="0"/>
              </a:spcBef>
              <a:spcAft>
                <a:spcPts val="1200"/>
              </a:spcAft>
              <a:buClr>
                <a:schemeClr val="bg1"/>
              </a:buClr>
              <a:buSzPct val="100000"/>
              <a:buFont typeface="Arial" pitchFamily="34" charset="0"/>
              <a:buChar char="•"/>
            </a:pPr>
            <a:r>
              <a:rPr lang="fi-FI" sz="1800" dirty="0">
                <a:solidFill>
                  <a:prstClr val="white"/>
                </a:solidFill>
                <a:latin typeface="Arial" charset="0"/>
                <a:ea typeface="Arial" charset="0"/>
                <a:cs typeface="Arial" charset="0"/>
              </a:rPr>
              <a:t>Kaikki </a:t>
            </a:r>
            <a:r>
              <a:rPr lang="fi-FI" sz="1800" dirty="0" err="1">
                <a:solidFill>
                  <a:prstClr val="white"/>
                </a:solidFill>
                <a:latin typeface="Arial" charset="0"/>
                <a:ea typeface="Arial" charset="0"/>
                <a:cs typeface="Arial" charset="0"/>
              </a:rPr>
              <a:t>lionit</a:t>
            </a:r>
            <a:r>
              <a:rPr lang="fi-FI" sz="1800" dirty="0">
                <a:solidFill>
                  <a:prstClr val="white"/>
                </a:solidFill>
                <a:latin typeface="Arial" charset="0"/>
                <a:ea typeface="Arial" charset="0"/>
                <a:cs typeface="Arial" charset="0"/>
              </a:rPr>
              <a:t> ja </a:t>
            </a:r>
            <a:r>
              <a:rPr lang="fi-FI" sz="1800" dirty="0" err="1">
                <a:solidFill>
                  <a:prstClr val="white"/>
                </a:solidFill>
                <a:latin typeface="Arial" charset="0"/>
                <a:ea typeface="Arial" charset="0"/>
                <a:cs typeface="Arial" charset="0"/>
              </a:rPr>
              <a:t>leot</a:t>
            </a:r>
            <a:r>
              <a:rPr lang="fi-FI" sz="1800" dirty="0">
                <a:solidFill>
                  <a:prstClr val="white"/>
                </a:solidFill>
                <a:latin typeface="Arial" charset="0"/>
                <a:ea typeface="Arial" charset="0"/>
                <a:cs typeface="Arial" charset="0"/>
              </a:rPr>
              <a:t> voivat luoda itselleen </a:t>
            </a:r>
            <a:r>
              <a:rPr lang="fi-FI" sz="1800" dirty="0" err="1">
                <a:solidFill>
                  <a:prstClr val="white"/>
                </a:solidFill>
                <a:latin typeface="Arial" charset="0"/>
                <a:ea typeface="Arial" charset="0"/>
                <a:cs typeface="Arial" charset="0"/>
              </a:rPr>
              <a:t>Lion</a:t>
            </a:r>
            <a:r>
              <a:rPr lang="fi-FI" sz="1800" dirty="0">
                <a:solidFill>
                  <a:prstClr val="white"/>
                </a:solidFill>
                <a:latin typeface="Arial" charset="0"/>
                <a:ea typeface="Arial" charset="0"/>
                <a:cs typeface="Arial" charset="0"/>
              </a:rPr>
              <a:t>-tilin.</a:t>
            </a:r>
          </a:p>
          <a:p>
            <a:pPr marL="560070" lvl="1" indent="-285750">
              <a:lnSpc>
                <a:spcPct val="105000"/>
              </a:lnSpc>
              <a:spcBef>
                <a:spcPct val="0"/>
              </a:spcBef>
              <a:spcAft>
                <a:spcPts val="1200"/>
              </a:spcAft>
              <a:buClr>
                <a:schemeClr val="bg1"/>
              </a:buClr>
              <a:buSzPct val="100000"/>
              <a:buFont typeface="Arial" pitchFamily="34" charset="0"/>
              <a:buChar char="•"/>
            </a:pPr>
            <a:r>
              <a:rPr lang="fi-FI" sz="1800" dirty="0">
                <a:solidFill>
                  <a:prstClr val="white"/>
                </a:solidFill>
                <a:latin typeface="Arial" charset="0"/>
                <a:ea typeface="Arial" charset="0"/>
                <a:cs typeface="Arial" charset="0"/>
              </a:rPr>
              <a:t>Jos tarvitset apua, ota yhteyttä </a:t>
            </a:r>
            <a:r>
              <a:rPr lang="fi-FI" sz="1800" dirty="0">
                <a:solidFill>
                  <a:prstClr val="white"/>
                </a:solidFill>
                <a:latin typeface="Arial" charset="0"/>
                <a:ea typeface="Arial" charset="0"/>
                <a:cs typeface="Arial" charset="0"/>
                <a:hlinkClick r:id="rId4"/>
              </a:rPr>
              <a:t>mylion@lionsclubs.org</a:t>
            </a:r>
            <a:r>
              <a:rPr lang="fi-FI" sz="1800" dirty="0">
                <a:solidFill>
                  <a:prstClr val="white"/>
                </a:solidFill>
                <a:latin typeface="Arial" charset="0"/>
                <a:ea typeface="Arial" charset="0"/>
                <a:cs typeface="Arial" charset="0"/>
              </a:rPr>
              <a:t>.</a:t>
            </a:r>
          </a:p>
          <a:p>
            <a:pPr marL="560070" lvl="1" indent="-285750">
              <a:lnSpc>
                <a:spcPct val="105000"/>
              </a:lnSpc>
              <a:spcBef>
                <a:spcPct val="0"/>
              </a:spcBef>
              <a:spcAft>
                <a:spcPts val="1200"/>
              </a:spcAft>
              <a:buClr>
                <a:srgbClr val="EBB700"/>
              </a:buClr>
              <a:buFont typeface="Arial" pitchFamily="34" charset="0"/>
              <a:buChar char="•"/>
            </a:pPr>
            <a:endParaRPr lang="en-US" sz="1800" b="1" dirty="0">
              <a:solidFill>
                <a:prstClr val="white"/>
              </a:solidFill>
              <a:latin typeface="Arial" charset="0"/>
              <a:ea typeface="Arial" charset="0"/>
              <a:cs typeface="Arial" charset="0"/>
            </a:endParaRPr>
          </a:p>
        </p:txBody>
      </p:sp>
      <p:sp>
        <p:nvSpPr>
          <p:cNvPr id="18" name="TextBox 17">
            <a:extLst>
              <a:ext uri="{FF2B5EF4-FFF2-40B4-BE49-F238E27FC236}">
                <a16:creationId xmlns:a16="http://schemas.microsoft.com/office/drawing/2014/main"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fi-FI" sz="1200" i="1">
                <a:latin typeface="Calibri" panose="020F0502020204030204"/>
              </a:rPr>
              <a:t>Pikavinkki: Lionit tarvitsevat jäsennumeron ja LCI:lle ilmoitetun puhelinnumeron tai sähköpostin kun he rekistöröityvät</a:t>
            </a:r>
          </a:p>
        </p:txBody>
      </p:sp>
      <p:grpSp>
        <p:nvGrpSpPr>
          <p:cNvPr id="10" name="Group 9">
            <a:extLst>
              <a:ext uri="{FF2B5EF4-FFF2-40B4-BE49-F238E27FC236}">
                <a16:creationId xmlns:a16="http://schemas.microsoft.com/office/drawing/2014/main" id="{4424B351-7AD3-234F-8F83-0170018378AC}"/>
              </a:ext>
            </a:extLst>
          </p:cNvPr>
          <p:cNvGrpSpPr/>
          <p:nvPr/>
        </p:nvGrpSpPr>
        <p:grpSpPr>
          <a:xfrm>
            <a:off x="-34249" y="898639"/>
            <a:ext cx="6967524" cy="4360565"/>
            <a:chOff x="-11289" y="1157979"/>
            <a:chExt cx="6967524" cy="4360565"/>
          </a:xfrm>
        </p:grpSpPr>
        <p:pic>
          <p:nvPicPr>
            <p:cNvPr id="17" name="Picture 16" descr="A screenshot of a computer screen&#10;&#10;Description automatically generated">
              <a:extLst>
                <a:ext uri="{FF2B5EF4-FFF2-40B4-BE49-F238E27FC236}">
                  <a16:creationId xmlns:a16="http://schemas.microsoft.com/office/drawing/2014/main"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a16="http://schemas.microsoft.com/office/drawing/2014/main"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a16="http://schemas.microsoft.com/office/drawing/2014/main"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a16="http://schemas.microsoft.com/office/drawing/2014/main"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fi-FI" sz="3600" b="1">
                <a:solidFill>
                  <a:srgbClr val="0A5496"/>
                </a:solidFill>
                <a:latin typeface="Arial" panose="020B0604020202020204" pitchFamily="34" charset="0"/>
                <a:cs typeface="Arial" panose="020B0604020202020204" pitchFamily="34" charset="0"/>
              </a:rPr>
              <a:t>Valitse haluamasi sovellus.</a:t>
            </a: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fi-FI">
                <a:solidFill>
                  <a:prstClr val="white">
                    <a:alpha val="44000"/>
                  </a:prstClr>
                </a:solidFill>
              </a:rPr>
              <a:t>m</a:t>
            </a:r>
          </a:p>
        </p:txBody>
      </p:sp>
      <p:pic>
        <p:nvPicPr>
          <p:cNvPr id="5" name="Emblem - White">
            <a:extLst>
              <a:ext uri="{FF2B5EF4-FFF2-40B4-BE49-F238E27FC236}">
                <a16:creationId xmlns:a16="http://schemas.microsoft.com/office/drawing/2014/main"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en-US" sz="100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fi-FI" sz="6000" b="1">
                <a:solidFill>
                  <a:prstClr val="white"/>
                </a:solidFill>
                <a:latin typeface="Arial" charset="0"/>
                <a:ea typeface="Arial" charset="0"/>
                <a:cs typeface="Arial" charset="0"/>
              </a:rPr>
              <a:t>MyLion</a:t>
            </a:r>
          </a:p>
          <a:p>
            <a:pPr>
              <a:lnSpc>
                <a:spcPct val="150000"/>
              </a:lnSpc>
            </a:pPr>
            <a:r>
              <a:rPr lang="fi-FI" sz="4000" b="1" i="1">
                <a:solidFill>
                  <a:prstClr val="white"/>
                </a:solidFill>
                <a:latin typeface="Arial" charset="0"/>
                <a:ea typeface="Arial" charset="0"/>
                <a:cs typeface="Arial" charset="0"/>
              </a:rPr>
              <a:t>Liity mukaan palvelemaan.</a:t>
            </a: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a16="http://schemas.microsoft.com/office/drawing/2014/main"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4670855" y="6062170"/>
            <a:ext cx="7193724" cy="338554"/>
          </a:xfrm>
          <a:prstGeom prst="rect">
            <a:avLst/>
          </a:prstGeom>
          <a:noFill/>
        </p:spPr>
        <p:txBody>
          <a:bodyPr wrap="square" rtlCol="0">
            <a:spAutoFit/>
          </a:bodyPr>
          <a:lstStyle/>
          <a:p>
            <a:r>
              <a:rPr lang="fi-FI" sz="1600" i="1">
                <a:solidFill>
                  <a:schemeClr val="bg1"/>
                </a:solidFill>
              </a:rPr>
              <a:t>MyLion on palveluaktiviteettien raportoinnin määränpää alkaen 1. heinäkuuta, 2019.</a:t>
            </a: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38400</TotalTime>
  <Words>3070</Words>
  <Application>Microsoft Office PowerPoint</Application>
  <PresentationFormat>Widescreen</PresentationFormat>
  <Paragraphs>323</Paragraphs>
  <Slides>28</Slides>
  <Notes>28</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28</vt:i4>
      </vt:variant>
    </vt:vector>
  </HeadingPairs>
  <TitlesOfParts>
    <vt:vector size="55" baseType="lpstr">
      <vt:lpstr>Arial</vt:lpstr>
      <vt:lpstr>Arial Hebrew Scholar</vt:lpstr>
      <vt:lpstr>Calibri</vt:lpstr>
      <vt:lpstr>Century Gothic</vt:lpstr>
      <vt:lpstr>Century Gothic Regular</vt:lpstr>
      <vt:lpstr>Helvetica</vt:lpstr>
      <vt:lpstr>Helvetica Neue</vt:lpstr>
      <vt:lpstr>Open sans</vt:lpstr>
      <vt:lpstr>Open Sans Regular</vt:lpstr>
      <vt:lpstr>Segoe UI</vt:lpstr>
      <vt:lpstr>Segoe UI Light</vt:lpstr>
      <vt:lpstr>Segoe UI Semibold</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Anna Koivisto-Franck</cp:lastModifiedBy>
  <cp:revision>266</cp:revision>
  <cp:lastPrinted>2019-02-19T18:34:58Z</cp:lastPrinted>
  <dcterms:created xsi:type="dcterms:W3CDTF">2019-02-13T18:13:08Z</dcterms:created>
  <dcterms:modified xsi:type="dcterms:W3CDTF">2019-06-07T14:01:30Z</dcterms:modified>
</cp:coreProperties>
</file>