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62632" autoAdjust="0"/>
  </p:normalViewPr>
  <p:slideViewPr>
    <p:cSldViewPr snapToGrid="0" snapToObjects="1">
      <p:cViewPr varScale="1">
        <p:scale>
          <a:sx n="45" d="100"/>
          <a:sy n="45" d="100"/>
        </p:scale>
        <p:origin x="1896" y="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a:t>Le programme Lionceaux permet aux Lions Clubs d’obtenir l’engagement des jeunes de leur collectivité dans le service.  De plus amples informations sur ce programme seront fournies aux pages suivantes.</a:t>
            </a:r>
          </a:p>
          <a:p>
            <a:pPr marL="171450" indent="-171450">
              <a:buFont typeface="Arial" panose="020B0604020202020204" pitchFamily="34" charset="0"/>
              <a:buChar char="•"/>
            </a:pPr>
            <a:r>
              <a:rPr lang="fr-FR" sz="1800">
                <a:solidFill>
                  <a:srgbClr val="000000"/>
                </a:solidFill>
                <a:latin typeface="HelveticaNeue-Light"/>
                <a:ea typeface="Calibri" panose="020F0502020204030204" pitchFamily="34" charset="0"/>
                <a:cs typeface="Times New Roman" panose="02020603050405020304" pitchFamily="18" charset="0"/>
              </a:rPr>
              <a:t>« </a:t>
            </a:r>
            <a:r>
              <a:rPr lang="fr-FR" sz="1800">
                <a:solidFill>
                  <a:srgbClr val="000000"/>
                </a:solidFill>
                <a:latin typeface="Calibri" panose="020F0502020204030204" pitchFamily="34" charset="0"/>
                <a:ea typeface="Calibri" panose="020F0502020204030204" pitchFamily="34" charset="0"/>
                <a:cs typeface="Times New Roman" panose="02020603050405020304" pitchFamily="18" charset="0"/>
              </a:rPr>
              <a:t>Leadership, Expérience, Opportunité. » C’est ce qui fait un Leo. Membres les plus jeunes du Lions Clubs International, les Leos incarnent les qualités les plus remarquables de notre formidable organisation. De plus amples informations sur les Leos seront fournies aux pages suivantes.</a:t>
            </a:r>
          </a:p>
          <a:p>
            <a:pPr marL="171450" indent="-171450">
              <a:buFont typeface="Arial" panose="020B0604020202020204" pitchFamily="34" charset="0"/>
              <a:buChar char="•"/>
            </a:pPr>
            <a:r>
              <a:rPr lang="fr-FR"/>
              <a:t>Les clubs universitaires sont un excellent moyen d’obtenir l’engagement des familles présentes sur le campus.  En nouant des liens avec un campus local, vous pourrez également ouvrir votre club aux étudiants de votre collectivité, ainsi qu’au personnel de l’université.</a:t>
            </a:r>
          </a:p>
          <a:p>
            <a:pPr marL="171450" indent="-171450">
              <a:buFont typeface="Arial" panose="020B0604020202020204" pitchFamily="34" charset="0"/>
              <a:buChar char="•"/>
            </a:pPr>
            <a:r>
              <a:rPr lang="fr-FR"/>
              <a:t>Votre club spécialisé peut impliquer la famille en général ou les enfants en particulier.  </a:t>
            </a:r>
          </a:p>
          <a:p>
            <a:pPr marL="171450" indent="-171450">
              <a:buFont typeface="Arial" panose="020B0604020202020204" pitchFamily="34" charset="0"/>
              <a:buChar char="•"/>
            </a:pPr>
            <a:r>
              <a:rPr lang="fr-FR"/>
              <a:t>Les clubs virtuels permettent aux membres de se connecter aux réunions, tandis qu’ils n’auraient peut-être pas le temps d’assister aux réunions traditionnelles.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62556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29490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FR/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EBB700"/>
                </a:solidFill>
              </a:rPr>
              <a:t>L’affiliation familiale</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t>Pour des Lions Clubs multigénérationnels qui puissent servir les collectivités, répondre aux besoins humanitaires, favoriser la paix et faciliter l’entente internationale.</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Lancez-vous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Programmes du Lions Clubs International destinés aux jeunes </a:t>
            </a:r>
          </a:p>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Autres activités dédiées aux enfants au sein de la collectivité : associations de scouts, clubs sportifs, écoles, etc. </a:t>
            </a:r>
          </a:p>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Aide aux personnes âgées </a:t>
            </a:r>
          </a:p>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Aide aux sans-abri</a:t>
            </a:r>
          </a:p>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Projets d’alphabétisation </a:t>
            </a:r>
          </a:p>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Projets écologiques </a:t>
            </a:r>
          </a:p>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Événements sportifs dans les établissements scolaires </a:t>
            </a:r>
          </a:p>
          <a:p>
            <a:pPr marL="285750" marR="0"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Centre de garde d’enfants par des adolescents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864156"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chemeClr val="bg1"/>
                </a:solidFill>
              </a:rPr>
              <a:t>Suggestions pour projets de service</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b="1">
                <a:solidFill>
                  <a:schemeClr val="bg1"/>
                </a:solidFill>
              </a:rPr>
              <a:t>Prenez contact avec des enseignants et des élèves</a:t>
            </a:r>
            <a:r>
              <a:rPr lang="fr-FR" sz="1800">
                <a:solidFill>
                  <a:schemeClr val="bg1"/>
                </a:solidFill>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b="1">
                <a:solidFill>
                  <a:schemeClr val="bg1"/>
                </a:solidFill>
              </a:rPr>
              <a:t>Parlez aux membres de votre propre famille</a:t>
            </a:r>
            <a:r>
              <a:rPr lang="fr-FR" sz="1800">
                <a:solidFill>
                  <a:schemeClr val="bg1"/>
                </a:solidFill>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b="1">
                <a:solidFill>
                  <a:schemeClr val="bg1"/>
                </a:solidFill>
              </a:rPr>
              <a:t>Prenez contact avec des entraîneurs et des équipes de sport </a:t>
            </a:r>
            <a:r>
              <a:rPr lang="fr-FR" sz="1800">
                <a:solidFill>
                  <a:schemeClr val="bg1"/>
                </a:solidFill>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b="1">
                <a:solidFill>
                  <a:schemeClr val="bg1"/>
                </a:solidFill>
              </a:rPr>
              <a:t>Parlez à vos voisins</a:t>
            </a:r>
            <a:r>
              <a:rPr lang="fr-FR" sz="1800">
                <a:solidFill>
                  <a:schemeClr val="bg1"/>
                </a:solidFill>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b="1">
                <a:solidFill>
                  <a:schemeClr val="bg1"/>
                </a:solidFill>
              </a:rPr>
              <a:t>Prenez contact avec des dirigeants religieux ou des citoyens influents</a:t>
            </a:r>
            <a:r>
              <a:rPr lang="fr-FR" sz="180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b="1">
                <a:solidFill>
                  <a:schemeClr val="bg1"/>
                </a:solidFill>
              </a:rPr>
              <a:t>Associez-vous à d’autres organisations et clubs au sein de votre collectivité</a:t>
            </a:r>
            <a:r>
              <a:rPr lang="fr-FR" sz="1800">
                <a:solidFill>
                  <a:schemeClr val="bg1"/>
                </a:solidFill>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6318869"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chemeClr val="bg1"/>
                </a:solidFill>
              </a:rPr>
              <a:t>Où pouvez-vous recruter des familles ?</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2449522"/>
            <a:ext cx="890546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Programmes Lions actuels qui pourront vous aider à obtenir l’engagement de familles</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a:solidFill>
                  <a:schemeClr val="bg1"/>
                </a:solidFill>
              </a:rPr>
              <a:t>Programme Lionceaux </a:t>
            </a:r>
          </a:p>
          <a:p>
            <a:endParaRPr lang="en-US"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a:solidFill>
                  <a:schemeClr val="bg1"/>
                </a:solidFill>
              </a:rPr>
              <a:t>Clubs spécialisés </a:t>
            </a:r>
          </a:p>
          <a:p>
            <a:r>
              <a:rPr lang="fr-FR" sz="1800">
                <a:solidFill>
                  <a:schemeClr val="bg1"/>
                </a:solidFill>
                <a:ea typeface="Calibri" panose="020F0502020204030204" pitchFamily="34" charset="0"/>
              </a:rPr>
              <a:t>Le programme Clubs spécialisés est conçu pour créer des clubs unis autour d’un intérêt ou d’une passion commune, vecteurs de liens étroits entre les Lions.</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066793" y="1197811"/>
            <a:ext cx="4077462"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dirty="0">
                <a:solidFill>
                  <a:schemeClr val="bg1"/>
                </a:solidFill>
              </a:rPr>
              <a:t>Leo Clubs </a:t>
            </a:r>
          </a:p>
          <a:p>
            <a:pPr>
              <a:lnSpc>
                <a:spcPct val="107000"/>
              </a:lnSpc>
              <a:spcBef>
                <a:spcPts val="0"/>
              </a:spcBef>
              <a:spcAft>
                <a:spcPts val="800"/>
              </a:spcAft>
            </a:pPr>
            <a:r>
              <a:rPr lang="fr-FR" sz="1800" dirty="0">
                <a:solidFill>
                  <a:schemeClr val="bg1"/>
                </a:solidFill>
                <a:latin typeface="Arial"/>
                <a:ea typeface="Calibri" panose="020F0502020204030204" pitchFamily="34" charset="0"/>
                <a:cs typeface="Arial"/>
              </a:rPr>
              <a:t>Dans le cadre de cette activité Lions Club sponsorisée, les Leo Clubs invitent de jeunes adultes âgés de 12 à 18 ans, ou de 18 à 30 ans, à créer leurs propres Leo Clubs et à développer des compétences de la vie courante grâce au service et aux valeurs des Lions.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10535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dirty="0">
                <a:solidFill>
                  <a:schemeClr val="bg1"/>
                </a:solidFill>
              </a:rPr>
              <a:t>Clubs virtuels </a:t>
            </a:r>
          </a:p>
          <a:p>
            <a:r>
              <a:rPr lang="fr-FR" sz="1800" dirty="0">
                <a:solidFill>
                  <a:schemeClr val="bg1"/>
                </a:solidFill>
                <a:ea typeface="Calibri" panose="020F0502020204030204" pitchFamily="34" charset="0"/>
              </a:rPr>
              <a:t>Aujourd’hui, les familles ont souvent des emplois du temps très chargés et ne peuvent pas assister aux réunions en personne. Vous pourriez adopter un format hybride pour votre club, en permettant aux membres d’assister aux réunions en ligne.</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a:solidFill>
                  <a:schemeClr val="bg1"/>
                </a:solidFill>
              </a:rPr>
              <a:t>Clubs universitaires </a:t>
            </a:r>
          </a:p>
          <a:p>
            <a:r>
              <a:rPr lang="fr-FR" sz="1800">
                <a:solidFill>
                  <a:schemeClr val="bg1"/>
                </a:solidFill>
                <a:ea typeface="Calibri" panose="020F0502020204030204" pitchFamily="34" charset="0"/>
              </a:rPr>
              <a:t>Les Lions Club universitaires peuvent bénéficier à la communauté universitaire locale et aux collectivités du monde entier, tout en mettant en relation les étudiants, le corps enseignant et les chefs d’entreprise.</a:t>
            </a:r>
          </a:p>
          <a:p>
            <a:r>
              <a:rPr lang="fr-FR" sz="180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rgbClr val="00338D"/>
                </a:solidFill>
              </a:rPr>
              <a:t>Programmes Lions actuels qui pourront vous aider à obtenir l’engagement des familles</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1200329"/>
          </a:xfrm>
          <a:prstGeom prst="rect">
            <a:avLst/>
          </a:prstGeom>
          <a:noFill/>
        </p:spPr>
        <p:txBody>
          <a:bodyPr wrap="square" lIns="91440" tIns="45720" rIns="91440" bIns="45720" anchor="t">
            <a:spAutoFit/>
          </a:bodyPr>
          <a:lstStyle/>
          <a:p>
            <a:r>
              <a:rPr lang="fr-FR">
                <a:solidFill>
                  <a:schemeClr val="bg1"/>
                </a:solidFill>
                <a:latin typeface="Arial"/>
                <a:ea typeface="Calibri" panose="020F0502020204030204" pitchFamily="34" charset="0"/>
                <a:cs typeface="Arial"/>
              </a:rPr>
              <a:t>Il s’agit d’un programme dédié aux </a:t>
            </a:r>
            <a:r>
              <a:rPr lang="fr-FR" sz="1800">
                <a:solidFill>
                  <a:schemeClr val="bg1"/>
                </a:solidFill>
                <a:latin typeface="Arial"/>
                <a:ea typeface="Calibri" panose="020F0502020204030204" pitchFamily="34" charset="0"/>
                <a:cs typeface="Arial"/>
              </a:rPr>
              <a:t>enfants jusqu’à 12 ans, ainsi qu’aux membres de la famille </a:t>
            </a:r>
            <a:r>
              <a:rPr lang="fr-FR">
                <a:solidFill>
                  <a:schemeClr val="bg1"/>
                </a:solidFill>
                <a:latin typeface="Arial"/>
                <a:ea typeface="Calibri" panose="020F0502020204030204" pitchFamily="34" charset="0"/>
                <a:cs typeface="Arial"/>
              </a:rPr>
              <a:t>des </a:t>
            </a:r>
            <a:r>
              <a:rPr lang="fr-FR" sz="1800">
                <a:solidFill>
                  <a:schemeClr val="bg1"/>
                </a:solidFill>
                <a:latin typeface="Arial"/>
                <a:ea typeface="Calibri" panose="020F0502020204030204" pitchFamily="34" charset="0"/>
                <a:cs typeface="Arial"/>
              </a:rPr>
              <a:t>Lions </a:t>
            </a:r>
            <a:r>
              <a:rPr lang="fr-FR">
                <a:solidFill>
                  <a:schemeClr val="bg1"/>
                </a:solidFill>
                <a:latin typeface="Arial"/>
                <a:ea typeface="Calibri" panose="020F0502020204030204" pitchFamily="34" charset="0"/>
                <a:cs typeface="Arial"/>
              </a:rPr>
              <a:t>, pour qu’ils puissent servir aux côtés du Lions Club. </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fr-FR">
                <a:solidFill>
                  <a:schemeClr val="bg1"/>
                </a:solidFill>
                <a:latin typeface="Arial"/>
                <a:ea typeface="Arial" charset="0"/>
                <a:cs typeface="Arial"/>
              </a:rPr>
              <a:t>Permet d’encourager les familles à faire du bénévolat, en accueillant les Lionceaux au sein des réunions, activités et projets de service de votre Lions Club</a:t>
            </a:r>
          </a:p>
          <a:p>
            <a:pPr marL="342900" indent="-342900">
              <a:buClr>
                <a:srgbClr val="EBB700"/>
              </a:buClr>
              <a:buSzPct val="100000"/>
              <a:buFont typeface="Lucida Grande" panose="020B0600040502020204" pitchFamily="34" charset="0"/>
              <a:buChar char="▶"/>
            </a:pPr>
            <a:r>
              <a:rPr lang="fr-FR">
                <a:solidFill>
                  <a:schemeClr val="bg1"/>
                </a:solidFill>
                <a:latin typeface="Arial"/>
                <a:ea typeface="Arial" charset="0"/>
                <a:cs typeface="Arial"/>
              </a:rPr>
              <a:t>Conçu pour les enfants jusqu’à 12 ans</a:t>
            </a:r>
          </a:p>
          <a:p>
            <a:pPr marL="342900" indent="-342900">
              <a:buClr>
                <a:srgbClr val="EBB700"/>
              </a:buClr>
              <a:buSzPct val="100000"/>
              <a:buFont typeface="Lucida Grande" panose="020B0600040502020204" pitchFamily="34" charset="0"/>
              <a:buChar char="▶"/>
            </a:pPr>
            <a:r>
              <a:rPr lang="fr-FR">
                <a:solidFill>
                  <a:schemeClr val="bg1"/>
                </a:solidFill>
                <a:latin typeface="Arial"/>
                <a:ea typeface="Arial" charset="0"/>
                <a:cs typeface="Arial"/>
              </a:rPr>
              <a:t>Possibilité pour les membres de commander des écussons Lionceaux pour chacun des trois niveaux du Lions Clubs International</a:t>
            </a:r>
            <a:br>
              <a:rPr lang="fr-FR">
                <a:latin typeface="Arial" charset="0"/>
                <a:ea typeface="Arial" charset="0"/>
                <a:cs typeface="Arial" charset="0"/>
              </a:rPr>
            </a:br>
            <a:endParaRPr lang="fr-FR">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228494"/>
            <a:ext cx="5092507" cy="2080313"/>
          </a:xfrm>
          <a:prstGeom prst="rect">
            <a:avLst/>
          </a:prstGeom>
          <a:noFill/>
        </p:spPr>
        <p:txBody>
          <a:bodyPr wrap="square" rtlCol="0" anchor="b">
            <a:spAutoFit/>
          </a:bodyPr>
          <a:lstStyle/>
          <a:p>
            <a:pPr algn="ctr">
              <a:lnSpc>
                <a:spcPts val="8000"/>
              </a:lnSpc>
            </a:pPr>
            <a:r>
              <a:rPr lang="fr-FR" sz="6600" b="1" dirty="0">
                <a:solidFill>
                  <a:srgbClr val="00338D"/>
                </a:solidFill>
                <a:latin typeface="Arial" panose="020B0604020202020204" pitchFamily="34" charset="0"/>
                <a:ea typeface="Arial" charset="0"/>
                <a:cs typeface="Arial" panose="020B0604020202020204" pitchFamily="34" charset="0"/>
              </a:rPr>
              <a:t>Programme</a:t>
            </a:r>
            <a:br>
              <a:rPr lang="fr-FR" sz="6600" b="1" dirty="0">
                <a:solidFill>
                  <a:srgbClr val="00338D"/>
                </a:solidFill>
                <a:latin typeface="Arial" panose="020B0604020202020204" pitchFamily="34" charset="0"/>
                <a:ea typeface="Arial" charset="0"/>
                <a:cs typeface="Arial" panose="020B0604020202020204" pitchFamily="34" charset="0"/>
              </a:rPr>
            </a:br>
            <a:r>
              <a:rPr lang="fr-FR" sz="6600" b="1" dirty="0">
                <a:solidFill>
                  <a:srgbClr val="00338D"/>
                </a:solidFill>
                <a:latin typeface="Arial" panose="020B0604020202020204" pitchFamily="34" charset="0"/>
                <a:ea typeface="Arial" charset="0"/>
                <a:cs typeface="Arial" panose="020B0604020202020204" pitchFamily="34" charset="0"/>
              </a:rPr>
              <a:t>Lionceaux</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fr-FR">
                <a:latin typeface="Arial"/>
                <a:ea typeface="Arial" charset="0"/>
                <a:cs typeface="Arial"/>
              </a:rPr>
              <a:t>Les Lions Clubs peuvent sponsoriser un Leo Club pour accompagner et responsabiliser les jeunes responsables, ainsi que pour favoriser l’engagement dans le service.</a:t>
            </a:r>
          </a:p>
          <a:p>
            <a:pPr marL="342900" indent="-342900">
              <a:buClr>
                <a:srgbClr val="EBB700"/>
              </a:buClr>
              <a:buSzPct val="100000"/>
              <a:buFont typeface="Lucida Grande" panose="020B0600040502020204" pitchFamily="34" charset="0"/>
              <a:buChar char="▶"/>
            </a:pPr>
            <a:r>
              <a:rPr lang="fr-FR">
                <a:latin typeface="Arial"/>
                <a:ea typeface="Arial" charset="0"/>
                <a:cs typeface="Arial"/>
              </a:rPr>
              <a:t>Leos Alpha : 12-18 ans</a:t>
            </a:r>
          </a:p>
          <a:p>
            <a:pPr marL="342900" indent="-342900">
              <a:buClr>
                <a:srgbClr val="EBB700"/>
              </a:buClr>
              <a:buSzPct val="100000"/>
              <a:buFont typeface="Lucida Grande" panose="020B0600040502020204" pitchFamily="34" charset="0"/>
              <a:buChar char="▶"/>
            </a:pPr>
            <a:r>
              <a:rPr lang="fr-FR">
                <a:latin typeface="Arial"/>
                <a:ea typeface="Arial" charset="0"/>
                <a:cs typeface="Arial"/>
              </a:rPr>
              <a:t>Leos Omega : 18-30 ans</a:t>
            </a:r>
          </a:p>
          <a:p>
            <a:pPr marL="342900" indent="-342900">
              <a:buClr>
                <a:srgbClr val="EBB700"/>
              </a:buClr>
              <a:buSzPct val="100000"/>
              <a:buFont typeface="Lucida Grande" panose="020B0600040502020204" pitchFamily="34" charset="0"/>
              <a:buChar char="▶"/>
            </a:pPr>
            <a:r>
              <a:rPr lang="fr-FR">
                <a:latin typeface="Arial"/>
                <a:ea typeface="Arial" charset="0"/>
                <a:cs typeface="Arial"/>
              </a:rPr>
              <a:t>LEO = </a:t>
            </a:r>
          </a:p>
          <a:p>
            <a:pPr marL="861695" lvl="1">
              <a:buClr>
                <a:srgbClr val="EBB700"/>
              </a:buClr>
              <a:buSzPct val="100000"/>
              <a:buFont typeface="Lucida Grande" panose="020B0600040502020204" pitchFamily="34" charset="0"/>
              <a:buChar char="▶"/>
            </a:pPr>
            <a:r>
              <a:rPr lang="fr-FR">
                <a:latin typeface="Arial"/>
                <a:ea typeface="Arial" charset="0"/>
                <a:cs typeface="Arial"/>
              </a:rPr>
              <a:t>Leadership</a:t>
            </a:r>
          </a:p>
          <a:p>
            <a:pPr marL="861695" lvl="1">
              <a:buClr>
                <a:srgbClr val="EBB700"/>
              </a:buClr>
              <a:buSzPct val="100000"/>
              <a:buFont typeface="Lucida Grande" panose="020B0600040502020204" pitchFamily="34" charset="0"/>
              <a:buChar char="▶"/>
            </a:pPr>
            <a:r>
              <a:rPr lang="fr-FR">
                <a:latin typeface="Arial"/>
                <a:ea typeface="Arial" charset="0"/>
                <a:cs typeface="Arial"/>
              </a:rPr>
              <a:t>Expérience</a:t>
            </a:r>
          </a:p>
          <a:p>
            <a:pPr marL="861695" lvl="1">
              <a:buClr>
                <a:srgbClr val="EBB700"/>
              </a:buClr>
              <a:buSzPct val="100000"/>
              <a:buFont typeface="Lucida Grande" panose="020B0600040502020204" pitchFamily="34" charset="0"/>
              <a:buChar char="▶"/>
            </a:pPr>
            <a:r>
              <a:rPr lang="fr-FR">
                <a:latin typeface="Arial" charset="0"/>
                <a:ea typeface="Arial" charset="0"/>
                <a:cs typeface="Arial" charset="0"/>
              </a:rPr>
              <a:t>Opportunité</a:t>
            </a:r>
            <a:br>
              <a:rPr lang="fr-FR">
                <a:latin typeface="Arial" charset="0"/>
                <a:ea typeface="Arial" charset="0"/>
                <a:cs typeface="Arial" charset="0"/>
              </a:rPr>
            </a:br>
            <a:endParaRPr lang="fr-FR">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fr-FR" sz="8000" b="1">
                <a:solidFill>
                  <a:schemeClr val="bg1"/>
                </a:solidFill>
                <a:latin typeface="Arial" panose="020B0604020202020204" pitchFamily="34" charset="0"/>
                <a:ea typeface="Arial" charset="0"/>
                <a:cs typeface="Arial" panose="020B0604020202020204" pitchFamily="34" charset="0"/>
              </a:rPr>
              <a:t>Leo</a:t>
            </a:r>
            <a:br>
              <a:rPr lang="fr-FR" sz="8000" b="1">
                <a:solidFill>
                  <a:schemeClr val="bg1"/>
                </a:solidFill>
                <a:latin typeface="Arial" panose="020B0604020202020204" pitchFamily="34" charset="0"/>
                <a:ea typeface="Arial" charset="0"/>
                <a:cs typeface="Arial" panose="020B0604020202020204" pitchFamily="34" charset="0"/>
              </a:rPr>
            </a:br>
            <a:r>
              <a:rPr lang="fr-FR" sz="8000" b="1">
                <a:solidFill>
                  <a:schemeClr val="bg1"/>
                </a:solidFill>
                <a:latin typeface="Arial" panose="020B0604020202020204" pitchFamily="34" charset="0"/>
                <a:ea typeface="Arial" charset="0"/>
                <a:cs typeface="Arial" panose="020B0604020202020204" pitchFamily="34" charset="0"/>
              </a:rPr>
              <a:t>Clubs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2892090"/>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Faire état de </a:t>
            </a:r>
            <a:br>
              <a:rPr lang="fr-FR" dirty="0"/>
            </a:br>
            <a:r>
              <a:rPr lang="fr-FR" dirty="0"/>
              <a:t>l’affiliation familiale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4"/>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4"/>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746019" y="2351867"/>
            <a:ext cx="869996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55565A"/>
                </a:solidFill>
                <a:latin typeface="Arial" charset="0"/>
                <a:ea typeface="Arial" charset="0"/>
                <a:cs typeface="Arial" charset="0"/>
              </a:rPr>
              <a:t>Pour que vous puissiez participer au programme d’affiliation familiale, le secrétaire de votre club doit remplir le </a:t>
            </a:r>
            <a:r>
              <a:rPr lang="fr-FR">
                <a:solidFill>
                  <a:srgbClr val="55565A"/>
                </a:solidFill>
                <a:latin typeface="Arial" charset="0"/>
                <a:ea typeface="Arial" charset="0"/>
                <a:cs typeface="Arial" charset="0"/>
                <a:hlinkClick r:id="rId3"/>
              </a:rPr>
              <a:t>Formulaire d’attestation de l’affiliation familiale</a:t>
            </a:r>
            <a:r>
              <a:rPr lang="fr-FR">
                <a:solidFill>
                  <a:srgbClr val="55565A"/>
                </a:solidFill>
                <a:latin typeface="Arial" charset="0"/>
                <a:ea typeface="Arial" charset="0"/>
                <a:cs typeface="Arial" charset="0"/>
              </a:rPr>
              <a:t>, sur papier ou en ligne.</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Faire état de l’affiliation familiale</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00338D"/>
                </a:solidFill>
              </a:rPr>
              <a:t>Faire état de l’affiliation familiale</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r-FR" sz="4800" b="1">
                <a:solidFill>
                  <a:schemeClr val="bg1"/>
                </a:solidFill>
                <a:latin typeface="Helvetica Neue" charset="0"/>
                <a:ea typeface="Helvetica Neue" charset="0"/>
                <a:cs typeface="Helvetica Neue" charset="0"/>
              </a:rPr>
              <a:t>Merci</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fr-FR" sz="1600" b="1">
                <a:solidFill>
                  <a:schemeClr val="bg1"/>
                </a:solidFill>
              </a:rPr>
              <a:t>© 2019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fr-FR" sz="1600" b="1">
                <a:solidFill>
                  <a:schemeClr val="bg1"/>
                </a:solidFill>
              </a:rPr>
              <a:t>XXXX 00/00 FR</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2570373"/>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Les bases de </a:t>
            </a:r>
            <a:br>
              <a:rPr lang="fr-FR" dirty="0"/>
            </a:br>
            <a:r>
              <a:rPr lang="fr-FR" dirty="0"/>
              <a:t>l’affiliation familiale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Les bases de l’affiliation familiale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fr-FR" sz="2400">
                <a:solidFill>
                  <a:schemeClr val="bg1"/>
                </a:solidFill>
                <a:latin typeface="Arial" charset="0"/>
                <a:ea typeface="Arial" charset="0"/>
                <a:cs typeface="Arial" charset="0"/>
              </a:rPr>
              <a:t>Profiter d’un moment privilégié en famille</a:t>
            </a:r>
          </a:p>
          <a:p>
            <a:pPr marL="457200" indent="-457200">
              <a:buSzPct val="120000"/>
              <a:buFont typeface="Arial" panose="020B0604020202020204" pitchFamily="34" charset="0"/>
              <a:buChar char="•"/>
            </a:pPr>
            <a:r>
              <a:rPr lang="fr-FR" sz="2400">
                <a:solidFill>
                  <a:schemeClr val="bg1"/>
                </a:solidFill>
                <a:latin typeface="Arial" charset="0"/>
                <a:ea typeface="Arial" charset="0"/>
                <a:cs typeface="Arial" charset="0"/>
              </a:rPr>
              <a:t>Montrer l’exemple</a:t>
            </a:r>
          </a:p>
          <a:p>
            <a:pPr marL="457200" indent="-457200">
              <a:buSzPct val="120000"/>
              <a:buFont typeface="Arial" panose="020B0604020202020204" pitchFamily="34" charset="0"/>
              <a:buChar char="•"/>
            </a:pPr>
            <a:r>
              <a:rPr lang="fr-FR" sz="2400">
                <a:solidFill>
                  <a:schemeClr val="bg1"/>
                </a:solidFill>
                <a:latin typeface="Arial" charset="0"/>
                <a:ea typeface="Arial" charset="0"/>
                <a:cs typeface="Arial" charset="0"/>
              </a:rPr>
              <a:t>Aider votre collectivité</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037136"/>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r-FR" sz="3200" b="1" dirty="0">
                <a:solidFill>
                  <a:schemeClr val="bg1"/>
                </a:solidFill>
                <a:latin typeface="Arial" charset="0"/>
                <a:ea typeface="Arial" charset="0"/>
                <a:cs typeface="Arial" charset="0"/>
              </a:rPr>
              <a:t>Pourquoi engager les membres de sa familles dans le service ?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chemeClr val="bg1"/>
                </a:solidFill>
              </a:rPr>
              <a:t>Le programme d’affiliation familiale est proposé aux membres de la famille qui :</a:t>
            </a:r>
          </a:p>
          <a:p>
            <a:endParaRPr lang="en-US" sz="1800" kern="0" dirty="0">
              <a:solidFill>
                <a:schemeClr val="bg1"/>
              </a:solidFill>
            </a:endParaRPr>
          </a:p>
          <a:p>
            <a:pPr marL="285750" indent="-285750">
              <a:buFont typeface="Arial" panose="020B0604020202020204" pitchFamily="34" charset="0"/>
              <a:buChar char="•"/>
            </a:pPr>
            <a:r>
              <a:rPr lang="fr-FR" sz="1800">
                <a:solidFill>
                  <a:schemeClr val="bg1"/>
                </a:solidFill>
              </a:rPr>
              <a:t>Remplissent les conditions d’affiliation Lions</a:t>
            </a:r>
          </a:p>
          <a:p>
            <a:pPr marL="285750" indent="-285750">
              <a:buFont typeface="Arial" panose="020B0604020202020204" pitchFamily="34" charset="0"/>
              <a:buChar char="•"/>
            </a:pPr>
            <a:r>
              <a:rPr lang="fr-FR" sz="1800">
                <a:solidFill>
                  <a:schemeClr val="bg1"/>
                </a:solidFill>
              </a:rPr>
              <a:t>Sont déjà ou comptent devenir membres du même Lions Club</a:t>
            </a:r>
          </a:p>
          <a:p>
            <a:pPr marL="285750" indent="-285750">
              <a:buFont typeface="Arial" panose="020B0604020202020204" pitchFamily="34" charset="0"/>
              <a:buChar char="•"/>
            </a:pPr>
            <a:r>
              <a:rPr lang="fr-FR" sz="1800">
                <a:solidFill>
                  <a:schemeClr val="bg1"/>
                </a:solidFill>
              </a:rPr>
              <a:t>Vivent dans le même foyer et sont liés par la naissance, le mariage ou toute autre relation reconnue par la loi</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832502"/>
            <a:ext cx="9667239"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chemeClr val="bg1"/>
                </a:solidFill>
              </a:rPr>
              <a:t>Qui peut bénéficier du programme d’affiliation familiale ?</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fr-FR">
                <a:solidFill>
                  <a:srgbClr val="0D2240"/>
                </a:solidFill>
                <a:latin typeface="Arial" charset="0"/>
                <a:ea typeface="Arial" charset="0"/>
                <a:cs typeface="Arial" charset="0"/>
              </a:rPr>
              <a:t>Le programme d’affiliation familiale permet aux Lions de faciliter la tâche pour les autres membres de votre famille souhaitant servir la collectivité.</a:t>
            </a:r>
            <a:br>
              <a:rPr lang="fr-FR">
                <a:solidFill>
                  <a:srgbClr val="0D2240"/>
                </a:solidFill>
                <a:latin typeface="Arial" charset="0"/>
                <a:ea typeface="Arial" charset="0"/>
                <a:cs typeface="Arial" charset="0"/>
              </a:rPr>
            </a:br>
            <a:endParaRPr lang="fr-F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fr-FR">
                <a:solidFill>
                  <a:srgbClr val="0D2240"/>
                </a:solidFill>
                <a:latin typeface="Arial" charset="0"/>
                <a:ea typeface="Arial" charset="0"/>
                <a:cs typeface="Arial" charset="0"/>
              </a:rPr>
              <a:t>Ce programme offre une remise sur les cotisations aux membres de la famille.</a:t>
            </a:r>
            <a:br>
              <a:rPr lang="fr-FR">
                <a:solidFill>
                  <a:srgbClr val="0D2240"/>
                </a:solidFill>
                <a:latin typeface="Arial" charset="0"/>
                <a:ea typeface="Arial" charset="0"/>
                <a:cs typeface="Arial" charset="0"/>
              </a:rPr>
            </a:br>
            <a:endParaRPr lang="fr-F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fr-FR">
                <a:solidFill>
                  <a:srgbClr val="0D2240"/>
                </a:solidFill>
                <a:latin typeface="Arial" charset="0"/>
                <a:ea typeface="Arial" charset="0"/>
                <a:cs typeface="Arial" charset="0"/>
              </a:rPr>
              <a:t>Cette remise dépend du district.</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840984"/>
            <a:ext cx="5092507" cy="1323439"/>
          </a:xfrm>
          <a:prstGeom prst="rect">
            <a:avLst/>
          </a:prstGeom>
          <a:noFill/>
        </p:spPr>
        <p:txBody>
          <a:bodyPr wrap="square" rtlCol="0" anchor="b">
            <a:spAutoFit/>
          </a:bodyPr>
          <a:lstStyle/>
          <a:p>
            <a:pPr algn="ctr"/>
            <a:r>
              <a:rPr lang="fr-FR" sz="4000" b="1">
                <a:solidFill>
                  <a:schemeClr val="bg1"/>
                </a:solidFill>
                <a:latin typeface="Arial" panose="020B0604020202020204" pitchFamily="34" charset="0"/>
                <a:ea typeface="Arial" charset="0"/>
                <a:cs typeface="Arial" panose="020B0604020202020204" pitchFamily="34" charset="0"/>
              </a:rPr>
              <a:t>Qu’est-ce que l’affiliation familiale ?</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t>Lancez-vous</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1800">
                <a:solidFill>
                  <a:schemeClr val="bg1"/>
                </a:solidFill>
              </a:rPr>
              <a:t>B</a:t>
            </a: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ien qu’elle offre de nombreux avantages, l’affiliation familiale ne convient pas à tous les clubs. Pour mettre ce concept en œuvre, vous aurez besoin de l’acceptation et de l’enthousiasme de tous les membres de votre club. Avant de vous lancer, assurez-vous de bien comprendre les conditions et soyez prêt(e) à faire les changements nécessaires pour accueillir des familles au sein de votre Lions Club. </a:t>
            </a:r>
          </a:p>
          <a:p>
            <a:pPr algn="ctr"/>
            <a:endParaRPr lang="en-US"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r-FR" sz="3200">
                <a:solidFill>
                  <a:schemeClr val="bg1"/>
                </a:solidFill>
              </a:rPr>
              <a:t>Où commencer ?</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Suggérez-en l’idée à votre club. Expliquez le concept d’affiliation familiale et l’effet bénéfique qu’il aurait sur votre club.</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3367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Si les membres de votre club souhaitent approfondir cette idée, créez une commission qui prenne connaissance des questions importantes qui auront un effet sur votre club. Fixez une date limite pour que la commission présente ses conclusions.</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Si les membres du club sont en faveur de ette idée, dressez une liste d’objectifs et établissez un plan d’action pour mettre les changements nécessaires en œuvre au sein de votre club.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Une fois que les changements ont été effectués et que votre club s’est adapté à son nouveau calendrier, planifiez et menez des activités visant à promouvoir l'affiliation familiale.</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Lancez-vous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fr-FR" sz="1800" b="1">
                <a:solidFill>
                  <a:schemeClr val="bg1"/>
                </a:solidFill>
                <a:latin typeface="Calibri" panose="020F0502020204030204" pitchFamily="34" charset="0"/>
                <a:ea typeface="Calibri" panose="020F0502020204030204" pitchFamily="34" charset="0"/>
                <a:cs typeface="Times New Roman" panose="02020603050405020304" pitchFamily="18" charset="0"/>
              </a:rPr>
              <a:t>Réunions du club</a:t>
            </a: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 : les réunions du club devront être modifiées afin de bien accueillir les familles tout en restant productives.</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Les réunions du club, si elles veulent impliquer les familles, devront se dérouler à un moment qui leur convient. Le club peut également adopter une plateforme virtuelle afin que les membres puissent se connecter à la réunion depuis leur domicile. </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L’endroit de la réunion devra convenir aux enfants. Pensez à inclure des activités pour les enfants, animées par les Leos de votre club.</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Les réunions organisées autour d’un repas assis ne sont sans doute pas idéales pour les jeunes enfants. Privilégiez un format moins rigide, comme un buffet ou un repas où chacun apporte un plat. </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Les réunions doivent être assez courtes pour se conformer aux emplois du temps chargés.</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rPr>
              <a:t>Idées pour les réunions du club</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a:solidFill>
                  <a:srgbClr val="EBB700"/>
                </a:solidFill>
              </a:rPr>
              <a:t>Lancez-vous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fr-FR" sz="1800" b="1">
                <a:solidFill>
                  <a:schemeClr val="bg1"/>
                </a:solidFill>
                <a:latin typeface="Calibri" panose="020F0502020204030204" pitchFamily="34" charset="0"/>
                <a:ea typeface="Calibri" panose="020F0502020204030204" pitchFamily="34" charset="0"/>
                <a:cs typeface="Times New Roman" panose="02020603050405020304" pitchFamily="18" charset="0"/>
              </a:rPr>
              <a:t>Activités de service</a:t>
            </a: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 : les activités de service devront être adaptées aux familles. Les éléments suivants ne sont généralement PAS adaptés aux activités de service centrées sur la famille : </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Activités impliquant systématiquement la famille entière </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Toute situation lors de laquelle la supervision de ces enfants peut devenir problématique</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Missions fixes et récurrentes </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Tâches ne comprenant qu’une seule fonction qui ne peut pas être divisée en plusieurs </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Projets qui s’étalent sur plusieurs heures et qui peuvent donc ne pas être appropriés pour les familles avec de jeunes enfants </a:t>
            </a:r>
          </a:p>
          <a:p>
            <a:pPr marL="804849" lvl="1" indent="-285750">
              <a:lnSpc>
                <a:spcPct val="107000"/>
              </a:lnSpc>
              <a:spcBef>
                <a:spcPts val="0"/>
              </a:spcBef>
              <a:spcAft>
                <a:spcPts val="800"/>
              </a:spcAft>
              <a:buFont typeface="Arial" panose="020B0604020202020204" pitchFamily="34" charset="0"/>
              <a:buChar char="•"/>
            </a:pPr>
            <a:r>
              <a:rPr lang="fr-FR" sz="1800">
                <a:solidFill>
                  <a:schemeClr val="bg1"/>
                </a:solidFill>
                <a:latin typeface="Calibri" panose="020F0502020204030204" pitchFamily="34" charset="0"/>
                <a:ea typeface="Calibri" panose="020F0502020204030204" pitchFamily="34" charset="0"/>
                <a:cs typeface="Times New Roman" panose="02020603050405020304" pitchFamily="18" charset="0"/>
              </a:rPr>
              <a:t>Projets demandant de gros efforts physiques et qui peuvent donc ne pas être appropriés pour les Lions ou membres de la famille plus âgés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rPr>
              <a:t>Projets de service pour les familles</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4578</TotalTime>
  <Words>1327</Words>
  <Application>Microsoft Office PowerPoint</Application>
  <PresentationFormat>Widescreen</PresentationFormat>
  <Paragraphs>127</Paragraphs>
  <Slides>18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Helvetica Neue</vt:lpstr>
      <vt:lpstr>HelveticaNeue-Light</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306</cp:revision>
  <cp:lastPrinted>2019-06-19T16:24:35Z</cp:lastPrinted>
  <dcterms:created xsi:type="dcterms:W3CDTF">2018-11-12T16:45:52Z</dcterms:created>
  <dcterms:modified xsi:type="dcterms:W3CDTF">2021-07-26T14:57:04Z</dcterms:modified>
</cp:coreProperties>
</file>