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470_A78F406C.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680" r:id="rId3"/>
    <p:sldMasterId id="2147483687" r:id="rId4"/>
  </p:sldMasterIdLst>
  <p:notesMasterIdLst>
    <p:notesMasterId r:id="rId21"/>
  </p:notesMasterIdLst>
  <p:handoutMasterIdLst>
    <p:handoutMasterId r:id="rId22"/>
  </p:handoutMasterIdLst>
  <p:sldIdLst>
    <p:sldId id="872" r:id="rId5"/>
    <p:sldId id="1771" r:id="rId6"/>
    <p:sldId id="1768" r:id="rId7"/>
    <p:sldId id="1390" r:id="rId8"/>
    <p:sldId id="1770" r:id="rId9"/>
    <p:sldId id="1389" r:id="rId10"/>
    <p:sldId id="979" r:id="rId11"/>
    <p:sldId id="1772" r:id="rId12"/>
    <p:sldId id="1136" r:id="rId13"/>
    <p:sldId id="894" r:id="rId14"/>
    <p:sldId id="991" r:id="rId15"/>
    <p:sldId id="984" r:id="rId16"/>
    <p:sldId id="917" r:id="rId17"/>
    <p:sldId id="1108" r:id="rId18"/>
    <p:sldId id="884" r:id="rId19"/>
    <p:sldId id="95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BE0E3E9-0FFD-F235-3739-E7AEAB902E02}" name="Castillo, Richard" initials="CR" userId="S::Rcastillo@lionsclubs.org::055918b2-66f9-4ee8-bb7a-a237a9cf7a2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urns, Andrea" initials="BA" lastIdx="21" clrIdx="0">
    <p:extLst>
      <p:ext uri="{19B8F6BF-5375-455C-9EA6-DF929625EA0E}">
        <p15:presenceInfo xmlns:p15="http://schemas.microsoft.com/office/powerpoint/2012/main" userId="S::aburns@lionsclubs.org::a9d9e45e-56e8-4c87-b4e0-b1ceb4907a9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240"/>
    <a:srgbClr val="FFC000"/>
    <a:srgbClr val="00338D"/>
    <a:srgbClr val="EBB700"/>
    <a:srgbClr val="F6F6F6"/>
    <a:srgbClr val="407CCA"/>
    <a:srgbClr val="55565A"/>
    <a:srgbClr val="7A2682"/>
    <a:srgbClr val="FF5C35"/>
    <a:srgbClr val="00AC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01"/>
    <p:restoredTop sz="57247" autoAdjust="0"/>
  </p:normalViewPr>
  <p:slideViewPr>
    <p:cSldViewPr snapToGrid="0" snapToObjects="1">
      <p:cViewPr varScale="1">
        <p:scale>
          <a:sx n="63" d="100"/>
          <a:sy n="63" d="100"/>
        </p:scale>
        <p:origin x="2148" y="60"/>
      </p:cViewPr>
      <p:guideLst>
        <p:guide orient="horz" pos="2184"/>
        <p:guide pos="3840"/>
      </p:guideLst>
    </p:cSldViewPr>
  </p:slideViewPr>
  <p:outlineViewPr>
    <p:cViewPr>
      <p:scale>
        <a:sx n="33" d="100"/>
        <a:sy n="33" d="100"/>
      </p:scale>
      <p:origin x="0" y="0"/>
    </p:cViewPr>
  </p:outlineViewPr>
  <p:notesTextViewPr>
    <p:cViewPr>
      <p:scale>
        <a:sx n="110" d="100"/>
        <a:sy n="110" d="100"/>
      </p:scale>
      <p:origin x="0" y="0"/>
    </p:cViewPr>
  </p:notesTextViewPr>
  <p:notesViewPr>
    <p:cSldViewPr snapToGrid="0" snapToObjects="1">
      <p:cViewPr varScale="1">
        <p:scale>
          <a:sx n="88" d="100"/>
          <a:sy n="88" d="100"/>
        </p:scale>
        <p:origin x="2772"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omments/modernComment_470_A78F406C.xml><?xml version="1.0" encoding="utf-8"?>
<p188:cmLst xmlns:a="http://schemas.openxmlformats.org/drawingml/2006/main" xmlns:r="http://schemas.openxmlformats.org/officeDocument/2006/relationships" xmlns:p188="http://schemas.microsoft.com/office/powerpoint/2018/8/main">
  <p188:cm id="{D8916CD8-70BE-49BB-AD34-1586FD5BD81A}" authorId="{1BE0E3E9-0FFD-F235-3739-E7AEAB902E02}" created="2022-04-25T16:01:57.962">
    <pc:sldMkLst xmlns:pc="http://schemas.microsoft.com/office/powerpoint/2013/main/command">
      <pc:docMk/>
      <pc:sldMk cId="2811183212" sldId="1136"/>
    </pc:sldMkLst>
    <p188:txBody>
      <a:bodyPr/>
      <a:lstStyle/>
      <a:p>
        <a:r>
          <a:rPr lang="en-US"/>
          <a:t>@Christy we will need to replace it with the New Chairperson Landingpage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FCFACCC-C6A5-11B4-A642-DFF0006426F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26B5010-1D0E-54E9-E5C8-DA4A40D339E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49A9899-048E-574B-A2D1-98587963863D}" type="datetimeFigureOut">
              <a:rPr lang="en-US" smtClean="0"/>
              <a:t>7/12/2022</a:t>
            </a:fld>
            <a:endParaRPr lang="en-US" dirty="0"/>
          </a:p>
        </p:txBody>
      </p:sp>
      <p:sp>
        <p:nvSpPr>
          <p:cNvPr id="4" name="Footer Placeholder 3">
            <a:extLst>
              <a:ext uri="{FF2B5EF4-FFF2-40B4-BE49-F238E27FC236}">
                <a16:creationId xmlns:a16="http://schemas.microsoft.com/office/drawing/2014/main" id="{FF06510F-53EE-7882-1F21-481031566C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8931B7F-509D-0168-5CF1-B2992861606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370432C-9A1D-6640-9861-284B9D592B0F}" type="slidenum">
              <a:rPr lang="en-US" smtClean="0"/>
              <a:t>‹#›</a:t>
            </a:fld>
            <a:endParaRPr lang="en-US" dirty="0"/>
          </a:p>
        </p:txBody>
      </p:sp>
    </p:spTree>
    <p:extLst>
      <p:ext uri="{BB962C8B-B14F-4D97-AF65-F5344CB8AC3E}">
        <p14:creationId xmlns:p14="http://schemas.microsoft.com/office/powerpoint/2010/main" val="41926126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7/12/2022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a:t>
            </a:fld>
            <a:endParaRPr lang="en-US" dirty="0"/>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Bonjour, je suis [Nom], [Titre, district, district multiple, région constitutionnelle]. Je vais vous présenter aujourd’hui les outils et les avantages d'avoir un président de commission Effectif de club. </a:t>
            </a:r>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a:t>
            </a:fld>
            <a:endParaRPr lang="en-US" dirty="0"/>
          </a:p>
        </p:txBody>
      </p:sp>
    </p:spTree>
    <p:extLst>
      <p:ext uri="{BB962C8B-B14F-4D97-AF65-F5344CB8AC3E}">
        <p14:creationId xmlns:p14="http://schemas.microsoft.com/office/powerpoint/2010/main" val="648919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Les ressources sont continuellement mises à jour pour aider les Lions à réussir.</a:t>
            </a:r>
          </a:p>
          <a:p>
            <a:endParaRPr lang="en-US" dirty="0"/>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10</a:t>
            </a:fld>
            <a:endParaRPr lang="en-US" dirty="0"/>
          </a:p>
        </p:txBody>
      </p:sp>
    </p:spTree>
    <p:extLst>
      <p:ext uri="{BB962C8B-B14F-4D97-AF65-F5344CB8AC3E}">
        <p14:creationId xmlns:p14="http://schemas.microsoft.com/office/powerpoint/2010/main" val="2669831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0" dirty="0"/>
              <a:t>Un exemple de ressource que j’ai trouvé utile :</a:t>
            </a:r>
          </a:p>
          <a:p>
            <a:endParaRPr lang="fr-FR" b="0" dirty="0"/>
          </a:p>
          <a:p>
            <a:r>
              <a:rPr lang="fr-FR" b="0" dirty="0"/>
              <a:t>Le guide « Il suffit de demander ! » est un excellent point de départ lorsque le président de commission Effectif de club commence à planifier sa campagne de recrutement.</a:t>
            </a:r>
          </a:p>
          <a:p>
            <a:endParaRPr lang="fr-FR" b="0" dirty="0"/>
          </a:p>
          <a:p>
            <a:r>
              <a:rPr lang="fr-FR" b="0" dirty="0"/>
              <a:t>Il propose quatre étapes du recrutement de nouveaux membres. </a:t>
            </a:r>
          </a:p>
          <a:p>
            <a:r>
              <a:rPr lang="fr-FR" b="0" dirty="0"/>
              <a:t>Ce guide a été utilisé par des Lions du monde entier. Beaucoup de présidents de commission Effectif ayant obtenu de bons résultats l’ont utilisé et s'accordent à dire qu’il permettra à votre club de réussir sa campagne de recrutement.</a:t>
            </a:r>
          </a:p>
        </p:txBody>
      </p:sp>
    </p:spTree>
    <p:extLst>
      <p:ext uri="{BB962C8B-B14F-4D97-AF65-F5344CB8AC3E}">
        <p14:creationId xmlns:p14="http://schemas.microsoft.com/office/powerpoint/2010/main" val="1423030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12</a:t>
            </a:fld>
            <a:endParaRPr lang="en-US" dirty="0"/>
          </a:p>
        </p:txBody>
      </p:sp>
    </p:spTree>
    <p:extLst>
      <p:ext uri="{BB962C8B-B14F-4D97-AF65-F5344CB8AC3E}">
        <p14:creationId xmlns:p14="http://schemas.microsoft.com/office/powerpoint/2010/main" val="1123113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[Saisir le chiffre] % (Nbre de clubs avec un Président de commission Effectif) ont nommé un président de commission Effectif</a:t>
            </a:r>
          </a:p>
          <a:p>
            <a:endParaRPr lang="en-US" dirty="0"/>
          </a:p>
          <a:p>
            <a:r>
              <a:rPr lang="fr-FR" dirty="0"/>
              <a:t>[Saisir le chiffre] % (Nbre de clubs sans Président de commission Effectif) de clubs dans le [District, District Multiple, Région constitutionnelle] dans lesquels la position de Président de la commission Effectif de club est vacante </a:t>
            </a:r>
          </a:p>
        </p:txBody>
      </p:sp>
      <p:sp>
        <p:nvSpPr>
          <p:cNvPr id="4" name="Slide Number Placeholder 3"/>
          <p:cNvSpPr>
            <a:spLocks noGrp="1"/>
          </p:cNvSpPr>
          <p:nvPr>
            <p:ph type="sldNum" sz="quarter" idx="5"/>
          </p:nvPr>
        </p:nvSpPr>
        <p:spPr/>
        <p:txBody>
          <a:bodyPr/>
          <a:lstStyle/>
          <a:p>
            <a:fld id="{65F38A34-01B5-8B47-8788-985DCB17BFD7}" type="slidenum">
              <a:rPr lang="en-US" smtClean="0"/>
              <a:t>13</a:t>
            </a:fld>
            <a:endParaRPr lang="en-US" dirty="0"/>
          </a:p>
        </p:txBody>
      </p:sp>
    </p:spTree>
    <p:extLst>
      <p:ext uri="{BB962C8B-B14F-4D97-AF65-F5344CB8AC3E}">
        <p14:creationId xmlns:p14="http://schemas.microsoft.com/office/powerpoint/2010/main" val="3771289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800" dirty="0">
                <a:effectLst/>
                <a:latin typeface="Calibri" panose="020F0502020204030204" pitchFamily="34" charset="0"/>
                <a:ea typeface="Calibri" panose="020F0502020204030204" pitchFamily="34" charset="0"/>
              </a:rPr>
              <a:t>Quels succès votre club a-t-il obtenu avec votre président de commission Effectif ?</a:t>
            </a:r>
          </a:p>
          <a:p>
            <a:endParaRPr lang="fr-FR" sz="1800" dirty="0">
              <a:effectLst/>
              <a:latin typeface="Calibri" panose="020F0502020204030204" pitchFamily="34" charset="0"/>
              <a:ea typeface="Calibri" panose="020F0502020204030204" pitchFamily="34" charset="0"/>
            </a:endParaRPr>
          </a:p>
          <a:p>
            <a:r>
              <a:rPr lang="fr-FR" sz="1800" dirty="0">
                <a:effectLst/>
                <a:latin typeface="Calibri" panose="020F0502020204030204" pitchFamily="34" charset="0"/>
              </a:rPr>
              <a:t>Quels sont les défis auxquels est confronté le président de commission Effectif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14</a:t>
            </a:fld>
            <a:endParaRPr lang="en-US" dirty="0"/>
          </a:p>
        </p:txBody>
      </p:sp>
    </p:spTree>
    <p:extLst>
      <p:ext uri="{BB962C8B-B14F-4D97-AF65-F5344CB8AC3E}">
        <p14:creationId xmlns:p14="http://schemas.microsoft.com/office/powerpoint/2010/main" val="2143055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Voici quelques-unes des raisons d'avoir un président de commission Effectif de club :</a:t>
            </a:r>
          </a:p>
          <a:p>
            <a:endParaRPr lang="en-US" dirty="0"/>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fr-FR" sz="2400" b="1" i="0" u="none" strike="noStrike" cap="none" normalizeH="0" baseline="0" noProof="0" dirty="0">
                <a:ln>
                  <a:noFill/>
                </a:ln>
                <a:solidFill>
                  <a:srgbClr val="A5A5A5">
                    <a:lumMod val="50000"/>
                  </a:srgbClr>
                </a:solidFill>
                <a:effectLst/>
                <a:uLnTx/>
                <a:uFillTx/>
                <a:latin typeface="Arial" pitchFamily="34" charset="0"/>
                <a:ea typeface="ヒラギノ角ゴ Pro W3" pitchFamily="125" charset="-128"/>
                <a:cs typeface="+mn-cs"/>
              </a:rPr>
              <a:t>Créer un plan de croissance de l'effectif</a:t>
            </a:r>
          </a:p>
          <a:p>
            <a:pPr marL="971550" marR="0" lvl="1"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fr-FR" sz="2400" b="1" i="0" u="none" strike="noStrike" cap="none" normalizeH="0" baseline="0" noProof="0" dirty="0">
                <a:ln>
                  <a:noFill/>
                </a:ln>
                <a:solidFill>
                  <a:srgbClr val="A5A5A5">
                    <a:lumMod val="50000"/>
                  </a:srgbClr>
                </a:solidFill>
                <a:effectLst/>
                <a:uLnTx/>
                <a:uFillTx/>
                <a:latin typeface="Arial" pitchFamily="34" charset="0"/>
                <a:ea typeface="ヒラギノ角ゴ Pro W3" pitchFamily="125" charset="-128"/>
                <a:cs typeface="+mn-cs"/>
              </a:rPr>
              <a:t>Identifier des objectifs à court et à long terme pour recruter de nouveaux membres au fil du temps, mais surtout, former les membres du club à demander</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fr-FR" sz="2400" b="1" i="0" u="none" strike="noStrike" cap="none" normalizeH="0" baseline="0" noProof="0" dirty="0">
                <a:ln>
                  <a:noFill/>
                </a:ln>
                <a:solidFill>
                  <a:srgbClr val="A5A5A5">
                    <a:lumMod val="50000"/>
                  </a:srgbClr>
                </a:solidFill>
                <a:effectLst/>
                <a:uLnTx/>
                <a:uFillTx/>
                <a:latin typeface="Arial" pitchFamily="34" charset="0"/>
                <a:ea typeface="ヒラギノ角ゴ Pro W3" pitchFamily="125" charset="-128"/>
                <a:cs typeface="+mn-cs"/>
              </a:rPr>
              <a:t>S’assurer que les membres reçoivent une bonne orientation</a:t>
            </a:r>
          </a:p>
          <a:p>
            <a:pPr marL="971550" marR="0" lvl="1"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fr-FR" sz="2400" b="1" i="0" u="none" strike="noStrike" cap="none" normalizeH="0" baseline="0" noProof="0" dirty="0">
                <a:ln>
                  <a:noFill/>
                </a:ln>
                <a:solidFill>
                  <a:srgbClr val="A5A5A5">
                    <a:lumMod val="50000"/>
                  </a:srgbClr>
                </a:solidFill>
                <a:effectLst/>
                <a:uLnTx/>
                <a:uFillTx/>
                <a:latin typeface="Arial" pitchFamily="34" charset="0"/>
                <a:ea typeface="ヒラギノ角ゴ Pro W3" pitchFamily="125" charset="-128"/>
                <a:cs typeface="+mn-cs"/>
              </a:rPr>
              <a:t>Veiller à ce que les membres comprennent l’histoire du club et de l'association, les activités de service annuelles, le déroulement des réunions et les possibilités de prendre des responsabilités au sein du club, de la zone/région et du district</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fr-FR" sz="2400" b="1" i="0" u="none" strike="noStrike" cap="none" normalizeH="0" baseline="0" noProof="0" dirty="0">
                <a:ln>
                  <a:noFill/>
                </a:ln>
                <a:solidFill>
                  <a:srgbClr val="A5A5A5">
                    <a:lumMod val="50000"/>
                  </a:srgbClr>
                </a:solidFill>
                <a:effectLst/>
                <a:uLnTx/>
                <a:uFillTx/>
                <a:latin typeface="Arial" pitchFamily="34" charset="0"/>
                <a:ea typeface="ヒラギノ角ゴ Pro W3" pitchFamily="125" charset="-128"/>
                <a:cs typeface="+mn-cs"/>
              </a:rPr>
              <a:t>Promouvoir le club lors des activités de service publiques avec l’aide des autres officiels du club</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fr-FR" sz="2400" b="1" i="0" u="none" strike="noStrike" cap="none" normalizeH="0" baseline="0" noProof="0" dirty="0">
                <a:ln>
                  <a:noFill/>
                </a:ln>
                <a:solidFill>
                  <a:srgbClr val="A5A5A5">
                    <a:lumMod val="50000"/>
                  </a:srgbClr>
                </a:solidFill>
                <a:effectLst/>
                <a:uLnTx/>
                <a:uFillTx/>
                <a:latin typeface="Arial" pitchFamily="34" charset="0"/>
                <a:ea typeface="ヒラギノ角ゴ Pro W3" pitchFamily="125" charset="-128"/>
                <a:cs typeface="+mn-cs"/>
              </a:rPr>
              <a:t>Identifier les possibilités de recrutement de membres potentiels et les inviter à rejoindre le club</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fr-FR" sz="2400" b="1" i="0" u="none" strike="noStrike" cap="none" normalizeH="0" baseline="0" noProof="0" dirty="0">
                <a:ln>
                  <a:noFill/>
                </a:ln>
                <a:solidFill>
                  <a:srgbClr val="A5A5A5">
                    <a:lumMod val="50000"/>
                  </a:srgbClr>
                </a:solidFill>
                <a:effectLst/>
                <a:uLnTx/>
                <a:uFillTx/>
                <a:latin typeface="Arial" pitchFamily="34" charset="0"/>
                <a:ea typeface="ヒラギノ角ゴ Pro W3" pitchFamily="125" charset="-128"/>
                <a:cs typeface="+mn-cs"/>
              </a:rPr>
              <a:t>Améliorer la visibilité du club, son engagement, son impact local et son utilisation des programmes de satisfaction des membres</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2</a:t>
            </a:fld>
            <a:endParaRPr lang="en-US" dirty="0"/>
          </a:p>
        </p:txBody>
      </p:sp>
    </p:spTree>
    <p:extLst>
      <p:ext uri="{BB962C8B-B14F-4D97-AF65-F5344CB8AC3E}">
        <p14:creationId xmlns:p14="http://schemas.microsoft.com/office/powerpoint/2010/main" val="3048808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fr-FR" dirty="0"/>
              <a:t>Pour ce poste de président de commission Effectif de club, les principales priorités sont Premières impressions et fidélisation.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dirty="0"/>
              <a:t>Les enjeux sont :</a:t>
            </a:r>
          </a:p>
          <a:p>
            <a:pPr marL="628650" lvl="1" indent="-171450">
              <a:buFont typeface="Arial" panose="020B0604020202020204" pitchFamily="34" charset="0"/>
              <a:buChar char="•"/>
            </a:pPr>
            <a:r>
              <a:rPr lang="fr-FR" dirty="0"/>
              <a:t>Recruter de nouveaux membres</a:t>
            </a:r>
          </a:p>
          <a:p>
            <a:pPr marL="1085850" lvl="2" indent="-171450">
              <a:buFont typeface="Arial" panose="020B0604020202020204" pitchFamily="34" charset="0"/>
              <a:buChar char="•"/>
            </a:pPr>
            <a:r>
              <a:rPr lang="fr-FR" dirty="0"/>
              <a:t>Famille/amis/personnes dans leurs réseaux</a:t>
            </a:r>
          </a:p>
          <a:p>
            <a:pPr marL="628650" lvl="1" indent="-171450">
              <a:buFont typeface="Arial" panose="020B0604020202020204" pitchFamily="34" charset="0"/>
              <a:buChar char="•"/>
            </a:pPr>
            <a:r>
              <a:rPr lang="fr-FR" dirty="0"/>
              <a:t>Satisfaction de l’effectif</a:t>
            </a:r>
          </a:p>
          <a:p>
            <a:pPr marL="1085850" lvl="2" indent="-171450">
              <a:buFont typeface="Arial" panose="020B0604020202020204" pitchFamily="34" charset="0"/>
              <a:buChar char="•"/>
            </a:pPr>
            <a:r>
              <a:rPr lang="fr-FR" dirty="0"/>
              <a:t>S'assurer que tout le monde est content et que tous les problèmes sont résolus avant d'inviter de nouveaux membres à rejoindre le club</a:t>
            </a:r>
          </a:p>
          <a:p>
            <a:pPr marL="628650" lvl="1" indent="-171450">
              <a:buFont typeface="Arial" panose="020B0604020202020204" pitchFamily="34" charset="0"/>
              <a:buChar char="•"/>
            </a:pPr>
            <a:r>
              <a:rPr lang="fr-FR" dirty="0"/>
              <a:t>Premières impressions et attentes</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190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Une des étapes les plus importantes pour l’orientation et la fidélisation des nouveaux membres consiste à s’assurer que tous sont impliqués et inspirés par le travail effectué par leur club.</a:t>
            </a:r>
          </a:p>
          <a:p>
            <a:r>
              <a:rPr lang="fr-FR" dirty="0"/>
              <a:t>Le Guide de satisfaction des membres fournit un processus étape par étape pour améliorer la satisfaction dans votre club.</a:t>
            </a:r>
          </a:p>
          <a:p>
            <a:endParaRPr lang="fr-FR" dirty="0"/>
          </a:p>
          <a:p>
            <a:r>
              <a:rPr lang="fr-FR" b="1" dirty="0"/>
              <a:t>Dans la première étape</a:t>
            </a:r>
            <a:r>
              <a:rPr lang="fr-FR" dirty="0"/>
              <a:t>, </a:t>
            </a:r>
            <a:r>
              <a:rPr lang="fr-FR" b="1" dirty="0"/>
              <a:t>il est important d’adopter une approche personnalisée en matière de satisfaction des membres</a:t>
            </a:r>
            <a:r>
              <a:rPr lang="fr-FR" dirty="0"/>
              <a:t>. Tous les clubs sont différents. Ce qui fonctionne bien pour un club peut ne pas fonctionner pour un autre. </a:t>
            </a:r>
            <a:r>
              <a:rPr lang="fr-FR" b="1" i="1" dirty="0"/>
              <a:t>Cette étape du processus est importante à suivre pour savoir ce que souhaitent vos membres afin de pouvoir répondre à leurs besoins.</a:t>
            </a:r>
            <a:r>
              <a:rPr lang="fr-FR" dirty="0"/>
              <a:t> </a:t>
            </a:r>
          </a:p>
          <a:p>
            <a:endParaRPr lang="fr-FR" dirty="0"/>
          </a:p>
          <a:p>
            <a:r>
              <a:rPr lang="fr-FR" dirty="0"/>
              <a:t>2</a:t>
            </a:r>
            <a:r>
              <a:rPr lang="fr-FR" baseline="30000" dirty="0"/>
              <a:t>e</a:t>
            </a:r>
            <a:r>
              <a:rPr lang="fr-FR" dirty="0"/>
              <a:t> étape : Parmi les raisons clés expliquant pourquoi les membres quittent le club, les enquêtes ont indiqué qu’elles étaient souvent liées à un conflit, au sentiment de ne pas faire de différence ou de ne pas éprouver de sentiment d'appartenance. Ce guide propose des conseils et des stratégies pour vous aider dans ces domaines, mais rappelle également qu'une approche personnalisée est importante car chaque membre peut avoir une perspective différente sur ce que « faire une différence » veut dire, par exemple. </a:t>
            </a:r>
          </a:p>
          <a:p>
            <a:endParaRPr lang="fr-FR" dirty="0"/>
          </a:p>
          <a:p>
            <a:r>
              <a:rPr lang="fr-FR" dirty="0"/>
              <a:t>3</a:t>
            </a:r>
            <a:r>
              <a:rPr lang="fr-FR" baseline="30000" dirty="0"/>
              <a:t>e</a:t>
            </a:r>
            <a:r>
              <a:rPr lang="fr-FR" dirty="0"/>
              <a:t> étape : Lorsque vous serez prêt, il faudra donc exécuter votre plan. Tout d’abord, les responsables de club doivent être sur la même longueur d’onde et communiquer. Cela permet de s'assurer que les membres comprennent pourquoi vous apportez certains changements et donc contribue à atténuer la résistance. Des résistances peuvent bien sûr toujours exister et le guide vous fournira également quelques conseils à ce sujet. Il s'agit d'un processus continu. Ce n'est pas quelque chose que l’on fait une fois et dont on ne s’occupe plus. Réfléchissez à ce que vous souhaitez examiner dans votre plan et ajustez-le régulièrement après avoir testé de nouvelles approches. </a:t>
            </a:r>
          </a:p>
          <a:p>
            <a:endParaRPr lang="fr-FR" dirty="0"/>
          </a:p>
          <a:p>
            <a:r>
              <a:rPr lang="fr-FR" dirty="0"/>
              <a:t>Enfin, bien qu'il existe d'autres ressources qui peuvent vous aider à comprendre vos membres, ce guide contient les outils de base. Utilisez les questionnaires pour apprendre de vos nouveaux membres et vous assurer qu'ils obtiennent ce qu'ils espéraient de votre club. Contactez les anciens membres du club Vous pourrez peut-être apprendre des erreurs, ou il peut y avoir une opportunité de les impliquer à nouveau, surtout s'ils se rendent compte que le club est décidé à apporter des changements. Utilisez également le plan d'action comme modèle pour vous aider à rester organisé tout au long du processus.</a:t>
            </a:r>
          </a:p>
          <a:p>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30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 président de commission Effectif facilite l’orientation des membres pour qu’ils connaissent la culture, les activités de service et les possibilités de formation au sein du club, de la zone/région et du district.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9232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Plusieurs outils et ressources pour les clubs sont disponibles sur la page web Président de commission Effectif sur lionsclubs.org/membershipchair.</a:t>
            </a:r>
          </a:p>
          <a:p>
            <a:endParaRPr lang="en-US" dirty="0"/>
          </a:p>
          <a:p>
            <a:r>
              <a:rPr lang="fr-FR" dirty="0"/>
              <a:t>Utilisez le questionnaire Nouveau membre dans le guide « Il suffit de demander » pour personnaliser l'expérience d'un nouveau membre. Cela l’aidera à identifier des moyens de sentir qu'il fait une différence et des activités qui le passionnent.</a:t>
            </a:r>
          </a:p>
          <a:p>
            <a:endParaRPr lang="en-US" dirty="0"/>
          </a:p>
          <a:p>
            <a:r>
              <a:rPr lang="fr-FR" dirty="0"/>
              <a:t>Le « Guide Cérémonies d'intronisation des nouveaux membres » vous guidera tout au long de la prestation de serment. Il contient des conseils pour réussir la cérémonie, par exemple en prévoyant des kits Nouveau membre pour les nouveaux venus et des idées pour personnaliser la cérémonie et la rendre significative pour vos nouveaux membres. Vous pouvez également faire référence au questionnaire Nouveau membre afin de faire des liens avec les intérêts du nouveau membre lors du discours d’intronisation.</a:t>
            </a:r>
          </a:p>
          <a:p>
            <a:endParaRPr lang="en-US" dirty="0"/>
          </a:p>
          <a:p>
            <a:r>
              <a:rPr lang="fr-FR" dirty="0"/>
              <a:t>Les supports disponibles pour l’orientation des nouveaux membres incluent le guide du formateur, le guide du participant et une présentation PowerPoint. L'utilisation conjointe de ces ressources permettra à votre club de disposer d’une présentation professionnelle pour éduquer les nouveaux membres sur les bases du Lions, l'histoire de votre club, et les aider à comprendre qu'ils font partie de quelque chose de grand offrant de nombreuses possibilités. Ils apprendront également l'impact de la famille Lions à travers le monde. </a:t>
            </a:r>
          </a:p>
          <a:p>
            <a:endParaRPr lang="en-US" dirty="0"/>
          </a:p>
          <a:p>
            <a:r>
              <a:rPr lang="fr-FR" dirty="0"/>
              <a:t>Le programme de mentorat représente un excellent moyen de proposer aux membres d’aller plus loin, après l’orientation, et de les connecter aux opportunités proposées par le Lions au sein du club ou en-dehors. </a:t>
            </a:r>
          </a:p>
          <a:p>
            <a:endParaRPr lang="en-US" dirty="0"/>
          </a:p>
          <a:p>
            <a:r>
              <a:rPr lang="fr-FR" dirty="0"/>
              <a:t>Enfin, une série d’e-mails est envoyée à tout nouveau membre et à son parrain. Ces e-mails sont destinés à les informer, les inspirer et les encourager à s’impliquer au cours des trois premières années dans le clubs. Le parrain les recevra aussi afin d’être informé de ce que le nouveau membre reçoit. Plus important encore, ces e-mails leur apportent des conseils afin qu’ils soient prêts à offrir un soutien personnel au nouveau membre au cours des premières années d'affiliation. </a:t>
            </a:r>
          </a:p>
          <a:p>
            <a:endParaRPr lang="en-US" dirty="0"/>
          </a:p>
        </p:txBody>
      </p:sp>
    </p:spTree>
    <p:extLst>
      <p:ext uri="{BB962C8B-B14F-4D97-AF65-F5344CB8AC3E}">
        <p14:creationId xmlns:p14="http://schemas.microsoft.com/office/powerpoint/2010/main" val="1301932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Il existe heureusement de nombreuses ressources pour aider le président de commission Effectif à mettre en place un plan solide pour recruter des membres, à apprendre à les orienter, et même à prendre des mesures pour changer la culture du club afin de créer un environnement accueillant, non seulement pour les nouveaux membres, mais aussi pour ceux qui sont au club depuis longtemps.</a:t>
            </a:r>
          </a:p>
          <a:p>
            <a:endParaRPr lang="en-US" dirty="0"/>
          </a:p>
          <a:p>
            <a:r>
              <a:rPr lang="fr-FR" dirty="0"/>
              <a:t>Commençons par un guide destiné à vous aider à mettre en place un plan de recrutement solide de membres qui resteront dans votre club.</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7</a:t>
            </a:fld>
            <a:endParaRPr lang="en-US" dirty="0"/>
          </a:p>
        </p:txBody>
      </p:sp>
    </p:spTree>
    <p:extLst>
      <p:ext uri="{BB962C8B-B14F-4D97-AF65-F5344CB8AC3E}">
        <p14:creationId xmlns:p14="http://schemas.microsoft.com/office/powerpoint/2010/main" val="2923177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8</a:t>
            </a:fld>
            <a:endParaRPr lang="en-US" dirty="0"/>
          </a:p>
        </p:txBody>
      </p:sp>
    </p:spTree>
    <p:extLst>
      <p:ext uri="{BB962C8B-B14F-4D97-AF65-F5344CB8AC3E}">
        <p14:creationId xmlns:p14="http://schemas.microsoft.com/office/powerpoint/2010/main" val="3921104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Consultez la page Président de commission Effectif de club sur Lionsclubs.org/membershipchair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9</a:t>
            </a:fld>
            <a:endParaRPr lang="en-US" dirty="0"/>
          </a:p>
        </p:txBody>
      </p:sp>
    </p:spTree>
    <p:extLst>
      <p:ext uri="{BB962C8B-B14F-4D97-AF65-F5344CB8AC3E}">
        <p14:creationId xmlns:p14="http://schemas.microsoft.com/office/powerpoint/2010/main" val="175407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4291585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040128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4046058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5374375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29694620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29270693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328812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    </a:t>
            </a:r>
          </a:p>
        </p:txBody>
      </p:sp>
    </p:spTree>
    <p:extLst>
      <p:ext uri="{BB962C8B-B14F-4D97-AF65-F5344CB8AC3E}">
        <p14:creationId xmlns:p14="http://schemas.microsoft.com/office/powerpoint/2010/main" val="332406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2890844311"/>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preferRelativeResize="0">
            <a:picLocks/>
          </p:cNvPicPr>
          <p:nvPr userDrawn="1"/>
        </p:nvPicPr>
        <p:blipFill>
          <a:blip r:embed="rId2"/>
          <a:stretch/>
        </p:blipFill>
        <p:spPr>
          <a:xfrm>
            <a:off x="8904765" y="3701421"/>
            <a:ext cx="3081495" cy="2919716"/>
          </a:xfrm>
          <a:prstGeom prst="rect">
            <a:avLst/>
          </a:prstGeom>
        </p:spPr>
      </p:pic>
    </p:spTree>
    <p:extLst>
      <p:ext uri="{BB962C8B-B14F-4D97-AF65-F5344CB8AC3E}">
        <p14:creationId xmlns:p14="http://schemas.microsoft.com/office/powerpoint/2010/main" val="413271387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662752135"/>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33540279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2764533902"/>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560317508"/>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Tree>
    <p:extLst>
      <p:ext uri="{BB962C8B-B14F-4D97-AF65-F5344CB8AC3E}">
        <p14:creationId xmlns:p14="http://schemas.microsoft.com/office/powerpoint/2010/main" val="295892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3" grpId="0"/>
      <p:bldP spid="13" grpId="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347775431"/>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397339354"/>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5" name="Picture 4">
            <a:extLst>
              <a:ext uri="{FF2B5EF4-FFF2-40B4-BE49-F238E27FC236}">
                <a16:creationId xmlns:a16="http://schemas.microsoft.com/office/drawing/2014/main" id="{C38F4E3E-8309-BDD4-18C8-9B742EED9D3B}"/>
              </a:ext>
            </a:extLst>
          </p:cNvPr>
          <p:cNvPicPr preferRelativeResize="0">
            <a:picLocks/>
          </p:cNvPicPr>
          <p:nvPr userDrawn="1"/>
        </p:nvPicPr>
        <p:blipFill>
          <a:blip r:embed="rId2"/>
          <a:stretch/>
        </p:blipFill>
        <p:spPr>
          <a:xfrm>
            <a:off x="8904765" y="3701421"/>
            <a:ext cx="3081495" cy="2919716"/>
          </a:xfrm>
          <a:prstGeom prst="rect">
            <a:avLst/>
          </a:prstGeom>
        </p:spPr>
      </p:pic>
    </p:spTree>
    <p:extLst>
      <p:ext uri="{BB962C8B-B14F-4D97-AF65-F5344CB8AC3E}">
        <p14:creationId xmlns:p14="http://schemas.microsoft.com/office/powerpoint/2010/main" val="241893925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20782"/>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7" name="Picture 6">
            <a:extLst>
              <a:ext uri="{FF2B5EF4-FFF2-40B4-BE49-F238E27FC236}">
                <a16:creationId xmlns:a16="http://schemas.microsoft.com/office/drawing/2014/main" id="{9CC403D2-3D39-87B3-8C32-B56C3A12F522}"/>
              </a:ext>
            </a:extLst>
          </p:cNvPr>
          <p:cNvPicPr preferRelativeResize="0">
            <a:picLocks/>
          </p:cNvPicPr>
          <p:nvPr userDrawn="1"/>
        </p:nvPicPr>
        <p:blipFill>
          <a:blip r:embed="rId3"/>
          <a:stretch/>
        </p:blipFill>
        <p:spPr>
          <a:xfrm>
            <a:off x="8904765" y="3701421"/>
            <a:ext cx="3081495" cy="2919716"/>
          </a:xfrm>
          <a:prstGeom prst="rect">
            <a:avLst/>
          </a:prstGeom>
        </p:spPr>
      </p:pic>
    </p:spTree>
    <p:extLst>
      <p:ext uri="{BB962C8B-B14F-4D97-AF65-F5344CB8AC3E}">
        <p14:creationId xmlns:p14="http://schemas.microsoft.com/office/powerpoint/2010/main" val="4212366099"/>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5" name="Picture 4">
            <a:extLst>
              <a:ext uri="{FF2B5EF4-FFF2-40B4-BE49-F238E27FC236}">
                <a16:creationId xmlns:a16="http://schemas.microsoft.com/office/drawing/2014/main" id="{9E6A5CE1-61A2-694F-A3EC-9F9F972A0C41}"/>
              </a:ext>
            </a:extLst>
          </p:cNvPr>
          <p:cNvPicPr preferRelativeResize="0">
            <a:picLocks/>
          </p:cNvPicPr>
          <p:nvPr userDrawn="1"/>
        </p:nvPicPr>
        <p:blipFill>
          <a:blip r:embed="rId2"/>
          <a:stretch/>
        </p:blipFill>
        <p:spPr>
          <a:xfrm>
            <a:off x="8904765" y="3701421"/>
            <a:ext cx="3081495" cy="2919716"/>
          </a:xfrm>
          <a:prstGeom prst="rect">
            <a:avLst/>
          </a:prstGeom>
        </p:spPr>
      </p:pic>
    </p:spTree>
    <p:extLst>
      <p:ext uri="{BB962C8B-B14F-4D97-AF65-F5344CB8AC3E}">
        <p14:creationId xmlns:p14="http://schemas.microsoft.com/office/powerpoint/2010/main" val="1356058595"/>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214392500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dirty="0"/>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286440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1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86001" y="555074"/>
            <a:ext cx="7543800"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125426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pic>
        <p:nvPicPr>
          <p:cNvPr id="5" name="Picture 4">
            <a:extLst>
              <a:ext uri="{FF2B5EF4-FFF2-40B4-BE49-F238E27FC236}">
                <a16:creationId xmlns:a16="http://schemas.microsoft.com/office/drawing/2014/main" id="{4A9FF69D-0D01-9839-3ED7-7B0797DFD019}"/>
              </a:ext>
            </a:extLst>
          </p:cNvPr>
          <p:cNvPicPr preferRelativeResize="0">
            <a:picLocks/>
          </p:cNvPicPr>
          <p:nvPr userDrawn="1"/>
        </p:nvPicPr>
        <p:blipFill>
          <a:blip r:embed="rId2">
            <a:alphaModFix amt="15000"/>
          </a:blip>
          <a:stretch/>
        </p:blipFill>
        <p:spPr>
          <a:xfrm>
            <a:off x="8904765" y="3701421"/>
            <a:ext cx="3081495" cy="2919716"/>
          </a:xfrm>
          <a:prstGeom prst="rect">
            <a:avLst/>
          </a:prstGeom>
          <a:solidFill>
            <a:srgbClr val="10233F"/>
          </a:solidFill>
          <a:effectLst>
            <a:outerShdw blurRad="50800" dist="50800" dir="5400000" sx="1000" sy="1000" algn="ctr" rotWithShape="0">
              <a:srgbClr val="000000"/>
            </a:outerShdw>
          </a:effectLst>
        </p:spPr>
      </p:pic>
    </p:spTree>
    <p:extLst>
      <p:ext uri="{BB962C8B-B14F-4D97-AF65-F5344CB8AC3E}">
        <p14:creationId xmlns:p14="http://schemas.microsoft.com/office/powerpoint/2010/main" val="581579305"/>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66788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3768122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940956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1326737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2565477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308546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8281091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 id="214748366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228100599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p:hf sldNum="0"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8402844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Lst>
  <p:hf sldNum="0"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626293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Lst>
  <p:hf sldNum="0"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lionsclubs.org/membershipchair"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lionsclubs.org/membershipchair"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18/10/relationships/comments" Target="../comments/modernComment_470_A78F406C.xml"/><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2E036F-009F-CD43-957F-2E812C55D317}"/>
              </a:ext>
            </a:extLst>
          </p:cNvPr>
          <p:cNvSpPr>
            <a:spLocks noGrp="1"/>
          </p:cNvSpPr>
          <p:nvPr>
            <p:ph type="body" sz="quarter" idx="12"/>
          </p:nvPr>
        </p:nvSpPr>
        <p:spPr>
          <a:xfrm>
            <a:off x="745957" y="2848490"/>
            <a:ext cx="10057878" cy="445043"/>
          </a:xfrm>
        </p:spPr>
        <p:txBody>
          <a:bodyPr/>
          <a:lstStyle/>
          <a:p>
            <a:r>
              <a:rPr lang="fr-FR" sz="4000" dirty="0"/>
              <a:t>Outils et avantages d’avoir un président de commission Effectif de club</a:t>
            </a:r>
          </a:p>
        </p:txBody>
      </p:sp>
    </p:spTree>
    <p:extLst>
      <p:ext uri="{BB962C8B-B14F-4D97-AF65-F5344CB8AC3E}">
        <p14:creationId xmlns:p14="http://schemas.microsoft.com/office/powerpoint/2010/main" val="2719517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18" name="Page Number - Blue">
            <a:extLst>
              <a:ext uri="{FF2B5EF4-FFF2-40B4-BE49-F238E27FC236}">
                <a16:creationId xmlns:a16="http://schemas.microsoft.com/office/drawing/2014/main" id="{D1E2F2A6-1540-2643-B160-2A046D3CB4C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10</a:t>
            </a:fld>
            <a:endParaRPr lang="en-US" sz="1000" dirty="0">
              <a:solidFill>
                <a:srgbClr val="00338D"/>
              </a:solidFill>
            </a:endParaRPr>
          </a:p>
        </p:txBody>
      </p:sp>
      <p:pic>
        <p:nvPicPr>
          <p:cNvPr id="11" name="Picture 10">
            <a:extLst>
              <a:ext uri="{FF2B5EF4-FFF2-40B4-BE49-F238E27FC236}">
                <a16:creationId xmlns:a16="http://schemas.microsoft.com/office/drawing/2014/main" id="{304CAFA2-CA4C-4F1C-A007-83EE1C10398E}"/>
              </a:ext>
            </a:extLst>
          </p:cNvPr>
          <p:cNvPicPr>
            <a:picLocks noChangeAspect="1"/>
          </p:cNvPicPr>
          <p:nvPr/>
        </p:nvPicPr>
        <p:blipFill rotWithShape="1">
          <a:blip r:embed="rId3"/>
          <a:srcRect b="3826"/>
          <a:stretch/>
        </p:blipFill>
        <p:spPr>
          <a:xfrm>
            <a:off x="674254" y="2019428"/>
            <a:ext cx="10049779" cy="4409440"/>
          </a:xfrm>
          <a:prstGeom prst="rect">
            <a:avLst/>
          </a:prstGeom>
        </p:spPr>
      </p:pic>
      <p:sp>
        <p:nvSpPr>
          <p:cNvPr id="13" name="TextBox 12">
            <a:extLst>
              <a:ext uri="{FF2B5EF4-FFF2-40B4-BE49-F238E27FC236}">
                <a16:creationId xmlns:a16="http://schemas.microsoft.com/office/drawing/2014/main" id="{87ED12DC-D2AD-4957-8DE3-0813F8A4ED9F}"/>
              </a:ext>
            </a:extLst>
          </p:cNvPr>
          <p:cNvSpPr txBox="1"/>
          <p:nvPr/>
        </p:nvSpPr>
        <p:spPr>
          <a:xfrm>
            <a:off x="685800" y="1297508"/>
            <a:ext cx="10583883" cy="384721"/>
          </a:xfrm>
          <a:prstGeom prst="rect">
            <a:avLst/>
          </a:prstGeom>
          <a:noFill/>
        </p:spPr>
        <p:txBody>
          <a:bodyPr wrap="square">
            <a:spAutoFit/>
          </a:bodyPr>
          <a:lstStyle/>
          <a:p>
            <a:r>
              <a:rPr lang="fr-FR" sz="1900" b="1" dirty="0">
                <a:solidFill>
                  <a:srgbClr val="0D2240"/>
                </a:solidFill>
                <a:latin typeface="Arial" panose="020B0604020202020204" pitchFamily="34" charset="0"/>
                <a:cs typeface="Arial" panose="020B0604020202020204" pitchFamily="34" charset="0"/>
              </a:rPr>
              <a:t>Visitez la page Président de commission Effectif de club : </a:t>
            </a:r>
            <a:r>
              <a:rPr lang="fr-FR" sz="1900" dirty="0">
                <a:solidFill>
                  <a:srgbClr val="0D2240"/>
                </a:solidFill>
                <a:latin typeface="Arial" panose="020B0604020202020204" pitchFamily="34" charset="0"/>
                <a:cs typeface="Arial" panose="020B0604020202020204" pitchFamily="34" charset="0"/>
              </a:rPr>
              <a:t>Lionsclubs.org/membershipchair</a:t>
            </a:r>
          </a:p>
        </p:txBody>
      </p:sp>
      <p:sp>
        <p:nvSpPr>
          <p:cNvPr id="7" name="Rectangle 6">
            <a:extLst>
              <a:ext uri="{FF2B5EF4-FFF2-40B4-BE49-F238E27FC236}">
                <a16:creationId xmlns:a16="http://schemas.microsoft.com/office/drawing/2014/main" id="{7FF2C1B9-70F8-A2B7-6B4C-FD6737E8D01E}"/>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sp>
        <p:nvSpPr>
          <p:cNvPr id="8" name="Text Placeholder 18">
            <a:extLst>
              <a:ext uri="{FF2B5EF4-FFF2-40B4-BE49-F238E27FC236}">
                <a16:creationId xmlns:a16="http://schemas.microsoft.com/office/drawing/2014/main" id="{0033FA1F-297F-8AA5-232C-A1A9DF8D4F3E}"/>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fr-FR" sz="3000" u="none" strike="noStrike" cap="none" normalizeH="0" baseline="0" noProof="0" dirty="0">
                <a:ln>
                  <a:noFill/>
                </a:ln>
                <a:solidFill>
                  <a:srgbClr val="00338D"/>
                </a:solidFill>
                <a:effectLst/>
                <a:uLnTx/>
                <a:uFillTx/>
              </a:rPr>
              <a:t>Pour en savoir plus</a:t>
            </a:r>
          </a:p>
        </p:txBody>
      </p:sp>
    </p:spTree>
    <p:extLst>
      <p:ext uri="{BB962C8B-B14F-4D97-AF65-F5344CB8AC3E}">
        <p14:creationId xmlns:p14="http://schemas.microsoft.com/office/powerpoint/2010/main" val="3871005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rot="20938529">
            <a:off x="1112865" y="1596116"/>
            <a:ext cx="3609751" cy="4814887"/>
          </a:xfrm>
          <a:prstGeom prst="rect">
            <a:avLst/>
          </a:prstGeom>
        </p:spPr>
      </p:pic>
      <p:pic>
        <p:nvPicPr>
          <p:cNvPr id="15" name="Picture 14"/>
          <p:cNvPicPr>
            <a:picLocks noChangeAspect="1"/>
          </p:cNvPicPr>
          <p:nvPr/>
        </p:nvPicPr>
        <p:blipFill>
          <a:blip r:embed="rId4"/>
          <a:stretch>
            <a:fillRect/>
          </a:stretch>
        </p:blipFill>
        <p:spPr>
          <a:xfrm rot="479025">
            <a:off x="3264631" y="1053895"/>
            <a:ext cx="4905375" cy="2979159"/>
          </a:xfrm>
          <a:prstGeom prst="rect">
            <a:avLst/>
          </a:prstGeom>
        </p:spPr>
      </p:pic>
      <p:pic>
        <p:nvPicPr>
          <p:cNvPr id="16" name="Picture 15"/>
          <p:cNvPicPr>
            <a:picLocks noChangeAspect="1"/>
          </p:cNvPicPr>
          <p:nvPr/>
        </p:nvPicPr>
        <p:blipFill>
          <a:blip r:embed="rId5"/>
          <a:stretch>
            <a:fillRect/>
          </a:stretch>
        </p:blipFill>
        <p:spPr>
          <a:xfrm rot="20275132">
            <a:off x="3953123" y="2634136"/>
            <a:ext cx="5228554" cy="3221464"/>
          </a:xfrm>
          <a:prstGeom prst="rect">
            <a:avLst/>
          </a:prstGeom>
        </p:spPr>
      </p:pic>
      <p:pic>
        <p:nvPicPr>
          <p:cNvPr id="17" name="Picture 16"/>
          <p:cNvPicPr>
            <a:picLocks noChangeAspect="1"/>
          </p:cNvPicPr>
          <p:nvPr/>
        </p:nvPicPr>
        <p:blipFill>
          <a:blip r:embed="rId6"/>
          <a:stretch>
            <a:fillRect/>
          </a:stretch>
        </p:blipFill>
        <p:spPr>
          <a:xfrm rot="20998688">
            <a:off x="7286463" y="993179"/>
            <a:ext cx="4307437" cy="5224463"/>
          </a:xfrm>
          <a:prstGeom prst="rect">
            <a:avLst/>
          </a:prstGeom>
        </p:spPr>
      </p:pic>
      <p:sp>
        <p:nvSpPr>
          <p:cNvPr id="7" name="Text Placeholder 18">
            <a:extLst>
              <a:ext uri="{FF2B5EF4-FFF2-40B4-BE49-F238E27FC236}">
                <a16:creationId xmlns:a16="http://schemas.microsoft.com/office/drawing/2014/main" id="{E4B29533-9491-EF98-5EF8-60723E807A3D}"/>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fr-FR" sz="3000" u="none" strike="noStrike" cap="none" normalizeH="0" baseline="0" noProof="0" dirty="0">
                <a:ln>
                  <a:noFill/>
                </a:ln>
                <a:solidFill>
                  <a:srgbClr val="00338D"/>
                </a:solidFill>
                <a:effectLst/>
                <a:uLnTx/>
                <a:uFillTx/>
              </a:rPr>
              <a:t>Ressources</a:t>
            </a:r>
          </a:p>
        </p:txBody>
      </p:sp>
    </p:spTree>
    <p:extLst>
      <p:ext uri="{BB962C8B-B14F-4D97-AF65-F5344CB8AC3E}">
        <p14:creationId xmlns:p14="http://schemas.microsoft.com/office/powerpoint/2010/main" val="179183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1000" fill="hold"/>
                                        <p:tgtEl>
                                          <p:spTgt spid="15"/>
                                        </p:tgtEl>
                                        <p:attrNameLst>
                                          <p:attrName>ppt_w</p:attrName>
                                        </p:attrNameLst>
                                      </p:cBhvr>
                                      <p:tavLst>
                                        <p:tav tm="0">
                                          <p:val>
                                            <p:fltVal val="0"/>
                                          </p:val>
                                        </p:tav>
                                        <p:tav tm="100000">
                                          <p:val>
                                            <p:strVal val="#ppt_w"/>
                                          </p:val>
                                        </p:tav>
                                      </p:tavLst>
                                    </p:anim>
                                    <p:anim calcmode="lin" valueType="num">
                                      <p:cBhvr>
                                        <p:cTn id="16" dur="1000" fill="hold"/>
                                        <p:tgtEl>
                                          <p:spTgt spid="15"/>
                                        </p:tgtEl>
                                        <p:attrNameLst>
                                          <p:attrName>ppt_h</p:attrName>
                                        </p:attrNameLst>
                                      </p:cBhvr>
                                      <p:tavLst>
                                        <p:tav tm="0">
                                          <p:val>
                                            <p:fltVal val="0"/>
                                          </p:val>
                                        </p:tav>
                                        <p:tav tm="100000">
                                          <p:val>
                                            <p:strVal val="#ppt_h"/>
                                          </p:val>
                                        </p:tav>
                                      </p:tavLst>
                                    </p:anim>
                                    <p:anim calcmode="lin" valueType="num">
                                      <p:cBhvr>
                                        <p:cTn id="17" dur="1000" fill="hold"/>
                                        <p:tgtEl>
                                          <p:spTgt spid="15"/>
                                        </p:tgtEl>
                                        <p:attrNameLst>
                                          <p:attrName>style.rotation</p:attrName>
                                        </p:attrNameLst>
                                      </p:cBhvr>
                                      <p:tavLst>
                                        <p:tav tm="0">
                                          <p:val>
                                            <p:fltVal val="90"/>
                                          </p:val>
                                        </p:tav>
                                        <p:tav tm="100000">
                                          <p:val>
                                            <p:fltVal val="0"/>
                                          </p:val>
                                        </p:tav>
                                      </p:tavLst>
                                    </p:anim>
                                    <p:animEffect transition="in" filter="fade">
                                      <p:cBhvr>
                                        <p:cTn id="18" dur="1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000" fill="hold"/>
                                        <p:tgtEl>
                                          <p:spTgt spid="16"/>
                                        </p:tgtEl>
                                        <p:attrNameLst>
                                          <p:attrName>ppt_w</p:attrName>
                                        </p:attrNameLst>
                                      </p:cBhvr>
                                      <p:tavLst>
                                        <p:tav tm="0">
                                          <p:val>
                                            <p:fltVal val="0"/>
                                          </p:val>
                                        </p:tav>
                                        <p:tav tm="100000">
                                          <p:val>
                                            <p:strVal val="#ppt_w"/>
                                          </p:val>
                                        </p:tav>
                                      </p:tavLst>
                                    </p:anim>
                                    <p:anim calcmode="lin" valueType="num">
                                      <p:cBhvr>
                                        <p:cTn id="24" dur="1000" fill="hold"/>
                                        <p:tgtEl>
                                          <p:spTgt spid="16"/>
                                        </p:tgtEl>
                                        <p:attrNameLst>
                                          <p:attrName>ppt_h</p:attrName>
                                        </p:attrNameLst>
                                      </p:cBhvr>
                                      <p:tavLst>
                                        <p:tav tm="0">
                                          <p:val>
                                            <p:fltVal val="0"/>
                                          </p:val>
                                        </p:tav>
                                        <p:tav tm="100000">
                                          <p:val>
                                            <p:strVal val="#ppt_h"/>
                                          </p:val>
                                        </p:tav>
                                      </p:tavLst>
                                    </p:anim>
                                    <p:anim calcmode="lin" valueType="num">
                                      <p:cBhvr>
                                        <p:cTn id="25" dur="1000" fill="hold"/>
                                        <p:tgtEl>
                                          <p:spTgt spid="16"/>
                                        </p:tgtEl>
                                        <p:attrNameLst>
                                          <p:attrName>style.rotation</p:attrName>
                                        </p:attrNameLst>
                                      </p:cBhvr>
                                      <p:tavLst>
                                        <p:tav tm="0">
                                          <p:val>
                                            <p:fltVal val="90"/>
                                          </p:val>
                                        </p:tav>
                                        <p:tav tm="100000">
                                          <p:val>
                                            <p:fltVal val="0"/>
                                          </p:val>
                                        </p:tav>
                                      </p:tavLst>
                                    </p:anim>
                                    <p:animEffect transition="in" filter="fade">
                                      <p:cBhvr>
                                        <p:cTn id="26" dur="10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1000" fill="hold"/>
                                        <p:tgtEl>
                                          <p:spTgt spid="17"/>
                                        </p:tgtEl>
                                        <p:attrNameLst>
                                          <p:attrName>ppt_w</p:attrName>
                                        </p:attrNameLst>
                                      </p:cBhvr>
                                      <p:tavLst>
                                        <p:tav tm="0">
                                          <p:val>
                                            <p:fltVal val="0"/>
                                          </p:val>
                                        </p:tav>
                                        <p:tav tm="100000">
                                          <p:val>
                                            <p:strVal val="#ppt_w"/>
                                          </p:val>
                                        </p:tav>
                                      </p:tavLst>
                                    </p:anim>
                                    <p:anim calcmode="lin" valueType="num">
                                      <p:cBhvr>
                                        <p:cTn id="32" dur="1000" fill="hold"/>
                                        <p:tgtEl>
                                          <p:spTgt spid="17"/>
                                        </p:tgtEl>
                                        <p:attrNameLst>
                                          <p:attrName>ppt_h</p:attrName>
                                        </p:attrNameLst>
                                      </p:cBhvr>
                                      <p:tavLst>
                                        <p:tav tm="0">
                                          <p:val>
                                            <p:fltVal val="0"/>
                                          </p:val>
                                        </p:tav>
                                        <p:tav tm="100000">
                                          <p:val>
                                            <p:strVal val="#ppt_h"/>
                                          </p:val>
                                        </p:tav>
                                      </p:tavLst>
                                    </p:anim>
                                    <p:anim calcmode="lin" valueType="num">
                                      <p:cBhvr>
                                        <p:cTn id="33" dur="1000" fill="hold"/>
                                        <p:tgtEl>
                                          <p:spTgt spid="17"/>
                                        </p:tgtEl>
                                        <p:attrNameLst>
                                          <p:attrName>style.rotation</p:attrName>
                                        </p:attrNameLst>
                                      </p:cBhvr>
                                      <p:tavLst>
                                        <p:tav tm="0">
                                          <p:val>
                                            <p:fltVal val="90"/>
                                          </p:val>
                                        </p:tav>
                                        <p:tav tm="100000">
                                          <p:val>
                                            <p:fltVal val="0"/>
                                          </p:val>
                                        </p:tav>
                                      </p:tavLst>
                                    </p:anim>
                                    <p:animEffect transition="in" filter="fade">
                                      <p:cBhvr>
                                        <p:cTn id="3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sp>
        <p:nvSpPr>
          <p:cNvPr id="5" name="Overlay">
            <a:extLst>
              <a:ext uri="{FF2B5EF4-FFF2-40B4-BE49-F238E27FC236}">
                <a16:creationId xmlns:a16="http://schemas.microsoft.com/office/drawing/2014/main" id="{4A8B8953-2866-F20B-7AF2-72ED528C633C}"/>
              </a:ext>
            </a:extLst>
          </p:cNvPr>
          <p:cNvSpPr/>
          <p:nvPr/>
        </p:nvSpPr>
        <p:spPr>
          <a:xfrm>
            <a:off x="0" y="0"/>
            <a:ext cx="12192000" cy="6858000"/>
          </a:xfrm>
          <a:prstGeom prst="rect">
            <a:avLst/>
          </a:prstGeom>
          <a:solidFill>
            <a:schemeClr val="tx1">
              <a:lumMod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Headline">
            <a:extLst>
              <a:ext uri="{FF2B5EF4-FFF2-40B4-BE49-F238E27FC236}">
                <a16:creationId xmlns:a16="http://schemas.microsoft.com/office/drawing/2014/main" id="{7C7FB152-9992-0E79-04F7-D31BB26A5552}"/>
              </a:ext>
            </a:extLst>
          </p:cNvPr>
          <p:cNvSpPr txBox="1">
            <a:spLocks/>
          </p:cNvSpPr>
          <p:nvPr/>
        </p:nvSpPr>
        <p:spPr>
          <a:xfrm>
            <a:off x="1" y="4041167"/>
            <a:ext cx="12192000" cy="7559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fr-FR" sz="4000" u="none" strike="noStrike" cap="none" normalizeH="0" baseline="0" noProof="0" dirty="0">
                <a:ln>
                  <a:noFill/>
                </a:ln>
                <a:solidFill>
                  <a:schemeClr val="bg1"/>
                </a:solidFill>
                <a:effectLst/>
                <a:uLnTx/>
                <a:uFillTx/>
              </a:rPr>
              <a:t>Encourager les clubs à nommer</a:t>
            </a:r>
            <a:br>
              <a:rPr kumimoji="0" lang="fr-FR" sz="4000" u="none" strike="noStrike" cap="none" normalizeH="0" baseline="0" noProof="0" dirty="0">
                <a:ln>
                  <a:noFill/>
                </a:ln>
                <a:solidFill>
                  <a:schemeClr val="bg1"/>
                </a:solidFill>
                <a:effectLst/>
                <a:uLnTx/>
                <a:uFillTx/>
              </a:rPr>
            </a:br>
            <a:r>
              <a:rPr kumimoji="0" lang="fr-FR" sz="4000" u="none" strike="noStrike" cap="none" normalizeH="0" baseline="0" noProof="0" dirty="0">
                <a:ln>
                  <a:noFill/>
                </a:ln>
                <a:solidFill>
                  <a:schemeClr val="bg1"/>
                </a:solidFill>
                <a:effectLst/>
                <a:uLnTx/>
                <a:uFillTx/>
              </a:rPr>
              <a:t>un président de commission Effectif</a:t>
            </a:r>
          </a:p>
        </p:txBody>
      </p:sp>
      <p:sp>
        <p:nvSpPr>
          <p:cNvPr id="7" name="Rectangle 6">
            <a:extLst>
              <a:ext uri="{FF2B5EF4-FFF2-40B4-BE49-F238E27FC236}">
                <a16:creationId xmlns:a16="http://schemas.microsoft.com/office/drawing/2014/main" id="{36752B78-3D88-2E41-89B3-A84904B345EC}"/>
              </a:ext>
            </a:extLst>
          </p:cNvPr>
          <p:cNvSpPr/>
          <p:nvPr/>
        </p:nvSpPr>
        <p:spPr>
          <a:xfrm>
            <a:off x="5481427" y="5401733"/>
            <a:ext cx="1450259" cy="7276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12" name="Page Number - Blue">
            <a:extLst>
              <a:ext uri="{FF2B5EF4-FFF2-40B4-BE49-F238E27FC236}">
                <a16:creationId xmlns:a16="http://schemas.microsoft.com/office/drawing/2014/main" id="{77498BCA-AFA0-CDAC-34F0-20418483FA6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12</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Tree>
    <p:extLst>
      <p:ext uri="{BB962C8B-B14F-4D97-AF65-F5344CB8AC3E}">
        <p14:creationId xmlns:p14="http://schemas.microsoft.com/office/powerpoint/2010/main" val="3861049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68353" y="1151467"/>
            <a:ext cx="4800600" cy="2015936"/>
          </a:xfrm>
          <a:prstGeom prst="rect">
            <a:avLst/>
          </a:prstGeom>
          <a:noFill/>
        </p:spPr>
        <p:txBody>
          <a:bodyPr wrap="square" rtlCol="0">
            <a:spAutoFit/>
          </a:bodyPr>
          <a:lstStyle/>
          <a:p>
            <a:pPr algn="ctr"/>
            <a:r>
              <a:rPr lang="fr-FR" sz="12500" b="1" dirty="0">
                <a:solidFill>
                  <a:srgbClr val="00338D"/>
                </a:solidFill>
                <a:latin typeface="Arial" charset="0"/>
                <a:ea typeface="Arial" charset="0"/>
                <a:cs typeface="Arial" charset="0"/>
              </a:rPr>
              <a:t>####</a:t>
            </a:r>
          </a:p>
        </p:txBody>
      </p:sp>
      <p:sp>
        <p:nvSpPr>
          <p:cNvPr id="4" name="TextBox 3"/>
          <p:cNvSpPr txBox="1"/>
          <p:nvPr/>
        </p:nvSpPr>
        <p:spPr>
          <a:xfrm>
            <a:off x="952501" y="3173439"/>
            <a:ext cx="3962400" cy="1323439"/>
          </a:xfrm>
          <a:prstGeom prst="rect">
            <a:avLst/>
          </a:prstGeom>
          <a:noFill/>
        </p:spPr>
        <p:txBody>
          <a:bodyPr wrap="square" rtlCol="0">
            <a:spAutoFit/>
          </a:bodyPr>
          <a:lstStyle/>
          <a:p>
            <a:pPr algn="ctr"/>
            <a:r>
              <a:rPr lang="fr-FR" sz="8000" b="1" dirty="0">
                <a:solidFill>
                  <a:srgbClr val="0D2240"/>
                </a:solidFill>
                <a:latin typeface="Arial" panose="020B0604020202020204" pitchFamily="34" charset="0"/>
                <a:ea typeface="Arial" charset="0"/>
                <a:cs typeface="Arial" panose="020B0604020202020204" pitchFamily="34" charset="0"/>
              </a:rPr>
              <a:t>Clubs</a:t>
            </a:r>
          </a:p>
        </p:txBody>
      </p:sp>
      <p:cxnSp>
        <p:nvCxnSpPr>
          <p:cNvPr id="8" name="Straight Connector 7"/>
          <p:cNvCxnSpPr/>
          <p:nvPr/>
        </p:nvCxnSpPr>
        <p:spPr bwMode="auto">
          <a:xfrm>
            <a:off x="6096000" y="1219200"/>
            <a:ext cx="0" cy="4800600"/>
          </a:xfrm>
          <a:prstGeom prst="line">
            <a:avLst/>
          </a:prstGeom>
          <a:solidFill>
            <a:srgbClr val="FFFFFF"/>
          </a:solidFill>
          <a:ln w="47625" cap="flat" cmpd="sng" algn="ctr">
            <a:solidFill>
              <a:srgbClr val="B3B2B1"/>
            </a:solidFill>
            <a:prstDash val="sysDot"/>
            <a:round/>
            <a:headEnd type="none" w="med" len="med"/>
            <a:tailEnd type="none" w="med" len="med"/>
          </a:ln>
          <a:effectLst/>
        </p:spPr>
      </p:cxnSp>
      <p:sp>
        <p:nvSpPr>
          <p:cNvPr id="9" name="TextBox 8"/>
          <p:cNvSpPr txBox="1"/>
          <p:nvPr/>
        </p:nvSpPr>
        <p:spPr>
          <a:xfrm>
            <a:off x="6443382" y="1092203"/>
            <a:ext cx="4800600" cy="2015936"/>
          </a:xfrm>
          <a:prstGeom prst="rect">
            <a:avLst/>
          </a:prstGeom>
          <a:noFill/>
        </p:spPr>
        <p:txBody>
          <a:bodyPr wrap="square" rtlCol="0">
            <a:spAutoFit/>
          </a:bodyPr>
          <a:lstStyle/>
          <a:p>
            <a:pPr algn="ctr"/>
            <a:r>
              <a:rPr lang="fr-FR" sz="12500" b="1" dirty="0">
                <a:solidFill>
                  <a:srgbClr val="EBB700"/>
                </a:solidFill>
                <a:latin typeface="Arial" charset="0"/>
                <a:ea typeface="Arial" charset="0"/>
                <a:cs typeface="Arial" charset="0"/>
              </a:rPr>
              <a:t>##%</a:t>
            </a:r>
          </a:p>
        </p:txBody>
      </p:sp>
      <p:sp>
        <p:nvSpPr>
          <p:cNvPr id="21" name="Page Number - Blue">
            <a:extLst>
              <a:ext uri="{FF2B5EF4-FFF2-40B4-BE49-F238E27FC236}">
                <a16:creationId xmlns:a16="http://schemas.microsoft.com/office/drawing/2014/main" id="{0E2EE005-FB0E-CE4C-8F64-07AF0F3C9B7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13</a:t>
            </a:fld>
            <a:endParaRPr lang="en-US" sz="1000" dirty="0">
              <a:solidFill>
                <a:srgbClr val="00338D"/>
              </a:solidFill>
            </a:endParaRPr>
          </a:p>
        </p:txBody>
      </p:sp>
      <p:sp>
        <p:nvSpPr>
          <p:cNvPr id="13" name="TextBox 12">
            <a:extLst>
              <a:ext uri="{FF2B5EF4-FFF2-40B4-BE49-F238E27FC236}">
                <a16:creationId xmlns:a16="http://schemas.microsoft.com/office/drawing/2014/main" id="{E05E00E2-EF1D-4883-9069-13343FEB00CC}"/>
              </a:ext>
            </a:extLst>
          </p:cNvPr>
          <p:cNvSpPr txBox="1"/>
          <p:nvPr/>
        </p:nvSpPr>
        <p:spPr>
          <a:xfrm>
            <a:off x="6438899" y="3384233"/>
            <a:ext cx="4800600" cy="2015936"/>
          </a:xfrm>
          <a:prstGeom prst="rect">
            <a:avLst/>
          </a:prstGeom>
          <a:noFill/>
        </p:spPr>
        <p:txBody>
          <a:bodyPr wrap="square" rtlCol="0">
            <a:spAutoFit/>
          </a:bodyPr>
          <a:lstStyle/>
          <a:p>
            <a:pPr algn="ctr"/>
            <a:r>
              <a:rPr lang="fr-FR" sz="12500" b="1" dirty="0">
                <a:solidFill>
                  <a:srgbClr val="EBB700"/>
                </a:solidFill>
                <a:latin typeface="Arial" charset="0"/>
                <a:ea typeface="Arial" charset="0"/>
                <a:cs typeface="Arial" charset="0"/>
              </a:rPr>
              <a:t>##%</a:t>
            </a:r>
          </a:p>
        </p:txBody>
      </p:sp>
      <p:sp>
        <p:nvSpPr>
          <p:cNvPr id="14" name="TextBox 13">
            <a:extLst>
              <a:ext uri="{FF2B5EF4-FFF2-40B4-BE49-F238E27FC236}">
                <a16:creationId xmlns:a16="http://schemas.microsoft.com/office/drawing/2014/main" id="{914AD3AC-10E7-4170-BE10-D8DA7EB2FAA3}"/>
              </a:ext>
            </a:extLst>
          </p:cNvPr>
          <p:cNvSpPr txBox="1"/>
          <p:nvPr/>
        </p:nvSpPr>
        <p:spPr>
          <a:xfrm>
            <a:off x="6092302" y="5281953"/>
            <a:ext cx="5871411" cy="384721"/>
          </a:xfrm>
          <a:prstGeom prst="rect">
            <a:avLst/>
          </a:prstGeom>
          <a:noFill/>
        </p:spPr>
        <p:txBody>
          <a:bodyPr wrap="square" rtlCol="0">
            <a:spAutoFit/>
          </a:bodyPr>
          <a:lstStyle/>
          <a:p>
            <a:pPr algn="ctr"/>
            <a:r>
              <a:rPr lang="fr-FR" sz="1900" dirty="0">
                <a:solidFill>
                  <a:srgbClr val="55565A"/>
                </a:solidFill>
                <a:latin typeface="Arial" charset="0"/>
                <a:ea typeface="Arial" charset="0"/>
                <a:cs typeface="Arial" charset="0"/>
              </a:rPr>
              <a:t>Position vacante</a:t>
            </a:r>
          </a:p>
        </p:txBody>
      </p:sp>
      <p:sp>
        <p:nvSpPr>
          <p:cNvPr id="15" name="TextBox 14">
            <a:extLst>
              <a:ext uri="{FF2B5EF4-FFF2-40B4-BE49-F238E27FC236}">
                <a16:creationId xmlns:a16="http://schemas.microsoft.com/office/drawing/2014/main" id="{3ACEF402-C5D4-467A-BECF-B938C98411F1}"/>
              </a:ext>
            </a:extLst>
          </p:cNvPr>
          <p:cNvSpPr txBox="1"/>
          <p:nvPr/>
        </p:nvSpPr>
        <p:spPr>
          <a:xfrm>
            <a:off x="121756" y="4616794"/>
            <a:ext cx="5871411" cy="384721"/>
          </a:xfrm>
          <a:prstGeom prst="rect">
            <a:avLst/>
          </a:prstGeom>
          <a:noFill/>
        </p:spPr>
        <p:txBody>
          <a:bodyPr wrap="square" rtlCol="0">
            <a:spAutoFit/>
          </a:bodyPr>
          <a:lstStyle/>
          <a:p>
            <a:pPr algn="ctr"/>
            <a:r>
              <a:rPr lang="fr-FR" sz="1900" dirty="0">
                <a:solidFill>
                  <a:srgbClr val="55565A"/>
                </a:solidFill>
                <a:latin typeface="Arial" charset="0"/>
                <a:ea typeface="Arial" charset="0"/>
                <a:cs typeface="Arial" charset="0"/>
              </a:rPr>
              <a:t>Nbre total de Lions clubs dans les groupes SMA 4C et 4D</a:t>
            </a:r>
          </a:p>
        </p:txBody>
      </p:sp>
      <p:sp>
        <p:nvSpPr>
          <p:cNvPr id="10" name="TextBox 9"/>
          <p:cNvSpPr txBox="1"/>
          <p:nvPr/>
        </p:nvSpPr>
        <p:spPr>
          <a:xfrm>
            <a:off x="5993167" y="2821817"/>
            <a:ext cx="5871411" cy="384721"/>
          </a:xfrm>
          <a:prstGeom prst="rect">
            <a:avLst/>
          </a:prstGeom>
          <a:noFill/>
        </p:spPr>
        <p:txBody>
          <a:bodyPr wrap="square" rtlCol="0">
            <a:spAutoFit/>
          </a:bodyPr>
          <a:lstStyle/>
          <a:p>
            <a:pPr algn="ctr"/>
            <a:r>
              <a:rPr lang="fr-FR" sz="1900" dirty="0">
                <a:solidFill>
                  <a:srgbClr val="55565A"/>
                </a:solidFill>
                <a:latin typeface="Arial" charset="0"/>
                <a:ea typeface="Arial" charset="0"/>
                <a:cs typeface="Arial" charset="0"/>
              </a:rPr>
              <a:t>ont nommé un Président de commission Effectif</a:t>
            </a:r>
          </a:p>
        </p:txBody>
      </p:sp>
    </p:spTree>
    <p:extLst>
      <p:ext uri="{BB962C8B-B14F-4D97-AF65-F5344CB8AC3E}">
        <p14:creationId xmlns:p14="http://schemas.microsoft.com/office/powerpoint/2010/main" val="496980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ACD79A2-3C69-4048-9D49-85FC62399654}"/>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1A186B30-9EEE-A34D-A6BE-5FB0248CD9D0}"/>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14</a:t>
            </a:fld>
            <a:endParaRPr lang="en-US" sz="1000" dirty="0">
              <a:solidFill>
                <a:srgbClr val="00338D"/>
              </a:solidFill>
            </a:endParaRPr>
          </a:p>
        </p:txBody>
      </p:sp>
      <p:pic>
        <p:nvPicPr>
          <p:cNvPr id="8" name="Picture 7">
            <a:extLst>
              <a:ext uri="{FF2B5EF4-FFF2-40B4-BE49-F238E27FC236}">
                <a16:creationId xmlns:a16="http://schemas.microsoft.com/office/drawing/2014/main" id="{835D4A39-A4FE-47ED-8F6C-1B755D181824}"/>
              </a:ext>
            </a:extLst>
          </p:cNvPr>
          <p:cNvPicPr>
            <a:picLocks noChangeAspect="1"/>
          </p:cNvPicPr>
          <p:nvPr/>
        </p:nvPicPr>
        <p:blipFill>
          <a:blip r:embed="rId3"/>
          <a:srcRect/>
          <a:stretch/>
        </p:blipFill>
        <p:spPr>
          <a:xfrm>
            <a:off x="6253896" y="1958501"/>
            <a:ext cx="5239940" cy="3492441"/>
          </a:xfrm>
          <a:prstGeom prst="rect">
            <a:avLst/>
          </a:prstGeom>
        </p:spPr>
      </p:pic>
      <p:sp>
        <p:nvSpPr>
          <p:cNvPr id="13" name="Text Placeholder 18">
            <a:extLst>
              <a:ext uri="{FF2B5EF4-FFF2-40B4-BE49-F238E27FC236}">
                <a16:creationId xmlns:a16="http://schemas.microsoft.com/office/drawing/2014/main" id="{45948853-29CE-4C91-96DF-EFAAC9A73AE1}"/>
              </a:ext>
            </a:extLst>
          </p:cNvPr>
          <p:cNvSpPr txBox="1">
            <a:spLocks/>
          </p:cNvSpPr>
          <p:nvPr/>
        </p:nvSpPr>
        <p:spPr>
          <a:xfrm>
            <a:off x="0" y="3115684"/>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6000" dirty="0">
                <a:solidFill>
                  <a:srgbClr val="00338D"/>
                </a:solidFill>
              </a:rPr>
              <a:t>Discussion</a:t>
            </a:r>
          </a:p>
        </p:txBody>
      </p:sp>
      <p:sp>
        <p:nvSpPr>
          <p:cNvPr id="10" name="Text Placeholder 18">
            <a:extLst>
              <a:ext uri="{FF2B5EF4-FFF2-40B4-BE49-F238E27FC236}">
                <a16:creationId xmlns:a16="http://schemas.microsoft.com/office/drawing/2014/main" id="{DFF1D858-B0A5-16A6-A351-63DBCF7A2D4C}"/>
              </a:ext>
            </a:extLst>
          </p:cNvPr>
          <p:cNvSpPr txBox="1">
            <a:spLocks/>
          </p:cNvSpPr>
          <p:nvPr/>
        </p:nvSpPr>
        <p:spPr>
          <a:xfrm>
            <a:off x="685800" y="727674"/>
            <a:ext cx="6676901"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fr-FR" sz="3000" u="none" strike="noStrike" cap="none" normalizeH="0" baseline="0" noProof="0" dirty="0">
                <a:ln>
                  <a:noFill/>
                </a:ln>
                <a:solidFill>
                  <a:srgbClr val="00338D"/>
                </a:solidFill>
                <a:effectLst/>
                <a:uLnTx/>
                <a:uFillTx/>
              </a:rPr>
              <a:t>Président de commission Effectif</a:t>
            </a:r>
          </a:p>
        </p:txBody>
      </p:sp>
      <p:pic>
        <p:nvPicPr>
          <p:cNvPr id="15" name="Picture 14">
            <a:extLst>
              <a:ext uri="{FF2B5EF4-FFF2-40B4-BE49-F238E27FC236}">
                <a16:creationId xmlns:a16="http://schemas.microsoft.com/office/drawing/2014/main" id="{07AA7764-30D5-1F8C-C974-26F5414F554A}"/>
              </a:ext>
            </a:extLst>
          </p:cNvPr>
          <p:cNvPicPr>
            <a:picLocks noChangeAspect="1"/>
          </p:cNvPicPr>
          <p:nvPr/>
        </p:nvPicPr>
        <p:blipFill>
          <a:blip r:embed="rId4"/>
          <a:srcRect/>
          <a:stretch/>
        </p:blipFill>
        <p:spPr>
          <a:xfrm>
            <a:off x="616288" y="5698526"/>
            <a:ext cx="702199" cy="702199"/>
          </a:xfrm>
          <a:prstGeom prst="rect">
            <a:avLst/>
          </a:prstGeom>
        </p:spPr>
      </p:pic>
      <p:sp>
        <p:nvSpPr>
          <p:cNvPr id="16" name="Rectangle 15">
            <a:extLst>
              <a:ext uri="{FF2B5EF4-FFF2-40B4-BE49-F238E27FC236}">
                <a16:creationId xmlns:a16="http://schemas.microsoft.com/office/drawing/2014/main" id="{D2B9AC01-AB46-7F4E-5D5D-CA78695EC374}"/>
              </a:ext>
            </a:extLst>
          </p:cNvPr>
          <p:cNvSpPr/>
          <p:nvPr/>
        </p:nvSpPr>
        <p:spPr>
          <a:xfrm>
            <a:off x="2281027" y="3911600"/>
            <a:ext cx="1450259" cy="7276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933174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FA7313-04E6-BE4E-9EDC-1FA120826FD7}"/>
              </a:ext>
            </a:extLst>
          </p:cNvPr>
          <p:cNvSpPr>
            <a:spLocks noGrp="1"/>
          </p:cNvSpPr>
          <p:nvPr>
            <p:ph type="body" sz="quarter" idx="13"/>
          </p:nvPr>
        </p:nvSpPr>
        <p:spPr>
          <a:xfrm>
            <a:off x="1879600" y="3175003"/>
            <a:ext cx="7835900" cy="1752600"/>
          </a:xfrm>
        </p:spPr>
        <p:txBody>
          <a:bodyPr/>
          <a:lstStyle/>
          <a:p>
            <a:r>
              <a:rPr lang="fr-FR" sz="3300" dirty="0"/>
              <a:t>Contactez-moi à </a:t>
            </a:r>
          </a:p>
          <a:p>
            <a:r>
              <a:rPr lang="fr-FR" sz="3300" b="1" dirty="0">
                <a:solidFill>
                  <a:srgbClr val="FFC000"/>
                </a:solidFill>
              </a:rPr>
              <a:t>[Saisir vos coordonnées]</a:t>
            </a:r>
            <a:r>
              <a:rPr lang="fr-FR" sz="3300" dirty="0"/>
              <a:t> </a:t>
            </a:r>
          </a:p>
          <a:p>
            <a:r>
              <a:rPr lang="fr-FR" sz="3300" dirty="0"/>
              <a:t>si vous avez des questions.</a:t>
            </a:r>
          </a:p>
        </p:txBody>
      </p:sp>
    </p:spTree>
    <p:extLst>
      <p:ext uri="{BB962C8B-B14F-4D97-AF65-F5344CB8AC3E}">
        <p14:creationId xmlns:p14="http://schemas.microsoft.com/office/powerpoint/2010/main" val="2535607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ackground - Solid">
            <a:extLst>
              <a:ext uri="{FF2B5EF4-FFF2-40B4-BE49-F238E27FC236}">
                <a16:creationId xmlns:a16="http://schemas.microsoft.com/office/drawing/2014/main" id="{3DE123AE-45F7-AD45-9A03-670F7C850085}"/>
              </a:ext>
            </a:extLst>
          </p:cNvPr>
          <p:cNvSpPr/>
          <p:nvPr/>
        </p:nvSpPr>
        <p:spPr>
          <a:xfrm>
            <a:off x="0" y="36346"/>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Picture 13">
            <a:extLst>
              <a:ext uri="{FF2B5EF4-FFF2-40B4-BE49-F238E27FC236}">
                <a16:creationId xmlns:a16="http://schemas.microsoft.com/office/drawing/2014/main" id="{ABA97F3C-FB3B-BB42-84C0-9E85ABB52099}"/>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5" name="Picture 14">
            <a:extLst>
              <a:ext uri="{FF2B5EF4-FFF2-40B4-BE49-F238E27FC236}">
                <a16:creationId xmlns:a16="http://schemas.microsoft.com/office/drawing/2014/main" id="{7304098B-FD38-0249-B57F-1FE5ED74133A}"/>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pic>
        <p:nvPicPr>
          <p:cNvPr id="4" name="Emblem - White" descr="lionlogo_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5" name="Headline"/>
          <p:cNvSpPr txBox="1">
            <a:spLocks/>
          </p:cNvSpPr>
          <p:nvPr/>
        </p:nvSpPr>
        <p:spPr>
          <a:xfrm>
            <a:off x="2238249" y="3255034"/>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fr-FR" sz="6000" b="1" dirty="0">
                <a:solidFill>
                  <a:schemeClr val="bg1"/>
                </a:solidFill>
                <a:latin typeface="Arial" panose="020B0604020202020204" pitchFamily="34" charset="0"/>
                <a:ea typeface="Helvetica Neue" charset="0"/>
                <a:cs typeface="Arial" panose="020B0604020202020204" pitchFamily="34" charset="0"/>
              </a:rPr>
              <a:t>Merci de votre attention</a:t>
            </a:r>
          </a:p>
        </p:txBody>
      </p:sp>
      <p:sp>
        <p:nvSpPr>
          <p:cNvPr id="6" name="Gold Bar"/>
          <p:cNvSpPr/>
          <p:nvPr/>
        </p:nvSpPr>
        <p:spPr>
          <a:xfrm>
            <a:off x="5418695" y="318227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dirty="0"/>
          </a:p>
        </p:txBody>
      </p:sp>
      <p:sp>
        <p:nvSpPr>
          <p:cNvPr id="7" name="Copyright"/>
          <p:cNvSpPr txBox="1"/>
          <p:nvPr/>
        </p:nvSpPr>
        <p:spPr>
          <a:xfrm>
            <a:off x="3171770" y="6248400"/>
            <a:ext cx="3399810" cy="338554"/>
          </a:xfrm>
          <a:prstGeom prst="rect">
            <a:avLst/>
          </a:prstGeom>
          <a:noFill/>
        </p:spPr>
        <p:txBody>
          <a:bodyPr wrap="square" rtlCol="0">
            <a:spAutoFit/>
          </a:bodyPr>
          <a:lstStyle/>
          <a:p>
            <a:r>
              <a:rPr lang="fr-FR" sz="1600" b="1" dirty="0">
                <a:solidFill>
                  <a:schemeClr val="bg1"/>
                </a:solidFill>
              </a:rPr>
              <a:t>© 2022 Lions Clubs International</a:t>
            </a:r>
          </a:p>
        </p:txBody>
      </p:sp>
      <p:sp>
        <p:nvSpPr>
          <p:cNvPr id="8" name="Date Lang Code"/>
          <p:cNvSpPr txBox="1"/>
          <p:nvPr/>
        </p:nvSpPr>
        <p:spPr>
          <a:xfrm>
            <a:off x="6829370" y="6248400"/>
            <a:ext cx="1752600" cy="338554"/>
          </a:xfrm>
          <a:prstGeom prst="rect">
            <a:avLst/>
          </a:prstGeom>
          <a:noFill/>
        </p:spPr>
        <p:txBody>
          <a:bodyPr wrap="square" rtlCol="0">
            <a:spAutoFit/>
          </a:bodyPr>
          <a:lstStyle/>
          <a:p>
            <a:r>
              <a:rPr lang="fr-FR" sz="1600" b="1" dirty="0">
                <a:solidFill>
                  <a:schemeClr val="bg1"/>
                </a:solidFill>
              </a:rPr>
              <a:t>XXXX 00/00 FR</a:t>
            </a:r>
          </a:p>
        </p:txBody>
      </p:sp>
      <p:sp>
        <p:nvSpPr>
          <p:cNvPr id="12" name="Page Number - White">
            <a:extLst>
              <a:ext uri="{FF2B5EF4-FFF2-40B4-BE49-F238E27FC236}">
                <a16:creationId xmlns:a16="http://schemas.microsoft.com/office/drawing/2014/main" id="{7D11791B-A09B-C447-8C0A-F079F842B63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dirty="0">
              <a:solidFill>
                <a:schemeClr val="bg1"/>
              </a:solidFill>
            </a:endParaRPr>
          </a:p>
        </p:txBody>
      </p:sp>
    </p:spTree>
    <p:extLst>
      <p:ext uri="{BB962C8B-B14F-4D97-AF65-F5344CB8AC3E}">
        <p14:creationId xmlns:p14="http://schemas.microsoft.com/office/powerpoint/2010/main" val="151736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a:t>
            </a:fld>
            <a:endParaRPr lang="en-US" sz="1000" dirty="0">
              <a:solidFill>
                <a:srgbClr val="00338D"/>
              </a:solidFill>
            </a:endParaRPr>
          </a:p>
        </p:txBody>
      </p:sp>
      <p:pic>
        <p:nvPicPr>
          <p:cNvPr id="10" name="Picture 9">
            <a:extLst>
              <a:ext uri="{FF2B5EF4-FFF2-40B4-BE49-F238E27FC236}">
                <a16:creationId xmlns:a16="http://schemas.microsoft.com/office/drawing/2014/main" id="{7BEFAC29-297A-184B-B803-5B2FB20B298C}"/>
              </a:ext>
            </a:extLst>
          </p:cNvPr>
          <p:cNvPicPr>
            <a:picLocks noChangeAspect="1"/>
          </p:cNvPicPr>
          <p:nvPr/>
        </p:nvPicPr>
        <p:blipFill>
          <a:blip r:embed="rId3"/>
          <a:srcRect/>
          <a:stretch/>
        </p:blipFill>
        <p:spPr>
          <a:xfrm>
            <a:off x="616288" y="5698526"/>
            <a:ext cx="702199" cy="702199"/>
          </a:xfrm>
          <a:prstGeom prst="rect">
            <a:avLst/>
          </a:prstGeom>
        </p:spPr>
      </p:pic>
      <p:sp>
        <p:nvSpPr>
          <p:cNvPr id="9" name="Rectangle 8">
            <a:extLst>
              <a:ext uri="{FF2B5EF4-FFF2-40B4-BE49-F238E27FC236}">
                <a16:creationId xmlns:a16="http://schemas.microsoft.com/office/drawing/2014/main" id="{EFD82CCD-8BE4-4712-8692-2F42D58F9EAE}"/>
              </a:ext>
            </a:extLst>
          </p:cNvPr>
          <p:cNvSpPr/>
          <p:nvPr/>
        </p:nvSpPr>
        <p:spPr>
          <a:xfrm>
            <a:off x="616288" y="673197"/>
            <a:ext cx="10384347" cy="553998"/>
          </a:xfrm>
          <a:prstGeom prst="rect">
            <a:avLst/>
          </a:prstGeom>
        </p:spPr>
        <p:txBody>
          <a:bodyPr wrap="square">
            <a:spAutoFit/>
          </a:bodyPr>
          <a:lstStyle/>
          <a:p>
            <a:r>
              <a:rPr lang="fr-FR" sz="3000" b="1" dirty="0">
                <a:solidFill>
                  <a:srgbClr val="00338D"/>
                </a:solidFill>
                <a:latin typeface="Arial" panose="020B0604020202020204" pitchFamily="34" charset="0"/>
                <a:cs typeface="Arial" panose="020B0604020202020204" pitchFamily="34" charset="0"/>
              </a:rPr>
              <a:t>Avantages</a:t>
            </a:r>
          </a:p>
        </p:txBody>
      </p:sp>
      <p:sp>
        <p:nvSpPr>
          <p:cNvPr id="11" name="TextBox 10">
            <a:extLst>
              <a:ext uri="{FF2B5EF4-FFF2-40B4-BE49-F238E27FC236}">
                <a16:creationId xmlns:a16="http://schemas.microsoft.com/office/drawing/2014/main" id="{91C207AA-140B-40FA-A28B-2F9AB3ADEF14}"/>
              </a:ext>
            </a:extLst>
          </p:cNvPr>
          <p:cNvSpPr txBox="1"/>
          <p:nvPr/>
        </p:nvSpPr>
        <p:spPr>
          <a:xfrm>
            <a:off x="712089" y="1279088"/>
            <a:ext cx="5982485" cy="4770537"/>
          </a:xfrm>
          <a:prstGeom prst="rect">
            <a:avLst/>
          </a:prstGeom>
          <a:noFill/>
        </p:spPr>
        <p:txBody>
          <a:bodyPr wrap="square" rtlCol="0">
            <a:spAutoFit/>
          </a:bodyPr>
          <a:lstStyle/>
          <a:p>
            <a:pPr marL="514350" indent="-514350" fontAlgn="base">
              <a:spcBef>
                <a:spcPct val="0"/>
              </a:spcBef>
              <a:spcAft>
                <a:spcPct val="0"/>
              </a:spcAft>
              <a:buFont typeface="+mj-lt"/>
              <a:buAutoNum type="arabicPeriod"/>
            </a:pPr>
            <a:r>
              <a:rPr lang="fr-FR"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rPr>
              <a:t>Pour créer un plan de croissance de l'effectif</a:t>
            </a:r>
          </a:p>
          <a:p>
            <a:pPr marL="514350" indent="-514350" fontAlgn="base">
              <a:spcBef>
                <a:spcPct val="0"/>
              </a:spcBef>
              <a:spcAft>
                <a:spcPct val="0"/>
              </a:spcAft>
              <a:buFont typeface="+mj-lt"/>
              <a:buAutoNum type="arabicPeriod"/>
            </a:pPr>
            <a:endParaRPr lang="en-US"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endParaRPr>
          </a:p>
          <a:p>
            <a:pPr marL="514350" indent="-514350" fontAlgn="base">
              <a:spcBef>
                <a:spcPct val="0"/>
              </a:spcBef>
              <a:spcAft>
                <a:spcPct val="0"/>
              </a:spcAft>
              <a:buFont typeface="+mj-lt"/>
              <a:buAutoNum type="arabicPeriod"/>
            </a:pPr>
            <a:r>
              <a:rPr lang="fr-FR"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rPr>
              <a:t>Pour s’assurer que les membres reçoivent une bonne orientation</a:t>
            </a:r>
          </a:p>
          <a:p>
            <a:pPr marL="514350" indent="-514350" fontAlgn="base">
              <a:spcBef>
                <a:spcPct val="0"/>
              </a:spcBef>
              <a:spcAft>
                <a:spcPct val="0"/>
              </a:spcAft>
              <a:buFont typeface="+mj-lt"/>
              <a:buAutoNum type="arabicPeriod"/>
            </a:pPr>
            <a:endParaRPr lang="en-US"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endParaRPr>
          </a:p>
          <a:p>
            <a:pPr marL="514350" indent="-514350" fontAlgn="base">
              <a:spcBef>
                <a:spcPct val="0"/>
              </a:spcBef>
              <a:spcAft>
                <a:spcPct val="0"/>
              </a:spcAft>
              <a:buFont typeface="+mj-lt"/>
              <a:buAutoNum type="arabicPeriod"/>
            </a:pPr>
            <a:r>
              <a:rPr lang="fr-FR"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rPr>
              <a:t>Pour promouvoir le club lors d’activités de service publiques avec l’aide des autres officiels du club</a:t>
            </a:r>
          </a:p>
          <a:p>
            <a:pPr marL="514350" indent="-514350" fontAlgn="base">
              <a:spcBef>
                <a:spcPct val="0"/>
              </a:spcBef>
              <a:spcAft>
                <a:spcPct val="0"/>
              </a:spcAft>
              <a:buFont typeface="+mj-lt"/>
              <a:buAutoNum type="arabicPeriod"/>
            </a:pPr>
            <a:endParaRPr lang="en-US"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endParaRPr>
          </a:p>
          <a:p>
            <a:pPr marL="514350" indent="-514350" fontAlgn="base">
              <a:spcBef>
                <a:spcPct val="0"/>
              </a:spcBef>
              <a:spcAft>
                <a:spcPct val="0"/>
              </a:spcAft>
              <a:buFont typeface="+mj-lt"/>
              <a:buAutoNum type="arabicPeriod"/>
            </a:pPr>
            <a:r>
              <a:rPr lang="fr-FR"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rPr>
              <a:t>Pour identifier les possibilités de recrutement de membres potentiels et les inviter à rejoindre le club</a:t>
            </a:r>
          </a:p>
          <a:p>
            <a:pPr marL="514350" indent="-514350" fontAlgn="base">
              <a:spcBef>
                <a:spcPct val="0"/>
              </a:spcBef>
              <a:spcAft>
                <a:spcPct val="0"/>
              </a:spcAft>
              <a:buFont typeface="+mj-lt"/>
              <a:buAutoNum type="arabicPeriod"/>
            </a:pPr>
            <a:endParaRPr lang="en-US"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endParaRPr>
          </a:p>
          <a:p>
            <a:pPr marL="514350" indent="-514350" fontAlgn="base">
              <a:spcBef>
                <a:spcPct val="0"/>
              </a:spcBef>
              <a:spcAft>
                <a:spcPct val="0"/>
              </a:spcAft>
              <a:buFont typeface="+mj-lt"/>
              <a:buAutoNum type="arabicPeriod"/>
            </a:pPr>
            <a:r>
              <a:rPr lang="fr-FR"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rPr>
              <a:t>Pour améliorer la visibilité du club, son engagement, son impact local et son utilisation des programmes de satisfaction des membres</a:t>
            </a:r>
          </a:p>
        </p:txBody>
      </p:sp>
      <p:pic>
        <p:nvPicPr>
          <p:cNvPr id="3" name="Picture 2">
            <a:extLst>
              <a:ext uri="{FF2B5EF4-FFF2-40B4-BE49-F238E27FC236}">
                <a16:creationId xmlns:a16="http://schemas.microsoft.com/office/drawing/2014/main" id="{AC3CC86F-7F9C-4C9E-89F2-6D389BAB0E18}"/>
              </a:ext>
            </a:extLst>
          </p:cNvPr>
          <p:cNvPicPr>
            <a:picLocks noChangeAspect="1"/>
          </p:cNvPicPr>
          <p:nvPr/>
        </p:nvPicPr>
        <p:blipFill>
          <a:blip r:embed="rId4"/>
          <a:stretch>
            <a:fillRect/>
          </a:stretch>
        </p:blipFill>
        <p:spPr>
          <a:xfrm>
            <a:off x="6788936" y="1738369"/>
            <a:ext cx="4690975" cy="3128890"/>
          </a:xfrm>
          <a:prstGeom prst="rect">
            <a:avLst/>
          </a:prstGeom>
        </p:spPr>
      </p:pic>
      <p:sp>
        <p:nvSpPr>
          <p:cNvPr id="12" name="Rectangle 11">
            <a:extLst>
              <a:ext uri="{FF2B5EF4-FFF2-40B4-BE49-F238E27FC236}">
                <a16:creationId xmlns:a16="http://schemas.microsoft.com/office/drawing/2014/main" id="{8229E145-CD7E-9EB8-932D-09C0A583C4B3}"/>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4224731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alpha val="26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967ECB-F462-46C4-8FC1-43F24B3E687D}"/>
              </a:ext>
            </a:extLst>
          </p:cNvPr>
          <p:cNvPicPr>
            <a:picLocks noChangeAspect="1"/>
          </p:cNvPicPr>
          <p:nvPr/>
        </p:nvPicPr>
        <p:blipFill>
          <a:blip r:embed="rId3"/>
          <a:stretch>
            <a:fillRect/>
          </a:stretch>
        </p:blipFill>
        <p:spPr>
          <a:xfrm>
            <a:off x="0" y="0"/>
            <a:ext cx="12192000" cy="6857999"/>
          </a:xfrm>
          <a:prstGeom prst="rect">
            <a:avLst/>
          </a:prstGeom>
        </p:spPr>
      </p:pic>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a:t>
            </a:fld>
            <a:endParaRPr kumimoji="0" lang="en-US" sz="1000" b="0" i="0" u="none" strike="noStrike" kern="1200" cap="none" spc="0" normalizeH="0" baseline="0" noProof="0" dirty="0">
              <a:ln>
                <a:noFill/>
              </a:ln>
              <a:solidFill>
                <a:srgbClr val="00338D"/>
              </a:solidFill>
              <a:effectLst/>
              <a:uLnTx/>
              <a:uFillTx/>
              <a:latin typeface="Arial" charset="0"/>
              <a:ea typeface="ヒラギノ角ゴ Pro W3" charset="0"/>
            </a:endParaRPr>
          </a:p>
        </p:txBody>
      </p:sp>
      <p:sp>
        <p:nvSpPr>
          <p:cNvPr id="10" name="Overlay">
            <a:extLst>
              <a:ext uri="{FF2B5EF4-FFF2-40B4-BE49-F238E27FC236}">
                <a16:creationId xmlns:a16="http://schemas.microsoft.com/office/drawing/2014/main" id="{6D44972E-3941-CAED-2845-267AB7CA1BF8}"/>
              </a:ext>
            </a:extLst>
          </p:cNvPr>
          <p:cNvSpPr/>
          <p:nvPr/>
        </p:nvSpPr>
        <p:spPr>
          <a:xfrm>
            <a:off x="16933" y="0"/>
            <a:ext cx="12192000" cy="6858000"/>
          </a:xfrm>
          <a:prstGeom prst="rect">
            <a:avLst/>
          </a:prstGeom>
          <a:solidFill>
            <a:schemeClr val="tx1">
              <a:lumMod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B302187-9CA7-8D43-BA0A-B93259139B68}"/>
              </a:ext>
            </a:extLst>
          </p:cNvPr>
          <p:cNvSpPr txBox="1">
            <a:spLocks/>
          </p:cNvSpPr>
          <p:nvPr/>
        </p:nvSpPr>
        <p:spPr>
          <a:xfrm>
            <a:off x="0" y="4345961"/>
            <a:ext cx="12302557" cy="7559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fr-FR" sz="4000" u="none" strike="noStrike" cap="none" normalizeH="0" baseline="0" noProof="0" dirty="0">
                <a:ln>
                  <a:noFill/>
                </a:ln>
                <a:solidFill>
                  <a:schemeClr val="bg1"/>
                </a:solidFill>
                <a:effectLst/>
                <a:uLnTx/>
                <a:uFillTx/>
              </a:rPr>
              <a:t>Premières impressions et fidélisation</a:t>
            </a:r>
          </a:p>
        </p:txBody>
      </p:sp>
      <p:sp>
        <p:nvSpPr>
          <p:cNvPr id="11" name="Rectangle 10">
            <a:extLst>
              <a:ext uri="{FF2B5EF4-FFF2-40B4-BE49-F238E27FC236}">
                <a16:creationId xmlns:a16="http://schemas.microsoft.com/office/drawing/2014/main" id="{FC6C96E9-5F84-BB73-C1E8-5F51CFD7FD03}"/>
              </a:ext>
            </a:extLst>
          </p:cNvPr>
          <p:cNvSpPr/>
          <p:nvPr/>
        </p:nvSpPr>
        <p:spPr>
          <a:xfrm>
            <a:off x="5481427" y="5401733"/>
            <a:ext cx="1450259" cy="7276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12" name="Page Number - Blue">
            <a:extLst>
              <a:ext uri="{FF2B5EF4-FFF2-40B4-BE49-F238E27FC236}">
                <a16:creationId xmlns:a16="http://schemas.microsoft.com/office/drawing/2014/main" id="{58585EA3-1F78-76B0-1A45-48E20D1AEC4F}"/>
              </a:ext>
            </a:extLst>
          </p:cNvPr>
          <p:cNvSpPr txBox="1">
            <a:spLocks noChangeArrowheads="1"/>
          </p:cNvSpPr>
          <p:nvPr/>
        </p:nvSpPr>
        <p:spPr bwMode="auto">
          <a:xfrm>
            <a:off x="11520226" y="638379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chemeClr val="bg1"/>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a:t>
            </a:fld>
            <a:endParaRPr kumimoji="0" lang="en-US" sz="1000" b="0" i="0" u="none" strike="noStrike" kern="1200" cap="none" spc="0" normalizeH="0" baseline="0" noProof="0" dirty="0">
              <a:ln>
                <a:noFill/>
              </a:ln>
              <a:solidFill>
                <a:schemeClr val="bg1"/>
              </a:solidFill>
              <a:effectLst/>
              <a:uLnTx/>
              <a:uFillTx/>
              <a:latin typeface="Arial" charset="0"/>
              <a:ea typeface="ヒラギノ角ゴ Pro W3" charset="0"/>
            </a:endParaRPr>
          </a:p>
        </p:txBody>
      </p:sp>
    </p:spTree>
    <p:extLst>
      <p:ext uri="{BB962C8B-B14F-4D97-AF65-F5344CB8AC3E}">
        <p14:creationId xmlns:p14="http://schemas.microsoft.com/office/powerpoint/2010/main" val="2624313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dirty="0">
                <a:ln>
                  <a:noFill/>
                </a:ln>
                <a:solidFill>
                  <a:prstClr val="white">
                    <a:alpha val="44000"/>
                  </a:prstClr>
                </a:solidFill>
                <a:effectLst/>
                <a:uLnTx/>
                <a:uFillTx/>
                <a:latin typeface="Calibri" panose="020F0502020204030204"/>
                <a:ea typeface="+mn-ea"/>
                <a:cs typeface="+mn-cs"/>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2" y="0"/>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4</a:t>
            </a:fld>
            <a:endParaRPr kumimoji="0" lang="en-US" sz="1000" b="0" i="0" u="none" strike="noStrike" kern="1200" cap="none" spc="0" normalizeH="0" baseline="0" noProof="0" dirty="0">
              <a:ln>
                <a:noFill/>
              </a:ln>
              <a:solidFill>
                <a:srgbClr val="00338D"/>
              </a:solidFill>
              <a:effectLst/>
              <a:uLnTx/>
              <a:uFillTx/>
              <a:latin typeface="Arial" charset="0"/>
              <a:ea typeface="ヒラギノ角ゴ Pro W3" charset="0"/>
            </a:endParaRPr>
          </a:p>
        </p:txBody>
      </p:sp>
      <p:sp>
        <p:nvSpPr>
          <p:cNvPr id="4" name="TextBox 3">
            <a:extLst>
              <a:ext uri="{FF2B5EF4-FFF2-40B4-BE49-F238E27FC236}">
                <a16:creationId xmlns:a16="http://schemas.microsoft.com/office/drawing/2014/main" id="{3F323634-9FCC-4FCA-84AF-44CA63661321}"/>
              </a:ext>
            </a:extLst>
          </p:cNvPr>
          <p:cNvSpPr txBox="1"/>
          <p:nvPr/>
        </p:nvSpPr>
        <p:spPr>
          <a:xfrm>
            <a:off x="2541744" y="6019048"/>
            <a:ext cx="8977986" cy="3816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900" u="none" strike="noStrike" cap="none" normalizeH="0" baseline="0" noProof="0" dirty="0">
                <a:ln>
                  <a:noFill/>
                </a:ln>
                <a:solidFill>
                  <a:prstClr val="black"/>
                </a:solidFill>
                <a:effectLst/>
                <a:uLnTx/>
                <a:uFillTx/>
                <a:latin typeface="Arial" panose="020B0604020202020204" pitchFamily="34" charset="0"/>
                <a:cs typeface="Arial" panose="020B0604020202020204" pitchFamily="34" charset="0"/>
              </a:rPr>
              <a:t>Vous trouverez ces documents sous </a:t>
            </a:r>
            <a:r>
              <a:rPr kumimoji="0" lang="fr-FR" sz="1900" u="none" strike="noStrike" cap="none" normalizeH="0" baseline="0" noProof="0" dirty="0">
                <a:ln>
                  <a:noFill/>
                </a:ln>
                <a:solidFill>
                  <a:prstClr val="black"/>
                </a:solidFill>
                <a:effectLst/>
                <a:uLnTx/>
                <a:uFillTx/>
                <a:latin typeface="Arial" panose="020B0604020202020204" pitchFamily="34" charset="0"/>
                <a:cs typeface="Arial" panose="020B0604020202020204" pitchFamily="34" charset="0"/>
                <a:hlinkClick r:id="rId3"/>
              </a:rPr>
              <a:t>http://lionsclubs.org/membershipchair</a:t>
            </a:r>
            <a:r>
              <a:rPr kumimoji="0" lang="fr-FR" sz="1900" u="none" strike="noStrike" cap="none"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FB42A4A2-9406-4FA0-B4E4-C9D0CB797771}"/>
              </a:ext>
            </a:extLst>
          </p:cNvPr>
          <p:cNvSpPr txBox="1"/>
          <p:nvPr/>
        </p:nvSpPr>
        <p:spPr>
          <a:xfrm>
            <a:off x="2376624" y="965878"/>
            <a:ext cx="5379046" cy="53399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900" b="1" u="none" strike="noStrike" cap="none" normalizeH="0" baseline="0" noProof="0" dirty="0">
                <a:ln>
                  <a:noFill/>
                </a:ln>
                <a:solidFill>
                  <a:prstClr val="black"/>
                </a:solidFill>
                <a:effectLst/>
                <a:uLnTx/>
                <a:uFillTx/>
                <a:latin typeface="Arial" panose="020B0604020202020204" pitchFamily="34" charset="0"/>
                <a:cs typeface="Arial" panose="020B0604020202020204" pitchFamily="34" charset="0"/>
              </a:rPr>
              <a:t>1</a:t>
            </a:r>
            <a:r>
              <a:rPr kumimoji="0" lang="fr-FR" sz="1900" b="1" u="none" strike="noStrike" cap="none" normalizeH="0" baseline="30000" noProof="0" dirty="0">
                <a:ln>
                  <a:noFill/>
                </a:ln>
                <a:solidFill>
                  <a:prstClr val="black"/>
                </a:solidFill>
                <a:effectLst/>
                <a:uLnTx/>
                <a:uFillTx/>
                <a:latin typeface="Arial" panose="020B0604020202020204" pitchFamily="34" charset="0"/>
                <a:cs typeface="Arial" panose="020B0604020202020204" pitchFamily="34" charset="0"/>
              </a:rPr>
              <a:t>e</a:t>
            </a:r>
            <a:r>
              <a:rPr kumimoji="0" lang="fr-FR" sz="1900" b="1" u="none" strike="noStrike" cap="none" normalizeH="0" baseline="0" noProof="0" dirty="0">
                <a:ln>
                  <a:noFill/>
                </a:ln>
                <a:solidFill>
                  <a:prstClr val="black"/>
                </a:solidFill>
                <a:effectLst/>
                <a:uLnTx/>
                <a:uFillTx/>
                <a:latin typeface="Arial" panose="020B0604020202020204" pitchFamily="34" charset="0"/>
                <a:cs typeface="Arial" panose="020B0604020202020204" pitchFamily="34" charset="0"/>
              </a:rPr>
              <a:t> étape : </a:t>
            </a:r>
            <a:r>
              <a:rPr lang="fr-FR" sz="1900" b="1" dirty="0">
                <a:solidFill>
                  <a:prstClr val="black"/>
                </a:solidFill>
                <a:latin typeface="Arial" panose="020B0604020202020204" pitchFamily="34" charset="0"/>
                <a:cs typeface="Arial" panose="020B0604020202020204" pitchFamily="34" charset="0"/>
              </a:rPr>
              <a:t>Définir le niveau de satisfaction des membres dans votre club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900" u="none" strike="noStrike" cap="none" normalizeH="0" baseline="0" noProof="0" dirty="0">
                <a:ln>
                  <a:noFill/>
                </a:ln>
                <a:solidFill>
                  <a:prstClr val="black"/>
                </a:solidFill>
                <a:effectLst/>
                <a:uLnTx/>
                <a:uFillTx/>
                <a:latin typeface="Arial" panose="020B0604020202020204" pitchFamily="34" charset="0"/>
                <a:cs typeface="Arial" panose="020B0604020202020204" pitchFamily="34" charset="0"/>
              </a:rPr>
              <a:t>Apprendre des membres de votre club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900" b="1" u="none" strike="noStrike" cap="none" normalizeH="0" baseline="0" noProof="0" dirty="0">
                <a:ln>
                  <a:noFill/>
                </a:ln>
                <a:solidFill>
                  <a:prstClr val="black"/>
                </a:solidFill>
                <a:effectLst/>
                <a:uLnTx/>
                <a:uFillTx/>
                <a:latin typeface="Arial" panose="020B0604020202020204" pitchFamily="34" charset="0"/>
                <a:cs typeface="Arial" panose="020B0604020202020204" pitchFamily="34" charset="0"/>
              </a:rPr>
              <a:t>2</a:t>
            </a:r>
            <a:r>
              <a:rPr kumimoji="0" lang="fr-FR" sz="1900" b="1" u="none" strike="noStrike" cap="none" normalizeH="0" baseline="30000" noProof="0" dirty="0">
                <a:ln>
                  <a:noFill/>
                </a:ln>
                <a:solidFill>
                  <a:prstClr val="black"/>
                </a:solidFill>
                <a:effectLst/>
                <a:uLnTx/>
                <a:uFillTx/>
                <a:latin typeface="Arial" panose="020B0604020202020204" pitchFamily="34" charset="0"/>
                <a:cs typeface="Arial" panose="020B0604020202020204" pitchFamily="34" charset="0"/>
              </a:rPr>
              <a:t>e</a:t>
            </a:r>
            <a:r>
              <a:rPr kumimoji="0" lang="fr-FR" sz="1900" b="1" u="none" strike="noStrike" cap="none" normalizeH="0" baseline="0" noProof="0" dirty="0">
                <a:ln>
                  <a:noFill/>
                </a:ln>
                <a:solidFill>
                  <a:prstClr val="black"/>
                </a:solidFill>
                <a:effectLst/>
                <a:uLnTx/>
                <a:uFillTx/>
                <a:latin typeface="Arial" panose="020B0604020202020204" pitchFamily="34" charset="0"/>
                <a:cs typeface="Arial" panose="020B0604020202020204" pitchFamily="34" charset="0"/>
              </a:rPr>
              <a:t> étape : Élaborer votre plan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900" u="none" strike="noStrike" cap="none" normalizeH="0" baseline="0" noProof="0" dirty="0">
                <a:ln>
                  <a:noFill/>
                </a:ln>
                <a:solidFill>
                  <a:prstClr val="black"/>
                </a:solidFill>
                <a:effectLst/>
                <a:uLnTx/>
                <a:uFillTx/>
                <a:latin typeface="Arial" panose="020B0604020202020204" pitchFamily="34" charset="0"/>
                <a:cs typeface="Arial" panose="020B0604020202020204" pitchFamily="34" charset="0"/>
              </a:rPr>
              <a:t>Résoudre les conflits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900" u="none" strike="noStrike" cap="none" normalizeH="0" baseline="0" noProof="0" dirty="0">
                <a:ln>
                  <a:noFill/>
                </a:ln>
                <a:solidFill>
                  <a:prstClr val="black"/>
                </a:solidFill>
                <a:effectLst/>
                <a:uLnTx/>
                <a:uFillTx/>
                <a:latin typeface="Arial" panose="020B0604020202020204" pitchFamily="34" charset="0"/>
                <a:cs typeface="Arial" panose="020B0604020202020204" pitchFamily="34" charset="0"/>
              </a:rPr>
              <a:t>Estimer ne pas faire une différence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900" u="none" strike="noStrike" cap="none" normalizeH="0" baseline="0" noProof="0" dirty="0">
                <a:ln>
                  <a:noFill/>
                </a:ln>
                <a:solidFill>
                  <a:prstClr val="black"/>
                </a:solidFill>
                <a:effectLst/>
                <a:uLnTx/>
                <a:uFillTx/>
                <a:latin typeface="Arial" panose="020B0604020202020204" pitchFamily="34" charset="0"/>
                <a:cs typeface="Arial" panose="020B0604020202020204" pitchFamily="34" charset="0"/>
              </a:rPr>
              <a:t>Ne pas éprouver de sentiment d’appartenance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900" b="1" u="none" strike="noStrike" cap="none" normalizeH="0" baseline="0" noProof="0" dirty="0">
                <a:ln>
                  <a:noFill/>
                </a:ln>
                <a:solidFill>
                  <a:prstClr val="black"/>
                </a:solidFill>
                <a:effectLst/>
                <a:uLnTx/>
                <a:uFillTx/>
                <a:latin typeface="Arial" panose="020B0604020202020204" pitchFamily="34" charset="0"/>
                <a:cs typeface="Arial" panose="020B0604020202020204" pitchFamily="34" charset="0"/>
              </a:rPr>
              <a:t>3</a:t>
            </a:r>
            <a:r>
              <a:rPr kumimoji="0" lang="fr-FR" sz="1900" b="1" u="none" strike="noStrike" cap="none" normalizeH="0" baseline="30000" noProof="0" dirty="0">
                <a:ln>
                  <a:noFill/>
                </a:ln>
                <a:solidFill>
                  <a:prstClr val="black"/>
                </a:solidFill>
                <a:effectLst/>
                <a:uLnTx/>
                <a:uFillTx/>
                <a:latin typeface="Arial" panose="020B0604020202020204" pitchFamily="34" charset="0"/>
                <a:cs typeface="Arial" panose="020B0604020202020204" pitchFamily="34" charset="0"/>
              </a:rPr>
              <a:t>e</a:t>
            </a:r>
            <a:r>
              <a:rPr kumimoji="0" lang="fr-FR" sz="1900" b="1" u="none" strike="noStrike" cap="none" normalizeH="0" baseline="0" noProof="0" dirty="0">
                <a:ln>
                  <a:noFill/>
                </a:ln>
                <a:solidFill>
                  <a:prstClr val="black"/>
                </a:solidFill>
                <a:effectLst/>
                <a:uLnTx/>
                <a:uFillTx/>
                <a:latin typeface="Arial" panose="020B0604020202020204" pitchFamily="34" charset="0"/>
                <a:cs typeface="Arial" panose="020B0604020202020204" pitchFamily="34" charset="0"/>
              </a:rPr>
              <a:t> étape : Exécuter puis réévaluer votre plan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900" u="none" strike="noStrike" cap="none" normalizeH="0" baseline="0" noProof="0" dirty="0">
                <a:ln>
                  <a:noFill/>
                </a:ln>
                <a:solidFill>
                  <a:prstClr val="black"/>
                </a:solidFill>
                <a:effectLst/>
                <a:uLnTx/>
                <a:uFillTx/>
                <a:latin typeface="Arial" panose="020B0604020202020204" pitchFamily="34" charset="0"/>
                <a:cs typeface="Arial" panose="020B0604020202020204" pitchFamily="34" charset="0"/>
              </a:rPr>
              <a:t>Communiquer votre plan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900" u="none" strike="noStrike" cap="none" normalizeH="0" baseline="0" noProof="0" dirty="0">
                <a:ln>
                  <a:noFill/>
                </a:ln>
                <a:solidFill>
                  <a:prstClr val="black"/>
                </a:solidFill>
                <a:effectLst/>
                <a:uLnTx/>
                <a:uFillTx/>
                <a:latin typeface="Arial" panose="020B0604020202020204" pitchFamily="34" charset="0"/>
                <a:cs typeface="Arial" panose="020B0604020202020204" pitchFamily="34" charset="0"/>
              </a:rPr>
              <a:t>Gérer les résistances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900" u="none" strike="noStrike" cap="none" normalizeH="0" baseline="0" noProof="0" dirty="0">
                <a:ln>
                  <a:noFill/>
                </a:ln>
                <a:solidFill>
                  <a:prstClr val="black"/>
                </a:solidFill>
                <a:effectLst/>
                <a:uLnTx/>
                <a:uFillTx/>
                <a:latin typeface="Arial" panose="020B0604020202020204" pitchFamily="34" charset="0"/>
                <a:cs typeface="Arial" panose="020B0604020202020204" pitchFamily="34" charset="0"/>
              </a:rPr>
              <a:t>Mise en place continue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900" b="1" u="none" strike="noStrike" cap="none" normalizeH="0" baseline="0" noProof="0" dirty="0">
                <a:ln>
                  <a:noFill/>
                </a:ln>
                <a:solidFill>
                  <a:prstClr val="black"/>
                </a:solidFill>
                <a:effectLst/>
                <a:uLnTx/>
                <a:uFillTx/>
                <a:latin typeface="Arial" panose="020B0604020202020204" pitchFamily="34" charset="0"/>
                <a:cs typeface="Arial" panose="020B0604020202020204" pitchFamily="34" charset="0"/>
              </a:rPr>
              <a:t>Ressources contenues dans le guide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900" dirty="0">
                <a:solidFill>
                  <a:prstClr val="black"/>
                </a:solidFill>
                <a:latin typeface="Arial" panose="020B0604020202020204" pitchFamily="34" charset="0"/>
                <a:cs typeface="Arial" panose="020B0604020202020204" pitchFamily="34" charset="0"/>
              </a:rPr>
              <a:t>Questionnaire Nouveau membre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900" dirty="0">
                <a:solidFill>
                  <a:prstClr val="black"/>
                </a:solidFill>
                <a:latin typeface="Arial" panose="020B0604020202020204" pitchFamily="34" charset="0"/>
                <a:cs typeface="Arial" panose="020B0604020202020204" pitchFamily="34" charset="0"/>
              </a:rPr>
              <a:t>Questionnaire Ancien membre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900" u="none" strike="noStrike" cap="none" normalizeH="0" baseline="0" noProof="0" dirty="0">
                <a:ln>
                  <a:noFill/>
                </a:ln>
                <a:solidFill>
                  <a:prstClr val="black"/>
                </a:solidFill>
                <a:effectLst/>
                <a:uLnTx/>
                <a:uFillTx/>
                <a:latin typeface="Arial" panose="020B0604020202020204" pitchFamily="34" charset="0"/>
                <a:cs typeface="Arial" panose="020B0604020202020204" pitchFamily="34" charset="0"/>
              </a:rPr>
              <a:t>Modèle de plan d'action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E27A3D8-DEB5-4684-9D66-37C5742DEB0E}"/>
              </a:ext>
            </a:extLst>
          </p:cNvPr>
          <p:cNvPicPr>
            <a:picLocks noChangeAspect="1"/>
          </p:cNvPicPr>
          <p:nvPr/>
        </p:nvPicPr>
        <p:blipFill>
          <a:blip r:embed="rId4"/>
          <a:stretch>
            <a:fillRect/>
          </a:stretch>
        </p:blipFill>
        <p:spPr>
          <a:xfrm>
            <a:off x="7920790" y="988593"/>
            <a:ext cx="3774439" cy="4872789"/>
          </a:xfrm>
          <a:prstGeom prst="rect">
            <a:avLst/>
          </a:prstGeom>
        </p:spPr>
      </p:pic>
      <p:sp>
        <p:nvSpPr>
          <p:cNvPr id="14" name="Headline">
            <a:extLst>
              <a:ext uri="{FF2B5EF4-FFF2-40B4-BE49-F238E27FC236}">
                <a16:creationId xmlns:a16="http://schemas.microsoft.com/office/drawing/2014/main" id="{E17E5898-9DAB-4020-80C6-DD9F5A14055A}"/>
              </a:ext>
            </a:extLst>
          </p:cNvPr>
          <p:cNvSpPr txBox="1">
            <a:spLocks/>
          </p:cNvSpPr>
          <p:nvPr/>
        </p:nvSpPr>
        <p:spPr>
          <a:xfrm>
            <a:off x="372975" y="366727"/>
            <a:ext cx="2003648" cy="965362"/>
          </a:xfrm>
          <a:prstGeom prst="rect">
            <a:avLst/>
          </a:prstGeom>
          <a:noFill/>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fr-FR" sz="2400" u="none" strike="noStrike" cap="none" normalizeH="0" baseline="0" noProof="0" dirty="0">
                <a:ln>
                  <a:noFill/>
                </a:ln>
                <a:solidFill>
                  <a:srgbClr val="FFC000"/>
                </a:solidFill>
                <a:effectLst/>
                <a:uLnTx/>
                <a:uFillTx/>
                <a:latin typeface="Arial" panose="020B0604020202020204" pitchFamily="34" charset="0"/>
                <a:cs typeface="Arial" panose="020B0604020202020204" pitchFamily="34" charset="0"/>
              </a:rPr>
              <a:t>Fidélisation de l'effectif</a:t>
            </a:r>
          </a:p>
        </p:txBody>
      </p:sp>
    </p:spTree>
    <p:extLst>
      <p:ext uri="{BB962C8B-B14F-4D97-AF65-F5344CB8AC3E}">
        <p14:creationId xmlns:p14="http://schemas.microsoft.com/office/powerpoint/2010/main" val="315798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5</a:t>
            </a:fld>
            <a:endParaRPr kumimoji="0" lang="en-US" sz="1000" b="0" i="0" u="none" strike="noStrike" kern="1200" cap="none" spc="0" normalizeH="0" baseline="0" noProof="0" dirty="0">
              <a:ln>
                <a:noFill/>
              </a:ln>
              <a:solidFill>
                <a:srgbClr val="00338D"/>
              </a:solidFill>
              <a:effectLst/>
              <a:uLnTx/>
              <a:uFillTx/>
              <a:latin typeface="Arial" charset="0"/>
              <a:ea typeface="ヒラギノ角ゴ Pro W3" charset="0"/>
            </a:endParaRPr>
          </a:p>
        </p:txBody>
      </p:sp>
      <p:sp>
        <p:nvSpPr>
          <p:cNvPr id="6" name="Overlay">
            <a:extLst>
              <a:ext uri="{FF2B5EF4-FFF2-40B4-BE49-F238E27FC236}">
                <a16:creationId xmlns:a16="http://schemas.microsoft.com/office/drawing/2014/main" id="{D86DA45A-CED1-EE1E-8EA4-4DDD6ADBD6C3}"/>
              </a:ext>
            </a:extLst>
          </p:cNvPr>
          <p:cNvSpPr/>
          <p:nvPr/>
        </p:nvSpPr>
        <p:spPr>
          <a:xfrm>
            <a:off x="0" y="0"/>
            <a:ext cx="12192000" cy="6858000"/>
          </a:xfrm>
          <a:prstGeom prst="rect">
            <a:avLst/>
          </a:prstGeom>
          <a:solidFill>
            <a:schemeClr val="tx1">
              <a:lumMod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Headline">
            <a:extLst>
              <a:ext uri="{FF2B5EF4-FFF2-40B4-BE49-F238E27FC236}">
                <a16:creationId xmlns:a16="http://schemas.microsoft.com/office/drawing/2014/main" id="{CFD49E0D-E6D2-65AF-9A18-0B862EA9B099}"/>
              </a:ext>
            </a:extLst>
          </p:cNvPr>
          <p:cNvSpPr txBox="1">
            <a:spLocks/>
          </p:cNvSpPr>
          <p:nvPr/>
        </p:nvSpPr>
        <p:spPr>
          <a:xfrm>
            <a:off x="0" y="4345961"/>
            <a:ext cx="12302557" cy="7559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fr-FR" sz="4000" u="none" strike="noStrike" cap="none" normalizeH="0" baseline="0" noProof="0" dirty="0">
                <a:ln>
                  <a:noFill/>
                </a:ln>
                <a:solidFill>
                  <a:schemeClr val="bg1"/>
                </a:solidFill>
                <a:effectLst/>
                <a:uLnTx/>
                <a:uFillTx/>
              </a:rPr>
              <a:t>Intronisation et orientation</a:t>
            </a:r>
          </a:p>
        </p:txBody>
      </p:sp>
      <p:sp>
        <p:nvSpPr>
          <p:cNvPr id="10" name="Rectangle 9">
            <a:extLst>
              <a:ext uri="{FF2B5EF4-FFF2-40B4-BE49-F238E27FC236}">
                <a16:creationId xmlns:a16="http://schemas.microsoft.com/office/drawing/2014/main" id="{675D9730-4770-C0F7-7148-2D0B263CA8D6}"/>
              </a:ext>
            </a:extLst>
          </p:cNvPr>
          <p:cNvSpPr/>
          <p:nvPr/>
        </p:nvSpPr>
        <p:spPr>
          <a:xfrm>
            <a:off x="5481427" y="5401733"/>
            <a:ext cx="1450259" cy="7276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98411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Background - Solid">
            <a:extLst>
              <a:ext uri="{FF2B5EF4-FFF2-40B4-BE49-F238E27FC236}">
                <a16:creationId xmlns:a16="http://schemas.microsoft.com/office/drawing/2014/main" id="{E7049466-AE18-5040-B92A-6AF0E9CABD73}"/>
              </a:ext>
            </a:extLst>
          </p:cNvPr>
          <p:cNvSpPr/>
          <p:nvPr/>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dirty="0">
                <a:ln>
                  <a:noFill/>
                </a:ln>
                <a:solidFill>
                  <a:prstClr val="white">
                    <a:alpha val="44000"/>
                  </a:prstClr>
                </a:solidFill>
                <a:effectLst/>
                <a:uLnTx/>
                <a:uFillTx/>
                <a:latin typeface="Calibri" panose="020F0502020204030204"/>
                <a:ea typeface="+mn-ea"/>
                <a:cs typeface="+mn-cs"/>
              </a:rPr>
              <a:t>aa</a:t>
            </a:r>
          </a:p>
        </p:txBody>
      </p:sp>
      <p:sp>
        <p:nvSpPr>
          <p:cNvPr id="52" name="Slice - Solid">
            <a:extLst>
              <a:ext uri="{FF2B5EF4-FFF2-40B4-BE49-F238E27FC236}">
                <a16:creationId xmlns:a16="http://schemas.microsoft.com/office/drawing/2014/main" id="{1F451C84-4E3E-B148-B349-C401C5F07101}"/>
              </a:ext>
            </a:extLst>
          </p:cNvPr>
          <p:cNvSpPr/>
          <p:nvPr/>
        </p:nvSpPr>
        <p:spPr>
          <a:xfrm rot="10800000">
            <a:off x="0" y="11667"/>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39" name="TextBox 138"/>
          <p:cNvSpPr txBox="1"/>
          <p:nvPr/>
        </p:nvSpPr>
        <p:spPr>
          <a:xfrm>
            <a:off x="685800" y="1257244"/>
            <a:ext cx="93672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cap="none" normalizeH="0" baseline="0" noProof="0" dirty="0">
                <a:ln>
                  <a:noFill/>
                </a:ln>
                <a:solidFill>
                  <a:prstClr val="black"/>
                </a:solidFill>
                <a:effectLst/>
                <a:uLnTx/>
                <a:uFillTx/>
                <a:latin typeface="Arial" charset="0"/>
                <a:ea typeface="Arial" charset="0"/>
                <a:cs typeface="Arial" charset="0"/>
              </a:rPr>
              <a:t>L'intégration et l'orientation requièrent une planification minutieuse et réfléchie. Utilisez les outils ci-dessous pour bien les réussir.</a:t>
            </a:r>
          </a:p>
        </p:txBody>
      </p:sp>
      <p:sp>
        <p:nvSpPr>
          <p:cNvPr id="140" name="TextBox 139"/>
          <p:cNvSpPr txBox="1"/>
          <p:nvPr/>
        </p:nvSpPr>
        <p:spPr>
          <a:xfrm>
            <a:off x="953704" y="2227278"/>
            <a:ext cx="5709896"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900" b="1" dirty="0">
                <a:solidFill>
                  <a:srgbClr val="00338D"/>
                </a:solidFill>
                <a:latin typeface="Arial" charset="0"/>
                <a:ea typeface="Arial" charset="0"/>
                <a:cs typeface="Arial" charset="0"/>
              </a:rPr>
              <a:t>- Questionnaire Nouveau membre</a:t>
            </a:r>
          </a:p>
        </p:txBody>
      </p:sp>
      <p:sp>
        <p:nvSpPr>
          <p:cNvPr id="141" name="TextBox 140"/>
          <p:cNvSpPr txBox="1"/>
          <p:nvPr/>
        </p:nvSpPr>
        <p:spPr>
          <a:xfrm>
            <a:off x="961610" y="3270570"/>
            <a:ext cx="7303616"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900" b="1" dirty="0">
                <a:solidFill>
                  <a:srgbClr val="00338D"/>
                </a:solidFill>
                <a:latin typeface="Arial" charset="0"/>
                <a:ea typeface="Arial" charset="0"/>
                <a:cs typeface="Arial" charset="0"/>
              </a:rPr>
              <a:t>- Guide Cérémonies d’intronisation des nouveaux membres</a:t>
            </a:r>
          </a:p>
        </p:txBody>
      </p:sp>
      <p:sp>
        <p:nvSpPr>
          <p:cNvPr id="147" name="TextBox 146"/>
          <p:cNvSpPr txBox="1"/>
          <p:nvPr/>
        </p:nvSpPr>
        <p:spPr>
          <a:xfrm>
            <a:off x="961609" y="2582515"/>
            <a:ext cx="85747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cap="none" normalizeH="0" baseline="0" noProof="0" dirty="0">
                <a:ln>
                  <a:noFill/>
                </a:ln>
                <a:solidFill>
                  <a:srgbClr val="55565A"/>
                </a:solidFill>
                <a:effectLst/>
                <a:uLnTx/>
                <a:uFillTx/>
                <a:latin typeface="Arial" charset="0"/>
                <a:ea typeface="Arial" charset="0"/>
                <a:cs typeface="Arial" charset="0"/>
              </a:rPr>
              <a:t>Le guide </a:t>
            </a:r>
            <a:r>
              <a:rPr kumimoji="0" lang="fr-FR" sz="1600" b="0" i="1" u="none" strike="noStrike" cap="none" normalizeH="0" baseline="0" noProof="0" dirty="0">
                <a:ln>
                  <a:noFill/>
                </a:ln>
                <a:solidFill>
                  <a:srgbClr val="55565A"/>
                </a:solidFill>
                <a:effectLst/>
                <a:uLnTx/>
                <a:uFillTx/>
                <a:latin typeface="Arial" charset="0"/>
                <a:ea typeface="Arial" charset="0"/>
                <a:cs typeface="Arial" charset="0"/>
              </a:rPr>
              <a:t>Il suffit de demander !</a:t>
            </a:r>
            <a:r>
              <a:rPr kumimoji="0" lang="fr-FR" sz="1600" b="0" i="0" u="none" strike="noStrike" cap="none" normalizeH="0" baseline="0" noProof="0" dirty="0">
                <a:ln>
                  <a:noFill/>
                </a:ln>
                <a:solidFill>
                  <a:srgbClr val="55565A"/>
                </a:solidFill>
                <a:effectLst/>
                <a:uLnTx/>
                <a:uFillTx/>
                <a:latin typeface="Arial" charset="0"/>
                <a:ea typeface="Arial" charset="0"/>
                <a:cs typeface="Arial" charset="0"/>
              </a:rPr>
              <a:t> peut être utilisé pour trouver des activités et expériences qui correspondent aux attentes des nouveaux membres.</a:t>
            </a:r>
          </a:p>
        </p:txBody>
      </p:sp>
      <p:sp>
        <p:nvSpPr>
          <p:cNvPr id="29" name="TextBox 28"/>
          <p:cNvSpPr txBox="1"/>
          <p:nvPr/>
        </p:nvSpPr>
        <p:spPr>
          <a:xfrm>
            <a:off x="961610" y="3787804"/>
            <a:ext cx="6602972"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900" b="1" dirty="0">
                <a:solidFill>
                  <a:srgbClr val="00338D"/>
                </a:solidFill>
                <a:latin typeface="Arial" charset="0"/>
                <a:ea typeface="Arial" charset="0"/>
                <a:cs typeface="Arial" charset="0"/>
              </a:rPr>
              <a:t>- Ressources pour l’orientation des nouveaux membres</a:t>
            </a:r>
          </a:p>
        </p:txBody>
      </p:sp>
      <p:sp>
        <p:nvSpPr>
          <p:cNvPr id="30" name="TextBox 29"/>
          <p:cNvSpPr txBox="1"/>
          <p:nvPr/>
        </p:nvSpPr>
        <p:spPr>
          <a:xfrm>
            <a:off x="1136624" y="4238713"/>
            <a:ext cx="5709896"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cap="none" normalizeH="0" baseline="0" noProof="0" dirty="0">
                <a:ln>
                  <a:noFill/>
                </a:ln>
                <a:solidFill>
                  <a:srgbClr val="55565A"/>
                </a:solidFill>
                <a:effectLst/>
                <a:uLnTx/>
                <a:uFillTx/>
                <a:latin typeface="Arial" charset="0"/>
                <a:ea typeface="Arial" charset="0"/>
                <a:cs typeface="Arial" charset="0"/>
              </a:rPr>
              <a:t>Guide de l'instructeur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cap="none" normalizeH="0" baseline="0" noProof="0" dirty="0">
                <a:ln>
                  <a:noFill/>
                </a:ln>
                <a:solidFill>
                  <a:srgbClr val="55565A"/>
                </a:solidFill>
                <a:effectLst/>
                <a:uLnTx/>
                <a:uFillTx/>
                <a:latin typeface="Arial" charset="0"/>
                <a:ea typeface="Arial" charset="0"/>
                <a:cs typeface="Arial" charset="0"/>
              </a:rPr>
              <a:t>Manuel du participant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cap="none" normalizeH="0" baseline="0" noProof="0" dirty="0">
                <a:ln>
                  <a:noFill/>
                </a:ln>
                <a:solidFill>
                  <a:srgbClr val="55565A"/>
                </a:solidFill>
                <a:effectLst/>
                <a:uLnTx/>
                <a:uFillTx/>
                <a:latin typeface="Arial" charset="0"/>
                <a:ea typeface="Arial" charset="0"/>
                <a:cs typeface="Arial" charset="0"/>
              </a:rPr>
              <a:t>PowerPoint sur l'orientation</a:t>
            </a:r>
          </a:p>
        </p:txBody>
      </p:sp>
      <p:sp>
        <p:nvSpPr>
          <p:cNvPr id="33" name="Page Number - Blue">
            <a:extLst>
              <a:ext uri="{FF2B5EF4-FFF2-40B4-BE49-F238E27FC236}">
                <a16:creationId xmlns:a16="http://schemas.microsoft.com/office/drawing/2014/main" id="{C921C650-0191-EC45-ABD4-267915C8589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6</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
        <p:nvSpPr>
          <p:cNvPr id="32" name="Rectangle 31">
            <a:extLst>
              <a:ext uri="{FF2B5EF4-FFF2-40B4-BE49-F238E27FC236}">
                <a16:creationId xmlns:a16="http://schemas.microsoft.com/office/drawing/2014/main" id="{4796FF7E-BD4A-524F-B602-27D1923168A2}"/>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sp>
        <p:nvSpPr>
          <p:cNvPr id="34" name="Text Placeholder 18">
            <a:extLst>
              <a:ext uri="{FF2B5EF4-FFF2-40B4-BE49-F238E27FC236}">
                <a16:creationId xmlns:a16="http://schemas.microsoft.com/office/drawing/2014/main" id="{2AF7CE42-4B1D-794D-B265-200C9ADAC108}"/>
              </a:ext>
            </a:extLst>
          </p:cNvPr>
          <p:cNvSpPr txBox="1">
            <a:spLocks/>
          </p:cNvSpPr>
          <p:nvPr/>
        </p:nvSpPr>
        <p:spPr>
          <a:xfrm>
            <a:off x="685800" y="727674"/>
            <a:ext cx="7282543"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lang="fr-FR" sz="3000" dirty="0">
                <a:solidFill>
                  <a:srgbClr val="00338D"/>
                </a:solidFill>
              </a:rPr>
              <a:t>Orientation des nouveaux membres</a:t>
            </a:r>
          </a:p>
        </p:txBody>
      </p:sp>
      <p:sp>
        <p:nvSpPr>
          <p:cNvPr id="35" name="TextBox 34">
            <a:extLst>
              <a:ext uri="{FF2B5EF4-FFF2-40B4-BE49-F238E27FC236}">
                <a16:creationId xmlns:a16="http://schemas.microsoft.com/office/drawing/2014/main" id="{DA0089E0-5E2D-4802-A64C-8ED03F8C5041}"/>
              </a:ext>
            </a:extLst>
          </p:cNvPr>
          <p:cNvSpPr txBox="1"/>
          <p:nvPr/>
        </p:nvSpPr>
        <p:spPr>
          <a:xfrm>
            <a:off x="969516" y="5113426"/>
            <a:ext cx="5709896"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900" b="1" i="0" u="none" strike="noStrike" cap="none" normalizeH="0" baseline="0" noProof="0" dirty="0">
                <a:ln>
                  <a:noFill/>
                </a:ln>
                <a:solidFill>
                  <a:srgbClr val="00338D"/>
                </a:solidFill>
                <a:effectLst/>
                <a:uLnTx/>
                <a:uFillTx/>
                <a:latin typeface="Arial" charset="0"/>
                <a:ea typeface="Arial" charset="0"/>
                <a:cs typeface="Arial" charset="0"/>
              </a:rPr>
              <a:t>- Programme de mentorat</a:t>
            </a:r>
          </a:p>
        </p:txBody>
      </p:sp>
      <p:sp>
        <p:nvSpPr>
          <p:cNvPr id="37" name="TextBox 36">
            <a:extLst>
              <a:ext uri="{FF2B5EF4-FFF2-40B4-BE49-F238E27FC236}">
                <a16:creationId xmlns:a16="http://schemas.microsoft.com/office/drawing/2014/main" id="{C303ABAD-F3C8-4B4A-B64F-81B2EEB95AA9}"/>
              </a:ext>
            </a:extLst>
          </p:cNvPr>
          <p:cNvSpPr txBox="1"/>
          <p:nvPr/>
        </p:nvSpPr>
        <p:spPr>
          <a:xfrm>
            <a:off x="961610" y="5613957"/>
            <a:ext cx="5709896"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900" b="1" dirty="0">
                <a:solidFill>
                  <a:srgbClr val="00338D"/>
                </a:solidFill>
                <a:latin typeface="Arial" charset="0"/>
                <a:ea typeface="Arial" charset="0"/>
                <a:cs typeface="Arial" charset="0"/>
              </a:rPr>
              <a:t>- E-mails Expérience de nouveau membre</a:t>
            </a:r>
          </a:p>
        </p:txBody>
      </p:sp>
      <p:sp>
        <p:nvSpPr>
          <p:cNvPr id="53" name="TextBox 52">
            <a:extLst>
              <a:ext uri="{FF2B5EF4-FFF2-40B4-BE49-F238E27FC236}">
                <a16:creationId xmlns:a16="http://schemas.microsoft.com/office/drawing/2014/main" id="{A28C63BB-5F4A-4DDF-9D66-7D7EDD1CC86B}"/>
              </a:ext>
            </a:extLst>
          </p:cNvPr>
          <p:cNvSpPr txBox="1"/>
          <p:nvPr/>
        </p:nvSpPr>
        <p:spPr>
          <a:xfrm>
            <a:off x="969516" y="6163020"/>
            <a:ext cx="8977986" cy="3816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900" b="0" i="0" u="none" strike="noStrike" cap="none" normalizeH="0" baseline="0" noProof="0" dirty="0">
                <a:ln>
                  <a:noFill/>
                </a:ln>
                <a:solidFill>
                  <a:prstClr val="black"/>
                </a:solidFill>
                <a:effectLst/>
                <a:uLnTx/>
                <a:uFillTx/>
                <a:latin typeface="Calibri" panose="020F0502020204030204"/>
                <a:ea typeface="+mn-ea"/>
                <a:cs typeface="+mn-cs"/>
              </a:rPr>
              <a:t>Ressources disponibles sur </a:t>
            </a:r>
            <a:r>
              <a:rPr kumimoji="0" lang="fr-FR" sz="1900" b="0" i="0" u="none" strike="noStrike" cap="none" normalizeH="0" baseline="0" noProof="0" dirty="0">
                <a:ln>
                  <a:noFill/>
                </a:ln>
                <a:solidFill>
                  <a:prstClr val="black"/>
                </a:solidFill>
                <a:effectLst/>
                <a:uLnTx/>
                <a:uFillTx/>
                <a:latin typeface="Calibri" panose="020F0502020204030204"/>
                <a:ea typeface="+mn-ea"/>
                <a:cs typeface="+mn-cs"/>
                <a:hlinkClick r:id="rId3"/>
              </a:rPr>
              <a:t>http://lionsclubs.org/membershipchair</a:t>
            </a:r>
            <a:r>
              <a:rPr kumimoji="0" lang="fr-FR" sz="1900" b="0" i="0" u="none" strike="noStrike" cap="none" normalizeH="0" baseline="0" noProof="0" dirty="0">
                <a:ln>
                  <a:noFill/>
                </a:ln>
                <a:solidFill>
                  <a:prstClr val="black"/>
                </a:solidFill>
                <a:effectLst/>
                <a:uLnTx/>
                <a:uFillTx/>
                <a:latin typeface="Calibri" panose="020F0502020204030204"/>
                <a:ea typeface="+mn-ea"/>
                <a:cs typeface="+mn-cs"/>
              </a:rPr>
              <a:t> </a:t>
            </a:r>
          </a:p>
        </p:txBody>
      </p:sp>
      <p:pic>
        <p:nvPicPr>
          <p:cNvPr id="16" name="Picture 15">
            <a:extLst>
              <a:ext uri="{FF2B5EF4-FFF2-40B4-BE49-F238E27FC236}">
                <a16:creationId xmlns:a16="http://schemas.microsoft.com/office/drawing/2014/main" id="{7A7EA1FB-A0F0-002E-4B7B-3229DD0C6011}"/>
              </a:ext>
            </a:extLst>
          </p:cNvPr>
          <p:cNvPicPr>
            <a:picLocks noChangeAspect="1"/>
          </p:cNvPicPr>
          <p:nvPr/>
        </p:nvPicPr>
        <p:blipFill>
          <a:blip r:embed="rId4"/>
          <a:srcRect/>
          <a:stretch/>
        </p:blipFill>
        <p:spPr>
          <a:xfrm>
            <a:off x="10053000" y="599095"/>
            <a:ext cx="702199" cy="702199"/>
          </a:xfrm>
          <a:prstGeom prst="rect">
            <a:avLst/>
          </a:prstGeom>
        </p:spPr>
      </p:pic>
    </p:spTree>
    <p:extLst>
      <p:ext uri="{BB962C8B-B14F-4D97-AF65-F5344CB8AC3E}">
        <p14:creationId xmlns:p14="http://schemas.microsoft.com/office/powerpoint/2010/main" val="2368197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9" name="Overlay">
            <a:extLst>
              <a:ext uri="{FF2B5EF4-FFF2-40B4-BE49-F238E27FC236}">
                <a16:creationId xmlns:a16="http://schemas.microsoft.com/office/drawing/2014/main" id="{6FA0D1F0-F215-19FE-88B5-0A87ABE5FA66}"/>
              </a:ext>
            </a:extLst>
          </p:cNvPr>
          <p:cNvSpPr/>
          <p:nvPr/>
        </p:nvSpPr>
        <p:spPr>
          <a:xfrm>
            <a:off x="0" y="0"/>
            <a:ext cx="12192000" cy="6858000"/>
          </a:xfrm>
          <a:prstGeom prst="rect">
            <a:avLst/>
          </a:prstGeom>
          <a:solidFill>
            <a:schemeClr val="tx1">
              <a:lumMod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BD4446A9-7334-2CC3-281B-F74596C1A198}"/>
              </a:ext>
            </a:extLst>
          </p:cNvPr>
          <p:cNvSpPr txBox="1">
            <a:spLocks/>
          </p:cNvSpPr>
          <p:nvPr/>
        </p:nvSpPr>
        <p:spPr>
          <a:xfrm>
            <a:off x="0" y="3823447"/>
            <a:ext cx="12302557" cy="7559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fr-FR" sz="4000" u="none" strike="noStrike" cap="none" normalizeH="0" baseline="0" noProof="0" dirty="0">
                <a:ln>
                  <a:noFill/>
                </a:ln>
                <a:solidFill>
                  <a:schemeClr val="bg1"/>
                </a:solidFill>
                <a:effectLst/>
                <a:uLnTx/>
                <a:uFillTx/>
              </a:rPr>
              <a:t>Boite à outils</a:t>
            </a:r>
            <a:br>
              <a:rPr kumimoji="0" lang="fr-FR" sz="4000" u="none" strike="noStrike" cap="none" normalizeH="0" baseline="0" noProof="0" dirty="0">
                <a:ln>
                  <a:noFill/>
                </a:ln>
                <a:solidFill>
                  <a:schemeClr val="bg1"/>
                </a:solidFill>
                <a:effectLst/>
                <a:uLnTx/>
                <a:uFillTx/>
              </a:rPr>
            </a:br>
            <a:r>
              <a:rPr kumimoji="0" lang="fr-FR" sz="4000" u="none" strike="noStrike" cap="none" normalizeH="0" baseline="0" noProof="0" dirty="0">
                <a:ln>
                  <a:noFill/>
                </a:ln>
                <a:solidFill>
                  <a:schemeClr val="bg1"/>
                </a:solidFill>
                <a:effectLst/>
                <a:uLnTx/>
                <a:uFillTx/>
              </a:rPr>
              <a:t>Président de commission Effectif de club</a:t>
            </a:r>
          </a:p>
        </p:txBody>
      </p:sp>
      <p:sp>
        <p:nvSpPr>
          <p:cNvPr id="6" name="Rectangle 5">
            <a:extLst>
              <a:ext uri="{FF2B5EF4-FFF2-40B4-BE49-F238E27FC236}">
                <a16:creationId xmlns:a16="http://schemas.microsoft.com/office/drawing/2014/main" id="{FEC9D1DE-BA22-F26B-EEAE-F544AF6606BC}"/>
              </a:ext>
            </a:extLst>
          </p:cNvPr>
          <p:cNvSpPr/>
          <p:nvPr/>
        </p:nvSpPr>
        <p:spPr>
          <a:xfrm>
            <a:off x="5481427" y="5401733"/>
            <a:ext cx="1450259" cy="7276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10" name="Page Number - Blue">
            <a:extLst>
              <a:ext uri="{FF2B5EF4-FFF2-40B4-BE49-F238E27FC236}">
                <a16:creationId xmlns:a16="http://schemas.microsoft.com/office/drawing/2014/main" id="{E17CCE74-843F-644E-47EE-04A7656688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7</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Tree>
    <p:extLst>
      <p:ext uri="{BB962C8B-B14F-4D97-AF65-F5344CB8AC3E}">
        <p14:creationId xmlns:p14="http://schemas.microsoft.com/office/powerpoint/2010/main" val="1964838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1F10644C-7EA6-D111-AB0C-25886D4AE8D3}"/>
              </a:ext>
            </a:extLst>
          </p:cNvPr>
          <p:cNvSpPr/>
          <p:nvPr/>
        </p:nvSpPr>
        <p:spPr>
          <a:xfrm>
            <a:off x="0" y="36346"/>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A0E551C7-6490-C99E-6B53-0FCCE3AA73A0}"/>
              </a:ext>
            </a:extLst>
          </p:cNvPr>
          <p:cNvSpPr txBox="1">
            <a:spLocks/>
          </p:cNvSpPr>
          <p:nvPr/>
        </p:nvSpPr>
        <p:spPr>
          <a:xfrm>
            <a:off x="728135" y="698501"/>
            <a:ext cx="8686801"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000" dirty="0">
                <a:solidFill>
                  <a:schemeClr val="bg1"/>
                </a:solidFill>
                <a:latin typeface="Arial" panose="020B0604020202020204" pitchFamily="34" charset="0"/>
                <a:cs typeface="Arial" panose="020B0604020202020204" pitchFamily="34" charset="0"/>
              </a:rPr>
              <a:t>Ressources clés</a:t>
            </a:r>
          </a:p>
        </p:txBody>
      </p:sp>
      <p:sp>
        <p:nvSpPr>
          <p:cNvPr id="4" name="Body Copy 1">
            <a:extLst>
              <a:ext uri="{FF2B5EF4-FFF2-40B4-BE49-F238E27FC236}">
                <a16:creationId xmlns:a16="http://schemas.microsoft.com/office/drawing/2014/main" id="{6F4AAE22-0525-EDB0-366C-B8CE2ED353AF}"/>
              </a:ext>
            </a:extLst>
          </p:cNvPr>
          <p:cNvSpPr txBox="1">
            <a:spLocks/>
          </p:cNvSpPr>
          <p:nvPr/>
        </p:nvSpPr>
        <p:spPr>
          <a:xfrm>
            <a:off x="838200" y="4325348"/>
            <a:ext cx="2958378" cy="11430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Font typeface="Arial" panose="020B0604020202020204" pitchFamily="34" charset="0"/>
              <a:buChar char="•"/>
            </a:pPr>
            <a:r>
              <a:rPr lang="fr-FR" sz="1600" dirty="0">
                <a:solidFill>
                  <a:schemeClr val="bg1"/>
                </a:solidFill>
                <a:ea typeface="Arial Hebrew Scholar" charset="-79"/>
              </a:rPr>
              <a:t>Comprendre votre rôle et vos responsabilités</a:t>
            </a:r>
          </a:p>
        </p:txBody>
      </p:sp>
      <p:pic>
        <p:nvPicPr>
          <p:cNvPr id="5" name="Picture 4">
            <a:extLst>
              <a:ext uri="{FF2B5EF4-FFF2-40B4-BE49-F238E27FC236}">
                <a16:creationId xmlns:a16="http://schemas.microsoft.com/office/drawing/2014/main" id="{8BA7A287-8774-5674-FC75-47BA5646105C}"/>
              </a:ext>
            </a:extLst>
          </p:cNvPr>
          <p:cNvPicPr>
            <a:picLocks noChangeAspect="1"/>
          </p:cNvPicPr>
          <p:nvPr/>
        </p:nvPicPr>
        <p:blipFill>
          <a:blip r:embed="rId3"/>
          <a:stretch>
            <a:fillRect/>
          </a:stretch>
        </p:blipFill>
        <p:spPr>
          <a:xfrm>
            <a:off x="838200" y="1458142"/>
            <a:ext cx="9161752" cy="2731681"/>
          </a:xfrm>
          <a:prstGeom prst="rect">
            <a:avLst/>
          </a:prstGeom>
        </p:spPr>
      </p:pic>
      <p:sp>
        <p:nvSpPr>
          <p:cNvPr id="6" name="Body Copy 1">
            <a:extLst>
              <a:ext uri="{FF2B5EF4-FFF2-40B4-BE49-F238E27FC236}">
                <a16:creationId xmlns:a16="http://schemas.microsoft.com/office/drawing/2014/main" id="{AA9DB498-26DE-426E-29D1-D3A9E002DDF9}"/>
              </a:ext>
            </a:extLst>
          </p:cNvPr>
          <p:cNvSpPr txBox="1">
            <a:spLocks/>
          </p:cNvSpPr>
          <p:nvPr/>
        </p:nvSpPr>
        <p:spPr>
          <a:xfrm>
            <a:off x="3939887" y="4325347"/>
            <a:ext cx="2958378" cy="2336709"/>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Font typeface="Arial" panose="020B0604020202020204" pitchFamily="34" charset="0"/>
              <a:buChar char="•"/>
            </a:pPr>
            <a:r>
              <a:rPr lang="fr-FR" sz="1600" dirty="0">
                <a:solidFill>
                  <a:schemeClr val="bg1"/>
                </a:solidFill>
                <a:ea typeface="Arial Hebrew Scholar" charset="-79"/>
              </a:rPr>
              <a:t>Aide pour le soutien aux membres, nouveaux et actuels</a:t>
            </a:r>
          </a:p>
          <a:p>
            <a:pPr marL="342900" indent="-342900">
              <a:buFont typeface="Arial" panose="020B0604020202020204" pitchFamily="34" charset="0"/>
              <a:buChar char="•"/>
            </a:pPr>
            <a:r>
              <a:rPr lang="fr-FR" sz="1600" dirty="0">
                <a:solidFill>
                  <a:schemeClr val="bg1"/>
                </a:solidFill>
                <a:ea typeface="Arial Hebrew Scholar" charset="-79"/>
              </a:rPr>
              <a:t>S’assurer que les membres vivent des expériences significatives, fortes et enrichissantes au sein du club</a:t>
            </a:r>
          </a:p>
        </p:txBody>
      </p:sp>
      <p:sp>
        <p:nvSpPr>
          <p:cNvPr id="7" name="Body Copy 1">
            <a:extLst>
              <a:ext uri="{FF2B5EF4-FFF2-40B4-BE49-F238E27FC236}">
                <a16:creationId xmlns:a16="http://schemas.microsoft.com/office/drawing/2014/main" id="{595DF607-60CA-9D80-D695-41DD9FC4CDE5}"/>
              </a:ext>
            </a:extLst>
          </p:cNvPr>
          <p:cNvSpPr txBox="1">
            <a:spLocks/>
          </p:cNvSpPr>
          <p:nvPr/>
        </p:nvSpPr>
        <p:spPr>
          <a:xfrm>
            <a:off x="7041574" y="4315756"/>
            <a:ext cx="2958378" cy="11430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Font typeface="Arial" panose="020B0604020202020204" pitchFamily="34" charset="0"/>
              <a:buChar char="•"/>
            </a:pPr>
            <a:r>
              <a:rPr lang="fr-FR" sz="1600" dirty="0">
                <a:solidFill>
                  <a:schemeClr val="bg1"/>
                </a:solidFill>
                <a:ea typeface="Arial Hebrew Scholar" charset="-79"/>
              </a:rPr>
              <a:t>Se préparer à diriger : se préparer pour réussir</a:t>
            </a:r>
          </a:p>
          <a:p>
            <a:pPr marL="342900" indent="-342900">
              <a:buFont typeface="Arial" panose="020B0604020202020204" pitchFamily="34" charset="0"/>
              <a:buChar char="•"/>
            </a:pPr>
            <a:r>
              <a:rPr lang="fr-FR" sz="1600" dirty="0">
                <a:solidFill>
                  <a:schemeClr val="bg1"/>
                </a:solidFill>
                <a:ea typeface="Arial Hebrew Scholar" charset="-79"/>
              </a:rPr>
              <a:t>Une liste d'outils et de ressources pour réussir en tant que président de la commission Effectif</a:t>
            </a:r>
          </a:p>
        </p:txBody>
      </p:sp>
      <p:sp>
        <p:nvSpPr>
          <p:cNvPr id="8" name="Rectangle 7">
            <a:extLst>
              <a:ext uri="{FF2B5EF4-FFF2-40B4-BE49-F238E27FC236}">
                <a16:creationId xmlns:a16="http://schemas.microsoft.com/office/drawing/2014/main" id="{EFFAC416-5D66-55EB-998C-AB6ACE69C845}"/>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pic>
        <p:nvPicPr>
          <p:cNvPr id="9" name="Picture 8">
            <a:extLst>
              <a:ext uri="{FF2B5EF4-FFF2-40B4-BE49-F238E27FC236}">
                <a16:creationId xmlns:a16="http://schemas.microsoft.com/office/drawing/2014/main" id="{E28AE902-6676-FFCE-6399-77E017C8698F}"/>
              </a:ext>
            </a:extLst>
          </p:cNvPr>
          <p:cNvPicPr>
            <a:picLocks noChangeAspect="1"/>
          </p:cNvPicPr>
          <p:nvPr/>
        </p:nvPicPr>
        <p:blipFill>
          <a:blip r:embed="rId4"/>
          <a:srcRect/>
          <a:stretch/>
        </p:blipFill>
        <p:spPr>
          <a:xfrm>
            <a:off x="616288" y="5698526"/>
            <a:ext cx="702199" cy="702199"/>
          </a:xfrm>
          <a:prstGeom prst="rect">
            <a:avLst/>
          </a:prstGeom>
        </p:spPr>
      </p:pic>
      <p:sp>
        <p:nvSpPr>
          <p:cNvPr id="10" name="Page Number - Blue">
            <a:extLst>
              <a:ext uri="{FF2B5EF4-FFF2-40B4-BE49-F238E27FC236}">
                <a16:creationId xmlns:a16="http://schemas.microsoft.com/office/drawing/2014/main" id="{FACA9420-8340-9BFA-9286-DC5B741BD6FC}"/>
              </a:ext>
            </a:extLst>
          </p:cNvPr>
          <p:cNvSpPr txBox="1">
            <a:spLocks noChangeArrowheads="1"/>
          </p:cNvSpPr>
          <p:nvPr/>
        </p:nvSpPr>
        <p:spPr bwMode="auto">
          <a:xfrm>
            <a:off x="11520226" y="6400728"/>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8</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Tree>
    <p:extLst>
      <p:ext uri="{BB962C8B-B14F-4D97-AF65-F5344CB8AC3E}">
        <p14:creationId xmlns:p14="http://schemas.microsoft.com/office/powerpoint/2010/main" val="4162605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Background - Solid">
            <a:extLst>
              <a:ext uri="{FF2B5EF4-FFF2-40B4-BE49-F238E27FC236}">
                <a16:creationId xmlns:a16="http://schemas.microsoft.com/office/drawing/2014/main" id="{C08E4802-5753-DB60-F6EA-3B1B32440F45}"/>
              </a:ext>
            </a:extLst>
          </p:cNvPr>
          <p:cNvSpPr/>
          <p:nvPr/>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dirty="0">
                <a:ln>
                  <a:noFill/>
                </a:ln>
                <a:solidFill>
                  <a:prstClr val="white">
                    <a:alpha val="44000"/>
                  </a:prstClr>
                </a:solidFill>
                <a:effectLst/>
                <a:uLnTx/>
                <a:uFillTx/>
                <a:latin typeface="Calibri" panose="020F0502020204030204"/>
                <a:ea typeface="+mn-ea"/>
                <a:cs typeface="+mn-cs"/>
              </a:rPr>
              <a:t>aa</a:t>
            </a:r>
          </a:p>
        </p:txBody>
      </p:sp>
      <p:sp>
        <p:nvSpPr>
          <p:cNvPr id="16" name="Slice - Solid">
            <a:extLst>
              <a:ext uri="{FF2B5EF4-FFF2-40B4-BE49-F238E27FC236}">
                <a16:creationId xmlns:a16="http://schemas.microsoft.com/office/drawing/2014/main" id="{3B830920-B748-69EB-1CB5-EDDF24670B5F}"/>
              </a:ext>
            </a:extLst>
          </p:cNvPr>
          <p:cNvSpPr/>
          <p:nvPr/>
        </p:nvSpPr>
        <p:spPr>
          <a:xfrm rot="10800000">
            <a:off x="-1" y="0"/>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235BA38-08DA-94D8-3C95-639B561AAC7C}"/>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sp>
        <p:nvSpPr>
          <p:cNvPr id="24" name="Text Placeholder 18">
            <a:extLst>
              <a:ext uri="{FF2B5EF4-FFF2-40B4-BE49-F238E27FC236}">
                <a16:creationId xmlns:a16="http://schemas.microsoft.com/office/drawing/2014/main" id="{7EA192E5-616A-D4E5-8466-BA6F642F4F97}"/>
              </a:ext>
            </a:extLst>
          </p:cNvPr>
          <p:cNvSpPr txBox="1">
            <a:spLocks/>
          </p:cNvSpPr>
          <p:nvPr/>
        </p:nvSpPr>
        <p:spPr>
          <a:xfrm>
            <a:off x="685800" y="727674"/>
            <a:ext cx="6973784"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fr-FR" sz="3000" u="none" strike="noStrike" cap="none" normalizeH="0" baseline="0" noProof="0" dirty="0">
                <a:ln>
                  <a:noFill/>
                </a:ln>
                <a:solidFill>
                  <a:srgbClr val="00338D"/>
                </a:solidFill>
                <a:effectLst/>
                <a:uLnTx/>
                <a:uFillTx/>
              </a:rPr>
              <a:t>Président de commission Effectif</a:t>
            </a:r>
          </a:p>
        </p:txBody>
      </p:sp>
      <p:sp>
        <p:nvSpPr>
          <p:cNvPr id="3" name="Text Placeholder 2">
            <a:extLst>
              <a:ext uri="{FF2B5EF4-FFF2-40B4-BE49-F238E27FC236}">
                <a16:creationId xmlns:a16="http://schemas.microsoft.com/office/drawing/2014/main" id="{F4A3E680-B976-A240-AC92-D9FDD9281336}"/>
              </a:ext>
            </a:extLst>
          </p:cNvPr>
          <p:cNvSpPr>
            <a:spLocks noGrp="1"/>
          </p:cNvSpPr>
          <p:nvPr>
            <p:ph type="body" sz="quarter" idx="13"/>
          </p:nvPr>
        </p:nvSpPr>
        <p:spPr>
          <a:xfrm>
            <a:off x="692937" y="1301294"/>
            <a:ext cx="9941196" cy="529677"/>
          </a:xfrm>
        </p:spPr>
        <p:txBody>
          <a:bodyPr/>
          <a:lstStyle/>
          <a:p>
            <a:r>
              <a:rPr lang="fr-FR" sz="2300" b="1" dirty="0">
                <a:solidFill>
                  <a:schemeClr val="tx1"/>
                </a:solidFill>
              </a:rPr>
              <a:t>Utiliser et adapter les ressources existantes aux besoins de votre club</a:t>
            </a:r>
          </a:p>
        </p:txBody>
      </p:sp>
      <p:pic>
        <p:nvPicPr>
          <p:cNvPr id="13" name="Picture 12">
            <a:extLst>
              <a:ext uri="{FF2B5EF4-FFF2-40B4-BE49-F238E27FC236}">
                <a16:creationId xmlns:a16="http://schemas.microsoft.com/office/drawing/2014/main" id="{2C4E3EC7-50ED-4F99-AF5F-8D0942E5EB21}"/>
              </a:ext>
            </a:extLst>
          </p:cNvPr>
          <p:cNvPicPr>
            <a:picLocks noChangeAspect="1"/>
          </p:cNvPicPr>
          <p:nvPr/>
        </p:nvPicPr>
        <p:blipFill rotWithShape="1">
          <a:blip r:embed="rId4"/>
          <a:srcRect b="85387"/>
          <a:stretch/>
        </p:blipFill>
        <p:spPr>
          <a:xfrm>
            <a:off x="692937" y="1879779"/>
            <a:ext cx="3232443" cy="529677"/>
          </a:xfrm>
          <a:prstGeom prst="rect">
            <a:avLst/>
          </a:prstGeom>
        </p:spPr>
      </p:pic>
      <p:pic>
        <p:nvPicPr>
          <p:cNvPr id="8" name="Picture 7">
            <a:extLst>
              <a:ext uri="{FF2B5EF4-FFF2-40B4-BE49-F238E27FC236}">
                <a16:creationId xmlns:a16="http://schemas.microsoft.com/office/drawing/2014/main" id="{BA0AB855-C870-457D-B45D-6EB26639EF07}"/>
              </a:ext>
            </a:extLst>
          </p:cNvPr>
          <p:cNvPicPr>
            <a:picLocks noChangeAspect="1"/>
          </p:cNvPicPr>
          <p:nvPr/>
        </p:nvPicPr>
        <p:blipFill rotWithShape="1">
          <a:blip r:embed="rId4"/>
          <a:srcRect t="19868"/>
          <a:stretch/>
        </p:blipFill>
        <p:spPr>
          <a:xfrm>
            <a:off x="685800" y="2501172"/>
            <a:ext cx="3232443" cy="2904553"/>
          </a:xfrm>
          <a:prstGeom prst="rect">
            <a:avLst/>
          </a:prstGeom>
        </p:spPr>
      </p:pic>
      <p:grpSp>
        <p:nvGrpSpPr>
          <p:cNvPr id="25" name="Group 24">
            <a:extLst>
              <a:ext uri="{FF2B5EF4-FFF2-40B4-BE49-F238E27FC236}">
                <a16:creationId xmlns:a16="http://schemas.microsoft.com/office/drawing/2014/main" id="{FA8CEB6E-03E5-2884-148A-9CB5E4D2BC06}"/>
              </a:ext>
            </a:extLst>
          </p:cNvPr>
          <p:cNvGrpSpPr/>
          <p:nvPr/>
        </p:nvGrpSpPr>
        <p:grpSpPr>
          <a:xfrm>
            <a:off x="4007585" y="1900399"/>
            <a:ext cx="2906316" cy="1179258"/>
            <a:chOff x="692937" y="5390402"/>
            <a:chExt cx="2906316" cy="1179258"/>
          </a:xfrm>
        </p:grpSpPr>
        <p:pic>
          <p:nvPicPr>
            <p:cNvPr id="14" name="Picture 13">
              <a:extLst>
                <a:ext uri="{FF2B5EF4-FFF2-40B4-BE49-F238E27FC236}">
                  <a16:creationId xmlns:a16="http://schemas.microsoft.com/office/drawing/2014/main" id="{149902C3-9A9C-4BA3-B89E-DB02EE88912F}"/>
                </a:ext>
              </a:extLst>
            </p:cNvPr>
            <p:cNvPicPr>
              <a:picLocks noChangeAspect="1"/>
            </p:cNvPicPr>
            <p:nvPr/>
          </p:nvPicPr>
          <p:blipFill rotWithShape="1">
            <a:blip r:embed="rId5"/>
            <a:srcRect b="69132"/>
            <a:stretch/>
          </p:blipFill>
          <p:spPr>
            <a:xfrm>
              <a:off x="692937" y="5390402"/>
              <a:ext cx="2906316" cy="494307"/>
            </a:xfrm>
            <a:prstGeom prst="rect">
              <a:avLst/>
            </a:prstGeom>
          </p:spPr>
        </p:pic>
        <p:pic>
          <p:nvPicPr>
            <p:cNvPr id="9" name="Picture 8">
              <a:extLst>
                <a:ext uri="{FF2B5EF4-FFF2-40B4-BE49-F238E27FC236}">
                  <a16:creationId xmlns:a16="http://schemas.microsoft.com/office/drawing/2014/main" id="{AD652E37-828E-424C-B60E-F8DA2E7538F0}"/>
                </a:ext>
              </a:extLst>
            </p:cNvPr>
            <p:cNvPicPr>
              <a:picLocks noChangeAspect="1"/>
            </p:cNvPicPr>
            <p:nvPr/>
          </p:nvPicPr>
          <p:blipFill rotWithShape="1">
            <a:blip r:embed="rId5"/>
            <a:srcRect t="40446" b="20494"/>
            <a:stretch/>
          </p:blipFill>
          <p:spPr>
            <a:xfrm>
              <a:off x="692937" y="5944169"/>
              <a:ext cx="2906316" cy="625491"/>
            </a:xfrm>
            <a:prstGeom prst="rect">
              <a:avLst/>
            </a:prstGeom>
          </p:spPr>
        </p:pic>
      </p:grpSp>
      <p:grpSp>
        <p:nvGrpSpPr>
          <p:cNvPr id="7" name="Group 6">
            <a:extLst>
              <a:ext uri="{FF2B5EF4-FFF2-40B4-BE49-F238E27FC236}">
                <a16:creationId xmlns:a16="http://schemas.microsoft.com/office/drawing/2014/main" id="{8AE8AE7C-0C9A-A569-C328-065E907B67A6}"/>
              </a:ext>
            </a:extLst>
          </p:cNvPr>
          <p:cNvGrpSpPr/>
          <p:nvPr/>
        </p:nvGrpSpPr>
        <p:grpSpPr>
          <a:xfrm>
            <a:off x="4007585" y="3427139"/>
            <a:ext cx="2826374" cy="1853803"/>
            <a:chOff x="4180288" y="1842918"/>
            <a:chExt cx="2826374" cy="1853803"/>
          </a:xfrm>
        </p:grpSpPr>
        <p:pic>
          <p:nvPicPr>
            <p:cNvPr id="15" name="Picture 14">
              <a:extLst>
                <a:ext uri="{FF2B5EF4-FFF2-40B4-BE49-F238E27FC236}">
                  <a16:creationId xmlns:a16="http://schemas.microsoft.com/office/drawing/2014/main" id="{00FCA9DB-3E7D-4028-90E9-2ECBCA6E5C52}"/>
                </a:ext>
              </a:extLst>
            </p:cNvPr>
            <p:cNvPicPr>
              <a:picLocks noChangeAspect="1"/>
            </p:cNvPicPr>
            <p:nvPr/>
          </p:nvPicPr>
          <p:blipFill rotWithShape="1">
            <a:blip r:embed="rId6"/>
            <a:srcRect b="71573"/>
            <a:stretch/>
          </p:blipFill>
          <p:spPr>
            <a:xfrm>
              <a:off x="4180288" y="1842918"/>
              <a:ext cx="2826374" cy="580193"/>
            </a:xfrm>
            <a:prstGeom prst="rect">
              <a:avLst/>
            </a:prstGeom>
          </p:spPr>
        </p:pic>
        <p:pic>
          <p:nvPicPr>
            <p:cNvPr id="10" name="Picture 9">
              <a:extLst>
                <a:ext uri="{FF2B5EF4-FFF2-40B4-BE49-F238E27FC236}">
                  <a16:creationId xmlns:a16="http://schemas.microsoft.com/office/drawing/2014/main" id="{94F00C55-B214-44C7-BF70-72691B3DC9EA}"/>
                </a:ext>
              </a:extLst>
            </p:cNvPr>
            <p:cNvPicPr>
              <a:picLocks noChangeAspect="1"/>
            </p:cNvPicPr>
            <p:nvPr/>
          </p:nvPicPr>
          <p:blipFill rotWithShape="1">
            <a:blip r:embed="rId6"/>
            <a:srcRect t="36233"/>
            <a:stretch/>
          </p:blipFill>
          <p:spPr>
            <a:xfrm>
              <a:off x="4183124" y="2482571"/>
              <a:ext cx="2636761" cy="1214150"/>
            </a:xfrm>
            <a:prstGeom prst="rect">
              <a:avLst/>
            </a:prstGeom>
          </p:spPr>
        </p:pic>
      </p:grpSp>
      <p:grpSp>
        <p:nvGrpSpPr>
          <p:cNvPr id="6" name="Group 5">
            <a:extLst>
              <a:ext uri="{FF2B5EF4-FFF2-40B4-BE49-F238E27FC236}">
                <a16:creationId xmlns:a16="http://schemas.microsoft.com/office/drawing/2014/main" id="{1E1DE119-E3D8-B5EF-0A1B-62D5ECF5C242}"/>
              </a:ext>
            </a:extLst>
          </p:cNvPr>
          <p:cNvGrpSpPr/>
          <p:nvPr/>
        </p:nvGrpSpPr>
        <p:grpSpPr>
          <a:xfrm>
            <a:off x="7024691" y="1915115"/>
            <a:ext cx="3234191" cy="1963898"/>
            <a:chOff x="12863647" y="4276076"/>
            <a:chExt cx="3234191" cy="1963898"/>
          </a:xfrm>
        </p:grpSpPr>
        <p:pic>
          <p:nvPicPr>
            <p:cNvPr id="18" name="Picture 17">
              <a:extLst>
                <a:ext uri="{FF2B5EF4-FFF2-40B4-BE49-F238E27FC236}">
                  <a16:creationId xmlns:a16="http://schemas.microsoft.com/office/drawing/2014/main" id="{2CBDE8BD-C61B-4B20-A404-1396BAEC0941}"/>
                </a:ext>
              </a:extLst>
            </p:cNvPr>
            <p:cNvPicPr>
              <a:picLocks noChangeAspect="1"/>
            </p:cNvPicPr>
            <p:nvPr/>
          </p:nvPicPr>
          <p:blipFill rotWithShape="1">
            <a:blip r:embed="rId7"/>
            <a:srcRect t="1720" r="43861" b="74472"/>
            <a:stretch/>
          </p:blipFill>
          <p:spPr>
            <a:xfrm>
              <a:off x="12884937" y="4276076"/>
              <a:ext cx="1767127" cy="505215"/>
            </a:xfrm>
            <a:prstGeom prst="rect">
              <a:avLst/>
            </a:prstGeom>
          </p:spPr>
        </p:pic>
        <p:pic>
          <p:nvPicPr>
            <p:cNvPr id="11" name="Picture 10">
              <a:extLst>
                <a:ext uri="{FF2B5EF4-FFF2-40B4-BE49-F238E27FC236}">
                  <a16:creationId xmlns:a16="http://schemas.microsoft.com/office/drawing/2014/main" id="{5590C811-5059-44DF-B37C-79BA1CEF4844}"/>
                </a:ext>
              </a:extLst>
            </p:cNvPr>
            <p:cNvPicPr>
              <a:picLocks noChangeAspect="1"/>
            </p:cNvPicPr>
            <p:nvPr/>
          </p:nvPicPr>
          <p:blipFill rotWithShape="1">
            <a:blip r:embed="rId7"/>
            <a:srcRect t="32506" b="3086"/>
            <a:stretch/>
          </p:blipFill>
          <p:spPr>
            <a:xfrm>
              <a:off x="12863647" y="4835713"/>
              <a:ext cx="3234191" cy="1404261"/>
            </a:xfrm>
            <a:prstGeom prst="rect">
              <a:avLst/>
            </a:prstGeom>
          </p:spPr>
        </p:pic>
      </p:grpSp>
      <p:pic>
        <p:nvPicPr>
          <p:cNvPr id="26" name="Picture 25">
            <a:extLst>
              <a:ext uri="{FF2B5EF4-FFF2-40B4-BE49-F238E27FC236}">
                <a16:creationId xmlns:a16="http://schemas.microsoft.com/office/drawing/2014/main" id="{881A80EA-D5CC-6654-0FEB-9BD0FD8158E9}"/>
              </a:ext>
            </a:extLst>
          </p:cNvPr>
          <p:cNvPicPr>
            <a:picLocks noChangeAspect="1"/>
          </p:cNvPicPr>
          <p:nvPr/>
        </p:nvPicPr>
        <p:blipFill>
          <a:blip r:embed="rId8"/>
          <a:srcRect/>
          <a:stretch/>
        </p:blipFill>
        <p:spPr>
          <a:xfrm>
            <a:off x="616288" y="5698526"/>
            <a:ext cx="702199" cy="702199"/>
          </a:xfrm>
          <a:prstGeom prst="rect">
            <a:avLst/>
          </a:prstGeom>
        </p:spPr>
      </p:pic>
      <p:sp>
        <p:nvSpPr>
          <p:cNvPr id="27" name="Page Number - Blue">
            <a:extLst>
              <a:ext uri="{FF2B5EF4-FFF2-40B4-BE49-F238E27FC236}">
                <a16:creationId xmlns:a16="http://schemas.microsoft.com/office/drawing/2014/main" id="{0436860A-4273-4637-3DEA-2FC2938E5880}"/>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9</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Tree>
    <p:extLst>
      <p:ext uri="{BB962C8B-B14F-4D97-AF65-F5344CB8AC3E}">
        <p14:creationId xmlns:p14="http://schemas.microsoft.com/office/powerpoint/2010/main" val="2811183212"/>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9976</TotalTime>
  <Words>1847</Words>
  <Application>Microsoft Office PowerPoint</Application>
  <PresentationFormat>Widescreen</PresentationFormat>
  <Paragraphs>156</Paragraphs>
  <Slides>16</Slides>
  <Notes>14</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16</vt:i4>
      </vt:variant>
    </vt:vector>
  </HeadingPairs>
  <TitlesOfParts>
    <vt:vector size="28" baseType="lpstr">
      <vt:lpstr>Arial</vt:lpstr>
      <vt:lpstr>Arial Hebrew Scholar</vt:lpstr>
      <vt:lpstr>Calibri</vt:lpstr>
      <vt:lpstr>Helvetica</vt:lpstr>
      <vt:lpstr>Helvetica Neue</vt:lpstr>
      <vt:lpstr>Open Sans</vt:lpstr>
      <vt:lpstr>Segoe UI</vt:lpstr>
      <vt:lpstr>Segoe UI Semibold</vt:lpstr>
      <vt:lpstr>MASTER SLIDE - BLANK</vt:lpstr>
      <vt:lpstr>Blue Page Number</vt:lpstr>
      <vt:lpstr>White Page Number</vt:lpstr>
      <vt:lpstr>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Barsema, Cheryl</cp:lastModifiedBy>
  <cp:revision>261</cp:revision>
  <cp:lastPrinted>2019-06-19T16:24:35Z</cp:lastPrinted>
  <dcterms:created xsi:type="dcterms:W3CDTF">2018-11-12T16:45:52Z</dcterms:created>
  <dcterms:modified xsi:type="dcterms:W3CDTF">2022-07-12T15:09:11Z</dcterms:modified>
</cp:coreProperties>
</file>