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2" r:id="rId3"/>
  </p:sldMasterIdLst>
  <p:notesMasterIdLst>
    <p:notesMasterId r:id="rId16"/>
  </p:notesMasterIdLst>
  <p:sldIdLst>
    <p:sldId id="873" r:id="rId4"/>
    <p:sldId id="1501" r:id="rId5"/>
    <p:sldId id="1112" r:id="rId6"/>
    <p:sldId id="1475" r:id="rId7"/>
    <p:sldId id="1545" r:id="rId8"/>
    <p:sldId id="1480" r:id="rId9"/>
    <p:sldId id="1515" r:id="rId10"/>
    <p:sldId id="2134806591" r:id="rId11"/>
    <p:sldId id="2134806592" r:id="rId12"/>
    <p:sldId id="2134806593" r:id="rId13"/>
    <p:sldId id="1497" r:id="rId14"/>
    <p:sldId id="9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ACCF21-149B-537D-23FD-807A4D0AB43F}" name="DiMaggio, Kristin" initials="DK" userId="S::kdimaggio@lionsclubs.org::f298a555-1268-425a-8c4f-f0bf55330952" providerId="AD"/>
  <p188:author id="{36888738-EE28-B73F-250D-7B90D0BC7EF5}" name="Lucas, Justin" initials="LJ" userId="S::JLucas@lionsclubs.org::e9b607f7-214d-46b8-a299-86411fb9e7de" providerId="AD"/>
  <p188:author id="{78BEE9DB-AE22-414C-93DA-C0EFCF28B7BB}" name="Justin Lucas" initials="JL" userId="7xUNzwv5vVm79yF62fIGP9ciCWeYKOk7joi3urEKIK0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21304D"/>
    <a:srgbClr val="455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2565" autoAdjust="0"/>
  </p:normalViewPr>
  <p:slideViewPr>
    <p:cSldViewPr snapToGrid="0">
      <p:cViewPr varScale="1">
        <p:scale>
          <a:sx n="59" d="100"/>
          <a:sy n="59" d="100"/>
        </p:scale>
        <p:origin x="558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49394-B8AF-4BFD-B4FC-C61E55B42168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7F383-6974-49E4-8A2F-B9B03E7D2A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94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A club branch allows your club to expand into new areas or activities by bringing together a small group of people who want to make a difference in their community.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146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2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7F383-6974-49E4-8A2F-B9B03E7D2AA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1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30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E101A"/>
                </a:solidFill>
                <a:effectLst/>
              </a:rPr>
              <a:t>What type of club branches can be formed? You can create a club for: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A family club branch, which can consist of extended family members (Sibling, children, great-grandchildren, nieces and nephews)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The young professional club branch comprises young adults who are starting their careers.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Leo-Lion club branch, former Leos, wants to continue their service as Lions. 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Community groups club branch — existing groups in our community as members of the chamber of commerce, various hobbyist groups, local PTA and other community-based organizations.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Virtual club branch — these individuals prefer to meet online via mobile platforms, social media community groups, emails, or virtual conference applications like Google Hangouts or Zoom.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Cultural club branches comprise specific community groups with a common regional/language background and are interested in serving their communities.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61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965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693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488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443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9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D1463-6C7A-4E35-B46C-B9C538C67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182BC-1514-404F-B151-72AA9F1E8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D5F66-C231-40C5-BB7B-35A1A925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6F4A9-BC6B-4357-BA1D-A681AA83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BFA21-502D-45A8-84D1-2B169510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5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DCE33-AE64-4A93-B888-1BD4189EF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914CA-6E3B-4294-941E-86A4F083F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5D96B-4C64-4CC3-AB03-6766A03D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B2030-D6B1-4AC5-A71A-A40D88DD5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A4BA-5D1D-4CD4-8629-07C53CD4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2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C8412-8846-4C35-A5DA-CEE1A91A99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96A48-7549-4284-829F-B42DD90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D5784-4BF7-40D2-96BB-CED541C6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90709-059C-4E8B-A50B-47A394AC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CF1CD-C787-486E-8B39-AFF90700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333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855432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707A-6BF3-7F41-BF25-D121B80B6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8653041" cy="6650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18DA7-EB25-0A4D-AFFE-9F109FA79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9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669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1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04865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469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08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3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B1C42-7421-4BD5-8BD7-BF5AD46C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EFF6D-9ABA-455B-B848-ED061D8C4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B1D46-30D6-4DF4-9B74-C2F82ED7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9DF1B-C6F3-4CE5-92D1-3336A3E8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867B6-90B9-446B-BB0B-1196B5DB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029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86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619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4994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409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22499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52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38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4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00469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2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D0A5-4813-49EC-9ADB-44DD569B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DE027-F3B6-4B56-AF1D-F0C0ABA1D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E0C7E-1C54-49CA-A831-74C025F3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8D25A-3800-4E64-A0F7-8AD6CCE46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C7EAD-25DA-4C1A-AF38-45F9A286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2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27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609032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28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ision break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FD972-74F9-423B-BCAB-F9F27FDDC9CD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6765CD-2BAC-4018-A365-9F6F70F76E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23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18D991-A658-0043-AB29-265FB30E76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DA2F72-4EA8-6D4A-BFB2-84062B278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3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958413-8A5B-5142-993B-12C819BE0E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1EA269-B3E8-9A4F-B9ED-56B7A140C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28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8B187B-C80F-9B43-A099-990310FAE8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BB0E497-248E-BB4C-8CD3-E7A60AB61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0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1DC4FB-701C-5943-8749-3EBEB04ACCA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024FA1D-AB20-914C-9052-6E1E93668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5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8F508-BECD-B14E-A6AA-AE920307C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A66C9E-942F-8146-B2DD-2E1035A37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1F70A-E8C0-2845-B1EF-ADA7EBBC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421-F233-9742-A922-BE0497743F1C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2CB5C-40D1-CE4B-9C3A-8C5E1F7D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0E6DE-1DE9-2443-AEA8-8254038B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87F5-7CEB-0B44-A2CC-0F46313C6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54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A56A-CC3D-464D-A4AC-9FD9016C9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37A2-1EE4-480B-86A8-65030ACF9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F64F9-A9A7-454E-8385-446DB4D06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ACF1E-18B4-45BB-8CD0-EF1F6A51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87E0F-61F6-460F-A060-F178D6BE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262F0-5F3B-4FF1-8ECA-579A91C4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884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82485-F715-2545-A042-20E33261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9793B-1ED8-9344-894B-CBBE54EC5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60757-816D-9546-A305-4DD07F277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4DEFD-A829-8F46-91CB-161EF8D8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02BB-08D8-8D4E-80A5-E4A4507F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CEE5-31EF-174B-AAC6-D328EDA6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DE3E4-958C-5D4F-B814-DFE946C82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E6A97-AE8A-CE4D-A25F-DDF906AC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10A77-7AAE-3F44-8867-B5C00E7A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2D789-9C1B-7E47-A8C0-6C6E4F13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8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0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3772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Yellow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772B2235-EC6F-D641-B01C-70A1E83C02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5121" y="228600"/>
            <a:ext cx="4524977" cy="6400800"/>
          </a:xfrm>
          <a:solidFill>
            <a:schemeClr val="bg2"/>
          </a:solidFill>
        </p:spPr>
        <p:txBody>
          <a:bodyPr lIns="0" tIns="0" rIns="0" bIns="73152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3A529-6E8F-9148-A3D1-432B3D6E350C}"/>
              </a:ext>
            </a:extLst>
          </p:cNvPr>
          <p:cNvSpPr/>
          <p:nvPr userDrawn="1"/>
        </p:nvSpPr>
        <p:spPr>
          <a:xfrm>
            <a:off x="284813" y="228600"/>
            <a:ext cx="6910466" cy="6400800"/>
          </a:xfrm>
          <a:prstGeom prst="rect">
            <a:avLst/>
          </a:prstGeom>
          <a:gradFill flip="none" rotWithShape="1">
            <a:gsLst>
              <a:gs pos="87000">
                <a:srgbClr val="FFC000">
                  <a:shade val="67500"/>
                  <a:satMod val="115000"/>
                  <a:lumMod val="56000"/>
                  <a:lumOff val="44000"/>
                </a:srgbClr>
              </a:gs>
              <a:gs pos="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62" y="432329"/>
            <a:ext cx="6491276" cy="739246"/>
          </a:xfrm>
        </p:spPr>
        <p:txBody>
          <a:bodyPr anchor="t"/>
          <a:lstStyle>
            <a:lvl1pPr>
              <a:defRPr b="1">
                <a:solidFill>
                  <a:srgbClr val="0047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8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2A63E3-6380-914B-ACB9-B357E23F73FB}"/>
              </a:ext>
            </a:extLst>
          </p:cNvPr>
          <p:cNvSpPr/>
          <p:nvPr userDrawn="1"/>
        </p:nvSpPr>
        <p:spPr>
          <a:xfrm>
            <a:off x="457200" y="480349"/>
            <a:ext cx="11277600" cy="589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8D9543-9F27-4A4C-8153-001F83C997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57200 w 12192000"/>
              <a:gd name="connsiteY0" fmla="*/ 480350 h 6858000"/>
              <a:gd name="connsiteX1" fmla="*/ 457200 w 12192000"/>
              <a:gd name="connsiteY1" fmla="*/ 6377651 h 6858000"/>
              <a:gd name="connsiteX2" fmla="*/ 11734800 w 12192000"/>
              <a:gd name="connsiteY2" fmla="*/ 6377651 h 6858000"/>
              <a:gd name="connsiteX3" fmla="*/ 11734800 w 12192000"/>
              <a:gd name="connsiteY3" fmla="*/ 4803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57200" y="480350"/>
                </a:moveTo>
                <a:lnTo>
                  <a:pt x="457200" y="6377651"/>
                </a:lnTo>
                <a:lnTo>
                  <a:pt x="11734800" y="6377651"/>
                </a:lnTo>
                <a:lnTo>
                  <a:pt x="11734800" y="4803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00584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BDD53-0B93-49E2-930A-55D2B89CD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2025" y="932446"/>
            <a:ext cx="10268712" cy="1010653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th-T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D7DD48-717C-4782-8E78-C949BC28E8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781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198554-80F4-44B3-9AB7-799C38713C05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908242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CE045F-3315-432D-BF13-518D02B7FA5D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064438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04ADC9-1680-4AAD-AB35-84BADB399D9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2046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43838C-0BD3-4319-96C9-A8A045A45A3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595850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58B8546-1CDE-FF49-A92E-6C3DC8CCAA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9978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1C1041D-EF55-9B40-BF9B-83371A7889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6175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26045A2-1D33-824F-8C14-7B9F5B32D4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32372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346A475-0FD0-0F4A-AD4C-F8394A62BB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88567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541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4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-396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070930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4582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220728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27432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 b="1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624869" y="6148134"/>
            <a:ext cx="389018" cy="365125"/>
          </a:xfrm>
          <a:prstGeom prst="rect">
            <a:avLst/>
          </a:prstGeom>
        </p:spPr>
        <p:txBody>
          <a:bodyPr/>
          <a:lstStyle/>
          <a:p>
            <a:pPr algn="r"/>
            <a:fld id="{56A2E62A-5E30-4BF8-9E9F-2193062D3C2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0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1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7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02CD-C4BF-4FA5-81D2-D1233CB1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701D4-FE4A-4BD4-8062-A0388AA8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9071-5955-425A-947E-CFBD4D8E6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D332E-95AE-47DB-BC68-F160F7C3E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D72BB-3166-402C-9621-6568D0AE7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AA89A-8970-4982-9199-219CCB7E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E18BB-7E7E-4984-A107-D44165A1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36993B-6647-4258-A794-75C3A756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0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87BF-ACA0-4A62-AB42-DE102233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ED29D-4A97-4E44-9F4D-78BBF965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2000A5-C381-4A28-A3A0-2B104631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AD314-911F-46DF-A7FB-062EDF52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94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007CB-A595-484C-BB70-AD77C010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5646FE-85EC-469D-9C7E-F7D6997B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E40A9-20B9-4190-9CE2-DE78D284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1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EE261-A667-45A0-9690-5C4647549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6BF92-B00E-42CE-A12E-7569A2B75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A4462-1E02-47CD-9373-6ED2F81C5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8BB76-19A2-4943-A0B9-4093ECFF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7187F-1BF7-4E92-8C31-EF19187E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5D7D2-A22E-4AD9-A062-DEE14153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4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7C74F-C472-4A03-B170-F41E14D0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1C40ED-BF6A-4157-A05A-57BDE6F64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5500B-579E-48B5-A3EA-D2CE07603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F6206-462C-498A-9CCD-9DA8D87B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E5E23-9CCD-49CD-B71B-C222DDAC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51B27-38DA-479F-BC4A-FF2B1C1C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33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35A21E-0176-4B1E-A82B-1DCCCFCC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C7D88-3E8F-404C-9A5B-BF06C232D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978A7-B804-4B4E-9F0A-EB0A0AF6A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DDDB-AA61-437D-B84F-F266A92EF81A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A7A3D-285A-4F71-854E-B46A31987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96B7-B549-48D9-9E41-A5311EE82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11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98" r:id="rId15"/>
    <p:sldLayoutId id="214748369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2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2" y="275167"/>
            <a:ext cx="10972801" cy="1143000"/>
          </a:xfrm>
          <a:prstGeom prst="rect">
            <a:avLst/>
          </a:prstGeom>
        </p:spPr>
        <p:txBody>
          <a:bodyPr vert="horz" lIns="121189" tIns="60595" rIns="121189" bIns="6059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2" y="1600264"/>
            <a:ext cx="10972801" cy="4525433"/>
          </a:xfrm>
          <a:prstGeom prst="rect">
            <a:avLst/>
          </a:prstGeom>
        </p:spPr>
        <p:txBody>
          <a:bodyPr vert="horz" lIns="121189" tIns="60595" rIns="121189" bIns="6059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6E839B42-D03D-7C48-9EBB-071F942521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8/18/2022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3" y="6356611"/>
            <a:ext cx="3860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4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C891367B-2F94-0045-9E90-12CE59696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2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  <p:txStyles>
    <p:titleStyle>
      <a:lvl1pPr algn="l" defTabSz="606125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544" indent="-454544" algn="l" defTabSz="60612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84946" indent="-378806" algn="l" defTabSz="60612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15233" indent="-303151" algn="l" defTabSz="60612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121510" indent="-303151" algn="l" defTabSz="606125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27555" indent="-303151" algn="l" defTabSz="606125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33617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9850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5924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2013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125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224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837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449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0606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6743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2867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896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78">
          <p15:clr>
            <a:srgbClr val="F26B43"/>
          </p15:clr>
        </p15:guide>
        <p15:guide id="3" pos="144">
          <p15:clr>
            <a:srgbClr val="F26B43"/>
          </p15:clr>
        </p15:guide>
        <p15:guide id="4" pos="2607">
          <p15:clr>
            <a:srgbClr val="F26B43"/>
          </p15:clr>
        </p15:guide>
        <p15:guide id="5" pos="5070">
          <p15:clr>
            <a:srgbClr val="F26B43"/>
          </p15:clr>
        </p15:guide>
        <p15:guide id="6" pos="7534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144">
          <p15:clr>
            <a:srgbClr val="F26B43"/>
          </p15:clr>
        </p15:guide>
        <p15:guide id="10" orient="horz" pos="1152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3168">
          <p15:clr>
            <a:srgbClr val="F26B43"/>
          </p15:clr>
        </p15:guide>
        <p15:guide id="13" orient="horz" pos="41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www.lionsclubs.org/fr/resources-for-members/resource-center/club-branc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E036F-009F-CD43-957F-2E812C55D3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0978" y="2314738"/>
            <a:ext cx="6209629" cy="1360903"/>
          </a:xfrm>
        </p:spPr>
        <p:txBody>
          <a:bodyPr>
            <a:normAutofit fontScale="85000" lnSpcReduction="10000"/>
          </a:bodyPr>
          <a:lstStyle/>
          <a:p>
            <a:r>
              <a:rPr lang="fr-FR" sz="7200" dirty="0">
                <a:latin typeface="Arial" panose="020B0604020202020204" pitchFamily="34" charset="0"/>
                <a:cs typeface="Arial" panose="020B0604020202020204" pitchFamily="34" charset="0"/>
              </a:rPr>
              <a:t>Branche de club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E50CF-CA04-D840-AB93-8D56723FCA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4366182"/>
            <a:ext cx="7696200" cy="535194"/>
          </a:xfrm>
        </p:spPr>
        <p:txBody>
          <a:bodyPr>
            <a:normAutofit lnSpcReduction="10000"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Engagement pour la croissance des effectifs 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2E15D2A-4B2B-C21C-D70A-96790B868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09" y="3478130"/>
            <a:ext cx="3233880" cy="30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28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r="5566"/>
          <a:stretch/>
        </p:blipFill>
        <p:spPr>
          <a:xfrm flipH="1">
            <a:off x="0" y="-12445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2199357" y="-13174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258267" y="1062684"/>
            <a:ext cx="6933733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Comment faire fonctionner et gérer une branche de club ?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12334" y="447900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CEE728C0-D9D7-2D8E-8D31-E9D2B25D0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cap="none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BE5B1B19-CDB9-4DD9-926B-A4B6D15AC64D}"/>
              </a:ext>
            </a:extLst>
          </p:cNvPr>
          <p:cNvSpPr txBox="1">
            <a:spLocks/>
          </p:cNvSpPr>
          <p:nvPr/>
        </p:nvSpPr>
        <p:spPr>
          <a:xfrm>
            <a:off x="3211503" y="1314917"/>
            <a:ext cx="8325653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Comprendre le fonctionnement d'une branche de club :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4BD4F5D-90A1-4FA7-80CA-5EAE72D7EF26}"/>
              </a:ext>
            </a:extLst>
          </p:cNvPr>
          <p:cNvSpPr txBox="1">
            <a:spLocks/>
          </p:cNvSpPr>
          <p:nvPr/>
        </p:nvSpPr>
        <p:spPr>
          <a:xfrm>
            <a:off x="3290986" y="2682034"/>
            <a:ext cx="7584080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fr-FR" sz="20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des branches de club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Rôles et responsabilités du comité exécutif de la branche de club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fr-FR" sz="20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Effectif de branche de club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Cotisations :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Ajouter un nouveau membre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Changement d'effectifs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fr-FR" sz="20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Fonctionnement de la branche de club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Réunions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Constitution et Statuts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de l’effectif :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Financement de la branche</a:t>
            </a:r>
          </a:p>
          <a:p>
            <a:pPr>
              <a:buClr>
                <a:srgbClr val="FFC000"/>
              </a:buClr>
              <a:defRPr/>
            </a:pPr>
            <a:endParaRPr lang="en-US" sz="2400" b="0" kern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24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FE4F99-2A26-4A03-B205-6B709B8DE110}"/>
              </a:ext>
            </a:extLst>
          </p:cNvPr>
          <p:cNvSpPr/>
          <p:nvPr/>
        </p:nvSpPr>
        <p:spPr>
          <a:xfrm>
            <a:off x="6444759" y="232515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C02141FF-5C31-D8FD-68C8-BD4324E18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988" y="644229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8895F-4F4E-CDB0-5B3F-46A26D6A1E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7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 - Solid">
            <a:extLst>
              <a:ext uri="{FF2B5EF4-FFF2-40B4-BE49-F238E27FC236}">
                <a16:creationId xmlns:a16="http://schemas.microsoft.com/office/drawing/2014/main" id="{52DEFE07-AD15-6465-5542-C63C11FD4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>
              <a:alpha val="751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 dirty="0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BF09BEA-ED09-2643-B726-1DEF0CEEF4CD}"/>
              </a:ext>
            </a:extLst>
          </p:cNvPr>
          <p:cNvSpPr txBox="1">
            <a:spLocks/>
          </p:cNvSpPr>
          <p:nvPr/>
        </p:nvSpPr>
        <p:spPr>
          <a:xfrm>
            <a:off x="978196" y="3206478"/>
            <a:ext cx="10593034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>
                <a:solidFill>
                  <a:srgbClr val="FFC000"/>
                </a:solidFill>
              </a:rPr>
              <a:t>Aimeriez-vous en savoir plus 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>
                <a:solidFill>
                  <a:srgbClr val="FFC000"/>
                </a:solidFill>
              </a:rPr>
              <a:t>Contactez-nous à </a:t>
            </a:r>
            <a:r>
              <a:rPr lang="fr-FR" dirty="0"/>
              <a:t>Membership@lionsclubs.org.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400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Visitez </a:t>
            </a:r>
            <a:r>
              <a:rPr kumimoji="0" lang="fr-FR" sz="4000" u="none" strike="noStrike" cap="none" normalizeH="0" baseline="0" noProof="0" dirty="0">
                <a:ln>
                  <a:noFill/>
                </a:ln>
                <a:effectLst/>
                <a:uLnTx/>
                <a:uFillTx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www.lionsclubs.org/en/club-branch</a:t>
            </a:r>
            <a:r>
              <a:rPr kumimoji="0" lang="fr-FR" sz="4000" u="none" strike="noStrike" cap="none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C6FCA2-405B-8E47-A863-E4A30197C9B6}"/>
              </a:ext>
            </a:extLst>
          </p:cNvPr>
          <p:cNvSpPr/>
          <p:nvPr/>
        </p:nvSpPr>
        <p:spPr>
          <a:xfrm>
            <a:off x="5370870" y="488372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7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5" b="3998"/>
          <a:stretch/>
        </p:blipFill>
        <p:spPr>
          <a:xfrm>
            <a:off x="-1" y="-10343"/>
            <a:ext cx="6427237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1671812" y="712"/>
            <a:ext cx="8845831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738BE4-85F2-B44C-AB59-5A2471BB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8" name="Body Copy">
            <a:extLst>
              <a:ext uri="{FF2B5EF4-FFF2-40B4-BE49-F238E27FC236}">
                <a16:creationId xmlns:a16="http://schemas.microsoft.com/office/drawing/2014/main" id="{C864EBC4-1C1F-4F2D-8FFF-2C9A859149A3}"/>
              </a:ext>
            </a:extLst>
          </p:cNvPr>
          <p:cNvSpPr txBox="1">
            <a:spLocks/>
          </p:cNvSpPr>
          <p:nvPr/>
        </p:nvSpPr>
        <p:spPr>
          <a:xfrm>
            <a:off x="5901422" y="1873511"/>
            <a:ext cx="6972950" cy="101320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fr-FR" sz="54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Qu’est-ce qu’une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fr-FR" sz="5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Branche de club ?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F31F86D3-EB9C-4CC3-A252-0ADB606CE15A}"/>
              </a:ext>
            </a:extLst>
          </p:cNvPr>
          <p:cNvSpPr/>
          <p:nvPr/>
        </p:nvSpPr>
        <p:spPr>
          <a:xfrm>
            <a:off x="5992764" y="403509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F7D8A989-A1C4-45EC-E57E-EBEA4940A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ackground - Solid">
            <a:extLst>
              <a:ext uri="{FF2B5EF4-FFF2-40B4-BE49-F238E27FC236}">
                <a16:creationId xmlns:a16="http://schemas.microsoft.com/office/drawing/2014/main" id="{635F39A6-3ED7-FB4C-9115-D9429F346B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 dirty="0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53B5B03E-747E-6841-9369-154FEA0CE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906FAD10-5F3C-7846-B832-46BBE5AD8021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7676322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>
                <a:solidFill>
                  <a:srgbClr val="FFC000"/>
                </a:solidFill>
              </a:rPr>
              <a:t>Tout ce que vous devez savoir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3B051D-59AC-2542-87E2-B4DFEC29F89C}"/>
              </a:ext>
            </a:extLst>
          </p:cNvPr>
          <p:cNvSpPr/>
          <p:nvPr/>
        </p:nvSpPr>
        <p:spPr>
          <a:xfrm>
            <a:off x="1556239" y="1900391"/>
            <a:ext cx="8906607" cy="3081934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fr-FR" sz="3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Branche de club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Fait partie d’un club parent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Nécessite au moins cinq membres nouveaux ou existants 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Tient des réunions indépendantes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Vous permet d'étendre vos services à de nouveaux domaines.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Répond aux besoins des membres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Contribue à renforcer et à diversifier l'effectif du Lions club.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1151F-B24F-5850-830B-7B73499BAD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1"/>
          <a:stretch/>
        </p:blipFill>
        <p:spPr>
          <a:xfrm>
            <a:off x="3440924" y="-729"/>
            <a:ext cx="8751076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>
            <a:off x="599527" y="-730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619927" y="1378327"/>
            <a:ext cx="6493648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Quels types de branches de club peuvent être formées ?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619927" y="491135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87A1E-3F37-EDEE-46FC-3993377C59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F1E60FA9-79AB-CBA9-898C-7025D7F60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/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769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B594A9F2-F275-1546-A7F2-DCA913C3DD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b="19261"/>
          <a:stretch/>
        </p:blipFill>
        <p:spPr>
          <a:xfrm>
            <a:off x="-1" y="-1"/>
            <a:ext cx="12192001" cy="6858001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18E854-FF03-405E-91C5-E388CBE6DEC9}"/>
              </a:ext>
            </a:extLst>
          </p:cNvPr>
          <p:cNvGrpSpPr/>
          <p:nvPr/>
        </p:nvGrpSpPr>
        <p:grpSpPr>
          <a:xfrm>
            <a:off x="7213241" y="754745"/>
            <a:ext cx="4250381" cy="5079880"/>
            <a:chOff x="7393994" y="563359"/>
            <a:chExt cx="4250381" cy="5079880"/>
          </a:xfrm>
          <a:solidFill>
            <a:srgbClr val="21304D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CEC36D-EDD1-4507-9D3F-47D57CE05C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85509" y="3921881"/>
              <a:ext cx="2043074" cy="1721358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Culturel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65E9A7-6B45-4329-BC82-FD78999F27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9762" y="2249087"/>
              <a:ext cx="2048205" cy="1615605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Leo-Lions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9A6689-080A-4FB7-AD11-67E7F7BF97DE}"/>
                </a:ext>
              </a:extLst>
            </p:cNvPr>
            <p:cNvGrpSpPr/>
            <p:nvPr/>
          </p:nvGrpSpPr>
          <p:grpSpPr>
            <a:xfrm>
              <a:off x="7393994" y="563359"/>
              <a:ext cx="4250381" cy="5079879"/>
              <a:chOff x="6707796" y="2763550"/>
              <a:chExt cx="4356444" cy="5180379"/>
            </a:xfrm>
            <a:grpFill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AC8A9DF-C69E-3744-A8A4-1A8FE043F6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53997" y="2767888"/>
                <a:ext cx="2110243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Jeunes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4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professionnels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86B60AD-9692-DC48-9D29-E3D59AA4CA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07796" y="2763550"/>
                <a:ext cx="2115477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4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Familles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641945A-223C-DD41-8E85-09A6309868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36962" y="4482628"/>
                <a:ext cx="2110243" cy="1635239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0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kumimoji="0" lang="fr-FR" sz="20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roupes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0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communautaires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7CE96E5-0792-EA4F-BB4F-F668846B12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3957" y="6188516"/>
                <a:ext cx="2083153" cy="1755413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Virtuel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1D2C82-B7C9-D6B9-E5B0-C34ECB23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25921F01-8EEF-206C-B33D-4C4E8D6E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ahyp="http://schemas.microsoft.com/office/drawing/2018/hyperlinkcolor" xmlns:a16="http://schemas.microsoft.com/office/drawing/2014/main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6" r="11502"/>
          <a:stretch/>
        </p:blipFill>
        <p:spPr>
          <a:xfrm>
            <a:off x="-1" y="-731"/>
            <a:ext cx="6501769" cy="68587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4184747" y="-1"/>
            <a:ext cx="6801907" cy="6858729"/>
          </a:xfrm>
          <a:prstGeom prst="rect">
            <a:avLst/>
          </a:prstGeom>
          <a:gradFill>
            <a:gsLst>
              <a:gs pos="85000">
                <a:srgbClr val="0D2140">
                  <a:alpha val="57000"/>
                </a:srgbClr>
              </a:gs>
              <a:gs pos="80527">
                <a:srgbClr val="0D2140"/>
              </a:gs>
              <a:gs pos="64000">
                <a:srgbClr val="0D2140">
                  <a:alpha val="87000"/>
                </a:srgbClr>
              </a:gs>
              <a:gs pos="52000">
                <a:srgbClr val="0D2140"/>
              </a:gs>
              <a:gs pos="93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Large #">
            <a:extLst>
              <a:ext uri="{FF2B5EF4-FFF2-40B4-BE49-F238E27FC236}">
                <a16:creationId xmlns:a16="http://schemas.microsoft.com/office/drawing/2014/main" id="{12D868CD-B140-4F49-97D1-2A7F80C77922}"/>
              </a:ext>
            </a:extLst>
          </p:cNvPr>
          <p:cNvSpPr txBox="1"/>
          <p:nvPr/>
        </p:nvSpPr>
        <p:spPr>
          <a:xfrm>
            <a:off x="6096000" y="1759426"/>
            <a:ext cx="6126483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Quels sont les avantages d'une branche de club ?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330A8580-5D1C-4A0E-A9F9-AB4851137DD3}"/>
              </a:ext>
            </a:extLst>
          </p:cNvPr>
          <p:cNvSpPr/>
          <p:nvPr/>
        </p:nvSpPr>
        <p:spPr>
          <a:xfrm>
            <a:off x="6342066" y="463112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21D527-ACAD-EC41-68EC-5D9F268D7B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7F46F0F0-87D9-D0F3-A241-7E84D4DA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5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1BF8E21-33A9-6D43-AB3A-B420B9F885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 b="14890"/>
          <a:stretch/>
        </p:blipFill>
        <p:spPr>
          <a:xfrm>
            <a:off x="0" y="1098597"/>
            <a:ext cx="12192000" cy="22860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02455" y="3982020"/>
            <a:ext cx="2751667" cy="886397"/>
          </a:xfrm>
        </p:spPr>
        <p:txBody>
          <a:bodyPr lIns="0" tIns="0" rIns="0" bIns="0"/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Une branche de club permettra à votre club d'élargir l'impact de ses actions pour servir davantage de personnes.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3182809" y="3967273"/>
            <a:ext cx="2751667" cy="1107996"/>
          </a:xfrm>
        </p:spPr>
        <p:txBody>
          <a:bodyPr lIns="0" tIns="0" rIns="0" bIns="0"/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La création d'une branche de club permet d'élargir le nombre de dirigeants de votre club tout en offrant des possibilités supplémentaires de formation et de développement.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268839" y="3967273"/>
            <a:ext cx="2751667" cy="1329595"/>
          </a:xfrm>
        </p:spPr>
        <p:txBody>
          <a:bodyPr lIns="0" tIns="0" rIns="0" bIns="0"/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Une branche de club permet d'élargir la vision d'un club parent tout en améliorant la perception, l'engagement et la relation du public avec votre Lions club.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3365315"/>
            <a:ext cx="12192000" cy="4010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Augmentez vos effectifs ! Ce qui signifie que 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A28EC-A6E8-6341-86E8-B69B203A4CB9}"/>
              </a:ext>
            </a:extLst>
          </p:cNvPr>
          <p:cNvSpPr/>
          <p:nvPr/>
        </p:nvSpPr>
        <p:spPr>
          <a:xfrm>
            <a:off x="0" y="6858000"/>
            <a:ext cx="457200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Photo fournie par Google 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52B19-1059-4A71-B603-E79A1C7FC6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45938" y="3982021"/>
            <a:ext cx="2751667" cy="535531"/>
          </a:xfrm>
        </p:spPr>
        <p:txBody>
          <a:bodyPr/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Renforce l'esprit de camaraderie de votre club.</a:t>
            </a: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97BB1BA1-6EAB-74F3-9184-1E70B5EB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D2240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D22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6="http://schemas.microsoft.com/office/drawing/2014/main" xmlns:ahyp="http://schemas.microsoft.com/office/drawing/2018/hyperlinkcolor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78"/>
          <a:stretch/>
        </p:blipFill>
        <p:spPr>
          <a:xfrm flipH="1">
            <a:off x="-29603" y="0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827745" y="-729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355596" y="1348328"/>
            <a:ext cx="6340411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Comment former une branche de club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96092" y="3935136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5F013-BADC-163E-0C83-E5F4618A2C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5F7F2ADE-437C-430F-3752-51901DAC2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cap="none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37" name="Headline">
            <a:extLst>
              <a:ext uri="{FF2B5EF4-FFF2-40B4-BE49-F238E27FC236}">
                <a16:creationId xmlns:a16="http://schemas.microsoft.com/office/drawing/2014/main" id="{9CE82B49-0294-4040-AE0F-BA692752E6D5}"/>
              </a:ext>
            </a:extLst>
          </p:cNvPr>
          <p:cNvSpPr txBox="1">
            <a:spLocks/>
          </p:cNvSpPr>
          <p:nvPr/>
        </p:nvSpPr>
        <p:spPr>
          <a:xfrm>
            <a:off x="3856552" y="1597620"/>
            <a:ext cx="7190676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étapes pour créer une branche de club :</a:t>
            </a:r>
          </a:p>
        </p:txBody>
      </p:sp>
      <p:sp>
        <p:nvSpPr>
          <p:cNvPr id="38" name="Headline">
            <a:extLst>
              <a:ext uri="{FF2B5EF4-FFF2-40B4-BE49-F238E27FC236}">
                <a16:creationId xmlns:a16="http://schemas.microsoft.com/office/drawing/2014/main" id="{084CAFD0-43A6-4039-BF39-C9E790DBA7B0}"/>
              </a:ext>
            </a:extLst>
          </p:cNvPr>
          <p:cNvSpPr txBox="1">
            <a:spLocks/>
          </p:cNvSpPr>
          <p:nvPr/>
        </p:nvSpPr>
        <p:spPr>
          <a:xfrm>
            <a:off x="3856552" y="2619648"/>
            <a:ext cx="8050556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1 : </a:t>
            </a:r>
            <a:r>
              <a:rPr lang="fr-FR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Aviser le gouverneur de district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2 : </a:t>
            </a:r>
            <a:r>
              <a:rPr lang="fr-FR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Élaborez le plan de la branche de club en tenant compte des éléments suivants :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 la branche sera-t-elle située ?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qui sera composée la branche ?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branche aura-t-elle une spécialité ?</a:t>
            </a:r>
          </a:p>
          <a:p>
            <a:pPr lvl="1">
              <a:buClr>
                <a:srgbClr val="FFC000"/>
              </a:buClr>
              <a:defRPr/>
            </a:pPr>
            <a:endParaRPr lang="en-US" sz="16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3 : </a:t>
            </a:r>
            <a:r>
              <a:rPr lang="fr-FR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Recruter les membres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4 : </a:t>
            </a:r>
            <a:r>
              <a:rPr lang="fr-FR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Organiser une réunion d'information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5 : </a:t>
            </a:r>
            <a:r>
              <a:rPr lang="fr-FR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Organiser une réunion d'organisation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6 : </a:t>
            </a:r>
            <a:r>
              <a:rPr lang="fr-FR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Transmettre le formulaire de notification de la branche de club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908C8-00BC-484D-9745-5F08BA2D17F2}"/>
              </a:ext>
            </a:extLst>
          </p:cNvPr>
          <p:cNvSpPr/>
          <p:nvPr/>
        </p:nvSpPr>
        <p:spPr>
          <a:xfrm>
            <a:off x="6614880" y="22602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A85803EF-45E7-5E7B-4F4E-B0176542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7" y="6428432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DCE0F-3A2F-9F9C-3ED4-982614B6FA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3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YourData">
  <a:themeElements>
    <a:clrScheme name="Better Deck Deck">
      <a:dk1>
        <a:srgbClr val="1A1A1A"/>
      </a:dk1>
      <a:lt1>
        <a:srgbClr val="FFFFFF"/>
      </a:lt1>
      <a:dk2>
        <a:srgbClr val="2A3856"/>
      </a:dk2>
      <a:lt2>
        <a:srgbClr val="EBEBEB"/>
      </a:lt2>
      <a:accent1>
        <a:srgbClr val="F3703A"/>
      </a:accent1>
      <a:accent2>
        <a:srgbClr val="3A9E61"/>
      </a:accent2>
      <a:accent3>
        <a:srgbClr val="CA4053"/>
      </a:accent3>
      <a:accent4>
        <a:srgbClr val="4276AC"/>
      </a:accent4>
      <a:accent5>
        <a:srgbClr val="4BACC6"/>
      </a:accent5>
      <a:accent6>
        <a:srgbClr val="E46C0A"/>
      </a:accent6>
      <a:hlink>
        <a:srgbClr val="FEFFFF"/>
      </a:hlink>
      <a:folHlink>
        <a:srgbClr val="EAEAE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1">
              <a:lumMod val="65000"/>
              <a:lumOff val="3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29747</TotalTime>
  <Words>588</Words>
  <Application>Microsoft Office PowerPoint</Application>
  <PresentationFormat>Widescreen</PresentationFormat>
  <Paragraphs>101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Arial</vt:lpstr>
      <vt:lpstr>Arial Hebrew Scholar</vt:lpstr>
      <vt:lpstr>Avenir Next LT Pro</vt:lpstr>
      <vt:lpstr>Calibri</vt:lpstr>
      <vt:lpstr>Calibri Light</vt:lpstr>
      <vt:lpstr>Century Gothic</vt:lpstr>
      <vt:lpstr>Gill Sans Nova</vt:lpstr>
      <vt:lpstr>Gill Sans Nova Light</vt:lpstr>
      <vt:lpstr>Helvetica</vt:lpstr>
      <vt:lpstr>Helvetica Neue</vt:lpstr>
      <vt:lpstr>HelveticaNeueLT Std Lt</vt:lpstr>
      <vt:lpstr>Segoe UI</vt:lpstr>
      <vt:lpstr>Segoe UI Semibold</vt:lpstr>
      <vt:lpstr>Tw Cen MT</vt:lpstr>
      <vt:lpstr>Office Theme</vt:lpstr>
      <vt:lpstr>Blue Page Number</vt:lpstr>
      <vt:lpstr>PresentYourData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Castillo, Richard</dc:creator>
  <cp:lastModifiedBy>Barsema, Cheryl</cp:lastModifiedBy>
  <cp:revision>126</cp:revision>
  <dcterms:created xsi:type="dcterms:W3CDTF">2022-01-27T16:22:54Z</dcterms:created>
  <dcterms:modified xsi:type="dcterms:W3CDTF">2022-08-18T19:30:01Z</dcterms:modified>
</cp:coreProperties>
</file>