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7"/>
  </p:notesMasterIdLst>
  <p:sldIdLst>
    <p:sldId id="1137" r:id="rId2"/>
    <p:sldId id="259" r:id="rId3"/>
    <p:sldId id="1114" r:id="rId4"/>
    <p:sldId id="261" r:id="rId5"/>
    <p:sldId id="1156" r:id="rId6"/>
    <p:sldId id="260" r:id="rId7"/>
    <p:sldId id="1151" r:id="rId8"/>
    <p:sldId id="1142" r:id="rId9"/>
    <p:sldId id="1152" r:id="rId10"/>
    <p:sldId id="1153" r:id="rId11"/>
    <p:sldId id="1154" r:id="rId12"/>
    <p:sldId id="1155" r:id="rId13"/>
    <p:sldId id="1157" r:id="rId14"/>
    <p:sldId id="1150" r:id="rId15"/>
    <p:sldId id="1144"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A299CF-C680-4D44-A448-CC42B6D110BA}">
  <a:tblStyle styleId="{16A299CF-C680-4D44-A448-CC42B6D110B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574" autoAdjust="0"/>
  </p:normalViewPr>
  <p:slideViewPr>
    <p:cSldViewPr snapToGrid="0">
      <p:cViewPr varScale="1">
        <p:scale>
          <a:sx n="61" d="100"/>
          <a:sy n="61" d="100"/>
        </p:scale>
        <p:origin x="1457"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e714f982d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e714f982d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solidFill>
                  <a:schemeClr val="accent2"/>
                </a:solidFill>
              </a:rPr>
              <a:t>Créé en 1957, le programme des Leo clubs offre aux jeunes des possibilités de développement personnel, de formation au leadership et d'activité de service communautaire. Le programme vise à encourager les jeunes âgés de 12 à 30 ans à s'impliquer activement dans des projets d'activité de service communautaire et à avoir un impact positif sur leurs collectivités locales.</a:t>
            </a:r>
            <a:endParaRPr lang="en-US" dirty="0">
              <a:solidFill>
                <a:schemeClr val="accent2"/>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073481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buFont typeface="+mj-lt"/>
              <a:buAutoNum type="arabicPeriod"/>
            </a:pPr>
            <a:r>
              <a:rPr lang="fr-FR" sz="1800" dirty="0">
                <a:latin typeface="Calibri"/>
                <a:cs typeface="Calibri"/>
              </a:rPr>
              <a:t>Les Leo clubs sont parrainés par un Lions club. Le Lions club doit donc d'abord décider de créer un Leo club. </a:t>
            </a:r>
          </a:p>
          <a:p>
            <a:pPr fontAlgn="base">
              <a:buFont typeface="+mj-lt"/>
              <a:buAutoNum type="arabicPeriod"/>
            </a:pPr>
            <a:r>
              <a:rPr lang="fr-FR" sz="1800" dirty="0">
                <a:latin typeface="Calibri"/>
                <a:cs typeface="Calibri"/>
              </a:rPr>
              <a:t>Déterminer le conseiller </a:t>
            </a:r>
            <a:r>
              <a:rPr lang="fr-FR" sz="1800" dirty="0" err="1">
                <a:latin typeface="Calibri"/>
                <a:cs typeface="Calibri"/>
              </a:rPr>
              <a:t>Leos</a:t>
            </a:r>
            <a:r>
              <a:rPr lang="fr-FR" sz="1800" dirty="0">
                <a:latin typeface="Calibri"/>
                <a:cs typeface="Calibri"/>
              </a:rPr>
              <a:t> - une personne qui souhaite travailler avec des jeunes et les aider à devenir des responsables ; elle doit assister à toutes les réunions et soutenir le groupe.</a:t>
            </a:r>
          </a:p>
          <a:p>
            <a:pPr fontAlgn="base">
              <a:buFont typeface="+mj-lt"/>
              <a:buAutoNum type="arabicPeriod"/>
            </a:pPr>
            <a:r>
              <a:rPr lang="fr-FR" sz="1800" dirty="0">
                <a:latin typeface="Calibri"/>
                <a:cs typeface="Calibri"/>
              </a:rPr>
              <a:t>Établir un cadre - Alpha ou Omega, école ou collectivité </a:t>
            </a:r>
          </a:p>
          <a:p>
            <a:pPr fontAlgn="base">
              <a:buFont typeface="+mj-lt"/>
              <a:buAutoNum type="arabicPeriod"/>
            </a:pPr>
            <a:r>
              <a:rPr lang="fr-FR" sz="1800" dirty="0">
                <a:latin typeface="Calibri"/>
                <a:cs typeface="Calibri"/>
              </a:rPr>
              <a:t>Identifier les </a:t>
            </a:r>
            <a:r>
              <a:rPr lang="fr-FR" sz="1800" dirty="0" err="1">
                <a:latin typeface="Calibri"/>
                <a:cs typeface="Calibri"/>
              </a:rPr>
              <a:t>Leos</a:t>
            </a:r>
            <a:r>
              <a:rPr lang="fr-FR" sz="1800" dirty="0">
                <a:latin typeface="Calibri"/>
                <a:cs typeface="Calibri"/>
              </a:rPr>
              <a:t> potentiels - Obtenir les noms de </a:t>
            </a:r>
            <a:r>
              <a:rPr lang="fr-FR" sz="1800" dirty="0" err="1">
                <a:latin typeface="Calibri"/>
                <a:cs typeface="Calibri"/>
              </a:rPr>
              <a:t>Leos</a:t>
            </a:r>
            <a:r>
              <a:rPr lang="fr-FR" sz="1800" dirty="0">
                <a:latin typeface="Calibri"/>
                <a:cs typeface="Calibri"/>
              </a:rPr>
              <a:t> potentiels dans les écoles, les universités, les collèges, les lieux de culte, les groupes de jeunes, les amis et les parents.</a:t>
            </a:r>
          </a:p>
          <a:p>
            <a:pPr fontAlgn="base">
              <a:buFont typeface="+mj-lt"/>
              <a:buAutoNum type="arabicPeriod"/>
            </a:pPr>
            <a:r>
              <a:rPr lang="fr-FR" sz="1800" dirty="0">
                <a:latin typeface="Calibri"/>
                <a:cs typeface="Calibri"/>
              </a:rPr>
              <a:t>Inviter les membres potentiels à une réunion d'information </a:t>
            </a:r>
          </a:p>
          <a:p>
            <a:pPr fontAlgn="base">
              <a:buFont typeface="+mj-lt"/>
              <a:buAutoNum type="arabicPeriod"/>
            </a:pPr>
            <a:r>
              <a:rPr lang="fr-FR" sz="1800" dirty="0">
                <a:latin typeface="Calibri"/>
                <a:cs typeface="Calibri"/>
              </a:rPr>
              <a:t>Organiser une réunion de formation : organisez une réunion de formation du club Leo afin d'élire les officiels du club, de discuter des projets potentiels, d'accepter la Constitution et les Statuts du Leo club et de déterminer le lieu et l'heure des réunions du club.</a:t>
            </a:r>
          </a:p>
          <a:p>
            <a:pPr fontAlgn="base">
              <a:buFont typeface="+mj-lt"/>
              <a:buAutoNum type="arabicPeriod"/>
            </a:pPr>
            <a:r>
              <a:rPr lang="fr-FR" sz="1800" dirty="0">
                <a:latin typeface="Calibri"/>
                <a:cs typeface="Calibri"/>
              </a:rPr>
              <a:t>Remplir les documents requis - Des kits d'organisation peuvent être commandés auprès du LCI pour faciliter la création d'un nouveau club.  Vous trouverez également les formulaires de demande d'effectif et d'organisation sur le site Web. </a:t>
            </a:r>
          </a:p>
          <a:p>
            <a:pPr fontAlgn="base">
              <a:buFont typeface="+mj-lt"/>
              <a:buAutoNum type="arabicPeriod"/>
            </a:pPr>
            <a:r>
              <a:rPr lang="fr-FR" sz="1800" dirty="0">
                <a:latin typeface="Calibri"/>
                <a:cs typeface="Calibri"/>
              </a:rPr>
              <a:t>Organiser une cérémonie d'installation </a:t>
            </a:r>
          </a:p>
          <a:p>
            <a:pPr fontAlgn="base">
              <a:buFont typeface="+mj-lt"/>
              <a:buAutoNum type="arabicPeriod"/>
            </a:pPr>
            <a:r>
              <a:rPr lang="fr-FR" sz="1800" dirty="0">
                <a:latin typeface="Calibri"/>
                <a:cs typeface="Calibri"/>
              </a:rPr>
              <a:t>Obligations financières</a:t>
            </a:r>
            <a:endParaRPr lang="en-US" sz="1800" b="0" i="0" dirty="0">
              <a:solidFill>
                <a:srgbClr val="000000"/>
              </a:solidFill>
              <a:effectLst/>
              <a:latin typeface="Calibri"/>
              <a:cs typeface="Calibri"/>
            </a:endParaRPr>
          </a:p>
        </p:txBody>
      </p:sp>
    </p:spTree>
    <p:extLst>
      <p:ext uri="{BB962C8B-B14F-4D97-AF65-F5344CB8AC3E}">
        <p14:creationId xmlns:p14="http://schemas.microsoft.com/office/powerpoint/2010/main" val="238297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rtl="0" fontAlgn="base">
              <a:buFont typeface="+mj-lt"/>
              <a:buNone/>
            </a:pPr>
            <a:endParaRPr lang="en-US" sz="1800" b="0" i="0" dirty="0">
              <a:solidFill>
                <a:srgbClr val="000000"/>
              </a:solidFill>
              <a:effectLst/>
              <a:latin typeface="Calibri"/>
              <a:cs typeface="Calibri"/>
            </a:endParaRPr>
          </a:p>
        </p:txBody>
      </p:sp>
    </p:spTree>
    <p:extLst>
      <p:ext uri="{BB962C8B-B14F-4D97-AF65-F5344CB8AC3E}">
        <p14:creationId xmlns:p14="http://schemas.microsoft.com/office/powerpoint/2010/main" val="1599278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fr-FR" dirty="0"/>
              <a:t>Cette vidéo est réalisée par de vrais </a:t>
            </a:r>
            <a:r>
              <a:rPr lang="fr-FR" dirty="0" err="1"/>
              <a:t>Leos</a:t>
            </a:r>
            <a:r>
              <a:rPr lang="fr-FR" dirty="0"/>
              <a:t> du monde entier qui partagent leurs expériences en tant que Lion.</a:t>
            </a:r>
            <a:endParaRPr lang="en-US" dirty="0"/>
          </a:p>
        </p:txBody>
      </p:sp>
    </p:spTree>
    <p:extLst>
      <p:ext uri="{BB962C8B-B14F-4D97-AF65-F5344CB8AC3E}">
        <p14:creationId xmlns:p14="http://schemas.microsoft.com/office/powerpoint/2010/main" val="178001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fr-FR" sz="1800" b="0" i="0" dirty="0">
                <a:solidFill>
                  <a:srgbClr val="000000"/>
                </a:solidFill>
                <a:effectLst/>
                <a:latin typeface="Calibri" panose="020F0502020204030204" pitchFamily="34" charset="0"/>
              </a:rPr>
              <a:t>Les </a:t>
            </a:r>
            <a:r>
              <a:rPr lang="fr-FR" sz="1800" b="0" i="0" dirty="0" err="1">
                <a:solidFill>
                  <a:srgbClr val="000000"/>
                </a:solidFill>
                <a:effectLst/>
                <a:latin typeface="Calibri" panose="020F0502020204030204" pitchFamily="34" charset="0"/>
              </a:rPr>
              <a:t>Leos</a:t>
            </a:r>
            <a:r>
              <a:rPr lang="fr-FR" sz="1800" b="0" i="0" dirty="0">
                <a:solidFill>
                  <a:srgbClr val="000000"/>
                </a:solidFill>
                <a:effectLst/>
                <a:latin typeface="Calibri" panose="020F0502020204030204" pitchFamily="34" charset="0"/>
              </a:rPr>
              <a:t> clubs accueillent les plus jeunes membres du Lions Clubs International, dont les idées et les actions sont inestimables pour faire avancer la mission du Lions International.</a:t>
            </a:r>
            <a:endParaRPr lang="en-US" dirty="0"/>
          </a:p>
        </p:txBody>
      </p:sp>
    </p:spTree>
    <p:extLst>
      <p:ext uri="{BB962C8B-B14F-4D97-AF65-F5344CB8AC3E}">
        <p14:creationId xmlns:p14="http://schemas.microsoft.com/office/powerpoint/2010/main" val="316554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714f982d_2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fr-FR" sz="1000" dirty="0"/>
              <a:t>Les </a:t>
            </a:r>
            <a:r>
              <a:rPr lang="fr-FR" sz="1000" dirty="0" err="1"/>
              <a:t>Leos</a:t>
            </a:r>
            <a:r>
              <a:rPr lang="fr-FR" sz="1000" dirty="0"/>
              <a:t> sont des jeunes âgés de 12 à 30 ans. Les Leo clubs sont parrainés par des Lions clubs locaux par l'intermédiaire du Lions Clubs International, la plus grande activité de service à la collectivité au monde, qui compte 1,4 million de membres dans le monde entier. Le programme des Leo clubs existe depuis plus de 65 ans et compte aujourd'hui plus de 7 800 Leo clubs dans le monde.</a:t>
            </a:r>
            <a:endParaRPr sz="1000" dirty="0"/>
          </a:p>
        </p:txBody>
      </p:sp>
      <p:sp>
        <p:nvSpPr>
          <p:cNvPr id="153" name="Google Shape;153;g7e714f982d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714f982d_2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fr-FR" sz="1000" dirty="0"/>
              <a:t>Les </a:t>
            </a:r>
            <a:r>
              <a:rPr lang="fr-FR" sz="1000" dirty="0" err="1"/>
              <a:t>Leos</a:t>
            </a:r>
            <a:r>
              <a:rPr lang="fr-FR" sz="1000" dirty="0"/>
              <a:t> sont des jeunes qui veulent s'investir dans leur collectivité et se mettre au service des autres.</a:t>
            </a:r>
            <a:endParaRPr sz="1000" dirty="0"/>
          </a:p>
        </p:txBody>
      </p:sp>
      <p:sp>
        <p:nvSpPr>
          <p:cNvPr id="153" name="Google Shape;153;g7e714f982d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383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sz="1000" dirty="0"/>
          </a:p>
        </p:txBody>
      </p:sp>
      <p:sp>
        <p:nvSpPr>
          <p:cNvPr id="130" name="Google Shape;1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fr-FR" dirty="0"/>
              <a:t>Pourquoi un jeune âgé de 12 à 30 ans souhaiterait-il rejoindre le programme des Leo clubs ?</a:t>
            </a:r>
            <a:endParaRPr lang="en-US" dirty="0"/>
          </a:p>
        </p:txBody>
      </p:sp>
    </p:spTree>
    <p:extLst>
      <p:ext uri="{BB962C8B-B14F-4D97-AF65-F5344CB8AC3E}">
        <p14:creationId xmlns:p14="http://schemas.microsoft.com/office/powerpoint/2010/main" val="250239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rtl="0" fontAlgn="base">
              <a:buFont typeface="Arial" panose="020B0604020202020204" pitchFamily="34" charset="0"/>
              <a:buNone/>
            </a:pPr>
            <a:r>
              <a:rPr lang="fr-FR" sz="1800" b="0" i="0" dirty="0">
                <a:solidFill>
                  <a:srgbClr val="000000"/>
                </a:solidFill>
                <a:effectLst/>
                <a:latin typeface="Calibri" panose="020F0502020204030204" pitchFamily="34" charset="0"/>
              </a:rPr>
              <a:t>Il existe de nombreuses façons de rendre service à sa collectivité, mais être un </a:t>
            </a:r>
            <a:r>
              <a:rPr lang="fr-FR" sz="1800" b="0" i="0" dirty="0" err="1">
                <a:solidFill>
                  <a:srgbClr val="000000"/>
                </a:solidFill>
                <a:effectLst/>
                <a:latin typeface="Calibri" panose="020F0502020204030204" pitchFamily="34" charset="0"/>
              </a:rPr>
              <a:t>Leos</a:t>
            </a:r>
            <a:r>
              <a:rPr lang="fr-FR" sz="1800" b="0" i="0" dirty="0">
                <a:solidFill>
                  <a:srgbClr val="000000"/>
                </a:solidFill>
                <a:effectLst/>
                <a:latin typeface="Calibri" panose="020F0502020204030204" pitchFamily="34" charset="0"/>
              </a:rPr>
              <a:t>, c'est bien plus qu'une simple activité de service </a:t>
            </a:r>
          </a:p>
          <a:p>
            <a:pPr marL="139700" indent="0" algn="l" rtl="0" fontAlgn="base">
              <a:buFont typeface="Arial" panose="020B0604020202020204" pitchFamily="34" charset="0"/>
              <a:buNone/>
            </a:pPr>
            <a:r>
              <a:rPr lang="fr-FR" sz="1800" b="0" i="0" dirty="0">
                <a:solidFill>
                  <a:srgbClr val="000000"/>
                </a:solidFill>
                <a:effectLst/>
                <a:latin typeface="Calibri" panose="020F0502020204030204" pitchFamily="34" charset="0"/>
              </a:rPr>
              <a:t>En choisissant de créer un Leo club, vous vous épanouirez en tant qu'individu et en tant que leader. </a:t>
            </a:r>
          </a:p>
          <a:p>
            <a:pPr marL="139700" indent="0" algn="l" rtl="0" fontAlgn="base">
              <a:buFont typeface="Arial" panose="020B0604020202020204" pitchFamily="34" charset="0"/>
              <a:buNone/>
            </a:pPr>
            <a:r>
              <a:rPr lang="fr-FR" sz="1800" b="0" i="0" dirty="0">
                <a:solidFill>
                  <a:srgbClr val="000000"/>
                </a:solidFill>
                <a:effectLst/>
                <a:latin typeface="Calibri" panose="020F0502020204030204" pitchFamily="34" charset="0"/>
              </a:rPr>
              <a:t>Trouvez votre raison d'être </a:t>
            </a:r>
          </a:p>
          <a:p>
            <a:pPr marL="139700" indent="0" algn="l" rtl="0" fontAlgn="base">
              <a:buFont typeface="Arial" panose="020B0604020202020204" pitchFamily="34" charset="0"/>
              <a:buNone/>
            </a:pPr>
            <a:r>
              <a:rPr lang="fr-FR" sz="1800" b="0" i="0" dirty="0">
                <a:solidFill>
                  <a:srgbClr val="000000"/>
                </a:solidFill>
                <a:effectLst/>
                <a:latin typeface="Calibri" panose="020F0502020204030204" pitchFamily="34" charset="0"/>
              </a:rPr>
              <a:t>La création d'un Leo club peut offrir aux </a:t>
            </a:r>
            <a:r>
              <a:rPr lang="fr-FR" sz="1800" b="0" i="0" dirty="0" err="1">
                <a:solidFill>
                  <a:srgbClr val="000000"/>
                </a:solidFill>
                <a:effectLst/>
                <a:latin typeface="Calibri" panose="020F0502020204030204" pitchFamily="34" charset="0"/>
              </a:rPr>
              <a:t>Leos</a:t>
            </a:r>
            <a:r>
              <a:rPr lang="fr-FR" sz="1800" b="0" i="0" dirty="0">
                <a:solidFill>
                  <a:srgbClr val="000000"/>
                </a:solidFill>
                <a:effectLst/>
                <a:latin typeface="Calibri" panose="020F0502020204030204" pitchFamily="34" charset="0"/>
              </a:rPr>
              <a:t> (et à vous-même !) de nombreuses opportunités, qu'il s'agisse de développer et d'émerger des compétences essentielles dans la vie quotidienne, d'apporter des changements dans votre collectivité ou d'établir des liens à vie avec des personnes partageant les mêmes idées qu'eux. </a:t>
            </a:r>
          </a:p>
          <a:p>
            <a:pPr marL="139700" indent="0" algn="l" rtl="0" fontAlgn="base">
              <a:buFont typeface="Arial" panose="020B0604020202020204" pitchFamily="34" charset="0"/>
              <a:buNone/>
            </a:pPr>
            <a:r>
              <a:rPr lang="fr-FR" sz="1800" b="0" i="0" dirty="0">
                <a:solidFill>
                  <a:srgbClr val="000000"/>
                </a:solidFill>
                <a:effectLst/>
                <a:latin typeface="Calibri" panose="020F0502020204030204" pitchFamily="34" charset="0"/>
              </a:rPr>
              <a:t>Compétences en matière de leadership - formations à la direction, postes d'officiels, planification d'événements/de projets </a:t>
            </a:r>
          </a:p>
          <a:p>
            <a:pPr marL="139700" indent="0" algn="l" rtl="0" fontAlgn="base">
              <a:buFont typeface="Arial" panose="020B0604020202020204" pitchFamily="34" charset="0"/>
              <a:buNone/>
            </a:pPr>
            <a:r>
              <a:rPr lang="fr-FR" sz="1800" b="0" i="0" dirty="0">
                <a:solidFill>
                  <a:srgbClr val="000000"/>
                </a:solidFill>
                <a:effectLst/>
                <a:latin typeface="Calibri" panose="020F0502020204030204" pitchFamily="34" charset="0"/>
              </a:rPr>
              <a:t>Citation : Au cours de mon mandat de </a:t>
            </a:r>
            <a:r>
              <a:rPr lang="fr-FR" sz="1800" b="0" i="0" dirty="0" err="1">
                <a:solidFill>
                  <a:srgbClr val="000000"/>
                </a:solidFill>
                <a:effectLst/>
                <a:latin typeface="Calibri" panose="020F0502020204030204" pitchFamily="34" charset="0"/>
              </a:rPr>
              <a:t>Leos</a:t>
            </a:r>
            <a:r>
              <a:rPr lang="fr-FR" sz="1800" b="0" i="0" dirty="0">
                <a:solidFill>
                  <a:srgbClr val="000000"/>
                </a:solidFill>
                <a:effectLst/>
                <a:latin typeface="Calibri" panose="020F0502020204030204" pitchFamily="34" charset="0"/>
              </a:rPr>
              <a:t>, nous avons concrétisé nos idées. Les gens respectent cela. </a:t>
            </a:r>
          </a:p>
          <a:p>
            <a:pPr marL="139700" indent="0" algn="l" rtl="0" fontAlgn="base">
              <a:buFont typeface="Arial" panose="020B0604020202020204" pitchFamily="34" charset="0"/>
              <a:buNone/>
            </a:pPr>
            <a:r>
              <a:rPr lang="fr-FR" sz="1800" b="0" i="0" dirty="0">
                <a:solidFill>
                  <a:srgbClr val="000000"/>
                </a:solidFill>
                <a:effectLst/>
                <a:latin typeface="Calibri" panose="020F0502020204030204" pitchFamily="34" charset="0"/>
              </a:rPr>
              <a:t>Les </a:t>
            </a:r>
            <a:r>
              <a:rPr lang="fr-FR" sz="1800" b="0" i="0" dirty="0" err="1">
                <a:solidFill>
                  <a:srgbClr val="000000"/>
                </a:solidFill>
                <a:effectLst/>
                <a:latin typeface="Calibri" panose="020F0502020204030204" pitchFamily="34" charset="0"/>
              </a:rPr>
              <a:t>Leos</a:t>
            </a:r>
            <a:r>
              <a:rPr lang="fr-FR" sz="1800" b="0" i="0" dirty="0">
                <a:solidFill>
                  <a:srgbClr val="000000"/>
                </a:solidFill>
                <a:effectLst/>
                <a:latin typeface="Calibri" panose="020F0502020204030204" pitchFamily="34" charset="0"/>
              </a:rPr>
              <a:t> ont été surpris de constater à quel point le service pouvait être agréable. Un membre </a:t>
            </a:r>
            <a:r>
              <a:rPr lang="fr-FR" sz="1800" b="0" i="0" dirty="0" err="1">
                <a:solidFill>
                  <a:srgbClr val="000000"/>
                </a:solidFill>
                <a:effectLst/>
                <a:latin typeface="Calibri" panose="020F0502020204030204" pitchFamily="34" charset="0"/>
              </a:rPr>
              <a:t>Leos</a:t>
            </a:r>
            <a:r>
              <a:rPr lang="fr-FR" sz="1800" b="0" i="0" dirty="0">
                <a:solidFill>
                  <a:srgbClr val="000000"/>
                </a:solidFill>
                <a:effectLst/>
                <a:latin typeface="Calibri" panose="020F0502020204030204" pitchFamily="34" charset="0"/>
              </a:rPr>
              <a:t> a déclaré : « C'était ça, l'activité de service ? J'aurais aidé même si ce n'était pas aussi amusant. » - Leo clubs de Cutler </a:t>
            </a:r>
            <a:r>
              <a:rPr lang="fr-FR" sz="1800" b="0" i="0" dirty="0" err="1">
                <a:solidFill>
                  <a:srgbClr val="000000"/>
                </a:solidFill>
                <a:effectLst/>
                <a:latin typeface="Calibri" panose="020F0502020204030204" pitchFamily="34" charset="0"/>
              </a:rPr>
              <a:t>Orosi</a:t>
            </a:r>
            <a:r>
              <a:rPr lang="fr-FR" sz="1800" b="0" i="0" dirty="0">
                <a:solidFill>
                  <a:srgbClr val="000000"/>
                </a:solidFill>
                <a:effectLst/>
                <a:latin typeface="Calibri" panose="020F0502020204030204" pitchFamily="34" charset="0"/>
              </a:rPr>
              <a:t> </a:t>
            </a:r>
          </a:p>
          <a:p>
            <a:pPr marL="139700" indent="0" algn="l" rtl="0" fontAlgn="base">
              <a:buFont typeface="Arial" panose="020B0604020202020204" pitchFamily="34" charset="0"/>
              <a:buNone/>
            </a:pPr>
            <a:r>
              <a:rPr lang="fr-FR" sz="1800" b="0" i="0" dirty="0">
                <a:solidFill>
                  <a:srgbClr val="000000"/>
                </a:solidFill>
                <a:effectLst/>
                <a:latin typeface="Calibri" panose="020F0502020204030204" pitchFamily="34" charset="0"/>
              </a:rPr>
              <a:t>Activité de réseautage et d'esprit d'équipe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633740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fr-FR" dirty="0"/>
              <a:t>Pourquoi votre Lions club devrait-il créer un Leo club ? Que retirent les Lions de la création d'un Leo club ?</a:t>
            </a:r>
            <a:endParaRPr lang="en-US" dirty="0"/>
          </a:p>
        </p:txBody>
      </p:sp>
    </p:spTree>
    <p:extLst>
      <p:ext uri="{BB962C8B-B14F-4D97-AF65-F5344CB8AC3E}">
        <p14:creationId xmlns:p14="http://schemas.microsoft.com/office/powerpoint/2010/main" val="397138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fr-FR" sz="1800" b="0" i="0" dirty="0">
                <a:solidFill>
                  <a:srgbClr val="000000"/>
                </a:solidFill>
                <a:effectLst/>
                <a:latin typeface="Calibri" panose="020F0502020204030204" pitchFamily="34" charset="0"/>
              </a:rPr>
              <a:t>Lorsqu'un Leo club est créé, les </a:t>
            </a:r>
            <a:r>
              <a:rPr lang="fr-FR" sz="1800" b="0" i="0" dirty="0" err="1">
                <a:solidFill>
                  <a:srgbClr val="000000"/>
                </a:solidFill>
                <a:effectLst/>
                <a:latin typeface="Calibri" panose="020F0502020204030204" pitchFamily="34" charset="0"/>
              </a:rPr>
              <a:t>Leos</a:t>
            </a:r>
            <a:r>
              <a:rPr lang="fr-FR" sz="1800" b="0" i="0" dirty="0">
                <a:solidFill>
                  <a:srgbClr val="000000"/>
                </a:solidFill>
                <a:effectLst/>
                <a:latin typeface="Calibri" panose="020F0502020204030204" pitchFamily="34" charset="0"/>
              </a:rPr>
              <a:t> et les conseillers Leo rejoignent une famille internationale de jeunes gens qui œuvrent pour un monde meilleur </a:t>
            </a:r>
          </a:p>
          <a:p>
            <a:pPr algn="l" rtl="0" fontAlgn="base">
              <a:buFont typeface="Arial" panose="020B0604020202020204" pitchFamily="34" charset="0"/>
              <a:buChar char="•"/>
            </a:pPr>
            <a:r>
              <a:rPr lang="fr-FR" sz="1800" b="0" i="0" dirty="0">
                <a:solidFill>
                  <a:srgbClr val="000000"/>
                </a:solidFill>
                <a:effectLst/>
                <a:latin typeface="Calibri" panose="020F0502020204030204" pitchFamily="34" charset="0"/>
              </a:rPr>
              <a:t>Le parrainage d'un Leo club permet aux Lions d'encadrer et de responsabiliser les jeunes responsables et d'encourager l'activité de service à la collectivité, tout en incitant vos membres à rester impliqués ! </a:t>
            </a:r>
          </a:p>
          <a:p>
            <a:pPr algn="l" rtl="0" fontAlgn="base">
              <a:buFont typeface="Arial" panose="020B0604020202020204" pitchFamily="34" charset="0"/>
              <a:buChar char="•"/>
            </a:pPr>
            <a:r>
              <a:rPr lang="fr-FR" sz="1800" b="0" i="0" dirty="0">
                <a:solidFill>
                  <a:srgbClr val="000000"/>
                </a:solidFill>
                <a:effectLst/>
                <a:latin typeface="Calibri" panose="020F0502020204030204" pitchFamily="34" charset="0"/>
              </a:rPr>
              <a:t>Les responsables d'aujourd'hui bâtissent le monde de demain </a:t>
            </a:r>
          </a:p>
          <a:p>
            <a:pPr algn="l" rtl="0" fontAlgn="base">
              <a:buFont typeface="Arial" panose="020B0604020202020204" pitchFamily="34" charset="0"/>
              <a:buChar char="•"/>
            </a:pPr>
            <a:r>
              <a:rPr lang="fr-FR" sz="1800" b="0" i="0" dirty="0">
                <a:solidFill>
                  <a:srgbClr val="000000"/>
                </a:solidFill>
                <a:effectLst/>
                <a:latin typeface="Calibri" panose="020F0502020204030204" pitchFamily="34" charset="0"/>
              </a:rPr>
              <a:t>L'organisation de Leo clubs offre aux Lions la possibilité de s'engager auprès des jeunes de leur collectivité. Les </a:t>
            </a:r>
            <a:r>
              <a:rPr lang="fr-FR" sz="1800" b="0" i="0" dirty="0" err="1">
                <a:solidFill>
                  <a:srgbClr val="000000"/>
                </a:solidFill>
                <a:effectLst/>
                <a:latin typeface="Calibri" panose="020F0502020204030204" pitchFamily="34" charset="0"/>
              </a:rPr>
              <a:t>Leos</a:t>
            </a:r>
            <a:r>
              <a:rPr lang="fr-FR" sz="1800" b="0" i="0" dirty="0">
                <a:solidFill>
                  <a:srgbClr val="000000"/>
                </a:solidFill>
                <a:effectLst/>
                <a:latin typeface="Calibri" panose="020F0502020204030204" pitchFamily="34" charset="0"/>
              </a:rPr>
              <a:t> partagent votre passion et s'investissent dans le travail des Lions clubs. Reconnaître les </a:t>
            </a:r>
            <a:r>
              <a:rPr lang="fr-FR" sz="1800" b="0" i="0" dirty="0" err="1">
                <a:solidFill>
                  <a:srgbClr val="000000"/>
                </a:solidFill>
                <a:effectLst/>
                <a:latin typeface="Calibri" panose="020F0502020204030204" pitchFamily="34" charset="0"/>
              </a:rPr>
              <a:t>Leos</a:t>
            </a:r>
            <a:r>
              <a:rPr lang="fr-FR" sz="1800" b="0" i="0" dirty="0">
                <a:solidFill>
                  <a:srgbClr val="000000"/>
                </a:solidFill>
                <a:effectLst/>
                <a:latin typeface="Calibri" panose="020F0502020204030204" pitchFamily="34" charset="0"/>
              </a:rPr>
              <a:t> en tant que membres potentiels est un moyen efficace d'assurer l'avenir des Lions dans votre collectivité. </a:t>
            </a:r>
          </a:p>
          <a:p>
            <a:pPr algn="l" rtl="0" fontAlgn="base">
              <a:buFont typeface="Arial" panose="020B0604020202020204" pitchFamily="34" charset="0"/>
              <a:buChar char="•"/>
            </a:pPr>
            <a:r>
              <a:rPr lang="fr-FR" sz="1800" b="0" i="0" dirty="0">
                <a:solidFill>
                  <a:srgbClr val="000000"/>
                </a:solidFill>
                <a:effectLst/>
                <a:latin typeface="Calibri" panose="020F0502020204030204" pitchFamily="34" charset="0"/>
              </a:rPr>
              <a:t>Leo clubs de KIU [Gouttes d'espoir] : Les précieux conseils des Lions ont permis d'identifier ce que les </a:t>
            </a:r>
            <a:r>
              <a:rPr lang="fr-FR" sz="1800" b="0" i="0" dirty="0" err="1">
                <a:solidFill>
                  <a:srgbClr val="000000"/>
                </a:solidFill>
                <a:effectLst/>
                <a:latin typeface="Calibri" panose="020F0502020204030204" pitchFamily="34" charset="0"/>
              </a:rPr>
              <a:t>Leos</a:t>
            </a:r>
            <a:r>
              <a:rPr lang="fr-FR" sz="1800" b="0" i="0" dirty="0">
                <a:solidFill>
                  <a:srgbClr val="000000"/>
                </a:solidFill>
                <a:effectLst/>
                <a:latin typeface="Calibri" panose="020F0502020204030204" pitchFamily="34" charset="0"/>
              </a:rPr>
              <a:t> peuvent apporter à la société et d'améliorer les pratiques de leadership. </a:t>
            </a:r>
          </a:p>
          <a:p>
            <a:pPr algn="l" rtl="0" fontAlgn="base">
              <a:buFont typeface="Arial" panose="020B0604020202020204" pitchFamily="34" charset="0"/>
              <a:buChar char="•"/>
            </a:pPr>
            <a:r>
              <a:rPr lang="fr-FR" sz="1800" b="0" i="0" dirty="0">
                <a:solidFill>
                  <a:srgbClr val="000000"/>
                </a:solidFill>
                <a:effectLst/>
                <a:latin typeface="Calibri" panose="020F0502020204030204" pitchFamily="34" charset="0"/>
              </a:rPr>
              <a:t>Réseautage </a:t>
            </a:r>
          </a:p>
          <a:p>
            <a:pPr algn="l" rtl="0" fontAlgn="base">
              <a:buFont typeface="Arial" panose="020B0604020202020204" pitchFamily="34" charset="0"/>
              <a:buChar char="•"/>
            </a:pPr>
            <a:r>
              <a:rPr lang="fr-FR" sz="1800" b="0" i="0" dirty="0">
                <a:solidFill>
                  <a:srgbClr val="000000"/>
                </a:solidFill>
                <a:effectLst/>
                <a:latin typeface="Calibri" panose="020F0502020204030204" pitchFamily="34" charset="0"/>
              </a:rPr>
              <a:t>Compétences en matière de leadership - diriger des jeunes </a:t>
            </a:r>
          </a:p>
          <a:p>
            <a:pPr algn="l" rtl="0" fontAlgn="base">
              <a:buFont typeface="Arial" panose="020B0604020202020204" pitchFamily="34" charset="0"/>
              <a:buChar char="•"/>
            </a:pPr>
            <a:r>
              <a:rPr lang="fr-FR" sz="1800" b="0" i="0" dirty="0">
                <a:solidFill>
                  <a:srgbClr val="000000"/>
                </a:solidFill>
                <a:effectLst/>
                <a:latin typeface="Calibri" panose="020F0502020204030204" pitchFamily="34" charset="0"/>
              </a:rPr>
              <a:t>Investir dans les jeunes </a:t>
            </a:r>
          </a:p>
          <a:p>
            <a:pPr algn="l" rtl="0" fontAlgn="base">
              <a:buFont typeface="Arial" panose="020B0604020202020204" pitchFamily="34" charset="0"/>
              <a:buChar char="•"/>
            </a:pPr>
            <a:r>
              <a:rPr lang="fr-FR" sz="1800" b="0" i="0" dirty="0">
                <a:solidFill>
                  <a:srgbClr val="000000"/>
                </a:solidFill>
                <a:effectLst/>
                <a:latin typeface="Calibri" panose="020F0502020204030204" pitchFamily="34" charset="0"/>
              </a:rPr>
              <a:t>Apprendre des jeunes </a:t>
            </a:r>
          </a:p>
          <a:p>
            <a:pPr algn="l" rtl="0" fontAlgn="base">
              <a:buFont typeface="Arial" panose="020B0604020202020204" pitchFamily="34" charset="0"/>
              <a:buChar char="•"/>
            </a:pPr>
            <a:r>
              <a:rPr lang="fr-FR" sz="1800" b="0" i="0" dirty="0">
                <a:solidFill>
                  <a:srgbClr val="000000"/>
                </a:solidFill>
                <a:effectLst/>
                <a:latin typeface="Calibri" panose="020F0502020204030204" pitchFamily="34" charset="0"/>
              </a:rPr>
              <a:t>Attirer des membres plus jeunes - les membres de leur famille </a:t>
            </a:r>
          </a:p>
          <a:p>
            <a:pPr algn="l" rtl="0" fontAlgn="base">
              <a:buFont typeface="Arial" panose="020B0604020202020204" pitchFamily="34" charset="0"/>
              <a:buChar char="•"/>
            </a:pPr>
            <a:r>
              <a:rPr lang="fr-FR" sz="1800" b="0" i="0" dirty="0">
                <a:solidFill>
                  <a:srgbClr val="000000"/>
                </a:solidFill>
                <a:effectLst/>
                <a:latin typeface="Calibri" panose="020F0502020204030204" pitchFamily="34" charset="0"/>
              </a:rPr>
              <a:t>Aller plus loin dans votre collectivité</a:t>
            </a:r>
            <a:endParaRPr lang="en-US" sz="18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91857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p:cSld name="Title and Conten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3325100" y="1340075"/>
            <a:ext cx="2650200" cy="16125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
        <p:nvSpPr>
          <p:cNvPr id="85" name="Google Shape;85;p13"/>
          <p:cNvSpPr txBox="1">
            <a:spLocks noGrp="1"/>
          </p:cNvSpPr>
          <p:nvPr>
            <p:ph type="subTitle" idx="1"/>
          </p:nvPr>
        </p:nvSpPr>
        <p:spPr>
          <a:xfrm>
            <a:off x="3454075" y="2909450"/>
            <a:ext cx="2450700" cy="5232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Slide">
  <p:cSld name="4_Title Slide">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0" y="25735"/>
            <a:ext cx="9144000" cy="7764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rgbClr val="3F3F3F"/>
              </a:buClr>
              <a:buSzPts val="1400"/>
              <a:buFont typeface="Arial"/>
              <a:buNone/>
              <a:defRPr sz="3600" b="1"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STER SLIDE - BLANK">
  <p:cSld name="MASTER SLIDE - BLANK">
    <p:bg>
      <p:bgPr>
        <a:solidFill>
          <a:schemeClr val="lt1"/>
        </a:solid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9" name="Google Shape;29;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 name="Google Shape;36;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 name="Google Shape;41;p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4" name="Google Shape;44;p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 name="Google Shape;5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0" name="Google Shape;60;p9"/>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1" name="Google Shape;61;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0"/>
          <p:cNvSpPr>
            <a:spLocks noGrp="1"/>
          </p:cNvSpPr>
          <p:nvPr>
            <p:ph type="pic" idx="2"/>
          </p:nvPr>
        </p:nvSpPr>
        <p:spPr>
          <a:xfrm>
            <a:off x="3887391" y="740569"/>
            <a:ext cx="4629300" cy="3655200"/>
          </a:xfrm>
          <a:prstGeom prst="rect">
            <a:avLst/>
          </a:prstGeom>
          <a:noFill/>
          <a:ln>
            <a:noFill/>
          </a:ln>
        </p:spPr>
      </p:sp>
      <p:sp>
        <p:nvSpPr>
          <p:cNvPr id="67" name="Google Shape;67;p10"/>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8" name="Google Shape;68;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5">
            <a:alphaModFix/>
          </a:blip>
          <a:srcRect l="20139" t="17140" r="42976" b="40534"/>
          <a:stretch/>
        </p:blipFill>
        <p:spPr>
          <a:xfrm>
            <a:off x="6142535" y="-2"/>
            <a:ext cx="3001464" cy="5166659"/>
          </a:xfrm>
          <a:prstGeom prst="rect">
            <a:avLst/>
          </a:prstGeom>
          <a:noFill/>
          <a:ln>
            <a:noFill/>
          </a:ln>
        </p:spPr>
      </p:pic>
      <p:pic>
        <p:nvPicPr>
          <p:cNvPr id="10" name="Google Shape;10;p1"/>
          <p:cNvPicPr preferRelativeResize="0"/>
          <p:nvPr/>
        </p:nvPicPr>
        <p:blipFill rotWithShape="1">
          <a:blip r:embed="rId16">
            <a:alphaModFix/>
          </a:blip>
          <a:srcRect/>
          <a:stretch/>
        </p:blipFill>
        <p:spPr>
          <a:xfrm>
            <a:off x="-1090" y="59138"/>
            <a:ext cx="1259479" cy="1259479"/>
          </a:xfrm>
          <a:prstGeom prst="rect">
            <a:avLst/>
          </a:prstGeom>
          <a:noFill/>
          <a:ln>
            <a:noFill/>
          </a:ln>
        </p:spPr>
      </p:pic>
      <p:pic>
        <p:nvPicPr>
          <p:cNvPr id="11" name="Google Shape;11;p1"/>
          <p:cNvPicPr preferRelativeResize="0"/>
          <p:nvPr/>
        </p:nvPicPr>
        <p:blipFill rotWithShape="1">
          <a:blip r:embed="rId17">
            <a:alphaModFix/>
          </a:blip>
          <a:srcRect l="15744" b="4900"/>
          <a:stretch/>
        </p:blipFill>
        <p:spPr>
          <a:xfrm>
            <a:off x="-1" y="3907181"/>
            <a:ext cx="743919" cy="1259479"/>
          </a:xfrm>
          <a:prstGeom prst="rect">
            <a:avLst/>
          </a:prstGeom>
          <a:noFill/>
          <a:ln>
            <a:noFill/>
          </a:ln>
        </p:spPr>
      </p:pic>
      <p:pic>
        <p:nvPicPr>
          <p:cNvPr id="12" name="Google Shape;12;p1"/>
          <p:cNvPicPr preferRelativeResize="0"/>
          <p:nvPr/>
        </p:nvPicPr>
        <p:blipFill rotWithShape="1">
          <a:blip r:embed="rId18">
            <a:alphaModFix/>
          </a:blip>
          <a:srcRect/>
          <a:stretch/>
        </p:blipFill>
        <p:spPr>
          <a:xfrm>
            <a:off x="7090857" y="262153"/>
            <a:ext cx="1819275" cy="350947"/>
          </a:xfrm>
          <a:prstGeom prst="rect">
            <a:avLst/>
          </a:prstGeom>
          <a:noFill/>
          <a:ln>
            <a:noFill/>
          </a:ln>
        </p:spPr>
      </p:pic>
      <p:sp>
        <p:nvSpPr>
          <p:cNvPr id="13" name="Google Shape;13;p1"/>
          <p:cNvSpPr txBox="1"/>
          <p:nvPr/>
        </p:nvSpPr>
        <p:spPr>
          <a:xfrm>
            <a:off x="8652868" y="4800545"/>
            <a:ext cx="491100" cy="342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GB" sz="800" b="0" i="0" u="none" strike="noStrike" cap="none">
                <a:solidFill>
                  <a:schemeClr val="lt1"/>
                </a:solidFill>
                <a:latin typeface="Arial"/>
                <a:ea typeface="Arial"/>
                <a:cs typeface="Arial"/>
                <a:sym typeface="Arial"/>
              </a:rPr>
              <a:t>‹#›</a:t>
            </a:fld>
            <a:endParaRPr sz="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www.lionsclubs.org/en/v2/resource/download/120142828" TargetMode="External"/><Relationship Id="rId3" Type="http://schemas.openxmlformats.org/officeDocument/2006/relationships/image" Target="../media/image11.png"/><Relationship Id="rId7" Type="http://schemas.openxmlformats.org/officeDocument/2006/relationships/hyperlink" Target="https://www.lionsclubs.org/fr/resources-for-members/resource-center/leo-club-advisor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www.lionsclubs.org/fr/resources-for-members/resource-center/start-a-leo-club" TargetMode="External"/><Relationship Id="rId5" Type="http://schemas.openxmlformats.org/officeDocument/2006/relationships/image" Target="../media/image3.png"/><Relationship Id="rId10" Type="http://schemas.openxmlformats.org/officeDocument/2006/relationships/hyperlink" Target="https://myapps.lionsclubs.org/" TargetMode="External"/><Relationship Id="rId4" Type="http://schemas.openxmlformats.org/officeDocument/2006/relationships/image" Target="../media/image2.png"/><Relationship Id="rId9" Type="http://schemas.openxmlformats.org/officeDocument/2006/relationships/hyperlink" Target="https://www.lionsclubs.org/en/resources-for-members/resource-center/leo-club-leadership"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ideo" Target="https://www.youtube.com/embed/EHxfYUNFzlY?feature=oembed" TargetMode="Externa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4" name="Picture 3">
            <a:extLst>
              <a:ext uri="{FF2B5EF4-FFF2-40B4-BE49-F238E27FC236}">
                <a16:creationId xmlns:a16="http://schemas.microsoft.com/office/drawing/2014/main" id="{556F9008-759B-BF4A-A397-55EB3B46A4EB}"/>
              </a:ext>
            </a:extLst>
          </p:cNvPr>
          <p:cNvPicPr>
            <a:picLocks noChangeAspect="1"/>
          </p:cNvPicPr>
          <p:nvPr/>
        </p:nvPicPr>
        <p:blipFill rotWithShape="1">
          <a:blip r:embed="rId2"/>
          <a:srcRect l="20140" t="17140" r="42977" b="40535"/>
          <a:stretch/>
        </p:blipFill>
        <p:spPr>
          <a:xfrm>
            <a:off x="6142534" y="-2"/>
            <a:ext cx="3001466" cy="5166661"/>
          </a:xfrm>
          <a:prstGeom prst="rect">
            <a:avLst/>
          </a:prstGeom>
        </p:spPr>
      </p:pic>
      <p:sp>
        <p:nvSpPr>
          <p:cNvPr id="5" name="Headline">
            <a:extLst>
              <a:ext uri="{FF2B5EF4-FFF2-40B4-BE49-F238E27FC236}">
                <a16:creationId xmlns:a16="http://schemas.microsoft.com/office/drawing/2014/main" id="{4E8520BA-3857-4F45-9F89-B8892B3B592C}"/>
              </a:ext>
            </a:extLst>
          </p:cNvPr>
          <p:cNvSpPr txBox="1">
            <a:spLocks/>
          </p:cNvSpPr>
          <p:nvPr/>
        </p:nvSpPr>
        <p:spPr>
          <a:xfrm>
            <a:off x="1859017" y="2256365"/>
            <a:ext cx="5571033" cy="828414"/>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fr-FR" sz="4500">
                <a:solidFill>
                  <a:srgbClr val="55565A"/>
                </a:solidFill>
              </a:rPr>
              <a:t>Créer un Leo club</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a:t>
            </a:fld>
            <a:endParaRPr lang="en-US" sz="750">
              <a:solidFill>
                <a:schemeClr val="bg1"/>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3"/>
          <a:stretch>
            <a:fillRect/>
          </a:stretch>
        </p:blipFill>
        <p:spPr>
          <a:xfrm>
            <a:off x="-1" y="1704425"/>
            <a:ext cx="1932295" cy="1932295"/>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a:off x="-1" y="3907181"/>
            <a:ext cx="743920" cy="1259479"/>
          </a:xfrm>
          <a:prstGeom prst="rect">
            <a:avLst/>
          </a:prstGeom>
        </p:spPr>
      </p:pic>
      <p:pic>
        <p:nvPicPr>
          <p:cNvPr id="20" name="Picture 19">
            <a:extLst>
              <a:ext uri="{FF2B5EF4-FFF2-40B4-BE49-F238E27FC236}">
                <a16:creationId xmlns:a16="http://schemas.microsoft.com/office/drawing/2014/main" id="{500C187D-881A-124B-AD8C-8CCB536CC5D5}"/>
              </a:ext>
            </a:extLst>
          </p:cNvPr>
          <p:cNvPicPr>
            <a:picLocks noChangeAspect="1"/>
          </p:cNvPicPr>
          <p:nvPr/>
        </p:nvPicPr>
        <p:blipFill>
          <a:blip r:embed="rId5"/>
          <a:srcRect/>
          <a:stretch/>
        </p:blipFill>
        <p:spPr>
          <a:xfrm>
            <a:off x="7090857" y="262153"/>
            <a:ext cx="1819275" cy="350947"/>
          </a:xfrm>
          <a:prstGeom prst="rect">
            <a:avLst/>
          </a:prstGeom>
        </p:spPr>
      </p:pic>
    </p:spTree>
    <p:extLst>
      <p:ext uri="{BB962C8B-B14F-4D97-AF65-F5344CB8AC3E}">
        <p14:creationId xmlns:p14="http://schemas.microsoft.com/office/powerpoint/2010/main" val="139427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10</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436557" y="567886"/>
            <a:ext cx="7511505" cy="4370947"/>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400">
                <a:latin typeface="Arial" panose="020B0604020202020204" pitchFamily="34" charset="0"/>
                <a:cs typeface="Arial" panose="020B0604020202020204" pitchFamily="34" charset="0"/>
              </a:rPr>
              <a:t>Pourquoi votre Lions club devrait-il créer un </a:t>
            </a:r>
            <a:r>
              <a:rPr lang="fr-FR" sz="2400">
                <a:solidFill>
                  <a:srgbClr val="00B050"/>
                </a:solidFill>
                <a:latin typeface="Arial" panose="020B0604020202020204" pitchFamily="34" charset="0"/>
                <a:cs typeface="Arial" panose="020B0604020202020204" pitchFamily="34" charset="0"/>
              </a:rPr>
              <a:t>Leo club</a:t>
            </a:r>
            <a:r>
              <a:rPr lang="fr-FR" sz="2400">
                <a:latin typeface="Arial" panose="020B0604020202020204" pitchFamily="34" charset="0"/>
                <a:cs typeface="Arial" panose="020B0604020202020204" pitchFamily="34" charset="0"/>
              </a:rPr>
              <a:t> ?</a:t>
            </a: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b="0">
                <a:solidFill>
                  <a:srgbClr val="55565A"/>
                </a:solidFill>
                <a:latin typeface="Arial"/>
                <a:cs typeface="Arial"/>
              </a:rPr>
              <a:t>Pour agrandir la famille mondiale des Lions </a:t>
            </a:r>
          </a:p>
          <a:p>
            <a:pPr marL="342900" indent="-342900">
              <a:buFont typeface="Arial" panose="020B0604020202020204" pitchFamily="34" charset="0"/>
              <a:buChar char="•"/>
            </a:pPr>
            <a:r>
              <a:rPr lang="fr-FR" sz="2400" b="0">
                <a:solidFill>
                  <a:srgbClr val="55565A"/>
                </a:solidFill>
                <a:latin typeface="Arial" panose="020B0604020202020204" pitchFamily="34" charset="0"/>
                <a:cs typeface="Arial" panose="020B0604020202020204" pitchFamily="34" charset="0"/>
              </a:rPr>
              <a:t>Pour conseiller et donner des moyens d’agir à des jeunes leaders</a:t>
            </a:r>
          </a:p>
          <a:p>
            <a:pPr marL="342900" indent="-342900">
              <a:buFont typeface="Arial" panose="020B0604020202020204" pitchFamily="34" charset="0"/>
              <a:buChar char="•"/>
            </a:pPr>
            <a:r>
              <a:rPr lang="fr-FR" sz="2400" b="0">
                <a:solidFill>
                  <a:srgbClr val="55565A"/>
                </a:solidFill>
                <a:latin typeface="Arial" panose="020B0604020202020204" pitchFamily="34" charset="0"/>
                <a:cs typeface="Arial" panose="020B0604020202020204" pitchFamily="34" charset="0"/>
              </a:rPr>
              <a:t>Pour favoriser l'engagement en faveur du service</a:t>
            </a:r>
          </a:p>
          <a:p>
            <a:pPr marL="342900" indent="-342900">
              <a:buFont typeface="Arial" panose="020B0604020202020204" pitchFamily="34" charset="0"/>
              <a:buChar char="•"/>
            </a:pPr>
            <a:r>
              <a:rPr lang="fr-FR" sz="2400" b="0">
                <a:solidFill>
                  <a:srgbClr val="55565A"/>
                </a:solidFill>
                <a:latin typeface="Arial"/>
                <a:cs typeface="Arial"/>
              </a:rPr>
              <a:t>Pour attirer des membres plus jeunes et leurs familles</a:t>
            </a:r>
          </a:p>
          <a:p>
            <a:pPr marL="342900" indent="-342900">
              <a:buFont typeface="Arial" panose="020B0604020202020204" pitchFamily="34" charset="0"/>
              <a:buChar char="•"/>
            </a:pPr>
            <a:r>
              <a:rPr lang="fr-FR" sz="2400" b="0">
                <a:solidFill>
                  <a:srgbClr val="55565A"/>
                </a:solidFill>
                <a:latin typeface="Arial" panose="020B0604020202020204" pitchFamily="34" charset="0"/>
                <a:cs typeface="Arial" panose="020B0604020202020204" pitchFamily="34" charset="0"/>
              </a:rPr>
              <a:t>Pour dynamiser et inspirer les membres du club</a:t>
            </a:r>
          </a:p>
          <a:p>
            <a:pPr marL="342900" indent="-342900">
              <a:buFont typeface="Arial" panose="020B0604020202020204" pitchFamily="34" charset="0"/>
              <a:buChar char="•"/>
            </a:pPr>
            <a:r>
              <a:rPr lang="fr-FR" sz="2400" b="0">
                <a:solidFill>
                  <a:srgbClr val="55565A"/>
                </a:solidFill>
                <a:latin typeface="Arial"/>
                <a:cs typeface="Arial"/>
              </a:rPr>
              <a:t>Pour gagner des partenaires de service </a:t>
            </a:r>
          </a:p>
          <a:p>
            <a:pPr marL="342900" indent="-342900">
              <a:buFont typeface="Arial" panose="020B0604020202020204" pitchFamily="34" charset="0"/>
              <a:buChar char="•"/>
            </a:pPr>
            <a:r>
              <a:rPr lang="fr-FR" sz="2400" b="0">
                <a:solidFill>
                  <a:srgbClr val="55565A"/>
                </a:solidFill>
                <a:latin typeface="Arial"/>
                <a:cs typeface="Arial"/>
              </a:rPr>
              <a:t>Pour former les futurs Lions</a:t>
            </a:r>
          </a:p>
          <a:p>
            <a:pPr marL="342900" indent="-342900">
              <a:buFont typeface="Arial" panose="020B0604020202020204" pitchFamily="34" charset="0"/>
              <a:buChar char="•"/>
            </a:pPr>
            <a:endParaRPr lang="en-US" sz="2400" b="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0" dirty="0">
              <a:solidFill>
                <a:srgbClr val="5556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7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7516"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7343790"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fr-FR" sz="4500"/>
              <a:t>Comment créer un Leo club ?</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11</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60730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12</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190500" y="551837"/>
            <a:ext cx="7946306" cy="3792199"/>
          </a:xfrm>
          <a:prstGeom prst="rect">
            <a:avLst/>
          </a:prstGeom>
        </p:spPr>
        <p:txBody>
          <a:bodyPr lIns="91440" tIns="45720" rIns="91440" bIns="45720" anchor="t">
            <a:normAutofit fontScale="925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400" dirty="0">
                <a:latin typeface="Arial" panose="020B0604020202020204" pitchFamily="34" charset="0"/>
                <a:cs typeface="Arial" panose="020B0604020202020204" pitchFamily="34" charset="0"/>
              </a:rPr>
              <a:t> Êtes-vous prêt à créer un </a:t>
            </a:r>
            <a:r>
              <a:rPr lang="fr-FR" sz="2400" dirty="0">
                <a:solidFill>
                  <a:srgbClr val="00B050"/>
                </a:solidFill>
                <a:latin typeface="Arial" panose="020B0604020202020204" pitchFamily="34" charset="0"/>
                <a:cs typeface="Arial" panose="020B0604020202020204" pitchFamily="34" charset="0"/>
              </a:rPr>
              <a:t>Leo Club ?</a:t>
            </a:r>
            <a:r>
              <a:rPr lang="fr-FR" sz="2400" dirty="0">
                <a:solidFill>
                  <a:srgbClr val="55565A"/>
                </a:solidFill>
                <a:latin typeface="Arial" panose="020B0604020202020204" pitchFamily="34" charset="0"/>
                <a:cs typeface="Arial" panose="020B0604020202020204" pitchFamily="34" charset="0"/>
              </a:rPr>
              <a:t> Suivez ces étapes !</a:t>
            </a: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b="0" dirty="0">
                <a:solidFill>
                  <a:srgbClr val="55565A"/>
                </a:solidFill>
                <a:latin typeface="Arial" panose="020B0604020202020204" pitchFamily="34" charset="0"/>
                <a:cs typeface="Arial" panose="020B0604020202020204" pitchFamily="34" charset="0"/>
              </a:rPr>
              <a:t>Accepter de parrainer un Leo clubs</a:t>
            </a:r>
          </a:p>
          <a:p>
            <a:pPr marL="342900" indent="-342900">
              <a:buFont typeface="Arial" panose="020B0604020202020204" pitchFamily="34" charset="0"/>
              <a:buChar char="•"/>
            </a:pPr>
            <a:r>
              <a:rPr lang="fr-FR" sz="2400" b="0" dirty="0">
                <a:solidFill>
                  <a:srgbClr val="55565A"/>
                </a:solidFill>
                <a:latin typeface="Arial" panose="020B0604020202020204" pitchFamily="34" charset="0"/>
                <a:cs typeface="Arial" panose="020B0604020202020204" pitchFamily="34" charset="0"/>
              </a:rPr>
              <a:t>Choisir le conseiller </a:t>
            </a:r>
            <a:r>
              <a:rPr lang="fr-FR" sz="2400" b="0" dirty="0" err="1">
                <a:solidFill>
                  <a:srgbClr val="55565A"/>
                </a:solidFill>
                <a:latin typeface="Arial" panose="020B0604020202020204" pitchFamily="34" charset="0"/>
                <a:cs typeface="Arial" panose="020B0604020202020204" pitchFamily="34" charset="0"/>
              </a:rPr>
              <a:t>Leos</a:t>
            </a:r>
            <a:endParaRPr lang="fr-FR" sz="2400" b="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b="0" dirty="0">
                <a:solidFill>
                  <a:srgbClr val="55565A"/>
                </a:solidFill>
                <a:latin typeface="Arial" panose="020B0604020202020204" pitchFamily="34" charset="0"/>
                <a:cs typeface="Arial" panose="020B0604020202020204" pitchFamily="34" charset="0"/>
              </a:rPr>
              <a:t>Déterminer le type de club et les membres potentiels</a:t>
            </a:r>
          </a:p>
          <a:p>
            <a:pPr marL="342900" indent="-342900">
              <a:buFont typeface="Arial" panose="020B0604020202020204" pitchFamily="34" charset="0"/>
              <a:buChar char="•"/>
            </a:pPr>
            <a:r>
              <a:rPr lang="fr-FR" sz="2400" b="0" dirty="0">
                <a:solidFill>
                  <a:srgbClr val="55565A"/>
                </a:solidFill>
                <a:latin typeface="Arial" panose="020B0604020202020204" pitchFamily="34" charset="0"/>
                <a:cs typeface="Arial" panose="020B0604020202020204" pitchFamily="34" charset="0"/>
              </a:rPr>
              <a:t>Inviter les membres potentiels à une réunion d'information ou à une activité de service</a:t>
            </a:r>
          </a:p>
          <a:p>
            <a:pPr marL="342900" indent="-342900">
              <a:buFont typeface="Arial" panose="020B0604020202020204" pitchFamily="34" charset="0"/>
              <a:buChar char="•"/>
            </a:pPr>
            <a:r>
              <a:rPr lang="fr-FR" sz="2400" b="0" dirty="0">
                <a:solidFill>
                  <a:srgbClr val="55565A"/>
                </a:solidFill>
                <a:latin typeface="Arial" panose="020B0604020202020204" pitchFamily="34" charset="0"/>
                <a:cs typeface="Arial" panose="020B0604020202020204" pitchFamily="34" charset="0"/>
              </a:rPr>
              <a:t>Organiser une réunion de formation </a:t>
            </a:r>
          </a:p>
          <a:p>
            <a:pPr marL="342900" indent="-342900">
              <a:buFont typeface="Arial" panose="020B0604020202020204" pitchFamily="34" charset="0"/>
              <a:buChar char="•"/>
            </a:pPr>
            <a:r>
              <a:rPr lang="fr-FR" sz="2400" b="0" dirty="0">
                <a:solidFill>
                  <a:srgbClr val="55565A"/>
                </a:solidFill>
                <a:latin typeface="Arial" panose="020B0604020202020204" pitchFamily="34" charset="0"/>
                <a:cs typeface="Arial" panose="020B0604020202020204" pitchFamily="34" charset="0"/>
              </a:rPr>
              <a:t>Remplir les formalités administratives requises </a:t>
            </a:r>
          </a:p>
          <a:p>
            <a:pPr marL="342900" indent="-342900">
              <a:buFont typeface="Arial" panose="020B0604020202020204" pitchFamily="34" charset="0"/>
              <a:buChar char="•"/>
            </a:pPr>
            <a:r>
              <a:rPr lang="fr-FR" sz="2400" b="0" dirty="0">
                <a:solidFill>
                  <a:srgbClr val="55565A"/>
                </a:solidFill>
                <a:latin typeface="Arial"/>
                <a:cs typeface="Arial"/>
              </a:rPr>
              <a:t>Payer les frais de création de 100 $US au Lions International </a:t>
            </a:r>
          </a:p>
          <a:p>
            <a:pPr marL="342900" indent="-342900">
              <a:buFont typeface="Arial" panose="020B0604020202020204" pitchFamily="34" charset="0"/>
              <a:buChar char="•"/>
            </a:pPr>
            <a:r>
              <a:rPr lang="fr-FR" sz="2400" b="0" dirty="0">
                <a:solidFill>
                  <a:srgbClr val="55565A"/>
                </a:solidFill>
                <a:latin typeface="Arial"/>
                <a:cs typeface="Arial"/>
              </a:rPr>
              <a:t>Organiser une cérémonie d'intronisation </a:t>
            </a:r>
          </a:p>
        </p:txBody>
      </p:sp>
    </p:spTree>
    <p:extLst>
      <p:ext uri="{BB962C8B-B14F-4D97-AF65-F5344CB8AC3E}">
        <p14:creationId xmlns:p14="http://schemas.microsoft.com/office/powerpoint/2010/main" val="1004270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13</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743918" y="318700"/>
            <a:ext cx="6729681" cy="3588481"/>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800">
                <a:latin typeface="Arial" panose="020B0604020202020204" pitchFamily="34" charset="0"/>
                <a:cs typeface="Arial" panose="020B0604020202020204" pitchFamily="34" charset="0"/>
              </a:rPr>
              <a:t>Êtes-vous prêt à créer un </a:t>
            </a:r>
            <a:r>
              <a:rPr lang="fr-FR" sz="2800">
                <a:solidFill>
                  <a:srgbClr val="00B050"/>
                </a:solidFill>
                <a:latin typeface="Arial" panose="020B0604020202020204" pitchFamily="34" charset="0"/>
                <a:cs typeface="Arial" panose="020B0604020202020204" pitchFamily="34" charset="0"/>
              </a:rPr>
              <a:t>Leo Club ?</a:t>
            </a:r>
            <a:r>
              <a:rPr lang="fr-FR" sz="2800">
                <a:solidFill>
                  <a:srgbClr val="55565A"/>
                </a:solidFill>
                <a:latin typeface="Arial" panose="020B0604020202020204" pitchFamily="34" charset="0"/>
                <a:cs typeface="Arial" panose="020B0604020202020204" pitchFamily="34" charset="0"/>
              </a:rPr>
              <a:t> </a:t>
            </a:r>
          </a:p>
          <a:p>
            <a:r>
              <a:rPr lang="fr-FR" sz="2800">
                <a:solidFill>
                  <a:srgbClr val="55565A"/>
                </a:solidFill>
                <a:latin typeface="Arial" panose="020B0604020202020204" pitchFamily="34" charset="0"/>
                <a:cs typeface="Arial" panose="020B0604020202020204" pitchFamily="34" charset="0"/>
              </a:rPr>
              <a:t>Utilisez ces ressources !</a:t>
            </a: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000" b="0">
                <a:solidFill>
                  <a:srgbClr val="55565A"/>
                </a:solidFill>
                <a:latin typeface="Arial" panose="020B0604020202020204" pitchFamily="34" charset="0"/>
                <a:cs typeface="Arial" panose="020B0604020202020204" pitchFamily="34" charset="0"/>
                <a:hlinkClick r:id="rId6"/>
              </a:rPr>
              <a:t>Page Créer un club</a:t>
            </a:r>
          </a:p>
          <a:p>
            <a:pPr marL="342900" indent="-342900">
              <a:buFont typeface="Arial" panose="020B0604020202020204" pitchFamily="34" charset="0"/>
              <a:buChar char="•"/>
            </a:pPr>
            <a:r>
              <a:rPr lang="fr-FR" sz="2000" b="0">
                <a:solidFill>
                  <a:srgbClr val="55565A"/>
                </a:solidFill>
                <a:latin typeface="Arial" panose="020B0604020202020204" pitchFamily="34" charset="0"/>
                <a:cs typeface="Arial" panose="020B0604020202020204" pitchFamily="34" charset="0"/>
                <a:hlinkClick r:id="rId7"/>
              </a:rPr>
              <a:t>Page Conseiller Leo</a:t>
            </a:r>
          </a:p>
          <a:p>
            <a:pPr marL="342900" indent="-342900">
              <a:buFont typeface="Arial" panose="020B0604020202020204" pitchFamily="34" charset="0"/>
              <a:buChar char="•"/>
            </a:pPr>
            <a:r>
              <a:rPr lang="fr-FR" sz="2000" b="0">
                <a:solidFill>
                  <a:srgbClr val="55565A"/>
                </a:solidFill>
                <a:latin typeface="Arial" panose="020B0604020202020204" pitchFamily="34" charset="0"/>
                <a:cs typeface="Arial" panose="020B0604020202020204" pitchFamily="34" charset="0"/>
                <a:hlinkClick r:id="rId8"/>
              </a:rPr>
              <a:t>Guide</a:t>
            </a:r>
            <a:r>
              <a:rPr lang="fr-FR" sz="2000" b="0">
                <a:solidFill>
                  <a:srgbClr val="55565A"/>
                </a:solidFill>
                <a:latin typeface="Arial" panose="020B0604020202020204" pitchFamily="34" charset="0"/>
                <a:cs typeface="Arial" panose="020B0604020202020204" pitchFamily="34" charset="0"/>
              </a:rPr>
              <a:t> Intronisation de Leo club et des nouveaux Leos</a:t>
            </a:r>
          </a:p>
          <a:p>
            <a:pPr marL="342900" indent="-342900">
              <a:buFont typeface="Arial" panose="020B0604020202020204" pitchFamily="34" charset="0"/>
              <a:buChar char="•"/>
            </a:pPr>
            <a:r>
              <a:rPr lang="fr-FR" sz="2000" b="0">
                <a:solidFill>
                  <a:srgbClr val="55565A"/>
                </a:solidFill>
                <a:latin typeface="Arial" panose="020B0604020202020204" pitchFamily="34" charset="0"/>
                <a:cs typeface="Arial" panose="020B0604020202020204" pitchFamily="34" charset="0"/>
                <a:hlinkClick r:id="rId9"/>
              </a:rPr>
              <a:t>Page officiels de Leo club</a:t>
            </a:r>
          </a:p>
          <a:p>
            <a:pPr marL="342900" indent="-342900">
              <a:buFont typeface="Arial" panose="020B0604020202020204" pitchFamily="34" charset="0"/>
              <a:buChar char="•"/>
            </a:pPr>
            <a:r>
              <a:rPr lang="fr-FR" sz="2000" b="0">
                <a:solidFill>
                  <a:srgbClr val="55565A"/>
                </a:solidFill>
                <a:latin typeface="Arial" panose="020B0604020202020204" pitchFamily="34" charset="0"/>
                <a:cs typeface="Arial" panose="020B0604020202020204" pitchFamily="34" charset="0"/>
              </a:rPr>
              <a:t>Brochures &amp; affiches de recrutement des Leos</a:t>
            </a:r>
          </a:p>
          <a:p>
            <a:pPr marL="342900" indent="-342900">
              <a:buFont typeface="Arial" panose="020B0604020202020204" pitchFamily="34" charset="0"/>
              <a:buChar char="•"/>
            </a:pPr>
            <a:r>
              <a:rPr lang="fr-FR" sz="2000" b="0">
                <a:solidFill>
                  <a:srgbClr val="55565A"/>
                </a:solidFill>
                <a:latin typeface="Arial" panose="020B0604020202020204" pitchFamily="34" charset="0"/>
                <a:cs typeface="Arial" panose="020B0604020202020204" pitchFamily="34" charset="0"/>
              </a:rPr>
              <a:t>Parcours d’apprentissage des leo sur le </a:t>
            </a:r>
            <a:r>
              <a:rPr lang="fr-FR" sz="2000" b="0">
                <a:solidFill>
                  <a:srgbClr val="55565A"/>
                </a:solidFill>
                <a:latin typeface="Arial" panose="020B0604020202020204" pitchFamily="34" charset="0"/>
                <a:cs typeface="Arial" panose="020B0604020202020204" pitchFamily="34" charset="0"/>
                <a:hlinkClick r:id="rId10"/>
              </a:rPr>
              <a:t>Centre de formation Lions</a:t>
            </a:r>
          </a:p>
        </p:txBody>
      </p:sp>
    </p:spTree>
    <p:extLst>
      <p:ext uri="{BB962C8B-B14F-4D97-AF65-F5344CB8AC3E}">
        <p14:creationId xmlns:p14="http://schemas.microsoft.com/office/powerpoint/2010/main" val="397016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a:solidFill>
                <a:schemeClr val="lt1">
                  <a:alpha val="44000"/>
                </a:schemeClr>
              </a:solidFill>
            </a:endParaRPr>
          </a:p>
        </p:txBody>
      </p:sp>
      <p:pic>
        <p:nvPicPr>
          <p:cNvPr id="14" name="Picture 13">
            <a:extLst>
              <a:ext uri="{FF2B5EF4-FFF2-40B4-BE49-F238E27FC236}">
                <a16:creationId xmlns:a16="http://schemas.microsoft.com/office/drawing/2014/main" id="{8C8BAAAC-1C2C-1C4C-97E3-EEAFF75572DC}"/>
              </a:ext>
            </a:extLst>
          </p:cNvPr>
          <p:cNvPicPr>
            <a:picLocks noChangeAspect="1"/>
          </p:cNvPicPr>
          <p:nvPr/>
        </p:nvPicPr>
        <p:blipFill rotWithShape="1">
          <a:blip r:embed="rId4"/>
          <a:srcRect l="61299" b="29227"/>
          <a:stretch/>
        </p:blipFill>
        <p:spPr>
          <a:xfrm rot="10800000">
            <a:off x="7580196" y="0"/>
            <a:ext cx="1548772" cy="4248440"/>
          </a:xfrm>
          <a:prstGeom prst="rect">
            <a:avLst/>
          </a:prstGeom>
        </p:spPr>
      </p:pic>
      <p:pic>
        <p:nvPicPr>
          <p:cNvPr id="17" name="Picture 16">
            <a:extLst>
              <a:ext uri="{FF2B5EF4-FFF2-40B4-BE49-F238E27FC236}">
                <a16:creationId xmlns:a16="http://schemas.microsoft.com/office/drawing/2014/main" id="{15535B36-2A84-4843-B7CD-C97216D18086}"/>
              </a:ext>
            </a:extLst>
          </p:cNvPr>
          <p:cNvPicPr>
            <a:picLocks noChangeAspect="1"/>
          </p:cNvPicPr>
          <p:nvPr/>
        </p:nvPicPr>
        <p:blipFill rotWithShape="1">
          <a:blip r:embed="rId5"/>
          <a:srcRect l="15744" b="4901"/>
          <a:stretch/>
        </p:blipFill>
        <p:spPr>
          <a:xfrm>
            <a:off x="0" y="3884022"/>
            <a:ext cx="743920" cy="1259479"/>
          </a:xfrm>
          <a:prstGeom prst="rect">
            <a:avLst/>
          </a:prstGeom>
        </p:spPr>
      </p:pic>
      <p:sp>
        <p:nvSpPr>
          <p:cNvPr id="16" name="Page Number - White">
            <a:extLst>
              <a:ext uri="{FF2B5EF4-FFF2-40B4-BE49-F238E27FC236}">
                <a16:creationId xmlns:a16="http://schemas.microsoft.com/office/drawing/2014/main" id="{4FC51006-FDCC-E647-BDD4-387B9FA8BD22}"/>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14</a:t>
            </a:fld>
            <a:endParaRPr lang="en-US" sz="750">
              <a:solidFill>
                <a:schemeClr val="bg1"/>
              </a:solidFill>
            </a:endParaRPr>
          </a:p>
        </p:txBody>
      </p:sp>
      <p:pic>
        <p:nvPicPr>
          <p:cNvPr id="2" name="Online Media 1" title="It’s Your Time | Youth &amp; Young Adult Volunteerism | Leo Clubs | :60">
            <a:hlinkClick r:id="" action="ppaction://media"/>
            <a:extLst>
              <a:ext uri="{FF2B5EF4-FFF2-40B4-BE49-F238E27FC236}">
                <a16:creationId xmlns:a16="http://schemas.microsoft.com/office/drawing/2014/main" id="{9B92DC00-6F07-F68E-E60D-B8B7206D8BA9}"/>
              </a:ext>
            </a:extLst>
          </p:cNvPr>
          <p:cNvPicPr>
            <a:picLocks noRot="1" noChangeAspect="1"/>
          </p:cNvPicPr>
          <p:nvPr>
            <a:videoFile r:link="rId1"/>
          </p:nvPr>
        </p:nvPicPr>
        <p:blipFill>
          <a:blip r:embed="rId6"/>
          <a:stretch>
            <a:fillRect/>
          </a:stretch>
        </p:blipFill>
        <p:spPr>
          <a:xfrm>
            <a:off x="-15032" y="-1"/>
            <a:ext cx="9144000" cy="5166360"/>
          </a:xfrm>
          <a:prstGeom prst="rect">
            <a:avLst/>
          </a:prstGeom>
        </p:spPr>
      </p:pic>
    </p:spTree>
    <p:extLst>
      <p:ext uri="{BB962C8B-B14F-4D97-AF65-F5344CB8AC3E}">
        <p14:creationId xmlns:p14="http://schemas.microsoft.com/office/powerpoint/2010/main" val="328131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15</a:t>
            </a:fld>
            <a:endParaRPr lang="en-US" sz="75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2"/>
          <a:srcRect l="9873" t="10769" r="64229" b="50895"/>
          <a:stretch/>
        </p:blipFill>
        <p:spPr>
          <a:xfrm>
            <a:off x="8148796" y="0"/>
            <a:ext cx="995204" cy="2209800"/>
          </a:xfrm>
          <a:prstGeom prst="rect">
            <a:avLst/>
          </a:prstGeom>
        </p:spPr>
      </p:pic>
      <p:sp>
        <p:nvSpPr>
          <p:cNvPr id="10" name="Headline">
            <a:extLst>
              <a:ext uri="{FF2B5EF4-FFF2-40B4-BE49-F238E27FC236}">
                <a16:creationId xmlns:a16="http://schemas.microsoft.com/office/drawing/2014/main" id="{AABAD8D0-5BDB-BC49-AF32-288AED58FC17}"/>
              </a:ext>
            </a:extLst>
          </p:cNvPr>
          <p:cNvSpPr txBox="1">
            <a:spLocks/>
          </p:cNvSpPr>
          <p:nvPr/>
        </p:nvSpPr>
        <p:spPr>
          <a:xfrm>
            <a:off x="2691189" y="2825079"/>
            <a:ext cx="3761621" cy="747562"/>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spcBef>
                <a:spcPts val="0"/>
              </a:spcBef>
            </a:pPr>
            <a:r>
              <a:rPr lang="fr-FR"/>
              <a:t>Questions</a:t>
            </a:r>
          </a:p>
        </p:txBody>
      </p:sp>
      <p:pic>
        <p:nvPicPr>
          <p:cNvPr id="11" name="Picture 10">
            <a:extLst>
              <a:ext uri="{FF2B5EF4-FFF2-40B4-BE49-F238E27FC236}">
                <a16:creationId xmlns:a16="http://schemas.microsoft.com/office/drawing/2014/main" id="{452A85CD-EF90-E24C-ACB9-CEC7C2079ACC}"/>
              </a:ext>
            </a:extLst>
          </p:cNvPr>
          <p:cNvPicPr>
            <a:picLocks noChangeAspect="1"/>
          </p:cNvPicPr>
          <p:nvPr/>
        </p:nvPicPr>
        <p:blipFill>
          <a:blip r:embed="rId3"/>
          <a:stretch>
            <a:fillRect/>
          </a:stretch>
        </p:blipFill>
        <p:spPr>
          <a:xfrm>
            <a:off x="3806279" y="1420637"/>
            <a:ext cx="1531439" cy="1531439"/>
          </a:xfrm>
          <a:prstGeom prst="rect">
            <a:avLst/>
          </a:prstGeom>
        </p:spPr>
      </p:pic>
      <p:pic>
        <p:nvPicPr>
          <p:cNvPr id="12" name="Picture 11">
            <a:extLst>
              <a:ext uri="{FF2B5EF4-FFF2-40B4-BE49-F238E27FC236}">
                <a16:creationId xmlns:a16="http://schemas.microsoft.com/office/drawing/2014/main" id="{390468D0-8D40-594B-8081-4D8C4F4EBCA9}"/>
              </a:ext>
            </a:extLst>
          </p:cNvPr>
          <p:cNvPicPr>
            <a:picLocks noChangeAspect="1"/>
          </p:cNvPicPr>
          <p:nvPr/>
        </p:nvPicPr>
        <p:blipFill rotWithShape="1">
          <a:blip r:embed="rId4"/>
          <a:srcRect l="15744" b="4901"/>
          <a:stretch/>
        </p:blipFill>
        <p:spPr>
          <a:xfrm>
            <a:off x="0" y="3884022"/>
            <a:ext cx="743920" cy="1259479"/>
          </a:xfrm>
          <a:prstGeom prst="rect">
            <a:avLst/>
          </a:prstGeom>
        </p:spPr>
      </p:pic>
      <p:sp>
        <p:nvSpPr>
          <p:cNvPr id="13" name="Copyright">
            <a:extLst>
              <a:ext uri="{FF2B5EF4-FFF2-40B4-BE49-F238E27FC236}">
                <a16:creationId xmlns:a16="http://schemas.microsoft.com/office/drawing/2014/main" id="{556327CB-2D25-4048-8888-B14AA8D6B07A}"/>
              </a:ext>
            </a:extLst>
          </p:cNvPr>
          <p:cNvSpPr txBox="1"/>
          <p:nvPr/>
        </p:nvSpPr>
        <p:spPr>
          <a:xfrm>
            <a:off x="2378827" y="4686301"/>
            <a:ext cx="3076042" cy="276999"/>
          </a:xfrm>
          <a:prstGeom prst="rect">
            <a:avLst/>
          </a:prstGeom>
          <a:noFill/>
        </p:spPr>
        <p:txBody>
          <a:bodyPr wrap="square" rtlCol="0">
            <a:spAutoFit/>
          </a:bodyPr>
          <a:lstStyle/>
          <a:p>
            <a:r>
              <a:rPr lang="fr-FR" sz="1200" b="1">
                <a:solidFill>
                  <a:schemeClr val="bg1"/>
                </a:solidFill>
              </a:rPr>
              <a:t>© 2020 Lions Clubs International</a:t>
            </a:r>
          </a:p>
        </p:txBody>
      </p:sp>
    </p:spTree>
    <p:extLst>
      <p:ext uri="{BB962C8B-B14F-4D97-AF65-F5344CB8AC3E}">
        <p14:creationId xmlns:p14="http://schemas.microsoft.com/office/powerpoint/2010/main" val="31642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anim calcmode="lin" valueType="num">
                                      <p:cBhvr>
                                        <p:cTn id="8" dur="300" fill="hold"/>
                                        <p:tgtEl>
                                          <p:spTgt spid="11"/>
                                        </p:tgtEl>
                                        <p:attrNameLst>
                                          <p:attrName>ppt_x</p:attrName>
                                        </p:attrNameLst>
                                      </p:cBhvr>
                                      <p:tavLst>
                                        <p:tav tm="0">
                                          <p:val>
                                            <p:strVal val="#ppt_x"/>
                                          </p:val>
                                        </p:tav>
                                        <p:tav tm="100000">
                                          <p:val>
                                            <p:strVal val="#ppt_x"/>
                                          </p:val>
                                        </p:tav>
                                      </p:tavLst>
                                    </p:anim>
                                    <p:anim calcmode="lin" valueType="num">
                                      <p:cBhvr>
                                        <p:cTn id="9" dur="3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Google Shape;125;p22"/>
          <p:cNvSpPr txBox="1"/>
          <p:nvPr/>
        </p:nvSpPr>
        <p:spPr>
          <a:xfrm>
            <a:off x="662375" y="1568900"/>
            <a:ext cx="4742400" cy="230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2400" b="0" i="0" u="none" strike="noStrike" cap="none">
                <a:solidFill>
                  <a:schemeClr val="dk2"/>
                </a:solidFill>
                <a:latin typeface="Arial"/>
                <a:ea typeface="Arial"/>
                <a:cs typeface="Arial"/>
                <a:sym typeface="Arial"/>
              </a:rPr>
              <a:t>Offrir aux jeunes du monde entier des perspectives de développement et de contribution, individuellement et collectivement, en qualité de membres responsables de la communauté locale, nationale et internationale.</a:t>
            </a:r>
          </a:p>
        </p:txBody>
      </p:sp>
      <p:sp>
        <p:nvSpPr>
          <p:cNvPr id="126" name="Google Shape;126;p22"/>
          <p:cNvSpPr txBox="1"/>
          <p:nvPr/>
        </p:nvSpPr>
        <p:spPr>
          <a:xfrm>
            <a:off x="1380502" y="424359"/>
            <a:ext cx="4349700" cy="1018200"/>
          </a:xfrm>
          <a:prstGeom prst="rect">
            <a:avLst/>
          </a:prstGeom>
          <a:no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chemeClr val="lt1"/>
              </a:buClr>
              <a:buSzPts val="2400"/>
              <a:buFont typeface="Arial"/>
              <a:buNone/>
            </a:pPr>
            <a:r>
              <a:rPr lang="fr-FR" sz="3600" b="1">
                <a:solidFill>
                  <a:schemeClr val="accent3"/>
                </a:solidFill>
              </a:rPr>
              <a:t>Objectifs du programme Leo clubs</a:t>
            </a:r>
          </a:p>
        </p:txBody>
      </p:sp>
      <p:pic>
        <p:nvPicPr>
          <p:cNvPr id="127" name="Google Shape;127;p22"/>
          <p:cNvPicPr preferRelativeResize="0"/>
          <p:nvPr/>
        </p:nvPicPr>
        <p:blipFill>
          <a:blip r:embed="rId3"/>
          <a:srcRect l="9983" r="9983"/>
          <a:stretch/>
        </p:blipFill>
        <p:spPr>
          <a:xfrm>
            <a:off x="5836875" y="1112900"/>
            <a:ext cx="3307131" cy="27581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0"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5456321"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fr-FR" sz="4500"/>
              <a:t>Qui sont les Leos ?</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3</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3"/>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283166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24"/>
          <p:cNvSpPr txBox="1"/>
          <p:nvPr/>
        </p:nvSpPr>
        <p:spPr>
          <a:xfrm>
            <a:off x="1186950" y="129625"/>
            <a:ext cx="5397000" cy="6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3600" b="1">
                <a:solidFill>
                  <a:schemeClr val="accent3"/>
                </a:solidFill>
              </a:rPr>
              <a:t>Qui sont les Leos ?</a:t>
            </a:r>
          </a:p>
        </p:txBody>
      </p:sp>
      <p:sp>
        <p:nvSpPr>
          <p:cNvPr id="159" name="Google Shape;159;p24"/>
          <p:cNvSpPr txBox="1"/>
          <p:nvPr/>
        </p:nvSpPr>
        <p:spPr>
          <a:xfrm>
            <a:off x="1261226" y="1015939"/>
            <a:ext cx="1926300" cy="10485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FR" sz="1800" b="1">
                <a:solidFill>
                  <a:schemeClr val="accent2"/>
                </a:solidFill>
              </a:rPr>
              <a:t>Leo signifie</a:t>
            </a:r>
          </a:p>
          <a:p>
            <a:pPr marL="0" lvl="0" indent="0" algn="l" rtl="0">
              <a:spcBef>
                <a:spcPts val="0"/>
              </a:spcBef>
              <a:spcAft>
                <a:spcPts val="0"/>
              </a:spcAft>
              <a:buNone/>
            </a:pPr>
            <a:r>
              <a:rPr lang="fr-FR" sz="1600" b="1">
                <a:solidFill>
                  <a:schemeClr val="accent2"/>
                </a:solidFill>
              </a:rPr>
              <a:t>L</a:t>
            </a:r>
            <a:r>
              <a:rPr lang="fr-FR">
                <a:solidFill>
                  <a:schemeClr val="accent2"/>
                </a:solidFill>
              </a:rPr>
              <a:t>eadership</a:t>
            </a:r>
          </a:p>
          <a:p>
            <a:pPr marL="0" lvl="0" indent="0" algn="l" rtl="0">
              <a:spcBef>
                <a:spcPts val="0"/>
              </a:spcBef>
              <a:spcAft>
                <a:spcPts val="0"/>
              </a:spcAft>
              <a:buNone/>
            </a:pPr>
            <a:r>
              <a:rPr lang="fr-FR" sz="1600" b="1">
                <a:solidFill>
                  <a:schemeClr val="accent2"/>
                </a:solidFill>
              </a:rPr>
              <a:t>E</a:t>
            </a:r>
            <a:r>
              <a:rPr lang="fr-FR">
                <a:solidFill>
                  <a:schemeClr val="accent2"/>
                </a:solidFill>
              </a:rPr>
              <a:t>xpérience</a:t>
            </a:r>
          </a:p>
          <a:p>
            <a:pPr marL="0" lvl="0" indent="0" algn="l" rtl="0">
              <a:spcBef>
                <a:spcPts val="0"/>
              </a:spcBef>
              <a:spcAft>
                <a:spcPts val="0"/>
              </a:spcAft>
              <a:buNone/>
            </a:pPr>
            <a:r>
              <a:rPr lang="fr-FR" sz="1600" b="1">
                <a:solidFill>
                  <a:schemeClr val="accent2"/>
                </a:solidFill>
              </a:rPr>
              <a:t>O</a:t>
            </a:r>
            <a:r>
              <a:rPr lang="fr-FR">
                <a:solidFill>
                  <a:schemeClr val="accent2"/>
                </a:solidFill>
              </a:rPr>
              <a:t>pportunité</a:t>
            </a:r>
          </a:p>
        </p:txBody>
      </p:sp>
      <p:sp>
        <p:nvSpPr>
          <p:cNvPr id="162" name="Google Shape;162;p24"/>
          <p:cNvSpPr txBox="1"/>
          <p:nvPr/>
        </p:nvSpPr>
        <p:spPr>
          <a:xfrm>
            <a:off x="1261226" y="2404721"/>
            <a:ext cx="6282574" cy="13056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800" b="1">
                <a:solidFill>
                  <a:schemeClr val="accent2"/>
                </a:solidFill>
              </a:rPr>
              <a:t>Lions et Leos</a:t>
            </a:r>
          </a:p>
          <a:p>
            <a:r>
              <a:rPr lang="fr-FR">
                <a:solidFill>
                  <a:schemeClr val="accent2"/>
                </a:solidFill>
              </a:rPr>
              <a:t>Les Leo clubs sont parrainés par les Lions clubs locaux par l'intermédiaire du Lions International. Le Lions club parrain peut contribuer à l'organisation, à la supervision et aux conseils du Leo club. Les Leos aident les Lions clubs à trouver des idées créatives et agissent en tant que partenaires dans le domaine du service. </a:t>
            </a:r>
          </a:p>
        </p:txBody>
      </p:sp>
      <p:sp>
        <p:nvSpPr>
          <p:cNvPr id="165" name="Google Shape;165;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p:nvPr/>
        </p:nvSpPr>
        <p:spPr>
          <a:xfrm>
            <a:off x="1332725" y="1151106"/>
            <a:ext cx="3633558" cy="94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800" b="1" i="0" strike="noStrike" cap="none">
                <a:solidFill>
                  <a:schemeClr val="accent2"/>
                </a:solidFill>
              </a:rPr>
              <a:t>Leo Club Alpha</a:t>
            </a:r>
            <a:r>
              <a:rPr lang="fr-FR" sz="1800" b="0" i="0" strike="noStrike" cap="none">
                <a:solidFill>
                  <a:schemeClr val="accent2"/>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200"/>
              <a:buFont typeface="Arial"/>
              <a:buNone/>
            </a:pPr>
            <a:r>
              <a:rPr lang="fr-FR">
                <a:solidFill>
                  <a:schemeClr val="accent2"/>
                </a:solidFill>
              </a:rPr>
              <a:t>De 12 à 18 ans</a:t>
            </a:r>
          </a:p>
          <a:p>
            <a:pPr marL="0" marR="0" lvl="0" indent="0" algn="l" rtl="0">
              <a:lnSpc>
                <a:spcPct val="100000"/>
              </a:lnSpc>
              <a:spcBef>
                <a:spcPts val="0"/>
              </a:spcBef>
              <a:spcAft>
                <a:spcPts val="0"/>
              </a:spcAft>
              <a:buClr>
                <a:srgbClr val="000000"/>
              </a:buClr>
              <a:buSzPts val="1200"/>
              <a:buFont typeface="Arial"/>
              <a:buNone/>
            </a:pPr>
            <a:r>
              <a:rPr lang="fr-FR" b="0" i="0" u="none" strike="noStrike" cap="none">
                <a:solidFill>
                  <a:schemeClr val="accent2"/>
                </a:solidFill>
                <a:latin typeface="Arial"/>
                <a:ea typeface="Arial"/>
                <a:cs typeface="Arial"/>
                <a:sym typeface="Arial"/>
              </a:rPr>
              <a:t>Cette filière met l’accent sur le développement individuel et sociale des adolescents </a:t>
            </a:r>
          </a:p>
        </p:txBody>
      </p:sp>
      <p:sp>
        <p:nvSpPr>
          <p:cNvPr id="156" name="Google Shape;156;p24"/>
          <p:cNvSpPr txBox="1"/>
          <p:nvPr/>
        </p:nvSpPr>
        <p:spPr>
          <a:xfrm>
            <a:off x="2582533" y="2412628"/>
            <a:ext cx="3888892" cy="104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800" b="1" i="0" strike="noStrike" cap="none">
                <a:solidFill>
                  <a:schemeClr val="accent2"/>
                </a:solidFill>
              </a:rPr>
              <a:t>Leo clubs Omega </a:t>
            </a:r>
          </a:p>
          <a:p>
            <a:pPr marL="0" marR="0" lvl="0" indent="0" algn="l" rtl="0">
              <a:lnSpc>
                <a:spcPct val="100000"/>
              </a:lnSpc>
              <a:spcBef>
                <a:spcPts val="0"/>
              </a:spcBef>
              <a:spcAft>
                <a:spcPts val="0"/>
              </a:spcAft>
              <a:buClr>
                <a:srgbClr val="000000"/>
              </a:buClr>
              <a:buSzPts val="1200"/>
              <a:buFont typeface="Arial"/>
              <a:buNone/>
            </a:pPr>
            <a:r>
              <a:rPr lang="fr-FR" u="none">
                <a:solidFill>
                  <a:schemeClr val="accent2"/>
                </a:solidFill>
                <a:latin typeface="Arial"/>
                <a:ea typeface="Arial"/>
                <a:cs typeface="Arial"/>
                <a:sym typeface="Arial"/>
              </a:rPr>
              <a:t>De 18 à 30 ans</a:t>
            </a:r>
          </a:p>
          <a:p>
            <a:pPr marL="0" marR="0" lvl="0" indent="0" algn="l" rtl="0">
              <a:lnSpc>
                <a:spcPct val="100000"/>
              </a:lnSpc>
              <a:spcBef>
                <a:spcPts val="0"/>
              </a:spcBef>
              <a:spcAft>
                <a:spcPts val="0"/>
              </a:spcAft>
              <a:buClr>
                <a:srgbClr val="000000"/>
              </a:buClr>
              <a:buSzPts val="1200"/>
              <a:buFont typeface="Arial"/>
              <a:buNone/>
            </a:pPr>
            <a:r>
              <a:rPr lang="fr-FR" b="0" i="0" u="none" strike="noStrike" cap="none">
                <a:solidFill>
                  <a:schemeClr val="accent2"/>
                </a:solidFill>
                <a:latin typeface="Arial"/>
                <a:ea typeface="Arial"/>
                <a:cs typeface="Arial"/>
                <a:sym typeface="Arial"/>
              </a:rPr>
              <a:t>Cette filière sur le développement personnel et professionnel des jeunes adultes.</a:t>
            </a:r>
          </a:p>
        </p:txBody>
      </p:sp>
      <p:sp>
        <p:nvSpPr>
          <p:cNvPr id="158" name="Google Shape;158;p24"/>
          <p:cNvSpPr txBox="1"/>
          <p:nvPr/>
        </p:nvSpPr>
        <p:spPr>
          <a:xfrm>
            <a:off x="1186950" y="129625"/>
            <a:ext cx="5397000" cy="6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3600" b="1">
                <a:solidFill>
                  <a:schemeClr val="accent3"/>
                </a:solidFill>
              </a:rPr>
              <a:t>Qui sont les Leos ?</a:t>
            </a:r>
          </a:p>
        </p:txBody>
      </p:sp>
      <p:sp>
        <p:nvSpPr>
          <p:cNvPr id="160" name="Google Shape;160;p24"/>
          <p:cNvSpPr txBox="1"/>
          <p:nvPr/>
        </p:nvSpPr>
        <p:spPr>
          <a:xfrm>
            <a:off x="2582533" y="4023940"/>
            <a:ext cx="2181600" cy="611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2"/>
              </a:buClr>
              <a:buSzPts val="1400"/>
              <a:buChar char="●"/>
            </a:pPr>
            <a:r>
              <a:rPr lang="fr-FR">
                <a:solidFill>
                  <a:schemeClr val="accent2"/>
                </a:solidFill>
              </a:rPr>
              <a:t>Basé en milieu scolaire</a:t>
            </a:r>
          </a:p>
          <a:p>
            <a:pPr marL="457200" lvl="0" indent="-317500" algn="l" rtl="0">
              <a:spcBef>
                <a:spcPts val="0"/>
              </a:spcBef>
              <a:spcAft>
                <a:spcPts val="0"/>
              </a:spcAft>
              <a:buClr>
                <a:schemeClr val="accent2"/>
              </a:buClr>
              <a:buSzPts val="1400"/>
              <a:buChar char="●"/>
            </a:pPr>
            <a:r>
              <a:rPr lang="fr-FR">
                <a:solidFill>
                  <a:schemeClr val="accent2"/>
                </a:solidFill>
              </a:rPr>
              <a:t>Basé dans la collectivité</a:t>
            </a:r>
          </a:p>
        </p:txBody>
      </p:sp>
      <p:sp>
        <p:nvSpPr>
          <p:cNvPr id="161" name="Google Shape;161;p24"/>
          <p:cNvSpPr txBox="1"/>
          <p:nvPr/>
        </p:nvSpPr>
        <p:spPr>
          <a:xfrm>
            <a:off x="2723620" y="3716695"/>
            <a:ext cx="1899425" cy="3975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r-FR" sz="1800" b="1" dirty="0">
                <a:solidFill>
                  <a:schemeClr val="accent2"/>
                </a:solidFill>
              </a:rPr>
              <a:t>Types de clubs</a:t>
            </a:r>
          </a:p>
        </p:txBody>
      </p:sp>
      <p:pic>
        <p:nvPicPr>
          <p:cNvPr id="163" name="Google Shape;163;p24"/>
          <p:cNvPicPr preferRelativeResize="0"/>
          <p:nvPr/>
        </p:nvPicPr>
        <p:blipFill>
          <a:blip r:embed="rId3">
            <a:alphaModFix/>
          </a:blip>
          <a:stretch>
            <a:fillRect/>
          </a:stretch>
        </p:blipFill>
        <p:spPr>
          <a:xfrm>
            <a:off x="4868525" y="809285"/>
            <a:ext cx="1456500" cy="1456500"/>
          </a:xfrm>
          <a:prstGeom prst="rect">
            <a:avLst/>
          </a:prstGeom>
          <a:noFill/>
          <a:ln>
            <a:noFill/>
          </a:ln>
        </p:spPr>
      </p:pic>
      <p:pic>
        <p:nvPicPr>
          <p:cNvPr id="164" name="Google Shape;164;p24"/>
          <p:cNvPicPr preferRelativeResize="0"/>
          <p:nvPr/>
        </p:nvPicPr>
        <p:blipFill>
          <a:blip r:embed="rId4">
            <a:alphaModFix/>
          </a:blip>
          <a:stretch>
            <a:fillRect/>
          </a:stretch>
        </p:blipFill>
        <p:spPr>
          <a:xfrm>
            <a:off x="1113442" y="2240079"/>
            <a:ext cx="1456500" cy="1456480"/>
          </a:xfrm>
          <a:prstGeom prst="rect">
            <a:avLst/>
          </a:prstGeom>
          <a:noFill/>
          <a:ln>
            <a:noFill/>
          </a:ln>
        </p:spPr>
      </p:pic>
      <p:sp>
        <p:nvSpPr>
          <p:cNvPr id="165" name="Google Shape;165;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lang="en-GB"/>
          </a:p>
        </p:txBody>
      </p:sp>
    </p:spTree>
    <p:extLst>
      <p:ext uri="{BB962C8B-B14F-4D97-AF65-F5344CB8AC3E}">
        <p14:creationId xmlns:p14="http://schemas.microsoft.com/office/powerpoint/2010/main" val="280788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p:nvPr/>
        </p:nvSpPr>
        <p:spPr>
          <a:xfrm>
            <a:off x="0" y="2863508"/>
            <a:ext cx="9144000" cy="1524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3" name="Google Shape;133;p23"/>
          <p:cNvSpPr/>
          <p:nvPr/>
        </p:nvSpPr>
        <p:spPr>
          <a:xfrm rot="-5400000">
            <a:off x="137747" y="1989909"/>
            <a:ext cx="1224000" cy="828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23"/>
          <p:cNvSpPr/>
          <p:nvPr/>
        </p:nvSpPr>
        <p:spPr>
          <a:xfrm rot="5400000">
            <a:off x="3974010" y="3061508"/>
            <a:ext cx="1224000" cy="828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23"/>
          <p:cNvSpPr/>
          <p:nvPr/>
        </p:nvSpPr>
        <p:spPr>
          <a:xfrm rot="-5400000">
            <a:off x="5284849" y="1989909"/>
            <a:ext cx="1224000" cy="8280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23"/>
          <p:cNvSpPr txBox="1"/>
          <p:nvPr/>
        </p:nvSpPr>
        <p:spPr>
          <a:xfrm>
            <a:off x="353298" y="2372269"/>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fr-FR" sz="2000" b="1" i="0" u="none" strike="noStrike" cap="none">
                <a:solidFill>
                  <a:schemeClr val="lt1"/>
                </a:solidFill>
                <a:latin typeface="Arial"/>
                <a:ea typeface="Arial"/>
                <a:cs typeface="Arial"/>
                <a:sym typeface="Arial"/>
              </a:rPr>
              <a:t>1957</a:t>
            </a:r>
          </a:p>
        </p:txBody>
      </p:sp>
      <p:sp>
        <p:nvSpPr>
          <p:cNvPr id="137" name="Google Shape;137;p23"/>
          <p:cNvSpPr txBox="1"/>
          <p:nvPr/>
        </p:nvSpPr>
        <p:spPr>
          <a:xfrm>
            <a:off x="2607305" y="3196353"/>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fr-FR" sz="2000" b="1" i="0" u="none" strike="noStrike" cap="none">
                <a:solidFill>
                  <a:schemeClr val="lt1"/>
                </a:solidFill>
                <a:latin typeface="Arial"/>
                <a:ea typeface="Arial"/>
                <a:cs typeface="Arial"/>
                <a:sym typeface="Arial"/>
              </a:rPr>
              <a:t>2014</a:t>
            </a:r>
          </a:p>
        </p:txBody>
      </p:sp>
      <p:sp>
        <p:nvSpPr>
          <p:cNvPr id="138" name="Google Shape;138;p23"/>
          <p:cNvSpPr/>
          <p:nvPr/>
        </p:nvSpPr>
        <p:spPr>
          <a:xfrm rot="5400000">
            <a:off x="1324497" y="3061507"/>
            <a:ext cx="1224000" cy="8280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9" name="Google Shape;139;p23"/>
          <p:cNvSpPr txBox="1"/>
          <p:nvPr/>
        </p:nvSpPr>
        <p:spPr>
          <a:xfrm>
            <a:off x="1525958" y="3117322"/>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fr-FR" sz="2000" b="1" i="0" u="none" strike="noStrike" cap="none">
                <a:solidFill>
                  <a:schemeClr val="lt1"/>
                </a:solidFill>
                <a:latin typeface="Arial"/>
                <a:ea typeface="Arial"/>
                <a:cs typeface="Arial"/>
                <a:sym typeface="Arial"/>
              </a:rPr>
              <a:t>1967</a:t>
            </a:r>
          </a:p>
        </p:txBody>
      </p:sp>
      <p:sp>
        <p:nvSpPr>
          <p:cNvPr id="140" name="Google Shape;140;p23"/>
          <p:cNvSpPr txBox="1"/>
          <p:nvPr/>
        </p:nvSpPr>
        <p:spPr>
          <a:xfrm>
            <a:off x="4189574" y="3196353"/>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fr-FR" sz="2000" b="1">
                <a:solidFill>
                  <a:schemeClr val="lt1"/>
                </a:solidFill>
              </a:rPr>
              <a:t>2016</a:t>
            </a:r>
          </a:p>
        </p:txBody>
      </p:sp>
      <p:sp>
        <p:nvSpPr>
          <p:cNvPr id="141" name="Google Shape;141;p23"/>
          <p:cNvSpPr txBox="1"/>
          <p:nvPr/>
        </p:nvSpPr>
        <p:spPr>
          <a:xfrm>
            <a:off x="5500400" y="2287308"/>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fr-FR" sz="2000" b="1">
                <a:solidFill>
                  <a:schemeClr val="lt1"/>
                </a:solidFill>
              </a:rPr>
              <a:t>2022</a:t>
            </a:r>
          </a:p>
        </p:txBody>
      </p:sp>
      <p:sp>
        <p:nvSpPr>
          <p:cNvPr id="142" name="Google Shape;142;p23"/>
          <p:cNvSpPr txBox="1"/>
          <p:nvPr/>
        </p:nvSpPr>
        <p:spPr>
          <a:xfrm>
            <a:off x="44171" y="3015908"/>
            <a:ext cx="1352698" cy="126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0" i="0" u="none" strike="noStrike" cap="none">
                <a:solidFill>
                  <a:srgbClr val="7F7F7F"/>
                </a:solidFill>
                <a:latin typeface="Arial"/>
                <a:ea typeface="Arial"/>
                <a:cs typeface="Arial"/>
                <a:sym typeface="Arial"/>
              </a:rPr>
              <a:t>Le 5 décembre 1957, le premier Leo club est créé en Pennsylvanie, aux États-Unis.</a:t>
            </a:r>
          </a:p>
        </p:txBody>
      </p:sp>
      <p:sp>
        <p:nvSpPr>
          <p:cNvPr id="143" name="Google Shape;143;p23"/>
          <p:cNvSpPr txBox="1"/>
          <p:nvPr/>
        </p:nvSpPr>
        <p:spPr>
          <a:xfrm>
            <a:off x="5192101" y="3015908"/>
            <a:ext cx="1484734" cy="836233"/>
          </a:xfrm>
          <a:prstGeom prst="rect">
            <a:avLst/>
          </a:prstGeom>
          <a:noFill/>
          <a:ln>
            <a:noFill/>
          </a:ln>
        </p:spPr>
        <p:txBody>
          <a:bodyPr spcFirstLastPara="1" wrap="square" lIns="91425" tIns="45700" rIns="91425" bIns="45700" anchor="t" anchorCtr="0">
            <a:noAutofit/>
          </a:bodyPr>
          <a:lstStyle/>
          <a:p>
            <a:pPr algn="ctr"/>
            <a:r>
              <a:rPr lang="fr-FR" sz="1200">
                <a:solidFill>
                  <a:srgbClr val="7F7F7F"/>
                </a:solidFill>
              </a:rPr>
              <a:t>Les postes d’agent de liaison Leo et Leo-Lion auprès du Cabinet et du Conseil sont créés.</a:t>
            </a:r>
          </a:p>
        </p:txBody>
      </p:sp>
      <p:sp>
        <p:nvSpPr>
          <p:cNvPr id="144" name="Google Shape;144;p23"/>
          <p:cNvSpPr txBox="1"/>
          <p:nvPr/>
        </p:nvSpPr>
        <p:spPr>
          <a:xfrm>
            <a:off x="3703586" y="1034899"/>
            <a:ext cx="1648800"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dirty="0">
                <a:solidFill>
                  <a:srgbClr val="7F7F7F"/>
                </a:solidFill>
              </a:rPr>
              <a:t>La commission ad hoc pour l’implication des jeunes et des jeunes adultes a été mis en place afin de déterminer des stratégies pour impliquer les jeunes membres.</a:t>
            </a:r>
            <a:r>
              <a:rPr lang="fr-FR" sz="1200" b="0" i="0" u="none" strike="noStrike" cap="none" dirty="0">
                <a:solidFill>
                  <a:srgbClr val="7F7F7F"/>
                </a:solidFill>
                <a:latin typeface="Arial"/>
                <a:ea typeface="Arial"/>
                <a:cs typeface="Arial"/>
                <a:sym typeface="Arial"/>
              </a:rPr>
              <a:t> </a:t>
            </a:r>
          </a:p>
        </p:txBody>
      </p:sp>
      <p:sp>
        <p:nvSpPr>
          <p:cNvPr id="145" name="Google Shape;145;p23"/>
          <p:cNvSpPr txBox="1"/>
          <p:nvPr/>
        </p:nvSpPr>
        <p:spPr>
          <a:xfrm>
            <a:off x="1176324" y="1700367"/>
            <a:ext cx="1551251" cy="8806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dirty="0">
                <a:solidFill>
                  <a:srgbClr val="7F7F7F"/>
                </a:solidFill>
              </a:rPr>
              <a:t>Le Lions Clubs International adopte le programme des Leo clubs en tant que programme officiel.</a:t>
            </a:r>
            <a:br>
              <a:rPr lang="fr-FR" sz="1200" b="0" i="0" u="none" strike="noStrike" cap="none" dirty="0">
                <a:solidFill>
                  <a:srgbClr val="7F7F7F"/>
                </a:solidFill>
                <a:latin typeface="Arial"/>
                <a:ea typeface="Arial"/>
                <a:cs typeface="Arial"/>
                <a:sym typeface="Arial"/>
              </a:rPr>
            </a:br>
            <a:endParaRPr lang="fr-FR" sz="1200" b="0" i="0" u="none" strike="noStrike" cap="none" dirty="0">
              <a:solidFill>
                <a:srgbClr val="7F7F7F"/>
              </a:solidFill>
              <a:latin typeface="Arial"/>
              <a:ea typeface="Arial"/>
              <a:cs typeface="Arial"/>
              <a:sym typeface="Arial"/>
            </a:endParaRPr>
          </a:p>
        </p:txBody>
      </p:sp>
      <p:sp>
        <p:nvSpPr>
          <p:cNvPr id="146" name="Google Shape;146;p23"/>
          <p:cNvSpPr/>
          <p:nvPr/>
        </p:nvSpPr>
        <p:spPr>
          <a:xfrm>
            <a:off x="0" y="0"/>
            <a:ext cx="1290300" cy="1105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3"/>
          <p:cNvSpPr txBox="1">
            <a:spLocks noGrp="1"/>
          </p:cNvSpPr>
          <p:nvPr>
            <p:ph type="title"/>
          </p:nvPr>
        </p:nvSpPr>
        <p:spPr>
          <a:xfrm>
            <a:off x="-50725" y="420500"/>
            <a:ext cx="7361400" cy="7764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100000"/>
              </a:lnSpc>
              <a:spcBef>
                <a:spcPts val="0"/>
              </a:spcBef>
              <a:spcAft>
                <a:spcPts val="0"/>
              </a:spcAft>
              <a:buClr>
                <a:srgbClr val="F3C04A"/>
              </a:buClr>
              <a:buSzPts val="1400"/>
              <a:buFont typeface="Arial"/>
              <a:buNone/>
            </a:pPr>
            <a:r>
              <a:rPr lang="fr-FR" sz="3500">
                <a:solidFill>
                  <a:schemeClr val="accent3"/>
                </a:solidFill>
              </a:rPr>
              <a:t>Histoire du programme des Leo clubs</a:t>
            </a:r>
          </a:p>
        </p:txBody>
      </p:sp>
      <p:sp>
        <p:nvSpPr>
          <p:cNvPr id="148" name="Google Shape;148;p23"/>
          <p:cNvSpPr/>
          <p:nvPr/>
        </p:nvSpPr>
        <p:spPr>
          <a:xfrm rot="-5400000">
            <a:off x="2547124" y="1989559"/>
            <a:ext cx="1224000" cy="828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9" name="Google Shape;149;p23"/>
          <p:cNvSpPr txBox="1"/>
          <p:nvPr/>
        </p:nvSpPr>
        <p:spPr>
          <a:xfrm>
            <a:off x="2764387" y="2302369"/>
            <a:ext cx="792900" cy="4590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fr-FR" sz="2000" b="1">
                <a:solidFill>
                  <a:schemeClr val="lt1"/>
                </a:solidFill>
              </a:rPr>
              <a:t>2008</a:t>
            </a:r>
          </a:p>
        </p:txBody>
      </p:sp>
      <p:sp>
        <p:nvSpPr>
          <p:cNvPr id="150" name="Google Shape;150;p23"/>
          <p:cNvSpPr txBox="1"/>
          <p:nvPr/>
        </p:nvSpPr>
        <p:spPr>
          <a:xfrm>
            <a:off x="2359279" y="2968178"/>
            <a:ext cx="1830295"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150" dirty="0">
                <a:solidFill>
                  <a:srgbClr val="7F7F7F"/>
                </a:solidFill>
              </a:rPr>
              <a:t>Les filières Alpha et Omega du programme </a:t>
            </a:r>
            <a:r>
              <a:rPr lang="fr-FR" sz="1150" dirty="0" err="1">
                <a:solidFill>
                  <a:srgbClr val="7F7F7F"/>
                </a:solidFill>
              </a:rPr>
              <a:t>Leos</a:t>
            </a:r>
            <a:r>
              <a:rPr lang="fr-FR" sz="1150" dirty="0">
                <a:solidFill>
                  <a:srgbClr val="7F7F7F"/>
                </a:solidFill>
              </a:rPr>
              <a:t> sont décidées et le logo du programme </a:t>
            </a:r>
            <a:r>
              <a:rPr lang="fr-FR" sz="1150" dirty="0" err="1">
                <a:solidFill>
                  <a:srgbClr val="7F7F7F"/>
                </a:solidFill>
              </a:rPr>
              <a:t>Leos</a:t>
            </a:r>
            <a:r>
              <a:rPr lang="fr-FR" sz="1150" dirty="0">
                <a:solidFill>
                  <a:srgbClr val="7F7F7F"/>
                </a:solidFill>
              </a:rPr>
              <a:t> est mis à jour. Le comité consultatif du programme Leo clubs est approuvé. Les premiers membres du comité débutent au cours de l'année Lion 2009-2010.</a:t>
            </a:r>
          </a:p>
        </p:txBody>
      </p:sp>
      <p:sp>
        <p:nvSpPr>
          <p:cNvPr id="2" name="Google Shape;148;p23">
            <a:extLst>
              <a:ext uri="{FF2B5EF4-FFF2-40B4-BE49-F238E27FC236}">
                <a16:creationId xmlns:a16="http://schemas.microsoft.com/office/drawing/2014/main" id="{9809C423-80C0-B3F3-92CA-A7D4A15EF98D}"/>
              </a:ext>
            </a:extLst>
          </p:cNvPr>
          <p:cNvSpPr/>
          <p:nvPr/>
        </p:nvSpPr>
        <p:spPr>
          <a:xfrm rot="5400000">
            <a:off x="6642766" y="3061508"/>
            <a:ext cx="1224000" cy="828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 name="Google Shape;149;p23">
            <a:extLst>
              <a:ext uri="{FF2B5EF4-FFF2-40B4-BE49-F238E27FC236}">
                <a16:creationId xmlns:a16="http://schemas.microsoft.com/office/drawing/2014/main" id="{29971A99-93D5-E306-F271-53110EFE257A}"/>
              </a:ext>
            </a:extLst>
          </p:cNvPr>
          <p:cNvSpPr txBox="1"/>
          <p:nvPr/>
        </p:nvSpPr>
        <p:spPr>
          <a:xfrm>
            <a:off x="6858316" y="3131276"/>
            <a:ext cx="792900" cy="4590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fr-FR" sz="2000" b="1">
                <a:solidFill>
                  <a:schemeClr val="lt1"/>
                </a:solidFill>
              </a:rPr>
              <a:t>2023</a:t>
            </a:r>
          </a:p>
        </p:txBody>
      </p:sp>
      <p:sp>
        <p:nvSpPr>
          <p:cNvPr id="4" name="Google Shape;150;p23">
            <a:extLst>
              <a:ext uri="{FF2B5EF4-FFF2-40B4-BE49-F238E27FC236}">
                <a16:creationId xmlns:a16="http://schemas.microsoft.com/office/drawing/2014/main" id="{53D853F8-4712-3B97-92E2-1EC96C9F40CF}"/>
              </a:ext>
            </a:extLst>
          </p:cNvPr>
          <p:cNvSpPr txBox="1"/>
          <p:nvPr/>
        </p:nvSpPr>
        <p:spPr>
          <a:xfrm>
            <a:off x="6453712" y="1812689"/>
            <a:ext cx="1399027"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r-FR" sz="1200" b="0" i="0" u="none" strike="noStrike" cap="none" dirty="0">
                <a:solidFill>
                  <a:srgbClr val="7F7F7F"/>
                </a:solidFill>
                <a:latin typeface="Arial"/>
                <a:ea typeface="Arial"/>
                <a:cs typeface="Arial"/>
                <a:sym typeface="Arial"/>
              </a:rPr>
              <a:t>Début de la représentation des </a:t>
            </a:r>
            <a:r>
              <a:rPr lang="fr-FR" sz="1200" b="0" i="0" u="none" strike="noStrike" cap="none" dirty="0" err="1">
                <a:solidFill>
                  <a:srgbClr val="7F7F7F"/>
                </a:solidFill>
                <a:latin typeface="Arial"/>
                <a:ea typeface="Arial"/>
                <a:cs typeface="Arial"/>
                <a:sym typeface="Arial"/>
              </a:rPr>
              <a:t>Leos</a:t>
            </a:r>
            <a:r>
              <a:rPr lang="fr-FR" sz="1200" b="0" i="0" u="none" strike="noStrike" cap="none" dirty="0">
                <a:solidFill>
                  <a:srgbClr val="7F7F7F"/>
                </a:solidFill>
                <a:latin typeface="Arial"/>
                <a:ea typeface="Arial"/>
                <a:cs typeface="Arial"/>
                <a:sym typeface="Arial"/>
              </a:rPr>
              <a:t> ou </a:t>
            </a:r>
          </a:p>
          <a:p>
            <a:pPr marL="0" marR="0" lvl="0" indent="0" algn="ctr" rtl="0">
              <a:lnSpc>
                <a:spcPct val="100000"/>
              </a:lnSpc>
              <a:spcBef>
                <a:spcPts val="0"/>
              </a:spcBef>
              <a:spcAft>
                <a:spcPts val="0"/>
              </a:spcAft>
              <a:buClr>
                <a:srgbClr val="000000"/>
              </a:buClr>
              <a:buSzPts val="1200"/>
              <a:buFont typeface="Arial"/>
              <a:buNone/>
            </a:pPr>
            <a:r>
              <a:rPr lang="fr-FR" sz="1200" dirty="0">
                <a:solidFill>
                  <a:srgbClr val="7F7F7F"/>
                </a:solidFill>
              </a:rPr>
              <a:t>des Leo-Lions aux Nations unies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15032" y="4287588"/>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5456321" cy="1259479"/>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fr-FR" sz="4500">
                <a:latin typeface="Arial"/>
                <a:cs typeface="Arial"/>
              </a:rPr>
              <a:t>Qu'est-ce que cela signifie d'être Leo ?</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7</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388989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8</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585421" y="429598"/>
            <a:ext cx="6941333" cy="4370947"/>
          </a:xfrm>
          <a:prstGeom prst="rect">
            <a:avLst/>
          </a:prstGeom>
        </p:spPr>
        <p:txBody>
          <a:bodyPr lIns="91440" tIns="45720" rIns="91440" bIns="45720" anchor="t">
            <a:normAutofit lnSpcReduction="1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400">
                <a:latin typeface="Arial"/>
                <a:cs typeface="Arial"/>
              </a:rPr>
              <a:t>Il existe de nombreuses façons de rendre service à la collectivité - </a:t>
            </a:r>
            <a:r>
              <a:rPr lang="fr-FR" sz="2400">
                <a:solidFill>
                  <a:srgbClr val="00B050"/>
                </a:solidFill>
                <a:latin typeface="Arial"/>
                <a:cs typeface="Arial"/>
              </a:rPr>
              <a:t>Pourquoi les Leos ?</a:t>
            </a:r>
          </a:p>
          <a:p>
            <a:endParaRPr lang="en-US" sz="2400" dirty="0">
              <a:solidFill>
                <a:srgbClr val="55565A"/>
              </a:solidFill>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fr-FR" sz="2400" b="0">
                <a:solidFill>
                  <a:srgbClr val="55565A"/>
                </a:solidFill>
                <a:latin typeface="Arial"/>
                <a:cs typeface="Arial"/>
              </a:rPr>
              <a:t>Ils servent la collectivité au niveau local et mondial</a:t>
            </a:r>
          </a:p>
          <a:p>
            <a:pPr marL="342900" indent="-342900">
              <a:lnSpc>
                <a:spcPct val="100000"/>
              </a:lnSpc>
              <a:buFont typeface="Arial" panose="020B0604020202020204" pitchFamily="34" charset="0"/>
              <a:buChar char="•"/>
            </a:pPr>
            <a:r>
              <a:rPr lang="fr-FR" sz="2400" b="0">
                <a:solidFill>
                  <a:srgbClr val="55565A"/>
                </a:solidFill>
                <a:latin typeface="Arial" panose="020B0604020202020204" pitchFamily="34" charset="0"/>
                <a:cs typeface="Arial" panose="020B0604020202020204" pitchFamily="34" charset="0"/>
              </a:rPr>
              <a:t>Ils s'épanouissent en tant qu'individu et en tant que leader.</a:t>
            </a:r>
          </a:p>
          <a:p>
            <a:pPr marL="342900" indent="-342900">
              <a:lnSpc>
                <a:spcPct val="100000"/>
              </a:lnSpc>
              <a:buFont typeface="Arial" panose="020B0604020202020204" pitchFamily="34" charset="0"/>
              <a:buChar char="•"/>
            </a:pPr>
            <a:r>
              <a:rPr lang="fr-FR" sz="2400" b="0">
                <a:solidFill>
                  <a:srgbClr val="55565A"/>
                </a:solidFill>
                <a:latin typeface="Arial" panose="020B0604020202020204" pitchFamily="34" charset="0"/>
                <a:cs typeface="Arial" panose="020B0604020202020204" pitchFamily="34" charset="0"/>
              </a:rPr>
              <a:t>Ils développent des compétences essentielles dans la vie courante et des aptitudes au leadership.</a:t>
            </a:r>
          </a:p>
          <a:p>
            <a:pPr marL="342900" indent="-342900">
              <a:lnSpc>
                <a:spcPct val="100000"/>
              </a:lnSpc>
              <a:buFont typeface="Arial" panose="020B0604020202020204" pitchFamily="34" charset="0"/>
              <a:buChar char="•"/>
            </a:pPr>
            <a:r>
              <a:rPr lang="fr-FR" sz="2400" b="0">
                <a:solidFill>
                  <a:srgbClr val="55565A"/>
                </a:solidFill>
                <a:latin typeface="Arial" panose="020B0604020202020204" pitchFamily="34" charset="0"/>
                <a:cs typeface="Arial" panose="020B0604020202020204" pitchFamily="34" charset="0"/>
              </a:rPr>
              <a:t>Ils construisent des liens durables avec des personnes partageant les mêmes idées.</a:t>
            </a:r>
          </a:p>
          <a:p>
            <a:pPr marL="342900" indent="-342900">
              <a:lnSpc>
                <a:spcPct val="100000"/>
              </a:lnSpc>
              <a:buFont typeface="Arial" panose="020B0604020202020204" pitchFamily="34" charset="0"/>
              <a:buChar char="•"/>
            </a:pPr>
            <a:r>
              <a:rPr lang="fr-FR" sz="2400" b="0">
                <a:solidFill>
                  <a:srgbClr val="55565A"/>
                </a:solidFill>
                <a:latin typeface="Arial" panose="020B0604020202020204" pitchFamily="34" charset="0"/>
                <a:cs typeface="Arial" panose="020B0604020202020204" pitchFamily="34" charset="0"/>
              </a:rPr>
              <a:t>Ils ont la possibilité de travailler en réseau</a:t>
            </a:r>
          </a:p>
        </p:txBody>
      </p:sp>
    </p:spTree>
    <p:extLst>
      <p:ext uri="{BB962C8B-B14F-4D97-AF65-F5344CB8AC3E}">
        <p14:creationId xmlns:p14="http://schemas.microsoft.com/office/powerpoint/2010/main" val="162894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0"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6471432"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fr-FR" sz="4500"/>
              <a:t>Pourquoi Créér un Leo club ?</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9</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1598719892"/>
      </p:ext>
    </p:extLst>
  </p:cSld>
  <p:clrMapOvr>
    <a:masterClrMapping/>
  </p:clrMapOvr>
</p:sld>
</file>

<file path=ppt/theme/theme1.xml><?xml version="1.0" encoding="utf-8"?>
<a:theme xmlns:a="http://schemas.openxmlformats.org/drawingml/2006/main" name="Office Theme">
  <a:themeElements>
    <a:clrScheme name="Leo">
      <a:dk1>
        <a:srgbClr val="000000"/>
      </a:dk1>
      <a:lt1>
        <a:srgbClr val="FFFFFF"/>
      </a:lt1>
      <a:dk2>
        <a:srgbClr val="55565A"/>
      </a:dk2>
      <a:lt2>
        <a:srgbClr val="E7E6E6"/>
      </a:lt2>
      <a:accent1>
        <a:srgbClr val="407CCA"/>
      </a:accent1>
      <a:accent2>
        <a:srgbClr val="55565A"/>
      </a:accent2>
      <a:accent3>
        <a:srgbClr val="00AC69"/>
      </a:accent3>
      <a:accent4>
        <a:srgbClr val="EBB700"/>
      </a:accent4>
      <a:accent5>
        <a:srgbClr val="5B9BD5"/>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1444</Words>
  <Application>Microsoft Office PowerPoint</Application>
  <PresentationFormat>On-screen Show (16:9)</PresentationFormat>
  <Paragraphs>124</Paragraphs>
  <Slides>15</Slides>
  <Notes>13</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Histoire du programme des Leo clubs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Christensen, Ashley</dc:creator>
  <cp:lastModifiedBy>Christensen, Ashley</cp:lastModifiedBy>
  <cp:revision>79</cp:revision>
  <dcterms:modified xsi:type="dcterms:W3CDTF">2023-09-01T14:17:37Z</dcterms:modified>
</cp:coreProperties>
</file>