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1" autoAdjust="0"/>
    <p:restoredTop sz="90693" autoAdjust="0"/>
  </p:normalViewPr>
  <p:slideViewPr>
    <p:cSldViewPr>
      <p:cViewPr>
        <p:scale>
          <a:sx n="97" d="100"/>
          <a:sy n="97" d="100"/>
        </p:scale>
        <p:origin x="-9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2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463D2E8-B262-4CD3-9BE2-3EF68E789727}" type="datetimeFigureOut">
              <a:rPr lang="en-US"/>
              <a:pPr>
                <a:defRPr/>
              </a:pPr>
              <a:t>4/1/2014</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764EDBA-FC65-4468-A9CF-2E9F1B6E6135}" type="slidenum">
              <a:rPr lang="en-US"/>
              <a:pPr>
                <a:defRPr/>
              </a:pPr>
              <a:t>‹#›</a:t>
            </a:fld>
            <a:endParaRPr lang="fr-FR"/>
          </a:p>
        </p:txBody>
      </p:sp>
    </p:spTree>
    <p:extLst>
      <p:ext uri="{BB962C8B-B14F-4D97-AF65-F5344CB8AC3E}">
        <p14:creationId xmlns:p14="http://schemas.microsoft.com/office/powerpoint/2010/main" val="204130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662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9C71FC7-0C2A-4F72-B4AE-B18109EAF271}" type="slidenum">
              <a:rPr lang="en-US"/>
              <a:pPr>
                <a:defRPr/>
              </a:pPr>
              <a:t>‹#›</a:t>
            </a:fld>
            <a:endParaRPr lang="fr-FR"/>
          </a:p>
        </p:txBody>
      </p:sp>
    </p:spTree>
    <p:extLst>
      <p:ext uri="{BB962C8B-B14F-4D97-AF65-F5344CB8AC3E}">
        <p14:creationId xmlns:p14="http://schemas.microsoft.com/office/powerpoint/2010/main" val="69362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6E8A64-1D33-47FF-888D-9EF049059336}" type="slidenum">
              <a:rPr lang="en-US"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534C33A-CEAB-433B-B605-91B950069073}" type="slidenum">
              <a:rPr lang="en-US" altLang="en-US" smtClean="0"/>
              <a:pPr eaLnBrk="1" hangingPunct="1">
                <a:spcBef>
                  <a:spcPct val="0"/>
                </a:spcBef>
                <a:defRPr/>
              </a:pPr>
              <a:t>10</a:t>
            </a:fld>
            <a:endParaRPr lang="fr-FR" altLang="en-US" smtClean="0"/>
          </a:p>
        </p:txBody>
      </p:sp>
      <p:sp>
        <p:nvSpPr>
          <p:cNvPr id="4915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915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altLang="en-US" smtClean="0">
                <a:solidFill>
                  <a:srgbClr val="000000"/>
                </a:solidFill>
              </a:rPr>
              <a:t>Vous qui avez deviné E, toutes les réponses sont bonnes, avez raison.  Environ 1/3 des cas de rougeole s'accompagnent de complications comme la cicatrisation de la cornée et la cécité, l'encéphalite, la pneumonie et la diarrhée grave.  Ces complications sont les plus dangereuses dans les régions du monde où les enfants n'ont pas accès à des soins médicaux adéquats, où ils souffrent déjà de problèmes de santé à cause d'un mauvais régime alimentaire, de l'eau de mauvaise qualité ou d'autres maladies.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515C011-7161-47E5-97B7-E60E615315E9}" type="slidenum">
              <a:rPr lang="en-US" altLang="en-US" smtClean="0"/>
              <a:pPr eaLnBrk="1" hangingPunct="1">
                <a:spcBef>
                  <a:spcPct val="0"/>
                </a:spcBef>
                <a:defRPr/>
              </a:pPr>
              <a:t>11</a:t>
            </a:fld>
            <a:endParaRPr lang="fr-FR" altLang="en-US" smtClean="0"/>
          </a:p>
        </p:txBody>
      </p:sp>
      <p:sp>
        <p:nvSpPr>
          <p:cNvPr id="51202" name="Rectangle 1"/>
          <p:cNvSpPr>
            <a:spLocks noGrp="1" noRot="1" noChangeAspect="1" noChangeArrowheads="1" noTextEdit="1"/>
          </p:cNvSpPr>
          <p:nvPr>
            <p:ph type="sldImg"/>
          </p:nvPr>
        </p:nvSpPr>
        <p:spPr>
          <a:ln/>
        </p:spPr>
      </p:sp>
      <p:sp>
        <p:nvSpPr>
          <p:cNvPr id="5120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Combien de décès ont été évités grâce aux efforts de vaccination contre la rougeole depuis 2001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3FF6B24-445C-46EC-8D11-2C32F6994198}" type="slidenum">
              <a:rPr lang="en-US" altLang="en-US" smtClean="0"/>
              <a:pPr eaLnBrk="1" hangingPunct="1">
                <a:spcBef>
                  <a:spcPct val="0"/>
                </a:spcBef>
                <a:defRPr/>
              </a:pPr>
              <a:t>12</a:t>
            </a:fld>
            <a:endParaRPr lang="fr-FR" altLang="en-US" smtClean="0"/>
          </a:p>
        </p:txBody>
      </p:sp>
      <p:sp>
        <p:nvSpPr>
          <p:cNvPr id="53250" name="Rectangle 1"/>
          <p:cNvSpPr>
            <a:spLocks noGrp="1" noRot="1" noChangeAspect="1" noChangeArrowheads="1" noTextEdit="1"/>
          </p:cNvSpPr>
          <p:nvPr>
            <p:ph type="sldImg"/>
          </p:nvPr>
        </p:nvSpPr>
        <p:spPr>
          <a:ln/>
        </p:spPr>
      </p:sp>
      <p:sp>
        <p:nvSpPr>
          <p:cNvPr id="53251"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La réponse est incroyable : 13,8 millions de décès évités !</a:t>
            </a:r>
            <a:r>
              <a:rPr lang="en-US" altLang="en-US" smtClean="0"/>
              <a:t> La vaccination a le pouvoir non seulement de sauver des vies, mais aussi de transformer des vies en les protégeant contre les maladies, en donnant aux enfants une chance de grandir en bonne santé, d'aller à l'école et d'améliorer leurs conditions de vie. Pour 1 dollar, un enfant peut se faire vacciner contre la rougeole. C'est l'une des interventions sanitaires les plus efficaces qui soient. </a:t>
            </a:r>
            <a:endParaRPr lang="fr-FR"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E0C720C-8C07-4BB0-8D3F-EBC10572090D}" type="slidenum">
              <a:rPr lang="en-US" altLang="en-US" smtClean="0"/>
              <a:pPr eaLnBrk="1" hangingPunct="1">
                <a:spcBef>
                  <a:spcPct val="0"/>
                </a:spcBef>
                <a:defRPr/>
              </a:pPr>
              <a:t>13</a:t>
            </a:fld>
            <a:endParaRPr lang="fr-FR" altLang="en-US" smtClean="0"/>
          </a:p>
        </p:txBody>
      </p:sp>
      <p:sp>
        <p:nvSpPr>
          <p:cNvPr id="56322" name="Rectangle 1"/>
          <p:cNvSpPr>
            <a:spLocks noGrp="1" noRot="1" noChangeAspect="1" noChangeArrowheads="1" noTextEdit="1"/>
          </p:cNvSpPr>
          <p:nvPr>
            <p:ph type="sldImg"/>
          </p:nvPr>
        </p:nvSpPr>
        <p:spPr>
          <a:ln/>
        </p:spPr>
      </p:sp>
      <p:sp>
        <p:nvSpPr>
          <p:cNvPr id="5632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Les résultats sont impressionnants ! Grâce au soutien des Lions et au travail de nos partenaires, des millions de vies ont été sauvées. Et pourtant, il reste encore beaucoup à faire. 335 enfants meurent encore chaque jour de la rougeole, 14 morts toutes les heures.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77ECE96B-D9B5-4CE8-8FC0-3D6CE6DD8A6B}" type="slidenum">
              <a:rPr lang="en-US" altLang="en-US" smtClean="0"/>
              <a:pPr eaLnBrk="1" hangingPunct="1">
                <a:spcBef>
                  <a:spcPct val="0"/>
                </a:spcBef>
                <a:defRPr/>
              </a:pPr>
              <a:t>14</a:t>
            </a:fld>
            <a:endParaRPr lang="fr-FR" altLang="en-US" smtClean="0"/>
          </a:p>
        </p:txBody>
      </p:sp>
      <p:sp>
        <p:nvSpPr>
          <p:cNvPr id="58370"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p:spPr>
        <p:txBody>
          <a:bodyPr lIns="0" tIns="0" rIns="0" bIns="0"/>
          <a:lstStyle/>
          <a:p>
            <a:pPr eaLnBrk="1" hangingPunct="1">
              <a:lnSpc>
                <a:spcPct val="95000"/>
              </a:lnSpc>
              <a:spcBef>
                <a:spcPct val="0"/>
              </a:spcBef>
              <a:buFont typeface="Arial" panose="020B0604020202020204" pitchFamily="34" charset="0"/>
              <a:buNone/>
              <a:defRPr/>
            </a:pPr>
            <a:r>
              <a:rPr lang="en-US" altLang="en-US" dirty="0" smtClean="0">
                <a:solidFill>
                  <a:srgbClr val="000000"/>
                </a:solidFill>
              </a:rPr>
              <a:t>Comme vous avez pu le voir, le soutien des Lions a contribué à réduire les décès dus à la rougeole dans le monde entier, mais quel est le parcours de votre don pour atteindre ces résultats impressionnants ? </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Cliquez la souris une fois</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Les clubs et des Lions généreux soutiennent Un vaccin, une vie en versant des dons à la LCIF.  </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Cliquez la souris deux fois</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La LCIF soutient la GAVI.</a:t>
            </a:r>
          </a:p>
          <a:p>
            <a:pPr eaLnBrk="1" hangingPunct="1">
              <a:lnSpc>
                <a:spcPct val="95000"/>
              </a:lnSpc>
              <a:spcBef>
                <a:spcPct val="0"/>
              </a:spcBef>
              <a:buFont typeface="Arial" panose="020B0604020202020204" pitchFamily="34" charset="0"/>
              <a:buNone/>
              <a:defRPr/>
            </a:pPr>
            <a:endParaRPr lang="fr-FR"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Cliquez la souris une fois</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La GAVI achète des vaccins au prix le plus bas et distribue ensuite ceux-ci aux pays prioritaires dans lesquels des poussées épidémiques de rougeole sont nombreuses et </a:t>
            </a:r>
            <a:r>
              <a:rPr dirty="0" smtClean="0"/>
              <a:t>dans lesquels les parents n'ont pas accès à des services de vaccination pour protéger leurs enfants de la rougeole. Des facteurs comme la pauvreté, les limites des systèmes de santé publique et la désinformation sont autant d'obstacles qui ne permettent pas aux familles de prodiguer correctement aux enfants les vaccinations de prévention nécessaires.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Cliquez la souris deux fois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Les travailleurs sanitaires sont formés pour des événements de vaccination dans l'ensemble du pays. Les Lions travaillent avec les responsables locaux pour propager le message concernant les événements de vaccination dans leurs communautés. Les Lions travaillent dur pour encourager les familles à amener leurs enfants pour les faire vacciner. Les Lions distribuent des dépliants, font du porte à porte, organisent le transport des familles pour se rendre à l'événement et se portent volontaires pendant les journées de vaccination. </a:t>
            </a:r>
          </a:p>
          <a:p>
            <a:pPr eaLnBrk="1" hangingPunct="1">
              <a:lnSpc>
                <a:spcPct val="95000"/>
              </a:lnSpc>
              <a:spcBef>
                <a:spcPct val="0"/>
              </a:spcBef>
              <a:buFont typeface="Arial" panose="020B0604020202020204" pitchFamily="34" charset="0"/>
              <a:buNone/>
              <a:defRPr/>
            </a:pPr>
            <a:r>
              <a:rPr lang="en-US" altLang="en-US" i="1" dirty="0" smtClean="0">
                <a:solidFill>
                  <a:srgbClr val="000000"/>
                </a:solidFill>
              </a:rPr>
              <a:t>Cliquez la souris une fois</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Les Lions travaillent dur à toutes les étapes du processus à commencer par le travail avec la GAVI et les autorités sanitaires pour organiser des campagnes de vaccination, jusqu'à la promotion d'événements de vaccination dans leurs communautés, et pour servir de volontaires pendant ces événements. </a:t>
            </a:r>
          </a:p>
          <a:p>
            <a:pPr marL="171450" indent="-171450" eaLnBrk="1" hangingPunct="1">
              <a:lnSpc>
                <a:spcPct val="95000"/>
              </a:lnSpc>
              <a:spcBef>
                <a:spcPct val="0"/>
              </a:spcBef>
              <a:buFont typeface="Arial" panose="020B0604020202020204" pitchFamily="34" charset="0"/>
              <a:buChar char="•"/>
              <a:defRPr/>
            </a:pPr>
            <a:r>
              <a:rPr lang="en-US" altLang="en-US" dirty="0" smtClean="0">
                <a:solidFill>
                  <a:srgbClr val="000000"/>
                </a:solidFill>
              </a:rPr>
              <a:t>Le résultat final du dévouement, du labeur et de la générosité des Lions est formidable. Des millions de vies d'enfants sont sauvées !</a:t>
            </a:r>
          </a:p>
          <a:p>
            <a:pPr marL="171450" indent="-171450" eaLnBrk="1" hangingPunct="1">
              <a:lnSpc>
                <a:spcPct val="95000"/>
              </a:lnSpc>
              <a:spcBef>
                <a:spcPct val="0"/>
              </a:spcBef>
              <a:buFont typeface="Arial" panose="020B0604020202020204" pitchFamily="34" charset="0"/>
              <a:buChar char="•"/>
              <a:defRPr/>
            </a:pPr>
            <a:endParaRPr lang="fr-FR"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fr-FR"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fr-FR" altLang="en-US" dirty="0"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7BFDBB4-B3F3-4D75-AAF6-42CF5C2D398C}" type="slidenum">
              <a:rPr lang="en-US" altLang="en-US" smtClean="0"/>
              <a:pPr eaLnBrk="1" hangingPunct="1">
                <a:spcBef>
                  <a:spcPct val="0"/>
                </a:spcBef>
                <a:defRPr/>
              </a:pPr>
              <a:t>15</a:t>
            </a:fld>
            <a:endParaRPr lang="fr-FR" altLang="en-US" smtClean="0"/>
          </a:p>
        </p:txBody>
      </p:sp>
      <p:sp>
        <p:nvSpPr>
          <p:cNvPr id="60418" name="Rectangle 1"/>
          <p:cNvSpPr>
            <a:spLocks noGrp="1" noRot="1" noChangeAspect="1" noChangeArrowheads="1" noTextEdit="1"/>
          </p:cNvSpPr>
          <p:nvPr>
            <p:ph type="sldImg"/>
          </p:nvPr>
        </p:nvSpPr>
        <p:spPr>
          <a:ln/>
        </p:spPr>
      </p:sp>
      <p:sp>
        <p:nvSpPr>
          <p:cNvPr id="60419"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t>Voici juste un exemple des Lions travaillant dans leur communauté pour faire de la rougeole une histoire ancienne. </a:t>
            </a:r>
            <a:endParaRPr lang="fr-FR" altLang="en-US" smtClean="0"/>
          </a:p>
          <a:p>
            <a:pPr eaLnBrk="1" hangingPunct="1">
              <a:lnSpc>
                <a:spcPct val="95000"/>
              </a:lnSpc>
              <a:spcBef>
                <a:spcPct val="0"/>
              </a:spcBef>
            </a:pPr>
            <a:endParaRPr lang="fr-FR" altLang="en-US" smtClean="0"/>
          </a:p>
          <a:p>
            <a:pPr eaLnBrk="1" hangingPunct="1">
              <a:lnSpc>
                <a:spcPct val="95000"/>
              </a:lnSpc>
              <a:spcBef>
                <a:spcPct val="0"/>
              </a:spcBef>
            </a:pPr>
            <a:r>
              <a:rPr lang="en-US" altLang="en-US" smtClean="0"/>
              <a:t>Au début du mois de novembre, les Lions du Botswana ont aidé le Ministère de la santé du pays dans une campagne de cinq jours pour atteindre 95 pourcent des enfants de moins de cinq ans avec des vaccins contre la rougeole, des suppléments de vitamine A et des pilules de vermifugation. Près de 200 000 enfants ont été vaccinés pendant cette campagne. </a:t>
            </a:r>
          </a:p>
          <a:p>
            <a:pPr eaLnBrk="1" hangingPunct="1">
              <a:lnSpc>
                <a:spcPct val="95000"/>
              </a:lnSpc>
              <a:spcBef>
                <a:spcPct val="0"/>
              </a:spcBef>
            </a:pPr>
            <a:endParaRPr lang="fr-FR" altLang="en-US" smtClean="0"/>
          </a:p>
          <a:p>
            <a:r>
              <a:rPr lang="en-US" altLang="en-US" smtClean="0"/>
              <a:t>Les Lions ont joué un rôle clé pour propager le message de cette campagne. Dans tout le pays, les Lions ont aidé à engager des systèmes de diffusion publique, des remorques de camions et ils ont même organisé des défilés de voitures pour répandre le message concernant la campagne de vaccination à la population. </a:t>
            </a:r>
          </a:p>
          <a:p>
            <a:r>
              <a:rPr lang="en-US" altLang="en-US" smtClean="0"/>
              <a:t>Dans une région du pays, deux équipes de Lions ont fait du porte à porte pour rappeler aux familles qu'elles devaient amener leurs enfants pour les faire vacciner. À Tonota, dans l'est du Botswana, les Lions ont participé au financement d'un bus pour amener des familles de régions lointaines au village pour qu'elles ne manquent pas l'occasion de se faire vacciner. </a:t>
            </a:r>
          </a:p>
          <a:p>
            <a:endParaRPr lang="fr-FR" altLang="en-US"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r>
              <a:rPr lang="en-US" altLang="en-US" smtClean="0"/>
              <a:t>Maintenant que vous comprenez le problème posé par la rougeole, vous pourrez vous demander comment vous et vos amis Lions pouvez nous aider. Il existe de nombreuses façons importantes de le faire, par exemple en parlant de la rougeole à d'autres Lions et non Lions et en sensibilisant le grand public à l'importance des vaccinations. Mais la mesure la plus importante à prendre actuellement par vous et votre club est d'aider à récolter des fonds au profit de l'initiative Un vaccin, une vie.</a:t>
            </a:r>
          </a:p>
        </p:txBody>
      </p:sp>
      <p:sp>
        <p:nvSpPr>
          <p:cNvPr id="3277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3D04B9B-5CA8-4003-892F-F2CA16D35678}" type="slidenum">
              <a:rPr lang="en-US" altLang="en-US" smtClean="0"/>
              <a:pPr eaLnBrk="1" hangingPunct="1">
                <a:spcBef>
                  <a:spcPct val="0"/>
                </a:spcBef>
                <a:defRPr/>
              </a:pPr>
              <a:t>16</a:t>
            </a:fld>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C434CF0-8BD2-4ACA-878D-7426DBBD2E2C}" type="slidenum">
              <a:rPr lang="en-US" altLang="en-US" smtClean="0"/>
              <a:pPr eaLnBrk="1" hangingPunct="1">
                <a:spcBef>
                  <a:spcPct val="0"/>
                </a:spcBef>
                <a:defRPr/>
              </a:pPr>
              <a:t>17</a:t>
            </a:fld>
            <a:endParaRPr lang="fr-FR" altLang="en-US" smtClean="0"/>
          </a:p>
        </p:txBody>
      </p:sp>
      <p:sp>
        <p:nvSpPr>
          <p:cNvPr id="6451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451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altLang="en-US" smtClean="0">
                <a:solidFill>
                  <a:srgbClr val="000000"/>
                </a:solidFill>
              </a:rPr>
              <a:t>Posez-vous la question suivante : Si votre club donne 1 000 $US à l'initiative Un vaccin, Une vie, combien la Bill &amp; Melinda Gates Foundation offrira-t-elle en fonds de contrepartie ?</a:t>
            </a:r>
          </a:p>
          <a:p>
            <a:pPr eaLnBrk="1" hangingPunct="1">
              <a:lnSpc>
                <a:spcPct val="95000"/>
              </a:lnSpc>
              <a:spcBef>
                <a:spcPct val="0"/>
              </a:spcBef>
            </a:pPr>
            <a:endParaRPr lang="fr-FR"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rPr>
              <a:t>La réponse est : 1 000 $US.  Cela veut dire que le don de votre club aura un plus grand impact que jamais, et qu'il aidera à sauver deux fois plus de vies.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altLang="en-US" smtClean="0"/>
              <a:t>Il est facile de verser un don. Vous pouvez vous connecter au site www.lcif.org et faire un don au moyen d'une carte bancaire ou envoyer un chèque en dollars US. Vous pouvez aussi virer des fonds directement ou par le truchement des comptes bancaires des Lions locaux. Quelle que soit la méthode retenue, ne manquez pas de marquer le don comme étant destiné à la "rougeole". Si vous sollicitez le titre de CMF pour le don, veuillez ne pas oublier de cocher "Rougeole" sous "But du don".</a:t>
            </a:r>
          </a:p>
          <a:p>
            <a:pPr eaLnBrk="1" hangingPunct="1"/>
            <a:endParaRPr lang="fr-FR" altLang="en-US" smtClean="0"/>
          </a:p>
          <a:p>
            <a:pPr eaLnBrk="1" hangingPunct="1"/>
            <a:endParaRPr lang="fr-FR" altLang="en-US" smtClean="0"/>
          </a:p>
        </p:txBody>
      </p:sp>
      <p:sp>
        <p:nvSpPr>
          <p:cNvPr id="3584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E782086-4291-4A97-B65F-909985DF852D}" type="slidenum">
              <a:rPr lang="en-US" altLang="en-US" smtClean="0"/>
              <a:pPr eaLnBrk="1" hangingPunct="1">
                <a:spcBef>
                  <a:spcPct val="0"/>
                </a:spcBef>
                <a:defRPr/>
              </a:pPr>
              <a:t>18</a:t>
            </a:fld>
            <a:endParaRPr lang="fr-F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en-US" altLang="en-US" smtClean="0"/>
              <a:t>J'espère que vous avez appris quelque chose aujourd'hui sur l'initiative Un vaccin, une vie. Je me ferai un plaisir de répondre à vos questions.  </a:t>
            </a:r>
          </a:p>
        </p:txBody>
      </p:sp>
      <p:sp>
        <p:nvSpPr>
          <p:cNvPr id="3686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B322DD4-0382-4B52-8FC0-3EC662EFF4AB}" type="slidenum">
              <a:rPr lang="en-US" altLang="en-US" smtClean="0"/>
              <a:pPr eaLnBrk="1" hangingPunct="1">
                <a:spcBef>
                  <a:spcPct val="0"/>
                </a:spcBef>
                <a:defRPr/>
              </a:pPr>
              <a:t>19</a:t>
            </a:fld>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11F4D2C-B9BA-4A91-988B-FB32D5F87F75}" type="slidenum">
              <a:rPr lang="en-US" altLang="en-US" smtClean="0"/>
              <a:pPr eaLnBrk="1" hangingPunct="1">
                <a:spcBef>
                  <a:spcPct val="0"/>
                </a:spcBef>
                <a:defRPr/>
              </a:pPr>
              <a:t>2</a:t>
            </a:fld>
            <a:endParaRPr lang="fr-FR" altLang="en-US" smtClean="0"/>
          </a:p>
        </p:txBody>
      </p:sp>
      <p:sp>
        <p:nvSpPr>
          <p:cNvPr id="31746" name="Rectangle 1"/>
          <p:cNvSpPr>
            <a:spLocks noGrp="1" noRot="1" noChangeAspect="1" noChangeArrowheads="1" noTextEdit="1"/>
          </p:cNvSpPr>
          <p:nvPr>
            <p:ph type="sldImg"/>
          </p:nvPr>
        </p:nvSpPr>
        <p:spPr>
          <a:ln/>
        </p:spPr>
      </p:sp>
      <p:sp>
        <p:nvSpPr>
          <p:cNvPr id="3174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Les Lions sont activement engagés dans la lutte pour éradiquer la rougeole depuis 2010, lorsque les </a:t>
            </a:r>
            <a:r>
              <a:rPr lang="en-US" smtClean="0"/>
              <a:t>Lions et la LCIF se sont associés à l'initiative de lutte contre la rougeole et la rubéole et à la Bill &amp; Melinda Gates Foundation pour mener des programmes pilotes dans des pays africains, en vaccinant plus de 41 millions d'enfants. </a:t>
            </a:r>
          </a:p>
          <a:p>
            <a:pPr eaLnBrk="1" hangingPunct="1">
              <a:lnSpc>
                <a:spcPct val="95000"/>
              </a:lnSpc>
              <a:spcBef>
                <a:spcPct val="0"/>
              </a:spcBef>
            </a:pPr>
            <a:endParaRPr lang="fr-FR" smtClean="0"/>
          </a:p>
          <a:p>
            <a:pPr eaLnBrk="1" hangingPunct="1">
              <a:lnSpc>
                <a:spcPct val="95000"/>
              </a:lnSpc>
              <a:spcBef>
                <a:spcPct val="0"/>
              </a:spcBef>
            </a:pPr>
            <a:r>
              <a:rPr lang="en-US" smtClean="0"/>
              <a:t>Au cours des dernières années, les Lions ont joué un rôle décisif dans les efforts de mobilisation sociale en collaborant avec les responsables locaux, coordonnant la publicité au niveau des communautés et en se portant volontaires dans les centres de vaccination. Des millions d'enfants ont été vaccinés grâce au travail des Lions dans leurs communautés. Mais pourquoi la lutte pour éradiquer la rougeole est-elle si importante ? </a:t>
            </a:r>
            <a:endParaRPr lang="fr-FR" altLang="en-US"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C7AFFA7-FFEF-4EFB-AC8D-DC207AC1B8BF}" type="slidenum">
              <a:rPr lang="en-US" altLang="en-US" smtClean="0"/>
              <a:pPr eaLnBrk="1" hangingPunct="1">
                <a:spcBef>
                  <a:spcPct val="0"/>
                </a:spcBef>
                <a:defRPr/>
              </a:pPr>
              <a:t>3</a:t>
            </a:fld>
            <a:endParaRPr lang="fr-FR" altLang="en-US" smtClean="0"/>
          </a:p>
        </p:txBody>
      </p:sp>
      <p:sp>
        <p:nvSpPr>
          <p:cNvPr id="33794" name="Rectangle 1"/>
          <p:cNvSpPr>
            <a:spLocks noGrp="1" noRot="1" noChangeAspect="1" noChangeArrowheads="1" noTextEdit="1"/>
          </p:cNvSpPr>
          <p:nvPr>
            <p:ph type="sldImg"/>
          </p:nvPr>
        </p:nvSpPr>
        <p:spPr>
          <a:ln/>
        </p:spPr>
      </p:sp>
      <p:sp>
        <p:nvSpPr>
          <p:cNvPr id="33795"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La rougeole tue 335 enfants tous les jours. Cela revient à plus de 122 000 enfants par an. Pourtant, elle est tout à fait évitable. Vous êtes nombreux ici à bien connaître la rougeole. Par contre, vous ne connaissez peut-être pas bien l'impact dévastateur de la rougeole dans le monde, même à notre époque, et les raisons pour lesquelles les Lions continuent de la combattre.  </a:t>
            </a:r>
          </a:p>
          <a:p>
            <a:pPr eaLnBrk="1" hangingPunct="1">
              <a:lnSpc>
                <a:spcPct val="95000"/>
              </a:lnSpc>
              <a:spcBef>
                <a:spcPct val="0"/>
              </a:spcBef>
            </a:pPr>
            <a:endParaRPr lang="fr-FR" altLang="en-US" smtClean="0">
              <a:solidFill>
                <a:srgbClr val="000000"/>
              </a:solidFill>
              <a:cs typeface="Times New Roman" pitchFamily="18" charset="0"/>
            </a:endParaRPr>
          </a:p>
          <a:p>
            <a:pPr eaLnBrk="1" hangingPunct="1">
              <a:lnSpc>
                <a:spcPct val="95000"/>
              </a:lnSpc>
              <a:spcBef>
                <a:spcPct val="0"/>
              </a:spcBef>
            </a:pPr>
            <a:r>
              <a:rPr lang="en-US" altLang="en-US" smtClean="0">
                <a:solidFill>
                  <a:srgbClr val="000000"/>
                </a:solidFill>
              </a:rPr>
              <a:t>Aujourd'hui, vous apprendrez ces raisons et j'espère que vous vous associerez à cette lutte.  Nous ne supprimerons la rougeole que si vous et vos amis Lions nous aident.</a:t>
            </a:r>
          </a:p>
          <a:p>
            <a:pPr eaLnBrk="1" hangingPunct="1">
              <a:lnSpc>
                <a:spcPct val="95000"/>
              </a:lnSpc>
              <a:spcBef>
                <a:spcPct val="0"/>
              </a:spcBef>
            </a:pPr>
            <a:endParaRPr lang="fr-FR" altLang="en-US" smtClean="0">
              <a:solidFill>
                <a:srgbClr val="000000"/>
              </a:solidFill>
              <a:cs typeface="Times New Roman" pitchFamily="18" charset="0"/>
            </a:endParaRPr>
          </a:p>
          <a:p>
            <a:pPr eaLnBrk="1" hangingPunct="1">
              <a:lnSpc>
                <a:spcPct val="95000"/>
              </a:lnSpc>
              <a:spcBef>
                <a:spcPct val="0"/>
              </a:spcBef>
            </a:pPr>
            <a:endParaRPr lang="fr-FR" altLang="en-US"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170A6F8F-B314-4DBF-B0B6-CF84CC684391}" type="slidenum">
              <a:rPr lang="en-US" altLang="en-US" smtClean="0"/>
              <a:pPr eaLnBrk="1" hangingPunct="1">
                <a:spcBef>
                  <a:spcPct val="0"/>
                </a:spcBef>
                <a:defRPr/>
              </a:pPr>
              <a:t>4</a:t>
            </a:fld>
            <a:endParaRPr lang="fr-FR" altLang="en-US" smtClean="0"/>
          </a:p>
        </p:txBody>
      </p:sp>
      <p:sp>
        <p:nvSpPr>
          <p:cNvPr id="35842" name="Rectangle 1"/>
          <p:cNvSpPr>
            <a:spLocks noGrp="1" noRot="1" noChangeAspect="1" noChangeArrowheads="1" noTextEdit="1"/>
          </p:cNvSpPr>
          <p:nvPr>
            <p:ph type="sldImg"/>
          </p:nvPr>
        </p:nvSpPr>
        <p:spPr>
          <a:ln/>
        </p:spPr>
      </p:sp>
      <p:sp>
        <p:nvSpPr>
          <p:cNvPr id="3584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altLang="en-US" smtClean="0">
                <a:solidFill>
                  <a:srgbClr val="000000"/>
                </a:solidFill>
              </a:rPr>
              <a:t>J'aimerais d'abord vous parler un peu de la rougeole.  </a:t>
            </a:r>
          </a:p>
          <a:p>
            <a:pPr marL="273050" lvl="1" eaLnBrk="1" hangingPunct="1">
              <a:lnSpc>
                <a:spcPct val="95000"/>
              </a:lnSpc>
              <a:spcBef>
                <a:spcPct val="0"/>
              </a:spcBef>
              <a:buFontTx/>
              <a:buChar char="•"/>
            </a:pPr>
            <a:r>
              <a:rPr lang="en-US" altLang="en-US" smtClean="0">
                <a:solidFill>
                  <a:srgbClr val="000000"/>
                </a:solidFill>
              </a:rPr>
              <a:t> La rougeole est l'une des cinq premières causes mondiales de fatalités qui pourraient être évitées par les vaccinations.</a:t>
            </a:r>
          </a:p>
          <a:p>
            <a:pPr marL="273050" lvl="1" eaLnBrk="1" hangingPunct="1">
              <a:lnSpc>
                <a:spcPct val="95000"/>
              </a:lnSpc>
              <a:spcBef>
                <a:spcPct val="0"/>
              </a:spcBef>
              <a:buFontTx/>
              <a:buChar char="•"/>
            </a:pPr>
            <a:r>
              <a:rPr lang="en-US" altLang="en-US" smtClean="0">
                <a:solidFill>
                  <a:srgbClr val="000000"/>
                </a:solidFill>
              </a:rPr>
              <a:t> Elle est facile à prévenir et la prévention est peu chère car le vaccin coûte moins d'un dollar US et donne l'immunité pendant la vie entière.</a:t>
            </a:r>
          </a:p>
          <a:p>
            <a:pPr marL="273050" lvl="1" eaLnBrk="1" hangingPunct="1">
              <a:lnSpc>
                <a:spcPct val="95000"/>
              </a:lnSpc>
              <a:spcBef>
                <a:spcPct val="0"/>
              </a:spcBef>
              <a:buFontTx/>
              <a:buChar char="•"/>
            </a:pPr>
            <a:r>
              <a:rPr lang="en-US" altLang="en-US" smtClean="0">
                <a:solidFill>
                  <a:srgbClr val="000000"/>
                </a:solidFill>
              </a:rPr>
              <a:t> Elle existe dans toutes les régions du monde - les épidémies de rougeole ont eu lieu sur chaque continent et dans tous les climats</a:t>
            </a:r>
          </a:p>
          <a:p>
            <a:pPr marL="273050" lvl="1" eaLnBrk="1" hangingPunct="1">
              <a:spcBef>
                <a:spcPct val="0"/>
              </a:spcBef>
              <a:buFontTx/>
              <a:buChar char="•"/>
            </a:pPr>
            <a:r>
              <a:rPr lang="en-US" altLang="en-US" smtClean="0">
                <a:solidFill>
                  <a:srgbClr val="000000"/>
                </a:solidFill>
              </a:rPr>
              <a:t> La rougeole est l'une des maladies les plus contagieuses : 90 % de ceux exposés au virus de la rougeole la contracteront s'ils ne sont pas immunisés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9AFEC209-AFE9-4979-881F-885FE7C306B7}" type="slidenum">
              <a:rPr lang="en-US" altLang="en-US" smtClean="0"/>
              <a:pPr>
                <a:defRPr/>
              </a:pPr>
              <a:t>5</a:t>
            </a:fld>
            <a:endParaRPr lang="fr-FR" altLang="en-US" smtClean="0"/>
          </a:p>
        </p:txBody>
      </p:sp>
      <p:sp>
        <p:nvSpPr>
          <p:cNvPr id="37890"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r>
              <a:rPr lang="en-US" altLang="en-US" dirty="0" smtClean="0"/>
              <a:t>Un nouveau partenariat avec l'Alliance GAVI a été annoncé en juillet 2013. Le nouveau partenariat permet à la LCIF et aux Lions de poursuivre leurs efforts de collecte de fonds et de partenariat sur le terrain, de façon très semblable à ceux que nous poursuivons depuis 2010, et il permettra de protéger des dizaines de millions d'enfants contre la rougeole dans les pays les plus pauvres du monde.   </a:t>
            </a:r>
          </a:p>
          <a:p>
            <a:pPr>
              <a:defRPr/>
            </a:pPr>
            <a:endParaRPr lang="fr-FR" altLang="en-US" dirty="0" smtClean="0">
              <a:cs typeface="Times New Roman" panose="02020603050405020304" pitchFamily="18" charset="0"/>
            </a:endParaRPr>
          </a:p>
          <a:p>
            <a:pPr marL="171450" indent="-171450">
              <a:buFontTx/>
              <a:buChar char="•"/>
              <a:defRPr/>
            </a:pPr>
            <a:r>
              <a:rPr lang="en-US" altLang="en-US" dirty="0" smtClean="0"/>
              <a:t>Les Lions se sont engagés à collecter 30 millions de dollars avant la date de leur 100ème anniversaire en 2017. Les fonds récoltés par les Lions seront abondés à montant égal par les partenaires du GAVI Matching Fund, le Ministère du Développement international (DFID) du Royaume-Uni et la Bill &amp; Melinda Gates Foundation, portant le total à 60 millions de dollars US. Grâce à nos efforts conjoints avec GAVI et d'autres partenaires, les Lions vont pouvoir augmenter l'accès à des services d'immunisation de qualité à tous les niveaux, globalement, nationalement et localement, au bénéfice des enfants dans le monde entier.  </a:t>
            </a:r>
          </a:p>
          <a:p>
            <a:pPr marL="171450" indent="-171450">
              <a:buFontTx/>
              <a:buChar char="•"/>
              <a:defRPr/>
            </a:pPr>
            <a:endParaRPr lang="fr-FR" altLang="en-US" dirty="0" smtClean="0">
              <a:cs typeface="Times New Roman" panose="02020603050405020304" pitchFamily="18" charset="0"/>
            </a:endParaRPr>
          </a:p>
          <a:p>
            <a:pPr marL="171450" indent="-171450">
              <a:buFontTx/>
              <a:buChar char="•"/>
              <a:defRPr/>
            </a:pPr>
            <a:r>
              <a:rPr lang="en-US" altLang="en-US" dirty="0" smtClean="0"/>
              <a:t>Les Lions joueront également un rôle clé dans la mobilisation sociale en collaborant avec les responsables locaux pour coordonner la promotion du projet et se porter volontaires dans les centres de vaccination. Grâce à nos efforts de collecte de fonds et de sensibilisation, les Lions contribueront à la vaccination de plus de 114 millions d'enfants. </a:t>
            </a:r>
          </a:p>
          <a:p>
            <a:pPr marL="171450" indent="-171450">
              <a:buFontTx/>
              <a:buChar char="•"/>
              <a:defRPr/>
            </a:pPr>
            <a:endParaRPr lang="fr-FR" altLang="en-US" sz="1600" dirty="0" smtClean="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F9BEA6-9802-4CE0-8C8A-8451D32C7C4C}" type="slidenum">
              <a:rPr lang="en-US" altLang="en-US" smtClean="0"/>
              <a:pPr eaLnBrk="1" hangingPunct="1">
                <a:spcBef>
                  <a:spcPct val="0"/>
                </a:spcBef>
                <a:defRPr/>
              </a:pPr>
              <a:t>6</a:t>
            </a:fld>
            <a:endParaRPr lang="fr-FR" altLang="en-US" smtClean="0"/>
          </a:p>
        </p:txBody>
      </p:sp>
      <p:sp>
        <p:nvSpPr>
          <p:cNvPr id="39938"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p:spPr>
        <p:txBody>
          <a:bodyPr lIns="0" tIns="0" rIns="0" bIns="0"/>
          <a:lstStyle/>
          <a:p>
            <a:pPr marL="171450" indent="-171450">
              <a:buFontTx/>
              <a:buChar char="•"/>
              <a:defRPr/>
            </a:pPr>
            <a:r>
              <a:rPr lang="en-US" altLang="en-US" dirty="0" smtClean="0"/>
              <a:t>L'Alliance GAVI a été établie en 2000 en tant que « Global Alliance for Vaccines and Immunisations » (GAVI, Alliance globale pour la vaccination et l'immunisation) pour financer des vaccins pour les enfants dans plus de 70 des pays les plus pauvres du monde. La mission de GAVI est de développer l'accès à la vaccination dans les pays défavorisés afin de préserver la santé des populations et de sauver la vie des enfants. </a:t>
            </a:r>
          </a:p>
          <a:p>
            <a:pPr>
              <a:defRPr/>
            </a:pPr>
            <a:endParaRPr lang="fr-FR" altLang="en-US" dirty="0" smtClean="0">
              <a:cs typeface="Times New Roman" panose="02020603050405020304" pitchFamily="18" charset="0"/>
            </a:endParaRPr>
          </a:p>
          <a:p>
            <a:pPr marL="171450" indent="-171450">
              <a:buFontTx/>
              <a:buChar char="•"/>
              <a:defRPr/>
            </a:pPr>
            <a:r>
              <a:rPr lang="en-US" altLang="en-US" dirty="0" smtClean="0"/>
              <a:t>Depuis l'année 2000, 440 millions d'enfants de plus ont été vaccinés contre les principales maladies évitables par la vaccination, y compris la rougeole, dans les pays les plus pauvres du monde, grâce au soutien de GAVI, ce qui a permis d'éviter environ six millions de décès. </a:t>
            </a:r>
            <a:endParaRPr lang="fr-FR" altLang="en-US" dirty="0" smtClean="0">
              <a:latin typeface="Arial" pitchFamily="34" charset="0"/>
            </a:endParaRPr>
          </a:p>
          <a:p>
            <a:pPr eaLnBrk="1" hangingPunct="1">
              <a:lnSpc>
                <a:spcPct val="95000"/>
              </a:lnSpc>
              <a:spcBef>
                <a:spcPct val="0"/>
              </a:spcBef>
              <a:defRPr/>
            </a:pPr>
            <a:endParaRPr lang="fr-FR" altLang="en-US" dirty="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C48ECA-B3C3-47AE-8C6A-59338BCB1A74}" type="slidenum">
              <a:rPr lang="en-US" altLang="en-US" smtClean="0"/>
              <a:pPr eaLnBrk="1" hangingPunct="1">
                <a:spcBef>
                  <a:spcPct val="0"/>
                </a:spcBef>
                <a:defRPr/>
              </a:pPr>
              <a:t>7</a:t>
            </a:fld>
            <a:endParaRPr lang="fr-FR" altLang="en-US" smtClean="0"/>
          </a:p>
        </p:txBody>
      </p:sp>
      <p:sp>
        <p:nvSpPr>
          <p:cNvPr id="41986"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en-US" dirty="0" smtClean="0">
                <a:solidFill>
                  <a:srgbClr val="000000"/>
                </a:solidFill>
              </a:rPr>
              <a:t>Nous allons maintenant tenir une petite foire aux questions. N'hésitez pas à dire la réponse à haute voix si vous la connaissez !</a:t>
            </a:r>
          </a:p>
          <a:p>
            <a:pPr eaLnBrk="1" hangingPunct="1">
              <a:lnSpc>
                <a:spcPct val="95000"/>
              </a:lnSpc>
              <a:spcBef>
                <a:spcPct val="0"/>
              </a:spcBef>
              <a:defRPr/>
            </a:pPr>
            <a:endParaRPr lang="fr-FR" dirty="0" smtClean="0">
              <a:solidFill>
                <a:srgbClr val="000000"/>
              </a:solidFill>
              <a:cs typeface="Times New Roman" pitchFamily="18" charset="0"/>
            </a:endParaRPr>
          </a:p>
          <a:p>
            <a:pPr eaLnBrk="1" hangingPunct="1">
              <a:lnSpc>
                <a:spcPct val="95000"/>
              </a:lnSpc>
              <a:spcBef>
                <a:spcPct val="0"/>
              </a:spcBef>
              <a:defRPr/>
            </a:pPr>
            <a:r>
              <a:rPr lang="en-US" dirty="0" smtClean="0">
                <a:solidFill>
                  <a:srgbClr val="000000"/>
                </a:solidFill>
              </a:rPr>
              <a:t>Quelles régions du monde sont touchées actuellement par la rougeole ?</a:t>
            </a:r>
          </a:p>
          <a:p>
            <a:pPr marL="342900" indent="-342900" eaLnBrk="1" hangingPunct="1">
              <a:lnSpc>
                <a:spcPct val="95000"/>
              </a:lnSpc>
              <a:spcBef>
                <a:spcPct val="0"/>
              </a:spcBef>
              <a:buFontTx/>
              <a:buAutoNum type="alphaUcPeriod"/>
              <a:defRPr/>
            </a:pPr>
            <a:r>
              <a:rPr lang="en-US" dirty="0" smtClean="0">
                <a:solidFill>
                  <a:srgbClr val="000000"/>
                </a:solidFill>
              </a:rPr>
              <a:t>Les pays en voie de développement</a:t>
            </a:r>
          </a:p>
          <a:p>
            <a:pPr marL="342900" indent="-342900" eaLnBrk="1" hangingPunct="1">
              <a:lnSpc>
                <a:spcPct val="95000"/>
              </a:lnSpc>
              <a:spcBef>
                <a:spcPct val="0"/>
              </a:spcBef>
              <a:buFontTx/>
              <a:buAutoNum type="alphaUcPeriod"/>
              <a:defRPr/>
            </a:pPr>
            <a:r>
              <a:rPr lang="en-US" dirty="0" smtClean="0">
                <a:solidFill>
                  <a:srgbClr val="000000"/>
                </a:solidFill>
              </a:rPr>
              <a:t>L'Afrique </a:t>
            </a:r>
          </a:p>
          <a:p>
            <a:pPr marL="342900" indent="-342900" eaLnBrk="1" hangingPunct="1">
              <a:lnSpc>
                <a:spcPct val="95000"/>
              </a:lnSpc>
              <a:spcBef>
                <a:spcPct val="0"/>
              </a:spcBef>
              <a:buFontTx/>
              <a:buAutoNum type="alphaUcPeriod"/>
              <a:defRPr/>
            </a:pPr>
            <a:r>
              <a:rPr lang="en-US" dirty="0" smtClean="0">
                <a:solidFill>
                  <a:srgbClr val="000000"/>
                </a:solidFill>
              </a:rPr>
              <a:t>L'Afrique, l'Asie et l'Europe</a:t>
            </a:r>
          </a:p>
          <a:p>
            <a:pPr marL="342900" indent="-342900" eaLnBrk="1" hangingPunct="1">
              <a:lnSpc>
                <a:spcPct val="95000"/>
              </a:lnSpc>
              <a:spcBef>
                <a:spcPct val="0"/>
              </a:spcBef>
              <a:buFontTx/>
              <a:buAutoNum type="alphaUcPeriod"/>
              <a:defRPr/>
            </a:pPr>
            <a:r>
              <a:rPr lang="en-US" dirty="0" smtClean="0">
                <a:solidFill>
                  <a:srgbClr val="000000"/>
                </a:solidFill>
              </a:rPr>
              <a:t>Toutes les régions du monde sont touchées par la rougeole</a:t>
            </a:r>
          </a:p>
          <a:p>
            <a:pPr eaLnBrk="1" hangingPunct="1">
              <a:lnSpc>
                <a:spcPct val="95000"/>
              </a:lnSpc>
              <a:spcBef>
                <a:spcPct val="0"/>
              </a:spcBef>
              <a:defRPr/>
            </a:pPr>
            <a:endParaRPr lang="fr-FR"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1AF3A80-DF05-453E-8853-66E71E6F8129}" type="slidenum">
              <a:rPr lang="en-US" altLang="en-US" smtClean="0"/>
              <a:pPr eaLnBrk="1" hangingPunct="1">
                <a:spcBef>
                  <a:spcPct val="0"/>
                </a:spcBef>
                <a:defRPr/>
              </a:pPr>
              <a:t>8</a:t>
            </a:fld>
            <a:endParaRPr lang="fr-FR" altLang="en-US" smtClean="0"/>
          </a:p>
        </p:txBody>
      </p:sp>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altLang="en-US" smtClean="0"/>
              <a:t>Les points sur la carte montrent tous les endroits où une grave poussée épidémique de la rougeole a eu lieu l'année dernière. Comme vous le voyez, toutes les régions du monde sont touchées par la rougeole. Même les régions du monde où l'on pense que la rougeole a été maîtrisée (comme les Amériques et l'Europe) peuvent être frappées par de graves poussées épidémiques si les habitants ne maintiennent pas un taux important de vaccination.</a:t>
            </a:r>
          </a:p>
          <a:p>
            <a:pPr eaLnBrk="1" hangingPunct="1">
              <a:lnSpc>
                <a:spcPct val="95000"/>
              </a:lnSpc>
              <a:spcBef>
                <a:spcPct val="0"/>
              </a:spcBef>
            </a:pPr>
            <a:endParaRPr lang="fr-FR" altLang="en-US" smtClean="0">
              <a:solidFill>
                <a:srgbClr val="000000"/>
              </a:solidFill>
              <a:latin typeface="Arial" charset="0"/>
            </a:endParaRPr>
          </a:p>
          <a:p>
            <a:pPr eaLnBrk="1" hangingPunct="1">
              <a:lnSpc>
                <a:spcPct val="95000"/>
              </a:lnSpc>
              <a:spcBef>
                <a:spcPct val="0"/>
              </a:spcBef>
            </a:pPr>
            <a:r>
              <a:rPr lang="en-US" altLang="en-US" smtClean="0">
                <a:solidFill>
                  <a:srgbClr val="000000"/>
                </a:solidFill>
              </a:rPr>
              <a:t>La rougeole a été déclarée éradiquée dans de nombreux pays du monde, mais la maladie continue souvent de se propager dans des populations non vaccinées par le biais de résidents revenant de pays étrangers ou par des visiteurs. Si votre famille voyage à l'étranger et entre en contact avec une personne qui a le virus de la rougeole, vous n'aurez pas de problème car vous avez été vacciné contre la rougeole. Mais que se passe-t-il si votre enfant ou votre petit-enfant qui n'a pas encore été vacciné entre en contact avec une personne qui a le virus de la rougeole ? Le résultat peut être mortel. C'est pourquoi les Lions se sont joints à la lutte pour éradiquer la rougeole.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C91FFCA-6387-416B-9297-88B5F2A6D506}" type="slidenum">
              <a:rPr lang="en-US" altLang="en-US" smtClean="0"/>
              <a:pPr eaLnBrk="1" hangingPunct="1">
                <a:spcBef>
                  <a:spcPct val="0"/>
                </a:spcBef>
                <a:defRPr/>
              </a:pPr>
              <a:t>9</a:t>
            </a:fld>
            <a:endParaRPr lang="fr-FR" altLang="en-US" smtClean="0"/>
          </a:p>
        </p:txBody>
      </p:sp>
      <p:sp>
        <p:nvSpPr>
          <p:cNvPr id="4608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en-US" smtClean="0">
                <a:solidFill>
                  <a:srgbClr val="000000"/>
                </a:solidFill>
              </a:rPr>
              <a:t>La rougeole est une maladie dangereuse qui peut avoir des conséquences très néfastes, surtout dans les pays en voie de développement. Lesquels de ces effets secondaires graves, bouleversants, peuvent résulter d'une infection par la rougeole ?</a:t>
            </a:r>
          </a:p>
          <a:p>
            <a:pPr eaLnBrk="1" hangingPunct="1">
              <a:lnSpc>
                <a:spcPct val="95000"/>
              </a:lnSpc>
              <a:spcBef>
                <a:spcPct val="0"/>
              </a:spcBef>
            </a:pPr>
            <a:endParaRPr lang="fr-FR" smtClean="0">
              <a:solidFill>
                <a:srgbClr val="000000"/>
              </a:solidFill>
              <a:cs typeface="Times New Roman" pitchFamily="18" charset="0"/>
            </a:endParaRPr>
          </a:p>
          <a:p>
            <a:pPr eaLnBrk="1" hangingPunct="1">
              <a:lnSpc>
                <a:spcPct val="95000"/>
              </a:lnSpc>
              <a:spcBef>
                <a:spcPct val="0"/>
              </a:spcBef>
              <a:buFontTx/>
              <a:buAutoNum type="alphaUcPeriod"/>
            </a:pPr>
            <a:r>
              <a:rPr lang="en-US" smtClean="0">
                <a:solidFill>
                  <a:srgbClr val="000000"/>
                </a:solidFill>
              </a:rPr>
              <a:t>La cécité due à la cicatrisation de la cornée</a:t>
            </a:r>
          </a:p>
          <a:p>
            <a:pPr eaLnBrk="1" hangingPunct="1">
              <a:lnSpc>
                <a:spcPct val="95000"/>
              </a:lnSpc>
              <a:spcBef>
                <a:spcPct val="0"/>
              </a:spcBef>
              <a:buFontTx/>
              <a:buAutoNum type="alphaUcPeriod"/>
            </a:pPr>
            <a:r>
              <a:rPr lang="en-US" smtClean="0">
                <a:solidFill>
                  <a:srgbClr val="000000"/>
                </a:solidFill>
              </a:rPr>
              <a:t>L'encéphalite</a:t>
            </a:r>
          </a:p>
          <a:p>
            <a:pPr eaLnBrk="1" hangingPunct="1">
              <a:lnSpc>
                <a:spcPct val="95000"/>
              </a:lnSpc>
              <a:spcBef>
                <a:spcPct val="0"/>
              </a:spcBef>
              <a:buFontTx/>
              <a:buAutoNum type="alphaUcPeriod"/>
            </a:pPr>
            <a:r>
              <a:rPr lang="en-US" smtClean="0">
                <a:solidFill>
                  <a:srgbClr val="000000"/>
                </a:solidFill>
              </a:rPr>
              <a:t>La pneumonie</a:t>
            </a:r>
          </a:p>
          <a:p>
            <a:pPr eaLnBrk="1" hangingPunct="1">
              <a:lnSpc>
                <a:spcPct val="95000"/>
              </a:lnSpc>
              <a:spcBef>
                <a:spcPct val="0"/>
              </a:spcBef>
              <a:buFontTx/>
              <a:buAutoNum type="alphaUcPeriod"/>
            </a:pPr>
            <a:r>
              <a:rPr lang="en-US" smtClean="0">
                <a:solidFill>
                  <a:srgbClr val="000000"/>
                </a:solidFill>
              </a:rPr>
              <a:t>La diarrhée grave</a:t>
            </a:r>
          </a:p>
          <a:p>
            <a:pPr eaLnBrk="1" hangingPunct="1">
              <a:lnSpc>
                <a:spcPct val="95000"/>
              </a:lnSpc>
              <a:spcBef>
                <a:spcPct val="0"/>
              </a:spcBef>
              <a:buFontTx/>
              <a:buAutoNum type="alphaUcPeriod"/>
            </a:pPr>
            <a:r>
              <a:rPr lang="en-US" smtClean="0">
                <a:solidFill>
                  <a:srgbClr val="000000"/>
                </a:solidFill>
              </a:rPr>
              <a:t>Tout ce qui précède</a:t>
            </a:r>
          </a:p>
          <a:p>
            <a:pPr eaLnBrk="1" hangingPunct="1">
              <a:lnSpc>
                <a:spcPct val="95000"/>
              </a:lnSpc>
              <a:spcBef>
                <a:spcPct val="0"/>
              </a:spcBef>
              <a:buFontTx/>
              <a:buAutoNum type="alphaUcPeriod"/>
            </a:pPr>
            <a:endParaRPr lang="fr-FR" smtClean="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812E36-EAD8-4EB1-A5AE-80CAA5B698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358E0-6426-4E4D-944C-230FA03F90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85C92-F3D0-4410-B355-184D72DFB9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E12B6806-C1CC-45CD-856A-78EAB361A364}" type="slidenum">
              <a:rPr lang="fr-CH"/>
              <a:pPr>
                <a:defRPr/>
              </a:pPr>
              <a:t>‹#›</a:t>
            </a:fld>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141058A4-4514-4E8A-A617-C8C6FE7A1E17}" type="slidenum">
              <a:rPr lang="fr-CH"/>
              <a:pPr>
                <a:defRPr/>
              </a:pPr>
              <a:t>‹#›</a:t>
            </a:fld>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08914CA8-C58E-4DD5-AD1A-7A78E3D927E3}" type="slidenum">
              <a:rPr lang="fr-CH"/>
              <a:pPr>
                <a:defRPr/>
              </a:pPr>
              <a:t>‹#›</a:t>
            </a:fld>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A517E675-E058-47B8-B3C5-8B0464EF4811}" type="slidenum">
              <a:rPr lang="fr-CH"/>
              <a:pPr>
                <a:defRPr/>
              </a:pPr>
              <a:t>‹#›</a:t>
            </a:fld>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D98AA9-A35B-4BFE-946F-B7492058595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A83DA4BF-16BD-475F-B46A-07145A8CF6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41443-43E1-4531-AA0D-D380FE6B79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19D4BC-3F93-4EA5-851D-FB05C6C45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B69FF9-E461-4C02-B70E-4E555C15BB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197A36-C63A-4B08-AA3E-A7C0136BFB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91847A-ACDB-4E23-82A4-E5107A3CD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3F97C7-3B3D-4829-B6B9-EF28E95F14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90B7C6-966D-4BD9-B7BE-D7E736C4EC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1F1C2FF-6616-412A-9758-2291734B75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MRI_Template_PagePlain.jpg"/>
          <p:cNvPicPr>
            <a:picLocks noChangeAspect="1"/>
          </p:cNvPicPr>
          <p:nvPr userDrawn="1"/>
        </p:nvPicPr>
        <p:blipFill>
          <a:blip r:embed="rId14"/>
          <a:srcRect/>
          <a:stretch>
            <a:fillRect/>
          </a:stretch>
        </p:blipFill>
        <p:spPr bwMode="auto">
          <a:xfrm>
            <a:off x="0" y="0"/>
            <a:ext cx="10160000" cy="7620000"/>
          </a:xfrm>
          <a:prstGeom prst="rect">
            <a:avLst/>
          </a:prstGeom>
          <a:noFill/>
          <a:ln w="9525">
            <a:noFill/>
            <a:miter lim="800000"/>
            <a:headEnd/>
            <a:tailEnd/>
          </a:ln>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fld id="{2C63AD0B-F78E-4858-9778-59C50A617852}" type="slidenum">
              <a:rPr lang="fr-CH"/>
              <a:pPr/>
              <a:t>‹#›</a:t>
            </a:fld>
            <a:endParaRPr lang="fr-CH"/>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LCIF ppt slide purp#138BE02.jpg                                0138BDF6Macintosh HD                   C10B2A88:"/>
          <p:cNvPicPr>
            <a:picLocks noChangeAspect="1" noChangeArrowheads="1"/>
          </p:cNvPicPr>
          <p:nvPr/>
        </p:nvPicPr>
        <p:blipFill>
          <a:blip r:embed="rId3"/>
          <a:srcRect/>
          <a:stretch>
            <a:fillRect/>
          </a:stretch>
        </p:blipFill>
        <p:spPr bwMode="auto">
          <a:xfrm>
            <a:off x="0" y="-1588"/>
            <a:ext cx="10160000" cy="7623176"/>
          </a:xfrm>
          <a:prstGeom prst="rect">
            <a:avLst/>
          </a:prstGeom>
          <a:noFill/>
          <a:ln w="9525">
            <a:noFill/>
            <a:miter lim="800000"/>
            <a:headEnd/>
            <a:tailEnd/>
          </a:ln>
        </p:spPr>
      </p:pic>
      <p:pic>
        <p:nvPicPr>
          <p:cNvPr id="28674" name="Picture 12" descr="Measles Initiative logo cmyk.jpg"/>
          <p:cNvPicPr>
            <a:picLocks noChangeAspect="1"/>
          </p:cNvPicPr>
          <p:nvPr/>
        </p:nvPicPr>
        <p:blipFill>
          <a:blip r:embed="rId4"/>
          <a:srcRect/>
          <a:stretch>
            <a:fillRect/>
          </a:stretch>
        </p:blipFill>
        <p:spPr bwMode="auto">
          <a:xfrm>
            <a:off x="203200" y="6096000"/>
            <a:ext cx="2647950" cy="1054100"/>
          </a:xfrm>
          <a:prstGeom prst="rect">
            <a:avLst/>
          </a:prstGeom>
          <a:noFill/>
          <a:ln w="9525">
            <a:noFill/>
            <a:miter lim="800000"/>
            <a:headEnd/>
            <a:tailEnd/>
          </a:ln>
        </p:spPr>
      </p:pic>
      <p:pic>
        <p:nvPicPr>
          <p:cNvPr id="28675" name="Picture 6"/>
          <p:cNvPicPr>
            <a:picLocks noChangeAspect="1" noChangeArrowheads="1"/>
          </p:cNvPicPr>
          <p:nvPr/>
        </p:nvPicPr>
        <p:blipFill>
          <a:blip r:embed="rId5"/>
          <a:srcRect/>
          <a:stretch>
            <a:fillRect/>
          </a:stretch>
        </p:blipFill>
        <p:spPr bwMode="auto">
          <a:xfrm>
            <a:off x="4232275" y="3962400"/>
            <a:ext cx="5927725" cy="2541588"/>
          </a:xfrm>
          <a:prstGeom prst="rect">
            <a:avLst/>
          </a:prstGeom>
          <a:noFill/>
          <a:ln w="9525">
            <a:noFill/>
            <a:miter lim="800000"/>
            <a:headEnd/>
            <a:tailEnd/>
          </a:ln>
        </p:spPr>
      </p:pic>
      <p:sp>
        <p:nvSpPr>
          <p:cNvPr id="5" name="Text Box 10"/>
          <p:cNvSpPr txBox="1">
            <a:spLocks noChangeArrowheads="1"/>
          </p:cNvSpPr>
          <p:nvPr/>
        </p:nvSpPr>
        <p:spPr bwMode="auto">
          <a:xfrm>
            <a:off x="4217988" y="4108450"/>
            <a:ext cx="5534025" cy="233363"/>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mj-lt"/>
              </a:rPr>
              <a:t>FONDATION DU LIONS CLUBS INTERNATIONAL</a:t>
            </a:r>
          </a:p>
        </p:txBody>
      </p:sp>
      <p:sp>
        <p:nvSpPr>
          <p:cNvPr id="6" name="Text Box 8"/>
          <p:cNvSpPr txBox="1">
            <a:spLocks noChangeArrowheads="1"/>
          </p:cNvSpPr>
          <p:nvPr/>
        </p:nvSpPr>
        <p:spPr bwMode="auto">
          <a:xfrm>
            <a:off x="4394200" y="4419600"/>
            <a:ext cx="5689600" cy="1758950"/>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4000" dirty="0" smtClean="0">
                <a:solidFill>
                  <a:srgbClr val="FFFFFF"/>
                </a:solidFill>
                <a:latin typeface="+mj-lt"/>
              </a:rPr>
              <a:t>Un vaccin, une vie :</a:t>
            </a:r>
            <a:r>
              <a:rPr dirty="0"/>
              <a:t/>
            </a:r>
            <a:br>
              <a:rPr dirty="0"/>
            </a:br>
            <a:r>
              <a:rPr lang="en-US" altLang="en-US" sz="4000" dirty="0" smtClean="0">
                <a:solidFill>
                  <a:srgbClr val="FFFFFF"/>
                </a:solidFill>
                <a:latin typeface="+mj-lt"/>
              </a:rPr>
              <a:t>Initiative Lions de lutte contre la rougeole</a:t>
            </a:r>
          </a:p>
        </p:txBody>
      </p:sp>
      <p:pic>
        <p:nvPicPr>
          <p:cNvPr id="28678" name="Picture 13"/>
          <p:cNvPicPr>
            <a:picLocks noChangeAspect="1" noChangeArrowheads="1"/>
          </p:cNvPicPr>
          <p:nvPr/>
        </p:nvPicPr>
        <p:blipFill>
          <a:blip r:embed="rId6"/>
          <a:srcRect/>
          <a:stretch>
            <a:fillRect/>
          </a:stretch>
        </p:blipFill>
        <p:spPr bwMode="auto">
          <a:xfrm>
            <a:off x="4248150" y="3962400"/>
            <a:ext cx="10477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1" name="Picture 2"/>
          <p:cNvPicPr>
            <a:picLocks noChangeAspect="1" noChangeArrowheads="1"/>
          </p:cNvPicPr>
          <p:nvPr/>
        </p:nvPicPr>
        <p:blipFill>
          <a:blip r:embed="rId4"/>
          <a:srcRect/>
          <a:stretch>
            <a:fillRect/>
          </a:stretch>
        </p:blipFill>
        <p:spPr bwMode="auto">
          <a:xfrm>
            <a:off x="0" y="0"/>
            <a:ext cx="10160000" cy="7624763"/>
          </a:xfrm>
          <a:prstGeom prst="rect">
            <a:avLst/>
          </a:prstGeom>
          <a:noFill/>
          <a:ln w="9525">
            <a:noFill/>
            <a:miter lim="800000"/>
            <a:headEnd/>
            <a:tailEnd/>
          </a:ln>
        </p:spPr>
      </p:pic>
      <p:pic>
        <p:nvPicPr>
          <p:cNvPr id="24602" name="Picture 3"/>
          <p:cNvPicPr>
            <a:picLocks noChangeAspect="1" noChangeArrowheads="1"/>
          </p:cNvPicPr>
          <p:nvPr/>
        </p:nvPicPr>
        <p:blipFill>
          <a:blip r:embed="rId5"/>
          <a:srcRect/>
          <a:stretch>
            <a:fillRect/>
          </a:stretch>
        </p:blipFill>
        <p:spPr bwMode="auto">
          <a:xfrm>
            <a:off x="338138" y="6772275"/>
            <a:ext cx="9315450" cy="509588"/>
          </a:xfrm>
          <a:prstGeom prst="rect">
            <a:avLst/>
          </a:prstGeom>
          <a:noFill/>
          <a:ln w="9525">
            <a:noFill/>
            <a:miter lim="800000"/>
            <a:headEnd/>
            <a:tailEnd/>
          </a:ln>
        </p:spPr>
      </p:pic>
      <p:sp>
        <p:nvSpPr>
          <p:cNvPr id="24603"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4604" name="Picture 5"/>
          <p:cNvPicPr>
            <a:picLocks noChangeAspect="1" noChangeArrowheads="1"/>
          </p:cNvPicPr>
          <p:nvPr/>
        </p:nvPicPr>
        <p:blipFill>
          <a:blip r:embed="rId6"/>
          <a:srcRect/>
          <a:stretch>
            <a:fillRect/>
          </a:stretch>
        </p:blipFill>
        <p:spPr bwMode="auto">
          <a:xfrm>
            <a:off x="254000" y="168275"/>
            <a:ext cx="9821863" cy="1187450"/>
          </a:xfrm>
          <a:prstGeom prst="rect">
            <a:avLst/>
          </a:prstGeom>
          <a:noFill/>
          <a:ln w="9525">
            <a:noFill/>
            <a:miter lim="800000"/>
            <a:headEnd/>
            <a:tailEnd/>
          </a:ln>
        </p:spPr>
      </p:pic>
      <p:sp>
        <p:nvSpPr>
          <p:cNvPr id="1024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Pourquoi cibler la rougeole ?</a:t>
            </a:r>
          </a:p>
        </p:txBody>
      </p:sp>
      <p:sp>
        <p:nvSpPr>
          <p:cNvPr id="39944" name="Text Box 8"/>
          <p:cNvSpPr txBox="1">
            <a:spLocks noChangeArrowheads="1"/>
          </p:cNvSpPr>
          <p:nvPr/>
        </p:nvSpPr>
        <p:spPr bwMode="auto">
          <a:xfrm>
            <a:off x="508000" y="2047875"/>
            <a:ext cx="9567863" cy="46783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E : Toutes les réponses mentionnées ci-dessus !  </a:t>
            </a:r>
            <a:br>
              <a:rPr lang="en-US" sz="3000" dirty="0">
                <a:latin typeface="+mj-lt"/>
              </a:rPr>
            </a:br>
            <a:r>
              <a:rPr lang="en-US" sz="3000" dirty="0">
                <a:latin typeface="+mj-lt"/>
              </a:rPr>
              <a:t>Environ 1/3  des cas de rougeole entraînent </a:t>
            </a:r>
          </a:p>
          <a:p>
            <a:pPr>
              <a:lnSpc>
                <a:spcPct val="95000"/>
              </a:lnSpc>
              <a:defRPr/>
            </a:pPr>
            <a:r>
              <a:rPr lang="en-US" sz="3000" dirty="0">
                <a:latin typeface="+mj-lt"/>
              </a:rPr>
              <a:t>des complications telles que : </a:t>
            </a:r>
          </a:p>
          <a:p>
            <a:pPr>
              <a:lnSpc>
                <a:spcPct val="95000"/>
              </a:lnSpc>
              <a:defRPr/>
            </a:pPr>
            <a:endParaRPr lang="fr-FR" sz="3000" dirty="0">
              <a:latin typeface="+mj-lt"/>
              <a:cs typeface="+mn-cs"/>
            </a:endParaRPr>
          </a:p>
          <a:p>
            <a:pPr marL="514350" indent="-514350">
              <a:lnSpc>
                <a:spcPct val="95000"/>
              </a:lnSpc>
              <a:buFontTx/>
              <a:buChar char="-"/>
              <a:defRPr/>
            </a:pPr>
            <a:r>
              <a:rPr lang="en-US" sz="2000" dirty="0">
                <a:latin typeface="+mj-lt"/>
              </a:rPr>
              <a:t>La cicatrisation de la cornée et la cécité</a:t>
            </a:r>
          </a:p>
          <a:p>
            <a:pPr marL="514350" indent="-514350">
              <a:lnSpc>
                <a:spcPct val="95000"/>
              </a:lnSpc>
              <a:buFontTx/>
              <a:buChar char="-"/>
              <a:defRPr/>
            </a:pPr>
            <a:endParaRPr lang="fr-FR" sz="2000" dirty="0">
              <a:latin typeface="+mj-lt"/>
              <a:cs typeface="+mn-cs"/>
            </a:endParaRPr>
          </a:p>
          <a:p>
            <a:pPr marL="514350" indent="-514350">
              <a:lnSpc>
                <a:spcPct val="95000"/>
              </a:lnSpc>
              <a:buFontTx/>
              <a:buChar char="-"/>
              <a:defRPr/>
            </a:pPr>
            <a:r>
              <a:rPr lang="en-US" sz="2000" dirty="0">
                <a:latin typeface="+mj-lt"/>
              </a:rPr>
              <a:t>L'encéphalite </a:t>
            </a:r>
          </a:p>
          <a:p>
            <a:pPr marL="514350" indent="-514350">
              <a:lnSpc>
                <a:spcPct val="95000"/>
              </a:lnSpc>
              <a:buFontTx/>
              <a:buChar char="-"/>
              <a:defRPr/>
            </a:pPr>
            <a:endParaRPr lang="fr-FR" sz="2000" dirty="0">
              <a:latin typeface="+mj-lt"/>
              <a:cs typeface="+mn-cs"/>
            </a:endParaRPr>
          </a:p>
          <a:p>
            <a:pPr marL="514350" indent="-514350">
              <a:lnSpc>
                <a:spcPct val="95000"/>
              </a:lnSpc>
              <a:buFontTx/>
              <a:buChar char="-"/>
              <a:defRPr/>
            </a:pPr>
            <a:r>
              <a:rPr lang="en-US" sz="2000" dirty="0">
                <a:latin typeface="+mj-lt"/>
              </a:rPr>
              <a:t>La pneumonie</a:t>
            </a:r>
          </a:p>
          <a:p>
            <a:pPr marL="514350" indent="-514350">
              <a:lnSpc>
                <a:spcPct val="95000"/>
              </a:lnSpc>
              <a:buFontTx/>
              <a:buChar char="-"/>
              <a:defRPr/>
            </a:pPr>
            <a:endParaRPr lang="fr-FR" sz="2000" dirty="0">
              <a:latin typeface="+mj-lt"/>
              <a:cs typeface="+mn-cs"/>
            </a:endParaRPr>
          </a:p>
          <a:p>
            <a:pPr marL="514350" indent="-514350">
              <a:lnSpc>
                <a:spcPct val="95000"/>
              </a:lnSpc>
              <a:buFontTx/>
              <a:buChar char="-"/>
              <a:defRPr/>
            </a:pPr>
            <a:r>
              <a:rPr lang="en-US" sz="2000" dirty="0">
                <a:latin typeface="+mj-lt"/>
              </a:rPr>
              <a:t>La diarrhée grave</a:t>
            </a:r>
          </a:p>
          <a:p>
            <a:pPr marL="514350" indent="-514350">
              <a:lnSpc>
                <a:spcPct val="95000"/>
              </a:lnSpc>
              <a:defRPr/>
            </a:pPr>
            <a:endParaRPr lang="fr-FR" sz="3000" dirty="0">
              <a:latin typeface="Arial" charset="0"/>
              <a:cs typeface="+mn-cs"/>
            </a:endParaRPr>
          </a:p>
          <a:p>
            <a:pPr marL="514350" indent="-514350">
              <a:lnSpc>
                <a:spcPct val="95000"/>
              </a:lnSpc>
              <a:defRPr/>
            </a:pPr>
            <a:endParaRPr lang="fr-FR" sz="3000" dirty="0">
              <a:latin typeface="Arial" charset="0"/>
              <a:cs typeface="+mn-cs"/>
            </a:endParaRPr>
          </a:p>
        </p:txBody>
      </p:sp>
      <p:sp>
        <p:nvSpPr>
          <p:cNvPr id="1024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AEBD6D88-8650-4518-BDC2-3281B90D5DA4}" type="slidenum">
              <a:rPr lang="en-US" altLang="en-US" sz="1400" smtClean="0"/>
              <a:pPr eaLnBrk="1" hangingPunct="1">
                <a:spcBef>
                  <a:spcPct val="0"/>
                </a:spcBef>
                <a:buFontTx/>
                <a:buNone/>
                <a:defRPr/>
              </a:pPr>
              <a:t>10</a:t>
            </a:fld>
            <a:endParaRPr lang="fr-FR" altLang="en-US" sz="1400" smtClean="0"/>
          </a:p>
        </p:txBody>
      </p:sp>
      <p:graphicFrame>
        <p:nvGraphicFramePr>
          <p:cNvPr id="24600" name="Object 24"/>
          <p:cNvGraphicFramePr>
            <a:graphicFrameLocks noChangeAspect="1"/>
          </p:cNvGraphicFramePr>
          <p:nvPr/>
        </p:nvGraphicFramePr>
        <p:xfrm>
          <a:off x="6070600" y="3198813"/>
          <a:ext cx="3505200" cy="3125787"/>
        </p:xfrm>
        <a:graphic>
          <a:graphicData uri="http://schemas.openxmlformats.org/presentationml/2006/ole">
            <mc:AlternateContent xmlns:mc="http://schemas.openxmlformats.org/markup-compatibility/2006">
              <mc:Choice xmlns:v="urn:schemas-microsoft-com:vml" Requires="v">
                <p:oleObj spid="_x0000_s24601" name="Photo Editor Photo" r:id="rId7" imgW="3619048" imgH="3228571" progId="">
                  <p:embed/>
                </p:oleObj>
              </mc:Choice>
              <mc:Fallback>
                <p:oleObj name="Photo Editor Photo" r:id="rId7" imgW="3619048" imgH="3228571" progId="">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3198813"/>
                        <a:ext cx="35052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0178"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0179"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50180"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127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Pourquoi cibler la rougeole ?</a:t>
            </a:r>
          </a:p>
        </p:txBody>
      </p:sp>
      <p:sp>
        <p:nvSpPr>
          <p:cNvPr id="11271" name="Text Box 10"/>
          <p:cNvSpPr txBox="1">
            <a:spLocks noChangeArrowheads="1"/>
          </p:cNvSpPr>
          <p:nvPr/>
        </p:nvSpPr>
        <p:spPr bwMode="auto">
          <a:xfrm>
            <a:off x="508000" y="1981200"/>
            <a:ext cx="9652000" cy="35083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Combien de décès ont été évités grâce aux efforts de vaccination contre la rougeole depuis 2001 ?</a:t>
            </a:r>
          </a:p>
          <a:p>
            <a:pPr eaLnBrk="1" hangingPunct="1">
              <a:lnSpc>
                <a:spcPct val="95000"/>
              </a:lnSpc>
              <a:spcBef>
                <a:spcPct val="0"/>
              </a:spcBef>
              <a:buFontTx/>
              <a:buNone/>
              <a:defRPr/>
            </a:pPr>
            <a:endParaRPr lang="fr-FR" altLang="en-US" sz="3000" dirty="0" smtClean="0">
              <a:latin typeface="+mj-lt"/>
              <a:cs typeface="+mn-cs"/>
            </a:endParaRPr>
          </a:p>
          <a:p>
            <a:pPr lvl="1" eaLnBrk="1" hangingPunct="1">
              <a:lnSpc>
                <a:spcPct val="95000"/>
              </a:lnSpc>
              <a:spcBef>
                <a:spcPct val="0"/>
              </a:spcBef>
              <a:buFontTx/>
              <a:buAutoNum type="alphaUcPeriod"/>
              <a:defRPr/>
            </a:pPr>
            <a:r>
              <a:rPr lang="en-US" altLang="en-US" sz="3000" dirty="0" smtClean="0">
                <a:latin typeface="+mj-lt"/>
              </a:rPr>
              <a:t>2,3 millions</a:t>
            </a:r>
          </a:p>
          <a:p>
            <a:pPr lvl="1" eaLnBrk="1" hangingPunct="1">
              <a:lnSpc>
                <a:spcPct val="95000"/>
              </a:lnSpc>
              <a:spcBef>
                <a:spcPct val="0"/>
              </a:spcBef>
              <a:buFontTx/>
              <a:buAutoNum type="alphaUcPeriod"/>
              <a:defRPr/>
            </a:pPr>
            <a:r>
              <a:rPr lang="en-US" altLang="en-US" sz="3000" dirty="0" smtClean="0">
                <a:latin typeface="+mj-lt"/>
              </a:rPr>
              <a:t>5,8 millions</a:t>
            </a:r>
          </a:p>
          <a:p>
            <a:pPr lvl="1" eaLnBrk="1" hangingPunct="1">
              <a:lnSpc>
                <a:spcPct val="95000"/>
              </a:lnSpc>
              <a:spcBef>
                <a:spcPct val="0"/>
              </a:spcBef>
              <a:buFontTx/>
              <a:buAutoNum type="alphaUcPeriod"/>
              <a:defRPr/>
            </a:pPr>
            <a:r>
              <a:rPr lang="en-US" altLang="en-US" sz="3000" dirty="0" smtClean="0">
                <a:latin typeface="+mj-lt"/>
              </a:rPr>
              <a:t>7,1 millions</a:t>
            </a:r>
          </a:p>
          <a:p>
            <a:pPr lvl="1" eaLnBrk="1" hangingPunct="1">
              <a:lnSpc>
                <a:spcPct val="95000"/>
              </a:lnSpc>
              <a:spcBef>
                <a:spcPct val="0"/>
              </a:spcBef>
              <a:buFontTx/>
              <a:buAutoNum type="alphaUcPeriod"/>
              <a:defRPr/>
            </a:pPr>
            <a:r>
              <a:rPr lang="en-US" altLang="en-US" sz="3000" dirty="0" smtClean="0">
                <a:latin typeface="+mj-lt"/>
              </a:rPr>
              <a:t>13,8 millions</a:t>
            </a:r>
          </a:p>
          <a:p>
            <a:pPr lvl="1" eaLnBrk="1" hangingPunct="1">
              <a:lnSpc>
                <a:spcPct val="95000"/>
              </a:lnSpc>
              <a:spcBef>
                <a:spcPct val="0"/>
              </a:spcBef>
              <a:buFontTx/>
              <a:buAutoNum type="alphaUcPeriod"/>
              <a:defRPr/>
            </a:pPr>
            <a:r>
              <a:rPr lang="en-US" altLang="en-US" sz="3000" dirty="0" smtClean="0">
                <a:latin typeface="+mj-lt"/>
              </a:rPr>
              <a:t>20,2 millions</a:t>
            </a:r>
          </a:p>
        </p:txBody>
      </p:sp>
      <p:sp>
        <p:nvSpPr>
          <p:cNvPr id="11272"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BB5E63D-9BA6-4409-BB7B-3109A9CA861A}" type="slidenum">
              <a:rPr lang="en-US" altLang="en-US" sz="1400" smtClean="0"/>
              <a:pPr eaLnBrk="1" hangingPunct="1">
                <a:spcBef>
                  <a:spcPct val="0"/>
                </a:spcBef>
                <a:buFontTx/>
                <a:buNone/>
                <a:defRPr/>
              </a:pPr>
              <a:t>11</a:t>
            </a:fld>
            <a:endParaRPr lang="fr-FR" altLang="en-US" sz="1400" smtClean="0"/>
          </a:p>
        </p:txBody>
      </p:sp>
      <p:pic>
        <p:nvPicPr>
          <p:cNvPr id="50184" name="Picture 10"/>
          <p:cNvPicPr>
            <a:picLocks noChangeAspect="1" noChangeArrowheads="1"/>
          </p:cNvPicPr>
          <p:nvPr/>
        </p:nvPicPr>
        <p:blipFill>
          <a:blip r:embed="rId6"/>
          <a:srcRect/>
          <a:stretch>
            <a:fillRect/>
          </a:stretch>
        </p:blipFill>
        <p:spPr bwMode="auto">
          <a:xfrm>
            <a:off x="5918200" y="2798763"/>
            <a:ext cx="3792538"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222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222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5222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Pourquoi cibler la rougeole ?</a:t>
            </a:r>
          </a:p>
        </p:txBody>
      </p:sp>
      <p:sp>
        <p:nvSpPr>
          <p:cNvPr id="38918" name="Text Box 10"/>
          <p:cNvSpPr txBox="1">
            <a:spLocks noChangeArrowheads="1"/>
          </p:cNvSpPr>
          <p:nvPr/>
        </p:nvSpPr>
        <p:spPr bwMode="auto">
          <a:xfrm>
            <a:off x="508000" y="1981200"/>
            <a:ext cx="7620000" cy="2192338"/>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D. 13,8 millions de décès ont été évités !</a:t>
            </a:r>
          </a:p>
          <a:p>
            <a:pPr eaLnBrk="1" hangingPunct="1">
              <a:lnSpc>
                <a:spcPct val="95000"/>
              </a:lnSpc>
              <a:spcBef>
                <a:spcPct val="0"/>
              </a:spcBef>
              <a:buFontTx/>
              <a:buNone/>
              <a:defRPr/>
            </a:pPr>
            <a:endParaRPr lang="fr-FR" altLang="en-US" sz="3000" dirty="0" smtClean="0">
              <a:latin typeface="Arial" charset="0"/>
              <a:cs typeface="+mn-cs"/>
            </a:endParaRPr>
          </a:p>
          <a:p>
            <a:pPr eaLnBrk="1" hangingPunct="1">
              <a:lnSpc>
                <a:spcPct val="95000"/>
              </a:lnSpc>
              <a:spcBef>
                <a:spcPct val="0"/>
              </a:spcBef>
              <a:buFontTx/>
              <a:buNone/>
              <a:defRPr/>
            </a:pPr>
            <a:endParaRPr lang="fr-FR" altLang="en-US" sz="3000" dirty="0" smtClean="0">
              <a:latin typeface="Arial" charset="0"/>
              <a:cs typeface="+mn-cs"/>
            </a:endParaRPr>
          </a:p>
          <a:p>
            <a:pPr eaLnBrk="1" hangingPunct="1">
              <a:lnSpc>
                <a:spcPct val="95000"/>
              </a:lnSpc>
              <a:spcBef>
                <a:spcPct val="0"/>
              </a:spcBef>
              <a:buFontTx/>
              <a:buNone/>
              <a:defRPr/>
            </a:pPr>
            <a:endParaRPr lang="fr-FR" altLang="en-US" sz="3000" dirty="0" smtClean="0">
              <a:latin typeface="Arial" charset="0"/>
              <a:cs typeface="+mn-cs"/>
            </a:endParaRPr>
          </a:p>
          <a:p>
            <a:pPr eaLnBrk="1" hangingPunct="1">
              <a:lnSpc>
                <a:spcPct val="95000"/>
              </a:lnSpc>
              <a:spcBef>
                <a:spcPct val="0"/>
              </a:spcBef>
              <a:buFontTx/>
              <a:buNone/>
              <a:defRPr/>
            </a:pPr>
            <a:endParaRPr lang="fr-FR" altLang="en-US" sz="3000" dirty="0" smtClean="0">
              <a:latin typeface="Arial" charset="0"/>
              <a:cs typeface="+mn-cs"/>
            </a:endParaRP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CC78074-97B8-47BA-BEEB-5957F605A9D5}" type="slidenum">
              <a:rPr lang="en-US" altLang="en-US" sz="1400" smtClean="0"/>
              <a:pPr eaLnBrk="1" hangingPunct="1">
                <a:spcBef>
                  <a:spcPct val="0"/>
                </a:spcBef>
                <a:buFontTx/>
                <a:buNone/>
                <a:defRPr/>
              </a:pPr>
              <a:t>12</a:t>
            </a:fld>
            <a:endParaRPr lang="fr-FR" altLang="en-US" sz="1400" smtClean="0"/>
          </a:p>
        </p:txBody>
      </p:sp>
      <p:pic>
        <p:nvPicPr>
          <p:cNvPr id="52232" name="Picture 2" descr="O:\Foundation\Division\Photos\Measles\2014 Measles and Reubella Activities\Bangladesh 2014\1625690_1388853508044833_851535755_n.jpg"/>
          <p:cNvPicPr>
            <a:picLocks noChangeAspect="1" noChangeArrowheads="1"/>
          </p:cNvPicPr>
          <p:nvPr/>
        </p:nvPicPr>
        <p:blipFill>
          <a:blip r:embed="rId6"/>
          <a:srcRect/>
          <a:stretch>
            <a:fillRect/>
          </a:stretch>
        </p:blipFill>
        <p:spPr bwMode="auto">
          <a:xfrm>
            <a:off x="914400" y="2776538"/>
            <a:ext cx="3725863" cy="2794000"/>
          </a:xfrm>
          <a:prstGeom prst="rect">
            <a:avLst/>
          </a:prstGeom>
          <a:noFill/>
          <a:ln w="9525">
            <a:noFill/>
            <a:miter lim="800000"/>
            <a:headEnd/>
            <a:tailEnd/>
          </a:ln>
        </p:spPr>
      </p:pic>
      <p:pic>
        <p:nvPicPr>
          <p:cNvPr id="52233" name="Picture 3" descr="O:\Foundation\Division\Photos\Measles\2013 Measles and Rubella Activities\Madagascar 2013\Lions &amp; Léos activities\Vaccination d'un enfant.jpg"/>
          <p:cNvPicPr>
            <a:picLocks noChangeAspect="1" noChangeArrowheads="1"/>
          </p:cNvPicPr>
          <p:nvPr/>
        </p:nvPicPr>
        <p:blipFill>
          <a:blip r:embed="rId7"/>
          <a:srcRect/>
          <a:stretch>
            <a:fillRect/>
          </a:stretch>
        </p:blipFill>
        <p:spPr bwMode="auto">
          <a:xfrm>
            <a:off x="5184775" y="3978275"/>
            <a:ext cx="419735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4" name="Picture 4"/>
          <p:cNvPicPr>
            <a:picLocks noChangeAspect="1" noChangeArrowheads="1"/>
          </p:cNvPicPr>
          <p:nvPr/>
        </p:nvPicPr>
        <p:blipFill>
          <a:blip r:embed="rId4"/>
          <a:srcRect/>
          <a:stretch>
            <a:fillRect/>
          </a:stretch>
        </p:blipFill>
        <p:spPr bwMode="auto">
          <a:xfrm>
            <a:off x="0" y="0"/>
            <a:ext cx="10160000" cy="7624763"/>
          </a:xfrm>
          <a:prstGeom prst="rect">
            <a:avLst/>
          </a:prstGeom>
          <a:noFill/>
          <a:ln w="9525">
            <a:noFill/>
            <a:miter lim="800000"/>
            <a:headEnd/>
            <a:tailEnd/>
          </a:ln>
        </p:spPr>
      </p:pic>
      <p:pic>
        <p:nvPicPr>
          <p:cNvPr id="27675" name="Picture 5"/>
          <p:cNvPicPr>
            <a:picLocks noChangeAspect="1" noChangeArrowheads="1"/>
          </p:cNvPicPr>
          <p:nvPr/>
        </p:nvPicPr>
        <p:blipFill>
          <a:blip r:embed="rId5"/>
          <a:srcRect/>
          <a:stretch>
            <a:fillRect/>
          </a:stretch>
        </p:blipFill>
        <p:spPr bwMode="auto">
          <a:xfrm>
            <a:off x="338138" y="6772275"/>
            <a:ext cx="9315450" cy="509588"/>
          </a:xfrm>
          <a:prstGeom prst="rect">
            <a:avLst/>
          </a:prstGeom>
          <a:noFill/>
          <a:ln w="9525">
            <a:noFill/>
            <a:miter lim="800000"/>
            <a:headEnd/>
            <a:tailEnd/>
          </a:ln>
        </p:spPr>
      </p:pic>
      <p:sp>
        <p:nvSpPr>
          <p:cNvPr id="27676"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27677" name="Picture 7"/>
          <p:cNvPicPr>
            <a:picLocks noChangeAspect="1" noChangeArrowheads="1"/>
          </p:cNvPicPr>
          <p:nvPr/>
        </p:nvPicPr>
        <p:blipFill>
          <a:blip r:embed="rId6"/>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Pourquoi cibler la rougeole ?</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93E28D97-C7B1-442F-9572-4AB2827C36BB}" type="slidenum">
              <a:rPr lang="en-US" altLang="en-US" sz="1400" smtClean="0"/>
              <a:pPr eaLnBrk="1" hangingPunct="1">
                <a:spcBef>
                  <a:spcPct val="0"/>
                </a:spcBef>
                <a:buFontTx/>
                <a:buNone/>
                <a:defRPr/>
              </a:pPr>
              <a:t>13</a:t>
            </a:fld>
            <a:endParaRPr lang="fr-FR" altLang="en-US" sz="1400" smtClean="0"/>
          </a:p>
        </p:txBody>
      </p:sp>
      <p:graphicFrame>
        <p:nvGraphicFramePr>
          <p:cNvPr id="27673" name="Object 25"/>
          <p:cNvGraphicFramePr>
            <a:graphicFrameLocks/>
          </p:cNvGraphicFramePr>
          <p:nvPr/>
        </p:nvGraphicFramePr>
        <p:xfrm>
          <a:off x="1828800" y="2317750"/>
          <a:ext cx="6865938" cy="4697413"/>
        </p:xfrm>
        <a:graphic>
          <a:graphicData uri="http://schemas.openxmlformats.org/presentationml/2006/ole">
            <mc:AlternateContent xmlns:mc="http://schemas.openxmlformats.org/markup-compatibility/2006">
              <mc:Choice xmlns:v="urn:schemas-microsoft-com:vml" Requires="v">
                <p:oleObj spid="_x0000_s27674" name="Worksheet" r:id="rId7" imgW="6867637" imgH="4695722" progId="Excel.Sheet.8">
                  <p:embed/>
                </p:oleObj>
              </mc:Choice>
              <mc:Fallback>
                <p:oleObj name="Worksheet" r:id="rId7" imgW="6867637" imgH="4695722" progId="Excel.Sheet.8">
                  <p:embed/>
                  <p:pic>
                    <p:nvPicPr>
                      <p:cNvPr id="0" name="Picture 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317750"/>
                        <a:ext cx="6865938" cy="469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1" name="TextBox 6"/>
          <p:cNvSpPr txBox="1">
            <a:spLocks noChangeArrowheads="1"/>
          </p:cNvSpPr>
          <p:nvPr/>
        </p:nvSpPr>
        <p:spPr bwMode="auto">
          <a:xfrm>
            <a:off x="338138" y="1600200"/>
            <a:ext cx="7561262" cy="461963"/>
          </a:xfrm>
          <a:prstGeom prst="rect">
            <a:avLst/>
          </a:prstGeom>
          <a:noFill/>
          <a:ln w="9525">
            <a:noFill/>
            <a:miter lim="800000"/>
            <a:headEnd/>
            <a:tailEnd/>
          </a:ln>
        </p:spPr>
        <p:txBody>
          <a:bodyPr>
            <a:spAutoFit/>
          </a:bodyPr>
          <a:lstStyle/>
          <a:p>
            <a:r>
              <a:rPr lang="en-US" altLang="en-US"/>
              <a:t>78 % de réduction des décès liés à la rougeole depuis l'an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734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734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5734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D13BEAA-EB9B-435F-A60E-D4EE8AB39BBD}" type="slidenum">
              <a:rPr lang="en-US" altLang="en-US" sz="1400" smtClean="0"/>
              <a:pPr eaLnBrk="1" hangingPunct="1">
                <a:spcBef>
                  <a:spcPct val="0"/>
                </a:spcBef>
                <a:buFontTx/>
                <a:buNone/>
                <a:defRPr/>
              </a:pPr>
              <a:t>14</a:t>
            </a:fld>
            <a:endParaRPr lang="fr-FR" altLang="en-US" sz="1400" smtClean="0"/>
          </a:p>
        </p:txBody>
      </p:sp>
      <p:sp>
        <p:nvSpPr>
          <p:cNvPr id="57350" name="TextBox 1"/>
          <p:cNvSpPr txBox="1">
            <a:spLocks noChangeArrowheads="1"/>
          </p:cNvSpPr>
          <p:nvPr/>
        </p:nvSpPr>
        <p:spPr bwMode="auto">
          <a:xfrm>
            <a:off x="338138" y="611188"/>
            <a:ext cx="7772400" cy="461962"/>
          </a:xfrm>
          <a:prstGeom prst="rect">
            <a:avLst/>
          </a:prstGeom>
          <a:noFill/>
          <a:ln w="9525">
            <a:noFill/>
            <a:miter lim="800000"/>
            <a:headEnd/>
            <a:tailEnd/>
          </a:ln>
        </p:spPr>
        <p:txBody>
          <a:bodyPr>
            <a:spAutoFit/>
          </a:bodyPr>
          <a:lstStyle/>
          <a:p>
            <a:r>
              <a:rPr lang="en-US">
                <a:solidFill>
                  <a:schemeClr val="bg1"/>
                </a:solidFill>
              </a:rPr>
              <a:t>Les Lions à l'oeuvre</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621770"/>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251200" y="5181599"/>
            <a:ext cx="1362416"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8" y="5181600"/>
            <a:ext cx="1375131"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w="9525">
            <a:noFill/>
            <a:miter lim="800000"/>
            <a:headEnd/>
            <a:tailEnd/>
          </a:ln>
        </p:spPr>
        <p:txBody>
          <a:bodyPr>
            <a:spAutoFit/>
          </a:bodyPr>
          <a:lstStyle/>
          <a:p>
            <a:pPr algn="ctr"/>
            <a:r>
              <a:rPr lang="en-US" sz="1200" b="1"/>
              <a:t>Dons des Lions</a:t>
            </a:r>
          </a:p>
        </p:txBody>
      </p:sp>
      <p:sp>
        <p:nvSpPr>
          <p:cNvPr id="10" name="TextBox 9"/>
          <p:cNvSpPr txBox="1">
            <a:spLocks noChangeArrowheads="1"/>
          </p:cNvSpPr>
          <p:nvPr/>
        </p:nvSpPr>
        <p:spPr bwMode="auto">
          <a:xfrm>
            <a:off x="4443413" y="2609850"/>
            <a:ext cx="636587" cy="277813"/>
          </a:xfrm>
          <a:prstGeom prst="rect">
            <a:avLst/>
          </a:prstGeom>
          <a:noFill/>
          <a:ln w="9525">
            <a:noFill/>
            <a:miter lim="800000"/>
            <a:headEnd/>
            <a:tailEnd/>
          </a:ln>
        </p:spPr>
        <p:txBody>
          <a:bodyPr>
            <a:spAutoFit/>
          </a:bodyPr>
          <a:lstStyle/>
          <a:p>
            <a:pPr algn="ctr"/>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w="9525">
            <a:noFill/>
            <a:miter lim="800000"/>
            <a:headEnd/>
            <a:tailEnd/>
          </a:ln>
        </p:spPr>
        <p:txBody>
          <a:bodyPr>
            <a:spAutoFit/>
          </a:bodyPr>
          <a:lstStyle/>
          <a:p>
            <a:pPr algn="ctr"/>
            <a:r>
              <a:rPr lang="en-US" sz="1200" b="1"/>
              <a:t>Alliance GAVI</a:t>
            </a:r>
          </a:p>
        </p:txBody>
      </p:sp>
      <p:sp>
        <p:nvSpPr>
          <p:cNvPr id="22" name="TextBox 21"/>
          <p:cNvSpPr txBox="1">
            <a:spLocks noChangeArrowheads="1"/>
          </p:cNvSpPr>
          <p:nvPr/>
        </p:nvSpPr>
        <p:spPr bwMode="auto">
          <a:xfrm>
            <a:off x="4224338" y="4197350"/>
            <a:ext cx="1093787" cy="831850"/>
          </a:xfrm>
          <a:prstGeom prst="rect">
            <a:avLst/>
          </a:prstGeom>
          <a:noFill/>
          <a:ln w="9525">
            <a:noFill/>
            <a:miter lim="800000"/>
            <a:headEnd/>
            <a:tailEnd/>
          </a:ln>
        </p:spPr>
        <p:txBody>
          <a:bodyPr>
            <a:spAutoFit/>
          </a:bodyPr>
          <a:lstStyle/>
          <a:p>
            <a:pPr algn="ctr"/>
            <a:r>
              <a:rPr lang="en-US" sz="1200" b="1"/>
              <a:t>Vaccins fournis aux pays</a:t>
            </a:r>
            <a:r>
              <a:rPr lang="en-US"/>
              <a:t>	</a:t>
            </a:r>
          </a:p>
        </p:txBody>
      </p:sp>
      <p:sp>
        <p:nvSpPr>
          <p:cNvPr id="29" name="TextBox 28"/>
          <p:cNvSpPr txBox="1">
            <a:spLocks noChangeArrowheads="1"/>
          </p:cNvSpPr>
          <p:nvPr/>
        </p:nvSpPr>
        <p:spPr bwMode="auto">
          <a:xfrm>
            <a:off x="3241675" y="5153025"/>
            <a:ext cx="1358900" cy="600075"/>
          </a:xfrm>
          <a:prstGeom prst="rect">
            <a:avLst/>
          </a:prstGeom>
          <a:noFill/>
          <a:ln w="9525">
            <a:noFill/>
            <a:miter lim="800000"/>
            <a:headEnd/>
            <a:tailEnd/>
          </a:ln>
        </p:spPr>
        <p:txBody>
          <a:bodyPr>
            <a:spAutoFit/>
          </a:bodyPr>
          <a:lstStyle/>
          <a:p>
            <a:pPr algn="ctr"/>
            <a:r>
              <a:rPr lang="en-US" sz="1100" b="1"/>
              <a:t>Les professionnels de la santé sont formés</a:t>
            </a:r>
          </a:p>
        </p:txBody>
      </p:sp>
      <p:sp>
        <p:nvSpPr>
          <p:cNvPr id="26624" name="TextBox 26623"/>
          <p:cNvSpPr txBox="1">
            <a:spLocks noChangeArrowheads="1"/>
          </p:cNvSpPr>
          <p:nvPr/>
        </p:nvSpPr>
        <p:spPr bwMode="auto">
          <a:xfrm>
            <a:off x="4995863" y="5191125"/>
            <a:ext cx="1303337" cy="600075"/>
          </a:xfrm>
          <a:prstGeom prst="rect">
            <a:avLst/>
          </a:prstGeom>
          <a:noFill/>
          <a:ln w="9525">
            <a:noFill/>
            <a:miter lim="800000"/>
            <a:headEnd/>
            <a:tailEnd/>
          </a:ln>
        </p:spPr>
        <p:txBody>
          <a:bodyPr>
            <a:spAutoFit/>
          </a:bodyPr>
          <a:lstStyle/>
          <a:p>
            <a:pPr algn="ctr"/>
            <a:r>
              <a:rPr lang="en-US" sz="1100" b="1"/>
              <a:t>Les Lions mobilisent les communautés</a:t>
            </a:r>
          </a:p>
        </p:txBody>
      </p:sp>
      <p:sp>
        <p:nvSpPr>
          <p:cNvPr id="26625" name="TextBox 26624"/>
          <p:cNvSpPr txBox="1">
            <a:spLocks noChangeArrowheads="1"/>
          </p:cNvSpPr>
          <p:nvPr/>
        </p:nvSpPr>
        <p:spPr bwMode="auto">
          <a:xfrm>
            <a:off x="4183063" y="6096000"/>
            <a:ext cx="1171575" cy="600075"/>
          </a:xfrm>
          <a:prstGeom prst="rect">
            <a:avLst/>
          </a:prstGeom>
          <a:noFill/>
          <a:ln w="9525">
            <a:noFill/>
            <a:miter lim="800000"/>
            <a:headEnd/>
            <a:tailEnd/>
          </a:ln>
        </p:spPr>
        <p:txBody>
          <a:bodyPr>
            <a:spAutoFit/>
          </a:bodyPr>
          <a:lstStyle/>
          <a:p>
            <a:pPr algn="ctr"/>
            <a:r>
              <a:rPr lang="en-US" sz="1100" b="1"/>
              <a:t>Les enfants sont vaccinés, les vies sont sauvées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939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939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5939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352425"/>
            <a:ext cx="9936163" cy="8191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800" dirty="0" smtClean="0">
                <a:solidFill>
                  <a:srgbClr val="FFFFFF"/>
                </a:solidFill>
                <a:latin typeface="+mj-lt"/>
              </a:rPr>
              <a:t>Les Lions faisant de la rougeole une histoire ancienne : </a:t>
            </a:r>
            <a:br>
              <a:rPr lang="en-US" altLang="en-US" sz="2800" dirty="0" smtClean="0">
                <a:solidFill>
                  <a:srgbClr val="FFFFFF"/>
                </a:solidFill>
                <a:latin typeface="+mj-lt"/>
              </a:rPr>
            </a:br>
            <a:r>
              <a:rPr lang="en-US" altLang="en-US" sz="2800" dirty="0" smtClean="0">
                <a:solidFill>
                  <a:srgbClr val="FFFFFF"/>
                </a:solidFill>
                <a:latin typeface="+mj-lt"/>
              </a:rPr>
              <a:t>un exemple du Botswana</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9A2ADCA-B2AE-4C84-8DFD-84A5EB5F649E}" type="slidenum">
              <a:rPr lang="en-US" altLang="en-US" sz="1400" smtClean="0"/>
              <a:pPr eaLnBrk="1" hangingPunct="1">
                <a:spcBef>
                  <a:spcPct val="0"/>
                </a:spcBef>
                <a:buFontTx/>
                <a:buNone/>
                <a:defRPr/>
              </a:pPr>
              <a:t>15</a:t>
            </a:fld>
            <a:endParaRPr lang="fr-FR" altLang="en-US" sz="1400" smtClean="0"/>
          </a:p>
        </p:txBody>
      </p:sp>
      <p:pic>
        <p:nvPicPr>
          <p:cNvPr id="59399" name="Picture 2" descr="http://maps.pickatrail.com/africa/map/botswana.gif"/>
          <p:cNvPicPr>
            <a:picLocks noChangeAspect="1" noChangeArrowheads="1"/>
          </p:cNvPicPr>
          <p:nvPr/>
        </p:nvPicPr>
        <p:blipFill>
          <a:blip r:embed="rId6"/>
          <a:srcRect/>
          <a:stretch>
            <a:fillRect/>
          </a:stretch>
        </p:blipFill>
        <p:spPr bwMode="auto">
          <a:xfrm>
            <a:off x="280988" y="2057400"/>
            <a:ext cx="3149600" cy="4038600"/>
          </a:xfrm>
          <a:prstGeom prst="rect">
            <a:avLst/>
          </a:prstGeom>
          <a:noFill/>
          <a:ln w="9525">
            <a:noFill/>
            <a:miter lim="800000"/>
            <a:headEnd/>
            <a:tailEnd/>
          </a:ln>
        </p:spPr>
      </p:pic>
      <p:sp>
        <p:nvSpPr>
          <p:cNvPr id="59400" name="TextBox 1"/>
          <p:cNvSpPr txBox="1">
            <a:spLocks noChangeArrowheads="1"/>
          </p:cNvSpPr>
          <p:nvPr/>
        </p:nvSpPr>
        <p:spPr bwMode="auto">
          <a:xfrm>
            <a:off x="4681538" y="2057400"/>
            <a:ext cx="5394325" cy="5078413"/>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ü"/>
            </a:pPr>
            <a:r>
              <a:rPr lang="en-US" altLang="en-US"/>
              <a:t>Campagne nationale de vaccination</a:t>
            </a:r>
          </a:p>
          <a:p>
            <a:pPr marL="342900" indent="-342900">
              <a:lnSpc>
                <a:spcPct val="150000"/>
              </a:lnSpc>
              <a:buFont typeface="Wingdings" pitchFamily="2" charset="2"/>
              <a:buChar char="ü"/>
            </a:pPr>
            <a:r>
              <a:rPr lang="en-US" altLang="en-US"/>
              <a:t>Près de 200 000 enfants vaccinés</a:t>
            </a:r>
          </a:p>
          <a:p>
            <a:pPr marL="342900" indent="-342900">
              <a:lnSpc>
                <a:spcPct val="150000"/>
              </a:lnSpc>
              <a:buFont typeface="Wingdings" pitchFamily="2" charset="2"/>
              <a:buChar char="ü"/>
            </a:pPr>
            <a:r>
              <a:rPr lang="en-US" altLang="en-US"/>
              <a:t>Les Lions ont joué un rôle important dans la sensibilisation</a:t>
            </a:r>
          </a:p>
          <a:p>
            <a:pPr marL="800100" lvl="1" indent="-342900">
              <a:lnSpc>
                <a:spcPct val="150000"/>
              </a:lnSpc>
              <a:buFont typeface="Wingdings" pitchFamily="2" charset="2"/>
              <a:buChar char="ü"/>
            </a:pPr>
            <a:r>
              <a:rPr lang="en-US" altLang="en-US"/>
              <a:t>Manifestations préparées</a:t>
            </a:r>
          </a:p>
          <a:p>
            <a:pPr marL="800100" lvl="1" indent="-342900">
              <a:lnSpc>
                <a:spcPct val="150000"/>
              </a:lnSpc>
              <a:buFont typeface="Wingdings" pitchFamily="2" charset="2"/>
              <a:buChar char="ü"/>
            </a:pPr>
            <a:r>
              <a:rPr lang="en-US" altLang="en-US"/>
              <a:t>Porte à porte</a:t>
            </a:r>
          </a:p>
          <a:p>
            <a:pPr marL="800100" lvl="1" indent="-342900">
              <a:lnSpc>
                <a:spcPct val="150000"/>
              </a:lnSpc>
              <a:buFont typeface="Wingdings" pitchFamily="2" charset="2"/>
              <a:buChar char="ü"/>
            </a:pPr>
            <a:r>
              <a:rPr lang="en-US" altLang="en-US"/>
              <a:t>Transport des familles assuré</a:t>
            </a:r>
          </a:p>
          <a:p>
            <a:pPr marL="800100" lvl="1" indent="-342900">
              <a:lnSpc>
                <a:spcPct val="150000"/>
              </a:lnSpc>
              <a:buFont typeface="Wingdings" pitchFamily="2" charset="2"/>
              <a:buChar char="ü"/>
            </a:pPr>
            <a:r>
              <a:rPr lang="en-US" altLang="en-US"/>
              <a:t>Convoi de sensibilisation organisé</a:t>
            </a:r>
          </a:p>
          <a:p>
            <a:pPr marL="342900" indent="-342900">
              <a:buFontTx/>
              <a:buChar char="•"/>
            </a:pPr>
            <a:endParaRPr lang="fr-FR" altLang="en-US"/>
          </a:p>
          <a:p>
            <a:pPr marL="800100" lvl="1" indent="-342900">
              <a:buFont typeface="Arial" charset="0"/>
              <a:buChar char="•"/>
            </a:pPr>
            <a:endParaRPr lang="fr-FR" altLang="en-US"/>
          </a:p>
          <a:p>
            <a:pPr marL="800100" lvl="1" indent="-342900">
              <a:buFont typeface="Arial" charset="0"/>
              <a:buChar char="•"/>
            </a:pPr>
            <a:endParaRPr lang="fr-FR"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4339"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Comment pouvez-vous </a:t>
            </a:r>
          </a:p>
          <a:p>
            <a:pPr eaLnBrk="1" hangingPunct="1">
              <a:lnSpc>
                <a:spcPct val="90000"/>
              </a:lnSpc>
              <a:spcBef>
                <a:spcPct val="0"/>
              </a:spcBef>
              <a:buFontTx/>
              <a:buNone/>
              <a:defRPr/>
            </a:pPr>
            <a:r>
              <a:rPr lang="en-US" altLang="en-US" sz="4700" dirty="0" smtClean="0">
                <a:solidFill>
                  <a:srgbClr val="4E562B"/>
                </a:solidFill>
                <a:latin typeface="+mj-lt"/>
              </a:rPr>
              <a:t>nous aider ?</a:t>
            </a:r>
            <a:endParaRPr lang="fr-FR" altLang="en-US" sz="4200" dirty="0" smtClean="0">
              <a:solidFill>
                <a:schemeClr val="tx2"/>
              </a:solidFill>
              <a:latin typeface="+mj-lt"/>
            </a:endParaRPr>
          </a:p>
        </p:txBody>
      </p:sp>
      <p:sp>
        <p:nvSpPr>
          <p:cNvPr id="61443"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1444"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4342" name="Rectangle 15"/>
          <p:cNvSpPr>
            <a:spLocks noChangeArrowheads="1"/>
          </p:cNvSpPr>
          <p:nvPr/>
        </p:nvSpPr>
        <p:spPr bwMode="auto">
          <a:xfrm>
            <a:off x="846138" y="5164138"/>
            <a:ext cx="27098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Un vaccin, </a:t>
            </a:r>
          </a:p>
          <a:p>
            <a:pPr eaLnBrk="1" hangingPunct="1">
              <a:lnSpc>
                <a:spcPct val="90000"/>
              </a:lnSpc>
              <a:spcBef>
                <a:spcPct val="0"/>
              </a:spcBef>
              <a:buFontTx/>
              <a:buNone/>
              <a:defRPr/>
            </a:pPr>
            <a:r>
              <a:rPr lang="en-US" altLang="en-US" sz="2900" dirty="0" err="1">
                <a:solidFill>
                  <a:srgbClr val="766A62"/>
                </a:solidFill>
                <a:latin typeface="+mj-lt"/>
              </a:rPr>
              <a:t>u</a:t>
            </a:r>
            <a:r>
              <a:rPr lang="en-US" altLang="en-US" sz="2900" dirty="0" err="1" smtClean="0">
                <a:solidFill>
                  <a:srgbClr val="766A62"/>
                </a:solidFill>
                <a:latin typeface="+mj-lt"/>
              </a:rPr>
              <a:t>ne</a:t>
            </a:r>
            <a:r>
              <a:rPr lang="en-US" altLang="en-US" sz="2900" dirty="0" smtClean="0">
                <a:solidFill>
                  <a:srgbClr val="766A62"/>
                </a:solidFill>
                <a:latin typeface="+mj-lt"/>
              </a:rPr>
              <a:t> vie</a:t>
            </a:r>
            <a:endParaRPr lang="fr-FR" altLang="en-US" sz="4200" dirty="0" smtClean="0">
              <a:solidFill>
                <a:schemeClr val="tx2"/>
              </a:solidFill>
              <a:latin typeface="+mj-lt"/>
            </a:endParaRPr>
          </a:p>
        </p:txBody>
      </p:sp>
      <p:pic>
        <p:nvPicPr>
          <p:cNvPr id="61446" name="Picture 7" descr="moms in line madagascar.JPG"/>
          <p:cNvPicPr>
            <a:picLocks noChangeAspect="1"/>
          </p:cNvPicPr>
          <p:nvPr/>
        </p:nvPicPr>
        <p:blipFill>
          <a:blip r:embed="rId5"/>
          <a:srcRect/>
          <a:stretch>
            <a:fillRect/>
          </a:stretch>
        </p:blipFill>
        <p:spPr bwMode="auto">
          <a:xfrm>
            <a:off x="3708400" y="909638"/>
            <a:ext cx="6451600"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3490"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63491"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63492"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536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Faites un don – et faites-le compter !</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en-US" sz="3000" dirty="0">
                <a:latin typeface="+mj-lt"/>
              </a:rPr>
              <a:t>Si votre club donne 1 000 $US à l'initiative Un vaccin, Une vie, combien la Bill &amp; Melinda Gates Foundation offrira-t-elle en fonds de contrepartie ?</a:t>
            </a:r>
          </a:p>
          <a:p>
            <a:pPr marL="514350" indent="-514350">
              <a:lnSpc>
                <a:spcPct val="95000"/>
              </a:lnSpc>
              <a:defRPr/>
            </a:pPr>
            <a:endParaRPr lang="fr-FR" sz="3000" dirty="0">
              <a:latin typeface="+mj-lt"/>
              <a:cs typeface="+mn-cs"/>
            </a:endParaRPr>
          </a:p>
          <a:p>
            <a:pPr marL="514350" indent="-514350">
              <a:lnSpc>
                <a:spcPct val="95000"/>
              </a:lnSpc>
              <a:buFontTx/>
              <a:buAutoNum type="alphaUcPeriod"/>
              <a:defRPr/>
            </a:pPr>
            <a:r>
              <a:rPr lang="en-US" sz="3000" dirty="0">
                <a:latin typeface="+mj-lt"/>
              </a:rPr>
              <a:t>Rien</a:t>
            </a:r>
          </a:p>
          <a:p>
            <a:pPr marL="514350" indent="-514350">
              <a:lnSpc>
                <a:spcPct val="95000"/>
              </a:lnSpc>
              <a:buFontTx/>
              <a:buAutoNum type="alphaUcPeriod"/>
              <a:defRPr/>
            </a:pPr>
            <a:r>
              <a:rPr lang="en-US" sz="3000" dirty="0">
                <a:latin typeface="+mj-lt"/>
              </a:rPr>
              <a:t>250 $US</a:t>
            </a:r>
          </a:p>
          <a:p>
            <a:pPr marL="514350" indent="-514350">
              <a:lnSpc>
                <a:spcPct val="95000"/>
              </a:lnSpc>
              <a:buFontTx/>
              <a:buAutoNum type="alphaUcPeriod"/>
              <a:defRPr/>
            </a:pPr>
            <a:r>
              <a:rPr lang="en-US" sz="3000" dirty="0">
                <a:latin typeface="+mj-lt"/>
              </a:rPr>
              <a:t>500 $US</a:t>
            </a:r>
          </a:p>
          <a:p>
            <a:pPr marL="514350" indent="-514350">
              <a:lnSpc>
                <a:spcPct val="95000"/>
              </a:lnSpc>
              <a:buFontTx/>
              <a:buAutoNum type="alphaUcPeriod"/>
              <a:defRPr/>
            </a:pPr>
            <a:r>
              <a:rPr lang="en-US" sz="3000" dirty="0">
                <a:latin typeface="+mj-lt"/>
              </a:rPr>
              <a:t>1 000 $US</a:t>
            </a:r>
          </a:p>
        </p:txBody>
      </p:sp>
      <p:sp>
        <p:nvSpPr>
          <p:cNvPr id="1536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896AA8E2-E4F0-469F-B6AB-E862BB8B6491}" type="slidenum">
              <a:rPr lang="en-US" altLang="en-US" sz="1400" smtClean="0"/>
              <a:pPr eaLnBrk="1" hangingPunct="1">
                <a:spcBef>
                  <a:spcPct val="0"/>
                </a:spcBef>
                <a:buFontTx/>
                <a:buNone/>
                <a:defRPr/>
              </a:pPr>
              <a:t>17</a:t>
            </a:fld>
            <a:endParaRPr lang="fr-FR"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5538"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6553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altLang="en-US" sz="3300" smtClean="0">
                <a:solidFill>
                  <a:srgbClr val="FFFFFF"/>
                </a:solidFill>
              </a:rPr>
              <a:t>Comment verser un don</a:t>
            </a:r>
          </a:p>
        </p:txBody>
      </p:sp>
      <p:pic>
        <p:nvPicPr>
          <p:cNvPr id="65540" name="Picture 6"/>
          <p:cNvPicPr>
            <a:picLocks noChangeAspect="1" noChangeArrowheads="1"/>
          </p:cNvPicPr>
          <p:nvPr/>
        </p:nvPicPr>
        <p:blipFill>
          <a:blip r:embed="rId5"/>
          <a:srcRect/>
          <a:stretch>
            <a:fillRect/>
          </a:stretch>
        </p:blipFill>
        <p:spPr bwMode="auto">
          <a:xfrm>
            <a:off x="0" y="2032000"/>
            <a:ext cx="3471863" cy="4098925"/>
          </a:xfrm>
          <a:prstGeom prst="rect">
            <a:avLst/>
          </a:prstGeom>
          <a:noFill/>
          <a:ln w="9525">
            <a:noFill/>
            <a:miter lim="800000"/>
            <a:headEnd/>
            <a:tailEnd/>
          </a:ln>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Programmes de valorisation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Titre de Compagnon de Melvin Jones</a:t>
            </a:r>
          </a:p>
          <a:p>
            <a:pPr lvl="2" indent="-342900" algn="l" eaLnBrk="1" hangingPunct="1">
              <a:lnSpc>
                <a:spcPct val="95000"/>
              </a:lnSpc>
              <a:spcBef>
                <a:spcPct val="0"/>
              </a:spcBef>
              <a:buClr>
                <a:srgbClr val="000000"/>
              </a:buClr>
              <a:buFont typeface="Wingdings" pitchFamily="2" charset="2"/>
              <a:buChar char="ü"/>
              <a:defRPr/>
            </a:pPr>
            <a:r>
              <a:rPr lang="en-US" altLang="en-US" sz="1800" smtClean="0">
                <a:solidFill>
                  <a:srgbClr val="000000"/>
                </a:solidFill>
                <a:latin typeface="+mj-lt"/>
              </a:rPr>
              <a:t>Dons majeurs </a:t>
            </a:r>
            <a:r>
              <a:rPr lang="en-US" altLang="en-US" sz="1400" i="1" dirty="0" smtClean="0">
                <a:solidFill>
                  <a:srgbClr val="000000"/>
                </a:solidFill>
                <a:latin typeface="+mj-lt"/>
              </a:rPr>
              <a:t>(les promesses sont acceptées)</a:t>
            </a:r>
            <a:endParaRPr lang="fr-FR"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fr-FR"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Modes de paiement :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Carte bancaire en ligne </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Chèque </a:t>
            </a:r>
            <a:r>
              <a:rPr lang="en-US" altLang="en-US" sz="1400" i="1" dirty="0" smtClean="0">
                <a:solidFill>
                  <a:srgbClr val="000000"/>
                </a:solidFill>
                <a:latin typeface="+mj-lt"/>
              </a:rPr>
              <a:t>(dollars US uniquement)</a:t>
            </a:r>
            <a:endParaRPr lang="fr-FR"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Virement bancaire</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Versements aux comptes Lions locaux</a:t>
            </a:r>
          </a:p>
          <a:p>
            <a:pPr lvl="1" indent="-342900" algn="l" eaLnBrk="1" hangingPunct="1">
              <a:lnSpc>
                <a:spcPct val="95000"/>
              </a:lnSpc>
              <a:spcBef>
                <a:spcPct val="0"/>
              </a:spcBef>
              <a:buClr>
                <a:srgbClr val="000000"/>
              </a:buClr>
              <a:buFont typeface="Wingdings" pitchFamily="2" charset="2"/>
              <a:buChar char="ü"/>
              <a:defRPr/>
            </a:pPr>
            <a:endParaRPr lang="fr-FR"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en-US" altLang="en-US" sz="2200" dirty="0" smtClean="0">
                <a:solidFill>
                  <a:srgbClr val="000000"/>
                </a:solidFill>
                <a:latin typeface="+mj-lt"/>
              </a:rPr>
              <a:t>Inclure le formulaire de CMJ</a:t>
            </a:r>
          </a:p>
          <a:p>
            <a:pPr lvl="2" indent="-342900" algn="l" eaLnBrk="1" hangingPunct="1">
              <a:lnSpc>
                <a:spcPct val="95000"/>
              </a:lnSpc>
              <a:spcBef>
                <a:spcPct val="0"/>
              </a:spcBef>
              <a:buClr>
                <a:srgbClr val="000000"/>
              </a:buClr>
              <a:buFont typeface="Wingdings" pitchFamily="2" charset="2"/>
              <a:buChar char="ü"/>
              <a:defRPr/>
            </a:pPr>
            <a:r>
              <a:rPr lang="en-US" altLang="en-US" sz="1800" dirty="0" smtClean="0">
                <a:solidFill>
                  <a:srgbClr val="000000"/>
                </a:solidFill>
                <a:latin typeface="+mj-lt"/>
              </a:rPr>
              <a:t>Cocher “Rougeole” sous </a:t>
            </a:r>
          </a:p>
          <a:p>
            <a:pPr lvl="3" indent="-342900" algn="l" eaLnBrk="1" hangingPunct="1">
              <a:lnSpc>
                <a:spcPct val="95000"/>
              </a:lnSpc>
              <a:spcBef>
                <a:spcPct val="0"/>
              </a:spcBef>
              <a:buClr>
                <a:srgbClr val="000000"/>
              </a:buClr>
              <a:defRPr/>
            </a:pPr>
            <a:r>
              <a:rPr lang="en-US" altLang="en-US" sz="1400" dirty="0" smtClean="0">
                <a:solidFill>
                  <a:srgbClr val="000000"/>
                </a:solidFill>
                <a:latin typeface="+mj-lt"/>
              </a:rPr>
              <a:t>1. But du don”</a:t>
            </a:r>
          </a:p>
          <a:p>
            <a:pPr lvl="1" indent="-342900" algn="l" eaLnBrk="1" hangingPunct="1">
              <a:lnSpc>
                <a:spcPct val="95000"/>
              </a:lnSpc>
              <a:spcBef>
                <a:spcPct val="0"/>
              </a:spcBef>
              <a:buClr>
                <a:srgbClr val="000000"/>
              </a:buClr>
              <a:defRPr/>
            </a:pPr>
            <a:endParaRPr lang="fr-FR" altLang="en-US" sz="2300" dirty="0" smtClean="0">
              <a:solidFill>
                <a:srgbClr val="000000"/>
              </a:solidFill>
              <a:latin typeface="+mj-lt"/>
            </a:endParaRPr>
          </a:p>
        </p:txBody>
      </p:sp>
      <p:pic>
        <p:nvPicPr>
          <p:cNvPr id="65542" name="Picture 9" descr="Web donation clip.jpg"/>
          <p:cNvPicPr>
            <a:picLocks noChangeAspect="1"/>
          </p:cNvPicPr>
          <p:nvPr/>
        </p:nvPicPr>
        <p:blipFill>
          <a:blip r:embed="rId6"/>
          <a:srcRect/>
          <a:stretch>
            <a:fillRect/>
          </a:stretch>
        </p:blipFill>
        <p:spPr bwMode="auto">
          <a:xfrm>
            <a:off x="5765800" y="1676400"/>
            <a:ext cx="2819400" cy="2844800"/>
          </a:xfrm>
          <a:prstGeom prst="rect">
            <a:avLst/>
          </a:prstGeom>
          <a:noFill/>
          <a:ln w="9525">
            <a:noFill/>
            <a:miter lim="800000"/>
            <a:headEnd/>
            <a:tailEnd/>
          </a:ln>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5544" name="Picture 18" descr="MJF form clip.jpg"/>
          <p:cNvPicPr>
            <a:picLocks noChangeAspect="1"/>
          </p:cNvPicPr>
          <p:nvPr/>
        </p:nvPicPr>
        <p:blipFill>
          <a:blip r:embed="rId7"/>
          <a:srcRect/>
          <a:stretch>
            <a:fillRect/>
          </a:stretch>
        </p:blipFill>
        <p:spPr bwMode="auto">
          <a:xfrm>
            <a:off x="5384800" y="4665663"/>
            <a:ext cx="3581400" cy="2662237"/>
          </a:xfrm>
          <a:prstGeom prst="rect">
            <a:avLst/>
          </a:prstGeom>
          <a:noFill/>
          <a:ln w="9525">
            <a:noFill/>
            <a:miter lim="800000"/>
            <a:headEnd/>
            <a:tailEnd/>
          </a:ln>
        </p:spPr>
      </p:pic>
      <p:cxnSp>
        <p:nvCxnSpPr>
          <p:cNvPr id="20" name="Straight Arrow Connector 19"/>
          <p:cNvCxnSpPr/>
          <p:nvPr/>
        </p:nvCxnSpPr>
        <p:spPr>
          <a:xfrm>
            <a:off x="3403600" y="5486400"/>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D33113-9765-4C07-B95E-6AEDD9E84416}" type="slidenum">
              <a:rPr lang="en-US" altLang="en-US" sz="1400" smtClean="0"/>
              <a:pPr eaLnBrk="1" hangingPunct="1">
                <a:spcBef>
                  <a:spcPct val="0"/>
                </a:spcBef>
                <a:buFontTx/>
                <a:buNone/>
                <a:defRPr/>
              </a:pPr>
              <a:t>18</a:t>
            </a:fld>
            <a:endParaRPr lang="fr-FR"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8435"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Avez-vous des questions ?</a:t>
            </a:r>
            <a:endParaRPr lang="fr-FR" altLang="en-US" sz="4200" dirty="0" smtClean="0">
              <a:solidFill>
                <a:schemeClr val="tx2"/>
              </a:solidFill>
              <a:latin typeface="+mj-lt"/>
            </a:endParaRPr>
          </a:p>
        </p:txBody>
      </p:sp>
      <p:sp>
        <p:nvSpPr>
          <p:cNvPr id="67587"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7588"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8438" name="Rectangle 15"/>
          <p:cNvSpPr>
            <a:spLocks noChangeArrowheads="1"/>
          </p:cNvSpPr>
          <p:nvPr/>
        </p:nvSpPr>
        <p:spPr bwMode="auto">
          <a:xfrm>
            <a:off x="846138" y="5164138"/>
            <a:ext cx="36242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Un vaccin, une vie</a:t>
            </a:r>
            <a:endParaRPr lang="fr-FR" altLang="en-US" sz="4200" dirty="0" smtClean="0">
              <a:solidFill>
                <a:schemeClr val="tx2"/>
              </a:solidFill>
              <a:latin typeface="+mj-lt"/>
            </a:endParaRPr>
          </a:p>
        </p:txBody>
      </p:sp>
      <p:pic>
        <p:nvPicPr>
          <p:cNvPr id="67590" name="Picture 8" descr="P1000885.JPG"/>
          <p:cNvPicPr>
            <a:picLocks noChangeAspect="1"/>
          </p:cNvPicPr>
          <p:nvPr/>
        </p:nvPicPr>
        <p:blipFill>
          <a:blip r:embed="rId5"/>
          <a:srcRect/>
          <a:stretch>
            <a:fillRect/>
          </a:stretch>
        </p:blipFill>
        <p:spPr bwMode="auto">
          <a:xfrm>
            <a:off x="5003800" y="685800"/>
            <a:ext cx="46101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0722"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0723"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pic>
        <p:nvPicPr>
          <p:cNvPr id="30724"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0725"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0726" name="Picture 9"/>
          <p:cNvPicPr>
            <a:picLocks noChangeAspect="1" noChangeArrowheads="1"/>
          </p:cNvPicPr>
          <p:nvPr/>
        </p:nvPicPr>
        <p:blipFill>
          <a:blip r:embed="rId8"/>
          <a:srcRect/>
          <a:stretch>
            <a:fillRect/>
          </a:stretch>
        </p:blipFill>
        <p:spPr bwMode="auto">
          <a:xfrm>
            <a:off x="233363" y="1536700"/>
            <a:ext cx="9991725" cy="6088063"/>
          </a:xfrm>
          <a:prstGeom prst="rect">
            <a:avLst/>
          </a:prstGeom>
          <a:noFill/>
          <a:ln w="9525">
            <a:noFill/>
            <a:miter lim="800000"/>
            <a:headEnd/>
            <a:tailEnd/>
          </a:ln>
        </p:spPr>
      </p:pic>
      <p:pic>
        <p:nvPicPr>
          <p:cNvPr id="30727" name="Picture 2" descr="O:\Foundation\Communications\measles\Ghana Lions 2.jpg"/>
          <p:cNvPicPr>
            <a:picLocks noChangeAspect="1" noChangeArrowheads="1"/>
          </p:cNvPicPr>
          <p:nvPr/>
        </p:nvPicPr>
        <p:blipFill>
          <a:blip r:embed="rId9"/>
          <a:srcRect/>
          <a:stretch>
            <a:fillRect/>
          </a:stretch>
        </p:blipFill>
        <p:spPr bwMode="auto">
          <a:xfrm>
            <a:off x="219075" y="1798638"/>
            <a:ext cx="2754313" cy="2057400"/>
          </a:xfrm>
          <a:prstGeom prst="rect">
            <a:avLst/>
          </a:prstGeom>
          <a:noFill/>
          <a:ln w="9525">
            <a:noFill/>
            <a:miter lim="800000"/>
            <a:headEnd/>
            <a:tailEnd/>
          </a:ln>
        </p:spPr>
      </p:pic>
      <p:pic>
        <p:nvPicPr>
          <p:cNvPr id="30728" name="Picture 4" descr="https://scontent-b-ord.xx.fbcdn.net/hphotos-frc3/t1/430291_10150648219467492_980353692_n.jpg"/>
          <p:cNvPicPr>
            <a:picLocks noChangeAspect="1" noChangeArrowheads="1"/>
          </p:cNvPicPr>
          <p:nvPr/>
        </p:nvPicPr>
        <p:blipFill>
          <a:blip r:embed="rId10"/>
          <a:srcRect/>
          <a:stretch>
            <a:fillRect/>
          </a:stretch>
        </p:blipFill>
        <p:spPr bwMode="auto">
          <a:xfrm>
            <a:off x="6832600" y="4298950"/>
            <a:ext cx="3197225" cy="2135188"/>
          </a:xfrm>
          <a:prstGeom prst="rect">
            <a:avLst/>
          </a:prstGeom>
          <a:noFill/>
          <a:ln w="9525">
            <a:noFill/>
            <a:miter lim="800000"/>
            <a:headEnd/>
            <a:tailEnd/>
          </a:ln>
        </p:spPr>
      </p:pic>
      <p:pic>
        <p:nvPicPr>
          <p:cNvPr id="30729" name="Picture 6" descr="https://scontent-a-ord.xx.fbcdn.net/hphotos-ash2/t1/420722_10150648219652492_1662094379_n.jpg"/>
          <p:cNvPicPr>
            <a:picLocks noChangeAspect="1" noChangeArrowheads="1"/>
          </p:cNvPicPr>
          <p:nvPr/>
        </p:nvPicPr>
        <p:blipFill>
          <a:blip r:embed="rId11"/>
          <a:srcRect/>
          <a:stretch>
            <a:fillRect/>
          </a:stretch>
        </p:blipFill>
        <p:spPr bwMode="auto">
          <a:xfrm>
            <a:off x="7062788" y="1638300"/>
            <a:ext cx="2967037" cy="1981200"/>
          </a:xfrm>
          <a:prstGeom prst="rect">
            <a:avLst/>
          </a:prstGeom>
          <a:noFill/>
          <a:ln w="9525">
            <a:noFill/>
            <a:miter lim="800000"/>
            <a:headEnd/>
            <a:tailEnd/>
          </a:ln>
        </p:spPr>
      </p:pic>
      <p:pic>
        <p:nvPicPr>
          <p:cNvPr id="30730" name="Picture 8" descr="https://fbcdn-sphotos-h-a.akamaihd.net/hphotos-ak-frc3/t1/422023_10150648219712492_1038152815_n.jpg"/>
          <p:cNvPicPr>
            <a:picLocks noChangeAspect="1" noChangeArrowheads="1"/>
          </p:cNvPicPr>
          <p:nvPr/>
        </p:nvPicPr>
        <p:blipFill>
          <a:blip r:embed="rId12"/>
          <a:srcRect/>
          <a:stretch>
            <a:fillRect/>
          </a:stretch>
        </p:blipFill>
        <p:spPr bwMode="auto">
          <a:xfrm>
            <a:off x="168275" y="4298950"/>
            <a:ext cx="3387725" cy="2262188"/>
          </a:xfrm>
          <a:prstGeom prst="rect">
            <a:avLst/>
          </a:prstGeom>
          <a:noFill/>
          <a:ln w="9525">
            <a:noFill/>
            <a:miter lim="800000"/>
            <a:headEnd/>
            <a:tailEnd/>
          </a:ln>
        </p:spPr>
      </p:pic>
      <p:pic>
        <p:nvPicPr>
          <p:cNvPr id="30731" name="Picture 10" descr="SONY DSC"/>
          <p:cNvPicPr>
            <a:picLocks noChangeAspect="1" noChangeArrowheads="1"/>
          </p:cNvPicPr>
          <p:nvPr/>
        </p:nvPicPr>
        <p:blipFill>
          <a:blip r:embed="rId13"/>
          <a:srcRect/>
          <a:stretch>
            <a:fillRect/>
          </a:stretch>
        </p:blipFill>
        <p:spPr bwMode="auto">
          <a:xfrm>
            <a:off x="3314700" y="1798638"/>
            <a:ext cx="3530600" cy="2349500"/>
          </a:xfrm>
          <a:prstGeom prst="rect">
            <a:avLst/>
          </a:prstGeom>
          <a:noFill/>
          <a:ln w="9525">
            <a:noFill/>
            <a:miter lim="800000"/>
            <a:headEnd/>
            <a:tailEnd/>
          </a:ln>
        </p:spPr>
      </p:pic>
      <p:pic>
        <p:nvPicPr>
          <p:cNvPr id="30732" name="Picture 12" descr="Des Lions bénévoles dévoués en Ouganda.&#10;Photo : Benjamin Futransky"/>
          <p:cNvPicPr>
            <a:picLocks noChangeAspect="1" noChangeArrowheads="1"/>
          </p:cNvPicPr>
          <p:nvPr/>
        </p:nvPicPr>
        <p:blipFill>
          <a:blip r:embed="rId14"/>
          <a:srcRect/>
          <a:stretch>
            <a:fillRect/>
          </a:stretch>
        </p:blipFill>
        <p:spPr bwMode="auto">
          <a:xfrm>
            <a:off x="3695700" y="4313238"/>
            <a:ext cx="2852738" cy="1900237"/>
          </a:xfrm>
          <a:prstGeom prst="rect">
            <a:avLst/>
          </a:prstGeom>
          <a:noFill/>
          <a:ln w="9525">
            <a:noFill/>
            <a:miter lim="800000"/>
            <a:headEnd/>
            <a:tailEnd/>
          </a:ln>
        </p:spPr>
      </p:pic>
      <p:sp>
        <p:nvSpPr>
          <p:cNvPr id="30733" name="TextBox 2"/>
          <p:cNvSpPr txBox="1">
            <a:spLocks noChangeArrowheads="1"/>
          </p:cNvSpPr>
          <p:nvPr/>
        </p:nvSpPr>
        <p:spPr bwMode="auto">
          <a:xfrm>
            <a:off x="168275" y="377825"/>
            <a:ext cx="7772400" cy="768350"/>
          </a:xfrm>
          <a:prstGeom prst="rect">
            <a:avLst/>
          </a:prstGeom>
          <a:noFill/>
          <a:ln w="9525">
            <a:noFill/>
            <a:miter lim="800000"/>
            <a:headEnd/>
            <a:tailEnd/>
          </a:ln>
        </p:spPr>
        <p:txBody>
          <a:bodyPr>
            <a:spAutoFit/>
          </a:bodyPr>
          <a:lstStyle/>
          <a:p>
            <a:r>
              <a:rPr lang="en-US" sz="3200">
                <a:solidFill>
                  <a:schemeClr val="bg1"/>
                </a:solidFill>
              </a:rPr>
              <a:t>Les Lions</a:t>
            </a:r>
            <a:r>
              <a:rPr lang="en-US"/>
              <a:t> </a:t>
            </a:r>
            <a:r>
              <a:rPr lang="en-US" sz="3200">
                <a:solidFill>
                  <a:schemeClr val="bg1"/>
                </a:solidFill>
              </a:rPr>
              <a:t>à l'œuvre</a:t>
            </a:r>
            <a:endParaRPr lang="fr-FR" sz="44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2770"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2771"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2772"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La rougeole : Un défi aux Lions et dans le monde entier</a:t>
            </a:r>
          </a:p>
        </p:txBody>
      </p:sp>
      <p:pic>
        <p:nvPicPr>
          <p:cNvPr id="32773"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2774"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2775" name="Picture 9"/>
          <p:cNvPicPr>
            <a:picLocks noChangeAspect="1" noChangeArrowheads="1"/>
          </p:cNvPicPr>
          <p:nvPr/>
        </p:nvPicPr>
        <p:blipFill>
          <a:blip r:embed="rId8"/>
          <a:srcRect/>
          <a:stretch>
            <a:fillRect/>
          </a:stretch>
        </p:blipFill>
        <p:spPr bwMode="auto">
          <a:xfrm>
            <a:off x="168275" y="1531938"/>
            <a:ext cx="9991725" cy="6088062"/>
          </a:xfrm>
          <a:prstGeom prst="rect">
            <a:avLst/>
          </a:prstGeom>
          <a:noFill/>
          <a:ln w="9525">
            <a:noFill/>
            <a:miter lim="800000"/>
            <a:headEnd/>
            <a:tailEnd/>
          </a:ln>
        </p:spPr>
      </p:pic>
      <p:sp>
        <p:nvSpPr>
          <p:cNvPr id="3081" name="Text Box 10"/>
          <p:cNvSpPr txBox="1">
            <a:spLocks noChangeArrowheads="1"/>
          </p:cNvSpPr>
          <p:nvPr/>
        </p:nvSpPr>
        <p:spPr bwMode="auto">
          <a:xfrm>
            <a:off x="306388" y="1827213"/>
            <a:ext cx="5916612" cy="4210050"/>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La rougeole tue 335 enfants tous les jours, ce qui revient à plus de 122 000 enfants par an.  Pourtant, elle est tout à fait évitable.</a:t>
            </a:r>
          </a:p>
          <a:p>
            <a:pPr eaLnBrk="1" hangingPunct="1">
              <a:lnSpc>
                <a:spcPct val="95000"/>
              </a:lnSpc>
              <a:spcBef>
                <a:spcPct val="0"/>
              </a:spcBef>
              <a:buFontTx/>
              <a:buNone/>
              <a:defRPr/>
            </a:pPr>
            <a:endParaRPr lang="fr-FR"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En tant que Lions, nous avons fait le vœu de poursuivre la lutte contre cette maladie. </a:t>
            </a:r>
          </a:p>
          <a:p>
            <a:pPr eaLnBrk="1" hangingPunct="1">
              <a:lnSpc>
                <a:spcPct val="95000"/>
              </a:lnSpc>
              <a:spcBef>
                <a:spcPct val="0"/>
              </a:spcBef>
              <a:buFontTx/>
              <a:buNone/>
              <a:defRPr/>
            </a:pPr>
            <a:endParaRPr lang="fr-FR"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Les enfants dans des communautés de par le monde ont besoin de vous pour se protéger de la rougeole !</a:t>
            </a:r>
          </a:p>
          <a:p>
            <a:pPr eaLnBrk="1" hangingPunct="1">
              <a:lnSpc>
                <a:spcPct val="95000"/>
              </a:lnSpc>
              <a:spcBef>
                <a:spcPct val="0"/>
              </a:spcBef>
              <a:buFontTx/>
              <a:buNone/>
              <a:defRPr/>
            </a:pPr>
            <a:endParaRPr lang="fr-FR"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sp>
        <p:nvSpPr>
          <p:cNvPr id="32777" name="Rectangle 11"/>
          <p:cNvSpPr>
            <a:spLocks noChangeArrowheads="1"/>
          </p:cNvSpPr>
          <p:nvPr/>
        </p:nvSpPr>
        <p:spPr bwMode="auto">
          <a:xfrm>
            <a:off x="7061200" y="4038600"/>
            <a:ext cx="2667000" cy="2514600"/>
          </a:xfrm>
          <a:prstGeom prst="rect">
            <a:avLst/>
          </a:prstGeom>
          <a:solidFill>
            <a:schemeClr val="tx1">
              <a:alpha val="79999"/>
            </a:schemeClr>
          </a:solidFill>
          <a:ln w="9525">
            <a:noFill/>
            <a:miter lim="800000"/>
            <a:headEnd/>
            <a:tailEnd/>
          </a:ln>
        </p:spPr>
        <p:txBody>
          <a:bodyPr wrap="none" anchor="ctr"/>
          <a:lstStyle/>
          <a:p>
            <a:endParaRPr lang="en-US" altLang="en-US"/>
          </a:p>
        </p:txBody>
      </p:sp>
      <p:sp>
        <p:nvSpPr>
          <p:cNvPr id="32778" name="Rectangle 12"/>
          <p:cNvSpPr>
            <a:spLocks noChangeArrowheads="1"/>
          </p:cNvSpPr>
          <p:nvPr/>
        </p:nvSpPr>
        <p:spPr bwMode="auto">
          <a:xfrm>
            <a:off x="6969125" y="4038600"/>
            <a:ext cx="92075" cy="2514600"/>
          </a:xfrm>
          <a:prstGeom prst="rect">
            <a:avLst/>
          </a:prstGeom>
          <a:solidFill>
            <a:srgbClr val="EBB700"/>
          </a:solidFill>
          <a:ln w="9525">
            <a:noFill/>
            <a:miter lim="800000"/>
            <a:headEnd/>
            <a:tailEnd/>
          </a:ln>
        </p:spPr>
        <p:txBody>
          <a:bodyPr wrap="none" anchor="ctr"/>
          <a:lstStyle/>
          <a:p>
            <a:endParaRPr lang="en-US" altLang="en-US"/>
          </a:p>
        </p:txBody>
      </p:sp>
      <p:pic>
        <p:nvPicPr>
          <p:cNvPr id="32779" name="Picture 12" descr="measles shot nigeria compressed.jpg"/>
          <p:cNvPicPr>
            <a:picLocks noChangeAspect="1"/>
          </p:cNvPicPr>
          <p:nvPr/>
        </p:nvPicPr>
        <p:blipFill>
          <a:blip r:embed="rId9"/>
          <a:srcRect/>
          <a:stretch>
            <a:fillRect/>
          </a:stretch>
        </p:blipFill>
        <p:spPr bwMode="auto">
          <a:xfrm>
            <a:off x="7442200" y="2743200"/>
            <a:ext cx="21621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4818"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4819"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4820"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Qu’est-ce que la rougeole ?</a:t>
            </a:r>
          </a:p>
        </p:txBody>
      </p:sp>
      <p:pic>
        <p:nvPicPr>
          <p:cNvPr id="34821"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4822"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4823" name="Picture 9"/>
          <p:cNvPicPr>
            <a:picLocks noChangeAspect="1" noChangeArrowheads="1"/>
          </p:cNvPicPr>
          <p:nvPr/>
        </p:nvPicPr>
        <p:blipFill>
          <a:blip r:embed="rId8"/>
          <a:srcRect/>
          <a:stretch>
            <a:fillRect/>
          </a:stretch>
        </p:blipFill>
        <p:spPr bwMode="auto">
          <a:xfrm>
            <a:off x="-1778000" y="762000"/>
            <a:ext cx="9991725" cy="6088063"/>
          </a:xfrm>
          <a:prstGeom prst="rect">
            <a:avLst/>
          </a:prstGeom>
          <a:noFill/>
          <a:ln w="9525">
            <a:noFill/>
            <a:miter lim="800000"/>
            <a:headEnd/>
            <a:tailEnd/>
          </a:ln>
        </p:spPr>
      </p:pic>
      <p:sp>
        <p:nvSpPr>
          <p:cNvPr id="4105" name="Text Box 10"/>
          <p:cNvSpPr txBox="1">
            <a:spLocks noChangeArrowheads="1"/>
          </p:cNvSpPr>
          <p:nvPr/>
        </p:nvSpPr>
        <p:spPr bwMode="auto">
          <a:xfrm>
            <a:off x="306388" y="1827213"/>
            <a:ext cx="9117012" cy="3656012"/>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4000" dirty="0" smtClean="0">
                <a:solidFill>
                  <a:srgbClr val="000000"/>
                </a:solidFill>
                <a:latin typeface="+mj-lt"/>
              </a:rPr>
              <a:t>La rougeole est...</a:t>
            </a:r>
          </a:p>
          <a:p>
            <a:pPr eaLnBrk="1" hangingPunct="1">
              <a:lnSpc>
                <a:spcPct val="95000"/>
              </a:lnSpc>
              <a:spcBef>
                <a:spcPct val="0"/>
              </a:spcBef>
              <a:buFontTx/>
              <a:buNone/>
              <a:defRPr/>
            </a:pPr>
            <a:endParaRPr lang="fr-FR"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L'une des cinq premières causes mondiales de fatalités qui pourraient être évitées par les vaccinations.</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Facile à prévenir : le vaccin coûte moins d'un dollar US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Présente dans toutes les régions du monde </a:t>
            </a:r>
          </a:p>
          <a:p>
            <a:pPr lvl="1" eaLnBrk="1" hangingPunct="1">
              <a:lnSpc>
                <a:spcPct val="95000"/>
              </a:lnSpc>
              <a:spcBef>
                <a:spcPct val="0"/>
              </a:spcBef>
              <a:spcAft>
                <a:spcPts val="1200"/>
              </a:spcAft>
              <a:buClr>
                <a:srgbClr val="000000"/>
              </a:buClr>
              <a:buFont typeface="Arial" charset="0"/>
              <a:buChar char="•"/>
              <a:defRPr/>
            </a:pPr>
            <a:r>
              <a:rPr lang="en-US" altLang="en-US" sz="2400" dirty="0" smtClean="0">
                <a:solidFill>
                  <a:srgbClr val="000000"/>
                </a:solidFill>
                <a:latin typeface="+mj-lt"/>
              </a:rPr>
              <a:t>L'une des maladies les plus contagieuses</a:t>
            </a:r>
            <a:endParaRPr lang="fr-FR" altLang="en-US" sz="2400" dirty="0" smtClean="0">
              <a:solidFill>
                <a:srgbClr val="000000"/>
              </a:solidFill>
              <a:latin typeface="+mj-lt"/>
            </a:endParaRPr>
          </a:p>
          <a:p>
            <a:pPr eaLnBrk="1" hangingPunct="1">
              <a:lnSpc>
                <a:spcPct val="95000"/>
              </a:lnSpc>
              <a:spcBef>
                <a:spcPct val="0"/>
              </a:spcBef>
              <a:buFontTx/>
              <a:buNone/>
              <a:defRPr/>
            </a:pPr>
            <a:endParaRPr lang="fr-FR"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pic>
        <p:nvPicPr>
          <p:cNvPr id="34825" name="Picture 10" descr="O:\Public Relations &amp; Communications\Common\Photos\LCIF\measles\Nepal children showing off shots.JPG"/>
          <p:cNvPicPr>
            <a:picLocks noChangeAspect="1" noChangeArrowheads="1"/>
          </p:cNvPicPr>
          <p:nvPr/>
        </p:nvPicPr>
        <p:blipFill>
          <a:blip r:embed="rId9"/>
          <a:srcRect/>
          <a:stretch>
            <a:fillRect/>
          </a:stretch>
        </p:blipFill>
        <p:spPr bwMode="auto">
          <a:xfrm>
            <a:off x="5943600" y="4572000"/>
            <a:ext cx="3784600"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6866"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6867"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686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chemeClr val="bg1"/>
                </a:solidFill>
              </a:rPr>
              <a:t>Un nouveau défi</a:t>
            </a:r>
            <a:endParaRPr lang="fr-FR" altLang="en-US" sz="3200" smtClean="0">
              <a:solidFill>
                <a:srgbClr val="FFFFFF"/>
              </a:solidFill>
              <a:latin typeface="Arial" charset="0"/>
            </a:endParaRPr>
          </a:p>
        </p:txBody>
      </p:sp>
      <p:pic>
        <p:nvPicPr>
          <p:cNvPr id="36869" name="Picture 7"/>
          <p:cNvPicPr>
            <a:picLocks noChangeAspect="1" noChangeArrowheads="1"/>
          </p:cNvPicPr>
          <p:nvPr/>
        </p:nvPicPr>
        <p:blipFill>
          <a:blip r:embed="rId6"/>
          <a:srcRect/>
          <a:stretch>
            <a:fillRect/>
          </a:stretch>
        </p:blipFill>
        <p:spPr bwMode="auto">
          <a:xfrm>
            <a:off x="1550988" y="1692275"/>
            <a:ext cx="8551862" cy="4911725"/>
          </a:xfrm>
          <a:prstGeom prst="rect">
            <a:avLst/>
          </a:prstGeom>
          <a:noFill/>
          <a:ln w="9525">
            <a:noFill/>
            <a:miter lim="800000"/>
            <a:headEnd/>
            <a:tailEnd/>
          </a:ln>
        </p:spPr>
      </p:pic>
      <p:sp>
        <p:nvSpPr>
          <p:cNvPr id="36870" name="TextBox 1"/>
          <p:cNvSpPr txBox="1">
            <a:spLocks noChangeArrowheads="1"/>
          </p:cNvSpPr>
          <p:nvPr/>
        </p:nvSpPr>
        <p:spPr bwMode="auto">
          <a:xfrm>
            <a:off x="338138" y="2057400"/>
            <a:ext cx="9144000" cy="1570038"/>
          </a:xfrm>
          <a:prstGeom prst="rect">
            <a:avLst/>
          </a:prstGeom>
          <a:noFill/>
          <a:ln w="9525">
            <a:noFill/>
            <a:miter lim="800000"/>
            <a:headEnd/>
            <a:tailEnd/>
          </a:ln>
        </p:spPr>
        <p:txBody>
          <a:bodyPr>
            <a:spAutoFit/>
          </a:bodyPr>
          <a:lstStyle/>
          <a:p>
            <a:pPr marL="342900" indent="-342900">
              <a:buFontTx/>
              <a:buChar char="•"/>
            </a:pPr>
            <a:r>
              <a:rPr lang="en-US" altLang="en-US"/>
              <a:t>Nouveau partenariat avec l'Alliance GAVI </a:t>
            </a:r>
          </a:p>
          <a:p>
            <a:pPr marL="342900" indent="-342900">
              <a:buFontTx/>
              <a:buChar char="•"/>
            </a:pPr>
            <a:r>
              <a:rPr lang="en-US" altLang="en-US"/>
              <a:t>30 millions de dollars d'ici 2017</a:t>
            </a:r>
          </a:p>
          <a:p>
            <a:pPr marL="342900" indent="-342900">
              <a:buFontTx/>
              <a:buChar char="•"/>
            </a:pPr>
            <a:r>
              <a:rPr lang="en-US" altLang="en-US"/>
              <a:t>Correspondance 1 à 1 dans le cadre du fond de contrepartie de GAVI</a:t>
            </a:r>
          </a:p>
          <a:p>
            <a:pPr marL="342900" indent="-342900">
              <a:buFontTx/>
              <a:buChar char="•"/>
            </a:pPr>
            <a:r>
              <a:rPr lang="en-US" altLang="en-US"/>
              <a:t>Poursuite des efforts des Lions pour faire de la rougeole une histoire ancienne</a:t>
            </a: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36873" name="Picture 10" descr="UKAIDlogo.jpg"/>
          <p:cNvPicPr>
            <a:picLocks noChangeAspect="1"/>
          </p:cNvPicPr>
          <p:nvPr/>
        </p:nvPicPr>
        <p:blipFill>
          <a:blip r:embed="rId8"/>
          <a:srcRect/>
          <a:stretch>
            <a:fillRect/>
          </a:stretch>
        </p:blipFill>
        <p:spPr bwMode="auto">
          <a:xfrm>
            <a:off x="4081463" y="5016500"/>
            <a:ext cx="1447800" cy="1536700"/>
          </a:xfrm>
          <a:prstGeom prst="rect">
            <a:avLst/>
          </a:prstGeom>
          <a:noFill/>
          <a:ln w="9525">
            <a:noFill/>
            <a:miter lim="800000"/>
            <a:headEnd/>
            <a:tailEnd/>
          </a:ln>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36875" name="Rectangle 2"/>
          <p:cNvSpPr>
            <a:spLocks noChangeArrowheads="1"/>
          </p:cNvSpPr>
          <p:nvPr/>
        </p:nvSpPr>
        <p:spPr bwMode="auto">
          <a:xfrm>
            <a:off x="6451600" y="4691063"/>
            <a:ext cx="3848100" cy="1938337"/>
          </a:xfrm>
          <a:prstGeom prst="rect">
            <a:avLst/>
          </a:prstGeom>
          <a:noFill/>
          <a:ln w="9525">
            <a:noFill/>
            <a:miter lim="800000"/>
            <a:headEnd/>
            <a:tailEnd/>
          </a:ln>
        </p:spPr>
        <p:txBody>
          <a:bodyPr>
            <a:spAutoFit/>
          </a:bodyPr>
          <a:lstStyle/>
          <a:p>
            <a:pPr eaLnBrk="0" hangingPunct="0"/>
            <a:r>
              <a:rPr lang="en-US" altLang="en-US" sz="6000">
                <a:solidFill>
                  <a:srgbClr val="333399"/>
                </a:solidFill>
                <a:latin typeface="Berlin Sans FB" pitchFamily="34" charset="0"/>
              </a:rPr>
              <a:t>60 millions de dollars</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8460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Partenaires des fonds </a:t>
            </a:r>
            <a:r>
              <a:rPr dirty="0"/>
              <a:t> </a:t>
            </a:r>
            <a:r>
              <a:rPr lang="es-ES" sz="1200" dirty="0">
                <a:solidFill>
                  <a:schemeClr val="accent2">
                    <a:lumMod val="75000"/>
                  </a:schemeClr>
                </a:solidFill>
                <a:latin typeface="Berlin Sans FB Demi" pitchFamily="34" charset="0"/>
              </a:rPr>
              <a:t>de contrepartie</a:t>
            </a:r>
            <a:r>
              <a:rPr dirty="0"/>
              <a:t> </a:t>
            </a:r>
            <a:r>
              <a:rPr lang="es-ES" sz="1200" dirty="0">
                <a:solidFill>
                  <a:schemeClr val="accent2">
                    <a:lumMod val="75000"/>
                  </a:schemeClr>
                </a:solidFill>
                <a:latin typeface="Berlin Sans FB Demi" pitchFamily="34" charset="0"/>
              </a:rPr>
              <a:t>GAVI</a:t>
            </a:r>
            <a:endParaRPr lang="fr-FR" sz="1200" dirty="0">
              <a:solidFill>
                <a:schemeClr val="accent2">
                  <a:lumMod val="75000"/>
                </a:schemeClr>
              </a:solidFill>
              <a:latin typeface="Berlin Sans FB Demi" pitchFamily="34" charset="0"/>
            </a:endParaRPr>
          </a:p>
        </p:txBody>
      </p:sp>
      <p:pic>
        <p:nvPicPr>
          <p:cNvPr id="36878" name="Picture 17" descr="O:\Foundation\LCIF Development\Logos\New LCIF Logos - 2010\LCIF_2c_Horiz_Small.gif"/>
          <p:cNvPicPr>
            <a:picLocks noChangeAspect="1" noChangeArrowheads="1"/>
          </p:cNvPicPr>
          <p:nvPr/>
        </p:nvPicPr>
        <p:blipFill>
          <a:blip r:embed="rId9"/>
          <a:srcRect/>
          <a:stretch>
            <a:fillRect/>
          </a:stretch>
        </p:blipFill>
        <p:spPr bwMode="auto">
          <a:xfrm>
            <a:off x="139700" y="4979988"/>
            <a:ext cx="2822575" cy="82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891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3891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3891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615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Alliance GAVI </a:t>
            </a:r>
          </a:p>
        </p:txBody>
      </p:sp>
      <p:sp>
        <p:nvSpPr>
          <p:cNvPr id="38918" name="TextBox 1"/>
          <p:cNvSpPr txBox="1">
            <a:spLocks noChangeArrowheads="1"/>
          </p:cNvSpPr>
          <p:nvPr/>
        </p:nvSpPr>
        <p:spPr bwMode="auto">
          <a:xfrm>
            <a:off x="660400" y="1981200"/>
            <a:ext cx="8153400" cy="1938338"/>
          </a:xfrm>
          <a:prstGeom prst="rect">
            <a:avLst/>
          </a:prstGeom>
          <a:noFill/>
          <a:ln w="9525">
            <a:noFill/>
            <a:miter lim="800000"/>
            <a:headEnd/>
            <a:tailEnd/>
          </a:ln>
        </p:spPr>
        <p:txBody>
          <a:bodyPr>
            <a:spAutoFit/>
          </a:bodyPr>
          <a:lstStyle/>
          <a:p>
            <a:pPr marL="342900" indent="-342900">
              <a:buFontTx/>
              <a:buChar char="•"/>
            </a:pPr>
            <a:r>
              <a:rPr lang="en-US" altLang="en-US"/>
              <a:t>Global Alliance for Vaccines and Immunisation (GAVI) </a:t>
            </a:r>
          </a:p>
          <a:p>
            <a:pPr marL="342900" indent="-342900">
              <a:buFontTx/>
              <a:buChar char="•"/>
            </a:pPr>
            <a:r>
              <a:rPr lang="en-US" altLang="en-US"/>
              <a:t>Mission : Développer l'accès à la vaccination dans les pays défavorisés afin de préserver la santé des populations et de sauver la vie des enfants. </a:t>
            </a:r>
          </a:p>
          <a:p>
            <a:pPr marL="342900" indent="-342900">
              <a:buFontTx/>
              <a:buChar char="•"/>
            </a:pPr>
            <a:r>
              <a:rPr lang="en-US" altLang="en-US"/>
              <a:t>440 millions d'enfants vaccinés</a:t>
            </a:r>
          </a:p>
        </p:txBody>
      </p:sp>
      <p:pic>
        <p:nvPicPr>
          <p:cNvPr id="38919" name="Picture 13"/>
          <p:cNvPicPr>
            <a:picLocks noChangeAspect="1" noChangeArrowheads="1"/>
          </p:cNvPicPr>
          <p:nvPr/>
        </p:nvPicPr>
        <p:blipFill>
          <a:blip r:embed="rId6"/>
          <a:srcRect/>
          <a:stretch>
            <a:fillRect/>
          </a:stretch>
        </p:blipFill>
        <p:spPr bwMode="auto">
          <a:xfrm>
            <a:off x="584200" y="4419600"/>
            <a:ext cx="3363913" cy="1447800"/>
          </a:xfrm>
          <a:prstGeom prst="rect">
            <a:avLst/>
          </a:prstGeom>
          <a:noFill/>
          <a:ln w="9525">
            <a:noFill/>
            <a:miter lim="800000"/>
            <a:headEnd/>
            <a:tailEnd/>
          </a:ln>
        </p:spPr>
      </p:pic>
      <p:pic>
        <p:nvPicPr>
          <p:cNvPr id="38920" name="Picture 3" descr="O:\Foundation\Division\Photos\Measles\2012 Measles and Rubella Activities\Nepal Feb 2012 (phase 1)\Nepal MR Campaign Phase I Feb-March 2012\IMG_4915.JPG"/>
          <p:cNvPicPr>
            <a:picLocks noChangeAspect="1" noChangeArrowheads="1"/>
          </p:cNvPicPr>
          <p:nvPr/>
        </p:nvPicPr>
        <p:blipFill>
          <a:blip r:embed="rId7"/>
          <a:srcRect/>
          <a:stretch>
            <a:fillRect/>
          </a:stretch>
        </p:blipFill>
        <p:spPr bwMode="auto">
          <a:xfrm>
            <a:off x="6719888" y="3581400"/>
            <a:ext cx="26860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0962"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0963"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40964"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7174"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Pourquoi cibler la rougeole ?</a:t>
            </a:r>
          </a:p>
        </p:txBody>
      </p:sp>
      <p:sp>
        <p:nvSpPr>
          <p:cNvPr id="39944" name="Text Box 8"/>
          <p:cNvSpPr txBox="1">
            <a:spLocks noChangeArrowheads="1"/>
          </p:cNvSpPr>
          <p:nvPr/>
        </p:nvSpPr>
        <p:spPr bwMode="auto">
          <a:xfrm>
            <a:off x="204788" y="1482725"/>
            <a:ext cx="8532812" cy="3275013"/>
          </a:xfrm>
          <a:prstGeom prst="rect">
            <a:avLst/>
          </a:prstGeom>
          <a:noFill/>
          <a:ln w="9525">
            <a:noFill/>
            <a:miter lim="800000"/>
            <a:headEnd/>
            <a:tailEnd/>
          </a:ln>
          <a:effectLst/>
        </p:spPr>
        <p:txBody>
          <a:bodyPr lIns="0" tIns="0" rIns="0" bIns="0">
            <a:spAutoFit/>
          </a:bodyPr>
          <a:lstStyle/>
          <a:p>
            <a:pPr marL="0" lvl="1">
              <a:lnSpc>
                <a:spcPct val="95000"/>
              </a:lnSpc>
              <a:defRPr/>
            </a:pPr>
            <a:r>
              <a:rPr lang="en-US" sz="2800" dirty="0">
                <a:latin typeface="+mj-lt"/>
              </a:rPr>
              <a:t>Quelles régions du monde sont touchées actuellement par la rougeole ?</a:t>
            </a:r>
          </a:p>
          <a:p>
            <a:pPr marL="514350" lvl="1" indent="-514350">
              <a:lnSpc>
                <a:spcPct val="95000"/>
              </a:lnSpc>
              <a:defRPr/>
            </a:pPr>
            <a:endParaRPr lang="fr-FR" sz="2800" dirty="0">
              <a:latin typeface="+mj-lt"/>
              <a:cs typeface="+mn-cs"/>
            </a:endParaRPr>
          </a:p>
          <a:p>
            <a:pPr marL="971550" lvl="2" indent="-514350">
              <a:lnSpc>
                <a:spcPct val="95000"/>
              </a:lnSpc>
              <a:buFontTx/>
              <a:buAutoNum type="alphaUcPeriod"/>
              <a:defRPr/>
            </a:pPr>
            <a:r>
              <a:rPr lang="en-US" sz="2800" dirty="0">
                <a:latin typeface="+mj-lt"/>
              </a:rPr>
              <a:t>Les pays en voie de développement </a:t>
            </a:r>
          </a:p>
          <a:p>
            <a:pPr marL="971550" lvl="2" indent="-514350">
              <a:lnSpc>
                <a:spcPct val="95000"/>
              </a:lnSpc>
              <a:buFontTx/>
              <a:buAutoNum type="alphaUcPeriod"/>
              <a:defRPr/>
            </a:pPr>
            <a:r>
              <a:rPr lang="en-US" sz="2800" dirty="0">
                <a:latin typeface="+mj-lt"/>
              </a:rPr>
              <a:t>L'Afrique </a:t>
            </a:r>
          </a:p>
          <a:p>
            <a:pPr marL="971550" lvl="2" indent="-514350">
              <a:lnSpc>
                <a:spcPct val="95000"/>
              </a:lnSpc>
              <a:buFontTx/>
              <a:buAutoNum type="alphaUcPeriod"/>
              <a:defRPr/>
            </a:pPr>
            <a:r>
              <a:rPr lang="en-US" sz="2800" dirty="0">
                <a:latin typeface="+mj-lt"/>
              </a:rPr>
              <a:t>L'Afrique, l'Asie et l'Europe</a:t>
            </a:r>
          </a:p>
          <a:p>
            <a:pPr marL="971550" lvl="2" indent="-514350">
              <a:lnSpc>
                <a:spcPct val="95000"/>
              </a:lnSpc>
              <a:buFontTx/>
              <a:buAutoNum type="alphaUcPeriod"/>
              <a:defRPr/>
            </a:pPr>
            <a:r>
              <a:rPr lang="en-US" sz="2800" dirty="0">
                <a:latin typeface="+mj-lt"/>
              </a:rPr>
              <a:t>Toutes les régions du monde sont touchées par la rougeole</a:t>
            </a:r>
            <a:endParaRPr lang="fr-FR" sz="2800" b="1" dirty="0">
              <a:latin typeface="+mj-lt"/>
              <a:cs typeface="+mn-cs"/>
            </a:endParaRPr>
          </a:p>
        </p:txBody>
      </p:sp>
      <p:sp>
        <p:nvSpPr>
          <p:cNvPr id="717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1F1AE0D-1812-42C7-8AF7-144FCE1B2563}" type="slidenum">
              <a:rPr lang="en-US" altLang="en-US" sz="1400" smtClean="0"/>
              <a:pPr eaLnBrk="1" hangingPunct="1">
                <a:spcBef>
                  <a:spcPct val="0"/>
                </a:spcBef>
                <a:buFontTx/>
                <a:buNone/>
                <a:defRPr/>
              </a:pPr>
              <a:t>7</a:t>
            </a:fld>
            <a:endParaRPr lang="fr-FR" altLang="en-US" sz="1400" smtClean="0"/>
          </a:p>
        </p:txBody>
      </p:sp>
      <p:pic>
        <p:nvPicPr>
          <p:cNvPr id="40968" name="Picture 2" descr="O:\Foundation\Division\Photos\Measles\2014 Measles and Reubella Activities\Bangladesh 2014\1656046_1381561542107363_1996257442_n.jpg"/>
          <p:cNvPicPr>
            <a:picLocks noChangeAspect="1" noChangeArrowheads="1"/>
          </p:cNvPicPr>
          <p:nvPr/>
        </p:nvPicPr>
        <p:blipFill>
          <a:blip r:embed="rId6"/>
          <a:srcRect/>
          <a:stretch>
            <a:fillRect/>
          </a:stretch>
        </p:blipFill>
        <p:spPr bwMode="auto">
          <a:xfrm>
            <a:off x="5148263" y="4418013"/>
            <a:ext cx="3894137"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43011"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43012"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Défis actuels</a:t>
            </a:r>
          </a:p>
        </p:txBody>
      </p:sp>
      <p:pic>
        <p:nvPicPr>
          <p:cNvPr id="43013"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sp>
        <p:nvSpPr>
          <p:cNvPr id="8199" name="Text Box 8"/>
          <p:cNvSpPr txBox="1">
            <a:spLocks noChangeArrowheads="1"/>
          </p:cNvSpPr>
          <p:nvPr/>
        </p:nvSpPr>
        <p:spPr bwMode="auto">
          <a:xfrm>
            <a:off x="304800" y="1905000"/>
            <a:ext cx="9271000" cy="7016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D. La rougeole touche toutes les régions du monde</a:t>
            </a:r>
          </a:p>
          <a:p>
            <a:pPr eaLnBrk="1" hangingPunct="1">
              <a:lnSpc>
                <a:spcPct val="95000"/>
              </a:lnSpc>
              <a:spcBef>
                <a:spcPct val="0"/>
              </a:spcBef>
              <a:buFontTx/>
              <a:buNone/>
              <a:defRPr/>
            </a:pPr>
            <a:endParaRPr lang="fr-FR" altLang="en-US" sz="2400" dirty="0" smtClean="0">
              <a:solidFill>
                <a:srgbClr val="000000"/>
              </a:solidFill>
              <a:latin typeface="Arial" charset="0"/>
              <a:cs typeface="+mn-cs"/>
            </a:endParaRPr>
          </a:p>
        </p:txBody>
      </p:sp>
      <p:pic>
        <p:nvPicPr>
          <p:cNvPr id="43015" name="Picture 9"/>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sp>
        <p:nvSpPr>
          <p:cNvPr id="43016" name="TextBox 9"/>
          <p:cNvSpPr txBox="1">
            <a:spLocks noChangeArrowheads="1"/>
          </p:cNvSpPr>
          <p:nvPr/>
        </p:nvSpPr>
        <p:spPr bwMode="auto">
          <a:xfrm>
            <a:off x="431800" y="6781800"/>
            <a:ext cx="9296400" cy="338138"/>
          </a:xfrm>
          <a:prstGeom prst="rect">
            <a:avLst/>
          </a:prstGeom>
          <a:noFill/>
          <a:ln w="9525">
            <a:noFill/>
            <a:miter lim="800000"/>
            <a:headEnd/>
            <a:tailEnd/>
          </a:ln>
        </p:spPr>
        <p:txBody>
          <a:bodyPr>
            <a:spAutoFit/>
          </a:bodyPr>
          <a:lstStyle/>
          <a:p>
            <a:pPr algn="r"/>
            <a:r>
              <a:rPr lang="en-US" altLang="en-US" sz="1600">
                <a:latin typeface="Arial" charset="0"/>
              </a:rPr>
              <a:t>Poussées épidémiques en 2013</a:t>
            </a:r>
          </a:p>
        </p:txBody>
      </p:sp>
      <p:pic>
        <p:nvPicPr>
          <p:cNvPr id="43017" name="Picture 11"/>
          <p:cNvPicPr>
            <a:picLocks noChangeAspect="1" noChangeArrowheads="1"/>
          </p:cNvPicPr>
          <p:nvPr/>
        </p:nvPicPr>
        <p:blipFill>
          <a:blip r:embed="rId8"/>
          <a:srcRect/>
          <a:stretch>
            <a:fillRect/>
          </a:stretch>
        </p:blipFill>
        <p:spPr bwMode="auto">
          <a:xfrm>
            <a:off x="1397000" y="2754313"/>
            <a:ext cx="7045325"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5058"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5059"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Nous nous soucions des autres. Nous servons. Nous réalisons des actions. </a:t>
            </a:r>
          </a:p>
        </p:txBody>
      </p:sp>
      <p:pic>
        <p:nvPicPr>
          <p:cNvPr id="45060"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9222"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Pourquoi cibler la rougeole ?</a:t>
            </a:r>
          </a:p>
        </p:txBody>
      </p:sp>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mj-lt"/>
              </a:rPr>
              <a:t>Lesquels de ces graves effets secondaires peuvent résulter d'une infection par la rougeole et entraîner des complications médicales permanentes ou la mort des enfants ?</a:t>
            </a:r>
          </a:p>
          <a:p>
            <a:pPr marL="514350" indent="-514350">
              <a:lnSpc>
                <a:spcPct val="95000"/>
              </a:lnSpc>
              <a:defRPr/>
            </a:pPr>
            <a:endParaRPr lang="fr-FR" sz="3000" dirty="0">
              <a:latin typeface="+mj-lt"/>
              <a:cs typeface="+mn-cs"/>
            </a:endParaRPr>
          </a:p>
          <a:p>
            <a:pPr marL="971550" lvl="1" indent="-514350">
              <a:lnSpc>
                <a:spcPct val="95000"/>
              </a:lnSpc>
              <a:buFontTx/>
              <a:buAutoNum type="alphaUcPeriod"/>
              <a:defRPr/>
            </a:pPr>
            <a:r>
              <a:rPr lang="en-US" sz="3000" dirty="0">
                <a:latin typeface="+mj-lt"/>
              </a:rPr>
              <a:t>La cécité due à la cicatrisation de la cornée</a:t>
            </a:r>
          </a:p>
          <a:p>
            <a:pPr marL="971550" lvl="1" indent="-514350">
              <a:lnSpc>
                <a:spcPct val="95000"/>
              </a:lnSpc>
              <a:buFontTx/>
              <a:buAutoNum type="alphaUcPeriod"/>
              <a:defRPr/>
            </a:pPr>
            <a:r>
              <a:rPr lang="en-US" sz="3000" dirty="0">
                <a:latin typeface="+mj-lt"/>
              </a:rPr>
              <a:t>L'encéphalite</a:t>
            </a:r>
          </a:p>
          <a:p>
            <a:pPr marL="971550" lvl="1" indent="-514350">
              <a:lnSpc>
                <a:spcPct val="95000"/>
              </a:lnSpc>
              <a:buFontTx/>
              <a:buAutoNum type="alphaUcPeriod"/>
              <a:defRPr/>
            </a:pPr>
            <a:r>
              <a:rPr lang="en-US" sz="3000" dirty="0">
                <a:latin typeface="+mj-lt"/>
              </a:rPr>
              <a:t>La pneumonie</a:t>
            </a:r>
          </a:p>
          <a:p>
            <a:pPr marL="971550" lvl="1" indent="-514350">
              <a:lnSpc>
                <a:spcPct val="95000"/>
              </a:lnSpc>
              <a:buFontTx/>
              <a:buAutoNum type="alphaUcPeriod"/>
              <a:defRPr/>
            </a:pPr>
            <a:r>
              <a:rPr lang="en-US" sz="3000" dirty="0">
                <a:latin typeface="+mj-lt"/>
              </a:rPr>
              <a:t>La diarrhée grave</a:t>
            </a:r>
          </a:p>
          <a:p>
            <a:pPr marL="971550" lvl="1" indent="-514350">
              <a:lnSpc>
                <a:spcPct val="95000"/>
              </a:lnSpc>
              <a:buFontTx/>
              <a:buAutoNum type="alphaUcPeriod"/>
              <a:defRPr/>
            </a:pPr>
            <a:r>
              <a:rPr lang="en-US" sz="3000" dirty="0">
                <a:latin typeface="+mj-lt"/>
              </a:rPr>
              <a:t>Tout ce qui précède</a:t>
            </a:r>
          </a:p>
        </p:txBody>
      </p:sp>
      <p:sp>
        <p:nvSpPr>
          <p:cNvPr id="9224"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DF432E3-7D6E-4DB3-91B5-6A499AE41DEE}" type="slidenum">
              <a:rPr lang="en-US" altLang="en-US" sz="1400" smtClean="0"/>
              <a:pPr eaLnBrk="1" hangingPunct="1">
                <a:spcBef>
                  <a:spcPct val="0"/>
                </a:spcBef>
                <a:buFontTx/>
                <a:buNone/>
                <a:defRPr/>
              </a:pPr>
              <a:t>9</a:t>
            </a:fld>
            <a:endParaRPr lang="fr-FR"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1890</Words>
  <Application>Microsoft Office PowerPoint</Application>
  <PresentationFormat>Custom</PresentationFormat>
  <Paragraphs>225</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Default Design</vt:lpstr>
      <vt:lpstr>Slide 1 Plain</vt:lpstr>
      <vt:lpstr>Photo Editor Photo</vt:lpstr>
      <vt:lpstr>Worksheet</vt:lpstr>
      <vt:lpstr>PowerPoint Presentation</vt:lpstr>
      <vt:lpstr>PowerPoint Presentation</vt:lpstr>
      <vt:lpstr>La rougeole : Un défi aux Lions et dans le monde entier</vt:lpstr>
      <vt:lpstr>Qu’est-ce que la rougeole ?</vt:lpstr>
      <vt:lpstr>Un nouveau défi</vt:lpstr>
      <vt:lpstr>PowerPoint Presentation</vt:lpstr>
      <vt:lpstr>PowerPoint Presentation</vt:lpstr>
      <vt:lpstr>Défis actuels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 verser un don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1775</cp:revision>
  <dcterms:created xsi:type="dcterms:W3CDTF">2004-05-06T09:28:21Z</dcterms:created>
  <dcterms:modified xsi:type="dcterms:W3CDTF">2014-04-01T14:19:34Z</dcterms:modified>
</cp:coreProperties>
</file>