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83" r:id="rId7"/>
    <p:sldMasterId id="2147483885" r:id="rId8"/>
    <p:sldMasterId id="2147483895" r:id="rId9"/>
  </p:sldMasterIdLst>
  <p:notesMasterIdLst>
    <p:notesMasterId r:id="rId47"/>
  </p:notesMasterIdLst>
  <p:handoutMasterIdLst>
    <p:handoutMasterId r:id="rId48"/>
  </p:handoutMasterIdLst>
  <p:sldIdLst>
    <p:sldId id="1340" r:id="rId10"/>
    <p:sldId id="1019" r:id="rId11"/>
    <p:sldId id="1020" r:id="rId12"/>
    <p:sldId id="1040" r:id="rId13"/>
    <p:sldId id="1081" r:id="rId14"/>
    <p:sldId id="1050" r:id="rId15"/>
    <p:sldId id="1049" r:id="rId16"/>
    <p:sldId id="1026" r:id="rId17"/>
    <p:sldId id="1047" r:id="rId18"/>
    <p:sldId id="1048" r:id="rId19"/>
    <p:sldId id="1045" r:id="rId20"/>
    <p:sldId id="975" r:id="rId21"/>
    <p:sldId id="1341" r:id="rId22"/>
    <p:sldId id="1152" r:id="rId23"/>
    <p:sldId id="1066" r:id="rId24"/>
    <p:sldId id="1153" r:id="rId25"/>
    <p:sldId id="1154" r:id="rId26"/>
    <p:sldId id="1155" r:id="rId27"/>
    <p:sldId id="1156" r:id="rId28"/>
    <p:sldId id="1157" r:id="rId29"/>
    <p:sldId id="1158" r:id="rId30"/>
    <p:sldId id="1031" r:id="rId31"/>
    <p:sldId id="911" r:id="rId32"/>
    <p:sldId id="1032" r:id="rId33"/>
    <p:sldId id="1036" r:id="rId34"/>
    <p:sldId id="1372" r:id="rId35"/>
    <p:sldId id="1064" r:id="rId36"/>
    <p:sldId id="1343" r:id="rId37"/>
    <p:sldId id="1346" r:id="rId38"/>
    <p:sldId id="1347" r:id="rId39"/>
    <p:sldId id="1344" r:id="rId40"/>
    <p:sldId id="1342" r:id="rId41"/>
    <p:sldId id="1057" r:id="rId42"/>
    <p:sldId id="1034" r:id="rId43"/>
    <p:sldId id="1160" r:id="rId44"/>
    <p:sldId id="1348" r:id="rId45"/>
    <p:sldId id="1022" r:id="rId4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Gray, Tracy" initials="GT" lastIdx="5" clrIdx="82">
    <p:extLst>
      <p:ext uri="{19B8F6BF-5375-455C-9EA6-DF929625EA0E}">
        <p15:presenceInfo xmlns:p15="http://schemas.microsoft.com/office/powerpoint/2012/main" userId="S::tgray@lionsclubs.org::51b47a81-9ad3-4650-aba2-57b18fa96281" providerId="AD"/>
      </p:ext>
    </p:extLst>
  </p:cmAuthor>
  <p:cmAuthor id="13" name="Tamara Osheroff" initials="TO [12]" lastIdx="1" clrIdx="12"/>
  <p:cmAuthor id="84" name="Trella, Amanda" initials="TA" lastIdx="2" clrIdx="83">
    <p:extLst>
      <p:ext uri="{19B8F6BF-5375-455C-9EA6-DF929625EA0E}">
        <p15:presenceInfo xmlns:p15="http://schemas.microsoft.com/office/powerpoint/2012/main" userId="S::ATrella@lionsclubs.org::3b188ead-6532-49cb-9aa9-069f2cd7e8a9" providerId="AD"/>
      </p:ext>
    </p:extLst>
  </p:cmAuthor>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DC8"/>
    <a:srgbClr val="FF5C35"/>
    <a:srgbClr val="F0C300"/>
    <a:srgbClr val="CD3108"/>
    <a:srgbClr val="00338D"/>
    <a:srgbClr val="0D2240"/>
    <a:srgbClr val="56565A"/>
    <a:srgbClr val="0A5496"/>
    <a:srgbClr val="082E87"/>
    <a:srgbClr val="F76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1F7223-905B-4750-B153-78D03D51C530}" v="5" dt="2022-08-07T10:42:09.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3082" autoAdjust="0"/>
  </p:normalViewPr>
  <p:slideViewPr>
    <p:cSldViewPr showGuides="1">
      <p:cViewPr varScale="1">
        <p:scale>
          <a:sx n="77" d="100"/>
          <a:sy n="77" d="100"/>
        </p:scale>
        <p:origin x="780"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646"/>
    </p:cViewPr>
  </p:sorterViewPr>
  <p:notesViewPr>
    <p:cSldViewPr showGuides="1">
      <p:cViewPr>
        <p:scale>
          <a:sx n="70" d="100"/>
          <a:sy n="70" d="100"/>
        </p:scale>
        <p:origin x="2188" y="-1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it-IT" sz="4000" b="1" dirty="0">
              <a:solidFill>
                <a:srgbClr val="002060"/>
              </a:solidFill>
              <a:latin typeface="Arial" panose="020B0604020202020204" pitchFamily="34" charset="0"/>
              <a:cs typeface="Arial" panose="020B0604020202020204" pitchFamily="34" charset="0"/>
            </a:rPr>
            <a:t>GAT</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it-IT" sz="2000" b="1" dirty="0">
              <a:solidFill>
                <a:srgbClr val="F76639"/>
              </a:solidFill>
              <a:latin typeface="Arial" panose="020B0604020202020204" pitchFamily="34" charset="0"/>
              <a:cs typeface="Arial" panose="020B0604020202020204" pitchFamily="34" charset="0"/>
            </a:rPr>
            <a:t>Leader di CA</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it-IT" sz="2000" b="1" dirty="0">
              <a:solidFill>
                <a:srgbClr val="F76639"/>
              </a:solidFill>
              <a:latin typeface="Arial" panose="020B0604020202020204" pitchFamily="34" charset="0"/>
              <a:cs typeface="Arial" panose="020B0604020202020204" pitchFamily="34" charset="0"/>
            </a:rPr>
            <a:t>Leader di Area</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it-IT" sz="2000" b="1" dirty="0">
              <a:solidFill>
                <a:srgbClr val="F76639"/>
              </a:solidFill>
              <a:latin typeface="Arial" panose="020B0604020202020204" pitchFamily="34" charset="0"/>
              <a:cs typeface="Arial" panose="020B0604020202020204" pitchFamily="34" charset="0"/>
            </a:rPr>
            <a:t>Leader di MD</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it-IT" sz="2000" b="1" dirty="0">
              <a:solidFill>
                <a:srgbClr val="F76639"/>
              </a:solidFill>
              <a:latin typeface="Arial" panose="020B0604020202020204" pitchFamily="34" charset="0"/>
              <a:cs typeface="Arial" panose="020B0604020202020204" pitchFamily="34" charset="0"/>
            </a:rPr>
            <a:t>Leader di Distretto</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16372"/>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753921" y="186"/>
          <a:ext cx="1921157" cy="825437"/>
        </a:xfrm>
        <a:prstGeom prst="rect">
          <a:avLst/>
        </a:prstGeom>
        <a:solidFill>
          <a:srgbClr val="F0C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it-IT" sz="4000" b="1" kern="1200" dirty="0">
              <a:solidFill>
                <a:srgbClr val="002060"/>
              </a:solidFill>
              <a:latin typeface="Arial" panose="020B0604020202020204" pitchFamily="34" charset="0"/>
              <a:cs typeface="Arial" panose="020B0604020202020204" pitchFamily="34" charset="0"/>
            </a:rPr>
            <a:t>GAT</a:t>
          </a:r>
        </a:p>
      </dsp:txBody>
      <dsp:txXfrm>
        <a:off x="753921" y="186"/>
        <a:ext cx="1921157" cy="825437"/>
      </dsp:txXfrm>
    </dsp:sp>
    <dsp:sp modelId="{BCA9A1BB-5656-4905-8236-E375697E9B49}">
      <dsp:nvSpPr>
        <dsp:cNvPr id="0" name=""/>
        <dsp:cNvSpPr/>
      </dsp:nvSpPr>
      <dsp:spPr>
        <a:xfrm>
          <a:off x="946037" y="825624"/>
          <a:ext cx="192115" cy="619078"/>
        </a:xfrm>
        <a:custGeom>
          <a:avLst/>
          <a:gdLst/>
          <a:ahLst/>
          <a:cxnLst/>
          <a:rect l="0" t="0" r="0" b="0"/>
          <a:pathLst>
            <a:path>
              <a:moveTo>
                <a:pt x="0" y="0"/>
              </a:moveTo>
              <a:lnTo>
                <a:pt x="0" y="619078"/>
              </a:lnTo>
              <a:lnTo>
                <a:pt x="192115" y="61907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1138152" y="1031983"/>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rgbClr val="F76639"/>
              </a:solidFill>
              <a:latin typeface="Arial" panose="020B0604020202020204" pitchFamily="34" charset="0"/>
              <a:cs typeface="Arial" panose="020B0604020202020204" pitchFamily="34" charset="0"/>
            </a:rPr>
            <a:t>Leader di CA</a:t>
          </a:r>
        </a:p>
      </dsp:txBody>
      <dsp:txXfrm>
        <a:off x="1138152" y="1031983"/>
        <a:ext cx="1320700" cy="825437"/>
      </dsp:txXfrm>
    </dsp:sp>
    <dsp:sp modelId="{FB2BEF57-6499-40D1-92F2-E8B4141F9746}">
      <dsp:nvSpPr>
        <dsp:cNvPr id="0" name=""/>
        <dsp:cNvSpPr/>
      </dsp:nvSpPr>
      <dsp:spPr>
        <a:xfrm>
          <a:off x="946037" y="825624"/>
          <a:ext cx="192115" cy="1650875"/>
        </a:xfrm>
        <a:custGeom>
          <a:avLst/>
          <a:gdLst/>
          <a:ahLst/>
          <a:cxnLst/>
          <a:rect l="0" t="0" r="0" b="0"/>
          <a:pathLst>
            <a:path>
              <a:moveTo>
                <a:pt x="0" y="0"/>
              </a:moveTo>
              <a:lnTo>
                <a:pt x="0" y="1650875"/>
              </a:lnTo>
              <a:lnTo>
                <a:pt x="192115" y="165087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1138152" y="2063781"/>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rgbClr val="F76639"/>
              </a:solidFill>
              <a:latin typeface="Arial" panose="020B0604020202020204" pitchFamily="34" charset="0"/>
              <a:cs typeface="Arial" panose="020B0604020202020204" pitchFamily="34" charset="0"/>
            </a:rPr>
            <a:t>Leader di Area</a:t>
          </a:r>
        </a:p>
      </dsp:txBody>
      <dsp:txXfrm>
        <a:off x="1138152" y="2063781"/>
        <a:ext cx="1320700" cy="825437"/>
      </dsp:txXfrm>
    </dsp:sp>
    <dsp:sp modelId="{F196A314-1661-46ED-9DD4-B5C649155ECD}">
      <dsp:nvSpPr>
        <dsp:cNvPr id="0" name=""/>
        <dsp:cNvSpPr/>
      </dsp:nvSpPr>
      <dsp:spPr>
        <a:xfrm>
          <a:off x="946037" y="825624"/>
          <a:ext cx="192115" cy="2682673"/>
        </a:xfrm>
        <a:custGeom>
          <a:avLst/>
          <a:gdLst/>
          <a:ahLst/>
          <a:cxnLst/>
          <a:rect l="0" t="0" r="0" b="0"/>
          <a:pathLst>
            <a:path>
              <a:moveTo>
                <a:pt x="0" y="0"/>
              </a:moveTo>
              <a:lnTo>
                <a:pt x="0" y="2682673"/>
              </a:lnTo>
              <a:lnTo>
                <a:pt x="192115" y="2682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1138152" y="3095578"/>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rgbClr val="F76639"/>
              </a:solidFill>
              <a:latin typeface="Arial" panose="020B0604020202020204" pitchFamily="34" charset="0"/>
              <a:cs typeface="Arial" panose="020B0604020202020204" pitchFamily="34" charset="0"/>
            </a:rPr>
            <a:t>Leader di MD</a:t>
          </a:r>
        </a:p>
      </dsp:txBody>
      <dsp:txXfrm>
        <a:off x="1138152" y="3095578"/>
        <a:ext cx="1320700" cy="825437"/>
      </dsp:txXfrm>
    </dsp:sp>
    <dsp:sp modelId="{6A3AA007-8877-4DAF-ABE2-70BCF9A6A30A}">
      <dsp:nvSpPr>
        <dsp:cNvPr id="0" name=""/>
        <dsp:cNvSpPr/>
      </dsp:nvSpPr>
      <dsp:spPr>
        <a:xfrm>
          <a:off x="946037" y="825624"/>
          <a:ext cx="192115" cy="3714470"/>
        </a:xfrm>
        <a:custGeom>
          <a:avLst/>
          <a:gdLst/>
          <a:ahLst/>
          <a:cxnLst/>
          <a:rect l="0" t="0" r="0" b="0"/>
          <a:pathLst>
            <a:path>
              <a:moveTo>
                <a:pt x="0" y="0"/>
              </a:moveTo>
              <a:lnTo>
                <a:pt x="0" y="3714470"/>
              </a:lnTo>
              <a:lnTo>
                <a:pt x="192115" y="371447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1138152" y="4127375"/>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rgbClr val="F76639"/>
              </a:solidFill>
              <a:latin typeface="Arial" panose="020B0604020202020204" pitchFamily="34" charset="0"/>
              <a:cs typeface="Arial" panose="020B0604020202020204" pitchFamily="34" charset="0"/>
            </a:rPr>
            <a:t>Leader di Distretto</a:t>
          </a:r>
        </a:p>
      </dsp:txBody>
      <dsp:txXfrm>
        <a:off x="1138152" y="4127375"/>
        <a:ext cx="1320700" cy="825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Action Plan Development</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Action Plan Development</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a:lnSpc>
                <a:spcPct val="107000"/>
              </a:lnSpc>
              <a:spcBef>
                <a:spcPts val="0"/>
              </a:spcBef>
              <a:spcAft>
                <a:spcPts val="800"/>
              </a:spcAft>
            </a:pPr>
            <a:r>
              <a:rPr lang="it-IT" sz="1100" b="0" u="sng" dirty="0">
                <a:effectLst/>
                <a:latin typeface="Calibri" panose="020F0502020204030204" pitchFamily="34" charset="0"/>
                <a:ea typeface="Calibri" panose="020F0502020204030204" pitchFamily="34" charset="0"/>
                <a:cs typeface="Times New Roman" panose="02020603050405020304" pitchFamily="18" charset="0"/>
              </a:rPr>
              <a:t>Preparazione alla riunione: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Questa presentazione in PowerPoint può essere suddivisa in più sessioni e personalizzata per adattarla al meglio ai bisogni della vostra area.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Determinate lo strumento migliore per prendere nota degli appunti durante ogni discussione e attività. Se la riunione è di persona, preparate una lavagna a fogli mobili e dei pennarelli. Se la riunione è virtuale, preparate il vostro strumento preferito per prendere appunti e condividete lo schermo in modo che tutti i partecipanti possano seguirvi. Ricordate di distribuire una copia degli appunti ai partecipanti dopo la riunione.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Tenete a disposizione le note delle riunioni precedenti, ad esempio, i gruppi di lavoro formati e i loro componenti, i risultati dell'analisi SWOT, le domande e le risposte nel “parking lot” (parcheggio) da rivedere.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Utilizzate queste informazioni per apportare le seguenti modifiche al PowerPoint:</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Usate le informazioni raccolte durante la fase sul creare una visione delle </a:t>
            </a:r>
            <a:r>
              <a:rPr lang="it-IT" sz="1100" b="0" u="sng" dirty="0">
                <a:effectLst/>
                <a:latin typeface="Calibri" panose="020F0502020204030204" pitchFamily="34" charset="0"/>
                <a:ea typeface="Calibri" panose="020F0502020204030204" pitchFamily="34" charset="0"/>
                <a:cs typeface="Times New Roman" panose="02020603050405020304" pitchFamily="18" charset="0"/>
              </a:rPr>
              <a:t>slide 7-10 </a:t>
            </a:r>
            <a:r>
              <a:rPr lang="it-IT" sz="1100" b="0" dirty="0">
                <a:effectLst/>
                <a:latin typeface="Calibri" panose="020F0502020204030204" pitchFamily="34" charset="0"/>
                <a:ea typeface="Calibri" panose="020F0502020204030204" pitchFamily="34" charset="0"/>
                <a:cs typeface="Times New Roman" panose="02020603050405020304" pitchFamily="18" charset="0"/>
              </a:rPr>
              <a:t>facendo riferimento all'analisi SWOT della vostra area e delle </a:t>
            </a:r>
            <a:r>
              <a:rPr lang="it-IT" sz="1100" b="0" u="sng" dirty="0">
                <a:effectLst/>
                <a:latin typeface="Calibri" panose="020F0502020204030204" pitchFamily="34" charset="0"/>
                <a:ea typeface="Calibri" panose="020F0502020204030204" pitchFamily="34" charset="0"/>
                <a:cs typeface="Times New Roman" panose="02020603050405020304" pitchFamily="18" charset="0"/>
              </a:rPr>
              <a:t>slide 11, 22 e 35</a:t>
            </a:r>
            <a:r>
              <a:rPr lang="it-IT" sz="1100" b="0" dirty="0">
                <a:effectLst/>
                <a:latin typeface="Calibri" panose="020F0502020204030204" pitchFamily="34" charset="0"/>
                <a:ea typeface="Calibri" panose="020F0502020204030204" pitchFamily="34" charset="0"/>
                <a:cs typeface="Times New Roman" panose="02020603050405020304" pitchFamily="18" charset="0"/>
              </a:rPr>
              <a:t> con gli obiettivi per la </a:t>
            </a:r>
            <a:r>
              <a:rPr lang="it-IT" sz="1100" b="0" i="1" dirty="0">
                <a:effectLst/>
                <a:latin typeface="Calibri" panose="020F0502020204030204" pitchFamily="34" charset="0"/>
                <a:ea typeface="Calibri" panose="020F0502020204030204" pitchFamily="34" charset="0"/>
                <a:cs typeface="Times New Roman" panose="02020603050405020304" pitchFamily="18" charset="0"/>
              </a:rPr>
              <a:t>MISSION</a:t>
            </a:r>
            <a:r>
              <a:rPr lang="it-IT" sz="1100" b="0" dirty="0">
                <a:effectLst/>
                <a:latin typeface="Calibri" panose="020F0502020204030204" pitchFamily="34" charset="0"/>
                <a:ea typeface="Calibri" panose="020F0502020204030204" pitchFamily="34" charset="0"/>
                <a:cs typeface="Times New Roman" panose="02020603050405020304" pitchFamily="18" charset="0"/>
              </a:rPr>
              <a:t> 1.5 per la vostra area.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La </a:t>
            </a:r>
            <a:r>
              <a:rPr lang="it-IT" sz="1100" b="0" u="sng" dirty="0">
                <a:effectLst/>
                <a:latin typeface="Calibri" panose="020F0502020204030204" pitchFamily="34" charset="0"/>
                <a:ea typeface="Calibri" panose="020F0502020204030204" pitchFamily="34" charset="0"/>
                <a:cs typeface="Times New Roman" panose="02020603050405020304" pitchFamily="18" charset="0"/>
              </a:rPr>
              <a:t>slide 36</a:t>
            </a:r>
            <a:r>
              <a:rPr lang="it-IT" sz="1100" b="0" dirty="0">
                <a:effectLst/>
                <a:latin typeface="Calibri" panose="020F0502020204030204" pitchFamily="34" charset="0"/>
                <a:ea typeface="Calibri" panose="020F0502020204030204" pitchFamily="34" charset="0"/>
                <a:cs typeface="Times New Roman" panose="02020603050405020304" pitchFamily="18" charset="0"/>
              </a:rPr>
              <a:t> fa riferimento alla riunione per la fase successiva dell'Approccio per la membership globale: “Creare il successo”. Discutete con i leader distrettuali su quando potreste tenere questa riunione nei prossimi mesi.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La </a:t>
            </a:r>
            <a:r>
              <a:rPr lang="it-IT" sz="1100" b="0" u="sng" dirty="0">
                <a:effectLst/>
                <a:latin typeface="Calibri" panose="020F0502020204030204" pitchFamily="34" charset="0"/>
                <a:ea typeface="Calibri" panose="020F0502020204030204" pitchFamily="34" charset="0"/>
                <a:cs typeface="Times New Roman" panose="02020603050405020304" pitchFamily="18" charset="0"/>
              </a:rPr>
              <a:t>slide 33</a:t>
            </a:r>
            <a:r>
              <a:rPr lang="it-IT" sz="1100" b="0" dirty="0">
                <a:effectLst/>
                <a:latin typeface="Calibri" panose="020F0502020204030204" pitchFamily="34" charset="0"/>
                <a:ea typeface="Calibri" panose="020F0502020204030204" pitchFamily="34" charset="0"/>
                <a:cs typeface="Times New Roman" panose="02020603050405020304" pitchFamily="18" charset="0"/>
              </a:rPr>
              <a:t> fa riferimento a come finanziare le vostre iniziative. È consigliabile stampare per sé o per tutti i partecipanti una copia del documento sui contributi disponibili, che si trova sulla pagina web dell’Approccio per la Membership Globale sotto «processo».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Create un "parking lot” (parcheggio) per annotare commenti e domande che potrebbero non essere direttamente correlati all'attività in corso. Il vostro gruppo potrebbe fornire idee in questa riunione che potrebbero essere utili al piano dell'Approccio per la membership globale della vostra area o per altre iniziative. A questo scopo, create un foglio specifico per lavagna a fogli mobili o un documento Word dedicato. Annotando commenti e domande da affrontare più avanti, potrete aiutare il vostro gruppo a restare sul tema di discussione.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Quando chiedete un commento, chiamate per prima i Lions e gli officer di club per avere un aiuto nel fare risuonare questa iniziativa a livello di club. I Past Officer Internazionali e membri del team distrettuale devono attendere che tutti gli altri Lions abbiano prima dato il loro contributo.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Ricordate ai Lions che questo è un ambiente sicuro per la condivisione, tuttavia se alcuni Lions non si sentono a proprio agio a condividere le proprie idee, chiedete loro di inviarvi un'email o un messaggio privato e assicuratevi di trascrivere le loro opinioni quando condividete il PowerPoint o le informazioni raccolte con i partecipanti. Considerate l'idea di utilizzare la demo gratuita di </a:t>
            </a:r>
            <a:r>
              <a:rPr lang="it-IT" sz="1100" b="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www.sli.do</a:t>
            </a:r>
            <a:r>
              <a:rPr lang="it-IT" sz="1100" b="0" dirty="0">
                <a:effectLst/>
                <a:latin typeface="Calibri" panose="020F0502020204030204" pitchFamily="34" charset="0"/>
                <a:ea typeface="Calibri" panose="020F0502020204030204" pitchFamily="34" charset="0"/>
                <a:cs typeface="Times New Roman" panose="02020603050405020304" pitchFamily="18" charset="0"/>
              </a:rPr>
              <a:t> come strumento di sondaggio online.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Per le sessioni di gruppo, decidete a vostra discrezione quanto tempo dedicare a ciascuna attività in base al tempo totale disponibile per la riunione.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Alcune slide di questa presentazione includono due versioni di testo da seguire: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Il testo per il leader di area GAT che prepara i leader distrettuali a condurre un workshop sulla fase ‘’Creare un piano”.</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it-IT" sz="1100" b="0" dirty="0">
                <a:effectLst/>
                <a:latin typeface="Calibri" panose="020F0502020204030204" pitchFamily="34" charset="0"/>
                <a:ea typeface="Calibri" panose="020F0502020204030204" pitchFamily="34" charset="0"/>
                <a:cs typeface="Times New Roman" panose="02020603050405020304" pitchFamily="18" charset="0"/>
              </a:rPr>
              <a:t>Il testo per i leader distrettuali che conducono un workshop sulla fase "Creare un piano”.</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it-IT"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GMA – Build a Team</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60368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baseline="0" dirty="0">
                <a:latin typeface="Arial" panose="020B0604020202020204" pitchFamily="34" charset="0"/>
                <a:ea typeface="ヒラギノ角ゴ Pro W3"/>
                <a:cs typeface="Arial" panose="020B0604020202020204" pitchFamily="34" charset="0"/>
              </a:rPr>
              <a:t>Leggete le note sulla slide 1 e completate questa slide prima di presentare.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baseline="0" dirty="0">
                <a:latin typeface="Arial" panose="020B0604020202020204" pitchFamily="34" charset="0"/>
                <a:ea typeface="ヒラギノ角ゴ Pro W3"/>
                <a:cs typeface="Arial" panose="020B0604020202020204" pitchFamily="34" charset="0"/>
              </a:rPr>
              <a:t>Prima della riunione, rivedete i rischi individuati e tenete a portata di mano un esempio di come uno o due rischi possono essere trasformati in opportunità quando si completa un piano d'azione per raggiungere gli obiettivi associativi per la </a:t>
            </a:r>
            <a:r>
              <a:rPr lang="it-IT" sz="1000" b="0" i="1" baseline="0" dirty="0">
                <a:latin typeface="Arial" panose="020B0604020202020204" pitchFamily="34" charset="0"/>
                <a:cs typeface="Arial" panose="020B0604020202020204" pitchFamily="34" charset="0"/>
              </a:rPr>
              <a:t>MISSION</a:t>
            </a:r>
            <a:r>
              <a:rPr lang="it-IT" sz="1000" b="0" baseline="0" dirty="0">
                <a:latin typeface="Arial" panose="020B0604020202020204" pitchFamily="34" charset="0"/>
                <a:cs typeface="Arial" panose="020B0604020202020204" pitchFamily="34" charset="0"/>
              </a:rPr>
              <a:t> 1.5 stabiliti per l’area</a:t>
            </a:r>
            <a:r>
              <a:rPr lang="it-IT" sz="100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aseline="0" dirty="0">
                <a:latin typeface="Arial" panose="020B0604020202020204" pitchFamily="34" charset="0"/>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Infine, abbiamo individuato i nostri rischi: sentitevi liberi di aggiungerne all'elenco, ma come possiamo evitare questi rischi, ridurne l'impatto o trasformarli in opportunità?</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dirty="0">
                <a:latin typeface="Arial" panose="020B0604020202020204" pitchFamily="34" charset="0"/>
                <a:cs typeface="Arial" panose="020B0604020202020204" pitchFamily="34" charset="0"/>
              </a:rPr>
              <a:t>(Dare tempo ai partecipanti di rispondere.</a:t>
            </a:r>
            <a:r>
              <a:rPr lang="it-IT" sz="1000" b="0" i="1" baseline="0" dirty="0">
                <a:latin typeface="Arial" panose="020B0604020202020204" pitchFamily="34" charset="0"/>
                <a:cs typeface="Arial" panose="020B0604020202020204" pitchFamily="34" charset="0"/>
              </a:rPr>
              <a:t> Se i partecipanti hanno difficoltà a rispondere, presentate le idee preparate prima della riunione).</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en-US" dirty="0"/>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baseline="0" dirty="0">
                <a:latin typeface="Arial" panose="020B0604020202020204" pitchFamily="34" charset="0"/>
                <a:ea typeface="ヒラギノ角ゴ Pro W3"/>
                <a:cs typeface="Arial" panose="020B0604020202020204" pitchFamily="34" charset="0"/>
              </a:rPr>
              <a:t>Leggete le note sulla slide 1 e completate questa slide prima di presentare.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baseline="0" dirty="0">
                <a:latin typeface="Arial" panose="020B0604020202020204" pitchFamily="34" charset="0"/>
                <a:cs typeface="Arial" panose="020B0604020202020204" pitchFamily="34" charset="0"/>
              </a:rPr>
              <a:t>È consigliabile tenere a portata di mano i numeri degli ultimi anni del vostro distretto per avere un aiuto con qualsiasi domanda. Questi dati sono disponibili sul rapporto sull'andamento degli ultimi cinque anni: http://www8.lionsclubs.org/reports/5YearTrendReport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Testo per il leader di area GAT che prepara i leader distrettuali a condurre un workshop ‘’Creare un piano”.</a:t>
            </a:r>
          </a:p>
          <a:p>
            <a:pPr marL="0" marR="0">
              <a:lnSpc>
                <a:spcPct val="107000"/>
              </a:lnSpc>
              <a:spcBef>
                <a:spcPts val="0"/>
              </a:spcBef>
              <a:spcAft>
                <a:spcPts val="800"/>
              </a:spcAft>
            </a:pPr>
            <a:r>
              <a:rPr lang="it-IT" sz="1000" b="0" dirty="0">
                <a:latin typeface="Arial" panose="020B0604020202020204" pitchFamily="34" charset="0"/>
                <a:ea typeface="Calibri" panose="020F0502020204030204" pitchFamily="34" charset="0"/>
                <a:cs typeface="Arial" panose="020B0604020202020204" pitchFamily="34" charset="0"/>
              </a:rPr>
              <a:t>Questo è il momento per rivedere gli obiettivi che avevate stabilito per la MISSION 1.5 durante il workshop ‘’Creare una visione’’. Rivedere questo aspetto dopo che i partecipanti avranno ricevuto il feedback dai club del distretto aiuterà a rafforzare il supporto degli obiettivi e dei piani.</a:t>
            </a: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Testo per i leader distrettuali che conducono un workshop “Creare un piano”.</a:t>
            </a:r>
          </a:p>
          <a:p>
            <a:r>
              <a:rPr lang="it-IT" sz="1000" b="0" baseline="0" dirty="0">
                <a:latin typeface="Arial" panose="020B0604020202020204" pitchFamily="34" charset="0"/>
                <a:cs typeface="Arial" panose="020B0604020202020204" pitchFamily="34" charset="0"/>
              </a:rPr>
              <a:t>Nella riunione Creare una visione, abbiamo anche stabilito questi obiettivi per la MISSION 1.5 per adempiere alla nostra missione di servizio.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Ci sono altre considerazioni da fare su questi obiettivi? Sono ancora realistici?</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0821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dirty="0">
                <a:latin typeface="Arial" panose="020B0604020202020204" pitchFamily="34" charset="0"/>
                <a:cs typeface="Arial" panose="020B0604020202020204" pitchFamily="34" charset="0"/>
              </a:rPr>
              <a:t>Lasciare il tempo ai partecipanti di leggere la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aseline="0"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Qual è per voi il significato di questa citazione? (pausa per la risposta)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Gli obiettivi che abbiamo fissato richiederanno molta pianificazione, con molti passaggi lungo il percorso, ma ogni passo che faremo ci porterà molto più vicini al successo. Pertanto, ogni passaggio completato dovrebbe essere celebrato, indipendentemente da quanto piccolo sia il compito.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Successivamente, prendiamoci un momento per esaminare tutti gli elementi di un valido piano d'azione.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it-IT" sz="1200" u="sng" dirty="0">
                <a:latin typeface="Arial" panose="020B0604020202020204" pitchFamily="34" charset="0"/>
                <a:ea typeface="ヒラギノ角ゴ Pro W3"/>
                <a:cs typeface="Arial" panose="020B0604020202020204" pitchFamily="34" charset="0"/>
              </a:rPr>
              <a:t>Note per il relatore: </a:t>
            </a:r>
          </a:p>
          <a:p>
            <a:pPr lvl="0">
              <a:defRPr/>
            </a:pPr>
            <a:r>
              <a:rPr lang="it-IT" sz="120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cs typeface="Arial" panose="020B0604020202020204" pitchFamily="34" charset="0"/>
            </a:endParaRPr>
          </a:p>
          <a:p>
            <a:r>
              <a:rPr lang="it-IT" sz="1200" b="0" dirty="0">
                <a:latin typeface="Arial" panose="020B0604020202020204" pitchFamily="34" charset="0"/>
                <a:cs typeface="Arial" panose="020B0604020202020204" pitchFamily="34" charset="0"/>
              </a:rPr>
              <a:t>Qui troverete la risorsa principale da utilizzare per creare un piano d'azione per ciascuno degli obiettivi associativi stabiliti. Per comprendere meglio questa risorsa, andiamo ad approfondire ciascuna sezione (cliccare).</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dirty="0">
                <a:latin typeface="Arial" panose="020B0604020202020204" pitchFamily="34" charset="0"/>
                <a:cs typeface="Arial" panose="020B0604020202020204" pitchFamily="34" charset="0"/>
              </a:rPr>
              <a:t>Innanzitutto, abbiamo la sezione </a:t>
            </a:r>
            <a:r>
              <a:rPr lang="it-IT" sz="1200" b="0" i="1" dirty="0">
                <a:latin typeface="Arial" panose="020B0604020202020204" pitchFamily="34" charset="0"/>
                <a:cs typeface="Arial" panose="020B0604020202020204" pitchFamily="34" charset="0"/>
              </a:rPr>
              <a:t>Area di interesse </a:t>
            </a:r>
            <a:r>
              <a:rPr lang="it-IT" sz="1200" b="0" dirty="0">
                <a:latin typeface="Arial" panose="020B0604020202020204" pitchFamily="34" charset="0"/>
                <a:cs typeface="Arial" panose="020B0604020202020204" pitchFamily="34" charset="0"/>
              </a:rPr>
              <a:t>che fornisce al team una chiara direzione sull'obiettivo generale a cui si riferisce la vostra dichiarazione di obiettivo. I gruppi di lavoro avranno l'opportunità di utilizzare il modello del piano d'azione per completare i propri obiettivi distrettuali, motivo per cui in questa sezione troverete attività di servizio, sviluppo della membership, sviluppo della leadership, LCIF e l'opzione di un obiettivo personalizzato. Per l'Approccio per la membership globale, tutti i nostri piani d'azione si concentreranno esclusivamente sullo sviluppo della membership. {cliccare}</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dirty="0">
                <a:latin typeface="Arial" panose="020B0604020202020204" pitchFamily="34" charset="0"/>
                <a:cs typeface="Arial" panose="020B0604020202020204" pitchFamily="34" charset="0"/>
              </a:rPr>
              <a:t>Successivamente, abbiamo la dichiarazione dell'obiettivo in cui indicherete ciò che il distretto intende realizzare. Per la crescita associativa utilizzerete ognuno degli obiettivi della </a:t>
            </a:r>
            <a:r>
              <a:rPr lang="it-IT" sz="1200" b="0" i="1" dirty="0">
                <a:latin typeface="Arial" panose="020B0604020202020204" pitchFamily="34" charset="0"/>
                <a:cs typeface="Arial" panose="020B0604020202020204" pitchFamily="34" charset="0"/>
              </a:rPr>
              <a:t>MISSION </a:t>
            </a:r>
            <a:r>
              <a:rPr lang="it-IT" sz="1200" b="0" dirty="0">
                <a:latin typeface="Arial" panose="020B0604020202020204" pitchFamily="34" charset="0"/>
                <a:cs typeface="Arial" panose="020B0604020202020204" pitchFamily="34" charset="0"/>
              </a:rPr>
              <a:t>1.5 per formulare una dichiarazione di obiettivo.</a:t>
            </a:r>
            <a:r>
              <a:rPr lang="en-US" sz="1200" b="0"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{cliccare}</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dirty="0">
                <a:latin typeface="Arial" panose="020B0604020202020204" pitchFamily="34" charset="0"/>
                <a:cs typeface="Arial" panose="020B0604020202020204" pitchFamily="34" charset="0"/>
              </a:rPr>
              <a:t>Ogni obiettivo avrà una serie di fasi d’azione, che indicano come il vostro gruppo di lavoro raggiungerà gli obiettivi. Ogni fase del processo, dall'organizzazione di una riunione alla conduzione di sessioni di formazione in preparazione di un evento, dovrebbe essere elencata per celebrare i piccoli successi lungo il percorso. {cliccare}</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dirty="0">
                <a:latin typeface="Arial" panose="020B0604020202020204" pitchFamily="34" charset="0"/>
                <a:cs typeface="Arial" panose="020B0604020202020204" pitchFamily="34" charset="0"/>
              </a:rPr>
              <a:t>Ogni fase d'azione deve elencare chi sarà il principale responsabile della supervisione dell'azione intrapresa, il che garantisce il senso di responsabilità e aiuta a risolvere eventuali domande su chi dovrebbe completare ciascuna attività. {cliccare}</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dirty="0">
                <a:latin typeface="Arial" panose="020B0604020202020204" pitchFamily="34" charset="0"/>
                <a:cs typeface="Arial" panose="020B0604020202020204" pitchFamily="34" charset="0"/>
              </a:rPr>
              <a:t>Le risorse richieste indicano quali elementi, contributi o persone saranno necessari per completare ogni attività. {cliccare}</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dirty="0">
                <a:latin typeface="Arial" panose="020B0604020202020204" pitchFamily="34" charset="0"/>
                <a:cs typeface="Arial" panose="020B0604020202020204" pitchFamily="34" charset="0"/>
              </a:rPr>
              <a:t>La data d’inizio indica quando inizierà la pianificazione dell'azione, mentre quella di scadenza è la data in cui l'attività sarà completata. Ricordarsi di aggiungere il tempo sufficiente per il follow-up, se necessario. (cliccare)</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dirty="0">
                <a:latin typeface="Arial" panose="020B0604020202020204" pitchFamily="34" charset="0"/>
                <a:cs typeface="Arial" panose="020B0604020202020204" pitchFamily="34" charset="0"/>
              </a:rPr>
              <a:t>La parte sulla valutazione e le parti sulle modifiche non saranno compilate quando si crea inizialmente un piano d'azione, ma dovranno essere compilate durante tutto l'anno. Nella parte della valutazione includerete qualsiasi azione o feedback ricevuto che potrebbe influire sulla tempistica complessiva o sulle azioni necessarie per completare l'obiettivo elencato. {cliccare}</a:t>
            </a:r>
          </a:p>
          <a:p>
            <a:endParaRPr lang="en-US" sz="1200" b="0" dirty="0">
              <a:latin typeface="Arial" panose="020B0604020202020204" pitchFamily="34" charset="0"/>
              <a:cs typeface="Arial" panose="020B0604020202020204" pitchFamily="34" charset="0"/>
            </a:endParaRPr>
          </a:p>
          <a:p>
            <a:r>
              <a:rPr lang="it-IT" sz="1200" b="0" dirty="0">
                <a:latin typeface="Arial" panose="020B0604020202020204" pitchFamily="34" charset="0"/>
                <a:cs typeface="Arial" panose="020B0604020202020204" pitchFamily="34" charset="0"/>
              </a:rPr>
              <a:t>D'altra parte, la sezione delle modifiche si basa sulla valutazione e su quali modifiche al piano sono necessarie per raggiungere l'obiettivo.</a:t>
            </a:r>
          </a:p>
          <a:p>
            <a:endParaRPr lang="en-US" sz="1200" b="0" dirty="0">
              <a:latin typeface="Arial" panose="020B0604020202020204" pitchFamily="34" charset="0"/>
              <a:cs typeface="Arial" panose="020B0604020202020204" pitchFamily="34" charset="0"/>
            </a:endParaRPr>
          </a:p>
          <a:p>
            <a:r>
              <a:rPr lang="it-IT" sz="1200" b="0" dirty="0">
                <a:latin typeface="Arial" panose="020B0604020202020204" pitchFamily="34" charset="0"/>
                <a:cs typeface="Arial" panose="020B0604020202020204" pitchFamily="34" charset="0"/>
              </a:rPr>
              <a:t>Esamineremo brevemente alcuni esempi di alcune fasi d'azione che possono essere utilizzati in un piano per ciascuna delle aree di interesse per aiutarvi a capire meglio come completare un piano d'azione; ma prima di procedere, qualcuno ha qualche domanda? (pausa)</a:t>
            </a:r>
          </a:p>
          <a:p>
            <a:endParaRPr lang="en-US" sz="1200" b="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pPr marL="0" marR="0">
              <a:lnSpc>
                <a:spcPct val="107000"/>
              </a:lnSpc>
              <a:spcBef>
                <a:spcPts val="0"/>
              </a:spcBef>
              <a:spcAft>
                <a:spcPts val="800"/>
              </a:spcAft>
            </a:pP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Testo per il leader di area GAT che prepara i leader distrettuali a condurre un workshop “Creare un piano”.</a:t>
            </a:r>
          </a:p>
          <a:p>
            <a:pPr marL="0" marR="0">
              <a:lnSpc>
                <a:spcPct val="107000"/>
              </a:lnSpc>
              <a:spcBef>
                <a:spcPts val="0"/>
              </a:spcBef>
              <a:spcAft>
                <a:spcPts val="800"/>
              </a:spcAft>
            </a:pPr>
            <a:r>
              <a:rPr lang="it-IT" sz="1000" b="0" dirty="0">
                <a:latin typeface="Arial" panose="020B0604020202020204" pitchFamily="34" charset="0"/>
                <a:ea typeface="Calibri" panose="020F0502020204030204" pitchFamily="34" charset="0"/>
                <a:cs typeface="Arial" panose="020B0604020202020204" pitchFamily="34" charset="0"/>
              </a:rPr>
              <a:t>Diverse delle prossime slide saranno un'opportunità per mettere in pratica la pianificazione delle azioni rivedendo e discutendo diversi esempi di obiettivi e piani d'azione. Come abbiamo visto poc'anzi dalla revisione del modello, la pianificazione delle azioni è un'attività molto dettagliata e ogni fase è importante per il nostro successo. La pianificazione delle azioni diventa più facile con la pratica. </a:t>
            </a:r>
          </a:p>
          <a:p>
            <a:pPr marL="0" marR="0">
              <a:lnSpc>
                <a:spcPct val="107000"/>
              </a:lnSpc>
              <a:spcBef>
                <a:spcPts val="0"/>
              </a:spcBef>
              <a:spcAft>
                <a:spcPts val="800"/>
              </a:spcAft>
            </a:pPr>
            <a:r>
              <a:rPr lang="it-IT" sz="1000" b="0" dirty="0">
                <a:latin typeface="Arial" panose="020B0604020202020204" pitchFamily="34" charset="0"/>
                <a:ea typeface="Calibri" panose="020F0502020204030204" pitchFamily="34" charset="0"/>
                <a:cs typeface="Arial" panose="020B0604020202020204" pitchFamily="34" charset="0"/>
              </a:rPr>
              <a:t>La discussione stimola anche il nostro pensiero e la nostra creatività sui potenziali passi d'azione in ciascuna area di interesse.</a:t>
            </a:r>
          </a:p>
          <a:p>
            <a:pPr marL="0" marR="0">
              <a:lnSpc>
                <a:spcPct val="107000"/>
              </a:lnSpc>
              <a:spcBef>
                <a:spcPts val="0"/>
              </a:spcBef>
              <a:spcAft>
                <a:spcPts val="800"/>
              </a:spcAft>
            </a:pPr>
            <a:endParaRPr lang="en-US" sz="1000" b="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Testo per i leader distrettuali che conducono un workshop “Creare un piano”.</a:t>
            </a:r>
          </a:p>
          <a:p>
            <a:r>
              <a:rPr lang="it-IT" sz="1000" b="0" dirty="0">
                <a:latin typeface="Arial" panose="020B0604020202020204" pitchFamily="34" charset="0"/>
                <a:cs typeface="Arial" panose="020B0604020202020204" pitchFamily="34" charset="0"/>
              </a:rPr>
              <a:t>Ottimo! Passiamo a un esempio di piano d'azione avviato per l'area 1 di interesse: nuovi club.</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en-US" dirty="0"/>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Come promemoria, questo è solo l'inizio di un piano d'azione: una volta completato, il vostro piano d'azione potrebbe essere molto più lungo. </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Per questo esempio, la nostra dichiarazione dell'obiettivo era: “</a:t>
            </a:r>
            <a:r>
              <a:rPr lang="it-IT" sz="1000" b="0" dirty="0">
                <a:latin typeface="Century Gothic" panose="020B0502020202020204" pitchFamily="34" charset="0"/>
                <a:ea typeface="Times New Roman" panose="02020603050405020304" pitchFamily="18" charset="0"/>
                <a:cs typeface="Times New Roman" panose="02020603050405020304" pitchFamily="18" charset="0"/>
              </a:rPr>
              <a:t>Entro la fine dell'anno sociale ______, il nostro team fonderà un ulteriore club con almeno 20 soci fondatori</a:t>
            </a:r>
            <a:r>
              <a:rPr lang="it-IT" sz="1000" b="0" dirty="0">
                <a:latin typeface="Arial" panose="020B0604020202020204" pitchFamily="34" charset="0"/>
                <a:cs typeface="Arial" panose="020B0604020202020204" pitchFamily="34" charset="0"/>
              </a:rPr>
              <a:t>”. Quando esaminate le fasi dell'azione, cosa notate? </a:t>
            </a:r>
            <a:r>
              <a:rPr lang="it-IT" sz="1000" b="0" i="1" dirty="0">
                <a:latin typeface="Arial" panose="020B0604020202020204" pitchFamily="34" charset="0"/>
                <a:cs typeface="Arial" panose="020B0604020202020204" pitchFamily="34" charset="0"/>
              </a:rPr>
              <a:t>(fate una pausa perché i partecipanti possano esaminare l'esempio e dare una risposta)</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Ogni fase d'azione </a:t>
            </a:r>
            <a:r>
              <a:rPr lang="it-IT" sz="1000" b="0" dirty="0" err="1">
                <a:latin typeface="Arial" panose="020B0604020202020204" pitchFamily="34" charset="0"/>
                <a:cs typeface="Arial" panose="020B0604020202020204" pitchFamily="34" charset="0"/>
              </a:rPr>
              <a:t>dovr</a:t>
            </a:r>
            <a:r>
              <a:rPr lang="en-US" sz="1000" b="0" dirty="0">
                <a:latin typeface="Arial" panose="020B0604020202020204" pitchFamily="34" charset="0"/>
                <a:cs typeface="Arial" panose="020B0604020202020204" pitchFamily="34" charset="0"/>
              </a:rPr>
              <a:t>à</a:t>
            </a:r>
            <a:r>
              <a:rPr lang="it-IT" sz="1000" b="0" dirty="0">
                <a:latin typeface="Arial" panose="020B0604020202020204" pitchFamily="34" charset="0"/>
                <a:cs typeface="Arial" panose="020B0604020202020204" pitchFamily="34" charset="0"/>
              </a:rPr>
              <a:t> iniziare con (o contenere per le varianti regionali) un verbo d'azione. Siamo intenzionati a FARE queste cose.</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Ricordate di essere specifici quando create ogni fase d'azione perché aiuterete il vostro gruppo di lavoro a tenere traccia e monitorare quanto è stato completato e quello che non lo è ancora stato.</a:t>
            </a:r>
          </a:p>
          <a:p>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cs typeface="Arial" panose="020B0604020202020204" pitchFamily="34" charset="0"/>
              </a:rPr>
              <a:t>Noterete anche che possono essere necessarie molte altre fasi per completare questo obiettivo: questo è solo un esempio. Che cosa potrebbe essere necessario fare prima di promuovere un nuovo club sui social media? </a:t>
            </a:r>
            <a:r>
              <a:rPr lang="it-IT" sz="1000" b="0" i="1" dirty="0">
                <a:latin typeface="Arial" panose="020B0604020202020204" pitchFamily="34" charset="0"/>
                <a:cs typeface="Arial" panose="020B0604020202020204" pitchFamily="34" charset="0"/>
              </a:rPr>
              <a:t>(pausa per la risposta) </a:t>
            </a:r>
            <a:r>
              <a:rPr lang="it-IT" sz="1000" b="0" dirty="0">
                <a:latin typeface="Arial" panose="020B0604020202020204" pitchFamily="34" charset="0"/>
                <a:cs typeface="Arial" panose="020B0604020202020204" pitchFamily="34" charset="0"/>
              </a:rPr>
              <a:t>Forse determinare il processo di comunicazione con i potenziali soci una volta che avranno risposto all'annuncio?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cs typeface="Arial" panose="020B0604020202020204" pitchFamily="34" charset="0"/>
              </a:rPr>
              <a:t>Quali altre azioni dovranno essere svolte dopo aver promosso un nuovo club sui social media? Che ne dite di determinare dove e come si terranno le sessioni informative? Qualche altro suggerimento? </a:t>
            </a:r>
            <a:r>
              <a:rPr lang="it-IT" sz="1000" b="0" i="1" dirty="0">
                <a:latin typeface="Arial" panose="020B0604020202020204" pitchFamily="34" charset="0"/>
                <a:cs typeface="Arial" panose="020B0604020202020204" pitchFamily="34" charset="0"/>
              </a:rPr>
              <a:t>(pausa per la risposta) </a:t>
            </a:r>
            <a:r>
              <a:rPr lang="it-IT" sz="1000" b="0" dirty="0">
                <a:latin typeface="Arial" panose="020B0604020202020204" pitchFamily="34" charset="0"/>
                <a:cs typeface="Arial" panose="020B0604020202020204" pitchFamily="34" charset="0"/>
              </a:rPr>
              <a:t>Ci saranno altre promozioni del club? Ad esempio, se il nostro distretto vuole creare un "Club con un interesse specifico di medici e infermieri" in considerazione dell’elevato numero di ospedali nell'area, come collaboreremo con l'amministrazione ospedaliera per promuovere il club presso il personale medico? Avremo bisogno di allestire uno stand o dovremo far stampare volantini sulle nostre cause umanitarie globali che li interessano?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cs typeface="Arial" panose="020B0604020202020204" pitchFamily="34" charset="0"/>
              </a:rPr>
              <a:t>Questo è un perfetto esempio di come incorporare i nostri punti di forza, di debolezza, le nostre opportunità e i nostri rischi. Tornando ai social media, la presenza sui social media del nostro distretto potrebbe essere molto buona o, d'altra parte, potremmo aver bisogno di aiuto per creare post sui social media perché non siamo così esperti di computer. Se i social media sono un punto di forza, possiamo usarli come metodo di consegna principale, mentre se si tratta di un punto di debolezza, potremmo aver bisogno di aggiungere un ulteriore passaggio per aumentare la nostra conoscenza delle migliori pratiche per creare dei post sui social media al fine di convertire questo punto di debolezza in un punto di forza.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cs typeface="Arial" panose="020B0604020202020204" pitchFamily="34" charset="0"/>
              </a:rPr>
              <a:t>Lo stesso vale per l'esempio della creazione di un "club con un interesse specifico di medici e infermieri". Potrebbe esserci un'opportunità di formare nuovi club negli ospedali locali poiché non hanno ancora collaborato con altre organizzazioni locali, ma un rischio potrebbe includere il COVID-19 e il fatto che non saremo in grado di incontrare nessuna delle amministrazioni dell'ospedale direttamente, quindi potremmo dover pensare a un’altra alternativa per contattare l'ospedale e comunicare virtualmente con l’amministrazione dell'ospedale.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cs typeface="Arial" panose="020B0604020202020204" pitchFamily="34" charset="0"/>
              </a:rPr>
              <a:t>Le possibilità sono infinite e nessuna idea su come raggiungere l'obiettivo è troppo grande o troppo piccola fintanto che ci sono fasi d’azione sufficienti per supportarlo.</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en-US" dirty="0"/>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cs typeface="Arial" panose="020B0604020202020204" pitchFamily="34" charset="0"/>
              </a:rPr>
              <a:t>Esaminiamo un altro esempio di piano d'azione avviato per l’Area di interesse 2: nuovi soci.</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en-US" dirty="0"/>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b="0" u="sng" dirty="0">
                <a:latin typeface="Arial" panose="020B0604020202020204" pitchFamily="34" charset="0"/>
                <a:ea typeface="ヒラギノ角ゴ Pro W3"/>
                <a:cs typeface="Arial" panose="020B0604020202020204" pitchFamily="34" charset="0"/>
              </a:rPr>
              <a:t>Note per il relatore: </a:t>
            </a:r>
          </a:p>
          <a:p>
            <a:pPr lvl="0">
              <a:defRPr/>
            </a:pPr>
            <a:r>
              <a:rPr lang="it-IT" sz="1000" b="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ea typeface="Times New Roman" panose="02020603050405020304" pitchFamily="18" charset="0"/>
                <a:cs typeface="Arial" panose="020B0604020202020204" pitchFamily="34" charset="0"/>
              </a:rPr>
              <a:t>Per esempio, la nostra dichiarazione dell’obiettivo era: </a:t>
            </a:r>
            <a:r>
              <a:rPr lang="it-IT" sz="1000" b="0" dirty="0">
                <a:latin typeface="Century Gothic" panose="020B0502020202020204" pitchFamily="34" charset="0"/>
                <a:ea typeface="Times New Roman" panose="02020603050405020304" pitchFamily="18" charset="0"/>
                <a:cs typeface="Times New Roman" panose="02020603050405020304" pitchFamily="18" charset="0"/>
              </a:rPr>
              <a:t> </a:t>
            </a:r>
            <a:r>
              <a:rPr lang="en-US" sz="1000" b="0" dirty="0">
                <a:latin typeface="Century Gothic" panose="020B0502020202020204" pitchFamily="34" charset="0"/>
                <a:ea typeface="Times New Roman" panose="02020603050405020304" pitchFamily="18" charset="0"/>
                <a:cs typeface="Times New Roman" panose="02020603050405020304" pitchFamily="18" charset="0"/>
              </a:rPr>
              <a:t>“</a:t>
            </a:r>
            <a:r>
              <a:rPr lang="it-IT" sz="1000" b="0" dirty="0">
                <a:latin typeface="Century Gothic" panose="020B0502020202020204" pitchFamily="34" charset="0"/>
                <a:ea typeface="Times New Roman" panose="02020603050405020304" pitchFamily="18" charset="0"/>
                <a:cs typeface="Times New Roman" panose="02020603050405020304" pitchFamily="18" charset="0"/>
              </a:rPr>
              <a:t>Entro la fine di questo anno sociale i nostri club immetteranno </a:t>
            </a:r>
            <a:r>
              <a:rPr lang="en-US" sz="1000" b="0" dirty="0" err="1">
                <a:latin typeface="Century Gothic" panose="020B0502020202020204" pitchFamily="34" charset="0"/>
                <a:ea typeface="Times New Roman" panose="02020603050405020304" pitchFamily="18" charset="0"/>
                <a:cs typeface="Times New Roman" panose="02020603050405020304" pitchFamily="18" charset="0"/>
              </a:rPr>
              <a:t>altri</a:t>
            </a:r>
            <a:r>
              <a:rPr lang="en-US" sz="1000" b="0" dirty="0">
                <a:latin typeface="Century Gothic" panose="020B0502020202020204" pitchFamily="34" charset="0"/>
                <a:ea typeface="Times New Roman" panose="02020603050405020304" pitchFamily="18" charset="0"/>
                <a:cs typeface="Times New Roman" panose="02020603050405020304" pitchFamily="18" charset="0"/>
              </a:rPr>
              <a:t> </a:t>
            </a:r>
            <a:r>
              <a:rPr lang="it-IT" sz="1000" b="0" dirty="0">
                <a:latin typeface="Century Gothic" panose="020B0502020202020204" pitchFamily="34" charset="0"/>
                <a:ea typeface="Times New Roman" panose="02020603050405020304" pitchFamily="18" charset="0"/>
                <a:cs typeface="Times New Roman" panose="02020603050405020304" pitchFamily="18" charset="0"/>
              </a:rPr>
              <a:t>10 nuovi soci nei club esistenti</a:t>
            </a:r>
            <a:r>
              <a:rPr lang="en-US" sz="1000" b="0" dirty="0">
                <a:latin typeface="Century Gothic" panose="020B0502020202020204" pitchFamily="34" charset="0"/>
                <a:ea typeface="Times New Roman" panose="02020603050405020304" pitchFamily="18" charset="0"/>
                <a:cs typeface="Times New Roman" panose="02020603050405020304" pitchFamily="18" charset="0"/>
              </a:rPr>
              <a:t>”.</a:t>
            </a:r>
            <a:endParaRPr lang="it-IT" sz="1000" b="0" dirty="0">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ea typeface="Times New Roman" panose="02020603050405020304" pitchFamily="18" charset="0"/>
                <a:cs typeface="Arial" panose="020B0604020202020204" pitchFamily="34" charset="0"/>
              </a:rPr>
              <a:t>Diamo uno sguardo a queste fasi d'azione. </a:t>
            </a:r>
            <a:r>
              <a:rPr lang="it-IT" sz="1000" b="0" i="1" dirty="0">
                <a:latin typeface="Arial" panose="020B0604020202020204" pitchFamily="34" charset="0"/>
                <a:ea typeface="Times New Roman" panose="02020603050405020304" pitchFamily="18" charset="0"/>
                <a:cs typeface="Arial" panose="020B0604020202020204" pitchFamily="34" charset="0"/>
              </a:rPr>
              <a:t>(pausa per consentire ai partecipanti di esaminare)</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Scoprirete che oltre a contenere i verbi di azione, ogni descrizione dell’azione è breve, con un massimo di due frasi quale uso preferito. Anche con frasi brevi, è importante fornire specifiche ove possibile.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Quali dettagli sono inclusi in questa descrizione di esempio? </a:t>
            </a:r>
            <a:r>
              <a:rPr lang="it-IT" sz="1000" b="0" i="1" baseline="0" dirty="0">
                <a:latin typeface="Arial" panose="020B0604020202020204" pitchFamily="34" charset="0"/>
                <a:cs typeface="Arial" panose="020B0604020202020204" pitchFamily="34" charset="0"/>
              </a:rPr>
              <a:t>(pausa per la risposta dai partecipanti. Se non viene menzionato nelle risposte, discutete di come viene assegnato un leader specifico come parte responsabile e come viene elencata ciascuna risorsa richiesta).</a:t>
            </a:r>
          </a:p>
          <a:p>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1" baseline="0" dirty="0">
                <a:latin typeface="Arial" panose="020B0604020202020204" pitchFamily="34" charset="0"/>
                <a:cs typeface="Arial" panose="020B0604020202020204" pitchFamily="34" charset="0"/>
              </a:rPr>
              <a:t>Quali altri dettagli includereste che non sono elencati qui sopra? </a:t>
            </a:r>
            <a:r>
              <a:rPr lang="it-IT" sz="1000" baseline="0" dirty="0">
                <a:latin typeface="Arial" panose="020B0604020202020204" pitchFamily="34" charset="0"/>
                <a:cs typeface="Arial" panose="020B0604020202020204" pitchFamily="34" charset="0"/>
              </a:rPr>
              <a:t>(pausa)</a:t>
            </a:r>
          </a:p>
          <a:p>
            <a:endParaRPr lang="en-US" sz="1000" b="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en-US" dirty="0"/>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cs typeface="Arial" panose="020B0604020202020204" pitchFamily="34" charset="0"/>
              </a:rPr>
              <a:t>Andando avanti, diamo uno sguardo a un altro esempio di piano d'azione avviato per l'area di interesse 3: soddisfazione dei soci.</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en-US" dirty="0"/>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b="0" u="sng" dirty="0">
                <a:latin typeface="Arial" panose="020B0604020202020204" pitchFamily="34" charset="0"/>
                <a:ea typeface="ヒラギノ角ゴ Pro W3"/>
                <a:cs typeface="Arial" panose="020B0604020202020204" pitchFamily="34" charset="0"/>
              </a:rPr>
              <a:t>Note per il relatore: </a:t>
            </a:r>
          </a:p>
          <a:p>
            <a:pPr lvl="0">
              <a:defRPr/>
            </a:pPr>
            <a:r>
              <a:rPr lang="it-IT" sz="1000" b="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ea typeface="Times New Roman" panose="02020603050405020304" pitchFamily="18" charset="0"/>
                <a:cs typeface="Arial" panose="020B0604020202020204" pitchFamily="34" charset="0"/>
              </a:rPr>
              <a:t>Per questo esempio, la nostra dichiarazione dell’obiettivo era: </a:t>
            </a:r>
            <a:r>
              <a:rPr lang="en-US" sz="1000" b="0" dirty="0">
                <a:latin typeface="Century Gothic" panose="020B0502020202020204" pitchFamily="34" charset="0"/>
                <a:ea typeface="Times New Roman" panose="02020603050405020304" pitchFamily="18" charset="0"/>
                <a:cs typeface="Times New Roman" panose="02020603050405020304" pitchFamily="18" charset="0"/>
              </a:rPr>
              <a:t>“</a:t>
            </a:r>
            <a:r>
              <a:rPr lang="it-IT" sz="1000" b="0" dirty="0">
                <a:latin typeface="Century Gothic" panose="020B0502020202020204" pitchFamily="34" charset="0"/>
                <a:ea typeface="Times New Roman" panose="02020603050405020304" pitchFamily="18" charset="0"/>
                <a:cs typeface="Times New Roman" panose="02020603050405020304" pitchFamily="18" charset="0"/>
              </a:rPr>
              <a:t>Entro la fine di quest'anno sociale il nostro distretto incrementerà</a:t>
            </a:r>
            <a:r>
              <a:rPr lang="en-US" sz="1000" b="0" dirty="0">
                <a:latin typeface="Century Gothic" panose="020B0502020202020204" pitchFamily="34" charset="0"/>
                <a:ea typeface="Times New Roman" panose="02020603050405020304" pitchFamily="18" charset="0"/>
                <a:cs typeface="Times New Roman" panose="02020603050405020304" pitchFamily="18" charset="0"/>
              </a:rPr>
              <a:t> </a:t>
            </a:r>
            <a:r>
              <a:rPr lang="it-IT" sz="1000" b="0" dirty="0">
                <a:latin typeface="Century Gothic" panose="020B0502020202020204" pitchFamily="34" charset="0"/>
                <a:ea typeface="Times New Roman" panose="02020603050405020304" pitchFamily="18" charset="0"/>
                <a:cs typeface="Times New Roman" panose="02020603050405020304" pitchFamily="18" charset="0"/>
              </a:rPr>
              <a:t>il suo obiettivo di crescita netta di </a:t>
            </a:r>
            <a:r>
              <a:rPr lang="en-US" sz="1000" b="0" dirty="0">
                <a:latin typeface="Century Gothic" panose="020B0502020202020204" pitchFamily="34" charset="0"/>
                <a:ea typeface="Times New Roman" panose="02020603050405020304" pitchFamily="18" charset="0"/>
                <a:cs typeface="Times New Roman" panose="02020603050405020304" pitchFamily="18" charset="0"/>
              </a:rPr>
              <a:t>3</a:t>
            </a:r>
            <a:r>
              <a:rPr lang="it-IT" sz="1000" b="0" dirty="0">
                <a:latin typeface="Century Gothic" panose="020B0502020202020204" pitchFamily="34" charset="0"/>
                <a:ea typeface="Times New Roman" panose="02020603050405020304" pitchFamily="18" charset="0"/>
                <a:cs typeface="Times New Roman" panose="02020603050405020304" pitchFamily="18" charset="0"/>
              </a:rPr>
              <a:t> soci</a:t>
            </a:r>
            <a:r>
              <a:rPr lang="en-US" sz="1000" b="0" dirty="0">
                <a:latin typeface="Century Gothic" panose="020B0502020202020204" pitchFamily="34" charset="0"/>
                <a:ea typeface="Times New Roman" panose="02020603050405020304" pitchFamily="18" charset="0"/>
                <a:cs typeface="Times New Roman" panose="02020603050405020304" pitchFamily="18" charset="0"/>
              </a:rPr>
              <a:t>”. </a:t>
            </a:r>
            <a:r>
              <a:rPr lang="it-IT" sz="1000" b="0" dirty="0">
                <a:latin typeface="Arial" panose="020B0604020202020204" pitchFamily="34" charset="0"/>
                <a:ea typeface="Times New Roman" panose="02020603050405020304" pitchFamily="18" charset="0"/>
                <a:cs typeface="Arial" panose="020B0604020202020204" pitchFamily="34" charset="0"/>
              </a:rPr>
              <a:t>”. Diamo uno sguardo a questo piano d'azione. </a:t>
            </a:r>
            <a:r>
              <a:rPr lang="it-IT" sz="1000" b="0" i="1" dirty="0">
                <a:latin typeface="Arial" panose="020B0604020202020204" pitchFamily="34" charset="0"/>
                <a:ea typeface="Times New Roman" panose="02020603050405020304" pitchFamily="18" charset="0"/>
                <a:cs typeface="Arial" panose="020B0604020202020204" pitchFamily="34" charset="0"/>
              </a:rPr>
              <a:t>(pausa per consentire ai partecipanti di esaminare)</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Nello specifico, concentriamoci sulle date. Ricordate che gli intervalli di date dovrebbero includere il lavoro di preparazione e il follow-up necessario, non solo quando l'azione viene attuata.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Per la fase 3, abbiamo 2 settimane per programmare le riunioni con la leadership del club. Perché pensiamo che dovrebbe essere assegnato così tanto tempo</a:t>
            </a:r>
            <a:r>
              <a:rPr lang="it-IT" sz="1000" b="0" i="1" baseline="0" dirty="0">
                <a:latin typeface="Arial" panose="020B0604020202020204" pitchFamily="34" charset="0"/>
                <a:cs typeface="Arial" panose="020B0604020202020204" pitchFamily="34" charset="0"/>
              </a:rPr>
              <a:t>? </a:t>
            </a:r>
            <a:r>
              <a:rPr lang="it-IT" sz="1000" b="0" i="1" dirty="0">
                <a:latin typeface="Arial" panose="020B0604020202020204" pitchFamily="34" charset="0"/>
                <a:cs typeface="Arial" panose="020B0604020202020204" pitchFamily="34" charset="0"/>
              </a:rPr>
              <a:t>(pausa per consentire ai partecipanti di rispondere. </a:t>
            </a:r>
            <a:r>
              <a:rPr lang="it-IT" sz="1000" b="0" i="1" baseline="0" dirty="0">
                <a:latin typeface="Arial" panose="020B0604020202020204" pitchFamily="34" charset="0"/>
                <a:cs typeface="Arial" panose="020B0604020202020204" pitchFamily="34" charset="0"/>
              </a:rPr>
              <a:t>Se non viene menzionato nelle risposte, discutete di come i membri del gruppo di lavoro dell'area di interesse dovranno estrarre le informazioni di contatto della leadership di club da MyLCI, contattare ogni singolo leader di club, trovare un orario che vada bene per tutti e programmare riunioni separate su una piattaforma di riunioni virtuali, il tutto assicurando che i membri del gruppo di lavoro siano disponibili in quei orari</a:t>
            </a:r>
            <a:r>
              <a:rPr lang="it-IT" sz="1000" b="0" i="1" dirty="0">
                <a:latin typeface="Arial" panose="020B0604020202020204" pitchFamily="34" charset="0"/>
                <a:cs typeface="Arial" panose="020B0604020202020204" pitchFamily="34" charset="0"/>
              </a:rPr>
              <a:t>). </a:t>
            </a:r>
          </a:p>
          <a:p>
            <a:endParaRPr lang="en-US" sz="1000" b="1" baseline="0" dirty="0">
              <a:latin typeface="Arial" panose="020B0604020202020204" pitchFamily="34" charset="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dirty="0"/>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Benvenuti a questa riunione sull’Approccio per la membership globale.</a:t>
            </a:r>
            <a:r>
              <a:rPr lang="it-IT" sz="1000" b="0" baseline="0" dirty="0">
                <a:latin typeface="Arial" panose="020B0604020202020204" pitchFamily="34" charset="0"/>
                <a:cs typeface="Arial" panose="020B0604020202020204" pitchFamily="34" charset="0"/>
              </a:rPr>
              <a:t> Mi chiamo ___ e sono ___.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Oggi siamo qui per sviluppare il nostro piano dell’Approccio per la membership globale. </a:t>
            </a:r>
          </a:p>
          <a:p>
            <a:endParaRPr lang="en-US" sz="10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it-IT" sz="1000" b="1" dirty="0">
                <a:latin typeface="Arial" panose="020B0604020202020204" pitchFamily="34" charset="0"/>
                <a:cs typeface="Arial" panose="020B0604020202020204" pitchFamily="34" charset="0"/>
              </a:rPr>
              <a:t>Infine, esaminiamo un esempio di piano d'azione avviato per l'area 4 di interesse: supporto dei leader. </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en-US" dirty="0"/>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ea typeface="Times New Roman" panose="02020603050405020304" pitchFamily="18" charset="0"/>
                <a:cs typeface="Arial" panose="020B0604020202020204" pitchFamily="34" charset="0"/>
              </a:rPr>
              <a:t>Il supporto dei leader segue gli altre le altre tre aree di interesse</a:t>
            </a:r>
            <a:r>
              <a:rPr lang="en-US" sz="1000" b="0" dirty="0">
                <a:latin typeface="Arial" panose="020B0604020202020204" pitchFamily="34" charset="0"/>
                <a:ea typeface="Times New Roman" panose="02020603050405020304" pitchFamily="18" charset="0"/>
                <a:cs typeface="Arial" panose="020B0604020202020204" pitchFamily="34" charset="0"/>
              </a:rPr>
              <a:t> </a:t>
            </a:r>
            <a:r>
              <a:rPr lang="it-IT" sz="1000" b="0" dirty="0">
                <a:latin typeface="Arial" panose="020B0604020202020204" pitchFamily="34" charset="0"/>
                <a:ea typeface="Times New Roman" panose="02020603050405020304" pitchFamily="18" charset="0"/>
                <a:cs typeface="Arial" panose="020B0604020202020204" pitchFamily="34" charset="0"/>
              </a:rPr>
              <a:t>inserita nei piani di azione. Quindi un obiettivo per come i leader supporteranno le iniziative potrà essere identificato e potrà essere sviluppato un piano d'azione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000" b="0"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ea typeface="Times New Roman" panose="02020603050405020304" pitchFamily="18" charset="0"/>
                <a:cs typeface="Arial" panose="020B0604020202020204" pitchFamily="34" charset="0"/>
              </a:rPr>
              <a:t>Per questo esempio, la nostra dichiarazione dell’obiettivo era: “Per l'anno sociale, il nostro distretto organizzerà dei webinar trimestrali per supportare il successo dei club, come migliorare il coinvolgimento dei soci o l'utilizzo dei social media”. Diamo uno sguardo a questo piano d'azione.</a:t>
            </a:r>
            <a:r>
              <a:rPr lang="it-IT" sz="1000" b="0" i="1" dirty="0">
                <a:latin typeface="Arial" panose="020B0604020202020204" pitchFamily="34" charset="0"/>
                <a:ea typeface="Times New Roman" panose="02020603050405020304" pitchFamily="18" charset="0"/>
                <a:cs typeface="Arial" panose="020B0604020202020204" pitchFamily="34" charset="0"/>
              </a:rPr>
              <a:t> (pausa per consentire ai partecipanti di esaminare)</a:t>
            </a:r>
          </a:p>
          <a:p>
            <a:endParaRPr lang="en-US" sz="1000" b="1" baseline="0" dirty="0">
              <a:latin typeface="Arial" panose="020B0604020202020204" pitchFamily="34" charset="0"/>
              <a:cs typeface="Arial" panose="020B0604020202020204" pitchFamily="34" charset="0"/>
            </a:endParaRPr>
          </a:p>
          <a:p>
            <a:r>
              <a:rPr lang="it-IT" sz="1000" b="1" baseline="0" dirty="0">
                <a:latin typeface="Arial" panose="020B0604020202020204" pitchFamily="34" charset="0"/>
                <a:cs typeface="Arial" panose="020B0604020202020204" pitchFamily="34" charset="0"/>
              </a:rPr>
              <a:t>Qualcuno ha delle domande su come documenteremo le nostre azioni? Cosa manca qui che vorremmo aggiungere nei nostri piani d'azione? </a:t>
            </a:r>
            <a:r>
              <a:rPr lang="it-IT" sz="1000" i="1" baseline="0" dirty="0">
                <a:latin typeface="Arial" panose="020B0604020202020204" pitchFamily="34" charset="0"/>
                <a:cs typeface="Arial" panose="020B0604020202020204" pitchFamily="34" charset="0"/>
              </a:rPr>
              <a:t>(pausa per la risposta)</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21</a:t>
            </a:fld>
            <a:endParaRPr lang="en-US" dirty="0"/>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baseline="0" dirty="0">
                <a:latin typeface="Arial" panose="020B0604020202020204" pitchFamily="34" charset="0"/>
                <a:ea typeface="ヒラギノ角ゴ Pro W3"/>
                <a:cs typeface="Arial" panose="020B0604020202020204" pitchFamily="34" charset="0"/>
              </a:rPr>
              <a:t>Leggete le note sulla slide 1 e completate «la dichiarazione di obiettivo prima della presentazione.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Testo per il leader di area GAT che prepara i leader distrettuali a condurre un workshop “Creare un piano”.</a:t>
            </a:r>
          </a:p>
          <a:p>
            <a:pPr marL="0" marR="0">
              <a:lnSpc>
                <a:spcPct val="107000"/>
              </a:lnSpc>
              <a:spcBef>
                <a:spcPts val="0"/>
              </a:spcBef>
              <a:spcAft>
                <a:spcPts val="800"/>
              </a:spcAft>
            </a:pPr>
            <a:r>
              <a:rPr lang="it-IT" sz="1000" b="0" dirty="0">
                <a:latin typeface="Arial" panose="020B0604020202020204" pitchFamily="34" charset="0"/>
                <a:ea typeface="Calibri" panose="020F0502020204030204" pitchFamily="34" charset="0"/>
                <a:cs typeface="Arial" panose="020B0604020202020204" pitchFamily="34" charset="0"/>
              </a:rPr>
              <a:t>Questa slide riassume il lavoro da svolgere durante le sessioni di gruppo. Aiuta anche tutti a vedere il quadro generale che stanno costruendo per il distretto.</a:t>
            </a:r>
          </a:p>
          <a:p>
            <a:pPr marL="0" marR="0">
              <a:lnSpc>
                <a:spcPct val="107000"/>
              </a:lnSpc>
              <a:spcBef>
                <a:spcPts val="0"/>
              </a:spcBef>
              <a:spcAft>
                <a:spcPts val="800"/>
              </a:spcAft>
            </a:pPr>
            <a:endParaRPr lang="it-IT" sz="1000" b="0"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Testo per i leader distrettuali che conducono un workshop “Creare un piano”.</a:t>
            </a:r>
          </a:p>
          <a:p>
            <a:r>
              <a:rPr lang="it-IT" sz="1000" b="0" dirty="0">
                <a:latin typeface="Arial" panose="020B0604020202020204" pitchFamily="34" charset="0"/>
                <a:cs typeface="Arial" panose="020B0604020202020204" pitchFamily="34" charset="0"/>
              </a:rPr>
              <a:t>Ecco la struttura</a:t>
            </a:r>
            <a:r>
              <a:rPr lang="it-IT" sz="1000" b="0" baseline="0" dirty="0">
                <a:latin typeface="Arial" panose="020B0604020202020204" pitchFamily="34" charset="0"/>
                <a:cs typeface="Arial" panose="020B0604020202020204" pitchFamily="34" charset="0"/>
              </a:rPr>
              <a:t> di un piano dell’Approccio per la membership globale. È organizzato nelle quattro aree di intervento dell'Approccio per la membership globale: nuovi club, nuovi soci, soddisfazione dei soci, supporto dei leader.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Presto lavoreremo in gruppi e per ogni area di interesse sceglieremo quali fasi d’azione intraprendere per raggiungere il nostro obiettivo. Cominciamo con 2-3 azioni. Possiamo sempre riunirci nuovamente e aggiungerne altre in seguito. Ricordate che nessuna idea è troppo grande o troppo piccola, quindi quando si discute, tenete presente che possiamo scegliere fasi d’azione più complesse e lavorare a modo nostro all'indietro o iniziare in piccolo con azioni dettagliate e seguire il corso delle azioni che porteranno al successo.</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Ad esempio, una fase d’azione nell’Area 1 di interesse potrebbe essere quella di </a:t>
            </a:r>
            <a:r>
              <a:rPr lang="it-IT" sz="1000" b="0" i="1" baseline="0" dirty="0">
                <a:latin typeface="Arial" panose="020B0604020202020204" pitchFamily="34" charset="0"/>
                <a:cs typeface="Arial" panose="020B0604020202020204" pitchFamily="34" charset="0"/>
              </a:rPr>
              <a:t>condurre un workshop sullo sviluppo di nuovi club, </a:t>
            </a:r>
            <a:r>
              <a:rPr lang="it-IT" sz="1000" b="0" baseline="0" dirty="0">
                <a:latin typeface="Arial" panose="020B0604020202020204" pitchFamily="34" charset="0"/>
                <a:cs typeface="Arial" panose="020B0604020202020204" pitchFamily="34" charset="0"/>
              </a:rPr>
              <a:t>il </a:t>
            </a:r>
            <a:r>
              <a:rPr lang="it-IT" sz="1000" b="0" i="0" baseline="0" dirty="0">
                <a:latin typeface="Arial" panose="020B0604020202020204" pitchFamily="34" charset="0"/>
                <a:cs typeface="Arial" panose="020B0604020202020204" pitchFamily="34" charset="0"/>
              </a:rPr>
              <a:t>che sarebbe una fase d’azione più complessa. Mentre per l’</a:t>
            </a:r>
            <a:r>
              <a:rPr lang="it-IT" sz="1000" b="0" baseline="0" dirty="0">
                <a:latin typeface="Arial" panose="020B0604020202020204" pitchFamily="34" charset="0"/>
                <a:cs typeface="Arial" panose="020B0604020202020204" pitchFamily="34" charset="0"/>
              </a:rPr>
              <a:t>Area 4 di Interesse, potrebbe essere </a:t>
            </a:r>
            <a:r>
              <a:rPr lang="it-IT" sz="1000" b="0" i="1" baseline="0" dirty="0">
                <a:latin typeface="Arial" panose="020B0604020202020204" pitchFamily="34" charset="0"/>
                <a:cs typeface="Arial" panose="020B0604020202020204" pitchFamily="34" charset="0"/>
              </a:rPr>
              <a:t>incontrarsi mensilmente con i presidenti di zona per comprendere meglio le esigenze dei club, </a:t>
            </a:r>
            <a:r>
              <a:rPr lang="it-IT" sz="1000" b="0" baseline="0" dirty="0">
                <a:latin typeface="Arial" panose="020B0604020202020204" pitchFamily="34" charset="0"/>
                <a:cs typeface="Arial" panose="020B0604020202020204" pitchFamily="34" charset="0"/>
              </a:rPr>
              <a:t>il </a:t>
            </a:r>
            <a:r>
              <a:rPr lang="it-IT" sz="1000" b="0" i="0" baseline="0" dirty="0">
                <a:latin typeface="Arial" panose="020B0604020202020204" pitchFamily="34" charset="0"/>
                <a:cs typeface="Arial" panose="020B0604020202020204" pitchFamily="34" charset="0"/>
              </a:rPr>
              <a:t>che sarebbe un'azione più dettagliata.</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Forniremo anche una breve descrizione per ogni azione e specificheremo quando la eseguiremo, chi sarà il responsabile e quali risorse e budget supporteranno l'azione.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Svilupperemo tutte le azioni che riteniamo importanti e realizzabili per ciascuna area di interesse.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Ricordatevi di incorporare le nostre informazioni che sono scaturite dall'analisi SWOT distrettuale.</a:t>
            </a: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dirty="0"/>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defRPr/>
            </a:pPr>
            <a:r>
              <a:rPr lang="it-IT" sz="1200" u="sng" dirty="0">
                <a:latin typeface="Arial" panose="020B0604020202020204" pitchFamily="34" charset="0"/>
                <a:ea typeface="ヒラギノ角ゴ Pro W3"/>
                <a:cs typeface="Arial" panose="020B0604020202020204" pitchFamily="34" charset="0"/>
              </a:rPr>
              <a:t>Note per il relatore: </a:t>
            </a:r>
          </a:p>
          <a:p>
            <a:pPr lvl="0">
              <a:defRPr/>
            </a:pPr>
            <a:r>
              <a:rPr lang="it-IT" sz="1200" dirty="0">
                <a:latin typeface="Arial" panose="020B0604020202020204" pitchFamily="34" charset="0"/>
                <a:cs typeface="Arial" panose="020B0604020202020204" pitchFamily="34" charset="0"/>
              </a:rPr>
              <a:t>____________________________________________________________</a:t>
            </a:r>
          </a:p>
          <a:p>
            <a:endParaRPr lang="en-US" sz="1200" b="0" dirty="0">
              <a:latin typeface="Arial" panose="020B0604020202020204" pitchFamily="34" charset="0"/>
              <a:cs typeface="Arial" panose="020B0604020202020204" pitchFamily="34" charset="0"/>
            </a:endParaRPr>
          </a:p>
          <a:p>
            <a:r>
              <a:rPr lang="it-IT" sz="1200" b="0" dirty="0">
                <a:latin typeface="Arial" panose="020B0604020202020204" pitchFamily="34" charset="0"/>
                <a:cs typeface="Arial" panose="020B0604020202020204" pitchFamily="34" charset="0"/>
              </a:rPr>
              <a:t>Cerchiamo </a:t>
            </a:r>
            <a:r>
              <a:rPr lang="it-IT" sz="1200" b="0" baseline="0" dirty="0">
                <a:latin typeface="Arial" panose="020B0604020202020204" pitchFamily="34" charset="0"/>
                <a:cs typeface="Arial" panose="020B0604020202020204" pitchFamily="34" charset="0"/>
              </a:rPr>
              <a:t>idee innovative per stimolare l'affiliazione. Quindi, quando qualcuno di noi suggerisce un'idea, tutti dobbiamo essere di supporto. </a:t>
            </a:r>
          </a:p>
          <a:p>
            <a:endParaRPr lang="en-US" sz="1200" b="0" baseline="0" dirty="0">
              <a:latin typeface="Arial" panose="020B0604020202020204" pitchFamily="34" charset="0"/>
              <a:cs typeface="Arial" panose="020B0604020202020204" pitchFamily="34" charset="0"/>
            </a:endParaRPr>
          </a:p>
          <a:p>
            <a:r>
              <a:rPr lang="it-IT" sz="1200" b="0" baseline="0" dirty="0">
                <a:latin typeface="Arial" panose="020B0604020202020204" pitchFamily="34" charset="0"/>
                <a:cs typeface="Arial" panose="020B0604020202020204" pitchFamily="34" charset="0"/>
              </a:rPr>
              <a:t>Ci divideremo in gruppi per generare idee per le nostre azioni. Assicuratevi che ogni componente del vostro gruppo contribuisca con almeno un’idea. </a:t>
            </a:r>
          </a:p>
          <a:p>
            <a:endParaRPr lang="en-US" sz="1200" b="0" baseline="0" dirty="0">
              <a:latin typeface="Arial" panose="020B0604020202020204" pitchFamily="34" charset="0"/>
              <a:cs typeface="Arial" panose="020B0604020202020204" pitchFamily="34" charset="0"/>
            </a:endParaRPr>
          </a:p>
          <a:p>
            <a:r>
              <a:rPr lang="it-IT" sz="1200" b="0" baseline="0" dirty="0">
                <a:latin typeface="Arial" panose="020B0604020202020204" pitchFamily="34" charset="0"/>
                <a:cs typeface="Arial" panose="020B0604020202020204" pitchFamily="34" charset="0"/>
              </a:rPr>
              <a:t>In ogni gruppo ci dovrà essere una persona che prenda nota di ogni idea. A questo punto volete avere molte idee su cui lavorare. </a:t>
            </a:r>
          </a:p>
          <a:p>
            <a:endParaRPr lang="en-US" sz="1200" b="0" baseline="0" dirty="0">
              <a:latin typeface="Arial" panose="020B0604020202020204" pitchFamily="34" charset="0"/>
              <a:cs typeface="Arial" panose="020B0604020202020204" pitchFamily="34" charset="0"/>
            </a:endParaRPr>
          </a:p>
          <a:p>
            <a:r>
              <a:rPr lang="it-IT" sz="1200" b="0" baseline="0" dirty="0">
                <a:latin typeface="Arial" panose="020B0604020202020204" pitchFamily="34" charset="0"/>
                <a:cs typeface="Arial" panose="020B0604020202020204" pitchFamily="34" charset="0"/>
              </a:rPr>
              <a:t>Siate positivi su ogni idea. Discutete su un'idea quanto basta in modo che tutti la capiscano. Non giudicate, non dite che non funzionerà o che la cosa è già stata provata in precedenza. Siate positivi o state in silenzio. Un'idea che può sembrare fuori dagli schemi potrebbe segnare una svolta. Elogiatela. </a:t>
            </a:r>
          </a:p>
          <a:p>
            <a:endParaRPr lang="en-US" sz="1200" b="0" baseline="0" dirty="0">
              <a:latin typeface="Arial" panose="020B0604020202020204" pitchFamily="34" charset="0"/>
              <a:cs typeface="Arial" panose="020B0604020202020204" pitchFamily="34" charset="0"/>
            </a:endParaRPr>
          </a:p>
          <a:p>
            <a:r>
              <a:rPr lang="it-IT" sz="1200" b="0" baseline="0" dirty="0">
                <a:latin typeface="Arial" panose="020B0604020202020204" pitchFamily="34" charset="0"/>
                <a:cs typeface="Arial" panose="020B0604020202020204" pitchFamily="34" charset="0"/>
              </a:rPr>
              <a:t>Pensate a com'era stata la vostra esperienza quando siete diventati un Lions. Come possiamo ricreare quella sensazione? Quali idee creative sono state implementate quando avevate iniziato il vostro viaggio di servizio? Come siete stati incoraggiati a salire nei ranghi della leadership?</a:t>
            </a:r>
          </a:p>
          <a:p>
            <a:endParaRPr lang="en-US" sz="1200" b="0" baseline="0" dirty="0">
              <a:latin typeface="Arial" panose="020B0604020202020204" pitchFamily="34" charset="0"/>
              <a:cs typeface="Arial" panose="020B0604020202020204" pitchFamily="34" charset="0"/>
            </a:endParaRPr>
          </a:p>
          <a:p>
            <a:r>
              <a:rPr lang="it-IT" sz="1200" b="0" baseline="0" dirty="0">
                <a:latin typeface="Arial" panose="020B0604020202020204" pitchFamily="34" charset="0"/>
                <a:cs typeface="Arial" panose="020B0604020202020204" pitchFamily="34" charset="0"/>
              </a:rPr>
              <a:t>Una volta che avete un elenco di idee, scegliete quelle con il maggior potenziale. Assicuratevi che tutti abbiano dato il loro parere su quali esse siano. Poi, valutate se possono essere messe insieme o migliorate. </a:t>
            </a: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23</a:t>
            </a:fld>
            <a:endParaRPr lang="en-US" dirty="0"/>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baseline="0" dirty="0">
                <a:latin typeface="Arial" panose="020B0604020202020204" pitchFamily="34" charset="0"/>
                <a:cs typeface="Arial" panose="020B0604020202020204" pitchFamily="34" charset="0"/>
              </a:rPr>
              <a:t>Per le sessioni di gruppo, decidete a vostra discrezione quanto tempo dedicare a ciascuna attività in base al tempo totale disponibile per la riunione.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it-IT" sz="1000" i="1" dirty="0">
                <a:latin typeface="Arial" panose="020B0604020202020204" pitchFamily="34" charset="0"/>
                <a:ea typeface="Calibri" panose="020F0502020204030204" pitchFamily="34" charset="0"/>
                <a:cs typeface="Arial" panose="020B0604020202020204" pitchFamily="34" charset="0"/>
              </a:rPr>
              <a:t>Testo per il leader di area GAT che prepara i leader distrettuali a condurre un workshop “Creare un piano”.</a:t>
            </a:r>
          </a:p>
          <a:p>
            <a:pPr marL="0" marR="0">
              <a:lnSpc>
                <a:spcPct val="107000"/>
              </a:lnSpc>
              <a:spcBef>
                <a:spcPts val="0"/>
              </a:spcBef>
              <a:spcAft>
                <a:spcPts val="800"/>
              </a:spcAft>
            </a:pPr>
            <a:r>
              <a:rPr lang="it-IT" sz="1000" b="1" dirty="0">
                <a:latin typeface="Arial" panose="020B0604020202020204" pitchFamily="34" charset="0"/>
                <a:ea typeface="Calibri" panose="020F0502020204030204" pitchFamily="34" charset="0"/>
                <a:cs typeface="Arial" panose="020B0604020202020204" pitchFamily="34" charset="0"/>
              </a:rPr>
              <a:t>Queste sono le istruzioni per le sessioni di gruppo per iniziare la stesura dei piani d'azione. </a:t>
            </a:r>
          </a:p>
          <a:p>
            <a:pPr marL="0" marR="0">
              <a:lnSpc>
                <a:spcPct val="107000"/>
              </a:lnSpc>
              <a:spcBef>
                <a:spcPts val="0"/>
              </a:spcBef>
              <a:spcAft>
                <a:spcPts val="800"/>
              </a:spcAft>
            </a:pPr>
            <a:r>
              <a:rPr lang="it-IT" sz="1000" i="1" dirty="0">
                <a:latin typeface="Arial" panose="020B0604020202020204" pitchFamily="34" charset="0"/>
                <a:ea typeface="Calibri" panose="020F0502020204030204" pitchFamily="34" charset="0"/>
                <a:cs typeface="Arial" panose="020B0604020202020204" pitchFamily="34" charset="0"/>
              </a:rPr>
              <a:t>(Rivedere le istruzioni incluse nella slide e nel testo seguente)</a:t>
            </a:r>
          </a:p>
          <a:p>
            <a:pPr marL="0" marR="0">
              <a:lnSpc>
                <a:spcPct val="107000"/>
              </a:lnSpc>
              <a:spcBef>
                <a:spcPts val="0"/>
              </a:spcBef>
              <a:spcAft>
                <a:spcPts val="800"/>
              </a:spcAft>
            </a:pPr>
            <a:r>
              <a:rPr lang="it-IT" sz="1000" b="1" dirty="0">
                <a:latin typeface="Arial" panose="020B0604020202020204" pitchFamily="34" charset="0"/>
                <a:ea typeface="Calibri" panose="020F0502020204030204" pitchFamily="34" charset="0"/>
                <a:cs typeface="Arial" panose="020B0604020202020204" pitchFamily="34" charset="0"/>
              </a:rPr>
              <a:t>Avete delle domande su questa attività?</a:t>
            </a:r>
          </a:p>
          <a:p>
            <a:pPr marL="0" marR="0">
              <a:lnSpc>
                <a:spcPct val="107000"/>
              </a:lnSpc>
              <a:spcBef>
                <a:spcPts val="0"/>
              </a:spcBef>
              <a:spcAft>
                <a:spcPts val="800"/>
              </a:spcAft>
            </a:pPr>
            <a:r>
              <a:rPr lang="it-IT" sz="1000" b="1" dirty="0">
                <a:latin typeface="Arial" panose="020B0604020202020204" pitchFamily="34" charset="0"/>
                <a:ea typeface="Calibri" panose="020F0502020204030204" pitchFamily="34" charset="0"/>
                <a:cs typeface="Arial" panose="020B0604020202020204" pitchFamily="34" charset="0"/>
              </a:rPr>
              <a:t>Prevedete che si verificheranno delle difficoltà quando faciliterete questa attività nel vostro distretto? Anticipiamo le sfide e identifichiamo insieme ora alcune soluzioni.</a:t>
            </a:r>
          </a:p>
          <a:p>
            <a:pPr marL="0" marR="0">
              <a:lnSpc>
                <a:spcPct val="107000"/>
              </a:lnSpc>
              <a:spcBef>
                <a:spcPts val="0"/>
              </a:spcBef>
              <a:spcAft>
                <a:spcPts val="800"/>
              </a:spcAft>
            </a:pPr>
            <a:r>
              <a:rPr lang="it-IT" sz="1000" i="1" dirty="0">
                <a:latin typeface="Arial" panose="020B0604020202020204" pitchFamily="34" charset="0"/>
                <a:ea typeface="Calibri" panose="020F0502020204030204" pitchFamily="34" charset="0"/>
                <a:cs typeface="Arial" panose="020B0604020202020204" pitchFamily="34" charset="0"/>
              </a:rPr>
              <a:t>(Date spazio alla discussione. Riflettete sulle potenziali sfide e sui modi per affrontarle, ad esempio, affrontando i partecipanti dirompenti o disimpegnati. Incoraggiate anche i partecipanti a condividere le strategie tra loro durante la discussione.)</a:t>
            </a:r>
          </a:p>
          <a:p>
            <a:pPr marL="0" marR="0">
              <a:lnSpc>
                <a:spcPct val="107000"/>
              </a:lnSpc>
              <a:spcBef>
                <a:spcPts val="0"/>
              </a:spcBef>
              <a:spcAft>
                <a:spcPts val="800"/>
              </a:spcAft>
            </a:pPr>
            <a:r>
              <a:rPr lang="it-IT" sz="1000" i="1" dirty="0">
                <a:latin typeface="Arial" panose="020B0604020202020204" pitchFamily="34" charset="0"/>
                <a:ea typeface="Calibri" panose="020F0502020204030204" pitchFamily="34" charset="0"/>
                <a:cs typeface="Arial" panose="020B0604020202020204" pitchFamily="34" charset="0"/>
              </a:rPr>
              <a:t>Testo per i leader distrettuali che conducono un workshop “Creare un piano”.</a:t>
            </a:r>
          </a:p>
          <a:p>
            <a:r>
              <a:rPr lang="it-IT" sz="1000" b="1" dirty="0">
                <a:latin typeface="Arial" panose="020B0604020202020204" pitchFamily="34" charset="0"/>
                <a:cs typeface="Arial" panose="020B0604020202020204" pitchFamily="34" charset="0"/>
              </a:rPr>
              <a:t>Inizieremo con l’individuare </a:t>
            </a:r>
            <a:r>
              <a:rPr lang="it-IT" sz="1000" b="1" baseline="0" dirty="0">
                <a:latin typeface="Arial" panose="020B0604020202020204" pitchFamily="34" charset="0"/>
                <a:cs typeface="Arial" panose="020B0604020202020204" pitchFamily="34" charset="0"/>
              </a:rPr>
              <a:t>le azioni suddividendoci in quattro </a:t>
            </a:r>
            <a:r>
              <a:rPr lang="it-IT" sz="1000" b="1" dirty="0">
                <a:latin typeface="Arial" panose="020B0604020202020204" pitchFamily="34" charset="0"/>
                <a:cs typeface="Arial" panose="020B0604020202020204" pitchFamily="34" charset="0"/>
              </a:rPr>
              <a:t>gruppi,</a:t>
            </a:r>
            <a:r>
              <a:rPr lang="it-IT" sz="1000" b="1" baseline="0" dirty="0">
                <a:latin typeface="Arial" panose="020B0604020202020204" pitchFamily="34" charset="0"/>
                <a:cs typeface="Arial" panose="020B0604020202020204" pitchFamily="34" charset="0"/>
              </a:rPr>
              <a:t> uno per ciascuna area di interesse. </a:t>
            </a:r>
          </a:p>
          <a:p>
            <a:endParaRPr lang="en-US" sz="1000" b="1" baseline="0" dirty="0">
              <a:latin typeface="Arial" panose="020B0604020202020204" pitchFamily="34" charset="0"/>
              <a:cs typeface="Arial" panose="020B0604020202020204" pitchFamily="34" charset="0"/>
            </a:endParaRPr>
          </a:p>
          <a:p>
            <a:r>
              <a:rPr lang="it-IT" sz="1000" b="1" baseline="0" dirty="0">
                <a:latin typeface="Arial" panose="020B0604020202020204" pitchFamily="34" charset="0"/>
                <a:cs typeface="Arial" panose="020B0604020202020204" pitchFamily="34" charset="0"/>
              </a:rPr>
              <a:t>Ogni gruppo creerà un elenco di idee seguite da discussione, accogliendo il pensiero creativo. Da quell'elenco, ogni gruppo sceglierà le 2-3 idee più promettenti e aggiungerà le descrizioni e un intervallo di date; in questo modo avremo un'idea del tempo necessario per l'attuazione. </a:t>
            </a:r>
          </a:p>
          <a:p>
            <a:endParaRPr lang="en-US" sz="1000" b="1" baseline="0" dirty="0">
              <a:latin typeface="Arial" panose="020B0604020202020204" pitchFamily="34" charset="0"/>
              <a:cs typeface="Arial" panose="020B0604020202020204" pitchFamily="34" charset="0"/>
            </a:endParaRPr>
          </a:p>
          <a:p>
            <a:r>
              <a:rPr lang="it-IT" sz="1000" b="1" baseline="0" dirty="0">
                <a:latin typeface="Arial" panose="020B0604020202020204" pitchFamily="34" charset="0"/>
                <a:cs typeface="Arial" panose="020B0604020202020204" pitchFamily="34" charset="0"/>
              </a:rPr>
              <a:t>Quindi discuteremo, perfezioneremo e persino aggiungeremo alle idee, per poi finire con 2-3 azioni con la massima priorità per ciascuna area. </a:t>
            </a:r>
          </a:p>
          <a:p>
            <a:endParaRPr lang="en-US" sz="1000" baseline="0" dirty="0">
              <a:latin typeface="Arial" panose="020B0604020202020204" pitchFamily="34" charset="0"/>
              <a:cs typeface="Arial" panose="020B0604020202020204" pitchFamily="34" charset="0"/>
            </a:endParaRPr>
          </a:p>
          <a:p>
            <a:r>
              <a:rPr lang="it-IT" sz="1000" i="1" baseline="0" dirty="0">
                <a:latin typeface="Arial" panose="020B0604020202020204" pitchFamily="34" charset="0"/>
                <a:cs typeface="Arial" panose="020B0604020202020204" pitchFamily="34" charset="0"/>
              </a:rPr>
              <a:t>(Suddividere i partecipanti in gruppi.)</a:t>
            </a:r>
          </a:p>
          <a:p>
            <a:endParaRPr lang="en-US" sz="1000" baseline="0" dirty="0">
              <a:latin typeface="Arial" panose="020B0604020202020204" pitchFamily="34" charset="0"/>
              <a:cs typeface="Arial" panose="020B0604020202020204" pitchFamily="34" charset="0"/>
            </a:endParaRPr>
          </a:p>
          <a:p>
            <a:r>
              <a:rPr lang="it-IT" sz="1000" b="1" baseline="0" dirty="0">
                <a:latin typeface="Arial" panose="020B0604020202020204" pitchFamily="34" charset="0"/>
                <a:cs typeface="Arial" panose="020B0604020202020204" pitchFamily="34" charset="0"/>
              </a:rPr>
              <a:t>Ogni gruppo ha 15 minuti per individuare 2-3 azioni e fornire descrizioni e intervalli di date.</a:t>
            </a:r>
          </a:p>
          <a:p>
            <a:endParaRPr lang="en-US" sz="1000" b="1" baseline="0" dirty="0">
              <a:latin typeface="Arial" panose="020B0604020202020204" pitchFamily="34" charset="0"/>
              <a:cs typeface="Arial" panose="020B0604020202020204" pitchFamily="34" charset="0"/>
            </a:endParaRPr>
          </a:p>
          <a:p>
            <a:r>
              <a:rPr lang="it-IT" sz="1000" b="1" baseline="0" dirty="0">
                <a:latin typeface="Arial" panose="020B0604020202020204" pitchFamily="34" charset="0"/>
                <a:cs typeface="Arial" panose="020B0604020202020204" pitchFamily="34" charset="0"/>
              </a:rPr>
              <a:t>Avete delle domande prima di iniziare? </a:t>
            </a:r>
          </a:p>
          <a:p>
            <a:endParaRPr lang="en-US" sz="1000" i="1" baseline="0" dirty="0">
              <a:latin typeface="Arial" panose="020B0604020202020204" pitchFamily="34" charset="0"/>
              <a:cs typeface="Arial" panose="020B0604020202020204" pitchFamily="34" charset="0"/>
            </a:endParaRPr>
          </a:p>
          <a:p>
            <a:r>
              <a:rPr lang="it-IT" sz="1000" i="1" baseline="0" dirty="0">
                <a:latin typeface="Arial" panose="020B0604020202020204" pitchFamily="34" charset="0"/>
                <a:cs typeface="Arial" panose="020B0604020202020204" pitchFamily="34" charset="0"/>
              </a:rPr>
              <a:t>(Quando le sessioni di gruppo sono concluse, discutete sulle fasi d’azione per ciascuna area e chiedete se ci sono aggiunte o modifiche. Documentate i risultati sulla slide 34, incluso un elenco di potenziali idee da considerare dopo l’attuazione delle azioni con la massima priorità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dirty="0"/>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it-IT" sz="1000" b="1" dirty="0">
                <a:latin typeface="Arial" panose="020B0604020202020204" pitchFamily="34" charset="0"/>
                <a:cs typeface="Arial" panose="020B0604020202020204" pitchFamily="34" charset="0"/>
              </a:rPr>
              <a:t>Qualcuno di voi ha già sentito parlare di </a:t>
            </a:r>
            <a:r>
              <a:rPr lang="it-IT" sz="1000" b="1" baseline="0" dirty="0">
                <a:latin typeface="Arial" panose="020B0604020202020204" pitchFamily="34" charset="0"/>
                <a:cs typeface="Arial" panose="020B0604020202020204" pitchFamily="34" charset="0"/>
              </a:rPr>
              <a:t>Peter Drucker? </a:t>
            </a:r>
            <a:r>
              <a:rPr lang="it-IT" sz="1000" i="1" baseline="0" dirty="0">
                <a:latin typeface="Arial" panose="020B0604020202020204" pitchFamily="34" charset="0"/>
                <a:cs typeface="Arial" panose="020B0604020202020204" pitchFamily="34" charset="0"/>
              </a:rPr>
              <a:t>(Era un famoso consulente di gestione aziendale, educatore e autore) </a:t>
            </a:r>
          </a:p>
          <a:p>
            <a:endParaRPr lang="en-US" sz="1000" baseline="0" dirty="0">
              <a:latin typeface="Arial" panose="020B0604020202020204" pitchFamily="34" charset="0"/>
              <a:cs typeface="Arial" panose="020B0604020202020204" pitchFamily="34" charset="0"/>
            </a:endParaRPr>
          </a:p>
          <a:p>
            <a:r>
              <a:rPr lang="it-IT" sz="1000" b="1" dirty="0">
                <a:latin typeface="Arial" panose="020B0604020202020204" pitchFamily="34" charset="0"/>
                <a:cs typeface="Arial" panose="020B0604020202020204" pitchFamily="34" charset="0"/>
              </a:rPr>
              <a:t>Qual è per voi il significato di questa citazione?</a:t>
            </a:r>
            <a:r>
              <a:rPr lang="it-IT" sz="1000" b="1" baseline="0" dirty="0">
                <a:latin typeface="Arial" panose="020B0604020202020204" pitchFamily="34" charset="0"/>
                <a:cs typeface="Arial" panose="020B0604020202020204" pitchFamily="34" charset="0"/>
              </a:rPr>
              <a:t> Che significato ha per il nostro piano?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dirty="0"/>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dirty="0">
                <a:latin typeface="Arial" panose="020B0604020202020204" pitchFamily="34" charset="0"/>
                <a:cs typeface="Arial" panose="020B0604020202020204" pitchFamily="34" charset="0"/>
              </a:rPr>
              <a:t>Modificate questa slide inserendo i nomi d</a:t>
            </a:r>
            <a:r>
              <a:rPr lang="it-IT" sz="1000" b="0" i="1" baseline="0" dirty="0">
                <a:latin typeface="Arial" panose="020B0604020202020204" pitchFamily="34" charset="0"/>
                <a:cs typeface="Arial" panose="020B0604020202020204" pitchFamily="34" charset="0"/>
              </a:rPr>
              <a:t>ei membri del gruppo di lavoro già identificati prima dell'inizio della riunione.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baseline="0" dirty="0">
                <a:latin typeface="Arial" panose="020B0604020202020204" pitchFamily="34" charset="0"/>
                <a:cs typeface="Arial" panose="020B0604020202020204" pitchFamily="34" charset="0"/>
              </a:rPr>
              <a:t>Il grafico può essere modificato secondo le necessità del vostro distretto. Inoltre, non è necessario che sia completa, poiché verrà riesaminata durante la fase Creare il successo.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Testo per il leader di area GAT che prepara i leader distrettuali a condurre un workshop “Creare un piano”.</a:t>
            </a:r>
          </a:p>
          <a:p>
            <a:pPr marL="0" marR="0">
              <a:lnSpc>
                <a:spcPct val="107000"/>
              </a:lnSpc>
              <a:spcBef>
                <a:spcPts val="0"/>
              </a:spcBef>
              <a:spcAft>
                <a:spcPts val="800"/>
              </a:spcAft>
            </a:pPr>
            <a:r>
              <a:rPr lang="it-IT" sz="1000" b="0" dirty="0">
                <a:latin typeface="Arial" panose="020B0604020202020204" pitchFamily="34" charset="0"/>
                <a:ea typeface="Calibri" panose="020F0502020204030204" pitchFamily="34" charset="0"/>
                <a:cs typeface="Arial" panose="020B0604020202020204" pitchFamily="34" charset="0"/>
              </a:rPr>
              <a:t>Questo è il momento per rivedere ed eventualmente modificare la struttura del gruppo di lavoro che avevate formato durante il workshop sul creare una squadra. Rivedere questa pianificazione post-azione è importante per garantire che a ciascuna attività sia assegnata la persona appropriata.</a:t>
            </a:r>
          </a:p>
          <a:p>
            <a:pPr marL="0" marR="0">
              <a:lnSpc>
                <a:spcPct val="107000"/>
              </a:lnSpc>
              <a:spcBef>
                <a:spcPts val="0"/>
              </a:spcBef>
              <a:spcAft>
                <a:spcPts val="800"/>
              </a:spcAft>
            </a:pPr>
            <a:endParaRPr lang="it-IT" sz="1000" b="0"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Testo per i leader distrettuali che conducono un workshop “Creare un piano”.</a:t>
            </a:r>
          </a:p>
          <a:p>
            <a:r>
              <a:rPr lang="it-IT" sz="1000" b="0" baseline="0" dirty="0">
                <a:latin typeface="Arial" panose="020B0604020202020204" pitchFamily="34" charset="0"/>
                <a:cs typeface="Arial" panose="020B0604020202020204" pitchFamily="34" charset="0"/>
              </a:rPr>
              <a:t>Questi sono i membri della nostra squadra dell'Approccio per la membership globale. Abbiamo già identificato diversi leader Lions, ma c’è qualcuno che vorrebbe offrire volontariamente il proprio nome per una qualsiasi delle aree rimanenti o suggerire un altro modo per organizzarci a mettere in atto le azioni che abbiamo individuato?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Ci sono altre persone a cui possiamo chiedere di unirsi a noi, ad esempio i Past Governatori Distrettuali o altri leader Lions nel nostro distretto?</a:t>
            </a:r>
            <a:r>
              <a:rPr lang="it-IT" sz="1000" b="0" i="1" baseline="0" dirty="0">
                <a:latin typeface="Arial" panose="020B0604020202020204" pitchFamily="34" charset="0"/>
                <a:cs typeface="Arial" panose="020B0604020202020204" pitchFamily="34" charset="0"/>
              </a:rPr>
              <a:t> (pausa per le risposte)</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dirty="0">
                <a:latin typeface="Arial" panose="020B0604020202020204" pitchFamily="34" charset="0"/>
                <a:cs typeface="Arial" panose="020B0604020202020204" pitchFamily="34" charset="0"/>
              </a:rPr>
              <a:t>Si possono apportare modifiche ai leader elencati in questa slide per riflettere al meglio gli adattamenti regionali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_____________________________________________________</a:t>
            </a:r>
          </a:p>
          <a:p>
            <a:r>
              <a:rPr lang="it-IT" sz="1000" b="0" baseline="0" dirty="0">
                <a:latin typeface="Arial" panose="020B0604020202020204" pitchFamily="34" charset="0"/>
                <a:cs typeface="Arial" panose="020B0604020202020204" pitchFamily="34" charset="0"/>
              </a:rPr>
              <a:t>All'inizio di questa riunione, abbiamo parlato del nostro viaggio di servizio. Uno dei grandi vantaggi dell'essere un Lions è che l'aiuto è sempre a nostra disposizione. Dobbiamo solo chiederlo. </a:t>
            </a:r>
          </a:p>
          <a:p>
            <a:endParaRPr lang="en-US" sz="10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it-IT" sz="1000" b="0" dirty="0">
                <a:latin typeface="Arial" panose="020B0604020202020204" pitchFamily="34" charset="0"/>
                <a:cs typeface="Arial" panose="020B0604020202020204" pitchFamily="34" charset="0"/>
              </a:rPr>
              <a:t>Abbiamo il nostro Global Action Team con i </a:t>
            </a:r>
            <a:r>
              <a:rPr lang="it-IT" sz="1000" b="0" baseline="0" dirty="0">
                <a:latin typeface="Arial" panose="020B0604020202020204" pitchFamily="34" charset="0"/>
                <a:cs typeface="Arial" panose="020B0604020202020204" pitchFamily="34" charset="0"/>
              </a:rPr>
              <a:t>leader di distretto, multidistretto, area e area costituzionale.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000" b="0" baseline="0" dirty="0">
                <a:latin typeface="Arial" panose="020B0604020202020204" pitchFamily="34" charset="0"/>
                <a:cs typeface="Arial" panose="020B0604020202020204" pitchFamily="34" charset="0"/>
              </a:rPr>
              <a:t>Possiamo chiamare lo staff addetto al GAT di LCI che può darci il riferimento a ulteriori risorse sviluppate da LCI.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000" b="0" baseline="0" dirty="0">
                <a:latin typeface="Arial" panose="020B0604020202020204" pitchFamily="34" charset="0"/>
                <a:cs typeface="Arial" panose="020B0604020202020204" pitchFamily="34" charset="0"/>
              </a:rPr>
              <a:t>Abbiamo anche i past presidenti internazionali, i direttori, i presidenti di consiglio e i governatori distrettuali con vasta esperienza.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000" b="0" baseline="0" dirty="0">
                <a:latin typeface="Arial" panose="020B0604020202020204" pitchFamily="34" charset="0"/>
                <a:cs typeface="Arial" panose="020B0604020202020204" pitchFamily="34" charset="0"/>
              </a:rPr>
              <a:t>E che ne dite dei comitati esistenti già creati come (inserire variazioni regionali come la Task Force per i Giovani Lions)?</a:t>
            </a:r>
          </a:p>
          <a:p>
            <a:pPr marL="171450" indent="-171450">
              <a:buFont typeface="Arial" panose="020B0604020202020204" pitchFamily="34" charset="0"/>
              <a:buChar char="•"/>
            </a:pPr>
            <a:r>
              <a:rPr lang="it-IT" sz="1000" b="0" baseline="0" dirty="0">
                <a:latin typeface="Arial" panose="020B0604020202020204" pitchFamily="34" charset="0"/>
                <a:cs typeface="Arial" panose="020B0604020202020204" pitchFamily="34" charset="0"/>
              </a:rPr>
              <a:t>Stiamo usando lo stesso processo di altri distretti, per cui possiamo condividere le preoccupazioni e discutere le soluzioni con gli altri governatori distrettuali. </a:t>
            </a:r>
          </a:p>
          <a:p>
            <a:pPr marL="171450" indent="-171450">
              <a:buFont typeface="Arial" panose="020B0604020202020204" pitchFamily="34" charset="0"/>
              <a:buChar char="•"/>
            </a:pPr>
            <a:r>
              <a:rPr lang="it-IT" sz="1000" b="0" baseline="0" dirty="0">
                <a:latin typeface="Arial" panose="020B0604020202020204" pitchFamily="34" charset="0"/>
                <a:cs typeface="Arial" panose="020B0604020202020204" pitchFamily="34" charset="0"/>
              </a:rPr>
              <a:t>E che ne dite dei Presidenti di Zona/Circoscrizione e dei Lions Guida Certificati? Come possiamo avere il loro aiuto per supportare i nostri club e massimizzare la nostra formazione?</a:t>
            </a:r>
          </a:p>
          <a:p>
            <a:pPr marL="171450" indent="-171450">
              <a:buFont typeface="Arial" panose="020B0604020202020204" pitchFamily="34" charset="0"/>
              <a:buChar char="•"/>
            </a:pPr>
            <a:r>
              <a:rPr lang="it-IT" sz="1000" b="0" baseline="0" dirty="0">
                <a:latin typeface="Arial" panose="020B0604020202020204" pitchFamily="34" charset="0"/>
                <a:cs typeface="Arial" panose="020B0604020202020204" pitchFamily="34" charset="0"/>
              </a:rPr>
              <a:t>Infine, non dimentichiamoci della leadership di club e dei soci del nostro club, perché con il loro aiuto e il loro contributo possiamo influenzare il cambiamento per molti anni a venire.</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Non dimenticate che siamo tutti insieme in questo viaggio e siamo tutti responsabili di garantire il raggiungimento del successo!</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it-IT" dirty="0"/>
              <a:t>Sviluppo di un piano d’azione della NAMI</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dirty="0"/>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b="0" u="sng" dirty="0">
                <a:latin typeface="Arial" panose="020B0604020202020204" pitchFamily="34" charset="0"/>
                <a:ea typeface="ヒラギノ角ゴ Pro W3"/>
                <a:cs typeface="Arial" panose="020B0604020202020204" pitchFamily="34" charset="0"/>
              </a:rPr>
              <a:t>Note per il relatore: </a:t>
            </a:r>
          </a:p>
          <a:p>
            <a:pPr lvl="0">
              <a:defRPr/>
            </a:pPr>
            <a:r>
              <a:rPr lang="it-IT" sz="1000" b="0" dirty="0">
                <a:latin typeface="Arial" panose="020B0604020202020204" pitchFamily="34" charset="0"/>
                <a:cs typeface="Arial" panose="020B0604020202020204" pitchFamily="34" charset="0"/>
              </a:rPr>
              <a:t>____________________________________________________________</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it-IT" sz="1000" b="0" i="1" dirty="0">
                <a:latin typeface="Arial" panose="020B0604020202020204" pitchFamily="34" charset="0"/>
                <a:ea typeface="Calibri" panose="020F0502020204030204" pitchFamily="34" charset="0"/>
                <a:cs typeface="Arial" panose="020B0604020202020204" pitchFamily="34" charset="0"/>
              </a:rPr>
              <a:t>Testo per il leader di area GAT che prepara i leader distrettuali a condurre un workshop «Creare un piano”.</a:t>
            </a:r>
          </a:p>
          <a:p>
            <a:pPr marL="0" marR="0">
              <a:lnSpc>
                <a:spcPct val="107000"/>
              </a:lnSpc>
              <a:spcBef>
                <a:spcPts val="0"/>
              </a:spcBef>
              <a:spcAft>
                <a:spcPts val="0"/>
              </a:spcAft>
            </a:pPr>
            <a:r>
              <a:rPr lang="it-IT" sz="1000" b="0" dirty="0">
                <a:latin typeface="Arial" panose="020B0604020202020204" pitchFamily="34" charset="0"/>
                <a:ea typeface="Calibri" panose="020F0502020204030204" pitchFamily="34" charset="0"/>
                <a:cs typeface="Arial" panose="020B0604020202020204" pitchFamily="34" charset="0"/>
              </a:rPr>
              <a:t>Esaminate le risorse catalogate nelle prossime slide in preparazione di una revisione simile con i membri del vostro distretto. Dopo questa revisione, condurrete un'altra attività di gruppo per individuare i leader e le risorse per ogni fase d'azione. Siate pronti a raccomandare le risorse per le fasi d’azione individuate dalle vostre squadre.</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it-IT" sz="1000" b="0" i="1" dirty="0">
                <a:latin typeface="Arial" panose="020B0604020202020204" pitchFamily="34" charset="0"/>
                <a:ea typeface="Calibri" panose="020F0502020204030204" pitchFamily="34" charset="0"/>
                <a:cs typeface="Arial" panose="020B0604020202020204" pitchFamily="34" charset="0"/>
              </a:rPr>
              <a:t>Testo per i leader distrettuali che conducono un workshop “Creare un piano”.</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Prendiamo in esame alcune delle risorse a nostra disposizione.</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Per la nostra prima area di interesse, potreste già avere familiarità con molte di queste risorse, come la guida allo sviluppo di nuovi club.</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Qualcuno vuole citare una risorsa che ha già utilizzato o vorrebbe utilizzare? </a:t>
            </a:r>
            <a:r>
              <a:rPr lang="it-IT" sz="1000" b="0" i="1" baseline="0" dirty="0">
                <a:latin typeface="Arial" panose="020B0604020202020204" pitchFamily="34" charset="0"/>
                <a:cs typeface="Arial" panose="020B0604020202020204" pitchFamily="34" charset="0"/>
              </a:rPr>
              <a:t>(pausa per la risposta)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Possiamo usarne qualcuna di queste nel nostro primo obiettivo? </a:t>
            </a:r>
            <a:r>
              <a:rPr lang="it-IT" sz="1000" b="0" i="1" baseline="0" dirty="0">
                <a:latin typeface="Arial" panose="020B0604020202020204" pitchFamily="34" charset="0"/>
                <a:cs typeface="Arial" panose="020B0604020202020204" pitchFamily="34" charset="0"/>
              </a:rPr>
              <a:t>(pausa per la risposta)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dirty="0"/>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Abbiamo anche una serie di risorse </a:t>
            </a:r>
            <a:r>
              <a:rPr lang="it-IT" sz="1000" b="0" baseline="0" dirty="0">
                <a:latin typeface="Arial" panose="020B0604020202020204" pitchFamily="34" charset="0"/>
                <a:cs typeface="Arial" panose="020B0604020202020204" pitchFamily="34" charset="0"/>
              </a:rPr>
              <a:t>per aiutarci a rivitalizzare i club con nuovi soci.</a:t>
            </a:r>
          </a:p>
          <a:p>
            <a:endParaRPr lang="en-US" sz="1000" b="0" baseline="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Controllate i </a:t>
            </a:r>
            <a:r>
              <a:rPr lang="it-IT" sz="1000" b="0" baseline="0" dirty="0">
                <a:latin typeface="Arial" panose="020B0604020202020204" pitchFamily="34" charset="0"/>
                <a:cs typeface="Arial" panose="020B0604020202020204" pitchFamily="34" charset="0"/>
              </a:rPr>
              <a:t>materiali esistenti come la guida </a:t>
            </a:r>
            <a:r>
              <a:rPr lang="it-IT" sz="1000" b="0" i="1" baseline="0" dirty="0">
                <a:latin typeface="Arial" panose="020B0604020202020204" pitchFamily="34" charset="0"/>
                <a:cs typeface="Arial" panose="020B0604020202020204" pitchFamily="34" charset="0"/>
              </a:rPr>
              <a:t>Semplicemente... chiedete!</a:t>
            </a:r>
            <a:r>
              <a:rPr lang="it-IT" sz="1000" b="0" baseline="0" dirty="0">
                <a:latin typeface="Arial" panose="020B0604020202020204" pitchFamily="34" charset="0"/>
                <a:cs typeface="Arial" panose="020B0604020202020204" pitchFamily="34" charset="0"/>
              </a:rPr>
              <a:t> e i nuovi materiali, come il volantino sui </a:t>
            </a:r>
            <a:r>
              <a:rPr lang="it-IT" sz="1000" b="0" i="1" baseline="0" dirty="0">
                <a:latin typeface="Arial" panose="020B0604020202020204" pitchFamily="34" charset="0"/>
                <a:cs typeface="Arial" panose="020B0604020202020204" pitchFamily="34" charset="0"/>
              </a:rPr>
              <a:t>Benefici per i soci</a:t>
            </a:r>
            <a:r>
              <a:rPr lang="it-IT"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Come possiamo applicarli all'area di interesse 2?</a:t>
            </a:r>
            <a:r>
              <a:rPr lang="it-IT" sz="1000" b="0" i="1" baseline="0" dirty="0">
                <a:latin typeface="Arial" panose="020B0604020202020204" pitchFamily="34" charset="0"/>
                <a:cs typeface="Arial" panose="020B0604020202020204" pitchFamily="34" charset="0"/>
              </a:rPr>
              <a:t> (pausa per la risposta)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dirty="0"/>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it-IT" sz="1000" i="1" baseline="0" dirty="0">
                <a:latin typeface="Arial" panose="020B0604020202020204" pitchFamily="34" charset="0"/>
                <a:cs typeface="Arial" panose="020B0604020202020204" pitchFamily="34" charset="0"/>
              </a:rPr>
              <a:t>Testo per il leader di area GAT che prepara i leader distrettuali a condurre un workshop “Creare un piano”.</a:t>
            </a:r>
          </a:p>
          <a:p>
            <a:pPr marL="0" indent="0">
              <a:buNone/>
            </a:pPr>
            <a:r>
              <a:rPr lang="it-IT" sz="1000" b="0" baseline="0" dirty="0">
                <a:latin typeface="Arial" panose="020B0604020202020204" pitchFamily="34" charset="0"/>
                <a:cs typeface="Arial" panose="020B0604020202020204" pitchFamily="34" charset="0"/>
              </a:rPr>
              <a:t>Questo è l’ordine del giorno del workshop “Creare un piano” che guiderete quando tornerete nel vostro distretto. Iniziate con una revisione dell'analisi sul distretto che avete completato insieme durante il workshop sul “creare una visione”. </a:t>
            </a:r>
          </a:p>
          <a:p>
            <a:pPr marL="0" indent="0">
              <a:buNone/>
            </a:pPr>
            <a:r>
              <a:rPr lang="it-IT" sz="1000" b="0" baseline="0" dirty="0">
                <a:latin typeface="Arial" panose="020B0604020202020204" pitchFamily="34" charset="0"/>
                <a:cs typeface="Arial" panose="020B0604020202020204" pitchFamily="34" charset="0"/>
              </a:rPr>
              <a:t>Successivamente, dedicherete del tempo alla pianificazione delle azioni, sia alla revisione di come sviluppare un piano d'azione, sia alla raccolta e discussione delle idee sulle fasi effettive da applicare per i piani d'azione del vostro distretto.</a:t>
            </a:r>
          </a:p>
          <a:p>
            <a:pPr marL="0" indent="0">
              <a:buNone/>
            </a:pPr>
            <a:r>
              <a:rPr lang="it-IT" sz="1000" b="0" dirty="0">
                <a:latin typeface="Arial" panose="020B0604020202020204" pitchFamily="34" charset="0"/>
                <a:cs typeface="Arial" panose="020B0604020202020204" pitchFamily="34" charset="0"/>
              </a:rPr>
              <a:t>Dopodiché, verificherete che tutti conoscano le risorse disponibili per aiutare con ogni fase di pianificazione dell'azione. Infine, pianificherete le fasi successive.</a:t>
            </a:r>
          </a:p>
          <a:p>
            <a:pPr marL="0" indent="0">
              <a:buNone/>
            </a:pPr>
            <a:endParaRPr lang="en-US" sz="1000" b="0" baseline="0" dirty="0">
              <a:latin typeface="Arial" panose="020B0604020202020204" pitchFamily="34" charset="0"/>
              <a:cs typeface="Arial" panose="020B0604020202020204" pitchFamily="34" charset="0"/>
            </a:endParaRPr>
          </a:p>
          <a:p>
            <a:r>
              <a:rPr lang="it-IT" sz="1000" b="0" i="1" dirty="0">
                <a:latin typeface="Arial" panose="020B0604020202020204" pitchFamily="34" charset="0"/>
                <a:cs typeface="Arial" panose="020B0604020202020204" pitchFamily="34" charset="0"/>
              </a:rPr>
              <a:t>Testo per i leader distrettuali che conducono un workshop “Creare un piano”.</a:t>
            </a:r>
          </a:p>
          <a:p>
            <a:pPr marL="0" indent="0">
              <a:buNone/>
            </a:pPr>
            <a:r>
              <a:rPr lang="it-IT" sz="1000" b="0" baseline="0" dirty="0">
                <a:latin typeface="Arial" panose="020B0604020202020204" pitchFamily="34" charset="0"/>
                <a:cs typeface="Arial" panose="020B0604020202020204" pitchFamily="34" charset="0"/>
              </a:rPr>
              <a:t>Oggi inizieremo con una revisione della nostra analisi del distretto e degli obiettivi che avevamo sviluppato durante la nostra ultima riunione sul creare una visione. </a:t>
            </a:r>
          </a:p>
          <a:p>
            <a:pPr marL="0" indent="0">
              <a:buNone/>
            </a:pPr>
            <a:r>
              <a:rPr lang="it-IT" sz="1000" b="0" baseline="0" dirty="0">
                <a:latin typeface="Arial" panose="020B0604020202020204" pitchFamily="34" charset="0"/>
                <a:cs typeface="Arial" panose="020B0604020202020204" pitchFamily="34" charset="0"/>
              </a:rPr>
              <a:t>Successivamente, inizieremo a creare un piano d'azione per l’obiettivo della </a:t>
            </a:r>
            <a:r>
              <a:rPr lang="it-IT" sz="1000" b="0" i="1" baseline="0" dirty="0">
                <a:latin typeface="Arial" panose="020B0604020202020204" pitchFamily="34" charset="0"/>
                <a:cs typeface="Arial" panose="020B0604020202020204" pitchFamily="34" charset="0"/>
              </a:rPr>
              <a:t>MISSION</a:t>
            </a:r>
            <a:r>
              <a:rPr lang="it-IT" sz="1000" b="0" baseline="0" dirty="0">
                <a:latin typeface="Arial" panose="020B0604020202020204" pitchFamily="34" charset="0"/>
                <a:cs typeface="Arial" panose="020B0604020202020204" pitchFamily="34" charset="0"/>
              </a:rPr>
              <a:t> 1.5, incorporando alcuni degli elementi discussi nell'analisi SWOT del distretto.</a:t>
            </a:r>
          </a:p>
          <a:p>
            <a:pPr marL="0" indent="0">
              <a:buNone/>
            </a:pPr>
            <a:r>
              <a:rPr lang="it-IT" sz="1000" b="0" baseline="0" dirty="0">
                <a:latin typeface="Arial" panose="020B0604020202020204" pitchFamily="34" charset="0"/>
                <a:cs typeface="Arial" panose="020B0604020202020204" pitchFamily="34" charset="0"/>
              </a:rPr>
              <a:t>Prima di concludere la nostra sessione di oggi, parleremo di alcune delle risorse che abbiamo a disposizione per aiutarci a eseguire il nostro piano. Termineremo la nostra sessione discutendo delle fasi successive.</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dirty="0"/>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sz="1000" u="sng" dirty="0">
                <a:latin typeface="Arial" panose="020B0604020202020204" pitchFamily="34" charset="0"/>
                <a:ea typeface="ヒラギノ角ゴ Pro W3"/>
                <a:cs typeface="Arial" panose="020B0604020202020204" pitchFamily="34" charset="0"/>
              </a:rPr>
              <a:t>Note per il </a:t>
            </a:r>
            <a:r>
              <a:rPr lang="en-US" sz="1000" u="sng" dirty="0" err="1">
                <a:latin typeface="Arial" panose="020B0604020202020204" pitchFamily="34" charset="0"/>
                <a:ea typeface="ヒラギノ角ゴ Pro W3"/>
                <a:cs typeface="Arial" panose="020B0604020202020204" pitchFamily="34" charset="0"/>
              </a:rPr>
              <a:t>relatore</a:t>
            </a:r>
            <a:r>
              <a:rPr lang="en-US" sz="1000" u="sng" dirty="0">
                <a:latin typeface="Arial" panose="020B0604020202020204" pitchFamily="34" charset="0"/>
                <a:ea typeface="ヒラギノ角ゴ Pro W3"/>
                <a:cs typeface="Arial" panose="020B0604020202020204" pitchFamily="34" charset="0"/>
              </a:rPr>
              <a:t>: </a:t>
            </a:r>
          </a:p>
          <a:p>
            <a:pPr lvl="0">
              <a:defRPr/>
            </a:pPr>
            <a:r>
              <a:rPr lang="en-US"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it-IT" sz="1000" b="1" dirty="0">
                <a:latin typeface="Arial" panose="020B0604020202020204" pitchFamily="34" charset="0"/>
                <a:cs typeface="Arial" panose="020B0604020202020204" pitchFamily="34" charset="0"/>
              </a:rPr>
              <a:t>Ci sono molti aspetti diversi che riguardano la soddisfazione dei soci. Le risorse di servizio qui possono aiutare a garantire che i nostri soci siano impegnati in attività di servizio significative, ma dobbiamo anche prestare attenzione ai momenti di associazione all'interno di un club</a:t>
            </a:r>
            <a:r>
              <a:rPr lang="en-US" sz="1000" b="1" baseline="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1" baseline="0" dirty="0">
                <a:latin typeface="Arial" panose="020B0604020202020204" pitchFamily="34" charset="0"/>
                <a:cs typeface="Arial" panose="020B0604020202020204" pitchFamily="34" charset="0"/>
              </a:rPr>
              <a:t>Qualcuno di voi ha </a:t>
            </a:r>
            <a:r>
              <a:rPr lang="it-IT" sz="1000" b="1" baseline="0" dirty="0">
                <a:latin typeface="Arial" panose="020B0604020202020204" pitchFamily="34" charset="0"/>
                <a:cs typeface="Arial" panose="020B0604020202020204" pitchFamily="34" charset="0"/>
              </a:rPr>
              <a:t>usato qualche strumento tra quelli elencati o è interessato a uno in particolare? </a:t>
            </a:r>
            <a:r>
              <a:rPr lang="it-IT" sz="1000" b="0" i="0" baseline="0" dirty="0">
                <a:latin typeface="Arial" panose="020B0604020202020204" pitchFamily="34" charset="0"/>
                <a:cs typeface="Arial" panose="020B0604020202020204" pitchFamily="34" charset="0"/>
              </a:rPr>
              <a:t>(pausa per la risposta)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1" baseline="0" dirty="0">
                <a:latin typeface="Arial" panose="020B0604020202020204" pitchFamily="34" charset="0"/>
                <a:cs typeface="Arial" panose="020B0604020202020204" pitchFamily="34" charset="0"/>
              </a:rPr>
              <a:t>Qualcuno di questi si applicherebbe al nostro terzo obiettivo? Che ne dite di (inserire la risorsa preferita)</a:t>
            </a:r>
            <a:r>
              <a:rPr lang="en-US" sz="1000" b="1" baseline="0" dirty="0">
                <a:latin typeface="Arial" panose="020B0604020202020204" pitchFamily="34" charset="0"/>
                <a:cs typeface="Arial" panose="020B0604020202020204" pitchFamily="34" charset="0"/>
              </a:rPr>
              <a:t>?</a:t>
            </a:r>
            <a:r>
              <a:rPr lang="en-US" sz="1000" i="1" baseline="0" dirty="0">
                <a:latin typeface="Arial" panose="020B0604020202020204" pitchFamily="34" charset="0"/>
                <a:cs typeface="Arial" panose="020B0604020202020204" pitchFamily="34" charset="0"/>
              </a:rPr>
              <a:t> (pause for response)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dirty="0">
                <a:latin typeface="Arial" panose="020B0604020202020204" pitchFamily="34" charset="0"/>
                <a:cs typeface="Arial" panose="020B0604020202020204" pitchFamily="34" charset="0"/>
              </a:rPr>
              <a:t>La quarta area di interesse è il supporto dei leader. Quali sono le azioni</a:t>
            </a:r>
            <a:r>
              <a:rPr lang="it-IT" sz="1000" b="0" baseline="0" dirty="0">
                <a:latin typeface="Arial" panose="020B0604020202020204" pitchFamily="34" charset="0"/>
                <a:cs typeface="Arial" panose="020B0604020202020204" pitchFamily="34" charset="0"/>
              </a:rPr>
              <a:t> che stiamo pianificando che valorizzeranno una qualsiasi di queste risorse? </a:t>
            </a:r>
            <a:r>
              <a:rPr lang="it-IT" sz="1000" b="0" i="1" baseline="0" dirty="0">
                <a:latin typeface="Arial" panose="020B0604020202020204" pitchFamily="34" charset="0"/>
                <a:cs typeface="Arial" panose="020B0604020202020204" pitchFamily="34" charset="0"/>
              </a:rPr>
              <a:t>(pausa per la risposta)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dirty="0"/>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u="sng" dirty="0">
                <a:ea typeface="ヒラギノ角ゴ Pro W3"/>
                <a:cs typeface="Arial" panose="020B0604020202020204" pitchFamily="34" charset="0"/>
              </a:rPr>
              <a:t>Note del relatore</a:t>
            </a:r>
            <a:r>
              <a:rPr lang="en-US" u="sng" dirty="0">
                <a:ea typeface="ヒラギノ角ゴ Pro W3"/>
                <a:cs typeface="Arial" panose="020B0604020202020204" pitchFamily="34" charset="0"/>
              </a:rPr>
              <a:t>: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0" dirty="0">
                <a:cs typeface="Arial" panose="020B0604020202020204" pitchFamily="34" charset="0"/>
              </a:rPr>
              <a:t>La comunicazione sarà un elemento essenziale di tutte le vostre iniziative</a:t>
            </a:r>
            <a:r>
              <a:rPr lang="en-US" b="0" dirty="0">
                <a:cs typeface="Arial" panose="020B0604020202020204" pitchFamily="34" charset="0"/>
              </a:rPr>
              <a:t>. </a:t>
            </a:r>
            <a:r>
              <a:rPr lang="it-IT" b="0" dirty="0">
                <a:cs typeface="Arial" panose="020B0604020202020204" pitchFamily="34" charset="0"/>
              </a:rPr>
              <a:t>Numerose sono le risorse di marketing a vostra disposizione punto ci sono delle risorse che ritenete utili per le vostre iniziative </a:t>
            </a:r>
            <a:r>
              <a:rPr lang="en-US" b="0" dirty="0">
                <a:cs typeface="Arial" panose="020B0604020202020204" pitchFamily="34" charset="0"/>
              </a:rPr>
              <a:t>(</a:t>
            </a:r>
            <a:r>
              <a:rPr lang="it-IT" b="0" i="1" dirty="0">
                <a:cs typeface="Arial" panose="020B0604020202020204" pitchFamily="34" charset="0"/>
              </a:rPr>
              <a:t>fare una pausa in attesa della risposta</a:t>
            </a:r>
            <a:r>
              <a:rPr lang="it-IT" b="0" dirty="0">
                <a:cs typeface="Arial" panose="020B0604020202020204" pitchFamily="34" charset="0"/>
              </a:rPr>
              <a:t>).</a:t>
            </a:r>
            <a:endParaRPr lang="en-US" b="0" i="1" baseline="0" dirty="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32</a:t>
            </a:fld>
            <a:endParaRPr lang="en-US"/>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u="sng" dirty="0">
                <a:ea typeface="ヒラギノ角ゴ Pro W3"/>
                <a:cs typeface="Arial" panose="020B0604020202020204" pitchFamily="34" charset="0"/>
              </a:rPr>
              <a:t>Note del relatore</a:t>
            </a:r>
            <a:endParaRPr lang="en-US" u="sng"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r>
              <a:rPr lang="en-US" b="0" dirty="0">
                <a:cs typeface="Arial" panose="020B0604020202020204" pitchFamily="34" charset="0"/>
              </a:rPr>
              <a:t>A</a:t>
            </a:r>
            <a:r>
              <a:rPr lang="it-IT" b="0" dirty="0" err="1">
                <a:cs typeface="Arial" panose="020B0604020202020204" pitchFamily="34" charset="0"/>
              </a:rPr>
              <a:t>lcune</a:t>
            </a:r>
            <a:r>
              <a:rPr lang="it-IT" b="0" dirty="0">
                <a:cs typeface="Arial" panose="020B0604020202020204" pitchFamily="34" charset="0"/>
              </a:rPr>
              <a:t> delle nostre iniziative hanno un costo. Quando attribuiamo un </a:t>
            </a:r>
            <a:r>
              <a:rPr lang="en-US" b="0" dirty="0" err="1">
                <a:cs typeface="Arial" panose="020B0604020202020204" pitchFamily="34" charset="0"/>
              </a:rPr>
              <a:t>costo</a:t>
            </a:r>
            <a:r>
              <a:rPr lang="it-IT" b="0" dirty="0">
                <a:cs typeface="Arial" panose="020B0604020202020204" pitchFamily="34" charset="0"/>
              </a:rPr>
              <a:t> alle nostre azioni</a:t>
            </a:r>
            <a:r>
              <a:rPr lang="en-US" b="0" dirty="0">
                <a:cs typeface="Arial" panose="020B0604020202020204" pitchFamily="34" charset="0"/>
              </a:rPr>
              <a:t>, </a:t>
            </a:r>
            <a:r>
              <a:rPr lang="it-IT" b="0" dirty="0">
                <a:cs typeface="Arial" panose="020B0604020202020204" pitchFamily="34" charset="0"/>
              </a:rPr>
              <a:t>dobbiamo tenere </a:t>
            </a:r>
            <a:r>
              <a:rPr lang="en-US" b="0" dirty="0">
                <a:cs typeface="Arial" panose="020B0604020202020204" pitchFamily="34" charset="0"/>
              </a:rPr>
              <a:t>a </a:t>
            </a:r>
            <a:r>
              <a:rPr lang="it-IT" b="0" dirty="0">
                <a:cs typeface="Arial" panose="020B0604020202020204" pitchFamily="34" charset="0"/>
              </a:rPr>
              <a:t>mente</a:t>
            </a:r>
            <a:r>
              <a:rPr lang="en-US" b="0" dirty="0">
                <a:cs typeface="Arial" panose="020B0604020202020204" pitchFamily="34" charset="0"/>
              </a:rPr>
              <a:t> </a:t>
            </a:r>
            <a:r>
              <a:rPr lang="it-IT" b="0" dirty="0">
                <a:cs typeface="Arial" panose="020B0604020202020204" pitchFamily="34" charset="0"/>
              </a:rPr>
              <a:t>che LC</a:t>
            </a:r>
            <a:r>
              <a:rPr lang="en-US" b="0" dirty="0">
                <a:cs typeface="Arial" panose="020B0604020202020204" pitchFamily="34" charset="0"/>
              </a:rPr>
              <a:t>I </a:t>
            </a:r>
            <a:r>
              <a:rPr lang="it-IT" b="0" dirty="0">
                <a:cs typeface="Arial" panose="020B0604020202020204" pitchFamily="34" charset="0"/>
              </a:rPr>
              <a:t>e la LCIF offrono finanziamenti per diversi tipi di iniziative</a:t>
            </a:r>
            <a:endParaRPr lang="en-US" b="0" baseline="0" dirty="0">
              <a:cs typeface="Arial" panose="020B0604020202020204" pitchFamily="34" charset="0"/>
            </a:endParaRPr>
          </a:p>
          <a:p>
            <a:endParaRPr lang="en-US" b="0" baseline="0" dirty="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111446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baseline="0" dirty="0">
                <a:latin typeface="Arial" panose="020B0604020202020204" pitchFamily="34" charset="0"/>
                <a:cs typeface="Arial" panose="020B0604020202020204" pitchFamily="34" charset="0"/>
              </a:rPr>
              <a:t>Per le sessioni di gruppo, decidete a vostra discrezione quanto tempo dedicare a ciascuna attività in base al tempo totale disponibile per la riunione.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Testo per il leader di area GAT che prepara i leader distrettuali a condurre un workshop sullo “Creare un piano”.</a:t>
            </a:r>
          </a:p>
          <a:p>
            <a:pPr marL="0" marR="0">
              <a:lnSpc>
                <a:spcPct val="107000"/>
              </a:lnSpc>
              <a:spcBef>
                <a:spcPts val="0"/>
              </a:spcBef>
              <a:spcAft>
                <a:spcPts val="800"/>
              </a:spcAft>
            </a:pPr>
            <a:r>
              <a:rPr lang="it-IT" sz="1000" b="0" dirty="0">
                <a:latin typeface="Arial" panose="020B0604020202020204" pitchFamily="34" charset="0"/>
                <a:ea typeface="Calibri" panose="020F0502020204030204" pitchFamily="34" charset="0"/>
                <a:cs typeface="Arial" panose="020B0604020202020204" pitchFamily="34" charset="0"/>
              </a:rPr>
              <a:t>Queste sono le istruzioni per le sessioni di gruppo per avere un aiuto nell’individuare i leader e le risorse quando si abbozzano i piani d’azione. </a:t>
            </a: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(Rivedere le istruzioni incluse nella slide e nel testo seguente)</a:t>
            </a:r>
          </a:p>
          <a:p>
            <a:pPr marL="0" marR="0">
              <a:lnSpc>
                <a:spcPct val="107000"/>
              </a:lnSpc>
              <a:spcBef>
                <a:spcPts val="0"/>
              </a:spcBef>
              <a:spcAft>
                <a:spcPts val="800"/>
              </a:spcAft>
            </a:pPr>
            <a:r>
              <a:rPr lang="it-IT" sz="1000" b="0" dirty="0">
                <a:latin typeface="Arial" panose="020B0604020202020204" pitchFamily="34" charset="0"/>
                <a:ea typeface="Calibri" panose="020F0502020204030204" pitchFamily="34" charset="0"/>
                <a:cs typeface="Arial" panose="020B0604020202020204" pitchFamily="34" charset="0"/>
              </a:rPr>
              <a:t>Avete delle domande su questa attività?</a:t>
            </a:r>
          </a:p>
          <a:p>
            <a:pPr marL="0" marR="0">
              <a:lnSpc>
                <a:spcPct val="107000"/>
              </a:lnSpc>
              <a:spcBef>
                <a:spcPts val="0"/>
              </a:spcBef>
              <a:spcAft>
                <a:spcPts val="800"/>
              </a:spcAft>
            </a:pPr>
            <a:r>
              <a:rPr lang="it-IT" sz="1000" b="0" dirty="0">
                <a:latin typeface="Arial" panose="020B0604020202020204" pitchFamily="34" charset="0"/>
                <a:ea typeface="Calibri" panose="020F0502020204030204" pitchFamily="34" charset="0"/>
                <a:cs typeface="Arial" panose="020B0604020202020204" pitchFamily="34" charset="0"/>
              </a:rPr>
              <a:t>Prevedete che si verificheranno delle difficoltà quando faciliterete questa attività nel vostro distretto? Anticipiamo le sfide e identifichiamo adesso insieme alcune soluzioni.</a:t>
            </a: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(Date spazio alla discussione. Riflettete sulle potenziali sfide e sui modi per affrontarle, ad esempio motivando altri membri a farsi avanti per guidare le fasi dell'azione. Incoraggiate anche i partecipanti a condividere le strategie tra loro durante la discussione).</a:t>
            </a:r>
          </a:p>
          <a:p>
            <a:pPr marL="0" marR="0">
              <a:lnSpc>
                <a:spcPct val="107000"/>
              </a:lnSpc>
              <a:spcBef>
                <a:spcPts val="0"/>
              </a:spcBef>
              <a:spcAft>
                <a:spcPts val="800"/>
              </a:spcAft>
            </a:pPr>
            <a:r>
              <a:rPr lang="it-IT" sz="1000" b="0" i="1" dirty="0">
                <a:latin typeface="Arial" panose="020B0604020202020204" pitchFamily="34" charset="0"/>
                <a:ea typeface="Calibri" panose="020F0502020204030204" pitchFamily="34" charset="0"/>
                <a:cs typeface="Arial" panose="020B0604020202020204" pitchFamily="34" charset="0"/>
              </a:rPr>
              <a:t>Testo per i leader distrettuali che conducono un workshop sullo “Creare un piano”.</a:t>
            </a:r>
          </a:p>
          <a:p>
            <a:r>
              <a:rPr lang="it-IT" sz="1000" b="0" baseline="0" dirty="0">
                <a:latin typeface="Arial" panose="020B0604020202020204" pitchFamily="34" charset="0"/>
                <a:cs typeface="Arial" panose="020B0604020202020204" pitchFamily="34" charset="0"/>
              </a:rPr>
              <a:t>Ci divideremo di nuovo nelle quattro aree e discuteremo di leader, risorse e budget per ciascuna azione. </a:t>
            </a:r>
          </a:p>
          <a:p>
            <a:endParaRPr lang="en-US" sz="1000" b="0" baseline="0" dirty="0">
              <a:latin typeface="Arial" panose="020B0604020202020204" pitchFamily="34" charset="0"/>
              <a:cs typeface="Arial" panose="020B0604020202020204" pitchFamily="34" charset="0"/>
            </a:endParaRPr>
          </a:p>
          <a:p>
            <a:r>
              <a:rPr lang="it-IT" sz="1000" b="0" i="1" baseline="0" dirty="0">
                <a:latin typeface="Arial" panose="020B0604020202020204" pitchFamily="34" charset="0"/>
                <a:cs typeface="Arial" panose="020B0604020202020204" pitchFamily="34" charset="0"/>
              </a:rPr>
              <a:t>{Suddividere i partecipanti in quattro gruppi, in base ai loro interessi.} </a:t>
            </a:r>
          </a:p>
          <a:p>
            <a:endParaRPr lang="en-US" sz="1000" b="0" baseline="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Alcune cose da tenere a mente: </a:t>
            </a:r>
          </a:p>
          <a:p>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it-IT" sz="1000" b="0" dirty="0">
                <a:latin typeface="Arial" panose="020B0604020202020204" pitchFamily="34" charset="0"/>
                <a:cs typeface="Arial" panose="020B0604020202020204" pitchFamily="34" charset="0"/>
              </a:rPr>
              <a:t>Quando si pensa ai leader, tutti devono</a:t>
            </a:r>
            <a:r>
              <a:rPr lang="it-IT" sz="1000" b="0" baseline="0" dirty="0">
                <a:latin typeface="Arial" panose="020B0604020202020204" pitchFamily="34" charset="0"/>
                <a:cs typeface="Arial" panose="020B0604020202020204" pitchFamily="34" charset="0"/>
              </a:rPr>
              <a:t> contribuire e condividere il carico di compiti. </a:t>
            </a:r>
          </a:p>
          <a:p>
            <a:pPr marL="171450" indent="-171450">
              <a:buFont typeface="Arial" panose="020B0604020202020204" pitchFamily="34" charset="0"/>
              <a:buChar char="•"/>
            </a:pPr>
            <a:endParaRPr lang="en-US" sz="1000" b="0" baseline="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000" b="0" dirty="0">
                <a:latin typeface="Arial" panose="020B0604020202020204" pitchFamily="34" charset="0"/>
                <a:cs typeface="Arial" panose="020B0604020202020204" pitchFamily="34" charset="0"/>
              </a:rPr>
              <a:t>Quando si pensa alle risorse, non è necessario essere esaustivi, ma solo elencare alcuni elementi chiave</a:t>
            </a:r>
            <a:r>
              <a:rPr lang="it-IT" sz="1000" b="0"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it-IT" sz="1000" b="0" dirty="0">
                <a:latin typeface="Arial" panose="020B0604020202020204" pitchFamily="34" charset="0"/>
                <a:cs typeface="Arial" panose="020B0604020202020204" pitchFamily="34" charset="0"/>
              </a:rPr>
              <a:t>Per il budget, fate una stima dei </a:t>
            </a:r>
            <a:r>
              <a:rPr lang="it-IT" sz="1000" b="0" baseline="0" dirty="0">
                <a:latin typeface="Arial" panose="020B0604020202020204" pitchFamily="34" charset="0"/>
                <a:cs typeface="Arial" panose="020B0604020202020204" pitchFamily="34" charset="0"/>
              </a:rPr>
              <a:t>costi per ogni componente e poi sommateli. </a:t>
            </a:r>
          </a:p>
          <a:p>
            <a:pPr marL="0" indent="0">
              <a:buFont typeface="Arial" panose="020B0604020202020204" pitchFamily="34" charset="0"/>
              <a:buNone/>
            </a:pPr>
            <a:endParaRPr lang="en-US" sz="10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it-IT" sz="1000" b="0" baseline="0" dirty="0">
                <a:latin typeface="Arial" panose="020B0604020202020204" pitchFamily="34" charset="0"/>
                <a:cs typeface="Arial" panose="020B0604020202020204" pitchFamily="34" charset="0"/>
              </a:rPr>
              <a:t>Infine, </a:t>
            </a:r>
            <a:r>
              <a:rPr lang="it-IT" sz="1000" b="0" dirty="0">
                <a:latin typeface="Arial" panose="020B0604020202020204" pitchFamily="34" charset="0"/>
                <a:cs typeface="Arial" panose="020B0604020202020204" pitchFamily="34" charset="0"/>
              </a:rPr>
              <a:t>non dobbiamo</a:t>
            </a:r>
            <a:r>
              <a:rPr lang="it-IT" sz="1000" b="0" baseline="0" dirty="0">
                <a:latin typeface="Arial" panose="020B0604020202020204" pitchFamily="34" charset="0"/>
                <a:cs typeface="Arial" panose="020B0604020202020204" pitchFamily="34" charset="0"/>
              </a:rPr>
              <a:t> risolvere tutto oggi. Faremo seguito con un’altra riunione per colmare eventuali spazi vuoti.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Ci vorranno ancora 15 minuti per fare una bozza dei leader, del budget e delle risorse per il nostro piano d'azione. Quindi, ogni gruppo condividerà le sue idee.  Avete delle domande prima di iniziare?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Mentre i gruppi di lavoro stanno conducendo la sessione di gruppo, registrate le informazioni della slide 24 in quella successiva</a:t>
            </a:r>
            <a:r>
              <a:rPr lang="it-IT" sz="1000" b="1" baseline="0" dirty="0">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dirty="0"/>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baseline="0" dirty="0">
                <a:latin typeface="Arial" panose="020B0604020202020204" pitchFamily="34" charset="0"/>
                <a:ea typeface="ヒラギノ角ゴ Pro W3"/>
                <a:cs typeface="Arial" panose="020B0604020202020204" pitchFamily="34" charset="0"/>
              </a:rPr>
              <a:t>Leggete le note sulla slide 1 e completate lo spazio vuoto su "Obiettivo.” prima della presentazione.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aseline="0" dirty="0">
                <a:latin typeface="Arial" panose="020B0604020202020204" pitchFamily="34" charset="0"/>
                <a:cs typeface="Arial" panose="020B0604020202020204" pitchFamily="34" charset="0"/>
              </a:rPr>
              <a:t>____________________________________________________</a:t>
            </a:r>
          </a:p>
          <a:p>
            <a:pPr marL="0" marR="0">
              <a:lnSpc>
                <a:spcPct val="107000"/>
              </a:lnSpc>
              <a:spcBef>
                <a:spcPts val="0"/>
              </a:spcBef>
              <a:spcAft>
                <a:spcPts val="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it-IT" sz="1000" i="1" dirty="0">
                <a:latin typeface="Arial" panose="020B0604020202020204" pitchFamily="34" charset="0"/>
                <a:ea typeface="Calibri" panose="020F0502020204030204" pitchFamily="34" charset="0"/>
                <a:cs typeface="Arial" panose="020B0604020202020204" pitchFamily="34" charset="0"/>
              </a:rPr>
              <a:t>Testo per il leader di area GAT che prepara i leader distrettuali a condurre un workshop “Creare un piano”.</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it-IT" sz="1000" b="0" dirty="0">
                <a:latin typeface="Arial" panose="020B0604020202020204" pitchFamily="34" charset="0"/>
                <a:ea typeface="Calibri" panose="020F0502020204030204" pitchFamily="34" charset="0"/>
                <a:cs typeface="Arial" panose="020B0604020202020204" pitchFamily="34" charset="0"/>
              </a:rPr>
              <a:t>Usate questa slide per scrivere le note dalla discussione di ogni gruppo.</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it-IT" sz="1000" b="0" i="1" dirty="0">
                <a:latin typeface="Arial" panose="020B0604020202020204" pitchFamily="34" charset="0"/>
                <a:ea typeface="Calibri" panose="020F0502020204030204" pitchFamily="34" charset="0"/>
                <a:cs typeface="Arial" panose="020B0604020202020204" pitchFamily="34" charset="0"/>
              </a:rPr>
              <a:t>Testo per i leader distrettuali che conducono un workshop “Creare un piano”.</a:t>
            </a:r>
          </a:p>
          <a:p>
            <a:endParaRPr lang="en-US" sz="1000" b="0" baseline="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Prima abbiamo deciso quali azioni intraprendere e quando avviare o concluderne una.</a:t>
            </a:r>
            <a:r>
              <a:rPr lang="en-US" sz="1000" b="0" dirty="0">
                <a:latin typeface="Arial" panose="020B0604020202020204" pitchFamily="34" charset="0"/>
                <a:cs typeface="Arial" panose="020B0604020202020204" pitchFamily="34" charset="0"/>
              </a:rPr>
              <a:t> </a:t>
            </a:r>
            <a:r>
              <a:rPr lang="it-IT" sz="1000" b="0" dirty="0">
                <a:latin typeface="Arial" panose="020B0604020202020204" pitchFamily="34" charset="0"/>
                <a:cs typeface="Arial" panose="020B0604020202020204" pitchFamily="34" charset="0"/>
              </a:rPr>
              <a:t>Adesso, </a:t>
            </a:r>
            <a:r>
              <a:rPr lang="it-IT" sz="1000" b="0" baseline="0" dirty="0">
                <a:latin typeface="Arial" panose="020B0604020202020204" pitchFamily="34" charset="0"/>
                <a:cs typeface="Arial" panose="020B0604020202020204" pitchFamily="34" charset="0"/>
              </a:rPr>
              <a:t>parliamo di chi sarà responsabile, delle risorse e dei fondi necessari per supportare ciascuna azione.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Quale gruppo di lavoro vuole iniziare? </a:t>
            </a:r>
            <a:r>
              <a:rPr lang="it-IT" sz="1000" b="0" i="1" baseline="0" dirty="0">
                <a:latin typeface="Arial" panose="020B0604020202020204" pitchFamily="34" charset="0"/>
                <a:cs typeface="Arial" panose="020B0604020202020204" pitchFamily="34" charset="0"/>
              </a:rPr>
              <a:t>(annotare tutte le informazioni presentate sulla slide)</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defRPr/>
            </a:pPr>
            <a:r>
              <a:rPr lang="it-IT" sz="1200" u="sng" dirty="0">
                <a:latin typeface="Arial" panose="020B0604020202020204" pitchFamily="34" charset="0"/>
                <a:ea typeface="ヒラギノ角ゴ Pro W3"/>
                <a:cs typeface="Arial" panose="020B0604020202020204" pitchFamily="34" charset="0"/>
              </a:rPr>
              <a:t>Note per il relatore: </a:t>
            </a:r>
          </a:p>
          <a:p>
            <a:pPr lvl="0">
              <a:defRPr/>
            </a:pPr>
            <a:r>
              <a:rPr lang="it-IT" sz="1200" dirty="0">
                <a:latin typeface="Arial" panose="020B0604020202020204" pitchFamily="34" charset="0"/>
                <a:cs typeface="Arial" panose="020B0604020202020204" pitchFamily="34" charset="0"/>
              </a:rPr>
              <a:t>____________________________________________________________</a:t>
            </a:r>
          </a:p>
          <a:p>
            <a:endParaRPr lang="en-US" sz="1200" b="0"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it-IT" sz="1200" b="0" i="1" dirty="0">
                <a:latin typeface="Arial" panose="020B0604020202020204" pitchFamily="34" charset="0"/>
                <a:ea typeface="Calibri" panose="020F0502020204030204" pitchFamily="34" charset="0"/>
                <a:cs typeface="Arial" panose="020B0604020202020204" pitchFamily="34" charset="0"/>
              </a:rPr>
              <a:t>Testo per il leader di area GAT che prepara i leader distrettuali a condurre un workshop “Creare un piano”.</a:t>
            </a:r>
          </a:p>
          <a:p>
            <a:pPr marL="0" marR="0">
              <a:lnSpc>
                <a:spcPct val="107000"/>
              </a:lnSpc>
              <a:spcBef>
                <a:spcPts val="0"/>
              </a:spcBef>
              <a:spcAft>
                <a:spcPts val="0"/>
              </a:spcAft>
            </a:pPr>
            <a:r>
              <a:rPr lang="it-IT" sz="1200" b="0" dirty="0">
                <a:latin typeface="Arial" panose="020B0604020202020204" pitchFamily="34" charset="0"/>
                <a:ea typeface="Calibri" panose="020F0502020204030204" pitchFamily="34" charset="0"/>
                <a:cs typeface="Arial" panose="020B0604020202020204" pitchFamily="34" charset="0"/>
              </a:rPr>
              <a:t>Concludere la sessione condividendo i seguenti promemoria e piani per il workshop sul costruire il successo. </a:t>
            </a:r>
          </a:p>
          <a:p>
            <a:pPr marL="0" marR="0">
              <a:lnSpc>
                <a:spcPct val="107000"/>
              </a:lnSpc>
              <a:spcBef>
                <a:spcPts val="0"/>
              </a:spcBef>
              <a:spcAft>
                <a:spcPts val="0"/>
              </a:spcAft>
            </a:pPr>
            <a:r>
              <a:rPr lang="it-IT" sz="1200" b="0" dirty="0">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it-IT" sz="1200" b="0" i="1" dirty="0">
                <a:latin typeface="Arial" panose="020B0604020202020204" pitchFamily="34" charset="0"/>
                <a:ea typeface="Calibri" panose="020F0502020204030204" pitchFamily="34" charset="0"/>
                <a:cs typeface="Arial" panose="020B0604020202020204" pitchFamily="34" charset="0"/>
              </a:rPr>
              <a:t>Testo per i leader distrettuali che conducono un workshop “Creare un piano”.</a:t>
            </a:r>
          </a:p>
          <a:p>
            <a:r>
              <a:rPr lang="it-IT" sz="1200" b="0" dirty="0">
                <a:latin typeface="Arial" panose="020B0604020202020204" pitchFamily="34" charset="0"/>
                <a:cs typeface="Arial" panose="020B0604020202020204" pitchFamily="34" charset="0"/>
              </a:rPr>
              <a:t>Abbiamo iniziato ad abbozzare il nostro</a:t>
            </a:r>
            <a:r>
              <a:rPr lang="it-IT" sz="1200" b="0" baseline="0" dirty="0">
                <a:latin typeface="Arial" panose="020B0604020202020204" pitchFamily="34" charset="0"/>
                <a:cs typeface="Arial" panose="020B0604020202020204" pitchFamily="34" charset="0"/>
              </a:rPr>
              <a:t> piano per l’Approccio per la membership globale</a:t>
            </a:r>
            <a:r>
              <a:rPr lang="it-IT" sz="1200" b="0" dirty="0">
                <a:latin typeface="Arial" panose="020B0604020202020204" pitchFamily="34" charset="0"/>
                <a:cs typeface="Arial" panose="020B0604020202020204" pitchFamily="34" charset="0"/>
              </a:rPr>
              <a:t>.</a:t>
            </a:r>
            <a:r>
              <a:rPr lang="it-IT" sz="1200" b="0" baseline="0"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Quali saranno le fasi successive? </a:t>
            </a:r>
          </a:p>
          <a:p>
            <a:endParaRPr lang="en-US" sz="1200" b="0" dirty="0">
              <a:latin typeface="Arial" panose="020B0604020202020204" pitchFamily="34" charset="0"/>
              <a:cs typeface="Arial" panose="020B0604020202020204" pitchFamily="34" charset="0"/>
            </a:endParaRPr>
          </a:p>
          <a:p>
            <a:r>
              <a:rPr lang="it-IT" sz="1200" b="0" baseline="0" dirty="0">
                <a:latin typeface="Arial" panose="020B0604020202020204" pitchFamily="34" charset="0"/>
                <a:cs typeface="Arial" panose="020B0604020202020204" pitchFamily="34" charset="0"/>
              </a:rPr>
              <a:t>Prendetevi del tempo ed elaborate il piano d'azione. Sono state discusse delle ottime idee che vorreste aggiungere? Incontratevi con i vostri team distrettuali per assicurarvi che ogni fase sia pianificata e studiata.</a:t>
            </a:r>
          </a:p>
          <a:p>
            <a:endParaRPr lang="en-US" sz="1200" b="0" baseline="0" dirty="0">
              <a:latin typeface="Arial" panose="020B0604020202020204" pitchFamily="34" charset="0"/>
              <a:cs typeface="Arial" panose="020B0604020202020204" pitchFamily="34" charset="0"/>
            </a:endParaRPr>
          </a:p>
          <a:p>
            <a:r>
              <a:rPr lang="it-IT" sz="1200" b="0" dirty="0">
                <a:latin typeface="Arial" panose="020B0604020202020204" pitchFamily="34" charset="0"/>
                <a:cs typeface="Arial" panose="020B0604020202020204" pitchFamily="34" charset="0"/>
              </a:rPr>
              <a:t>Vi serve ulteriore aiuto per la creazione di un piano d'azione? Esaminate l’opuscolo con un esempio di piano d'azione disponibile nella pagina Obiettivi distrettuali: https://www.lionsclubs.org/it/resources-for-members/resource-center/districtgoals nelle risorse er Obiettivi Distrettuali dei Primi VDG/DGE.</a:t>
            </a:r>
          </a:p>
          <a:p>
            <a:r>
              <a:rPr lang="it-IT" sz="1200" b="0" baseline="0" dirty="0">
                <a:latin typeface="Arial" panose="020B0604020202020204" pitchFamily="34" charset="0"/>
                <a:cs typeface="Arial" panose="020B0604020202020204" pitchFamily="34" charset="0"/>
              </a:rPr>
              <a:t>Inoltre, se non lo avete già fatto, esaminate i corsi sulla Definizione degli obiettivi, Pianificazione delle azioni per il raggiungimento degli obiettivi distrettuali e Pianificare la successione nel Centro di formazione Lions.</a:t>
            </a:r>
          </a:p>
          <a:p>
            <a:r>
              <a:rPr lang="it-IT" sz="1200" b="0" baseline="0" dirty="0">
                <a:latin typeface="Arial" panose="020B0604020202020204" pitchFamily="34" charset="0"/>
                <a:cs typeface="Arial" panose="020B0604020202020204" pitchFamily="34" charset="0"/>
              </a:rPr>
              <a:t>Successivamente, invierò il nostro piano per l’esame. Possiamo apportare miglioramenti e quindi ricevere suggerimenti per il miglioramento dai nostri team multidistrettuali e GAT. È importante notare che come parte degli obiettivi distrettuali, ai vostri team distrettuali verrà chiesto di inviare piani d'azione per i loro obiettivi associativi per la </a:t>
            </a:r>
            <a:r>
              <a:rPr lang="it-IT" sz="1200" b="0" i="1" baseline="0" dirty="0">
                <a:latin typeface="Arial" panose="020B0604020202020204" pitchFamily="34" charset="0"/>
                <a:cs typeface="Arial" panose="020B0604020202020204" pitchFamily="34" charset="0"/>
              </a:rPr>
              <a:t>MISSION</a:t>
            </a:r>
            <a:r>
              <a:rPr lang="it-IT" sz="1200" b="0" baseline="0" dirty="0">
                <a:latin typeface="Arial" panose="020B0604020202020204" pitchFamily="34" charset="0"/>
                <a:cs typeface="Arial" panose="020B0604020202020204" pitchFamily="34" charset="0"/>
              </a:rPr>
              <a:t> 1.5. Possiamo utilizzare gli obiettivi e i piani d'azione che sviluppiamo qui come parte del processo di invio!</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baseline="0" dirty="0">
                <a:latin typeface="Arial" panose="020B0604020202020204" pitchFamily="34" charset="0"/>
                <a:cs typeface="Arial" panose="020B0604020202020204" pitchFamily="34" charset="0"/>
              </a:rPr>
              <a:t>Il nostro prossimo passo dell'Approccio per la membership globale si chiama “Creare il successo”. In quell’occasione ci soffermeremo a parlare dell'esecuzione del nostro piano.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baseline="0" dirty="0">
                <a:latin typeface="Arial" panose="020B0604020202020204" pitchFamily="34" charset="0"/>
                <a:cs typeface="Arial" panose="020B0604020202020204" pitchFamily="34" charset="0"/>
              </a:rPr>
              <a:t>Quella riunione sarà in _______ {mese} e condivideremo i dettagli della riunione man mano che la data si avvicina.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baseline="0" dirty="0">
                <a:latin typeface="Arial" panose="020B0604020202020204" pitchFamily="34" charset="0"/>
                <a:cs typeface="Arial" panose="020B0604020202020204" pitchFamily="34" charset="0"/>
              </a:rPr>
              <a:t>Avete qualche domanda sulle prossime azioni? </a:t>
            </a:r>
          </a:p>
          <a:p>
            <a:endParaRPr lang="en-US" sz="1200" b="0" baseline="0"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it-IT"/>
              <a:t>Sviluppo di un piano d’azione della NAMI</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Grazie per aver partecipato oggi! Tutto il lavoro che abbiamo svolto aiuterà i Lions club a crescere e a promuovere la nostra missione di servizio al mondo.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Qualcuno desidera fare qualche commento su questo processo? Vi è stata utile questa riunione? </a:t>
            </a:r>
          </a:p>
          <a:p>
            <a:endParaRPr lang="en-US" sz="1000" b="0" baseline="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Grazie per tutti i vostri contributi all'Approccio per la membership globale e per tutto quello che fate per Lions Clubs International.</a:t>
            </a:r>
            <a:r>
              <a:rPr lang="it-IT" sz="1000" b="0" baseline="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Siamo giunti alla terza fase, </a:t>
            </a:r>
            <a:r>
              <a:rPr lang="it-IT" sz="1000" b="0" i="1" dirty="0">
                <a:latin typeface="Arial" panose="020B0604020202020204" pitchFamily="34" charset="0"/>
                <a:cs typeface="Arial" panose="020B0604020202020204" pitchFamily="34" charset="0"/>
              </a:rPr>
              <a:t>Creare un piano</a:t>
            </a:r>
            <a:r>
              <a:rPr lang="it-IT" sz="1000" b="0" dirty="0">
                <a:latin typeface="Arial" panose="020B0604020202020204" pitchFamily="34" charset="0"/>
                <a:cs typeface="Arial" panose="020B0604020202020204" pitchFamily="34" charset="0"/>
              </a:rPr>
              <a:t>.</a:t>
            </a:r>
            <a:r>
              <a:rPr lang="it-IT" sz="1000" b="0" baseline="0" dirty="0">
                <a:latin typeface="Arial" panose="020B0604020202020204" pitchFamily="34" charset="0"/>
                <a:cs typeface="Arial" panose="020B0604020202020204" pitchFamily="34" charset="0"/>
              </a:rPr>
              <a:t> </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È giunto il momento di sviluppare </a:t>
            </a:r>
            <a:r>
              <a:rPr lang="it-IT" sz="1000" b="0" baseline="0" dirty="0">
                <a:latin typeface="Arial" panose="020B0604020202020204" pitchFamily="34" charset="0"/>
                <a:cs typeface="Arial" panose="020B0604020202020204" pitchFamily="34" charset="0"/>
              </a:rPr>
              <a:t>il nostro piano per il distretto. Utilizzeremo quel piano per costruire il nostro successo. </a:t>
            </a:r>
          </a:p>
          <a:p>
            <a:endParaRPr lang="en-US" sz="1000" dirty="0">
              <a:latin typeface="Arial" panose="020B0604020202020204" pitchFamily="34" charset="0"/>
              <a:cs typeface="Arial" panose="020B0604020202020204" pitchFamily="34" charset="0"/>
            </a:endParaRPr>
          </a:p>
          <a:p>
            <a:r>
              <a:rPr lang="it-IT" sz="1000" baseline="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4</a:t>
            </a:fld>
            <a:endParaRPr lang="en-US" dirty="0"/>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i="1" baseline="0" dirty="0">
                <a:latin typeface="Arial" panose="020B0604020202020204" pitchFamily="34" charset="0"/>
                <a:ea typeface="ヒラギノ角ゴ Pro W3"/>
                <a:cs typeface="Arial" panose="020B0604020202020204" pitchFamily="34" charset="0"/>
              </a:rPr>
              <a:t>Per questa sezione introduttiva, è possibile modificare/regionalizzare le domande in base alle dimensioni del proprio gruppo e al tempo assegnato alla riunione. Si può anche scegliere di eseguire un controllo delle conoscenze sulla base delle informazioni presentate nei corsi sul Centro di formazione Lions sulla definizione degli obiettivi, pianificazione delle azioni per il raggiungimento degli obiettivi distrettuali e sul pianificare la successione. In alternativa discutete che tipo di feedback è stato ricevuto dai Lions al di fuori del gruppo di lavoro sull’analist SWOT distrettuale.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aseline="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baseline="0" dirty="0">
                <a:latin typeface="Arial" panose="020B0604020202020204" pitchFamily="34" charset="0"/>
                <a:cs typeface="Arial" panose="020B0604020202020204" pitchFamily="34" charset="0"/>
              </a:rPr>
              <a:t>Ricordiamoci che la crescita associativa è l'obiettivo principale dell'Approccio per la membership globale. Tuttavia, non possiamo perdere di vista il motivo per cui aumentiamo la nostra compagine associativa. Più soci significa più Lions che si uniranno a noi nel viaggio del servizio.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baseline="0" dirty="0">
                <a:latin typeface="Arial" panose="020B0604020202020204" pitchFamily="34" charset="0"/>
                <a:cs typeface="Arial" panose="020B0604020202020204" pitchFamily="34" charset="0"/>
              </a:rPr>
              <a:t>Presentiamoci dicendo il nostro nome, il nome del nostro club e il tipo di servizio da noi preferito.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a:t>
            </a:fld>
            <a:endParaRPr lang="en-US" dirty="0"/>
          </a:p>
        </p:txBody>
      </p:sp>
    </p:spTree>
    <p:extLst>
      <p:ext uri="{BB962C8B-B14F-4D97-AF65-F5344CB8AC3E}">
        <p14:creationId xmlns:p14="http://schemas.microsoft.com/office/powerpoint/2010/main" val="346216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b="0" u="sng" dirty="0">
                <a:latin typeface="Arial" panose="020B0604020202020204" pitchFamily="34" charset="0"/>
                <a:ea typeface="ヒラギノ角ゴ Pro W3"/>
                <a:cs typeface="Arial" panose="020B0604020202020204" pitchFamily="34" charset="0"/>
              </a:rPr>
              <a:t>Note per il relatore: </a:t>
            </a:r>
          </a:p>
          <a:p>
            <a:pPr lvl="0">
              <a:defRPr/>
            </a:pPr>
            <a:r>
              <a:rPr lang="it-IT" sz="1000" b="0" dirty="0">
                <a:latin typeface="Arial" panose="020B0604020202020204" pitchFamily="34" charset="0"/>
                <a:cs typeface="Arial" panose="020B0604020202020204" pitchFamily="34" charset="0"/>
              </a:rPr>
              <a:t>____________________________________________________________</a:t>
            </a:r>
          </a:p>
          <a:p>
            <a:r>
              <a:rPr lang="it-IT" sz="1000" b="0" i="1" baseline="0" dirty="0">
                <a:latin typeface="Arial" panose="020B0604020202020204" pitchFamily="34" charset="0"/>
                <a:cs typeface="Arial" panose="020B0604020202020204" pitchFamily="34" charset="0"/>
              </a:rPr>
              <a:t>Testo per il leader di area GAT che prepara i leader distrettuali a condurre un workshop “Creare un piano”.</a:t>
            </a:r>
          </a:p>
          <a:p>
            <a:r>
              <a:rPr lang="it-IT" sz="1000" b="0" dirty="0">
                <a:latin typeface="Arial" panose="020B0604020202020204" pitchFamily="34" charset="0"/>
                <a:cs typeface="Arial" panose="020B0604020202020204" pitchFamily="34" charset="0"/>
              </a:rPr>
              <a:t>Al termine del workshop sul creare una visione, a tutti è stato chiesto di condividere i dettagli dell'analisi distrettuale con tutti i club del proprio distretto, in modo da generare supporto per la visione e sollecitare feedback. Incoraggiate i partecipanti a condividere il feedback durante l’analisi.</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È necessario preparare diverse delle prossime slide prima del workshop locale «Creare un piano». Includerete i punti di forza, i punti di debolezza, le opportunità e i rischi emersi durante il workshop sul “creare una visione”. Dovreste anche riflettere su come creare dei collegamenti tra l'analisi distrettuale e i piani d'azione che i vostri team distrettuali creeranno. Come indicato nelle prossime slide, dovrete preparare diversi esempi su come tenere conto dei dettagli dell'analisi distrettuale nei vostri piani d'azione.</a:t>
            </a:r>
          </a:p>
          <a:p>
            <a:endParaRPr lang="en-US" sz="1000" b="0" i="1" dirty="0">
              <a:latin typeface="Arial" panose="020B0604020202020204" pitchFamily="34" charset="0"/>
              <a:cs typeface="Arial" panose="020B0604020202020204" pitchFamily="34" charset="0"/>
            </a:endParaRPr>
          </a:p>
          <a:p>
            <a:r>
              <a:rPr lang="it-IT" sz="1000" b="0" i="1" dirty="0">
                <a:latin typeface="Arial" panose="020B0604020202020204" pitchFamily="34" charset="0"/>
                <a:cs typeface="Arial" panose="020B0604020202020204" pitchFamily="34" charset="0"/>
              </a:rPr>
              <a:t>Testo per i leader distrettuali che conducono un workshop “Creare un piano”.</a:t>
            </a:r>
          </a:p>
          <a:p>
            <a:r>
              <a:rPr lang="it-IT" sz="1000" b="0" baseline="0" dirty="0">
                <a:latin typeface="Arial" panose="020B0604020202020204" pitchFamily="34" charset="0"/>
                <a:cs typeface="Arial" panose="020B0604020202020204" pitchFamily="34" charset="0"/>
              </a:rPr>
              <a:t>Ora che avete esaminato l'analisi distrettuale SWOT con altri membri e leader nella vostra area, esaminiamo gli elementi specifici che abbiamo incluso nel nostro esercizio di analisi distrettuale SWOT e discutiamo sugli eventuali feedback ricevuti.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In seguito, applicheremo al nostro piano ciò che abbiamo appreso sui punti di forza, di debolezza, sulle opportunità e sui rischi del nostro distretto. </a:t>
            </a:r>
          </a:p>
          <a:p>
            <a:endParaRPr lang="it-IT"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Utilizzeremo questo piano per raggiungere gli obiettivi della 1.5</a:t>
            </a:r>
            <a:r>
              <a:rPr lang="en-US" sz="1000" b="0" baseline="0" dirty="0">
                <a:latin typeface="Arial" panose="020B0604020202020204" pitchFamily="34" charset="0"/>
                <a:cs typeface="Arial" panose="020B0604020202020204" pitchFamily="34" charset="0"/>
              </a:rPr>
              <a:t>.</a:t>
            </a:r>
            <a:endParaRPr lang="it-IT" sz="1000" b="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en-US" dirty="0"/>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baseline="0" dirty="0">
                <a:latin typeface="Arial" panose="020B0604020202020204" pitchFamily="34" charset="0"/>
                <a:ea typeface="ヒラギノ角ゴ Pro W3"/>
                <a:cs typeface="Arial" panose="020B0604020202020204" pitchFamily="34" charset="0"/>
              </a:rPr>
              <a:t>Leggete le note sulla slide 1 e completate questa slide prima di presentare.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baseline="0" dirty="0">
                <a:latin typeface="Arial" panose="020B0604020202020204" pitchFamily="34" charset="0"/>
                <a:ea typeface="ヒラギノ角ゴ Pro W3"/>
                <a:cs typeface="Arial" panose="020B0604020202020204" pitchFamily="34" charset="0"/>
              </a:rPr>
              <a:t>Prima della riunione, rivedete i punti di forza individuati e tenete a portata di mano un esempio di come uno o due dei punti di forza possono essere applicati quando si completa un piano d'azione per raggiungere gli obiettivi associativi per la </a:t>
            </a:r>
            <a:r>
              <a:rPr lang="it-IT" sz="1000" b="0" i="1" baseline="0" dirty="0">
                <a:latin typeface="Arial" panose="020B0604020202020204" pitchFamily="34" charset="0"/>
                <a:cs typeface="Arial" panose="020B0604020202020204" pitchFamily="34" charset="0"/>
              </a:rPr>
              <a:t>MISSION</a:t>
            </a:r>
            <a:r>
              <a:rPr lang="it-IT" sz="1000" b="0" baseline="0" dirty="0">
                <a:latin typeface="Arial" panose="020B0604020202020204" pitchFamily="34" charset="0"/>
                <a:cs typeface="Arial" panose="020B0604020202020204" pitchFamily="34" charset="0"/>
              </a:rPr>
              <a:t> 1.5 stabiliti per l’area</a:t>
            </a:r>
            <a:r>
              <a:rPr lang="it-IT" sz="1000" b="0" i="1" baseline="0" dirty="0">
                <a:latin typeface="Arial" panose="020B0604020202020204" pitchFamily="34" charset="0"/>
                <a:ea typeface="ヒラギノ角ゴ Pro W3"/>
                <a:cs typeface="Arial" panose="020B0604020202020204" pitchFamily="34" charset="0"/>
              </a:rPr>
              <a:t>.</a:t>
            </a:r>
            <a:r>
              <a:rPr lang="it-IT" sz="1000" b="0" baseline="0" dirty="0">
                <a:latin typeface="Arial" panose="020B0604020202020204" pitchFamily="34" charset="0"/>
                <a:cs typeface="Arial" panose="020B0604020202020204" pitchFamily="34" charset="0"/>
              </a:rPr>
              <a:t>.</a:t>
            </a:r>
            <a:endParaRPr lang="it-IT" sz="1000" b="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Qualcuno vuole aggiungere qualcosa? (pausa)</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Ora approfondiamo un po': quale di questi punti di forza possiamo sfruttare quando sviluppiamo il nostro piano? (Dare tempo ai partecipanti di rispondere. Se i partecipanti hanno difficoltà a rispondere, presentate le idee preparate prima della riunione).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en-US" dirty="0"/>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baseline="0" dirty="0">
                <a:latin typeface="Arial" panose="020B0604020202020204" pitchFamily="34" charset="0"/>
                <a:ea typeface="ヒラギノ角ゴ Pro W3"/>
                <a:cs typeface="Arial" panose="020B0604020202020204" pitchFamily="34" charset="0"/>
              </a:rPr>
              <a:t>Leggete le note sulla slide 1 e completate questa slide prima di presentare.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baseline="0" dirty="0">
                <a:latin typeface="Arial" panose="020B0604020202020204" pitchFamily="34" charset="0"/>
                <a:ea typeface="ヒラギノ角ゴ Pro W3"/>
                <a:cs typeface="Arial" panose="020B0604020202020204" pitchFamily="34" charset="0"/>
              </a:rPr>
              <a:t>Prima della riunione, rivedete i punti di debolezza individuati e tenete a portata di mano un esempio di come uno o due dei punti di debolezza possono essere incorporati quando si completa un piano d'azione per raggiungere gli obiettivi associativi per la </a:t>
            </a:r>
            <a:r>
              <a:rPr lang="it-IT" sz="1000" b="0" i="1" baseline="0" dirty="0">
                <a:latin typeface="Arial" panose="020B0604020202020204" pitchFamily="34" charset="0"/>
                <a:cs typeface="Arial" panose="020B0604020202020204" pitchFamily="34" charset="0"/>
              </a:rPr>
              <a:t>MISSION</a:t>
            </a:r>
            <a:r>
              <a:rPr lang="it-IT" sz="1000" b="0" baseline="0" dirty="0">
                <a:latin typeface="Arial" panose="020B0604020202020204" pitchFamily="34" charset="0"/>
                <a:cs typeface="Arial" panose="020B0604020202020204" pitchFamily="34" charset="0"/>
              </a:rPr>
              <a:t> 1.5 stabiliti per l’area</a:t>
            </a:r>
            <a:r>
              <a:rPr lang="it-IT" sz="1000" i="1" baseline="0" dirty="0">
                <a:latin typeface="Arial" panose="020B0604020202020204" pitchFamily="34" charset="0"/>
                <a:ea typeface="ヒラギノ角ゴ Pro W3"/>
                <a:cs typeface="Arial" panose="020B0604020202020204" pitchFamily="34" charset="0"/>
              </a:rPr>
              <a:t>.</a:t>
            </a:r>
            <a:r>
              <a:rPr lang="it-IT" sz="1000" b="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Qui abbiamo individuato i nostri punti di debolezza controllabili all’interno del nostro distretto. Ce ne sono altri? Tutti questi elementi sono ancora rilevanti? (pausa)</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Quali miglioramenti chiave possiamo inserire nel nostro piano per garantire che questi punti di debolezza si trasformino in punti di forza o siano pianificati di conseguenza?</a:t>
            </a:r>
            <a:r>
              <a:rPr lang="it-IT" sz="1000" b="0" i="1" baseline="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baseline="0" dirty="0">
                <a:latin typeface="Arial" panose="020B0604020202020204" pitchFamily="34" charset="0"/>
                <a:cs typeface="Arial" panose="020B0604020202020204" pitchFamily="34" charset="0"/>
              </a:rPr>
              <a:t>(Dare tempo ai partecipanti di rispondere. Se i partecipanti hanno difficoltà a rispondere, presentate le idee preparate prima della riunione).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en-US" dirty="0"/>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baseline="0" dirty="0">
                <a:latin typeface="Arial" panose="020B0604020202020204" pitchFamily="34" charset="0"/>
                <a:ea typeface="ヒラギノ角ゴ Pro W3"/>
                <a:cs typeface="Arial" panose="020B0604020202020204" pitchFamily="34" charset="0"/>
              </a:rPr>
              <a:t>Leggete le note sulla slide 1 e completate questa slide prima di presentare.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baseline="0" dirty="0">
                <a:latin typeface="Arial" panose="020B0604020202020204" pitchFamily="34" charset="0"/>
                <a:ea typeface="ヒラギノ角ゴ Pro W3"/>
                <a:cs typeface="Arial" panose="020B0604020202020204" pitchFamily="34" charset="0"/>
              </a:rPr>
              <a:t>Prima della riunione, rivedete le opportunità individuate e tenete a portata di mano un esempio di come una o due opportunità possono essere usate abilmente quando si completa un piano d'azione per raggiungere gli obiettivi associativi per </a:t>
            </a:r>
            <a:r>
              <a:rPr lang="it-IT" sz="1000" b="0" i="1" baseline="0" dirty="0">
                <a:latin typeface="Arial" panose="020B0604020202020204" pitchFamily="34" charset="0"/>
                <a:ea typeface="ヒラギノ角ゴ Pro W3"/>
                <a:cs typeface="Arial" panose="020B0604020202020204" pitchFamily="34" charset="0"/>
              </a:rPr>
              <a:t>la </a:t>
            </a:r>
            <a:r>
              <a:rPr lang="it-IT" sz="1000" b="0" i="1" baseline="0" dirty="0">
                <a:latin typeface="Arial" panose="020B0604020202020204" pitchFamily="34" charset="0"/>
                <a:cs typeface="Arial" panose="020B0604020202020204" pitchFamily="34" charset="0"/>
              </a:rPr>
              <a:t>MISSION</a:t>
            </a:r>
            <a:r>
              <a:rPr lang="it-IT" sz="1000" b="0" baseline="0" dirty="0">
                <a:latin typeface="Arial" panose="020B0604020202020204" pitchFamily="34" charset="0"/>
                <a:cs typeface="Arial" panose="020B0604020202020204" pitchFamily="34" charset="0"/>
              </a:rPr>
              <a:t> 1.5 stabiliti per l’area</a:t>
            </a:r>
            <a:r>
              <a:rPr lang="it-IT" sz="100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aseline="0" dirty="0">
                <a:latin typeface="Arial" panose="020B0604020202020204" pitchFamily="34" charset="0"/>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Qui abbiamo individuato le opportunità al di fuori del nostro controllo. Ce ne sono altre? (pausa)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Quali opportunità possiamo usare abilmente? Come possiamo fare leva su queste opportunità per aumentare la crescita associativa mettendo in atto queste azioni nel nostro piano?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baseline="0" dirty="0">
                <a:latin typeface="Arial" panose="020B0604020202020204" pitchFamily="34" charset="0"/>
                <a:cs typeface="Arial" panose="020B0604020202020204" pitchFamily="34" charset="0"/>
              </a:rPr>
              <a:t>(Dare tempo ai partecipanti di rispondere. Se i partecipanti hanno difficoltà a rispondere, presentate le idee preparate prima della riunione).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en-US" dirty="0"/>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en-US"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500031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2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74" r:id="rId5"/>
    <p:sldLayoutId id="2147483881" r:id="rId6"/>
    <p:sldLayoutId id="2147483894"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746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91313"/>
      </p:ext>
    </p:extLst>
  </p:cSld>
  <p:clrMap bg1="lt1" tx1="dk1" bg2="lt2" tx2="dk2" accent1="accent1" accent2="accent2" accent3="accent3" accent4="accent4" accent5="accent5" accent6="accent6" hlink="hlink" folHlink="folHlink"/>
  <p:sldLayoutIdLst>
    <p:sldLayoutId id="2147483896" r:id="rId1"/>
    <p:sldLayoutId id="21474838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openxmlformats.org/officeDocument/2006/relationships/hyperlink" Target="https://www.lionsclubs.org/it/resources-for-members/resource-center/guiding-lion-program" TargetMode="External"/><Relationship Id="rId13"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hyperlink" Target="https://www.lionsclubs.org/it/resources-for-members/resource-center/join-together" TargetMode="External"/><Relationship Id="rId12"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lionsclubs.org/resources/79863550" TargetMode="External"/><Relationship Id="rId11" Type="http://schemas.openxmlformats.org/officeDocument/2006/relationships/hyperlink" Target="http://www.lionsclubs.org/it/start-a-new-club" TargetMode="External"/><Relationship Id="rId5" Type="http://schemas.openxmlformats.org/officeDocument/2006/relationships/hyperlink" Target="https://myapps.lionsclubs.org/" TargetMode="External"/><Relationship Id="rId10" Type="http://schemas.openxmlformats.org/officeDocument/2006/relationships/hyperlink" Target="https://www.lionsclubs.org/resources/102880020" TargetMode="External"/><Relationship Id="rId4" Type="http://schemas.openxmlformats.org/officeDocument/2006/relationships/hyperlink" Target="https://cdn2.webdamdb.com/md_27yr0gESuH81.jpg.pdf?v=1" TargetMode="External"/><Relationship Id="rId9" Type="http://schemas.openxmlformats.org/officeDocument/2006/relationships/hyperlink" Target="https://www.lionsclubs.org/it/resources-for-members/resource-center/member-orientation"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dn2.webdamdb.com/md_ELIo9bFrulb6.jpg.pdf?v=1" TargetMode="External"/><Relationship Id="rId13" Type="http://schemas.openxmlformats.org/officeDocument/2006/relationships/hyperlink" Target="https://www.lionsclubs.org/it/resources-for-members/resource-center/member-orientation" TargetMode="External"/><Relationship Id="rId18" Type="http://schemas.openxmlformats.org/officeDocument/2006/relationships/hyperlink" Target="http://www.lionsclubs.org/it/resources-for-members/resource-center/club-membership-chairperson" TargetMode="External"/><Relationship Id="rId3" Type="http://schemas.openxmlformats.org/officeDocument/2006/relationships/image" Target="../media/image7.png"/><Relationship Id="rId7" Type="http://schemas.openxmlformats.org/officeDocument/2006/relationships/hyperlink" Target="https://www.lionsclubs.org/it/resources-for-members/resource-center/mentoring-program" TargetMode="External"/><Relationship Id="rId12" Type="http://schemas.openxmlformats.org/officeDocument/2006/relationships/hyperlink" Target="https://cdn2.webdamdb.com/md_oIhC1j0Tcy81.jpg.pdf?v=3" TargetMode="External"/><Relationship Id="rId17" Type="http://schemas.openxmlformats.org/officeDocument/2006/relationships/hyperlink" Target="https://www.lionsclubs.org/it/resources-for-members/resource-center/leo-lion-program" TargetMode="External"/><Relationship Id="rId2" Type="http://schemas.openxmlformats.org/officeDocument/2006/relationships/notesSlide" Target="../notesSlides/notesSlide29.xml"/><Relationship Id="rId16" Type="http://schemas.openxmlformats.org/officeDocument/2006/relationships/hyperlink" Target="https://www.lionsclubs.org/it/resources-for-members/resource-center/womens-initiative" TargetMode="External"/><Relationship Id="rId1" Type="http://schemas.openxmlformats.org/officeDocument/2006/relationships/slideLayout" Target="../slideLayouts/slideLayout8.xml"/><Relationship Id="rId6" Type="http://schemas.openxmlformats.org/officeDocument/2006/relationships/hyperlink" Target="https://www.lionsclubs.org/resources/79871820" TargetMode="External"/><Relationship Id="rId11" Type="http://schemas.openxmlformats.org/officeDocument/2006/relationships/hyperlink" Target="https://www.lionsclubs.org/resources/88355608" TargetMode="External"/><Relationship Id="rId5" Type="http://schemas.openxmlformats.org/officeDocument/2006/relationships/hyperlink" Target="https://cdn2.webdamdb.com/md_qNUfSeoriX61.jpg.pdf?v=1" TargetMode="External"/><Relationship Id="rId15" Type="http://schemas.openxmlformats.org/officeDocument/2006/relationships/hyperlink" Target="https://www.lionsclubs.org/resources/102880917" TargetMode="External"/><Relationship Id="rId10" Type="http://schemas.openxmlformats.org/officeDocument/2006/relationships/hyperlink" Target="https://www.lionsclubs.org/resources/112187395" TargetMode="External"/><Relationship Id="rId4" Type="http://schemas.openxmlformats.org/officeDocument/2006/relationships/hyperlink" Target="https://lionsclubs.org/it/resources-for-members/resource-center/invite-members" TargetMode="External"/><Relationship Id="rId9" Type="http://schemas.openxmlformats.org/officeDocument/2006/relationships/hyperlink" Target="https://www.lionsclubs.org/it/v2/resource/download/79871656%20" TargetMode="External"/><Relationship Id="rId14" Type="http://schemas.openxmlformats.org/officeDocument/2006/relationships/hyperlink" Target="https://www.lionsclubs.org/it/resources-for-members/resource-center/young-adul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cdn2.webdamdb.com/md_6OxLXbV3o91.jpg.pdf?v=1" TargetMode="External"/><Relationship Id="rId13" Type="http://schemas.openxmlformats.org/officeDocument/2006/relationships/hyperlink" Target="https://www.lionsclubs.org/v2/resource/download/79863450" TargetMode="External"/><Relationship Id="rId18" Type="http://schemas.openxmlformats.org/officeDocument/2006/relationships/hyperlink" Target="https://cdn2.webdamdb.com/md_ceNibl9qEs02.jpg.pdf?v=1" TargetMode="External"/><Relationship Id="rId26" Type="http://schemas.openxmlformats.org/officeDocument/2006/relationships/hyperlink" Target="https://www.lionsclubs.org/resources/79863991" TargetMode="External"/><Relationship Id="rId3" Type="http://schemas.openxmlformats.org/officeDocument/2006/relationships/image" Target="../media/image7.png"/><Relationship Id="rId21" Type="http://schemas.openxmlformats.org/officeDocument/2006/relationships/hyperlink" Target="https://www.lionsclubs.org/en/start-our-approach/lions-advocacy-toolkit" TargetMode="External"/><Relationship Id="rId7" Type="http://schemas.openxmlformats.org/officeDocument/2006/relationships/hyperlink" Target="https://cdn2.webdamdb.com/md_UTbf57fpJhN5.jpg.pdf?v=1" TargetMode="External"/><Relationship Id="rId12" Type="http://schemas.openxmlformats.org/officeDocument/2006/relationships/hyperlink" Target="https://www.lionsclubs.org/resources/79863351" TargetMode="External"/><Relationship Id="rId17" Type="http://schemas.openxmlformats.org/officeDocument/2006/relationships/hyperlink" Target="https://www.lionsclubs.org/it/start-our-approach/service-journey/service-toolkit" TargetMode="External"/><Relationship Id="rId25" Type="http://schemas.openxmlformats.org/officeDocument/2006/relationships/hyperlink" Target="https://cdn2.webdamdb.com/md_Y73RiM7UI4U6.jpg.pdf?v=2" TargetMode="External"/><Relationship Id="rId2" Type="http://schemas.openxmlformats.org/officeDocument/2006/relationships/notesSlide" Target="../notesSlides/notesSlide30.xml"/><Relationship Id="rId16" Type="http://schemas.openxmlformats.org/officeDocument/2006/relationships/hyperlink" Target="https://www.lionsclubs.org/it/start-our-approach/service-journey/service-project-planners" TargetMode="External"/><Relationship Id="rId20" Type="http://schemas.openxmlformats.org/officeDocument/2006/relationships/hyperlink" Target="https://cdn2.webdamdb.com/md_6DewAHSOzMO8.jpg.pdf?v=1" TargetMode="External"/><Relationship Id="rId29" Type="http://schemas.openxmlformats.org/officeDocument/2006/relationships/hyperlink" Target="https://www.lionsclubs.org/resources/79862964" TargetMode="External"/><Relationship Id="rId1" Type="http://schemas.openxmlformats.org/officeDocument/2006/relationships/slideLayout" Target="../slideLayouts/slideLayout8.xml"/><Relationship Id="rId6" Type="http://schemas.openxmlformats.org/officeDocument/2006/relationships/hyperlink" Target="https://www.lionsclubs.org/it/explore-our-clubs/service-stories" TargetMode="External"/><Relationship Id="rId11" Type="http://schemas.openxmlformats.org/officeDocument/2006/relationships/hyperlink" Target="https://www.lionsclubs.org/resources/79863477" TargetMode="External"/><Relationship Id="rId24" Type="http://schemas.openxmlformats.org/officeDocument/2006/relationships/hyperlink" Target="https://cdn2.webdamdb.com/md_gCdPTwkGuM06.jpg.pdf?v=2" TargetMode="External"/><Relationship Id="rId5" Type="http://schemas.openxmlformats.org/officeDocument/2006/relationships/hyperlink" Target="https://www.lionsclubs.org/en/explore-our-clubs/service-stories" TargetMode="External"/><Relationship Id="rId15" Type="http://schemas.openxmlformats.org/officeDocument/2006/relationships/hyperlink" Target="https://vimeo.com/425605156" TargetMode="External"/><Relationship Id="rId23" Type="http://schemas.openxmlformats.org/officeDocument/2006/relationships/hyperlink" Target="https://www.lionsclubs.org/it/resources-for-members/resource-center/improving-club-quality" TargetMode="External"/><Relationship Id="rId28" Type="http://schemas.openxmlformats.org/officeDocument/2006/relationships/hyperlink" Target="http://www8.lionsclubs.org/reports/ClubHealthAssessment/" TargetMode="External"/><Relationship Id="rId10" Type="http://schemas.openxmlformats.org/officeDocument/2006/relationships/hyperlink" Target="https://www.lionsclubs.org/resources/79864023" TargetMode="External"/><Relationship Id="rId19" Type="http://schemas.openxmlformats.org/officeDocument/2006/relationships/hyperlink" Target="https://cdn2.webdamdb.com/md_c9cx1hZOWIV4.jpg.pdf?v=1" TargetMode="External"/><Relationship Id="rId31" Type="http://schemas.openxmlformats.org/officeDocument/2006/relationships/hyperlink" Target="https://cdn2.webdamdb.com/md_IWyky0TGx5T9.jpg.pdf?v=1" TargetMode="External"/><Relationship Id="rId4" Type="http://schemas.openxmlformats.org/officeDocument/2006/relationships/hyperlink" Target="https://www.lionsclubs.org/resources/102880951" TargetMode="External"/><Relationship Id="rId9" Type="http://schemas.openxmlformats.org/officeDocument/2006/relationships/hyperlink" Target="https://www.lionsclubs.org/resources/79863498" TargetMode="External"/><Relationship Id="rId14" Type="http://schemas.openxmlformats.org/officeDocument/2006/relationships/hyperlink" Target="https://lionsclubs.org/it/serving-safely" TargetMode="External"/><Relationship Id="rId22" Type="http://schemas.openxmlformats.org/officeDocument/2006/relationships/hyperlink" Target="https://www.lionsclubs.org/it/service-reporting" TargetMode="External"/><Relationship Id="rId27" Type="http://schemas.openxmlformats.org/officeDocument/2006/relationships/hyperlink" Target="https://cdn2.webdamdb.com/md_MQxLVoJN4oA9.jpg.pdf?v=1" TargetMode="External"/><Relationship Id="rId30" Type="http://schemas.openxmlformats.org/officeDocument/2006/relationships/hyperlink" Target="https://www.lionsclubs.org/resources/10288114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it/resources-for-members/resource-center/zone-region-chairpersons" TargetMode="External"/><Relationship Id="rId3" Type="http://schemas.openxmlformats.org/officeDocument/2006/relationships/image" Target="../media/image7.png"/><Relationship Id="rId7" Type="http://schemas.openxmlformats.org/officeDocument/2006/relationships/hyperlink" Target="https://www.lionsclubs.org/it/resources-for-members/resource-center/club-officers"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lionsclubs.org/resources/96843538" TargetMode="External"/><Relationship Id="rId11" Type="http://schemas.openxmlformats.org/officeDocument/2006/relationships/hyperlink" Target="https://www.lionsclubs.org/resources/102881666" TargetMode="External"/><Relationship Id="rId5" Type="http://schemas.openxmlformats.org/officeDocument/2006/relationships/hyperlink" Target="https://www.lionsclubs.org/resources/96677974" TargetMode="External"/><Relationship Id="rId10" Type="http://schemas.openxmlformats.org/officeDocument/2006/relationships/hyperlink" Target="https://www.lionsclubs.org/it/resources-for-members/resource-center/rlli-curriculum"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it/resources-for-members/resource-center/zone-chairperson-training-material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onsclubs.org/resources/102884564" TargetMode="External"/><Relationship Id="rId3" Type="http://schemas.openxmlformats.org/officeDocument/2006/relationships/image" Target="../media/image7.png"/><Relationship Id="rId7" Type="http://schemas.openxmlformats.org/officeDocument/2006/relationships/hyperlink" Target="https://www.lionsclubs.org/resources/102884561"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lionsclubs.org/en/resources-for-members/brand-guidelines" TargetMode="External"/><Relationship Id="rId5" Type="http://schemas.openxmlformats.org/officeDocument/2006/relationships/hyperlink" Target="https://cdn2.webdamdb.com/md_Qyp18jKWcU46.jpg.pdf?v=1" TargetMode="External"/><Relationship Id="rId4" Type="http://schemas.openxmlformats.org/officeDocument/2006/relationships/hyperlink" Target="https://www.lionsclubs.org/en/resources-for-members/resource-center/club-marketin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ionsclubs.org/en/start-our-approach/grant-types/membership-development-grants#:~:text=To%20ensure%20global%20representation%2C%20Lions,a%20Standard%20Membership%20Development%20Grant." TargetMode="External"/><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www.lionsclubs.org/en/start-our-approach/grant-types" TargetMode="External"/><Relationship Id="rId5" Type="http://schemas.openxmlformats.org/officeDocument/2006/relationships/hyperlink" Target="https://www.lionsclubs.org/en/resources-for-members/leadership-development/institute-grant-program" TargetMode="External"/><Relationship Id="rId4" Type="http://schemas.openxmlformats.org/officeDocument/2006/relationships/hyperlink" Target="https://www.lionsclubs.org/en/start-our-approach/grant-types/leadership-development-grant-progra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Yellow Bar">
            <a:extLst>
              <a:ext uri="{FF2B5EF4-FFF2-40B4-BE49-F238E27FC236}">
                <a16:creationId xmlns:a16="http://schemas.microsoft.com/office/drawing/2014/main" id="{AD8345D5-186D-5840-806E-5D6437F13C6B}"/>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7" name="Emblem - Color">
            <a:extLst>
              <a:ext uri="{FF2B5EF4-FFF2-40B4-BE49-F238E27FC236}">
                <a16:creationId xmlns:a16="http://schemas.microsoft.com/office/drawing/2014/main" id="{C8F5DE0A-1DED-E640-82D2-55171899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8" name="Body Copy">
            <a:extLst>
              <a:ext uri="{FF2B5EF4-FFF2-40B4-BE49-F238E27FC236}">
                <a16:creationId xmlns:a16="http://schemas.microsoft.com/office/drawing/2014/main" id="{A4AD41D5-34C2-4D4C-84E1-DDCB97CF1008}"/>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dirty="0"/>
              <a:t>Preparazione alla riunione</a:t>
            </a:r>
            <a:endParaRPr lang="en-US" sz="4000" kern="0" dirty="0">
              <a:solidFill>
                <a:srgbClr val="55565A"/>
              </a:solidFill>
            </a:endParaRPr>
          </a:p>
        </p:txBody>
      </p:sp>
      <p:pic>
        <p:nvPicPr>
          <p:cNvPr id="9" name="Picture 8">
            <a:extLst>
              <a:ext uri="{FF2B5EF4-FFF2-40B4-BE49-F238E27FC236}">
                <a16:creationId xmlns:a16="http://schemas.microsoft.com/office/drawing/2014/main" id="{A650165F-D0AD-6943-9F91-38859A7DE88A}"/>
              </a:ext>
            </a:extLst>
          </p:cNvPr>
          <p:cNvPicPr>
            <a:picLocks noChangeAspect="1"/>
          </p:cNvPicPr>
          <p:nvPr/>
        </p:nvPicPr>
        <p:blipFill>
          <a:blip r:embed="rId4"/>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9DDB088A-F41D-EB42-960E-F19E2D2F2523}"/>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325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b="1" dirty="0">
                <a:solidFill>
                  <a:srgbClr val="0A5496"/>
                </a:solidFill>
              </a:rPr>
              <a:t>Analisi distrettuale - Rischi</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10</a:t>
            </a:fld>
            <a:endParaRPr lang="en-US" sz="1000" dirty="0">
              <a:solidFill>
                <a:srgbClr val="0A5496"/>
              </a:solidFill>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PUNTI DI FORZA</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PUNTI DI DEBOLEZZA</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RISCHI</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OPPORTUNITÀ</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087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672D774C-9F02-0F40-9E1E-F7702DC2236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EA5D86D1-BCF6-1A40-A0C7-18E8F4497BDC}"/>
              </a:ext>
            </a:extLst>
          </p:cNvPr>
          <p:cNvSpPr/>
          <p:nvPr/>
        </p:nvSpPr>
        <p:spPr>
          <a:xfrm>
            <a:off x="0" y="775615"/>
            <a:ext cx="12280547" cy="6138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9" name="Group 8">
            <a:extLst>
              <a:ext uri="{FF2B5EF4-FFF2-40B4-BE49-F238E27FC236}">
                <a16:creationId xmlns:a16="http://schemas.microsoft.com/office/drawing/2014/main" id="{DF049794-CCDE-CC46-BE6A-3EEB8A4EBAF4}"/>
              </a:ext>
            </a:extLst>
          </p:cNvPr>
          <p:cNvGrpSpPr/>
          <p:nvPr/>
        </p:nvGrpSpPr>
        <p:grpSpPr>
          <a:xfrm>
            <a:off x="-3048" y="775615"/>
            <a:ext cx="12191999" cy="217065"/>
            <a:chOff x="0" y="5696515"/>
            <a:chExt cx="12289367" cy="354756"/>
          </a:xfrm>
        </p:grpSpPr>
        <p:sp>
          <p:nvSpPr>
            <p:cNvPr id="10" name="Background - Solid">
              <a:extLst>
                <a:ext uri="{FF2B5EF4-FFF2-40B4-BE49-F238E27FC236}">
                  <a16:creationId xmlns:a16="http://schemas.microsoft.com/office/drawing/2014/main" id="{C805150A-0C87-3F4F-A178-B544840856E5}"/>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8B7CAB18-A4B4-AF48-A16B-C6E55D3BECE5}"/>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6C7B19B1-F158-7E4A-8E5C-058010BAC02A}"/>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37A45804-D2FD-544F-B731-8A54663D021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A6C203B5-F2FD-B54D-991D-C316C3A1256C}"/>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083FDAC1-DE27-704C-A305-9CC45F54EC0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CD1DA891-6663-F345-8AEC-75729890A912}"/>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7" name="Picture 16">
            <a:extLst>
              <a:ext uri="{FF2B5EF4-FFF2-40B4-BE49-F238E27FC236}">
                <a16:creationId xmlns:a16="http://schemas.microsoft.com/office/drawing/2014/main" id="{F3543A49-BC41-EC42-88F1-90BB10339A61}"/>
              </a:ext>
            </a:extLst>
          </p:cNvPr>
          <p:cNvPicPr>
            <a:picLocks noChangeAspect="1"/>
          </p:cNvPicPr>
          <p:nvPr/>
        </p:nvPicPr>
        <p:blipFill>
          <a:blip r:embed="rId3"/>
          <a:srcRect/>
          <a:stretch/>
        </p:blipFill>
        <p:spPr>
          <a:xfrm>
            <a:off x="384726" y="226622"/>
            <a:ext cx="971568" cy="971568"/>
          </a:xfrm>
          <a:prstGeom prst="rect">
            <a:avLst/>
          </a:prstGeom>
        </p:spPr>
      </p:pic>
      <p:sp>
        <p:nvSpPr>
          <p:cNvPr id="18" name="Page Number - Blue">
            <a:extLst>
              <a:ext uri="{FF2B5EF4-FFF2-40B4-BE49-F238E27FC236}">
                <a16:creationId xmlns:a16="http://schemas.microsoft.com/office/drawing/2014/main" id="{DF67BEB4-2C56-844D-BF5A-D5F74608B04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20" name="Yellow Bar">
            <a:extLst>
              <a:ext uri="{FF2B5EF4-FFF2-40B4-BE49-F238E27FC236}">
                <a16:creationId xmlns:a16="http://schemas.microsoft.com/office/drawing/2014/main" id="{0F0E62D9-2ABD-B247-95F9-4F39B6BAED5D}"/>
              </a:ext>
            </a:extLst>
          </p:cNvPr>
          <p:cNvSpPr/>
          <p:nvPr/>
        </p:nvSpPr>
        <p:spPr>
          <a:xfrm>
            <a:off x="1137330" y="27432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21" name="Headline">
            <a:extLst>
              <a:ext uri="{FF2B5EF4-FFF2-40B4-BE49-F238E27FC236}">
                <a16:creationId xmlns:a16="http://schemas.microsoft.com/office/drawing/2014/main" id="{E8D0CC0E-C247-8F4F-AE5C-4917095DD743}"/>
              </a:ext>
            </a:extLst>
          </p:cNvPr>
          <p:cNvSpPr txBox="1">
            <a:spLocks/>
          </p:cNvSpPr>
          <p:nvPr/>
        </p:nvSpPr>
        <p:spPr>
          <a:xfrm>
            <a:off x="945378" y="1112852"/>
            <a:ext cx="10670164" cy="193514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4200" i="1" dirty="0">
                <a:solidFill>
                  <a:srgbClr val="00338D"/>
                </a:solidFill>
              </a:rPr>
              <a:t>MISSION</a:t>
            </a:r>
            <a:r>
              <a:rPr lang="it-IT" sz="4200" dirty="0">
                <a:solidFill>
                  <a:srgbClr val="00338D"/>
                </a:solidFill>
              </a:rPr>
              <a:t> 1.5:</a:t>
            </a:r>
            <a:br>
              <a:rPr lang="it-IT" sz="4200" dirty="0">
                <a:solidFill>
                  <a:srgbClr val="00338D"/>
                </a:solidFill>
              </a:rPr>
            </a:br>
            <a:r>
              <a:rPr lang="it-IT" sz="4200" dirty="0">
                <a:solidFill>
                  <a:srgbClr val="00338D"/>
                </a:solidFill>
              </a:rPr>
              <a:t>Obiettivo di sviluppo della membership</a:t>
            </a:r>
            <a:br>
              <a:rPr lang="it-IT" sz="4200" dirty="0">
                <a:solidFill>
                  <a:srgbClr val="00338D"/>
                </a:solidFill>
              </a:rPr>
            </a:br>
            <a:endParaRPr lang="it-IT" sz="4200" dirty="0">
              <a:solidFill>
                <a:srgbClr val="00338D"/>
              </a:solidFill>
            </a:endParaRPr>
          </a:p>
        </p:txBody>
      </p:sp>
      <p:sp>
        <p:nvSpPr>
          <p:cNvPr id="2" name="TextBox 1">
            <a:extLst>
              <a:ext uri="{FF2B5EF4-FFF2-40B4-BE49-F238E27FC236}">
                <a16:creationId xmlns:a16="http://schemas.microsoft.com/office/drawing/2014/main" id="{36B1D8CF-28D9-7901-8618-AE218D448E87}"/>
              </a:ext>
            </a:extLst>
          </p:cNvPr>
          <p:cNvSpPr txBox="1"/>
          <p:nvPr/>
        </p:nvSpPr>
        <p:spPr>
          <a:xfrm>
            <a:off x="945378" y="3233727"/>
            <a:ext cx="9463633" cy="2862835"/>
          </a:xfrm>
          <a:prstGeom prst="rect">
            <a:avLst/>
          </a:prstGeom>
          <a:noFill/>
        </p:spPr>
        <p:txBody>
          <a:bodyPr wrap="square" rtlCol="0">
            <a:spAutoFit/>
          </a:bodyPr>
          <a:lstStyle/>
          <a:p>
            <a:pPr marL="0" lvl="1">
              <a:lnSpc>
                <a:spcPct val="105000"/>
              </a:lnSpc>
              <a:spcAft>
                <a:spcPts val="600"/>
              </a:spcAft>
              <a:buClr>
                <a:srgbClr val="EBB700"/>
              </a:buClr>
              <a:buSzPct val="80000"/>
            </a:pPr>
            <a:r>
              <a:rPr lang="it-IT" sz="1600" b="1" kern="0" dirty="0">
                <a:latin typeface="Arial" charset="0"/>
                <a:cs typeface="Arial" charset="0"/>
              </a:rPr>
              <a:t>A sostegno della MISSION 1.5, durante il mio mandato di governatore distrettuale, il nostro distretto raggiungerà gli obiettivi di crescita associativa stabiliti per la nostra area.</a:t>
            </a:r>
            <a:endParaRPr lang="en-US" sz="1600" b="1" kern="0" dirty="0">
              <a:latin typeface="Arial" charset="0"/>
              <a:cs typeface="Arial" charset="0"/>
            </a:endParaRPr>
          </a:p>
          <a:p>
            <a:pPr marL="742950" lvl="1" indent="-285750">
              <a:lnSpc>
                <a:spcPct val="105000"/>
              </a:lnSpc>
              <a:spcAft>
                <a:spcPts val="600"/>
              </a:spcAft>
              <a:buClr>
                <a:srgbClr val="EBB700"/>
              </a:buClr>
              <a:buSzPct val="80000"/>
              <a:buFont typeface="Wingdings" panose="05000000000000000000" pitchFamily="2" charset="2"/>
              <a:buChar char="q"/>
            </a:pPr>
            <a:r>
              <a:rPr kumimoji="0" lang="it-IT" sz="1600" b="1" i="0" u="none" strike="noStrike" kern="0" cap="none" spc="0" normalizeH="0" baseline="0" noProof="0" dirty="0">
                <a:ln>
                  <a:noFill/>
                </a:ln>
                <a:effectLst/>
                <a:uLnTx/>
                <a:uFillTx/>
                <a:latin typeface="Arial" charset="0"/>
                <a:ea typeface="Arial" charset="0"/>
                <a:cs typeface="Arial" charset="0"/>
              </a:rPr>
              <a:t>Il nostro distretto si impegna a raggiungere gli obiettivi di crescita associativa stabiliti.</a:t>
            </a:r>
          </a:p>
          <a:p>
            <a:pPr marL="742950" lvl="1" indent="-285750">
              <a:lnSpc>
                <a:spcPct val="105000"/>
              </a:lnSpc>
              <a:spcAft>
                <a:spcPts val="600"/>
              </a:spcAft>
              <a:buClr>
                <a:srgbClr val="EBB700"/>
              </a:buClr>
              <a:buSzPct val="80000"/>
              <a:buFont typeface="Wingdings" panose="05000000000000000000" pitchFamily="2" charset="2"/>
              <a:buChar char="q"/>
            </a:pPr>
            <a:r>
              <a:rPr kumimoji="0" lang="it-IT" sz="1600" b="1" i="0" u="none" strike="noStrike" kern="0" cap="none" spc="0" normalizeH="0" baseline="0" noProof="0" dirty="0">
                <a:ln>
                  <a:noFill/>
                </a:ln>
                <a:effectLst/>
                <a:uLnTx/>
                <a:uFillTx/>
                <a:latin typeface="Arial" charset="0"/>
                <a:ea typeface="Arial" charset="0"/>
                <a:cs typeface="Arial" charset="0"/>
              </a:rPr>
              <a:t>Il nostro distretto vuole fissare ulteriori obiettivi da raggiungere</a:t>
            </a:r>
            <a:r>
              <a:rPr kumimoji="0" lang="en-US" sz="1600" b="1" i="0" u="none" strike="noStrike" kern="0" cap="none" spc="0" normalizeH="0" baseline="0" noProof="0" dirty="0">
                <a:ln>
                  <a:noFill/>
                </a:ln>
                <a:effectLst/>
                <a:uLnTx/>
                <a:uFillTx/>
                <a:latin typeface="Arial" charset="0"/>
                <a:ea typeface="Arial" charset="0"/>
                <a:cs typeface="Arial" charset="0"/>
              </a:rPr>
              <a:t>. </a:t>
            </a:r>
          </a:p>
          <a:p>
            <a:pPr lvl="1">
              <a:lnSpc>
                <a:spcPct val="105000"/>
              </a:lnSpc>
              <a:spcAft>
                <a:spcPts val="600"/>
              </a:spcAft>
              <a:buClr>
                <a:srgbClr val="EBB700"/>
              </a:buClr>
              <a:buSzPct val="80000"/>
            </a:pPr>
            <a:r>
              <a:rPr kumimoji="0" lang="it-IT" sz="1600" b="1" i="1" u="none" strike="noStrike" kern="0" cap="none" spc="0" normalizeH="0" baseline="0" noProof="0" dirty="0">
                <a:ln>
                  <a:noFill/>
                </a:ln>
                <a:effectLst/>
                <a:uLnTx/>
                <a:uFillTx/>
                <a:latin typeface="Arial" charset="0"/>
                <a:ea typeface="Arial" charset="0"/>
                <a:cs typeface="Arial" charset="0"/>
              </a:rPr>
              <a:t>Si prega di notare che questi obiettivi verranno aggiunti agli obiettivi minimi di crescita associativa stabiliti.</a:t>
            </a:r>
            <a:r>
              <a:rPr kumimoji="0" lang="en-US" sz="1600" b="1" i="1" u="none" strike="noStrike" kern="0" cap="none" spc="0" normalizeH="0" baseline="0" noProof="0" dirty="0">
                <a:ln>
                  <a:noFill/>
                </a:ln>
                <a:effectLst/>
                <a:uLnTx/>
                <a:uFillTx/>
                <a:latin typeface="Arial" charset="0"/>
                <a:ea typeface="Arial" charset="0"/>
                <a:cs typeface="Arial" charset="0"/>
              </a:rPr>
              <a:t> </a:t>
            </a:r>
          </a:p>
          <a:p>
            <a:pPr marL="800100" lvl="1" indent="-342900">
              <a:lnSpc>
                <a:spcPct val="105000"/>
              </a:lnSpc>
              <a:spcAft>
                <a:spcPts val="600"/>
              </a:spcAft>
              <a:buClr>
                <a:srgbClr val="EBB700"/>
              </a:buClr>
              <a:buSzPct val="80000"/>
              <a:buFont typeface="+mj-lt"/>
              <a:buAutoNum type="alphaLcPeriod"/>
            </a:pPr>
            <a:r>
              <a:rPr kumimoji="0" lang="it-IT" sz="1600" b="1" i="0" u="none" strike="noStrike" kern="0" cap="none" spc="0" normalizeH="0" baseline="0" noProof="0" dirty="0">
                <a:ln>
                  <a:noFill/>
                </a:ln>
                <a:effectLst/>
                <a:uLnTx/>
                <a:uFillTx/>
                <a:latin typeface="Arial" charset="0"/>
                <a:ea typeface="Arial" charset="0"/>
                <a:cs typeface="Arial" charset="0"/>
              </a:rPr>
              <a:t>Il nostro team fonderà altri _____ nuovi club con almeno 20 soci fondatori ciascuno.</a:t>
            </a:r>
            <a:endParaRPr kumimoji="0" lang="en-US" sz="1600" b="1" i="0" u="none" strike="noStrike" kern="0" cap="none" spc="0" normalizeH="0" baseline="0" noProof="0" dirty="0">
              <a:ln>
                <a:noFill/>
              </a:ln>
              <a:effectLst/>
              <a:uLnTx/>
              <a:uFillTx/>
              <a:latin typeface="Arial" charset="0"/>
              <a:ea typeface="Arial" charset="0"/>
              <a:cs typeface="Arial" charset="0"/>
            </a:endParaRPr>
          </a:p>
          <a:p>
            <a:pPr marL="800100" lvl="1" indent="-342900">
              <a:lnSpc>
                <a:spcPct val="105000"/>
              </a:lnSpc>
              <a:spcAft>
                <a:spcPts val="600"/>
              </a:spcAft>
              <a:buClr>
                <a:srgbClr val="EBB700"/>
              </a:buClr>
              <a:buSzPct val="80000"/>
              <a:buFont typeface="+mj-lt"/>
              <a:buAutoNum type="alphaLcPeriod"/>
            </a:pPr>
            <a:r>
              <a:rPr kumimoji="0" lang="it-IT" sz="1600" b="1" i="0" u="none" strike="noStrike" kern="0" cap="none" spc="0" normalizeH="0" baseline="0" noProof="0" dirty="0">
                <a:ln>
                  <a:noFill/>
                </a:ln>
                <a:effectLst/>
                <a:uLnTx/>
                <a:uFillTx/>
                <a:latin typeface="Arial" charset="0"/>
                <a:ea typeface="Arial" charset="0"/>
                <a:cs typeface="Arial" charset="0"/>
              </a:rPr>
              <a:t>I nostri club immetteranno ______ nuovi soci nei club esistenti</a:t>
            </a:r>
            <a:r>
              <a:rPr kumimoji="0" lang="en-US" sz="1600" b="1" i="0" u="none" strike="noStrike" kern="0" cap="none" spc="0" normalizeH="0" baseline="0" noProof="0" dirty="0">
                <a:ln>
                  <a:noFill/>
                </a:ln>
                <a:effectLst/>
                <a:uLnTx/>
                <a:uFillTx/>
                <a:latin typeface="Arial" charset="0"/>
                <a:ea typeface="Arial" charset="0"/>
                <a:cs typeface="Arial" charset="0"/>
              </a:rPr>
              <a:t>.</a:t>
            </a:r>
          </a:p>
          <a:p>
            <a:pPr marL="800100" lvl="1" indent="-342900">
              <a:lnSpc>
                <a:spcPct val="105000"/>
              </a:lnSpc>
              <a:spcAft>
                <a:spcPts val="600"/>
              </a:spcAft>
              <a:buClr>
                <a:srgbClr val="EBB700"/>
              </a:buClr>
              <a:buSzPct val="80000"/>
              <a:buFont typeface="+mj-lt"/>
              <a:buAutoNum type="alphaLcPeriod"/>
            </a:pPr>
            <a:r>
              <a:rPr kumimoji="0" lang="it-IT" sz="1600" b="1" i="0" u="none" strike="noStrike" kern="0" cap="none" spc="0" normalizeH="0" baseline="0" noProof="0" dirty="0">
                <a:ln>
                  <a:noFill/>
                </a:ln>
                <a:effectLst/>
                <a:uLnTx/>
                <a:uFillTx/>
                <a:latin typeface="Arial" charset="0"/>
                <a:ea typeface="Arial" charset="0"/>
                <a:cs typeface="Arial" charset="0"/>
              </a:rPr>
              <a:t>Il nostro distretto incrementerà l’obiettivo di crescita associativa netta di ______ soci</a:t>
            </a:r>
            <a:r>
              <a:rPr kumimoji="0" lang="en-US" sz="1600" b="1" i="0" u="none" strike="noStrike" kern="0" cap="none" spc="0" normalizeH="0" baseline="0" noProof="0" dirty="0">
                <a:ln>
                  <a:noFill/>
                </a:ln>
                <a:effectLst/>
                <a:uLnTx/>
                <a:uFillTx/>
                <a:latin typeface="Arial" charset="0"/>
                <a:ea typeface="Arial" charset="0"/>
                <a:cs typeface="Arial" charset="0"/>
              </a:rPr>
              <a:t>.</a:t>
            </a:r>
            <a:endParaRPr lang="en-US" sz="1600" b="1" dirty="0"/>
          </a:p>
        </p:txBody>
      </p:sp>
    </p:spTree>
    <p:extLst>
      <p:ext uri="{BB962C8B-B14F-4D97-AF65-F5344CB8AC3E}">
        <p14:creationId xmlns:p14="http://schemas.microsoft.com/office/powerpoint/2010/main" val="68908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cap="none" normalizeH="0" baseline="0" noProof="0" dirty="0">
                <a:ln>
                  <a:noFill/>
                </a:ln>
                <a:solidFill>
                  <a:prstClr val="white">
                    <a:alpha val="44000"/>
                  </a:prstClr>
                </a:solidFill>
                <a:uLnTx/>
                <a:uFillTx/>
                <a:latin typeface="Segoe UI Semibold"/>
                <a:ea typeface="+mn-ea"/>
                <a:cs typeface="+mn-cs"/>
              </a:rPr>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686681"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it-IT" sz="4000" b="1" dirty="0">
                <a:solidFill>
                  <a:prstClr val="white"/>
                </a:solidFill>
              </a:rPr>
              <a:t>Propendi per l'azione: vediamo se succede qualcosa. </a:t>
            </a:r>
            <a:br>
              <a:rPr lang="it-IT" sz="4000" b="1" dirty="0">
                <a:solidFill>
                  <a:prstClr val="white"/>
                </a:solidFill>
              </a:rPr>
            </a:br>
            <a:r>
              <a:rPr lang="it-IT" sz="4000" b="1" dirty="0">
                <a:solidFill>
                  <a:prstClr val="white"/>
                </a:solidFill>
              </a:rPr>
              <a:t>Puoi suddividere quel vasto piano in piccoli passi e compiere subito il primo.</a:t>
            </a:r>
          </a:p>
        </p:txBody>
      </p:sp>
      <p:sp>
        <p:nvSpPr>
          <p:cNvPr id="13" name="Quote">
            <a:extLst>
              <a:ext uri="{FF2B5EF4-FFF2-40B4-BE49-F238E27FC236}">
                <a16:creationId xmlns:a16="http://schemas.microsoft.com/office/drawing/2014/main" id="{84A02317-2118-2444-8968-334C30A4BFC4}"/>
              </a:ext>
            </a:extLst>
          </p:cNvPr>
          <p:cNvSpPr/>
          <p:nvPr/>
        </p:nvSpPr>
        <p:spPr>
          <a:xfrm>
            <a:off x="499415" y="580190"/>
            <a:ext cx="1513719" cy="2834105"/>
          </a:xfrm>
          <a:prstGeom prst="rect">
            <a:avLst/>
          </a:prstGeom>
        </p:spPr>
        <p:txBody>
          <a:bodyPr wrap="square" lIns="63496" tIns="31748" rIns="63496" bIns="31748">
            <a:spAutoFit/>
          </a:bodyPr>
          <a:lstStyle/>
          <a:p>
            <a:pPr algn="ctr"/>
            <a:r>
              <a:rPr lang="it-IT" sz="18000" b="1" dirty="0">
                <a:solidFill>
                  <a:srgbClr val="EBB700"/>
                </a:solidFill>
                <a:latin typeface="Open Sans"/>
                <a:cs typeface="Open Sans"/>
              </a:rPr>
              <a:t>“</a:t>
            </a:r>
          </a:p>
        </p:txBody>
      </p:sp>
      <p:sp>
        <p:nvSpPr>
          <p:cNvPr id="14" name="Quote">
            <a:extLst>
              <a:ext uri="{FF2B5EF4-FFF2-40B4-BE49-F238E27FC236}">
                <a16:creationId xmlns:a16="http://schemas.microsoft.com/office/drawing/2014/main" id="{4F9DC3E5-C86D-C14A-883B-0890394483DE}"/>
              </a:ext>
            </a:extLst>
          </p:cNvPr>
          <p:cNvSpPr/>
          <p:nvPr/>
        </p:nvSpPr>
        <p:spPr>
          <a:xfrm>
            <a:off x="9131034" y="3910241"/>
            <a:ext cx="1513719" cy="2834105"/>
          </a:xfrm>
          <a:prstGeom prst="rect">
            <a:avLst/>
          </a:prstGeom>
        </p:spPr>
        <p:txBody>
          <a:bodyPr wrap="square" lIns="63496" tIns="31748" rIns="63496" bIns="31748">
            <a:spAutoFit/>
          </a:bodyPr>
          <a:lstStyle/>
          <a:p>
            <a:pPr algn="ctr"/>
            <a:r>
              <a:rPr lang="it-IT" sz="18000" b="1" dirty="0">
                <a:solidFill>
                  <a:srgbClr val="EBB700"/>
                </a:solidFill>
                <a:latin typeface="Open Sans"/>
                <a:cs typeface="Open Sans"/>
              </a:rPr>
              <a:t>”</a:t>
            </a: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it-IT" sz="2400" b="1" dirty="0">
                <a:solidFill>
                  <a:schemeClr val="bg1"/>
                </a:solidFill>
              </a:rPr>
              <a:t>Indira Gandhi</a:t>
            </a:r>
          </a:p>
        </p:txBody>
      </p:sp>
    </p:spTree>
    <p:extLst>
      <p:ext uri="{BB962C8B-B14F-4D97-AF65-F5344CB8AC3E}">
        <p14:creationId xmlns:p14="http://schemas.microsoft.com/office/powerpoint/2010/main" val="157897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4000" b="1" i="0" u="none" strike="noStrike" cap="none" normalizeH="0" baseline="0" noProof="0" dirty="0">
                <a:ln>
                  <a:noFill/>
                </a:ln>
                <a:solidFill>
                  <a:srgbClr val="33373B"/>
                </a:solidFill>
                <a:uLnTx/>
                <a:uFillTx/>
                <a:ea typeface="Times New Roman" panose="02020603050405020304" pitchFamily="18" charset="0"/>
                <a:cs typeface="Arial" panose="020B0604020202020204" pitchFamily="34" charset="0"/>
              </a:rPr>
              <a:t>Modello di piano d'azione</a:t>
            </a: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902116861"/>
              </p:ext>
            </p:extLst>
          </p:nvPr>
        </p:nvGraphicFramePr>
        <p:xfrm>
          <a:off x="229564" y="1153797"/>
          <a:ext cx="11734800" cy="5492314"/>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306050">
                <a:tc gridSpan="7">
                  <a:txBody>
                    <a:bodyPr/>
                    <a:lstStyle/>
                    <a:p>
                      <a:pPr marL="0" marR="0">
                        <a:spcBef>
                          <a:spcPts val="0"/>
                        </a:spcBef>
                        <a:spcAft>
                          <a:spcPts val="0"/>
                        </a:spcAft>
                      </a:pPr>
                      <a:r>
                        <a:rPr lang="it-IT" sz="1600" b="1" dirty="0">
                          <a:latin typeface="Century Gothic" panose="020B0502020202020204" pitchFamily="34" charset="0"/>
                          <a:ea typeface="Times New Roman" panose="02020603050405020304" pitchFamily="18" charset="0"/>
                          <a:cs typeface="Calibri" panose="020F0502020204030204" pitchFamily="34" charset="0"/>
                        </a:rPr>
                        <a:t>Area di interesse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69512">
                <a:tc gridSpan="2">
                  <a:txBody>
                    <a:bodyPr/>
                    <a:lstStyle/>
                    <a:p>
                      <a:pPr marL="0" marR="0">
                        <a:spcBef>
                          <a:spcPts val="0"/>
                        </a:spcBef>
                        <a:spcAft>
                          <a:spcPts val="0"/>
                        </a:spcAft>
                      </a:pPr>
                      <a:r>
                        <a:rPr lang="it-IT" sz="14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it-IT" sz="14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Attività di servizio                          </a:t>
                      </a:r>
                    </a:p>
                    <a:p>
                      <a:pPr marL="0" marR="0">
                        <a:spcBef>
                          <a:spcPts val="0"/>
                        </a:spcBef>
                        <a:spcAft>
                          <a:spcPts val="0"/>
                        </a:spcAft>
                      </a:pPr>
                      <a:r>
                        <a:rPr lang="it-IT" sz="14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it-IT" sz="14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Sviluppo della membership          </a:t>
                      </a: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it-IT" sz="14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4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Sviluppo della Leadership </a:t>
                      </a:r>
                    </a:p>
                    <a:p>
                      <a:pPr marL="0" marR="0">
                        <a:spcBef>
                          <a:spcPts val="0"/>
                        </a:spcBef>
                        <a:spcAft>
                          <a:spcPts val="0"/>
                        </a:spcAft>
                      </a:pPr>
                      <a:r>
                        <a:rPr lang="it-IT" sz="14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4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4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4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Obiettivo personalizzato</a:t>
                      </a: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06511">
                <a:tc gridSpan="7">
                  <a:txBody>
                    <a:bodyPr/>
                    <a:lstStyle/>
                    <a:p>
                      <a:pPr marL="0" marR="0">
                        <a:spcBef>
                          <a:spcPts val="0"/>
                        </a:spcBef>
                        <a:spcAft>
                          <a:spcPts val="0"/>
                        </a:spcAft>
                      </a:pPr>
                      <a:r>
                        <a:rPr lang="it-IT" sz="1600" b="1"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Dichiarazione dell’obiettivo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3502">
                <a:tc gridSpan="7">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9600">
                <a:tc>
                  <a:txBody>
                    <a:bodyPr/>
                    <a:lstStyle/>
                    <a:p>
                      <a:pPr marL="0" marR="0">
                        <a:spcBef>
                          <a:spcPts val="0"/>
                        </a:spcBef>
                        <a:spcAft>
                          <a:spcPts val="0"/>
                        </a:spcAft>
                      </a:pPr>
                      <a:r>
                        <a:rPr lang="it-IT" sz="16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Fase d'azione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it-IT" sz="16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Parte responsabile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it-IT" sz="16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Risorse richieste (membri del team, tecnologia, fondi, ecc.)</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it-IT" sz="16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d’inizio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it-IT"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d’inizio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it-IT" sz="16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Scadenza</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35075">
                <a:tc>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435075">
                <a:tc>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35075">
                <a:tc>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35075">
                <a:tc>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35075">
                <a:tc>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it-IT"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36751">
                <a:tc gridSpan="3">
                  <a:txBody>
                    <a:bodyPr/>
                    <a:lstStyle/>
                    <a:p>
                      <a:pPr marL="47625" marR="0" indent="-47625">
                        <a:spcBef>
                          <a:spcPts val="0"/>
                        </a:spcBef>
                        <a:spcAft>
                          <a:spcPts val="0"/>
                        </a:spcAft>
                      </a:pPr>
                      <a:r>
                        <a:rPr lang="it-IT" sz="16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Valutazione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it-IT" sz="16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Modifiche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805013">
                <a:tc gridSpan="3">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1991147" y="2038908"/>
            <a:ext cx="6390852" cy="480060"/>
            <a:chOff x="1991147" y="2038908"/>
            <a:chExt cx="6390852" cy="480060"/>
          </a:xfrm>
        </p:grpSpPr>
        <p:sp>
          <p:nvSpPr>
            <p:cNvPr id="18" name="Text Box 13">
              <a:extLst>
                <a:ext uri="{FF2B5EF4-FFF2-40B4-BE49-F238E27FC236}">
                  <a16:creationId xmlns:a16="http://schemas.microsoft.com/office/drawing/2014/main" id="{5AB5F1F7-F987-478C-BF1B-5391DCB9F5FF}"/>
                </a:ext>
              </a:extLst>
            </p:cNvPr>
            <p:cNvSpPr txBox="1"/>
            <p:nvPr/>
          </p:nvSpPr>
          <p:spPr>
            <a:xfrm>
              <a:off x="2181646" y="2226233"/>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Indicare cosa intende realizzare in particolare il distretto.</a:t>
              </a: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1991147" y="2038908"/>
              <a:ext cx="201295" cy="389889"/>
              <a:chOff x="0" y="0"/>
              <a:chExt cx="201563" cy="390229"/>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318" y="1318"/>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1479" y="17718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1736972" y="990600"/>
            <a:ext cx="6992643" cy="343217"/>
            <a:chOff x="1736973"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1866561"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1736973"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133600"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A quale obiettivo si riferisce la vostra dichiarazione di obiettivo?</a:t>
              </a: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2350936"/>
            <a:chOff x="311150" y="2965269"/>
            <a:chExt cx="2889250" cy="2350936"/>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211580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Indicare come la vostra squadra realizzerà l'obiettivo. La fase d’azione deve essere specifica e misurabile. Includere dei dettagli, come il numero di Lions, le attività specifiche, le comunicazioni, ecc.</a:t>
              </a: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1917700" cy="1731653"/>
            <a:chOff x="3364122" y="3068947"/>
            <a:chExt cx="1917700" cy="1731653"/>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1917700" cy="1447800"/>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Indicare chi si impegnerà a completare ogni fase dell'azione.</a:t>
              </a: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200559" y="3066616"/>
            <a:ext cx="2926089" cy="1481375"/>
            <a:chOff x="6200559" y="3066616"/>
            <a:chExt cx="2926089" cy="1481375"/>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067886"/>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517783"/>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419953"/>
              <a:ext cx="2926089"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Indicare le risorse chiave o i contributi necessari per eseguire ogni fase d'azione.</a:t>
              </a: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237774" y="3021397"/>
            <a:ext cx="2651356" cy="2617403"/>
            <a:chOff x="9525000" y="3021397"/>
            <a:chExt cx="23641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021397"/>
              <a:ext cx="210821" cy="947418"/>
              <a:chOff x="10917579" y="3021397"/>
              <a:chExt cx="210821" cy="947418"/>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022864"/>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478515"/>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036002"/>
              <a:ext cx="210821" cy="947418"/>
              <a:chOff x="10114304" y="3036002"/>
              <a:chExt cx="210821" cy="947418"/>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037469"/>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493120"/>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525000" y="3298894"/>
              <a:ext cx="2364129" cy="233990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Indicare quando si dovrà avviare la pianificazione per completare ogni fase d'azione. Considerare il tempo necessario per seguire la parte responsabile quando si seleziona una scadenza.</a:t>
              </a: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562601" y="5567054"/>
            <a:ext cx="6326528" cy="1229591"/>
            <a:chOff x="5562601" y="5567054"/>
            <a:chExt cx="6326528" cy="1229591"/>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6121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5670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562601" y="5770889"/>
              <a:ext cx="6326528" cy="102575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Da completare durante tutto l'anno; in base alla valutazione, quali modifiche alla sequenza temporale/alle fasi d’azione elencate devono essere apportate per realizzare la dichiarazione di obiettivo sopra elencata?</a:t>
              </a: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152400" y="5560261"/>
            <a:ext cx="5334966" cy="1236383"/>
            <a:chOff x="152400" y="5560261"/>
            <a:chExt cx="5334966" cy="1236383"/>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560261"/>
              <a:ext cx="672448" cy="241863"/>
              <a:chOff x="0" y="0"/>
              <a:chExt cx="672535" cy="241886"/>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55659"/>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0"/>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152400" y="5774925"/>
              <a:ext cx="5334966" cy="1021719"/>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Da completare durante tutto l'anno; qualsiasi azione o feedback ricevuto che potrebbe influire sulla tempistica complessiva e sulle azioni necessarie per realizzare la dichiarazione dell'obiettivo sopra elencata.</a:t>
              </a: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2317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40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Esempi di piani d'azione</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it-IT" dirty="0">
                <a:solidFill>
                  <a:prstClr val="white"/>
                </a:solidFill>
              </a:rPr>
              <a:t>Area di interesse 1: Nuovi club</a:t>
            </a: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36430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extLst>
              <p:ext uri="{D42A27DB-BD31-4B8C-83A1-F6EECF244321}">
                <p14:modId xmlns:p14="http://schemas.microsoft.com/office/powerpoint/2010/main" val="3922657810"/>
              </p:ext>
            </p:extLst>
          </p:nvPr>
        </p:nvGraphicFramePr>
        <p:xfrm>
          <a:off x="800582" y="488858"/>
          <a:ext cx="10590836" cy="5880283"/>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it-IT" sz="1400" b="1" dirty="0">
                          <a:latin typeface="Century Gothic" panose="020B0502020202020204" pitchFamily="34" charset="0"/>
                          <a:ea typeface="Times New Roman" panose="02020603050405020304" pitchFamily="18" charset="0"/>
                          <a:cs typeface="Calibri" panose="020F0502020204030204" pitchFamily="34" charset="0"/>
                        </a:rPr>
                        <a:t>Area di interesse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it-IT" sz="13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Attività di servizio                          </a:t>
                      </a:r>
                    </a:p>
                    <a:p>
                      <a:pPr marL="0" marR="0">
                        <a:spcBef>
                          <a:spcPts val="0"/>
                        </a:spcBef>
                        <a:spcAft>
                          <a:spcPts val="0"/>
                        </a:spcAft>
                      </a:pPr>
                      <a:r>
                        <a:rPr lang="it-IT" sz="13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Sviluppo della membership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Sviluppo della Leadership </a:t>
                      </a:r>
                    </a:p>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Obiettivo personalizzato</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it-IT" sz="1400" b="1"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Dichiarazione dell’obiettivo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a:t>
                      </a:r>
                      <a:r>
                        <a:rPr lang="en-US" sz="1300" dirty="0">
                          <a:latin typeface="Century Gothic" panose="020B0502020202020204" pitchFamily="34" charset="0"/>
                          <a:ea typeface="Times New Roman" panose="02020603050405020304" pitchFamily="18" charset="0"/>
                          <a:cs typeface="Times New Roman" panose="02020603050405020304" pitchFamily="18" charset="0"/>
                        </a:rPr>
                        <a:t>”</a:t>
                      </a:r>
                      <a:r>
                        <a:rPr lang="it-IT" sz="1300" dirty="0">
                          <a:latin typeface="Century Gothic" panose="020B0502020202020204" pitchFamily="34" charset="0"/>
                          <a:ea typeface="Times New Roman" panose="02020603050405020304" pitchFamily="18" charset="0"/>
                          <a:cs typeface="Times New Roman" panose="02020603050405020304" pitchFamily="18" charset="0"/>
                        </a:rPr>
                        <a:t>Entro la fine dell'anno sociale ______, il nostro team fonderà un ulteriore club con almeno 20 soci fondatori</a:t>
                      </a:r>
                      <a:r>
                        <a:rPr lang="en-US" sz="1300" dirty="0">
                          <a:latin typeface="Century Gothic" panose="020B0502020202020204" pitchFamily="34" charset="0"/>
                          <a:ea typeface="Times New Roman" panose="02020603050405020304" pitchFamily="18" charset="0"/>
                          <a:cs typeface="Times New Roman" panose="02020603050405020304" pitchFamily="18" charset="0"/>
                        </a:rPr>
                        <a:t>”.</a:t>
                      </a:r>
                      <a:endParaRPr lang="it-IT" sz="1300" dirty="0">
                        <a:latin typeface="Century Gothic" panose="020B0502020202020204" pitchFamily="34"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Fase d'azione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Parte responsabile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Risorse richieste (membri del team, tecnologia, fondi, ecc.)</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d’inizio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it-IT"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d’inizio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Scadenza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418731">
                <a:tc>
                  <a:txBody>
                    <a:bodyPr/>
                    <a:lstStyle/>
                    <a:p>
                      <a:pPr marL="0" marR="0">
                        <a:spcBef>
                          <a:spcPts val="0"/>
                        </a:spcBef>
                        <a:spcAft>
                          <a:spcPts val="0"/>
                        </a:spcAft>
                      </a:pPr>
                      <a:r>
                        <a:rPr lang="it-IT" sz="1300" b="1" dirty="0">
                          <a:latin typeface="Century Gothic" panose="020B0502020202020204" pitchFamily="34" charset="0"/>
                          <a:ea typeface="Times New Roman" panose="02020603050405020304" pitchFamily="18" charset="0"/>
                          <a:cs typeface="Times New Roman" panose="02020603050405020304" pitchFamily="18" charset="0"/>
                        </a:rPr>
                        <a:t>Creare</a:t>
                      </a:r>
                      <a:r>
                        <a:rPr lang="it-IT" sz="1300" b="0" dirty="0">
                          <a:latin typeface="Century Gothic" panose="020B0502020202020204" pitchFamily="34" charset="0"/>
                          <a:ea typeface="Times New Roman" panose="02020603050405020304" pitchFamily="18" charset="0"/>
                          <a:cs typeface="Times New Roman" panose="02020603050405020304" pitchFamily="18" charset="0"/>
                        </a:rPr>
                        <a:t> una squadra per l'estensione dei club.</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Coordinatore Distrettuale GMT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Elenco dei membri interessati, email</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5 giugno 202X</a:t>
                      </a:r>
                    </a:p>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7 giugno 202X</a:t>
                      </a:r>
                    </a:p>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5590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1" dirty="0">
                          <a:latin typeface="Century Gothic" panose="020B0502020202020204" pitchFamily="34" charset="0"/>
                          <a:ea typeface="Times New Roman" panose="02020603050405020304" pitchFamily="18" charset="0"/>
                          <a:cs typeface="Times New Roman" panose="02020603050405020304" pitchFamily="18" charset="0"/>
                        </a:rPr>
                        <a:t>Selezionare</a:t>
                      </a:r>
                      <a:r>
                        <a:rPr lang="it-IT" sz="1300" dirty="0">
                          <a:latin typeface="Century Gothic" panose="020B0502020202020204" pitchFamily="34" charset="0"/>
                          <a:ea typeface="Times New Roman" panose="02020603050405020304" pitchFamily="18" charset="0"/>
                          <a:cs typeface="Times New Roman" panose="02020603050405020304" pitchFamily="18" charset="0"/>
                        </a:rPr>
                        <a:t> una località per il nuovo club.</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Squadra per l'estensione dei club</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dirty="0" err="1">
                          <a:latin typeface="Century Gothic" panose="020B0502020202020204" pitchFamily="34" charset="0"/>
                          <a:ea typeface="Times New Roman" panose="02020603050405020304" pitchFamily="18" charset="0"/>
                          <a:cs typeface="Times New Roman" panose="02020603050405020304" pitchFamily="18" charset="0"/>
                        </a:rPr>
                        <a:t>Nuovi</a:t>
                      </a:r>
                      <a:r>
                        <a:rPr lang="en-US" sz="1300" dirty="0">
                          <a:latin typeface="Century Gothic" panose="020B0502020202020204" pitchFamily="34" charset="0"/>
                          <a:ea typeface="Times New Roman" panose="02020603050405020304" pitchFamily="18" charset="0"/>
                          <a:cs typeface="Times New Roman" panose="02020603050405020304" pitchFamily="18" charset="0"/>
                        </a:rPr>
                        <a:t> club e v</a:t>
                      </a:r>
                      <a:r>
                        <a:rPr lang="it-IT" sz="1300" dirty="0" err="1">
                          <a:latin typeface="Century Gothic" panose="020B0502020202020204" pitchFamily="34" charset="0"/>
                          <a:ea typeface="Times New Roman" panose="02020603050405020304" pitchFamily="18" charset="0"/>
                          <a:cs typeface="Times New Roman" panose="02020603050405020304" pitchFamily="18" charset="0"/>
                        </a:rPr>
                        <a:t>alutazione</a:t>
                      </a:r>
                      <a:r>
                        <a:rPr lang="it-IT" sz="1300" dirty="0">
                          <a:latin typeface="Century Gothic" panose="020B0502020202020204" pitchFamily="34" charset="0"/>
                          <a:ea typeface="Times New Roman" panose="02020603050405020304" pitchFamily="18" charset="0"/>
                          <a:cs typeface="Times New Roman" panose="02020603050405020304" pitchFamily="18" charset="0"/>
                        </a:rPr>
                        <a:t> dei bisogni dei club e della comunità, piattaforma per le riunioni virtuali</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10 giugno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20 giugno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it-IT" sz="1300" b="1" dirty="0">
                          <a:latin typeface="Century Gothic" panose="020B0502020202020204" pitchFamily="34" charset="0"/>
                          <a:ea typeface="Times New Roman" panose="02020603050405020304" pitchFamily="18" charset="0"/>
                          <a:cs typeface="Times New Roman" panose="02020603050405020304" pitchFamily="18" charset="0"/>
                        </a:rPr>
                        <a:t>Scegliere</a:t>
                      </a:r>
                      <a:r>
                        <a:rPr lang="it-IT" sz="1300" b="0" dirty="0">
                          <a:latin typeface="Century Gothic" panose="020B0502020202020204" pitchFamily="34" charset="0"/>
                          <a:ea typeface="Times New Roman" panose="02020603050405020304" pitchFamily="18" charset="0"/>
                          <a:cs typeface="Times New Roman" panose="02020603050405020304" pitchFamily="18" charset="0"/>
                        </a:rPr>
                        <a:t> </a:t>
                      </a:r>
                      <a:r>
                        <a:rPr lang="it-IT" sz="1300" dirty="0">
                          <a:latin typeface="Century Gothic" panose="020B0502020202020204" pitchFamily="34" charset="0"/>
                          <a:ea typeface="Times New Roman" panose="02020603050405020304" pitchFamily="18" charset="0"/>
                          <a:cs typeface="Times New Roman" panose="02020603050405020304" pitchFamily="18" charset="0"/>
                        </a:rPr>
                        <a:t>un tema per il nuovo club in base ai bisogni della località selezionata.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Squadra per l'estensione dei club</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dirty="0">
                          <a:latin typeface="Century Gothic" panose="020B0502020202020204" pitchFamily="34" charset="0"/>
                        </a:rPr>
                        <a:t>Sito web dei club con interessi specifici, piattaforma per le riunioni virtuali</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10 giugno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20 giugno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770243">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300" b="1" dirty="0">
                          <a:latin typeface="Century Gothic" panose="020B0502020202020204" pitchFamily="34" charset="0"/>
                          <a:ea typeface="Times New Roman" panose="02020603050405020304" pitchFamily="18" charset="0"/>
                          <a:cs typeface="Times New Roman" panose="02020603050405020304" pitchFamily="18" charset="0"/>
                        </a:rPr>
                        <a:t>Promuovere </a:t>
                      </a:r>
                      <a:r>
                        <a:rPr lang="it-IT" sz="1300" dirty="0">
                          <a:latin typeface="Century Gothic" panose="020B0502020202020204" pitchFamily="34" charset="0"/>
                          <a:ea typeface="Times New Roman" panose="02020603050405020304" pitchFamily="18" charset="0"/>
                          <a:cs typeface="Times New Roman" panose="02020603050405020304" pitchFamily="18" charset="0"/>
                        </a:rPr>
                        <a:t>il nuovo club sui social media e altre piattaforme online.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Squadra per l'estensione dei club</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dirty="0">
                          <a:latin typeface="Century Gothic" panose="020B0502020202020204" pitchFamily="34" charset="0"/>
                        </a:rPr>
                        <a:t>Modelli di post sui social media, comunicazioni sugli eventi per nuovi club, guida allo sviluppo di nuovi club, budget di 100 USD per la pubblicità online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 luglio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 agosto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45079">
                <a:tc gridSpan="3">
                  <a:txBody>
                    <a:bodyPr/>
                    <a:lstStyle/>
                    <a:p>
                      <a:pPr marL="47625" marR="0" indent="-47625">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Valutazione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Modifiche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59615" y="1022257"/>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solidFill>
                  <a:sysClr val="windowText" lastClr="000000"/>
                </a:solidFill>
              </a:ln>
              <a:effectLst/>
              <a:ea typeface="ヒラギノ角ゴ Pro W3" pitchFamily="84" charset="-128"/>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3475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40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Esempi di piani d'azione</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it-IT" dirty="0">
                <a:solidFill>
                  <a:prstClr val="white"/>
                </a:solidFill>
              </a:rPr>
              <a:t>Area di interesse 2: Nuovi soci</a:t>
            </a: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71732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38347734"/>
              </p:ext>
            </p:extLst>
          </p:nvPr>
        </p:nvGraphicFramePr>
        <p:xfrm>
          <a:off x="458164" y="457200"/>
          <a:ext cx="10590836" cy="6332260"/>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it-IT" sz="1400" b="1" dirty="0">
                          <a:latin typeface="Century Gothic" panose="020B0502020202020204" pitchFamily="34" charset="0"/>
                          <a:ea typeface="Times New Roman" panose="02020603050405020304" pitchFamily="18" charset="0"/>
                          <a:cs typeface="Calibri" panose="020F0502020204030204" pitchFamily="34" charset="0"/>
                        </a:rPr>
                        <a:t>Area di interesse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it-IT" sz="13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Attività di servizio                          </a:t>
                      </a:r>
                    </a:p>
                    <a:p>
                      <a:pPr marL="0" marR="0">
                        <a:spcBef>
                          <a:spcPts val="0"/>
                        </a:spcBef>
                        <a:spcAft>
                          <a:spcPts val="0"/>
                        </a:spcAft>
                      </a:pPr>
                      <a:r>
                        <a:rPr lang="it-IT" sz="13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Sviluppo della membership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Sviluppo della Leadership </a:t>
                      </a:r>
                    </a:p>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Obiettivo personalizzato</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it-IT" sz="1400" b="1"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Dichiarazione dell’obiettivo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696429">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a:t>
                      </a:r>
                      <a:r>
                        <a:rPr lang="en-US" sz="1300" dirty="0">
                          <a:latin typeface="Century Gothic" panose="020B0502020202020204" pitchFamily="34" charset="0"/>
                          <a:ea typeface="Times New Roman" panose="02020603050405020304" pitchFamily="18" charset="0"/>
                          <a:cs typeface="Times New Roman" panose="02020603050405020304" pitchFamily="18" charset="0"/>
                        </a:rPr>
                        <a:t>“</a:t>
                      </a:r>
                      <a:r>
                        <a:rPr lang="it-IT" sz="1300" dirty="0">
                          <a:latin typeface="Century Gothic" panose="020B0502020202020204" pitchFamily="34" charset="0"/>
                          <a:ea typeface="Times New Roman" panose="02020603050405020304" pitchFamily="18" charset="0"/>
                          <a:cs typeface="Times New Roman" panose="02020603050405020304" pitchFamily="18" charset="0"/>
                        </a:rPr>
                        <a:t>Entro la fine di questo anno sociale i nostri club immetteranno ulteriori 10 nuovi soci nei club esistenti</a:t>
                      </a:r>
                      <a:r>
                        <a:rPr lang="en-US" sz="1300" dirty="0">
                          <a:latin typeface="Century Gothic" panose="020B0502020202020204" pitchFamily="34" charset="0"/>
                          <a:ea typeface="Times New Roman" panose="02020603050405020304" pitchFamily="18" charset="0"/>
                          <a:cs typeface="Times New Roman" panose="02020603050405020304" pitchFamily="18" charset="0"/>
                        </a:rPr>
                        <a:t>”.</a:t>
                      </a:r>
                      <a:endParaRPr lang="it-IT" sz="1300" dirty="0">
                        <a:latin typeface="Century Gothic" panose="020B0502020202020204" pitchFamily="34" charset="0"/>
                        <a:ea typeface="Times New Roman" panose="02020603050405020304" pitchFamily="18" charset="0"/>
                        <a:cs typeface="Times New Roman" panose="02020603050405020304" pitchFamily="18" charset="0"/>
                      </a:endParaRP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Fase d'azione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Parte responsabile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Risorse richieste (membri del team, tecnologia, fondi, ecc.)</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d’inizio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it-IT"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d’inizio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Scadenza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23737">
                <a:tc>
                  <a:txBody>
                    <a:bodyPr/>
                    <a:lstStyle/>
                    <a:p>
                      <a:pPr marL="0" marR="0">
                        <a:spcBef>
                          <a:spcPts val="0"/>
                        </a:spcBef>
                        <a:spcAft>
                          <a:spcPts val="0"/>
                        </a:spcAft>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Pianificare una riunione virtuale con i presidenti di zona per esaminare le risorse per le attività d’immissione soci come la guida Semplicemente... chiedete!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Coordinatore Distrettuale GLT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Informazioni di contatto dei presidenti di zona, calendario delle comunicazioni, piattaforma per riunioni virtuali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 maggio 202x</a:t>
                      </a:r>
                    </a:p>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15 maggio 202x</a:t>
                      </a:r>
                    </a:p>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2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Esaminare le risorse per le attività d’immissione soci con i presidenti di zona e comunicare la richiesta di formare la leadership di club sulle risorse.</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Coordinatore Distrettuale GLT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Semplicemente... chiedete! Guida al reclutamento di nuovi soci, piattaforma di riunioni virtuali</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15 maggio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15 giugno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Iniziare la formazione della leadership di club sulle risorse per l’immissione di soci e sulle migliori pratiche.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Presidenti di Zona</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Semplicemente... chiedete! Guida al reclutamento di nuovi soci, piattaforma di riunioni virtuali</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15 giugno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15 agosto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5079">
                <a:tc gridSpan="3">
                  <a:txBody>
                    <a:bodyPr/>
                    <a:lstStyle/>
                    <a:p>
                      <a:pPr marL="47625" marR="0" indent="-47625">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Valutazione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it-IT"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Modifiche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800582" y="838200"/>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73186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40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Esempi di piani d'azione</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it-IT" dirty="0">
                <a:solidFill>
                  <a:prstClr val="white"/>
                </a:solidFill>
              </a:rPr>
              <a:t>Area di interesse 3: Soddisfazione dei soci</a:t>
            </a: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70188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3690121516"/>
              </p:ext>
            </p:extLst>
          </p:nvPr>
        </p:nvGraphicFramePr>
        <p:xfrm>
          <a:off x="762482" y="304800"/>
          <a:ext cx="10667035" cy="6008199"/>
        </p:xfrm>
        <a:graphic>
          <a:graphicData uri="http://schemas.openxmlformats.org/drawingml/2006/table">
            <a:tbl>
              <a:tblPr firstRow="1" firstCol="1" bandRow="1"/>
              <a:tblGrid>
                <a:gridCol w="2769782">
                  <a:extLst>
                    <a:ext uri="{9D8B030D-6E8A-4147-A177-3AD203B41FA5}">
                      <a16:colId xmlns:a16="http://schemas.microsoft.com/office/drawing/2014/main" val="333775807"/>
                    </a:ext>
                  </a:extLst>
                </a:gridCol>
                <a:gridCol w="1783150">
                  <a:extLst>
                    <a:ext uri="{9D8B030D-6E8A-4147-A177-3AD203B41FA5}">
                      <a16:colId xmlns:a16="http://schemas.microsoft.com/office/drawing/2014/main" val="3900886396"/>
                    </a:ext>
                  </a:extLst>
                </a:gridCol>
                <a:gridCol w="206769">
                  <a:extLst>
                    <a:ext uri="{9D8B030D-6E8A-4147-A177-3AD203B41FA5}">
                      <a16:colId xmlns:a16="http://schemas.microsoft.com/office/drawing/2014/main" val="2158251681"/>
                    </a:ext>
                  </a:extLst>
                </a:gridCol>
                <a:gridCol w="3551398">
                  <a:extLst>
                    <a:ext uri="{9D8B030D-6E8A-4147-A177-3AD203B41FA5}">
                      <a16:colId xmlns:a16="http://schemas.microsoft.com/office/drawing/2014/main" val="3509548971"/>
                    </a:ext>
                  </a:extLst>
                </a:gridCol>
                <a:gridCol w="193086">
                  <a:extLst>
                    <a:ext uri="{9D8B030D-6E8A-4147-A177-3AD203B41FA5}">
                      <a16:colId xmlns:a16="http://schemas.microsoft.com/office/drawing/2014/main" val="1665258561"/>
                    </a:ext>
                  </a:extLst>
                </a:gridCol>
                <a:gridCol w="1121477">
                  <a:extLst>
                    <a:ext uri="{9D8B030D-6E8A-4147-A177-3AD203B41FA5}">
                      <a16:colId xmlns:a16="http://schemas.microsoft.com/office/drawing/2014/main" val="2281054647"/>
                    </a:ext>
                  </a:extLst>
                </a:gridCol>
                <a:gridCol w="1041373">
                  <a:extLst>
                    <a:ext uri="{9D8B030D-6E8A-4147-A177-3AD203B41FA5}">
                      <a16:colId xmlns:a16="http://schemas.microsoft.com/office/drawing/2014/main" val="347311735"/>
                    </a:ext>
                  </a:extLst>
                </a:gridCol>
              </a:tblGrid>
              <a:tr h="315875">
                <a:tc gridSpan="7">
                  <a:txBody>
                    <a:bodyPr/>
                    <a:lstStyle/>
                    <a:p>
                      <a:pPr marL="0" marR="0">
                        <a:spcBef>
                          <a:spcPts val="0"/>
                        </a:spcBef>
                        <a:spcAft>
                          <a:spcPts val="0"/>
                        </a:spcAft>
                      </a:pPr>
                      <a:r>
                        <a:rPr lang="it-IT" sz="1500" b="1" dirty="0">
                          <a:latin typeface="Century Gothic" panose="020B0502020202020204" pitchFamily="34" charset="0"/>
                          <a:ea typeface="Times New Roman" panose="02020603050405020304" pitchFamily="18" charset="0"/>
                          <a:cs typeface="Calibri" panose="020F0502020204030204" pitchFamily="34" charset="0"/>
                        </a:rPr>
                        <a:t>Area di interesse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4584">
                <a:tc gridSpan="2">
                  <a:txBody>
                    <a:bodyPr/>
                    <a:lstStyle/>
                    <a:p>
                      <a:pPr marL="0" marR="0">
                        <a:spcBef>
                          <a:spcPts val="0"/>
                        </a:spcBef>
                        <a:spcAft>
                          <a:spcPts val="0"/>
                        </a:spcAft>
                      </a:pPr>
                      <a:r>
                        <a:rPr lang="it-IT" sz="13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Attività di servizio                          </a:t>
                      </a:r>
                    </a:p>
                    <a:p>
                      <a:pPr marL="0" marR="0">
                        <a:spcBef>
                          <a:spcPts val="0"/>
                        </a:spcBef>
                        <a:spcAft>
                          <a:spcPts val="0"/>
                        </a:spcAft>
                      </a:pPr>
                      <a:r>
                        <a:rPr lang="it-IT" sz="13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Sviluppo della membership          </a:t>
                      </a: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Sviluppo della Leadership </a:t>
                      </a:r>
                    </a:p>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Obiettivo personalizzato</a:t>
                      </a: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16350">
                <a:tc gridSpan="7">
                  <a:txBody>
                    <a:bodyPr/>
                    <a:lstStyle/>
                    <a:p>
                      <a:pPr marL="0" marR="0">
                        <a:spcBef>
                          <a:spcPts val="0"/>
                        </a:spcBef>
                        <a:spcAft>
                          <a:spcPts val="0"/>
                        </a:spcAft>
                      </a:pPr>
                      <a:r>
                        <a:rPr lang="it-IT" sz="1500" b="1"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Dichiarazione dell’obiettivo</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9023">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  </a:t>
                      </a:r>
                      <a:r>
                        <a:rPr lang="en-US" sz="1300" b="0" dirty="0">
                          <a:latin typeface="Century Gothic" panose="020B0502020202020204" pitchFamily="34" charset="0"/>
                          <a:ea typeface="Times New Roman" panose="02020603050405020304" pitchFamily="18" charset="0"/>
                          <a:cs typeface="Times New Roman" panose="02020603050405020304" pitchFamily="18" charset="0"/>
                        </a:rPr>
                        <a:t>“</a:t>
                      </a:r>
                      <a:r>
                        <a:rPr lang="it-IT" sz="1300" b="0" dirty="0">
                          <a:latin typeface="Century Gothic" panose="020B0502020202020204" pitchFamily="34" charset="0"/>
                          <a:ea typeface="Times New Roman" panose="02020603050405020304" pitchFamily="18" charset="0"/>
                          <a:cs typeface="Times New Roman" panose="02020603050405020304" pitchFamily="18" charset="0"/>
                        </a:rPr>
                        <a:t>Entro la fine di quest'anno sociale il nostro distretto incrementerà</a:t>
                      </a:r>
                      <a:r>
                        <a:rPr lang="en-US" sz="1300" b="0" dirty="0">
                          <a:latin typeface="Century Gothic" panose="020B0502020202020204" pitchFamily="34" charset="0"/>
                          <a:ea typeface="Times New Roman" panose="02020603050405020304" pitchFamily="18" charset="0"/>
                          <a:cs typeface="Times New Roman" panose="02020603050405020304" pitchFamily="18" charset="0"/>
                        </a:rPr>
                        <a:t> </a:t>
                      </a:r>
                      <a:r>
                        <a:rPr lang="it-IT" sz="1300" b="0" dirty="0">
                          <a:latin typeface="Century Gothic" panose="020B0502020202020204" pitchFamily="34" charset="0"/>
                          <a:ea typeface="Times New Roman" panose="02020603050405020304" pitchFamily="18" charset="0"/>
                          <a:cs typeface="Times New Roman" panose="02020603050405020304" pitchFamily="18" charset="0"/>
                        </a:rPr>
                        <a:t>il suo obiettivo di crescita netta di </a:t>
                      </a:r>
                      <a:r>
                        <a:rPr lang="en-US" sz="1300" b="0" dirty="0">
                          <a:latin typeface="Century Gothic" panose="020B0502020202020204" pitchFamily="34" charset="0"/>
                          <a:ea typeface="Times New Roman" panose="02020603050405020304" pitchFamily="18" charset="0"/>
                          <a:cs typeface="Times New Roman" panose="02020603050405020304" pitchFamily="18" charset="0"/>
                        </a:rPr>
                        <a:t>3</a:t>
                      </a:r>
                      <a:r>
                        <a:rPr lang="it-IT" sz="1300" b="0" dirty="0">
                          <a:latin typeface="Century Gothic" panose="020B0502020202020204" pitchFamily="34" charset="0"/>
                          <a:ea typeface="Times New Roman" panose="02020603050405020304" pitchFamily="18" charset="0"/>
                          <a:cs typeface="Times New Roman" panose="02020603050405020304" pitchFamily="18" charset="0"/>
                        </a:rPr>
                        <a:t> soci</a:t>
                      </a:r>
                      <a:r>
                        <a:rPr lang="en-US" sz="1300" b="0" dirty="0">
                          <a:latin typeface="Century Gothic" panose="020B0502020202020204" pitchFamily="34" charset="0"/>
                          <a:ea typeface="Times New Roman" panose="02020603050405020304" pitchFamily="18" charset="0"/>
                          <a:cs typeface="Times New Roman" panose="02020603050405020304" pitchFamily="18" charset="0"/>
                        </a:rPr>
                        <a:t>”.</a:t>
                      </a:r>
                      <a:endParaRPr lang="it-IT" sz="1300" b="0" dirty="0">
                        <a:latin typeface="Century Gothic" panose="020B0502020202020204" pitchFamily="34" charset="0"/>
                        <a:ea typeface="Times New Roman" panose="02020603050405020304" pitchFamily="18" charset="0"/>
                        <a:cs typeface="Times New Roman" panose="02020603050405020304" pitchFamily="18" charset="0"/>
                      </a:endParaRP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0695">
                <a:tc>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Fase d'azione</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Parte responsabile</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Risorse richieste (membri del team, tecnologia, fondi, ecc.)</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d’inizio</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it-IT"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d’inizio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Scadenza</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692665">
                <a:tc>
                  <a:txBody>
                    <a:bodyPr/>
                    <a:lstStyle/>
                    <a:p>
                      <a:pPr marL="0" marR="0">
                        <a:spcBef>
                          <a:spcPts val="0"/>
                        </a:spcBef>
                        <a:spcAft>
                          <a:spcPts val="0"/>
                        </a:spcAft>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Esaminare la Guida alla soddisfazione dei soci e fissate una riunione con i membri dell'Area 3 di interesse.</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Leader del gruppo di lavoro dell’Area d’Interesse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Guida alla soddisfazione dei soci, dati</a:t>
                      </a:r>
                      <a:r>
                        <a:rPr lang="it-IT" sz="1300" noProof="0" dirty="0">
                          <a:latin typeface="Century Gothic" panose="020B0502020202020204" pitchFamily="34" charset="0"/>
                          <a:ea typeface="Times New Roman" panose="02020603050405020304" pitchFamily="18" charset="0"/>
                          <a:cs typeface="Times New Roman" panose="02020603050405020304" pitchFamily="18" charset="0"/>
                        </a:rPr>
                        <a:t> di contatto dei membri dell'area 3 di interesse, email</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15 gennaio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25 gennaio 202X</a:t>
                      </a:r>
                    </a:p>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97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Esaminare la Guida alla soddisfazione dei soci con i membri del gruppo di lavoro e discutere su come i club possono modificarla per adattarla al meglio alle loro esigenze.</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Leader del gruppo di lavoro dell’Area d’Interesse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Guida alla soddisfazione dei soci, piattaforma per riunioni virtuali</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 febbraio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15 febbraio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876870">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Pianificare le riunioni con la leadership di club per esaminare la Guida alla soddisfazione dei soci e come applicarla al meglio.</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Leader del gruppo di lavoro dell’Area d’Interesse 3</a:t>
                      </a:r>
                    </a:p>
                    <a:p>
                      <a:pPr marL="0" marR="0">
                        <a:spcBef>
                          <a:spcPts val="0"/>
                        </a:spcBef>
                        <a:spcAft>
                          <a:spcPts val="0"/>
                        </a:spcAft>
                      </a:pPr>
                      <a:endParaRPr lang="it-IT" sz="1300" dirty="0">
                        <a:latin typeface="Century Gothic" panose="020B0502020202020204" pitchFamily="34"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Informazioni di contatto della leadership del club, MyLCI, piattaforma per riunioni virtuali, calendario con le date disponibili</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15 febbraio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 marzo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7562">
                <a:tc gridSpan="3">
                  <a:txBody>
                    <a:bodyPr/>
                    <a:lstStyle/>
                    <a:p>
                      <a:pPr marL="47625" marR="0" indent="-47625">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Valutazione</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Modifiche</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5363">
                <a:tc gridSpan="3">
                  <a:txBody>
                    <a:bodyPr/>
                    <a:lstStyle/>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62482" y="838200"/>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778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rgbClr val="EBB700"/>
                </a:solidFill>
              </a:rPr>
              <a:t>Approccio per la membership globale</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3200" dirty="0"/>
              <a:t>Creare un piano</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Tree>
    <p:extLst>
      <p:ext uri="{BB962C8B-B14F-4D97-AF65-F5344CB8AC3E}">
        <p14:creationId xmlns:p14="http://schemas.microsoft.com/office/powerpoint/2010/main" val="32681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40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Esempi di piani d'azione</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it-IT" dirty="0">
                <a:solidFill>
                  <a:prstClr val="white"/>
                </a:solidFill>
              </a:rPr>
              <a:t>Area di interesse 4: Supporto dei leader</a:t>
            </a: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401356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43310592"/>
              </p:ext>
            </p:extLst>
          </p:nvPr>
        </p:nvGraphicFramePr>
        <p:xfrm>
          <a:off x="762000" y="336974"/>
          <a:ext cx="10743995" cy="6184052"/>
        </p:xfrm>
        <a:graphic>
          <a:graphicData uri="http://schemas.openxmlformats.org/drawingml/2006/table">
            <a:tbl>
              <a:tblPr firstRow="1" firstCol="1" bandRow="1"/>
              <a:tblGrid>
                <a:gridCol w="2817463">
                  <a:extLst>
                    <a:ext uri="{9D8B030D-6E8A-4147-A177-3AD203B41FA5}">
                      <a16:colId xmlns:a16="http://schemas.microsoft.com/office/drawing/2014/main" val="333775807"/>
                    </a:ext>
                  </a:extLst>
                </a:gridCol>
                <a:gridCol w="1789761">
                  <a:extLst>
                    <a:ext uri="{9D8B030D-6E8A-4147-A177-3AD203B41FA5}">
                      <a16:colId xmlns:a16="http://schemas.microsoft.com/office/drawing/2014/main" val="3900886396"/>
                    </a:ext>
                  </a:extLst>
                </a:gridCol>
                <a:gridCol w="207536">
                  <a:extLst>
                    <a:ext uri="{9D8B030D-6E8A-4147-A177-3AD203B41FA5}">
                      <a16:colId xmlns:a16="http://schemas.microsoft.com/office/drawing/2014/main" val="2158251681"/>
                    </a:ext>
                  </a:extLst>
                </a:gridCol>
                <a:gridCol w="3564564">
                  <a:extLst>
                    <a:ext uri="{9D8B030D-6E8A-4147-A177-3AD203B41FA5}">
                      <a16:colId xmlns:a16="http://schemas.microsoft.com/office/drawing/2014/main" val="3509548971"/>
                    </a:ext>
                  </a:extLst>
                </a:gridCol>
                <a:gridCol w="193802">
                  <a:extLst>
                    <a:ext uri="{9D8B030D-6E8A-4147-A177-3AD203B41FA5}">
                      <a16:colId xmlns:a16="http://schemas.microsoft.com/office/drawing/2014/main" val="1665258561"/>
                    </a:ext>
                  </a:extLst>
                </a:gridCol>
                <a:gridCol w="1125635">
                  <a:extLst>
                    <a:ext uri="{9D8B030D-6E8A-4147-A177-3AD203B41FA5}">
                      <a16:colId xmlns:a16="http://schemas.microsoft.com/office/drawing/2014/main" val="2281054647"/>
                    </a:ext>
                  </a:extLst>
                </a:gridCol>
                <a:gridCol w="1045234">
                  <a:extLst>
                    <a:ext uri="{9D8B030D-6E8A-4147-A177-3AD203B41FA5}">
                      <a16:colId xmlns:a16="http://schemas.microsoft.com/office/drawing/2014/main" val="347311735"/>
                    </a:ext>
                  </a:extLst>
                </a:gridCol>
              </a:tblGrid>
              <a:tr h="308802">
                <a:tc gridSpan="7">
                  <a:txBody>
                    <a:bodyPr/>
                    <a:lstStyle/>
                    <a:p>
                      <a:pPr marL="0" marR="0">
                        <a:spcBef>
                          <a:spcPts val="0"/>
                        </a:spcBef>
                        <a:spcAft>
                          <a:spcPts val="0"/>
                        </a:spcAft>
                      </a:pPr>
                      <a:r>
                        <a:rPr lang="it-IT" sz="1500" b="1" dirty="0">
                          <a:latin typeface="Century Gothic" panose="020B0502020202020204" pitchFamily="34" charset="0"/>
                          <a:ea typeface="Times New Roman" panose="02020603050405020304" pitchFamily="18" charset="0"/>
                          <a:cs typeface="Calibri" panose="020F0502020204030204" pitchFamily="34" charset="0"/>
                        </a:rPr>
                        <a:t>Area di interesse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73733">
                <a:tc gridSpan="2">
                  <a:txBody>
                    <a:bodyPr/>
                    <a:lstStyle/>
                    <a:p>
                      <a:pPr marL="0" marR="0">
                        <a:spcBef>
                          <a:spcPts val="0"/>
                        </a:spcBef>
                        <a:spcAft>
                          <a:spcPts val="0"/>
                        </a:spcAft>
                      </a:pPr>
                      <a:r>
                        <a:rPr lang="it-IT" sz="13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Attività di servizio                          </a:t>
                      </a:r>
                    </a:p>
                    <a:p>
                      <a:pPr marL="0" marR="0">
                        <a:spcBef>
                          <a:spcPts val="0"/>
                        </a:spcBef>
                        <a:spcAft>
                          <a:spcPts val="0"/>
                        </a:spcAft>
                      </a:pPr>
                      <a:r>
                        <a:rPr lang="it-IT" sz="13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Sviluppo della membership          </a:t>
                      </a: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Sviluppo della Leadership </a:t>
                      </a:r>
                    </a:p>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it-IT"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Obiettivo personalizzato</a:t>
                      </a: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09265">
                <a:tc gridSpan="7">
                  <a:txBody>
                    <a:bodyPr/>
                    <a:lstStyle/>
                    <a:p>
                      <a:pPr marL="0" marR="0">
                        <a:spcBef>
                          <a:spcPts val="0"/>
                        </a:spcBef>
                        <a:spcAft>
                          <a:spcPts val="0"/>
                        </a:spcAft>
                      </a:pPr>
                      <a:r>
                        <a:rPr lang="it-IT" sz="1500" b="1"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Dichiarazione dell’obiettivo</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7849">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Nel corso di questo anno sociale il nostro distretto organizzerà dei webinar trimestrali per supportare il successo dei club, come migliorare il coinvolgimento dei soci o l'utilizzo dei social media.</a:t>
                      </a: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15079">
                <a:tc>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Fase d'azione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Parte responsabile</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Risorse richieste (membri del team, tecnologia, fondi, ecc.)</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d’inizio</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it-IT"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d’inizio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Scadenza</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223504">
                <a:tc>
                  <a:txBody>
                    <a:bodyPr/>
                    <a:lstStyle/>
                    <a:p>
                      <a:pPr marL="0" marR="0">
                        <a:spcBef>
                          <a:spcPts val="0"/>
                        </a:spcBef>
                        <a:spcAft>
                          <a:spcPts val="0"/>
                        </a:spcAft>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Incontrarsi per discutere e scegliere il primo argomento del webinar di ottobre sul successo dei club e definire la logistica della riunione. Determinare come gestire gli archivi per uso futuro del club.</a:t>
                      </a:r>
                    </a:p>
                    <a:p>
                      <a:pPr marL="0" marR="0" algn="l" rtl="0">
                        <a:spcBef>
                          <a:spcPts val="0"/>
                        </a:spcBef>
                        <a:spcAft>
                          <a:spcPts val="0"/>
                        </a:spcAft>
                      </a:pP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Gruppo di lavoro dell’Area di interesse 4</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Piattaforma per riunioni virtuali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 luglio 202X</a:t>
                      </a:r>
                    </a:p>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10 luglio 202X</a:t>
                      </a:r>
                    </a:p>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7185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Raccogliere le risorse di supporto da promuovere durante il webinar.</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Membro del gruppo dell’Area di interesse 4: Lions Tizio</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0" dirty="0">
                          <a:latin typeface="Century Gothic" panose="020B0502020202020204" pitchFamily="34" charset="0"/>
                          <a:ea typeface="Times New Roman" panose="02020603050405020304" pitchFamily="18" charset="0"/>
                          <a:cs typeface="Times New Roman" panose="02020603050405020304" pitchFamily="18" charset="0"/>
                        </a:rPr>
                        <a:t>Sito web lionsclubs.org, risorse online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10 luglio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25 luglio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67631">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Richiedere supporto al relatore del webinar scelto.</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Membro del gruppo dell’Area di interesse 4: Lions Caio</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300" b="0" dirty="0">
                          <a:latin typeface="Century Gothic" panose="020B0502020202020204" pitchFamily="34" charset="0"/>
                        </a:rPr>
                        <a:t>Informazioni di contatto per il conduttore del webinar, email</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10 luglio 2021</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it-IT"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1300" dirty="0">
                          <a:latin typeface="Century Gothic" panose="020B0502020202020204" pitchFamily="34" charset="0"/>
                          <a:ea typeface="Times New Roman" panose="02020603050405020304" pitchFamily="18" charset="0"/>
                          <a:cs typeface="Times New Roman" panose="02020603050405020304" pitchFamily="18" charset="0"/>
                        </a:rPr>
                        <a:t>25 luglio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280383">
                <a:tc gridSpan="3">
                  <a:txBody>
                    <a:bodyPr/>
                    <a:lstStyle/>
                    <a:p>
                      <a:pPr marL="47625" marR="0" indent="-47625">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Valutazione</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it-IT"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Modifiche</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72254">
                <a:tc gridSpan="3">
                  <a:txBody>
                    <a:bodyPr/>
                    <a:lstStyle/>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it-IT"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872028" y="895722"/>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32716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5A860F9-1BA3-354B-86DA-E89FD361E4CC}"/>
              </a:ext>
            </a:extLst>
          </p:cNvPr>
          <p:cNvSpPr txBox="1"/>
          <p:nvPr/>
        </p:nvSpPr>
        <p:spPr>
          <a:xfrm>
            <a:off x="1066800" y="2262172"/>
            <a:ext cx="2286000" cy="369332"/>
          </a:xfrm>
          <a:prstGeom prst="rect">
            <a:avLst/>
          </a:prstGeom>
          <a:noFill/>
        </p:spPr>
        <p:txBody>
          <a:bodyPr wrap="square" rtlCol="0">
            <a:spAutoFit/>
          </a:bodyPr>
          <a:lstStyle/>
          <a:p>
            <a:pPr algn="ctr"/>
            <a:r>
              <a:rPr lang="it-IT" dirty="0"/>
              <a:t>Obiettivo  </a:t>
            </a:r>
          </a:p>
        </p:txBody>
      </p:sp>
      <p:sp>
        <p:nvSpPr>
          <p:cNvPr id="23" name="TextBox 22">
            <a:extLst>
              <a:ext uri="{FF2B5EF4-FFF2-40B4-BE49-F238E27FC236}">
                <a16:creationId xmlns:a16="http://schemas.microsoft.com/office/drawing/2014/main" id="{01DD24B8-0015-7E4F-838B-7AAD6C3CCE6E}"/>
              </a:ext>
            </a:extLst>
          </p:cNvPr>
          <p:cNvSpPr txBox="1"/>
          <p:nvPr/>
        </p:nvSpPr>
        <p:spPr>
          <a:xfrm>
            <a:off x="3639519" y="2221188"/>
            <a:ext cx="2286000" cy="369332"/>
          </a:xfrm>
          <a:prstGeom prst="rect">
            <a:avLst/>
          </a:prstGeom>
          <a:noFill/>
        </p:spPr>
        <p:txBody>
          <a:bodyPr wrap="square" rtlCol="0">
            <a:spAutoFit/>
          </a:bodyPr>
          <a:lstStyle/>
          <a:p>
            <a:pPr algn="ctr"/>
            <a:r>
              <a:rPr lang="it-IT" dirty="0"/>
              <a:t>Obiettivo</a:t>
            </a:r>
          </a:p>
        </p:txBody>
      </p:sp>
      <p:sp>
        <p:nvSpPr>
          <p:cNvPr id="24" name="TextBox 23">
            <a:extLst>
              <a:ext uri="{FF2B5EF4-FFF2-40B4-BE49-F238E27FC236}">
                <a16:creationId xmlns:a16="http://schemas.microsoft.com/office/drawing/2014/main" id="{02381947-6F98-2647-90DB-212128602614}"/>
              </a:ext>
            </a:extLst>
          </p:cNvPr>
          <p:cNvSpPr txBox="1"/>
          <p:nvPr/>
        </p:nvSpPr>
        <p:spPr>
          <a:xfrm>
            <a:off x="6248400" y="2225067"/>
            <a:ext cx="2286000" cy="369332"/>
          </a:xfrm>
          <a:prstGeom prst="rect">
            <a:avLst/>
          </a:prstGeom>
          <a:noFill/>
        </p:spPr>
        <p:txBody>
          <a:bodyPr wrap="square" rtlCol="0">
            <a:spAutoFit/>
          </a:bodyPr>
          <a:lstStyle/>
          <a:p>
            <a:pPr algn="ctr"/>
            <a:r>
              <a:rPr lang="it-IT" dirty="0"/>
              <a:t>Obiettivo</a:t>
            </a:r>
          </a:p>
        </p:txBody>
      </p:sp>
      <p:sp>
        <p:nvSpPr>
          <p:cNvPr id="28" name="Rectangle 27">
            <a:extLst>
              <a:ext uri="{FF2B5EF4-FFF2-40B4-BE49-F238E27FC236}">
                <a16:creationId xmlns:a16="http://schemas.microsoft.com/office/drawing/2014/main" id="{E30E5932-2596-504A-B30C-71B31BC4674B}"/>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it-IT" b="1" i="0" u="none" strike="noStrike" cap="none" normalizeH="0" dirty="0">
                <a:ln>
                  <a:noFill/>
                </a:ln>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b="1" dirty="0">
                <a:solidFill>
                  <a:srgbClr val="0A5496"/>
                </a:solidFill>
              </a:rPr>
              <a:t>Riepilogo del piano d'azione</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1</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Nuovi club</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2 </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Nuovi soci</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3</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Soddisfazione dei soci</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4</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Supporto dei leader</a:t>
            </a: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2" name="TextBox 1">
            <a:extLst>
              <a:ext uri="{FF2B5EF4-FFF2-40B4-BE49-F238E27FC236}">
                <a16:creationId xmlns:a16="http://schemas.microsoft.com/office/drawing/2014/main" id="{7E4D37A4-56E6-19AE-3E07-C9F63A12E193}"/>
              </a:ext>
            </a:extLst>
          </p:cNvPr>
          <p:cNvSpPr txBox="1"/>
          <p:nvPr/>
        </p:nvSpPr>
        <p:spPr>
          <a:xfrm>
            <a:off x="8813871" y="2216575"/>
            <a:ext cx="2286000" cy="369332"/>
          </a:xfrm>
          <a:prstGeom prst="rect">
            <a:avLst/>
          </a:prstGeom>
          <a:noFill/>
        </p:spPr>
        <p:txBody>
          <a:bodyPr wrap="square" rtlCol="0">
            <a:spAutoFit/>
          </a:bodyPr>
          <a:lstStyle/>
          <a:p>
            <a:pPr algn="ctr"/>
            <a:r>
              <a:rPr lang="it-IT" dirty="0"/>
              <a:t>Obiettivo</a:t>
            </a:r>
          </a:p>
        </p:txBody>
      </p:sp>
    </p:spTree>
    <p:extLst>
      <p:ext uri="{BB962C8B-B14F-4D97-AF65-F5344CB8AC3E}">
        <p14:creationId xmlns:p14="http://schemas.microsoft.com/office/powerpoint/2010/main" val="250144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36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Piano strategico</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7772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it-IT" sz="24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Supporto dell'innovazione</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it-IT"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Assicurarsi che tutti contribuiscano</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it-IT"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Attenzione iniziale sulla </a:t>
            </a:r>
            <a:r>
              <a:rPr kumimoji="0" lang="it-IT" sz="2000" b="0" i="0" u="none" strike="noStrike" cap="none" normalizeH="0" baseline="0" noProof="0" dirty="0" err="1">
                <a:ln>
                  <a:noFill/>
                </a:ln>
                <a:solidFill>
                  <a:prstClr val="white"/>
                </a:solidFill>
                <a:uLnTx/>
                <a:uFillTx/>
                <a:latin typeface="Arial" panose="020B0604020202020204" pitchFamily="34" charset="0"/>
                <a:ea typeface="ヒラギノ角ゴ Pro W3" charset="0"/>
                <a:cs typeface="Arial" panose="020B0604020202020204" pitchFamily="34" charset="0"/>
              </a:rPr>
              <a:t>quantit</a:t>
            </a:r>
            <a:r>
              <a:rPr lang="it-IT" sz="2000" dirty="0">
                <a:solidFill>
                  <a:prstClr val="white"/>
                </a:solidFill>
              </a:rPr>
              <a:t>à di</a:t>
            </a:r>
            <a:r>
              <a:rPr kumimoji="0" lang="it-IT"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 idee</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it-IT"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Essere positivi, senza commenti negativi</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it-IT"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Incoraggiare idee spontanee e sfidare se stessi</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it-IT"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Essere creativi</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it-IT"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Unire e migliorare le idee</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86957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b="1" dirty="0">
                <a:solidFill>
                  <a:srgbClr val="0A5496"/>
                </a:solidFill>
              </a:rPr>
              <a:t>Individuare le azioni e le tempistiche</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1</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Nuovi club</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2 </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Nuovi soci</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3</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Soddisfazione dei soci</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4</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Supporto dei leader</a:t>
            </a: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017163"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it-IT" sz="2000" dirty="0"/>
              <a:t>Dividetevi in quattro gruppi: uno per ciascuna area di interesse</a:t>
            </a:r>
          </a:p>
          <a:p>
            <a:pPr marL="514350" indent="-514350">
              <a:lnSpc>
                <a:spcPct val="110000"/>
              </a:lnSpc>
              <a:spcBef>
                <a:spcPts val="1200"/>
              </a:spcBef>
              <a:spcAft>
                <a:spcPts val="600"/>
              </a:spcAft>
              <a:buClr>
                <a:schemeClr val="tx1"/>
              </a:buClr>
              <a:buFont typeface="+mj-lt"/>
              <a:buAutoNum type="arabicParenR"/>
            </a:pPr>
            <a:r>
              <a:rPr lang="it-IT" sz="2000" dirty="0"/>
              <a:t>Ogni gruppo crea un elenco di azioni possibili, quindi sceglie le 2-3 migliori e aggiunge le descrizioni e gli intervalli di data</a:t>
            </a:r>
          </a:p>
          <a:p>
            <a:pPr marL="514350" indent="-514350">
              <a:lnSpc>
                <a:spcPct val="110000"/>
              </a:lnSpc>
              <a:spcBef>
                <a:spcPts val="1200"/>
              </a:spcBef>
              <a:spcAft>
                <a:spcPts val="600"/>
              </a:spcAft>
              <a:buClr>
                <a:schemeClr val="tx1"/>
              </a:buClr>
              <a:buFont typeface="+mj-lt"/>
              <a:buAutoNum type="arabicParenR"/>
            </a:pPr>
            <a:r>
              <a:rPr lang="it-IT" sz="2000" dirty="0"/>
              <a:t>Un portavoce di ogni gruppo condivide le idee discusse all’interno del gruppo</a:t>
            </a:r>
          </a:p>
          <a:p>
            <a:pPr marL="514350" indent="-514350">
              <a:lnSpc>
                <a:spcPct val="110000"/>
              </a:lnSpc>
              <a:spcBef>
                <a:spcPts val="1200"/>
              </a:spcBef>
              <a:spcAft>
                <a:spcPts val="600"/>
              </a:spcAft>
              <a:buClr>
                <a:schemeClr val="tx1"/>
              </a:buClr>
              <a:buFont typeface="+mj-lt"/>
              <a:buAutoNum type="arabicParenR"/>
            </a:pPr>
            <a:r>
              <a:rPr lang="it-IT" sz="2000" dirty="0"/>
              <a:t>Come gruppo, concluderemo il nostro elenco di azioni</a:t>
            </a:r>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p:txBody>
      </p:sp>
    </p:spTree>
    <p:extLst>
      <p:ext uri="{BB962C8B-B14F-4D97-AF65-F5344CB8AC3E}">
        <p14:creationId xmlns:p14="http://schemas.microsoft.com/office/powerpoint/2010/main" val="236442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E639F409-2115-254D-AC65-89E33A9B01EF}"/>
              </a:ext>
            </a:extLst>
          </p:cNvPr>
          <p:cNvGrpSpPr/>
          <p:nvPr/>
        </p:nvGrpSpPr>
        <p:grpSpPr>
          <a:xfrm>
            <a:off x="461097" y="766514"/>
            <a:ext cx="10788963" cy="5712510"/>
            <a:chOff x="461097" y="766514"/>
            <a:chExt cx="10788963" cy="5712510"/>
          </a:xfrm>
        </p:grpSpPr>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4400" b="1" dirty="0"/>
                <a:t>A meno che non venga preso un impegno,</a:t>
              </a:r>
            </a:p>
            <a:p>
              <a:r>
                <a:rPr lang="it-IT" sz="4400" b="1" dirty="0"/>
                <a:t>ci sono solo promesse e </a:t>
              </a:r>
            </a:p>
            <a:p>
              <a:r>
                <a:rPr lang="it-IT" sz="4400" b="1" dirty="0"/>
                <a:t>speranze... ma nessun piano.</a:t>
              </a:r>
            </a:p>
          </p:txBody>
        </p:sp>
        <p:sp>
          <p:nvSpPr>
            <p:cNvPr id="19" name="Quote">
              <a:extLst>
                <a:ext uri="{FF2B5EF4-FFF2-40B4-BE49-F238E27FC236}">
                  <a16:creationId xmlns:a16="http://schemas.microsoft.com/office/drawing/2014/main" id="{B7FB3DAC-63D4-B148-88F5-75FA7D71423D}"/>
                </a:ext>
              </a:extLst>
            </p:cNvPr>
            <p:cNvSpPr/>
            <p:nvPr/>
          </p:nvSpPr>
          <p:spPr>
            <a:xfrm>
              <a:off x="461097" y="766514"/>
              <a:ext cx="1513719" cy="2834105"/>
            </a:xfrm>
            <a:prstGeom prst="rect">
              <a:avLst/>
            </a:prstGeom>
          </p:spPr>
          <p:txBody>
            <a:bodyPr wrap="square" lIns="63496" tIns="31748" rIns="63496" bIns="31748">
              <a:spAutoFit/>
            </a:bodyPr>
            <a:lstStyle/>
            <a:p>
              <a:pPr algn="ctr"/>
              <a:r>
                <a:rPr lang="it-IT" sz="18000" b="1" dirty="0">
                  <a:solidFill>
                    <a:srgbClr val="EBB700"/>
                  </a:solidFill>
                  <a:latin typeface="Open Sans"/>
                  <a:cs typeface="Open Sans"/>
                </a:rPr>
                <a:t>“</a:t>
              </a:r>
            </a:p>
          </p:txBody>
        </p:sp>
        <p:sp>
          <p:nvSpPr>
            <p:cNvPr id="20" name="Quote">
              <a:extLst>
                <a:ext uri="{FF2B5EF4-FFF2-40B4-BE49-F238E27FC236}">
                  <a16:creationId xmlns:a16="http://schemas.microsoft.com/office/drawing/2014/main" id="{E3DAE31F-0978-3144-B36A-5737DFED62EE}"/>
                </a:ext>
              </a:extLst>
            </p:cNvPr>
            <p:cNvSpPr/>
            <p:nvPr/>
          </p:nvSpPr>
          <p:spPr>
            <a:xfrm>
              <a:off x="9736341" y="3644919"/>
              <a:ext cx="1513719" cy="2834105"/>
            </a:xfrm>
            <a:prstGeom prst="rect">
              <a:avLst/>
            </a:prstGeom>
          </p:spPr>
          <p:txBody>
            <a:bodyPr wrap="square" lIns="63496" tIns="31748" rIns="63496" bIns="31748">
              <a:spAutoFit/>
            </a:bodyPr>
            <a:lstStyle/>
            <a:p>
              <a:pPr algn="ctr"/>
              <a:r>
                <a:rPr lang="it-IT" sz="18000" b="1" dirty="0">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it-IT" sz="2400" b="1" dirty="0">
                <a:solidFill>
                  <a:schemeClr val="bg1"/>
                </a:solidFill>
              </a:rPr>
              <a:t>Peter F. Drucker</a:t>
            </a:r>
          </a:p>
        </p:txBody>
      </p:sp>
    </p:spTree>
    <p:extLst>
      <p:ext uri="{BB962C8B-B14F-4D97-AF65-F5344CB8AC3E}">
        <p14:creationId xmlns:p14="http://schemas.microsoft.com/office/powerpoint/2010/main" val="274750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en-US" sz="3200" b="1" dirty="0" err="1">
                <a:solidFill>
                  <a:srgbClr val="0A5496"/>
                </a:solidFill>
              </a:rPr>
              <a:t>Esempio</a:t>
            </a:r>
            <a:r>
              <a:rPr lang="en-US" sz="3200" b="1" dirty="0">
                <a:solidFill>
                  <a:srgbClr val="0A5496"/>
                </a:solidFill>
              </a:rPr>
              <a:t> di </a:t>
            </a:r>
            <a:r>
              <a:rPr lang="en-US" sz="3200" b="1" dirty="0" err="1">
                <a:solidFill>
                  <a:srgbClr val="0A5496"/>
                </a:solidFill>
              </a:rPr>
              <a:t>Organigramma</a:t>
            </a:r>
            <a:r>
              <a:rPr lang="en-US" sz="3200" b="1" dirty="0">
                <a:solidFill>
                  <a:srgbClr val="0A5496"/>
                </a:solidFill>
              </a:rPr>
              <a:t> del Gruppo di </a:t>
            </a:r>
            <a:r>
              <a:rPr lang="en-US" sz="3200" b="1" dirty="0" err="1">
                <a:solidFill>
                  <a:srgbClr val="0A5496"/>
                </a:solidFill>
              </a:rPr>
              <a:t>lavoro</a:t>
            </a:r>
            <a:endParaRPr lang="en-US" sz="3200" b="1" dirty="0">
              <a:solidFill>
                <a:srgbClr val="0A5496"/>
              </a:solidFill>
            </a:endParaRP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leader del gruppo di lavoro</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Membri del gruppo di lavoro</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196075" y="1710996"/>
            <a:ext cx="8386499" cy="4321515"/>
            <a:chOff x="2739960" y="955830"/>
            <a:chExt cx="6289874"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739960" y="955830"/>
              <a:ext cx="6289874" cy="3241136"/>
              <a:chOff x="2443043" y="924825"/>
              <a:chExt cx="6289874"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443043" y="924825"/>
                <a:ext cx="6289874" cy="3241136"/>
                <a:chOff x="2935415" y="862828"/>
                <a:chExt cx="5773026"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2935415" y="862828"/>
                  <a:ext cx="5773026" cy="3023831"/>
                  <a:chOff x="1782099" y="1266013"/>
                  <a:chExt cx="5998701"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1833701" y="1615170"/>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EBB700"/>
                        </a:solidFill>
                        <a:effectLst>
                          <a:innerShdw blurRad="63500" dist="50800" dir="13500000">
                            <a:prstClr val="black">
                              <a:alpha val="50000"/>
                            </a:prstClr>
                          </a:innerShdw>
                        </a:effectLst>
                        <a:sym typeface="Fira Sans Extra Condensed Medium"/>
                      </a:rPr>
                      <a:t>Area d’Interesse 1:</a:t>
                    </a:r>
                  </a:p>
                  <a:p>
                    <a:r>
                      <a:rPr lang="en" dirty="0">
                        <a:solidFill>
                          <a:srgbClr val="EBB700"/>
                        </a:solidFill>
                        <a:effectLst>
                          <a:innerShdw blurRad="63500" dist="50800" dir="13500000">
                            <a:prstClr val="black">
                              <a:alpha val="50000"/>
                            </a:prstClr>
                          </a:innerShdw>
                        </a:effectLst>
                        <a:sym typeface="Fira Sans Extra Condensed Medium"/>
                      </a:rPr>
                      <a:t>Nuovi Club</a:t>
                    </a:r>
                    <a:endParaRPr dirty="0">
                      <a:solidFill>
                        <a:srgbClr val="EBB700"/>
                      </a:solidFill>
                      <a:effectLst>
                        <a:innerShdw blurRad="63500" dist="50800" dir="13500000">
                          <a:prstClr val="black">
                            <a:alpha val="50000"/>
                          </a:prstClr>
                        </a:innerShdw>
                      </a:effectLst>
                      <a:sym typeface="Fira Sans Extra Condensed Medium"/>
                    </a:endParaRP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782885" y="1620204"/>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407CCA"/>
                        </a:solidFill>
                        <a:effectLst>
                          <a:innerShdw blurRad="63500" dist="50800" dir="13500000">
                            <a:prstClr val="black">
                              <a:alpha val="50000"/>
                            </a:prstClr>
                          </a:innerShdw>
                        </a:effectLst>
                        <a:sym typeface="Fira Sans Extra Condensed Medium"/>
                      </a:rPr>
                      <a:t>Area d’interesse 2:</a:t>
                    </a:r>
                  </a:p>
                  <a:p>
                    <a:r>
                      <a:rPr lang="en" dirty="0">
                        <a:solidFill>
                          <a:srgbClr val="407CCA"/>
                        </a:solidFill>
                        <a:effectLst>
                          <a:innerShdw blurRad="63500" dist="50800" dir="13500000">
                            <a:prstClr val="black">
                              <a:alpha val="50000"/>
                            </a:prstClr>
                          </a:innerShdw>
                        </a:effectLst>
                        <a:sym typeface="Fira Sans Extra Condensed Medium"/>
                      </a:rPr>
                      <a:t>Nuovi soci</a:t>
                    </a:r>
                    <a:endParaRPr dirty="0">
                      <a:solidFill>
                        <a:srgbClr val="407CCA"/>
                      </a:solidFill>
                      <a:effectLst>
                        <a:innerShdw blurRad="63500" dist="50800" dir="13500000">
                          <a:prstClr val="black">
                            <a:alpha val="50000"/>
                          </a:prstClr>
                        </a:innerShdw>
                      </a:effectLst>
                      <a:sym typeface="Fira Sans Extra Condensed Medium"/>
                    </a:endParaRP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782099" y="3672619"/>
                    <a:ext cx="1884600" cy="429600"/>
                  </a:xfrm>
                  <a:prstGeom prst="rect">
                    <a:avLst/>
                  </a:prstGeom>
                  <a:noFill/>
                  <a:ln>
                    <a:noFill/>
                  </a:ln>
                </p:spPr>
                <p:txBody>
                  <a:bodyPr spcFirstLastPara="1" wrap="square" lIns="121900" tIns="121900" rIns="121900" bIns="121900" anchor="ctr" anchorCtr="0">
                    <a:noAutofit/>
                  </a:bodyPr>
                  <a:lstStyle/>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Area d’Interesse 4:</a:t>
                    </a:r>
                  </a:p>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Supporto dei leader</a:t>
                    </a:r>
                    <a:endParaRPr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738206" y="3705151"/>
                    <a:ext cx="2042594"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Area d’interese 3:</a:t>
                    </a:r>
                  </a:p>
                  <a:p>
                    <a:pPr defTabSz="1219170" fontAlgn="auto">
                      <a:spcBef>
                        <a:spcPts val="0"/>
                      </a:spcBef>
                      <a:spcAft>
                        <a:spcPts val="0"/>
                      </a:spcAft>
                      <a:defRPr/>
                    </a:pPr>
                    <a:r>
                      <a:rPr lang="en-US"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S</a:t>
                    </a: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oddistazione dei soci</a:t>
                    </a:r>
                    <a:endParaRPr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b="1" dirty="0">
                  <a:solidFill>
                    <a:srgbClr val="0D2240"/>
                  </a:solidFill>
                  <a:latin typeface="Helvetica Neue"/>
                </a:rPr>
                <a:t> Global Membership Approach Support Lead</a:t>
              </a:r>
            </a:p>
          </p:txBody>
        </p:sp>
      </p:grpSp>
      <p:grpSp>
        <p:nvGrpSpPr>
          <p:cNvPr id="5" name="Group 4">
            <a:extLst>
              <a:ext uri="{FF2B5EF4-FFF2-40B4-BE49-F238E27FC236}">
                <a16:creationId xmlns:a16="http://schemas.microsoft.com/office/drawing/2014/main" id="{7AED911B-FEC7-427A-A1EB-937C36D12233}"/>
              </a:ext>
            </a:extLst>
          </p:cNvPr>
          <p:cNvGrpSpPr/>
          <p:nvPr/>
        </p:nvGrpSpPr>
        <p:grpSpPr>
          <a:xfrm>
            <a:off x="468921" y="2213318"/>
            <a:ext cx="1706880" cy="1069284"/>
            <a:chOff x="351691" y="1659988"/>
            <a:chExt cx="1280160" cy="801963"/>
          </a:xfrm>
        </p:grpSpPr>
        <p:cxnSp>
          <p:nvCxnSpPr>
            <p:cNvPr id="3" name="Straight Connector 2">
              <a:extLst>
                <a:ext uri="{FF2B5EF4-FFF2-40B4-BE49-F238E27FC236}">
                  <a16:creationId xmlns:a16="http://schemas.microsoft.com/office/drawing/2014/main" id="{F8252182-FCED-48BF-BCA8-11B336AB9800}"/>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CB726B0F-3775-4E81-9177-12979AB2002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B3274E3-D49F-46BA-9AAB-48F492B7DFBF}"/>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57A583B-5FEB-4810-8B5F-AB8A2BE59143}"/>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07" name="Group 106">
            <a:extLst>
              <a:ext uri="{FF2B5EF4-FFF2-40B4-BE49-F238E27FC236}">
                <a16:creationId xmlns:a16="http://schemas.microsoft.com/office/drawing/2014/main" id="{82396E36-F12C-4422-AD43-3682CBD5593C}"/>
              </a:ext>
            </a:extLst>
          </p:cNvPr>
          <p:cNvGrpSpPr/>
          <p:nvPr/>
        </p:nvGrpSpPr>
        <p:grpSpPr>
          <a:xfrm>
            <a:off x="550584" y="4142643"/>
            <a:ext cx="1706880" cy="1069284"/>
            <a:chOff x="351691" y="1659988"/>
            <a:chExt cx="1280160" cy="801963"/>
          </a:xfrm>
        </p:grpSpPr>
        <p:cxnSp>
          <p:nvCxnSpPr>
            <p:cNvPr id="108" name="Straight Connector 107">
              <a:extLst>
                <a:ext uri="{FF2B5EF4-FFF2-40B4-BE49-F238E27FC236}">
                  <a16:creationId xmlns:a16="http://schemas.microsoft.com/office/drawing/2014/main" id="{48D52EB8-01C3-4F21-B4DD-25815F187B5F}"/>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70A3E020-9F80-4CFD-916D-5E1FDEE7D759}"/>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4C3FE34-C650-492C-9EF9-77CDD6699C3A}"/>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969923A-93E4-4F3B-B72A-D8FA2B091BE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2" name="Group 111">
            <a:extLst>
              <a:ext uri="{FF2B5EF4-FFF2-40B4-BE49-F238E27FC236}">
                <a16:creationId xmlns:a16="http://schemas.microsoft.com/office/drawing/2014/main" id="{C395059D-B4B8-4037-87EB-830E80CAADDF}"/>
              </a:ext>
            </a:extLst>
          </p:cNvPr>
          <p:cNvGrpSpPr/>
          <p:nvPr/>
        </p:nvGrpSpPr>
        <p:grpSpPr>
          <a:xfrm>
            <a:off x="10036279" y="2146893"/>
            <a:ext cx="1706880" cy="1069284"/>
            <a:chOff x="351691" y="1659988"/>
            <a:chExt cx="1280160" cy="801963"/>
          </a:xfrm>
        </p:grpSpPr>
        <p:cxnSp>
          <p:nvCxnSpPr>
            <p:cNvPr id="113" name="Straight Connector 112">
              <a:extLst>
                <a:ext uri="{FF2B5EF4-FFF2-40B4-BE49-F238E27FC236}">
                  <a16:creationId xmlns:a16="http://schemas.microsoft.com/office/drawing/2014/main" id="{5B1574D9-E6C9-437E-BCE6-5268A6FBA8EA}"/>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C346963-D908-480A-B76B-5C6EBB211C1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7E0962BA-D2CE-43C9-A2E3-F585D89EEEDC}"/>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C7480D6-7996-4B83-9B71-19F62404020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id="{5AD6AB64-6CE0-4BCB-AD6B-8A1AEA514034}"/>
              </a:ext>
            </a:extLst>
          </p:cNvPr>
          <p:cNvGrpSpPr/>
          <p:nvPr/>
        </p:nvGrpSpPr>
        <p:grpSpPr>
          <a:xfrm>
            <a:off x="10007964" y="4149077"/>
            <a:ext cx="1706880" cy="1069284"/>
            <a:chOff x="351691" y="1659988"/>
            <a:chExt cx="1280160" cy="801963"/>
          </a:xfrm>
        </p:grpSpPr>
        <p:cxnSp>
          <p:nvCxnSpPr>
            <p:cNvPr id="118" name="Straight Connector 117">
              <a:extLst>
                <a:ext uri="{FF2B5EF4-FFF2-40B4-BE49-F238E27FC236}">
                  <a16:creationId xmlns:a16="http://schemas.microsoft.com/office/drawing/2014/main" id="{8E94CEBA-641A-4F3C-BD9C-95C7280D6F95}"/>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E0FE95F-F657-46B7-AFAD-EB1074333DB3}"/>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FC330F06-8EC6-4DFB-96AB-D131BF011166}"/>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772207D-3425-4C99-8D6C-B59BC4D4E7A4}"/>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39691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683981" y="86139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bg1"/>
                </a:solidFill>
                <a:latin typeface="Arial" panose="020B0604020202020204" pitchFamily="34" charset="0"/>
                <a:cs typeface="Arial" panose="020B0604020202020204" pitchFamily="34" charset="0"/>
              </a:rPr>
              <a:t>Siamo tutti insieme in questo viaggio!</a:t>
            </a: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it-IT" sz="2400" b="1" dirty="0">
                <a:solidFill>
                  <a:schemeClr val="bg1"/>
                </a:solidFill>
              </a:rPr>
              <a:t>Il supporto è disponibile ...</a:t>
            </a:r>
          </a:p>
          <a:p>
            <a:pPr marL="457200" indent="-457200" fontAlgn="auto">
              <a:spcAft>
                <a:spcPts val="1200"/>
              </a:spcAft>
              <a:buFont typeface="+mj-lt"/>
              <a:buAutoNum type="arabicPeriod"/>
            </a:pPr>
            <a:r>
              <a:rPr lang="it-IT" sz="1800" dirty="0">
                <a:solidFill>
                  <a:schemeClr val="bg1"/>
                </a:solidFill>
              </a:rPr>
              <a:t>Leader del Global Action Team</a:t>
            </a:r>
          </a:p>
          <a:p>
            <a:pPr marL="457200" indent="-457200" fontAlgn="auto">
              <a:spcAft>
                <a:spcPts val="1200"/>
              </a:spcAft>
              <a:buFont typeface="+mj-lt"/>
              <a:buAutoNum type="arabicPeriod"/>
            </a:pPr>
            <a:r>
              <a:rPr lang="it-IT" sz="1800" dirty="0">
                <a:solidFill>
                  <a:schemeClr val="bg1"/>
                </a:solidFill>
              </a:rPr>
              <a:t>Staff addetto al GAT di Lions Clubs International</a:t>
            </a:r>
          </a:p>
          <a:p>
            <a:pPr marL="457200" indent="-457200" fontAlgn="auto">
              <a:spcAft>
                <a:spcPts val="1200"/>
              </a:spcAft>
              <a:buFont typeface="+mj-lt"/>
              <a:buAutoNum type="arabicPeriod"/>
            </a:pPr>
            <a:r>
              <a:rPr lang="it-IT" sz="1800" dirty="0">
                <a:solidFill>
                  <a:schemeClr val="bg1"/>
                </a:solidFill>
              </a:rPr>
              <a:t>PIP, PID, PCC e PDG </a:t>
            </a:r>
          </a:p>
          <a:p>
            <a:pPr marL="457200" indent="-457200" fontAlgn="auto">
              <a:spcAft>
                <a:spcPts val="1200"/>
              </a:spcAft>
              <a:buFont typeface="+mj-lt"/>
              <a:buAutoNum type="arabicPeriod"/>
            </a:pPr>
            <a:r>
              <a:rPr lang="it-IT" sz="1800" dirty="0">
                <a:solidFill>
                  <a:schemeClr val="bg1"/>
                </a:solidFill>
              </a:rPr>
              <a:t>Comitati esistenti</a:t>
            </a:r>
          </a:p>
          <a:p>
            <a:pPr marL="489915" indent="-457200" fontAlgn="auto">
              <a:spcAft>
                <a:spcPts val="1200"/>
              </a:spcAft>
              <a:buFont typeface="+mj-lt"/>
              <a:buAutoNum type="arabicPeriod"/>
            </a:pPr>
            <a:r>
              <a:rPr lang="it-IT" sz="1800" dirty="0">
                <a:solidFill>
                  <a:schemeClr val="bg1"/>
                </a:solidFill>
              </a:rPr>
              <a:t>DG in altri distretti</a:t>
            </a:r>
          </a:p>
          <a:p>
            <a:pPr marL="489915" indent="-457200" fontAlgn="auto">
              <a:spcAft>
                <a:spcPts val="1200"/>
              </a:spcAft>
              <a:buFont typeface="+mj-lt"/>
              <a:buAutoNum type="arabicPeriod"/>
            </a:pPr>
            <a:r>
              <a:rPr lang="it-IT" sz="1800" dirty="0">
                <a:solidFill>
                  <a:schemeClr val="bg1"/>
                </a:solidFill>
              </a:rPr>
              <a:t>Presidenti di Zona/Circoscrizione e Lions Guida Certificati</a:t>
            </a:r>
          </a:p>
          <a:p>
            <a:pPr marL="489915" indent="-457200" fontAlgn="auto">
              <a:spcAft>
                <a:spcPts val="1200"/>
              </a:spcAft>
              <a:buFont typeface="+mj-lt"/>
              <a:buAutoNum type="arabicPeriod"/>
            </a:pPr>
            <a:r>
              <a:rPr lang="it-IT" sz="1800" dirty="0">
                <a:solidFill>
                  <a:schemeClr val="bg1"/>
                </a:solidFill>
              </a:rPr>
              <a:t>Leadership di club e soci Lions</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extLst>
              <p:ext uri="{D42A27DB-BD31-4B8C-83A1-F6EECF244321}">
                <p14:modId xmlns:p14="http://schemas.microsoft.com/office/powerpoint/2010/main" val="2672683789"/>
              </p:ext>
            </p:extLst>
          </p:nvPr>
        </p:nvGraphicFramePr>
        <p:xfrm>
          <a:off x="8435579" y="1447726"/>
          <a:ext cx="3429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dirty="0">
              <a:solidFill>
                <a:schemeClr val="bg1"/>
              </a:solidFill>
            </a:endParaRPr>
          </a:p>
        </p:txBody>
      </p:sp>
    </p:spTree>
    <p:extLst>
      <p:ext uri="{BB962C8B-B14F-4D97-AF65-F5344CB8AC3E}">
        <p14:creationId xmlns:p14="http://schemas.microsoft.com/office/powerpoint/2010/main" val="128374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it-IT" sz="3200" b="1" dirty="0">
                <a:solidFill>
                  <a:srgbClr val="0A5496"/>
                </a:solidFill>
                <a:latin typeface="Arial" charset="0"/>
                <a:ea typeface="Arial" charset="0"/>
                <a:cs typeface="Arial" charset="0"/>
              </a:rPr>
              <a:t>Risorse disponibili</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28</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it-IT" sz="1400" b="1" dirty="0">
                <a:solidFill>
                  <a:srgbClr val="00338D"/>
                </a:solidFill>
                <a:latin typeface="Arial" charset="0"/>
                <a:ea typeface="Arial" charset="0"/>
                <a:cs typeface="Arial" charset="0"/>
              </a:rPr>
              <a:t>Rinvigorire i distretti con nuovi club</a:t>
            </a:r>
          </a:p>
          <a:p>
            <a:pPr marL="0" indent="0" fontAlgn="auto">
              <a:lnSpc>
                <a:spcPct val="100000"/>
              </a:lnSpc>
              <a:spcBef>
                <a:spcPts val="0"/>
              </a:spcBef>
              <a:spcAft>
                <a:spcPts val="200"/>
              </a:spcAft>
              <a:buClr>
                <a:srgbClr val="FFC000"/>
              </a:buClr>
              <a:buNone/>
            </a:pPr>
            <a:endParaRPr lang="en-US" sz="1400" b="1" dirty="0">
              <a:solidFill>
                <a:srgbClr val="000000"/>
              </a:solidFill>
              <a:latin typeface="Arial" panose="020B0604020202020204" pitchFamily="34" charset="0"/>
              <a:cs typeface="Arial" panose="020B0604020202020204" pitchFamily="34" charset="0"/>
            </a:endParaRPr>
          </a:p>
        </p:txBody>
      </p:sp>
      <p:sp>
        <p:nvSpPr>
          <p:cNvPr id="29" name="Content Placeholder 4">
            <a:extLst>
              <a:ext uri="{FF2B5EF4-FFF2-40B4-BE49-F238E27FC236}">
                <a16:creationId xmlns:a16="http://schemas.microsoft.com/office/drawing/2014/main" id="{EB1A7708-AB00-47B1-870C-50192A9DD1E0}"/>
              </a:ext>
            </a:extLst>
          </p:cNvPr>
          <p:cNvSpPr txBox="1">
            <a:spLocks/>
          </p:cNvSpPr>
          <p:nvPr/>
        </p:nvSpPr>
        <p:spPr>
          <a:xfrm>
            <a:off x="1594888" y="2571490"/>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it-IT" sz="1400" b="1" dirty="0">
                <a:solidFill>
                  <a:srgbClr val="000000"/>
                </a:solidFill>
                <a:latin typeface="Arial" panose="020B0604020202020204" pitchFamily="34" charset="0"/>
                <a:cs typeface="Arial" panose="020B0604020202020204" pitchFamily="34" charset="0"/>
              </a:rPr>
              <a:t>Attività iniziali</a:t>
            </a:r>
          </a:p>
          <a:p>
            <a:pPr fontAlgn="auto">
              <a:lnSpc>
                <a:spcPct val="10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0"/>
              </a:spcAft>
              <a:buClr>
                <a:srgbClr val="0A5496"/>
              </a:buClr>
            </a:pPr>
            <a:r>
              <a:rPr lang="it-IT"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Guida allo sviluppo di nuovi club</a:t>
            </a:r>
            <a:r>
              <a:rPr lang="it-IT" sz="1400" b="1" dirty="0">
                <a:solidFill>
                  <a:srgbClr val="0A5496"/>
                </a:solidFill>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in cui sono descritti i passaggi per avviare un nuovo club</a:t>
            </a:r>
          </a:p>
          <a:p>
            <a:pPr fontAlgn="auto">
              <a:lnSpc>
                <a:spcPct val="100000"/>
              </a:lnSpc>
              <a:spcBef>
                <a:spcPts val="0"/>
              </a:spcBef>
              <a:spcAft>
                <a:spcPts val="0"/>
              </a:spcAft>
              <a:buClr>
                <a:srgbClr val="0A5496"/>
              </a:buClr>
            </a:pPr>
            <a:r>
              <a:rPr lang="it-IT" sz="1400" dirty="0">
                <a:latin typeface="Arial" panose="020B0604020202020204" pitchFamily="34" charset="0"/>
                <a:cs typeface="Arial" panose="020B0604020202020204" pitchFamily="34" charset="0"/>
              </a:rPr>
              <a:t>Corso di formazione online per lo sviluppo di nuovi club nel </a:t>
            </a:r>
            <a:r>
              <a:rPr lang="it-IT"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Centro di formazione Lions</a:t>
            </a:r>
          </a:p>
          <a:p>
            <a:pPr fontAlgn="auto">
              <a:lnSpc>
                <a:spcPct val="100000"/>
              </a:lnSpc>
              <a:spcBef>
                <a:spcPts val="0"/>
              </a:spcBef>
              <a:spcAft>
                <a:spcPts val="0"/>
              </a:spcAft>
              <a:buClr>
                <a:srgbClr val="0A5496"/>
              </a:buClr>
            </a:pPr>
            <a:r>
              <a:rPr lang="it-IT" sz="1400" dirty="0">
                <a:latin typeface="Arial" panose="020B0604020202020204" pitchFamily="34" charset="0"/>
                <a:cs typeface="Arial" panose="020B0604020202020204" pitchFamily="34" charset="0"/>
              </a:rPr>
              <a:t>Brochure </a:t>
            </a:r>
            <a:r>
              <a:rPr lang="it-IT"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Comunità migliori, vite cambiate</a:t>
            </a:r>
          </a:p>
          <a:p>
            <a:pPr fontAlgn="auto">
              <a:lnSpc>
                <a:spcPct val="100000"/>
              </a:lnSpc>
              <a:spcBef>
                <a:spcPts val="0"/>
              </a:spcBef>
              <a:spcAft>
                <a:spcPts val="0"/>
              </a:spcAft>
              <a:buClr>
                <a:srgbClr val="0A5496"/>
              </a:buClr>
            </a:pPr>
            <a:r>
              <a:rPr lang="it-IT" sz="1400" dirty="0">
                <a:latin typeface="Arial" panose="020B0604020202020204" pitchFamily="34" charset="0"/>
                <a:cs typeface="Arial" panose="020B0604020202020204" pitchFamily="34" charset="0"/>
              </a:rPr>
              <a:t>Pagina web del </a:t>
            </a:r>
            <a:r>
              <a:rPr lang="it-IT"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Programma Join Together</a:t>
            </a:r>
            <a:r>
              <a:rPr lang="it-IT" sz="1400" b="1" dirty="0">
                <a:solidFill>
                  <a:srgbClr val="0A5496"/>
                </a:solidFill>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per la creazione di club con altre organizzazioni comunitarie</a:t>
            </a:r>
          </a:p>
          <a:p>
            <a:pPr fontAlgn="auto">
              <a:lnSpc>
                <a:spcPct val="100000"/>
              </a:lnSpc>
              <a:spcBef>
                <a:spcPts val="0"/>
              </a:spcBef>
              <a:spcAft>
                <a:spcPts val="0"/>
              </a:spcAft>
              <a:buClr>
                <a:srgbClr val="0A5496"/>
              </a:buClr>
            </a:pPr>
            <a:r>
              <a:rPr lang="it-IT" sz="1400" dirty="0">
                <a:latin typeface="Arial" panose="020B0604020202020204" pitchFamily="34" charset="0"/>
                <a:cs typeface="Arial" panose="020B0604020202020204" pitchFamily="34" charset="0"/>
              </a:rPr>
              <a:t>Pagine web sul </a:t>
            </a:r>
            <a:r>
              <a:rPr lang="it-IT"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Programma Lions Guida</a:t>
            </a:r>
            <a:r>
              <a:rPr lang="it-IT" sz="1400" b="1" dirty="0">
                <a:solidFill>
                  <a:srgbClr val="0A5496"/>
                </a:solidFill>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per preparare i leader Lions al supporto del club</a:t>
            </a:r>
          </a:p>
          <a:p>
            <a:pPr fontAlgn="auto">
              <a:lnSpc>
                <a:spcPct val="100000"/>
              </a:lnSpc>
              <a:spcBef>
                <a:spcPts val="0"/>
              </a:spcBef>
              <a:spcAft>
                <a:spcPts val="0"/>
              </a:spcAft>
              <a:buClr>
                <a:srgbClr val="0A5496"/>
              </a:buClr>
            </a:pPr>
            <a:r>
              <a:rPr lang="it-IT" sz="1400" dirty="0">
                <a:latin typeface="Arial" panose="020B0604020202020204" pitchFamily="34" charset="0"/>
                <a:cs typeface="Arial" panose="020B0604020202020204" pitchFamily="34" charset="0"/>
              </a:rPr>
              <a:t>Pagina web sull’</a:t>
            </a:r>
            <a:r>
              <a:rPr lang="it-IT"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orientamento dei nuovi soci</a:t>
            </a:r>
            <a:r>
              <a:rPr lang="it-IT" sz="1400" b="1" dirty="0">
                <a:solidFill>
                  <a:srgbClr val="0A5496"/>
                </a:solidFill>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 e i </a:t>
            </a:r>
            <a:r>
              <a:rPr lang="it-IT"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video</a:t>
            </a:r>
            <a:r>
              <a:rPr lang="it-IT" sz="1400" b="1" dirty="0">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per fornire una solida presentazione ai nuovi soci</a:t>
            </a:r>
          </a:p>
        </p:txBody>
      </p:sp>
      <p:sp>
        <p:nvSpPr>
          <p:cNvPr id="2" name="TextBox 1">
            <a:extLst>
              <a:ext uri="{FF2B5EF4-FFF2-40B4-BE49-F238E27FC236}">
                <a16:creationId xmlns:a16="http://schemas.microsoft.com/office/drawing/2014/main" id="{1800A727-8AF5-411B-AB1B-ADEB8AD05D11}"/>
              </a:ext>
            </a:extLst>
          </p:cNvPr>
          <p:cNvSpPr txBox="1"/>
          <p:nvPr/>
        </p:nvSpPr>
        <p:spPr>
          <a:xfrm>
            <a:off x="8701025" y="5797717"/>
            <a:ext cx="5029200" cy="276999"/>
          </a:xfrm>
          <a:prstGeom prst="rect">
            <a:avLst/>
          </a:prstGeom>
          <a:noFill/>
        </p:spPr>
        <p:txBody>
          <a:bodyPr wrap="square" rtlCol="0">
            <a:spAutoFit/>
          </a:bodyPr>
          <a:lstStyle/>
          <a:p>
            <a:r>
              <a:rPr lang="it-IT" sz="1200" dirty="0">
                <a:solidFill>
                  <a:srgbClr val="C00000"/>
                </a:solidFill>
                <a:hlinkClick r:id="rId11">
                  <a:extLst>
                    <a:ext uri="{A12FA001-AC4F-418D-AE19-62706E023703}">
                      <ahyp:hlinkClr xmlns:ahyp="http://schemas.microsoft.com/office/drawing/2018/hyperlinkcolor" val="tx"/>
                    </a:ext>
                  </a:extLst>
                </a:hlinkClick>
              </a:rPr>
              <a:t>www.lionsclubs.org/start-a-new-club</a:t>
            </a:r>
          </a:p>
        </p:txBody>
      </p:sp>
      <p:pic>
        <p:nvPicPr>
          <p:cNvPr id="3" name="Picture 2" descr="Qr code&#10;&#10;Description automatically generated">
            <a:extLst>
              <a:ext uri="{FF2B5EF4-FFF2-40B4-BE49-F238E27FC236}">
                <a16:creationId xmlns:a16="http://schemas.microsoft.com/office/drawing/2014/main" id="{2138C139-53AF-5FE9-BE89-737A3B3F8263}"/>
              </a:ext>
            </a:extLst>
          </p:cNvPr>
          <p:cNvPicPr>
            <a:picLocks noChangeAspect="1"/>
          </p:cNvPicPr>
          <p:nvPr/>
        </p:nvPicPr>
        <p:blipFill>
          <a:blip r:embed="rId12"/>
          <a:stretch>
            <a:fillRect/>
          </a:stretch>
        </p:blipFill>
        <p:spPr>
          <a:xfrm>
            <a:off x="9064740" y="3985541"/>
            <a:ext cx="1722341" cy="1737360"/>
          </a:xfrm>
          <a:prstGeom prst="rect">
            <a:avLst/>
          </a:prstGeom>
        </p:spPr>
      </p:pic>
      <p:pic>
        <p:nvPicPr>
          <p:cNvPr id="4" name="Picture 3" descr="Qr code&#10;&#10;Description automatically generated">
            <a:extLst>
              <a:ext uri="{FF2B5EF4-FFF2-40B4-BE49-F238E27FC236}">
                <a16:creationId xmlns:a16="http://schemas.microsoft.com/office/drawing/2014/main" id="{10A86636-956A-0C11-EEAD-2A7B7652A85C}"/>
              </a:ext>
            </a:extLst>
          </p:cNvPr>
          <p:cNvPicPr>
            <a:picLocks noChangeAspect="1"/>
          </p:cNvPicPr>
          <p:nvPr/>
        </p:nvPicPr>
        <p:blipFill>
          <a:blip r:embed="rId13"/>
          <a:stretch>
            <a:fillRect/>
          </a:stretch>
        </p:blipFill>
        <p:spPr>
          <a:xfrm>
            <a:off x="9014573" y="1437786"/>
            <a:ext cx="1772508" cy="1737360"/>
          </a:xfrm>
          <a:prstGeom prst="rect">
            <a:avLst/>
          </a:prstGeom>
        </p:spPr>
      </p:pic>
      <p:sp>
        <p:nvSpPr>
          <p:cNvPr id="5" name="TextBox 4">
            <a:extLst>
              <a:ext uri="{FF2B5EF4-FFF2-40B4-BE49-F238E27FC236}">
                <a16:creationId xmlns:a16="http://schemas.microsoft.com/office/drawing/2014/main" id="{DD3161BF-FF44-A675-B0F1-9CFD3F6AC328}"/>
              </a:ext>
            </a:extLst>
          </p:cNvPr>
          <p:cNvSpPr txBox="1"/>
          <p:nvPr/>
        </p:nvSpPr>
        <p:spPr>
          <a:xfrm>
            <a:off x="8701025" y="3275291"/>
            <a:ext cx="2889699" cy="276999"/>
          </a:xfrm>
          <a:prstGeom prst="rect">
            <a:avLst/>
          </a:prstGeom>
          <a:noFill/>
        </p:spPr>
        <p:txBody>
          <a:bodyPr wrap="square" rtlCol="0">
            <a:spAutoFit/>
          </a:bodyPr>
          <a:lstStyle/>
          <a:p>
            <a:r>
              <a:rPr lang="en-US" sz="1200" dirty="0" err="1">
                <a:solidFill>
                  <a:srgbClr val="C00000"/>
                </a:solidFill>
                <a:latin typeface="Arial" panose="020B0604020202020204" pitchFamily="34" charset="0"/>
                <a:cs typeface="Arial" panose="020B0604020202020204" pitchFamily="34" charset="0"/>
              </a:rPr>
              <a:t>Richiedi</a:t>
            </a:r>
            <a:r>
              <a:rPr lang="en-US" sz="1200" dirty="0">
                <a:solidFill>
                  <a:srgbClr val="C00000"/>
                </a:solidFill>
                <a:latin typeface="Arial" panose="020B0604020202020204" pitchFamily="34" charset="0"/>
                <a:cs typeface="Arial" panose="020B0604020202020204" pitchFamily="34" charset="0"/>
              </a:rPr>
              <a:t> i </a:t>
            </a:r>
            <a:r>
              <a:rPr lang="en-US" sz="1200" dirty="0" err="1">
                <a:solidFill>
                  <a:srgbClr val="C00000"/>
                </a:solidFill>
                <a:latin typeface="Arial" panose="020B0604020202020204" pitchFamily="34" charset="0"/>
                <a:cs typeface="Arial" panose="020B0604020202020204" pitchFamily="34" charset="0"/>
              </a:rPr>
              <a:t>materiali</a:t>
            </a:r>
            <a:r>
              <a:rPr lang="en-US" sz="1200" dirty="0">
                <a:solidFill>
                  <a:srgbClr val="C00000"/>
                </a:solidFill>
                <a:latin typeface="Arial" panose="020B0604020202020204" pitchFamily="34" charset="0"/>
                <a:cs typeface="Arial" panose="020B0604020202020204" pitchFamily="34" charset="0"/>
              </a:rPr>
              <a:t> per i </a:t>
            </a:r>
            <a:r>
              <a:rPr lang="en-US" sz="1200" dirty="0" err="1">
                <a:solidFill>
                  <a:srgbClr val="C00000"/>
                </a:solidFill>
                <a:latin typeface="Arial" panose="020B0604020202020204" pitchFamily="34" charset="0"/>
                <a:cs typeface="Arial" panose="020B0604020202020204" pitchFamily="34" charset="0"/>
              </a:rPr>
              <a:t>nuovi</a:t>
            </a:r>
            <a:r>
              <a:rPr lang="en-US" sz="1200" dirty="0">
                <a:solidFill>
                  <a:srgbClr val="C00000"/>
                </a:solidFill>
                <a:latin typeface="Arial" panose="020B0604020202020204" pitchFamily="34" charset="0"/>
                <a:cs typeface="Arial" panose="020B0604020202020204" pitchFamily="34" charset="0"/>
              </a:rPr>
              <a:t> club.</a:t>
            </a:r>
            <a:endParaRPr lang="en-US" sz="1200" dirty="0">
              <a:solidFill>
                <a:srgbClr val="C00000"/>
              </a:solidFill>
            </a:endParaRPr>
          </a:p>
        </p:txBody>
      </p:sp>
    </p:spTree>
    <p:extLst>
      <p:ext uri="{BB962C8B-B14F-4D97-AF65-F5344CB8AC3E}">
        <p14:creationId xmlns:p14="http://schemas.microsoft.com/office/powerpoint/2010/main" val="100496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584158" y="1172656"/>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it-IT" sz="3200" b="1" dirty="0">
                <a:solidFill>
                  <a:srgbClr val="0A5496"/>
                </a:solidFill>
                <a:latin typeface="Arial" charset="0"/>
                <a:ea typeface="Arial" charset="0"/>
                <a:cs typeface="Arial" charset="0"/>
              </a:rPr>
              <a:t>Risorse disponibili</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29</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584158" y="1902627"/>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it-IT" sz="1400" b="1" dirty="0">
                <a:solidFill>
                  <a:srgbClr val="00338D"/>
                </a:solidFill>
                <a:latin typeface="Arial" charset="0"/>
                <a:ea typeface="Arial" charset="0"/>
                <a:cs typeface="Arial" charset="0"/>
              </a:rPr>
              <a:t>Rivitalizzare i club con nuovi soci</a:t>
            </a:r>
          </a:p>
          <a:p>
            <a:pPr marL="0" indent="0" fontAlgn="auto">
              <a:lnSpc>
                <a:spcPct val="100000"/>
              </a:lnSpc>
              <a:spcBef>
                <a:spcPts val="0"/>
              </a:spcBef>
              <a:spcAft>
                <a:spcPts val="200"/>
              </a:spcAft>
              <a:buClr>
                <a:srgbClr val="FFC000"/>
              </a:buClr>
              <a:buNone/>
            </a:pPr>
            <a:endParaRPr lang="en-US" sz="1400" b="1" dirty="0">
              <a:solidFill>
                <a:srgbClr val="000000"/>
              </a:solidFill>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584158" y="2317977"/>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it-IT" sz="1400" b="1" dirty="0">
                <a:solidFill>
                  <a:srgbClr val="000000"/>
                </a:solidFill>
                <a:latin typeface="Arial" panose="020B0604020202020204" pitchFamily="34" charset="0"/>
                <a:cs typeface="Arial" panose="020B0604020202020204" pitchFamily="34" charset="0"/>
              </a:rPr>
              <a:t>Attività iniziali</a:t>
            </a:r>
          </a:p>
          <a:p>
            <a:pPr fontAlgn="auto">
              <a:lnSpc>
                <a:spcPct val="10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it-IT" sz="1400" dirty="0">
                <a:latin typeface="Arial" panose="020B0604020202020204" pitchFamily="34" charset="0"/>
                <a:cs typeface="Arial" panose="020B0604020202020204" pitchFamily="34" charset="0"/>
              </a:rPr>
              <a:t>Pagina web sull’</a:t>
            </a:r>
            <a:r>
              <a:rPr lang="it-IT"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invito di soci</a:t>
            </a:r>
            <a:r>
              <a:rPr lang="it-IT" sz="1400" dirty="0">
                <a:latin typeface="Arial" panose="020B0604020202020204" pitchFamily="34" charset="0"/>
                <a:cs typeface="Arial" panose="020B0604020202020204" pitchFamily="34" charset="0"/>
              </a:rPr>
              <a:t>, inclusa la guida </a:t>
            </a:r>
            <a:r>
              <a:rPr lang="it-IT"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Semplicemente... chiedete!</a:t>
            </a:r>
            <a:r>
              <a:rPr lang="it-IT" sz="1400" b="1" dirty="0">
                <a:solidFill>
                  <a:srgbClr val="0A5496"/>
                </a:solidFill>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e la  </a:t>
            </a:r>
            <a:r>
              <a:rPr lang="it-IT"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richiesta di affiliazione</a:t>
            </a:r>
          </a:p>
          <a:p>
            <a:pPr>
              <a:lnSpc>
                <a:spcPct val="100000"/>
              </a:lnSpc>
              <a:spcBef>
                <a:spcPts val="0"/>
              </a:spcBef>
              <a:spcAft>
                <a:spcPts val="600"/>
              </a:spcAft>
              <a:buClr>
                <a:srgbClr val="0A5496"/>
              </a:buClr>
            </a:pPr>
            <a:r>
              <a:rPr lang="it-IT" sz="1400" dirty="0">
                <a:latin typeface="Arial" panose="020B0604020202020204" pitchFamily="34" charset="0"/>
                <a:cs typeface="Arial" panose="020B0604020202020204" pitchFamily="34" charset="0"/>
              </a:rPr>
              <a:t>Pagina web sul </a:t>
            </a:r>
            <a:r>
              <a:rPr lang="it-IT"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Programma Mentori</a:t>
            </a:r>
          </a:p>
          <a:p>
            <a:pPr>
              <a:lnSpc>
                <a:spcPct val="100000"/>
              </a:lnSpc>
              <a:spcBef>
                <a:spcPts val="0"/>
              </a:spcBef>
              <a:spcAft>
                <a:spcPts val="600"/>
              </a:spcAft>
              <a:buClr>
                <a:srgbClr val="0A5496"/>
              </a:buClr>
            </a:pPr>
            <a:r>
              <a:rPr lang="it-IT"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I vantaggi dell'essere un Lion</a:t>
            </a:r>
          </a:p>
          <a:p>
            <a:pPr>
              <a:lnSpc>
                <a:spcPct val="100000"/>
              </a:lnSpc>
              <a:spcBef>
                <a:spcPts val="0"/>
              </a:spcBef>
              <a:spcAft>
                <a:spcPts val="600"/>
              </a:spcAft>
              <a:buClr>
                <a:srgbClr val="0A5496"/>
              </a:buClr>
            </a:pPr>
            <a:r>
              <a:rPr lang="it-IT"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Semplicemente... chiedete! Guida al reclutamento di nuovi soci</a:t>
            </a:r>
          </a:p>
          <a:p>
            <a:pPr>
              <a:lnSpc>
                <a:spcPct val="100000"/>
              </a:lnSpc>
              <a:spcBef>
                <a:spcPts val="0"/>
              </a:spcBef>
              <a:spcAft>
                <a:spcPts val="600"/>
              </a:spcAft>
              <a:buClr>
                <a:srgbClr val="0A5496"/>
              </a:buClr>
            </a:pPr>
            <a:r>
              <a:rPr lang="it-IT"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Volantino per la richiesta di affiliazione</a:t>
            </a:r>
          </a:p>
          <a:p>
            <a:pPr>
              <a:lnSpc>
                <a:spcPct val="100000"/>
              </a:lnSpc>
              <a:spcBef>
                <a:spcPts val="0"/>
              </a:spcBef>
              <a:spcAft>
                <a:spcPts val="600"/>
              </a:spcAft>
              <a:buClr>
                <a:srgbClr val="0A5496"/>
              </a:buClr>
            </a:pPr>
            <a:r>
              <a:rPr lang="it-IT"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PowerPoint sulla serata per l’immissione di nuovi soci</a:t>
            </a:r>
          </a:p>
          <a:p>
            <a:pPr>
              <a:lnSpc>
                <a:spcPct val="100000"/>
              </a:lnSpc>
              <a:spcBef>
                <a:spcPts val="0"/>
              </a:spcBef>
              <a:spcAft>
                <a:spcPts val="600"/>
              </a:spcAft>
              <a:buClr>
                <a:srgbClr val="0A5496"/>
              </a:buClr>
            </a:pPr>
            <a:r>
              <a:rPr lang="it-IT"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Cerimonia d'investitura per nuovi soci</a:t>
            </a:r>
          </a:p>
          <a:p>
            <a:pPr>
              <a:lnSpc>
                <a:spcPct val="100000"/>
              </a:lnSpc>
              <a:spcBef>
                <a:spcPts val="0"/>
              </a:spcBef>
              <a:spcAft>
                <a:spcPts val="600"/>
              </a:spcAft>
              <a:buClr>
                <a:srgbClr val="0A5496"/>
              </a:buClr>
            </a:pPr>
            <a:r>
              <a:rPr lang="it-IT"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Orientamento dei nuovi soci</a:t>
            </a:r>
          </a:p>
          <a:p>
            <a:pPr>
              <a:lnSpc>
                <a:spcPct val="100000"/>
              </a:lnSpc>
              <a:spcBef>
                <a:spcPts val="0"/>
              </a:spcBef>
              <a:spcAft>
                <a:spcPts val="600"/>
              </a:spcAft>
              <a:buClr>
                <a:srgbClr val="0A5496"/>
              </a:buClr>
            </a:pPr>
            <a:r>
              <a:rPr lang="it-IT"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Ricostruire e riattivare i club</a:t>
            </a:r>
          </a:p>
        </p:txBody>
      </p:sp>
      <p:sp>
        <p:nvSpPr>
          <p:cNvPr id="5" name="TextBox 4">
            <a:extLst>
              <a:ext uri="{FF2B5EF4-FFF2-40B4-BE49-F238E27FC236}">
                <a16:creationId xmlns:a16="http://schemas.microsoft.com/office/drawing/2014/main" id="{0C13F5EC-F231-4758-8942-DF9B08AD475B}"/>
              </a:ext>
            </a:extLst>
          </p:cNvPr>
          <p:cNvSpPr txBox="1"/>
          <p:nvPr/>
        </p:nvSpPr>
        <p:spPr>
          <a:xfrm>
            <a:off x="7236914" y="2308165"/>
            <a:ext cx="4051617" cy="3385542"/>
          </a:xfrm>
          <a:prstGeom prst="rect">
            <a:avLst/>
          </a:prstGeom>
          <a:noFill/>
        </p:spPr>
        <p:txBody>
          <a:bodyPr wrap="square" rtlCol="0">
            <a:spAutoFit/>
          </a:bodyPr>
          <a:lstStyle/>
          <a:p>
            <a:pPr algn="l"/>
            <a:r>
              <a:rPr lang="it-IT" sz="1400" b="1" i="0" dirty="0">
                <a:solidFill>
                  <a:srgbClr val="000000"/>
                </a:solidFill>
                <a:cs typeface="Arial" panose="020B0604020202020204" pitchFamily="34" charset="0"/>
              </a:rPr>
              <a:t>Soci potenziali</a:t>
            </a:r>
          </a:p>
          <a:p>
            <a:pPr algn="l"/>
            <a:endParaRPr lang="en-US" sz="1400" b="1" i="0" dirty="0">
              <a:solidFill>
                <a:srgbClr val="000000"/>
              </a:solidFill>
              <a:effectLst/>
              <a:cs typeface="Arial" panose="020B0604020202020204" pitchFamily="34" charset="0"/>
            </a:endParaRPr>
          </a:p>
          <a:p>
            <a:pPr marL="285750" indent="-285750">
              <a:spcAft>
                <a:spcPts val="600"/>
              </a:spcAft>
              <a:buFont typeface="Arial" panose="020B0604020202020204" pitchFamily="34" charset="0"/>
              <a:buChar char="•"/>
            </a:pPr>
            <a:r>
              <a:rPr lang="it-IT" sz="1400" dirty="0">
                <a:cs typeface="Arial" panose="020B0604020202020204" pitchFamily="34" charset="0"/>
              </a:rPr>
              <a:t>Pagina web sui </a:t>
            </a:r>
            <a:r>
              <a:rPr lang="it-IT" sz="1400" b="1" dirty="0">
                <a:solidFill>
                  <a:srgbClr val="0A5496"/>
                </a:solidFill>
                <a:cs typeface="Arial" panose="020B0604020202020204" pitchFamily="34" charset="0"/>
                <a:hlinkClick r:id="rId14">
                  <a:extLst>
                    <a:ext uri="{A12FA001-AC4F-418D-AE19-62706E023703}">
                      <ahyp:hlinkClr xmlns:ahyp="http://schemas.microsoft.com/office/drawing/2018/hyperlinkcolor" val="tx"/>
                    </a:ext>
                  </a:extLst>
                </a:hlinkClick>
              </a:rPr>
              <a:t>giovani adulti</a:t>
            </a:r>
            <a:r>
              <a:rPr lang="it-IT" sz="1400" dirty="0">
                <a:cs typeface="Arial" panose="020B0604020202020204" pitchFamily="34" charset="0"/>
              </a:rPr>
              <a:t> con strumenti per le attività d’immissione soci</a:t>
            </a:r>
          </a:p>
          <a:p>
            <a:pPr marL="285750" indent="-285750">
              <a:spcAft>
                <a:spcPts val="600"/>
              </a:spcAft>
              <a:buFont typeface="Arial" panose="020B0604020202020204" pitchFamily="34" charset="0"/>
              <a:buChar char="•"/>
            </a:pPr>
            <a:r>
              <a:rPr lang="it-IT" sz="1400" b="1" dirty="0">
                <a:solidFill>
                  <a:srgbClr val="457DC8"/>
                </a:solidFill>
                <a:cs typeface="Arial" panose="020B0604020202020204" pitchFamily="34" charset="0"/>
                <a:hlinkClick r:id="rId15">
                  <a:extLst>
                    <a:ext uri="{A12FA001-AC4F-418D-AE19-62706E023703}">
                      <ahyp:hlinkClr xmlns:ahyp="http://schemas.microsoft.com/office/drawing/2018/hyperlinkcolor" val="tx"/>
                    </a:ext>
                  </a:extLst>
                </a:hlinkClick>
              </a:rPr>
              <a:t>Idee per coinvolgere persone influenti della comunità</a:t>
            </a:r>
          </a:p>
          <a:p>
            <a:pPr marL="285750" indent="-285750">
              <a:spcAft>
                <a:spcPts val="600"/>
              </a:spcAft>
              <a:buFont typeface="Arial" panose="020B0604020202020204" pitchFamily="34" charset="0"/>
              <a:buChar char="•"/>
            </a:pPr>
            <a:r>
              <a:rPr lang="it-IT" sz="1400" dirty="0">
                <a:cs typeface="Arial" panose="020B0604020202020204" pitchFamily="34" charset="0"/>
              </a:rPr>
              <a:t>Pagina web sull’</a:t>
            </a:r>
            <a:r>
              <a:rPr lang="it-IT" sz="1400" b="1" dirty="0">
                <a:solidFill>
                  <a:srgbClr val="0A5496"/>
                </a:solidFill>
                <a:cs typeface="Arial" panose="020B0604020202020204" pitchFamily="34" charset="0"/>
                <a:hlinkClick r:id="rId16">
                  <a:extLst>
                    <a:ext uri="{A12FA001-AC4F-418D-AE19-62706E023703}">
                      <ahyp:hlinkClr xmlns:ahyp="http://schemas.microsoft.com/office/drawing/2018/hyperlinkcolor" val="tx"/>
                    </a:ext>
                  </a:extLst>
                </a:hlinkClick>
              </a:rPr>
              <a:t>Iniziativa New Voices</a:t>
            </a:r>
            <a:r>
              <a:rPr lang="it-IT" sz="1400" b="1" dirty="0">
                <a:solidFill>
                  <a:srgbClr val="0A5496"/>
                </a:solidFill>
                <a:cs typeface="Arial" panose="020B0604020202020204" pitchFamily="34" charset="0"/>
              </a:rPr>
              <a:t> </a:t>
            </a:r>
            <a:r>
              <a:rPr lang="it-IT" sz="1400" dirty="0">
                <a:cs typeface="Arial" panose="020B0604020202020204" pitchFamily="34" charset="0"/>
              </a:rPr>
              <a:t>e opuscolo</a:t>
            </a:r>
          </a:p>
          <a:p>
            <a:pPr marL="285750" indent="-285750">
              <a:spcAft>
                <a:spcPts val="600"/>
              </a:spcAft>
              <a:buFont typeface="Arial" panose="020B0604020202020204" pitchFamily="34" charset="0"/>
              <a:buChar char="•"/>
            </a:pPr>
            <a:r>
              <a:rPr lang="it-IT" sz="1400" dirty="0">
                <a:cs typeface="Arial" panose="020B0604020202020204" pitchFamily="34" charset="0"/>
              </a:rPr>
              <a:t>Opuscolo </a:t>
            </a:r>
            <a:r>
              <a:rPr lang="it-IT" sz="1400" b="1" dirty="0">
                <a:solidFill>
                  <a:schemeClr val="accent1"/>
                </a:solidFill>
                <a:cs typeface="Arial" panose="020B0604020202020204" pitchFamily="34" charset="0"/>
              </a:rPr>
              <a:t>I Lions fanno la differenza</a:t>
            </a:r>
            <a:br>
              <a:rPr lang="it-IT" sz="1400" b="1" dirty="0">
                <a:solidFill>
                  <a:schemeClr val="accent1"/>
                </a:solidFill>
                <a:cs typeface="Arial" panose="020B0604020202020204" pitchFamily="34" charset="0"/>
              </a:rPr>
            </a:br>
            <a:r>
              <a:rPr lang="it-IT" sz="1400" dirty="0">
                <a:cs typeface="Arial" panose="020B0604020202020204" pitchFamily="34" charset="0"/>
              </a:rPr>
              <a:t>Pagina web sui </a:t>
            </a:r>
            <a:r>
              <a:rPr lang="it-IT" sz="1400" b="1" dirty="0">
                <a:solidFill>
                  <a:srgbClr val="0A5496"/>
                </a:solidFill>
                <a:cs typeface="Arial" panose="020B0604020202020204" pitchFamily="34" charset="0"/>
                <a:hlinkClick r:id="rId17">
                  <a:extLst>
                    <a:ext uri="{A12FA001-AC4F-418D-AE19-62706E023703}">
                      <ahyp:hlinkClr xmlns:ahyp="http://schemas.microsoft.com/office/drawing/2018/hyperlinkcolor" val="tx"/>
                    </a:ext>
                  </a:extLst>
                </a:hlinkClick>
              </a:rPr>
              <a:t>Leo-Lions</a:t>
            </a:r>
          </a:p>
          <a:p>
            <a:br>
              <a:rPr lang="it-IT" sz="1200" dirty="0"/>
            </a:br>
            <a:endParaRPr lang="it-IT" sz="1200" dirty="0"/>
          </a:p>
          <a:p>
            <a:endParaRPr lang="en-US" sz="3000" dirty="0"/>
          </a:p>
        </p:txBody>
      </p:sp>
      <p:sp>
        <p:nvSpPr>
          <p:cNvPr id="3" name="TextBox 2">
            <a:extLst>
              <a:ext uri="{FF2B5EF4-FFF2-40B4-BE49-F238E27FC236}">
                <a16:creationId xmlns:a16="http://schemas.microsoft.com/office/drawing/2014/main" id="{6E83AEF9-6BEB-4D85-8362-0CDA05C74DB8}"/>
              </a:ext>
            </a:extLst>
          </p:cNvPr>
          <p:cNvSpPr txBox="1"/>
          <p:nvPr/>
        </p:nvSpPr>
        <p:spPr>
          <a:xfrm>
            <a:off x="2841458" y="6350060"/>
            <a:ext cx="7238999" cy="307777"/>
          </a:xfrm>
          <a:prstGeom prst="rect">
            <a:avLst/>
          </a:prstGeom>
          <a:noFill/>
        </p:spPr>
        <p:txBody>
          <a:bodyPr wrap="square" rtlCol="0">
            <a:spAutoFit/>
          </a:bodyPr>
          <a:lstStyle/>
          <a:p>
            <a:r>
              <a:rPr lang="en-US" sz="1400" b="0" i="0" u="sng" strike="noStrike" dirty="0">
                <a:solidFill>
                  <a:srgbClr val="FF0000"/>
                </a:solidFill>
                <a:effectLst/>
                <a:latin typeface="+mn-lt"/>
                <a:hlinkClick r:id="rId18">
                  <a:extLst>
                    <a:ext uri="{A12FA001-AC4F-418D-AE19-62706E023703}">
                      <ahyp:hlinkClr xmlns:ahyp="http://schemas.microsoft.com/office/drawing/2018/hyperlinkcolor" val="tx"/>
                    </a:ext>
                  </a:extLst>
                </a:hlinkClick>
              </a:rPr>
              <a:t>www.lionsclubs.org/it/resources-for-members/resource-center/club-membership-chairperson</a:t>
            </a:r>
            <a:r>
              <a:rPr lang="en-US" sz="1400" dirty="0">
                <a:solidFill>
                  <a:srgbClr val="FF0000"/>
                </a:solidFill>
                <a:latin typeface="+mn-lt"/>
              </a:rPr>
              <a:t> </a:t>
            </a:r>
          </a:p>
        </p:txBody>
      </p:sp>
    </p:spTree>
    <p:extLst>
      <p:ext uri="{BB962C8B-B14F-4D97-AF65-F5344CB8AC3E}">
        <p14:creationId xmlns:p14="http://schemas.microsoft.com/office/powerpoint/2010/main" val="392260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dirty="0"/>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dirty="0"/>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it-IT" sz="6000" b="1" dirty="0">
                <a:solidFill>
                  <a:schemeClr val="bg1"/>
                </a:solidFill>
                <a:latin typeface="Arial" panose="020B0604020202020204" pitchFamily="34" charset="0"/>
                <a:ea typeface="Arial" charset="0"/>
                <a:cs typeface="Arial" panose="020B0604020202020204" pitchFamily="34" charset="0"/>
              </a:rPr>
              <a:t>Ordine del giorno</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dirty="0">
              <a:solidFill>
                <a:srgbClr val="00338D"/>
              </a:solidFill>
            </a:endParaRPr>
          </a:p>
          <a:p>
            <a:pPr eaLnBrk="0" hangingPunct="0">
              <a:spcBef>
                <a:spcPct val="50000"/>
              </a:spcBef>
              <a:defRPr/>
            </a:pPr>
            <a:endParaRPr lang="en-US" sz="1000" dirty="0">
              <a:solidFill>
                <a:srgbClr val="00338D"/>
              </a:solidFill>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it-IT" sz="2800" dirty="0">
                <a:solidFill>
                  <a:schemeClr val="accent6">
                    <a:lumMod val="65000"/>
                    <a:lumOff val="35000"/>
                  </a:schemeClr>
                </a:solidFill>
              </a:rPr>
              <a:t>Analisi sul distretto</a:t>
            </a:r>
          </a:p>
          <a:p>
            <a:pPr marL="342900" indent="-342900">
              <a:spcAft>
                <a:spcPts val="1200"/>
              </a:spcAft>
              <a:buClr>
                <a:srgbClr val="FFC000"/>
              </a:buClr>
              <a:buFont typeface=".Lucida Grande UI Regular"/>
              <a:buChar char="►"/>
            </a:pPr>
            <a:r>
              <a:rPr lang="it-IT" sz="2800" dirty="0">
                <a:solidFill>
                  <a:schemeClr val="accent6">
                    <a:lumMod val="65000"/>
                    <a:lumOff val="35000"/>
                  </a:schemeClr>
                </a:solidFill>
              </a:rPr>
              <a:t>Piano d'azione</a:t>
            </a:r>
          </a:p>
          <a:p>
            <a:pPr marL="342900" indent="-342900">
              <a:spcAft>
                <a:spcPts val="1200"/>
              </a:spcAft>
              <a:buClr>
                <a:srgbClr val="FFC000"/>
              </a:buClr>
              <a:buFont typeface=".Lucida Grande UI Regular"/>
              <a:buChar char="►"/>
            </a:pPr>
            <a:r>
              <a:rPr lang="it-IT" sz="2800" dirty="0">
                <a:solidFill>
                  <a:schemeClr val="accent6">
                    <a:lumMod val="65000"/>
                    <a:lumOff val="35000"/>
                  </a:schemeClr>
                </a:solidFill>
              </a:rPr>
              <a:t>Risorse</a:t>
            </a:r>
          </a:p>
          <a:p>
            <a:pPr marL="342900" indent="-342900">
              <a:spcAft>
                <a:spcPts val="1200"/>
              </a:spcAft>
              <a:buClr>
                <a:srgbClr val="FFC000"/>
              </a:buClr>
              <a:buFont typeface=".Lucida Grande UI Regular"/>
              <a:buChar char="►"/>
            </a:pPr>
            <a:r>
              <a:rPr lang="it-IT" sz="2800" dirty="0">
                <a:solidFill>
                  <a:schemeClr val="accent6">
                    <a:lumMod val="65000"/>
                    <a:lumOff val="35000"/>
                  </a:schemeClr>
                </a:solidFill>
              </a:rPr>
              <a:t>Azioni successive</a:t>
            </a:r>
          </a:p>
          <a:p>
            <a:pPr marL="342900" indent="-342900">
              <a:spcAft>
                <a:spcPts val="1200"/>
              </a:spcAft>
              <a:buClr>
                <a:srgbClr val="FFC000"/>
              </a:buClr>
              <a:buFont typeface=".Lucida Grande UI Regular"/>
              <a:buChar char="►"/>
            </a:pPr>
            <a:endParaRPr lang="en-US" sz="2800" kern="0" dirty="0">
              <a:solidFill>
                <a:schemeClr val="accent6">
                  <a:lumMod val="65000"/>
                  <a:lumOff val="35000"/>
                </a:schemeClr>
              </a:solidFill>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Tree>
    <p:extLst>
      <p:ext uri="{BB962C8B-B14F-4D97-AF65-F5344CB8AC3E}">
        <p14:creationId xmlns:p14="http://schemas.microsoft.com/office/powerpoint/2010/main" val="386621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066800" y="1274758"/>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264"/>
              </a:spcBef>
              <a:spcAft>
                <a:spcPct val="0"/>
              </a:spcAft>
              <a:buClrTx/>
              <a:buSzPct val="120000"/>
              <a:buFont typeface="Arial" pitchFamily="34" charset="0"/>
              <a:buNone/>
              <a:tabLst/>
              <a:defRPr/>
            </a:pPr>
            <a:r>
              <a:rPr kumimoji="0" lang="en-US" sz="3200" b="1" i="0" u="none" strike="noStrike" kern="0" cap="none" spc="0" normalizeH="0" baseline="0" noProof="0" dirty="0">
                <a:ln>
                  <a:noFill/>
                </a:ln>
                <a:solidFill>
                  <a:srgbClr val="0A5496"/>
                </a:solidFill>
                <a:effectLst/>
                <a:uLnTx/>
                <a:uFillTx/>
                <a:latin typeface="Arial" charset="0"/>
                <a:ea typeface="Arial" charset="0"/>
                <a:cs typeface="Arial" charset="0"/>
              </a:rPr>
              <a:t>Risorse disponibili</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30</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066800" y="196175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it-IT" sz="1400" b="1" i="0" u="none" strike="noStrike" kern="0" cap="none" spc="0" normalizeH="0" baseline="0" noProof="0" dirty="0">
                <a:ln>
                  <a:noFill/>
                </a:ln>
                <a:solidFill>
                  <a:srgbClr val="00338D"/>
                </a:solidFill>
                <a:effectLst/>
                <a:uLnTx/>
                <a:uFillTx/>
                <a:latin typeface="Arial" charset="0"/>
                <a:ea typeface="Arial" charset="0"/>
                <a:cs typeface="Arial" charset="0"/>
              </a:rPr>
              <a:t>Ridare motivazione ai soci con nuovi momenti di associazione e servizi entusiasmanti</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1066800" y="2406971"/>
            <a:ext cx="5791200" cy="4105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Service</a:t>
            </a:r>
          </a:p>
          <a:p>
            <a:pPr marL="228600" marR="0" lvl="0" indent="-2286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it-IT"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4"/>
              </a:rPr>
              <a:t>Calendario delle attività del club</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5"/>
              </a:rPr>
              <a:t>Storie sull’impatto dei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6"/>
              </a:rPr>
              <a:t>service</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 poster sulle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7"/>
              </a:rPr>
              <a:t>cause umanitarie globali</a:t>
            </a:r>
            <a:endPar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Elenco con le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8"/>
              </a:rPr>
              <a:t>100 idee di servizio</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e idee per progetti di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servizio specifici per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9"/>
              </a:rPr>
              <a:t>cancro infantile</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0"/>
              </a:rPr>
              <a:t>diabete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1"/>
              </a:rPr>
              <a:t>ambiente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2"/>
              </a:rPr>
              <a:t>fame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e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3"/>
              </a:rPr>
              <a:t>vista</a:t>
            </a:r>
            <a:endPar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lang="en-US" sz="1400" dirty="0">
                <a:solidFill>
                  <a:srgbClr val="000000"/>
                </a:solidFill>
                <a:latin typeface="Arial" panose="020B0604020202020204" pitchFamily="34" charset="0"/>
                <a:cs typeface="Arial" panose="020B0604020202020204" pitchFamily="34" charset="0"/>
              </a:rPr>
              <a:t>La pagina web sul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400" b="1" dirty="0">
                <a:solidFill>
                  <a:srgbClr val="0A5496"/>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servire in sicurezza </a:t>
            </a:r>
            <a:r>
              <a:rPr lang="en-US" sz="1400" dirty="0">
                <a:solidFill>
                  <a:srgbClr val="000000"/>
                </a:solidFill>
                <a:latin typeface="Arial" panose="020B0604020202020204" pitchFamily="34" charset="0"/>
                <a:cs typeface="Arial" panose="020B0604020202020204" pitchFamily="34" charset="0"/>
              </a:rPr>
              <a:t>e la registrazione dei </a:t>
            </a:r>
            <a:r>
              <a:rPr lang="en-US" sz="1400" dirty="0" err="1">
                <a:solidFill>
                  <a:srgbClr val="000000"/>
                </a:solidFill>
                <a:latin typeface="Arial" panose="020B0604020202020204" pitchFamily="34" charset="0"/>
                <a:cs typeface="Arial" panose="020B0604020202020204" pitchFamily="34" charset="0"/>
              </a:rPr>
              <a:t>webin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 sulle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5"/>
              </a:rPr>
              <a:t>attività di servizio virtuale</a:t>
            </a:r>
            <a:endPar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it-IT"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6"/>
              </a:rPr>
              <a:t>Guide alla pianificazione di un progetto di service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guide passo-passo per aiutare il vostro club a servire in modi nuovi</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Pagina web sul</a:t>
            </a:r>
            <a:r>
              <a:rPr lang="it-IT" sz="1400" dirty="0">
                <a:solidFill>
                  <a:srgbClr val="000000"/>
                </a:solidFill>
                <a:latin typeface="Arial" panose="020B0604020202020204" pitchFamily="34" charset="0"/>
                <a:cs typeface="Arial" panose="020B0604020202020204" pitchFamily="34" charset="0"/>
              </a:rPr>
              <a:t> </a:t>
            </a:r>
            <a:r>
              <a:rPr kumimoji="0" lang="it-IT"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7"/>
              </a:rPr>
              <a:t>kit strumenti per i service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inclusa la </a:t>
            </a:r>
            <a:r>
              <a:rPr kumimoji="0" lang="it-IT"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8"/>
              </a:rPr>
              <a:t>Valutazione dei bisogni della comunità</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la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9"/>
              </a:rPr>
              <a:t>Guida ai partenariati</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 la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20"/>
              </a:rPr>
              <a:t>Guida alla raccolta fondi</a:t>
            </a:r>
            <a:endPar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Pagina web sulle </a:t>
            </a:r>
            <a:r>
              <a:rPr kumimoji="0" lang="it-IT"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21"/>
              </a:rPr>
              <a:t>attività di sostegno dei Lions</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lang="en-US" sz="1400" dirty="0">
                <a:solidFill>
                  <a:srgbClr val="000000"/>
                </a:solidFill>
                <a:latin typeface="Arial" panose="020B0604020202020204" pitchFamily="34" charset="0"/>
                <a:cs typeface="Arial" panose="020B0604020202020204" pitchFamily="34" charset="0"/>
              </a:rPr>
              <a:t>La pagina web </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22">
                  <a:extLst>
                    <a:ext uri="{A12FA001-AC4F-418D-AE19-62706E023703}">
                      <ahyp:hlinkClr xmlns:ahyp="http://schemas.microsoft.com/office/drawing/2018/hyperlinkcolor" val="tx"/>
                    </a:ext>
                  </a:extLst>
                </a:hlinkClick>
              </a:rPr>
              <a:t>lionsclubs.org/service-reporting</a:t>
            </a:r>
            <a:r>
              <a:rPr kumimoji="0" lang="en-US" sz="14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contiene tutte le informazioni sul perché e su come comunicare le attività di servizio</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7391400" y="2612953"/>
            <a:ext cx="3786129" cy="43396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rPr>
              <a:t>Sodalizio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400" dirty="0">
                <a:cs typeface="Arial" panose="020B0604020202020204" pitchFamily="34" charset="0"/>
              </a:rPr>
              <a:t>Pagina w</a:t>
            </a:r>
            <a:r>
              <a:rPr kumimoji="0" lang="en-US" sz="1400" i="0" u="none" strike="noStrike" kern="1200" cap="none" spc="0" normalizeH="0" baseline="0" noProof="0" dirty="0">
                <a:ln>
                  <a:noFill/>
                </a:ln>
                <a:effectLst/>
                <a:uLnTx/>
                <a:uFillTx/>
                <a:latin typeface="Arial" pitchFamily="34" charset="0"/>
                <a:ea typeface="ヒラギノ角ゴ Pro W3" pitchFamily="125" charset="-128"/>
                <a:cs typeface="Arial" panose="020B0604020202020204" pitchFamily="34" charset="0"/>
              </a:rPr>
              <a:t>eb sul </a:t>
            </a:r>
            <a:r>
              <a:rPr kumimoji="0" lang="it-IT"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23"/>
              </a:rPr>
              <a:t>migliorare la qualità del club</a:t>
            </a:r>
            <a:r>
              <a:rPr kumimoji="0" lang="en-US" sz="14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Arial" panose="020B0604020202020204" pitchFamily="34" charset="0"/>
              </a:rPr>
              <a:t> con link a strumenti come le guide </a:t>
            </a:r>
            <a:r>
              <a:rPr kumimoji="0" lang="it-IT"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24"/>
              </a:rPr>
              <a:t> Iniziativa per la qualità dei club</a:t>
            </a: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rPr>
              <a:t> </a:t>
            </a:r>
            <a:r>
              <a:rPr lang="en-US" sz="1400" dirty="0">
                <a:solidFill>
                  <a:prstClr val="black"/>
                </a:solidFill>
                <a:cs typeface="Arial" panose="020B0604020202020204" pitchFamily="34" charset="0"/>
              </a:rPr>
              <a:t>e</a:t>
            </a:r>
            <a:r>
              <a:rPr kumimoji="0" lang="en-US" sz="14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Arial" panose="020B0604020202020204" pitchFamily="34" charset="0"/>
              </a:rPr>
              <a:t> </a:t>
            </a: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rPr>
              <a:t> </a:t>
            </a:r>
            <a:r>
              <a:rPr kumimoji="0" lang="it-IT"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25">
                  <a:extLst>
                    <a:ext uri="{A12FA001-AC4F-418D-AE19-62706E023703}">
                      <ahyp:hlinkClr xmlns:ahyp="http://schemas.microsoft.com/office/drawing/2018/hyperlinkcolor" val="tx"/>
                    </a:ext>
                  </a:extLst>
                </a:hlinkClick>
              </a:rPr>
              <a:t>Il tuo club, a modo tuo!</a:t>
            </a:r>
            <a:endParaRPr kumimoji="0" lang="en-US" sz="14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it-IT"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26"/>
              </a:rPr>
              <a:t>Guida alla soddisfazione dei soci</a:t>
            </a:r>
            <a:endParaRPr kumimoji="0" lang="en-US" sz="14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27"/>
              </a:rPr>
              <a:t>Guida sull'arte del riconoscimento</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400" dirty="0">
                <a:cs typeface="Arial" panose="020B0604020202020204" pitchFamily="34" charset="0"/>
              </a:rPr>
              <a:t>Rapporti sulla </a:t>
            </a:r>
            <a:r>
              <a:rPr kumimoji="0" lang="it-IT"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28"/>
              </a:rPr>
              <a:t>valutazione dello stato di salute del club</a:t>
            </a: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rPr>
              <a:t> </a:t>
            </a:r>
            <a:r>
              <a:rPr lang="en-US" sz="1400" dirty="0">
                <a:solidFill>
                  <a:prstClr val="black"/>
                </a:solidFill>
                <a:cs typeface="Arial" panose="020B0604020202020204" pitchFamily="34" charset="0"/>
              </a:rPr>
              <a:t>e relative</a:t>
            </a:r>
            <a:r>
              <a:rPr kumimoji="0" lang="en-US" sz="14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Arial" panose="020B0604020202020204" pitchFamily="34" charset="0"/>
              </a:rPr>
              <a:t> </a:t>
            </a: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29"/>
              </a:rPr>
              <a:t>strategie d'azione</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400" dirty="0">
                <a:cs typeface="Arial" panose="020B0604020202020204" pitchFamily="34" charset="0"/>
              </a:rPr>
              <a:t>Lista di controllo per la </a:t>
            </a: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30"/>
              </a:rPr>
              <a:t>valutazione dei club</a:t>
            </a:r>
            <a:endParaRPr kumimoji="0" lang="en-US" sz="14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it-IT"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31"/>
              </a:rPr>
              <a:t>Guida alla risoluzione dei problemi</a:t>
            </a: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rPr>
              <a:t> </a:t>
            </a:r>
            <a:r>
              <a:rPr lang="en-US" sz="1400" dirty="0">
                <a:solidFill>
                  <a:prstClr val="black"/>
                </a:solidFill>
                <a:cs typeface="Arial" panose="020B0604020202020204" pitchFamily="34" charset="0"/>
              </a:rPr>
              <a:t>pe</a:t>
            </a:r>
            <a:r>
              <a:rPr kumimoji="0" lang="en-US" sz="14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Arial" panose="020B0604020202020204" pitchFamily="34" charset="0"/>
              </a:rPr>
              <a:t>r club e distretti</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br>
            <a:endPar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endParaRPr>
          </a:p>
        </p:txBody>
      </p:sp>
    </p:spTree>
    <p:extLst>
      <p:ext uri="{BB962C8B-B14F-4D97-AF65-F5344CB8AC3E}">
        <p14:creationId xmlns:p14="http://schemas.microsoft.com/office/powerpoint/2010/main" val="326546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it-IT" sz="3200" b="1" dirty="0">
                <a:solidFill>
                  <a:srgbClr val="0A5496"/>
                </a:solidFill>
                <a:latin typeface="Arial" charset="0"/>
                <a:ea typeface="Arial" charset="0"/>
                <a:cs typeface="Arial" charset="0"/>
              </a:rPr>
              <a:t>Risorse disponibili</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31</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200"/>
              </a:spcAft>
              <a:buFont typeface="Arial" panose="020B0604020202020204" pitchFamily="34" charset="0"/>
              <a:buNone/>
            </a:pPr>
            <a:r>
              <a:rPr lang="it-IT" sz="1400" b="1" dirty="0">
                <a:solidFill>
                  <a:srgbClr val="00338D"/>
                </a:solidFill>
                <a:latin typeface="Arial" panose="020B0604020202020204" pitchFamily="34" charset="0"/>
                <a:cs typeface="Arial" panose="020B0604020202020204" pitchFamily="34" charset="0"/>
              </a:rPr>
              <a:t>Supportare i leader di distretto e club</a:t>
            </a:r>
          </a:p>
          <a:p>
            <a:pPr fontAlgn="auto">
              <a:lnSpc>
                <a:spcPct val="100000"/>
              </a:lnSpc>
              <a:spcBef>
                <a:spcPts val="0"/>
              </a:spcBef>
              <a:spcAft>
                <a:spcPts val="20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it-IT" sz="1400" i="0" u="none" strike="noStrike" cap="none" normalizeH="0" baseline="0" noProof="0" dirty="0">
                <a:ln>
                  <a:noFill/>
                </a:ln>
                <a:uLnTx/>
                <a:uFillTx/>
                <a:latin typeface="Arial" panose="020B0604020202020204" pitchFamily="34" charset="0"/>
                <a:ea typeface="+mn-ea"/>
                <a:cs typeface="Arial" panose="020B0604020202020204" pitchFamily="34" charset="0"/>
              </a:rPr>
              <a:t>Il </a:t>
            </a:r>
            <a:r>
              <a:rPr kumimoji="0" lang="it-IT" sz="1400" b="1" i="0" u="none" strike="noStrike" cap="none" normalizeH="0" baseline="0" noProof="0" dirty="0">
                <a:ln>
                  <a:noFill/>
                </a:ln>
                <a:solidFill>
                  <a:srgbClr val="457DC8"/>
                </a:solidFill>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Centro di formazione Lions</a:t>
            </a:r>
            <a:r>
              <a:rPr kumimoji="0" lang="it-IT" sz="1400" i="0" u="none" strike="noStrike" cap="none" normalizeH="0" baseline="0" noProof="0" dirty="0">
                <a:ln>
                  <a:noFill/>
                </a:ln>
                <a:solidFill>
                  <a:srgbClr val="457DC8"/>
                </a:solidFill>
                <a:uLnTx/>
                <a:uFillTx/>
                <a:latin typeface="Arial" panose="020B0604020202020204" pitchFamily="34" charset="0"/>
                <a:ea typeface="+mn-ea"/>
                <a:cs typeface="Arial" panose="020B0604020202020204" pitchFamily="34" charset="0"/>
              </a:rPr>
              <a:t> </a:t>
            </a:r>
            <a:r>
              <a:rPr kumimoji="0" lang="it-IT" sz="1400" i="0" u="none" strike="noStrike" cap="none" normalizeH="0" baseline="0" noProof="0" dirty="0">
                <a:ln>
                  <a:noFill/>
                </a:ln>
                <a:uLnTx/>
                <a:uFillTx/>
                <a:latin typeface="Arial" panose="020B0604020202020204" pitchFamily="34" charset="0"/>
                <a:ea typeface="+mn-ea"/>
                <a:cs typeface="Arial" panose="020B0604020202020204" pitchFamily="34" charset="0"/>
              </a:rPr>
              <a:t>offre a tutti i Lions e Leo l'opportunità di apprendere e affinare la propria conoscenza dei fondamenti dei Lions e le proprie competenze di leadership attraverso i corsi interattivi online.</a:t>
            </a:r>
            <a:r>
              <a:rPr kumimoji="0" lang="it-IT"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 </a:t>
            </a:r>
            <a:r>
              <a:rPr kumimoji="0" lang="it-IT" sz="1400" i="0" u="none" strike="noStrike" cap="none" normalizeH="0" baseline="0" noProof="0" dirty="0">
                <a:ln>
                  <a:noFill/>
                </a:ln>
                <a:uLnTx/>
                <a:uFillTx/>
                <a:latin typeface="Arial" panose="020B0604020202020204" pitchFamily="34" charset="0"/>
                <a:ea typeface="+mn-ea"/>
                <a:cs typeface="Arial" panose="020B0604020202020204" pitchFamily="34" charset="0"/>
              </a:rPr>
              <a:t>(</a:t>
            </a:r>
            <a:r>
              <a:rPr kumimoji="0" lang="it-IT"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Come accedere al Centro di formazione Lions)</a:t>
            </a:r>
            <a:r>
              <a:rPr kumimoji="0" lang="it-IT" sz="1400" i="0" u="none" strike="noStrike" cap="none" normalizeH="0" baseline="0" noProof="0" dirty="0">
                <a:ln>
                  <a:noFill/>
                </a:ln>
                <a:uLnTx/>
                <a:uFillTx/>
                <a:latin typeface="Arial" panose="020B0604020202020204" pitchFamily="34" charset="0"/>
                <a:ea typeface="+mn-ea"/>
                <a:cs typeface="Arial" panose="020B0604020202020204" pitchFamily="34" charset="0"/>
              </a:rPr>
              <a:t> (</a:t>
            </a:r>
            <a:r>
              <a:rPr kumimoji="0" lang="it-IT"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Domande frequenti sul Centro di formazione Lions</a:t>
            </a:r>
            <a:r>
              <a:rPr kumimoji="0" lang="it-IT" sz="1400" i="0" u="none" strike="noStrike" cap="none" normalizeH="0" baseline="0" noProof="0" dirty="0">
                <a:ln>
                  <a:noFill/>
                </a:ln>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it-IT" sz="1400" i="0" u="none" strike="noStrike" cap="none" normalizeH="0" baseline="0" noProof="0" dirty="0">
                <a:ln>
                  <a:noFill/>
                </a:ln>
                <a:uLnTx/>
                <a:uFillTx/>
                <a:latin typeface="Arial" panose="020B0604020202020204" pitchFamily="34" charset="0"/>
                <a:ea typeface="+mn-ea"/>
                <a:cs typeface="Arial" panose="020B0604020202020204" pitchFamily="34" charset="0"/>
              </a:rPr>
              <a:t>Pagina web per gli </a:t>
            </a:r>
            <a:r>
              <a:rPr kumimoji="0" lang="it-IT"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Officer di club</a:t>
            </a:r>
            <a:r>
              <a:rPr kumimoji="0" lang="it-IT"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rPr>
              <a:t> </a:t>
            </a:r>
            <a:r>
              <a:rPr kumimoji="0" lang="it-IT"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e i </a:t>
            </a:r>
            <a:r>
              <a:rPr kumimoji="0" lang="it-IT"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Presidenti di Zona e Circoscrizione</a:t>
            </a:r>
            <a:r>
              <a:rPr kumimoji="0" lang="it-IT"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rPr>
              <a:t> </a:t>
            </a:r>
            <a:r>
              <a:rPr kumimoji="0" lang="it-IT"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con link agli eBook e ad altri materiali per ogni titolo</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it-IT" sz="1400" i="0" u="none" strike="noStrike" cap="none" normalizeH="0" baseline="0" noProof="0" dirty="0">
                <a:ln>
                  <a:noFill/>
                </a:ln>
                <a:uLnTx/>
                <a:uFillTx/>
                <a:latin typeface="Arial" panose="020B0604020202020204" pitchFamily="34" charset="0"/>
                <a:ea typeface="+mn-ea"/>
                <a:cs typeface="Arial" panose="020B0604020202020204" pitchFamily="34" charset="0"/>
              </a:rPr>
              <a:t>Pagina web con i </a:t>
            </a:r>
            <a:r>
              <a:rPr kumimoji="0" lang="it-IT"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materiali per la formazione del presidente di zona</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it-IT" sz="1400" i="0" u="none" strike="noStrike" cap="none" normalizeH="0" baseline="0" noProof="0" dirty="0">
                <a:ln>
                  <a:noFill/>
                </a:ln>
                <a:uLnTx/>
                <a:uFillTx/>
                <a:latin typeface="Arial" panose="020B0604020202020204" pitchFamily="34" charset="0"/>
                <a:ea typeface="+mn-ea"/>
                <a:cs typeface="Arial" panose="020B0604020202020204" pitchFamily="34" charset="0"/>
              </a:rPr>
              <a:t>Pagina web con i materiali per i programmi del </a:t>
            </a:r>
            <a:r>
              <a:rPr kumimoji="0" lang="it-IT" sz="1400" b="1" i="0" u="none" strike="noStrike" cap="none" normalizeH="0" baseline="0" noProof="0" dirty="0">
                <a:ln>
                  <a:noFill/>
                </a:ln>
                <a:solidFill>
                  <a:srgbClr val="457DC8"/>
                </a:solidFill>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Corso Regionale di Leadership Lions</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it-IT" sz="1400" i="0" u="none" strike="noStrike" cap="none" normalizeH="0" baseline="0" noProof="0" dirty="0">
                <a:ln>
                  <a:noFill/>
                </a:ln>
                <a:uLnTx/>
                <a:uFillTx/>
                <a:latin typeface="Arial" panose="020B0604020202020204" pitchFamily="34" charset="0"/>
                <a:ea typeface="+mn-ea"/>
                <a:cs typeface="Arial" panose="020B0604020202020204" pitchFamily="34" charset="0"/>
              </a:rPr>
              <a:t>Modello di </a:t>
            </a:r>
            <a:r>
              <a:rPr kumimoji="0" lang="it-IT"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Attestato di </a:t>
            </a:r>
            <a:r>
              <a:rPr lang="it-IT" sz="1400" b="1" dirty="0">
                <a:solidFill>
                  <a:srgbClr val="0A5496"/>
                </a:solidFill>
                <a:latin typeface="Arial" panose="020B0604020202020204" pitchFamily="34" charset="0"/>
                <a:cs typeface="Arial" panose="020B0604020202020204" pitchFamily="34" charset="0"/>
              </a:rPr>
              <a:t>partecipazione</a:t>
            </a:r>
            <a:r>
              <a:rPr kumimoji="0" lang="it-IT"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rPr>
              <a:t> </a:t>
            </a:r>
            <a:r>
              <a:rPr kumimoji="0" lang="it-IT"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per eventi di formazione locali</a:t>
            </a:r>
          </a:p>
        </p:txBody>
      </p:sp>
    </p:spTree>
    <p:extLst>
      <p:ext uri="{BB962C8B-B14F-4D97-AF65-F5344CB8AC3E}">
        <p14:creationId xmlns:p14="http://schemas.microsoft.com/office/powerpoint/2010/main" val="17150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it-IT" sz="3200" b="1" kern="0" dirty="0">
                <a:solidFill>
                  <a:srgbClr val="0A5496"/>
                </a:solidFill>
                <a:latin typeface="Arial" charset="0"/>
                <a:ea typeface="Arial" charset="0"/>
                <a:cs typeface="Arial" charset="0"/>
              </a:rPr>
              <a:t>Risorse di marketing disponibili</a:t>
            </a:r>
            <a:endParaRPr lang="en-US" sz="3200" b="1" kern="0" dirty="0">
              <a:solidFill>
                <a:srgbClr val="0A5496"/>
              </a:solidFill>
              <a:latin typeface="Arial" charset="0"/>
              <a:ea typeface="Arial" charset="0"/>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32</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873238" y="2414214"/>
            <a:ext cx="66294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50000"/>
              </a:lnSpc>
              <a:spcBef>
                <a:spcPts val="0"/>
              </a:spcBef>
              <a:spcAft>
                <a:spcPts val="200"/>
              </a:spcAft>
              <a:buFont typeface="Arial" panose="020B0604020202020204" pitchFamily="34" charset="0"/>
              <a:buNone/>
            </a:pPr>
            <a:r>
              <a:rPr lang="en-US" sz="1400" b="1" dirty="0">
                <a:solidFill>
                  <a:srgbClr val="000000"/>
                </a:solidFill>
                <a:latin typeface="Arial" panose="020B0604020202020204" pitchFamily="34" charset="0"/>
                <a:cs typeface="Arial" panose="020B0604020202020204" pitchFamily="34" charset="0"/>
              </a:rPr>
              <a:t>Lions Clubs International</a:t>
            </a:r>
          </a:p>
          <a:p>
            <a:pPr fontAlgn="auto">
              <a:lnSpc>
                <a:spcPct val="150000"/>
              </a:lnSpc>
              <a:spcBef>
                <a:spcPts val="0"/>
              </a:spcBef>
              <a:spcAft>
                <a:spcPts val="200"/>
              </a:spcAft>
            </a:pPr>
            <a:r>
              <a:rPr lang="en-US" sz="1400" b="1" dirty="0">
                <a:latin typeface="Arial" panose="020B0604020202020204" pitchFamily="34" charset="0"/>
                <a:cs typeface="Arial" panose="020B0604020202020204" pitchFamily="34" charset="0"/>
                <a:hlinkClick r:id="rId4"/>
              </a:rPr>
              <a:t>La </a:t>
            </a:r>
            <a:r>
              <a:rPr lang="en-US" sz="1400" b="1" dirty="0" err="1">
                <a:latin typeface="Arial" panose="020B0604020202020204" pitchFamily="34" charset="0"/>
                <a:cs typeface="Arial" panose="020B0604020202020204" pitchFamily="34" charset="0"/>
                <a:hlinkClick r:id="rId4"/>
              </a:rPr>
              <a:t>pagina</a:t>
            </a:r>
            <a:r>
              <a:rPr lang="en-US" sz="1400" b="1" dirty="0">
                <a:latin typeface="Arial" panose="020B0604020202020204" pitchFamily="34" charset="0"/>
                <a:cs typeface="Arial" panose="020B0604020202020204" pitchFamily="34" charset="0"/>
                <a:hlinkClick r:id="rId4"/>
              </a:rPr>
              <a:t> web Il </a:t>
            </a:r>
            <a:r>
              <a:rPr lang="it-IT" sz="1400" b="1" dirty="0">
                <a:latin typeface="Arial" panose="020B0604020202020204" pitchFamily="34" charset="0"/>
                <a:cs typeface="Arial" panose="020B0604020202020204" pitchFamily="34" charset="0"/>
                <a:hlinkClick r:id="rId4"/>
              </a:rPr>
              <a:t>marketing è importante</a:t>
            </a:r>
            <a:r>
              <a:rPr lang="en-US" sz="1400" b="1" dirty="0">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Fornisce risorse che possono migliorare la visibilità del vostro club. Quindi sia che stiate reclutando nuovi soci o promuovendo una raccolta fondi troverete </a:t>
            </a:r>
            <a:r>
              <a:rPr lang="en-US" sz="1400" dirty="0" err="1">
                <a:latin typeface="Arial" panose="020B0604020202020204" pitchFamily="34" charset="0"/>
                <a:cs typeface="Arial" panose="020B0604020202020204" pitchFamily="34" charset="0"/>
              </a:rPr>
              <a:t>gli</a:t>
            </a:r>
            <a:r>
              <a:rPr lang="en-US" sz="1400" dirty="0">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strumenti necessari su questa pagina</a:t>
            </a:r>
            <a:r>
              <a:rPr lang="en-US" sz="1400" dirty="0">
                <a:latin typeface="Arial" panose="020B0604020202020204" pitchFamily="34" charset="0"/>
                <a:cs typeface="Arial" panose="020B0604020202020204" pitchFamily="34" charset="0"/>
              </a:rPr>
              <a:t>.</a:t>
            </a:r>
          </a:p>
          <a:p>
            <a:pPr fontAlgn="auto">
              <a:lnSpc>
                <a:spcPct val="150000"/>
              </a:lnSpc>
              <a:spcBef>
                <a:spcPts val="0"/>
              </a:spcBef>
              <a:spcAft>
                <a:spcPts val="2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Lista di </a:t>
            </a:r>
            <a:r>
              <a:rPr lang="en-US" sz="1400" b="1" dirty="0">
                <a:solidFill>
                  <a:srgbClr val="0A5496"/>
                </a:solidFill>
                <a:latin typeface="Arial" panose="020B0604020202020204" pitchFamily="34" charset="0"/>
                <a:cs typeface="Arial" panose="020B0604020202020204" pitchFamily="34" charset="0"/>
              </a:rPr>
              <a:t>v</a:t>
            </a:r>
            <a:r>
              <a:rPr lang="it-IT" sz="1400" b="1" dirty="0">
                <a:solidFill>
                  <a:srgbClr val="0A5496"/>
                </a:solidFill>
                <a:latin typeface="Arial" panose="020B0604020202020204" pitchFamily="34" charset="0"/>
                <a:cs typeface="Arial" panose="020B0604020202020204" pitchFamily="34" charset="0"/>
              </a:rPr>
              <a:t>ideo</a:t>
            </a:r>
            <a:r>
              <a:rPr lang="en-US" sz="1400" b="1" dirty="0">
                <a:solidFill>
                  <a:srgbClr val="0A5496"/>
                </a:solidFill>
                <a:latin typeface="Arial" panose="020B0604020202020204" pitchFamily="34" charset="0"/>
                <a:cs typeface="Arial" panose="020B0604020202020204" pitchFamily="34" charset="0"/>
              </a:rPr>
              <a:t> </a:t>
            </a:r>
            <a:r>
              <a:rPr lang="it-IT" sz="1400" b="1" dirty="0">
                <a:solidFill>
                  <a:srgbClr val="0A5496"/>
                </a:solidFill>
                <a:latin typeface="Arial" panose="020B0604020202020204" pitchFamily="34" charset="0"/>
                <a:cs typeface="Arial" panose="020B0604020202020204" pitchFamily="34" charset="0"/>
              </a:rPr>
              <a:t>da scaricare</a:t>
            </a:r>
            <a:endParaRPr lang="en-US" sz="1400" dirty="0">
              <a:solidFill>
                <a:srgbClr val="000000"/>
              </a:solidFill>
              <a:latin typeface="Arial" panose="020B0604020202020204" pitchFamily="34" charset="0"/>
              <a:cs typeface="Arial" panose="020B0604020202020204" pitchFamily="34" charset="0"/>
            </a:endParaRPr>
          </a:p>
          <a:p>
            <a:pPr fontAlgn="auto">
              <a:lnSpc>
                <a:spcPct val="150000"/>
              </a:lnSpc>
              <a:spcBef>
                <a:spcPts val="0"/>
              </a:spcBef>
              <a:spcAft>
                <a:spcPts val="2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6"/>
              </a:rPr>
              <a:t>Li</a:t>
            </a:r>
            <a:r>
              <a:rPr lang="it-IT" sz="1400" b="1" dirty="0" err="1">
                <a:solidFill>
                  <a:srgbClr val="0A5496"/>
                </a:solidFill>
                <a:latin typeface="Arial" panose="020B0604020202020204" pitchFamily="34" charset="0"/>
                <a:cs typeface="Arial" panose="020B0604020202020204" pitchFamily="34" charset="0"/>
                <a:hlinkClick r:id="rId6"/>
              </a:rPr>
              <a:t>nee</a:t>
            </a:r>
            <a:r>
              <a:rPr lang="it-IT" sz="1400" b="1" dirty="0">
                <a:solidFill>
                  <a:srgbClr val="0A5496"/>
                </a:solidFill>
                <a:latin typeface="Arial" panose="020B0604020202020204" pitchFamily="34" charset="0"/>
                <a:cs typeface="Arial" panose="020B0604020202020204" pitchFamily="34" charset="0"/>
                <a:hlinkClick r:id="rId6"/>
              </a:rPr>
              <a:t> guida per l'uso del marchio</a:t>
            </a:r>
            <a:r>
              <a:rPr lang="en-US" sz="1400" b="1" dirty="0">
                <a:solidFill>
                  <a:srgbClr val="0A5496"/>
                </a:solidFill>
                <a:latin typeface="Arial" panose="020B0604020202020204" pitchFamily="34" charset="0"/>
                <a:cs typeface="Arial" panose="020B0604020202020204" pitchFamily="34" charset="0"/>
                <a:hlinkClick r:id="rId6"/>
              </a:rPr>
              <a:t> </a:t>
            </a:r>
            <a:endParaRPr lang="en-US" sz="1400" b="1" dirty="0">
              <a:solidFill>
                <a:srgbClr val="0A5496"/>
              </a:solidFill>
              <a:latin typeface="Arial" panose="020B0604020202020204" pitchFamily="34" charset="0"/>
              <a:cs typeface="Arial" panose="020B0604020202020204" pitchFamily="34" charset="0"/>
            </a:endParaRPr>
          </a:p>
          <a:p>
            <a:pPr fontAlgn="auto">
              <a:lnSpc>
                <a:spcPct val="150000"/>
              </a:lnSpc>
              <a:spcBef>
                <a:spcPts val="0"/>
              </a:spcBef>
              <a:spcAft>
                <a:spcPts val="200"/>
              </a:spcAft>
              <a:buClr>
                <a:srgbClr val="0A5496"/>
              </a:buClr>
            </a:pPr>
            <a:endParaRPr lang="en-US" sz="1400" dirty="0">
              <a:solidFill>
                <a:srgbClr val="000000"/>
              </a:solidFill>
              <a:latin typeface="Arial" panose="020B0604020202020204" pitchFamily="34" charset="0"/>
              <a:cs typeface="Arial" panose="020B0604020202020204" pitchFamily="34" charset="0"/>
            </a:endParaRPr>
          </a:p>
          <a:p>
            <a:pPr marL="0" indent="0" fontAlgn="auto">
              <a:lnSpc>
                <a:spcPct val="100000"/>
              </a:lnSpc>
              <a:spcAft>
                <a:spcPts val="200"/>
              </a:spcAft>
              <a:buNone/>
            </a:pPr>
            <a:endParaRPr lang="en-US"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008FFE4-102F-4297-A7C2-037B382EEA3A}"/>
              </a:ext>
            </a:extLst>
          </p:cNvPr>
          <p:cNvSpPr txBox="1"/>
          <p:nvPr/>
        </p:nvSpPr>
        <p:spPr>
          <a:xfrm>
            <a:off x="7620000" y="2438395"/>
            <a:ext cx="2510697" cy="1991379"/>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rPr>
              <a:t>foto di Lions in azione</a:t>
            </a:r>
            <a:endParaRPr kumimoji="0" lang="en-US" sz="1400" b="1" i="0" u="none" strike="noStrike" kern="1200" cap="none" spc="0"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en-US" sz="1400" b="1" dirty="0">
                <a:solidFill>
                  <a:srgbClr val="0A5496"/>
                </a:solidFill>
                <a:cs typeface="Arial" panose="020B0604020202020204" pitchFamily="34" charset="0"/>
                <a:hlinkClick r:id="rId7">
                  <a:extLst>
                    <a:ext uri="{A12FA001-AC4F-418D-AE19-62706E023703}">
                      <ahyp:hlinkClr xmlns:ahyp="http://schemas.microsoft.com/office/drawing/2018/hyperlinkcolor" val="tx"/>
                    </a:ext>
                  </a:extLst>
                </a:hlinkClick>
              </a:rPr>
              <a:t>P</a:t>
            </a:r>
            <a:r>
              <a:rPr kumimoji="0" lang="it-IT" sz="1400" b="1" i="0" u="none" strike="noStrike" kern="1200" cap="none" spc="0" normalizeH="0" baseline="0" noProof="0" dirty="0" err="1">
                <a:ln>
                  <a:noFill/>
                </a:ln>
                <a:solidFill>
                  <a:srgbClr val="0A5496"/>
                </a:solidFill>
                <a:effectLst/>
                <a:uLnTx/>
                <a:uFillTx/>
                <a:latin typeface="Arial" pitchFamily="34" charset="0"/>
                <a:ea typeface="ヒラギノ角ゴ Pro W3" pitchFamily="125" charset="-128"/>
                <a:cs typeface="Arial" panose="020B0604020202020204" pitchFamily="34" charset="0"/>
                <a:hlinkClick r:id="rId7">
                  <a:extLst>
                    <a:ext uri="{A12FA001-AC4F-418D-AE19-62706E023703}">
                      <ahyp:hlinkClr xmlns:ahyp="http://schemas.microsoft.com/office/drawing/2018/hyperlinkcolor" val="tx"/>
                    </a:ext>
                  </a:extLst>
                </a:hlinkClick>
              </a:rPr>
              <a:t>ulizie</a:t>
            </a:r>
            <a:r>
              <a:rPr kumimoji="0" lang="it-IT"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7">
                  <a:extLst>
                    <a:ext uri="{A12FA001-AC4F-418D-AE19-62706E023703}">
                      <ahyp:hlinkClr xmlns:ahyp="http://schemas.microsoft.com/office/drawing/2018/hyperlinkcolor" val="tx"/>
                    </a:ext>
                  </a:extLst>
                </a:hlinkClick>
              </a:rPr>
              <a:t> di una spiaggia</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en-US" sz="1400" b="1" dirty="0">
                <a:solidFill>
                  <a:srgbClr val="0A5496"/>
                </a:solidFill>
                <a:cs typeface="Arial" panose="020B0604020202020204" pitchFamily="34" charset="0"/>
                <a:hlinkClick r:id="rId8">
                  <a:extLst>
                    <a:ext uri="{A12FA001-AC4F-418D-AE19-62706E023703}">
                      <ahyp:hlinkClr xmlns:ahyp="http://schemas.microsoft.com/office/drawing/2018/hyperlinkcolor" val="tx"/>
                    </a:ext>
                  </a:extLst>
                </a:hlinkClick>
              </a:rPr>
              <a:t>C</a:t>
            </a:r>
            <a:r>
              <a:rPr kumimoji="0" lang="it-IT" sz="1400" b="1" i="0" u="none" strike="noStrike" kern="1200" cap="none" spc="0" normalizeH="0" baseline="0" noProof="0" dirty="0" err="1">
                <a:ln>
                  <a:noFill/>
                </a:ln>
                <a:solidFill>
                  <a:srgbClr val="0A5496"/>
                </a:solidFill>
                <a:effectLst/>
                <a:uLnTx/>
                <a:uFillTx/>
                <a:latin typeface="Arial" pitchFamily="34" charset="0"/>
                <a:ea typeface="ヒラギノ角ゴ Pro W3" pitchFamily="125" charset="-128"/>
                <a:cs typeface="Arial" panose="020B0604020202020204" pitchFamily="34" charset="0"/>
                <a:hlinkClick r:id="rId8">
                  <a:extLst>
                    <a:ext uri="{A12FA001-AC4F-418D-AE19-62706E023703}">
                      <ahyp:hlinkClr xmlns:ahyp="http://schemas.microsoft.com/office/drawing/2018/hyperlinkcolor" val="tx"/>
                    </a:ext>
                  </a:extLst>
                </a:hlinkClick>
              </a:rPr>
              <a:t>ancro</a:t>
            </a:r>
            <a:r>
              <a:rPr kumimoji="0" lang="it-IT"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8">
                  <a:extLst>
                    <a:ext uri="{A12FA001-AC4F-418D-AE19-62706E023703}">
                      <ahyp:hlinkClr xmlns:ahyp="http://schemas.microsoft.com/office/drawing/2018/hyperlinkcolor" val="tx"/>
                    </a:ext>
                  </a:extLst>
                </a:hlinkClick>
              </a:rPr>
              <a:t> infantile</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rPr>
              <a:t>G</a:t>
            </a:r>
            <a:r>
              <a:rPr kumimoji="0" lang="it-IT" sz="1400" b="1" i="0" u="none" strike="noStrike" kern="1200" cap="none" spc="0" normalizeH="0" baseline="0" noProof="0" dirty="0" err="1">
                <a:ln>
                  <a:noFill/>
                </a:ln>
                <a:solidFill>
                  <a:srgbClr val="0A5496"/>
                </a:solidFill>
                <a:effectLst/>
                <a:uLnTx/>
                <a:uFillTx/>
                <a:latin typeface="Arial" pitchFamily="34" charset="0"/>
                <a:ea typeface="ヒラギノ角ゴ Pro W3" pitchFamily="125" charset="-128"/>
                <a:cs typeface="Arial" panose="020B0604020202020204" pitchFamily="34" charset="0"/>
              </a:rPr>
              <a:t>iardino</a:t>
            </a:r>
            <a:r>
              <a:rPr kumimoji="0" lang="it-IT"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rPr>
              <a:t> della comunità</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rPr>
              <a:t>D</a:t>
            </a:r>
            <a:r>
              <a:rPr kumimoji="0" lang="it-IT" sz="1400" b="1" i="0" u="none" strike="noStrike" kern="1200" cap="none" spc="0" normalizeH="0" baseline="0" noProof="0" dirty="0" err="1">
                <a:ln>
                  <a:noFill/>
                </a:ln>
                <a:solidFill>
                  <a:srgbClr val="0A5496"/>
                </a:solidFill>
                <a:effectLst/>
                <a:uLnTx/>
                <a:uFillTx/>
                <a:latin typeface="Arial" pitchFamily="34" charset="0"/>
                <a:ea typeface="ヒラギノ角ゴ Pro W3" pitchFamily="125" charset="-128"/>
                <a:cs typeface="Arial" panose="020B0604020202020204" pitchFamily="34" charset="0"/>
              </a:rPr>
              <a:t>iabete</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rPr>
              <a:t>A</a:t>
            </a:r>
            <a:r>
              <a:rPr kumimoji="0" lang="it-IT" sz="1400" b="1" i="0" u="none" strike="noStrike" kern="1200" cap="none" spc="0" normalizeH="0" baseline="0" noProof="0" dirty="0" err="1">
                <a:ln>
                  <a:noFill/>
                </a:ln>
                <a:solidFill>
                  <a:srgbClr val="0A5496"/>
                </a:solidFill>
                <a:effectLst/>
                <a:uLnTx/>
                <a:uFillTx/>
                <a:latin typeface="Arial" pitchFamily="34" charset="0"/>
                <a:ea typeface="ヒラギノ角ゴ Pro W3" pitchFamily="125" charset="-128"/>
                <a:cs typeface="Arial" panose="020B0604020202020204" pitchFamily="34" charset="0"/>
              </a:rPr>
              <a:t>ssistenza</a:t>
            </a:r>
            <a:r>
              <a:rPr kumimoji="0" lang="it-IT"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rPr>
              <a:t> nei disastri</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p:txBody>
      </p:sp>
      <p:sp>
        <p:nvSpPr>
          <p:cNvPr id="3" name="Yellow Bar">
            <a:extLst>
              <a:ext uri="{FF2B5EF4-FFF2-40B4-BE49-F238E27FC236}">
                <a16:creationId xmlns:a16="http://schemas.microsoft.com/office/drawing/2014/main" id="{002B5708-6E57-1070-CFFC-F6403182FBFF}"/>
              </a:ext>
            </a:extLst>
          </p:cNvPr>
          <p:cNvSpPr/>
          <p:nvPr/>
        </p:nvSpPr>
        <p:spPr>
          <a:xfrm>
            <a:off x="5367823" y="183084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428586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38200" y="2381484"/>
            <a:ext cx="10591800" cy="4247916"/>
          </a:xfrm>
          <a:prstGeom prst="rect">
            <a:avLst/>
          </a:prstGeom>
        </p:spPr>
        <p:txBody>
          <a:bodyPr/>
          <a:lstStyle/>
          <a:p>
            <a:pPr>
              <a:lnSpc>
                <a:spcPct val="150000"/>
              </a:lnSpc>
              <a:spcBef>
                <a:spcPts val="600"/>
              </a:spcBef>
              <a:buClr>
                <a:srgbClr val="F0C300"/>
              </a:buClr>
              <a:buFont typeface="Wingdings" pitchFamily="2" charset="2"/>
              <a:buChar char="§"/>
            </a:pPr>
            <a:r>
              <a:rPr lang="it-IT" sz="1400" b="1" dirty="0">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Attributi per lo sviluppo della </a:t>
            </a:r>
            <a:r>
              <a:rPr lang="en-US" sz="1400" b="1" dirty="0">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Membership </a:t>
            </a:r>
            <a:r>
              <a:rPr lang="en-US" sz="1400" i="0" dirty="0">
                <a:solidFill>
                  <a:srgbClr val="000000"/>
                </a:solidFill>
                <a:effectLst/>
              </a:rPr>
              <a:t>funds </a:t>
            </a:r>
            <a:r>
              <a:rPr lang="it-IT" sz="1400" i="0" dirty="0">
                <a:solidFill>
                  <a:srgbClr val="000000"/>
                </a:solidFill>
                <a:effectLst/>
              </a:rPr>
              <a:t>finanziano il supporto </a:t>
            </a:r>
            <a:r>
              <a:rPr lang="en-US" sz="1400" i="0" dirty="0">
                <a:solidFill>
                  <a:srgbClr val="000000"/>
                </a:solidFill>
                <a:effectLst/>
              </a:rPr>
              <a:t>di </a:t>
            </a:r>
            <a:r>
              <a:rPr lang="en-US" sz="1400" i="0" dirty="0" err="1">
                <a:solidFill>
                  <a:srgbClr val="000000"/>
                </a:solidFill>
                <a:effectLst/>
              </a:rPr>
              <a:t>una</a:t>
            </a:r>
            <a:r>
              <a:rPr lang="en-US" sz="1400" i="0" dirty="0">
                <a:solidFill>
                  <a:srgbClr val="000000"/>
                </a:solidFill>
                <a:effectLst/>
              </a:rPr>
              <a:t> </a:t>
            </a:r>
            <a:r>
              <a:rPr lang="it-IT" sz="1400" i="0" dirty="0">
                <a:solidFill>
                  <a:srgbClr val="000000"/>
                </a:solidFill>
                <a:effectLst/>
              </a:rPr>
              <a:t>vasta serie di iniziative di membership e attività per incrementare il numero dei soci e avviare nuovi club</a:t>
            </a:r>
            <a:endParaRPr lang="en-US" sz="1400" dirty="0">
              <a:cs typeface="Arial" panose="020B0604020202020204" pitchFamily="34" charset="0"/>
            </a:endParaRPr>
          </a:p>
          <a:p>
            <a:pPr>
              <a:lnSpc>
                <a:spcPct val="150000"/>
              </a:lnSpc>
              <a:spcBef>
                <a:spcPts val="600"/>
              </a:spcBef>
              <a:buClr>
                <a:srgbClr val="F0C300"/>
              </a:buClr>
              <a:buFont typeface="Wingdings" pitchFamily="2" charset="2"/>
              <a:buChar char="§"/>
            </a:pPr>
            <a:r>
              <a:rPr lang="en-US" sz="1400" b="1" u="sng" dirty="0">
                <a:solidFill>
                  <a:srgbClr val="0A5496"/>
                </a:solidFill>
                <a:latin typeface="Arial" panose="020B0604020202020204" pitchFamily="34" charset="0"/>
                <a:cs typeface="Arial" panose="020B0604020202020204" pitchFamily="34" charset="0"/>
              </a:rPr>
              <a:t>Il </a:t>
            </a:r>
            <a:r>
              <a:rPr lang="it-IT" sz="1400" b="1" u="sng" dirty="0">
                <a:solidFill>
                  <a:srgbClr val="0A5496"/>
                </a:solidFill>
                <a:latin typeface="Arial" panose="020B0604020202020204" pitchFamily="34" charset="0"/>
                <a:cs typeface="Arial" panose="020B0604020202020204" pitchFamily="34" charset="0"/>
              </a:rPr>
              <a:t>programma di contributi per il </a:t>
            </a:r>
            <a:r>
              <a:rPr lang="en-US" sz="1400" b="1" u="sng" dirty="0">
                <a:solidFill>
                  <a:srgbClr val="0A5496"/>
                </a:solidFill>
                <a:latin typeface="Arial" panose="020B0604020202020204" pitchFamily="34" charset="0"/>
                <a:cs typeface="Arial" panose="020B0604020202020204" pitchFamily="34" charset="0"/>
              </a:rPr>
              <a:t>M</a:t>
            </a:r>
            <a:r>
              <a:rPr lang="it-IT" sz="1400" b="1" u="sng" dirty="0" err="1">
                <a:solidFill>
                  <a:srgbClr val="0A5496"/>
                </a:solidFill>
                <a:latin typeface="Arial" panose="020B0604020202020204" pitchFamily="34" charset="0"/>
                <a:cs typeface="Arial" panose="020B0604020202020204" pitchFamily="34" charset="0"/>
              </a:rPr>
              <a:t>arketing</a:t>
            </a:r>
            <a:r>
              <a:rPr lang="en-US" sz="1400" b="1" u="sng" dirty="0">
                <a:solidFill>
                  <a:srgbClr val="0A5496"/>
                </a:solidFill>
                <a:latin typeface="HelveticaNeue-Light"/>
                <a:cs typeface="Arial" panose="020B0604020202020204" pitchFamily="34" charset="0"/>
              </a:rPr>
              <a:t> </a:t>
            </a:r>
            <a:r>
              <a:rPr lang="it-IT" sz="1400" i="0" dirty="0">
                <a:effectLst/>
                <a:latin typeface="HelveticaNeue-Light"/>
              </a:rPr>
              <a:t>supporta le attività di marketing dei distretti multipli e singoli, come iniziative pubblicitarie, uso dei social media uso del marchio </a:t>
            </a:r>
            <a:r>
              <a:rPr lang="en-US" sz="1400" i="0" dirty="0">
                <a:effectLst/>
                <a:latin typeface="HelveticaNeue-Light"/>
              </a:rPr>
              <a:t>e </a:t>
            </a:r>
            <a:r>
              <a:rPr lang="it-IT" sz="1400" i="0" dirty="0">
                <a:effectLst/>
                <a:latin typeface="HelveticaNeue-Light"/>
              </a:rPr>
              <a:t>P</a:t>
            </a:r>
            <a:endParaRPr lang="en-US" sz="1400" i="0" dirty="0">
              <a:effectLst/>
              <a:latin typeface="HelveticaNeue-Light"/>
            </a:endParaRPr>
          </a:p>
          <a:p>
            <a:pPr>
              <a:lnSpc>
                <a:spcPct val="150000"/>
              </a:lnSpc>
              <a:spcBef>
                <a:spcPts val="600"/>
              </a:spcBef>
              <a:buClr>
                <a:srgbClr val="F0C300"/>
              </a:buClr>
              <a:buFont typeface="Wingdings" pitchFamily="2" charset="2"/>
              <a:buChar char="§"/>
            </a:pPr>
            <a:r>
              <a:rPr lang="en-U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Il p</a:t>
            </a:r>
            <a:r>
              <a:rPr lang="it-IT" sz="1400" b="1" dirty="0" err="1">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rogramma</a:t>
            </a:r>
            <a:r>
              <a:rPr lang="it-IT"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di contributi per lo sviluppo della leadership multidistrettuale e Distrettuale</a:t>
            </a:r>
            <a:r>
              <a:rPr lang="en-US" sz="1400" b="1" dirty="0">
                <a:solidFill>
                  <a:srgbClr val="0A5496"/>
                </a:solidFill>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finanzia</a:t>
            </a:r>
            <a:r>
              <a:rPr lang="en-US" sz="1400" dirty="0">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la formazione per aiutare i leader del vostro multidistretto</a:t>
            </a:r>
            <a:r>
              <a:rPr lang="en-US" sz="1400" dirty="0">
                <a:latin typeface="Arial" panose="020B0604020202020204" pitchFamily="34" charset="0"/>
                <a:cs typeface="Arial" panose="020B0604020202020204" pitchFamily="34" charset="0"/>
              </a:rPr>
              <a:t> </a:t>
            </a:r>
            <a:r>
              <a:rPr lang="en-US" sz="1400" i="0" dirty="0">
                <a:effectLst/>
                <a:latin typeface="HelveticaNeue-Regular"/>
              </a:rPr>
              <a:t>(</a:t>
            </a:r>
            <a:r>
              <a:rPr lang="it-IT" sz="1400" i="0" dirty="0">
                <a:effectLst/>
                <a:latin typeface="HelveticaNeue-Regular"/>
              </a:rPr>
              <a:t>i primi e secondi vice governatori</a:t>
            </a:r>
            <a:r>
              <a:rPr lang="en-US" sz="1400" i="0" dirty="0">
                <a:effectLst/>
                <a:latin typeface="HelveticaNeue-Regular"/>
              </a:rPr>
              <a:t>) </a:t>
            </a:r>
            <a:r>
              <a:rPr lang="it-IT" sz="1400" i="0" dirty="0">
                <a:effectLst/>
                <a:latin typeface="HelveticaNeue-Regular"/>
              </a:rPr>
              <a:t>o Distretto</a:t>
            </a:r>
            <a:r>
              <a:rPr lang="en-US" sz="1400" i="0" dirty="0">
                <a:effectLst/>
                <a:latin typeface="HelveticaNeue-Regular"/>
              </a:rPr>
              <a:t> (</a:t>
            </a:r>
            <a:r>
              <a:rPr lang="it-IT" sz="1400" i="0" dirty="0">
                <a:effectLst/>
                <a:latin typeface="HelveticaNeue-Regular"/>
              </a:rPr>
              <a:t>presidente di zona</a:t>
            </a:r>
            <a:r>
              <a:rPr lang="en-US" sz="1400" i="0" dirty="0">
                <a:effectLst/>
                <a:latin typeface="HelveticaNeue-Regular"/>
              </a:rPr>
              <a:t>) </a:t>
            </a:r>
            <a:r>
              <a:rPr lang="it-IT" sz="1400" i="0" dirty="0">
                <a:effectLst/>
                <a:latin typeface="HelveticaNeue-Regular"/>
              </a:rPr>
              <a:t>a continuare a crescere e ad avere successo</a:t>
            </a:r>
            <a:r>
              <a:rPr lang="en-US" sz="1400" i="0" dirty="0">
                <a:effectLst/>
                <a:latin typeface="HelveticaNeue-Regular"/>
              </a:rPr>
              <a:t>.</a:t>
            </a:r>
            <a:endParaRPr lang="en-US" sz="1400" dirty="0">
              <a:latin typeface="Arial" panose="020B0604020202020204" pitchFamily="34" charset="0"/>
              <a:cs typeface="Arial" panose="020B0604020202020204" pitchFamily="34" charset="0"/>
            </a:endParaRPr>
          </a:p>
          <a:p>
            <a:pPr>
              <a:lnSpc>
                <a:spcPct val="150000"/>
              </a:lnSpc>
              <a:spcBef>
                <a:spcPts val="600"/>
              </a:spcBef>
              <a:buClr>
                <a:srgbClr val="F0C300"/>
              </a:buClr>
              <a:buFont typeface="Wingdings" pitchFamily="2" charset="2"/>
              <a:buChar char="§"/>
            </a:pPr>
            <a:r>
              <a:rPr lang="it-IT"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Il programma di contributi per i corsi di sviluppo della leadership</a:t>
            </a:r>
            <a:r>
              <a:rPr lang="en-US" sz="1400" b="1" dirty="0">
                <a:solidFill>
                  <a:srgbClr val="0A5496"/>
                </a:solidFill>
                <a:latin typeface="Arial" panose="020B0604020202020204" pitchFamily="34" charset="0"/>
                <a:cs typeface="Arial" panose="020B0604020202020204" pitchFamily="34" charset="0"/>
              </a:rPr>
              <a:t> </a:t>
            </a:r>
            <a:r>
              <a:rPr lang="en-US" sz="1400" i="0" dirty="0">
                <a:effectLst/>
                <a:latin typeface="HelveticaNeue-Light"/>
              </a:rPr>
              <a:t>f</a:t>
            </a:r>
            <a:r>
              <a:rPr lang="it-IT" sz="1400" i="0" dirty="0">
                <a:effectLst/>
                <a:latin typeface="HelveticaNeue-Light"/>
              </a:rPr>
              <a:t> finanzia i corsi</a:t>
            </a:r>
            <a:r>
              <a:rPr lang="en-US" sz="1400" i="0" dirty="0">
                <a:effectLst/>
                <a:latin typeface="HelveticaNeue-Light"/>
              </a:rPr>
              <a:t> </a:t>
            </a:r>
            <a:r>
              <a:rPr lang="it-IT" sz="1400" i="0" dirty="0">
                <a:effectLst/>
                <a:latin typeface="HelveticaNeue-Light"/>
              </a:rPr>
              <a:t>di leadership per i Lions</a:t>
            </a:r>
            <a:r>
              <a:rPr lang="en-US" sz="1400" i="0" dirty="0">
                <a:effectLst/>
                <a:latin typeface="HelveticaNeue-Light"/>
              </a:rPr>
              <a:t> </a:t>
            </a:r>
            <a:r>
              <a:rPr lang="it-IT" sz="1400" i="0" dirty="0">
                <a:effectLst/>
                <a:latin typeface="HelveticaNeue-Light"/>
              </a:rPr>
              <a:t>emergenti</a:t>
            </a:r>
            <a:r>
              <a:rPr lang="en-US" sz="1400" i="0" dirty="0">
                <a:effectLst/>
                <a:latin typeface="HelveticaNeue-Light"/>
              </a:rPr>
              <a:t> (ELLI) o </a:t>
            </a:r>
            <a:r>
              <a:rPr lang="it-IT" sz="1400" i="0" dirty="0">
                <a:effectLst/>
                <a:latin typeface="HelveticaNeue-Light"/>
              </a:rPr>
              <a:t>i corsi </a:t>
            </a:r>
            <a:r>
              <a:rPr lang="en-US" sz="1400" i="0" dirty="0">
                <a:effectLst/>
                <a:latin typeface="HelveticaNeue-Light"/>
              </a:rPr>
              <a:t>Lions </a:t>
            </a:r>
            <a:r>
              <a:rPr lang="it-IT" sz="1400" i="0" dirty="0">
                <a:effectLst/>
                <a:latin typeface="HelveticaNeue-Light"/>
              </a:rPr>
              <a:t>di sviluppo della leadership </a:t>
            </a:r>
            <a:r>
              <a:rPr lang="en-US" sz="1400" i="0" dirty="0">
                <a:effectLst/>
                <a:latin typeface="HelveticaNeue-Light"/>
              </a:rPr>
              <a:t>r</a:t>
            </a:r>
            <a:r>
              <a:rPr lang="it-IT" sz="1400" i="0" dirty="0" err="1">
                <a:effectLst/>
                <a:latin typeface="HelveticaNeue-Light"/>
              </a:rPr>
              <a:t>egionali</a:t>
            </a:r>
            <a:r>
              <a:rPr lang="it-IT" sz="1400" i="0" dirty="0">
                <a:effectLst/>
                <a:latin typeface="HelveticaNeue-Light"/>
              </a:rPr>
              <a:t> della vostra area</a:t>
            </a:r>
            <a:r>
              <a:rPr lang="en-US" sz="1400" i="0" dirty="0">
                <a:effectLst/>
                <a:latin typeface="HelveticaNeue-Light"/>
              </a:rPr>
              <a:t>.</a:t>
            </a:r>
            <a:endParaRPr lang="en-US" sz="14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a:lnSpc>
                <a:spcPct val="150000"/>
              </a:lnSpc>
              <a:spcBef>
                <a:spcPts val="600"/>
              </a:spcBef>
              <a:buClr>
                <a:srgbClr val="F0C300"/>
              </a:buClr>
              <a:buFont typeface="Wingdings" pitchFamily="2" charset="2"/>
              <a:buChar char="§"/>
            </a:pPr>
            <a:r>
              <a:rPr lang="it-IT" sz="1400" b="1" dirty="0">
                <a:solidFill>
                  <a:srgbClr val="0A5496"/>
                </a:solidFill>
                <a:latin typeface="Arial" panose="020B0604020202020204" pitchFamily="34" charset="0"/>
                <a:cs typeface="Arial" panose="020B0604020202020204" pitchFamily="34" charset="0"/>
              </a:rPr>
              <a:t>I contributi della Fondazione</a:t>
            </a:r>
            <a:r>
              <a:rPr lang="en-US" sz="1400" b="1" dirty="0">
                <a:solidFill>
                  <a:srgbClr val="0A5496"/>
                </a:solidFill>
                <a:latin typeface="Arial" panose="020B0604020202020204" pitchFamily="34" charset="0"/>
                <a:cs typeface="Arial" panose="020B0604020202020204" pitchFamily="34" charset="0"/>
              </a:rPr>
              <a:t> (LCIF) </a:t>
            </a:r>
            <a:r>
              <a:rPr lang="it-IT" sz="1400" dirty="0">
                <a:latin typeface="Arial" panose="020B0604020202020204" pitchFamily="34" charset="0"/>
                <a:cs typeface="Arial" panose="020B0604020202020204" pitchFamily="34" charset="0"/>
              </a:rPr>
              <a:t> supportano i Lions e i Leo nella realizzazione di progetti di </a:t>
            </a:r>
            <a:r>
              <a:rPr lang="en-US" sz="1400" dirty="0">
                <a:latin typeface="Arial" panose="020B0604020202020204" pitchFamily="34" charset="0"/>
                <a:cs typeface="Arial" panose="020B0604020202020204" pitchFamily="34" charset="0"/>
              </a:rPr>
              <a:t>m</a:t>
            </a:r>
            <a:r>
              <a:rPr lang="it-IT" sz="1400" dirty="0" err="1">
                <a:latin typeface="Arial" panose="020B0604020202020204" pitchFamily="34" charset="0"/>
                <a:cs typeface="Arial" panose="020B0604020202020204" pitchFamily="34" charset="0"/>
              </a:rPr>
              <a:t>aggiore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impatto</a:t>
            </a:r>
            <a:r>
              <a:rPr lang="en-US" sz="1400" dirty="0">
                <a:latin typeface="Arial" panose="020B0604020202020204" pitchFamily="34" charset="0"/>
                <a:cs typeface="Arial" panose="020B0604020202020204" pitchFamily="34" charset="0"/>
              </a:rPr>
              <a:t>.</a:t>
            </a: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it-IT" sz="3200" b="1" kern="0" dirty="0">
                <a:solidFill>
                  <a:srgbClr val="0A5496"/>
                </a:solidFill>
                <a:latin typeface="Arial" charset="0"/>
                <a:ea typeface="Arial" charset="0"/>
                <a:cs typeface="Arial" charset="0"/>
              </a:rPr>
              <a:t>Fondi </a:t>
            </a:r>
            <a:r>
              <a:rPr lang="en-US" sz="3200" b="1" kern="0" dirty="0">
                <a:solidFill>
                  <a:srgbClr val="0A5496"/>
                </a:solidFill>
                <a:latin typeface="Arial" charset="0"/>
                <a:ea typeface="Arial" charset="0"/>
                <a:cs typeface="Arial" charset="0"/>
              </a:rPr>
              <a:t>LCI / LCIF</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33</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7"/>
          <a:srcRect/>
          <a:stretch/>
        </p:blipFill>
        <p:spPr>
          <a:xfrm>
            <a:off x="383100" y="241354"/>
            <a:ext cx="971568" cy="971568"/>
          </a:xfrm>
          <a:prstGeom prst="rect">
            <a:avLst/>
          </a:prstGeom>
        </p:spPr>
      </p:pic>
      <p:sp>
        <p:nvSpPr>
          <p:cNvPr id="2" name="Yellow Bar">
            <a:extLst>
              <a:ext uri="{FF2B5EF4-FFF2-40B4-BE49-F238E27FC236}">
                <a16:creationId xmlns:a16="http://schemas.microsoft.com/office/drawing/2014/main" id="{5EB44F3F-8B31-5204-0B7E-8383778EB406}"/>
              </a:ext>
            </a:extLst>
          </p:cNvPr>
          <p:cNvSpPr/>
          <p:nvPr/>
        </p:nvSpPr>
        <p:spPr>
          <a:xfrm>
            <a:off x="5332770" y="18359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952078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57400" y="2962043"/>
            <a:ext cx="9220200"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it-IT" sz="2400" dirty="0">
                <a:solidFill>
                  <a:srgbClr val="56565A"/>
                </a:solidFill>
              </a:rPr>
              <a:t>Dividetevi in quattro gruppi: uno per ciascuna area di interesse</a:t>
            </a:r>
          </a:p>
          <a:p>
            <a:pPr marL="457200" indent="-457200">
              <a:lnSpc>
                <a:spcPct val="110000"/>
              </a:lnSpc>
              <a:spcBef>
                <a:spcPts val="1200"/>
              </a:spcBef>
              <a:spcAft>
                <a:spcPts val="600"/>
              </a:spcAft>
              <a:buClr>
                <a:srgbClr val="56565A"/>
              </a:buClr>
              <a:buFont typeface="+mj-lt"/>
              <a:buAutoNum type="arabicParenR"/>
            </a:pPr>
            <a:r>
              <a:rPr lang="it-IT" sz="2400" dirty="0">
                <a:solidFill>
                  <a:srgbClr val="56565A"/>
                </a:solidFill>
              </a:rPr>
              <a:t>Aggiungete i leader, le risorse e un budget per ogni azione</a:t>
            </a:r>
          </a:p>
          <a:p>
            <a:pPr marL="457200" indent="-457200">
              <a:lnSpc>
                <a:spcPct val="110000"/>
              </a:lnSpc>
              <a:spcBef>
                <a:spcPts val="1200"/>
              </a:spcBef>
              <a:spcAft>
                <a:spcPts val="600"/>
              </a:spcAft>
              <a:buClr>
                <a:srgbClr val="56565A"/>
              </a:buClr>
              <a:buFont typeface="+mj-lt"/>
              <a:buAutoNum type="arabicParenR"/>
            </a:pPr>
            <a:r>
              <a:rPr lang="it-IT" sz="2400" dirty="0">
                <a:solidFill>
                  <a:srgbClr val="56565A"/>
                </a:solidFill>
              </a:rPr>
              <a:t>Un portavoce di ogni gruppo condivide le idee discusse all’interno del gruppo</a:t>
            </a:r>
          </a:p>
          <a:p>
            <a:pPr marL="457200" indent="-457200">
              <a:lnSpc>
                <a:spcPct val="110000"/>
              </a:lnSpc>
              <a:spcBef>
                <a:spcPts val="1200"/>
              </a:spcBef>
              <a:spcAft>
                <a:spcPts val="600"/>
              </a:spcAft>
              <a:buClr>
                <a:srgbClr val="56565A"/>
              </a:buClr>
              <a:buFont typeface="+mj-lt"/>
              <a:buAutoNum type="arabicParenR"/>
            </a:pPr>
            <a:r>
              <a:rPr lang="it-IT" sz="2400" dirty="0">
                <a:solidFill>
                  <a:srgbClr val="56565A"/>
                </a:solidFill>
              </a:rPr>
              <a:t>Come gruppo, concluderemo la bozza del nostro piano</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b="1" dirty="0">
                <a:solidFill>
                  <a:srgbClr val="0A5496"/>
                </a:solidFill>
              </a:rPr>
              <a:t>Individuare i leader e le risorse</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1</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Nuovi club</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2 </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Nuovi soci</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3</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Soddisfazione dei soci</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4</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Supporto dei leader</a:t>
            </a:r>
          </a:p>
        </p:txBody>
      </p:sp>
    </p:spTree>
    <p:extLst>
      <p:ext uri="{BB962C8B-B14F-4D97-AF65-F5344CB8AC3E}">
        <p14:creationId xmlns:p14="http://schemas.microsoft.com/office/powerpoint/2010/main" val="312802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37C8900-BF8C-F44C-B8B3-E5B3343DCBDD}"/>
              </a:ext>
            </a:extLst>
          </p:cNvPr>
          <p:cNvSpPr txBox="1"/>
          <p:nvPr/>
        </p:nvSpPr>
        <p:spPr>
          <a:xfrm>
            <a:off x="1066800" y="2262172"/>
            <a:ext cx="2286000" cy="369332"/>
          </a:xfrm>
          <a:prstGeom prst="rect">
            <a:avLst/>
          </a:prstGeom>
          <a:noFill/>
        </p:spPr>
        <p:txBody>
          <a:bodyPr wrap="square" rtlCol="0">
            <a:spAutoFit/>
          </a:bodyPr>
          <a:lstStyle/>
          <a:p>
            <a:pPr algn="ctr"/>
            <a:r>
              <a:rPr lang="it-IT" dirty="0"/>
              <a:t>Obiettivo</a:t>
            </a:r>
          </a:p>
        </p:txBody>
      </p:sp>
      <p:sp>
        <p:nvSpPr>
          <p:cNvPr id="37" name="TextBox 36">
            <a:extLst>
              <a:ext uri="{FF2B5EF4-FFF2-40B4-BE49-F238E27FC236}">
                <a16:creationId xmlns:a16="http://schemas.microsoft.com/office/drawing/2014/main" id="{15FC6A67-85C0-2440-819F-22972F2F9E7B}"/>
              </a:ext>
            </a:extLst>
          </p:cNvPr>
          <p:cNvSpPr txBox="1"/>
          <p:nvPr/>
        </p:nvSpPr>
        <p:spPr>
          <a:xfrm>
            <a:off x="3671943" y="2223685"/>
            <a:ext cx="2286000" cy="369332"/>
          </a:xfrm>
          <a:prstGeom prst="rect">
            <a:avLst/>
          </a:prstGeom>
          <a:noFill/>
        </p:spPr>
        <p:txBody>
          <a:bodyPr wrap="square" rtlCol="0">
            <a:spAutoFit/>
          </a:bodyPr>
          <a:lstStyle/>
          <a:p>
            <a:pPr algn="ctr"/>
            <a:r>
              <a:rPr lang="it-IT" dirty="0"/>
              <a:t>Obiettivo</a:t>
            </a:r>
          </a:p>
        </p:txBody>
      </p:sp>
      <p:sp>
        <p:nvSpPr>
          <p:cNvPr id="38" name="TextBox 37">
            <a:extLst>
              <a:ext uri="{FF2B5EF4-FFF2-40B4-BE49-F238E27FC236}">
                <a16:creationId xmlns:a16="http://schemas.microsoft.com/office/drawing/2014/main" id="{0FC58696-821F-984E-9E49-D0D8F3734245}"/>
              </a:ext>
            </a:extLst>
          </p:cNvPr>
          <p:cNvSpPr txBox="1"/>
          <p:nvPr/>
        </p:nvSpPr>
        <p:spPr>
          <a:xfrm>
            <a:off x="6248400" y="2225067"/>
            <a:ext cx="2286000" cy="369332"/>
          </a:xfrm>
          <a:prstGeom prst="rect">
            <a:avLst/>
          </a:prstGeom>
          <a:noFill/>
        </p:spPr>
        <p:txBody>
          <a:bodyPr wrap="square" rtlCol="0">
            <a:spAutoFit/>
          </a:bodyPr>
          <a:lstStyle/>
          <a:p>
            <a:pPr algn="ctr"/>
            <a:r>
              <a:rPr lang="it-IT" dirty="0"/>
              <a:t>Obiettivo</a:t>
            </a:r>
          </a:p>
        </p:txBody>
      </p:sp>
      <p:sp>
        <p:nvSpPr>
          <p:cNvPr id="39" name="Rectangle 38">
            <a:extLst>
              <a:ext uri="{FF2B5EF4-FFF2-40B4-BE49-F238E27FC236}">
                <a16:creationId xmlns:a16="http://schemas.microsoft.com/office/drawing/2014/main" id="{B363D114-8671-394E-8415-190ACE2AE363}"/>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it-IT" b="1" i="0" u="none" strike="noStrike" cap="none" normalizeH="0" dirty="0">
                <a:ln>
                  <a:noFill/>
                </a:ln>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b="1" dirty="0">
                <a:solidFill>
                  <a:srgbClr val="0A5496"/>
                </a:solidFill>
              </a:rPr>
              <a:t>Ripartizione del piano d'azione</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1</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Nuovi club</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2 </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Nuovi soci</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3</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Soddisfazione dei soci</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it-IT" b="1" dirty="0">
                <a:solidFill>
                  <a:schemeClr val="bg1"/>
                </a:solidFill>
                <a:latin typeface="Arial" panose="020B0604020202020204" pitchFamily="34" charset="0"/>
                <a:cs typeface="Arial" panose="020B0604020202020204" pitchFamily="34" charset="0"/>
              </a:rPr>
              <a:t>4</a:t>
            </a:r>
            <a:br>
              <a:rPr lang="it-IT" b="1" dirty="0">
                <a:solidFill>
                  <a:schemeClr val="bg1"/>
                </a:solidFill>
                <a:latin typeface="Arial" panose="020B0604020202020204" pitchFamily="34" charset="0"/>
                <a:cs typeface="Arial" panose="020B0604020202020204" pitchFamily="34" charset="0"/>
              </a:rPr>
            </a:br>
            <a:r>
              <a:rPr lang="it-IT" b="1" dirty="0">
                <a:solidFill>
                  <a:schemeClr val="bg1"/>
                </a:solidFill>
                <a:latin typeface="Arial" panose="020B0604020202020204" pitchFamily="34" charset="0"/>
                <a:cs typeface="Arial" panose="020B0604020202020204" pitchFamily="34" charset="0"/>
              </a:rPr>
              <a:t>Supporto dei leader</a:t>
            </a: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it-IT" b="1" dirty="0">
                <a:solidFill>
                  <a:schemeClr val="tx2"/>
                </a:solidFill>
                <a:latin typeface="Arial" panose="020B0604020202020204" pitchFamily="34" charset="0"/>
                <a:ea typeface="ヒラギノ角ゴ Pro W3" pitchFamily="84" charset="-128"/>
                <a:cs typeface="Arial" panose="020B0604020202020204" pitchFamily="34" charset="0"/>
              </a:rPr>
              <a:t>Fase d’azione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Descrizione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Intervallo di date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Leader</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Risorse</a:t>
            </a:r>
          </a:p>
          <a:p>
            <a:pPr marL="401638" indent="-263525">
              <a:buFontTx/>
              <a:buChar char="-"/>
            </a:pPr>
            <a:r>
              <a:rPr lang="it-IT"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2" name="TextBox 1">
            <a:extLst>
              <a:ext uri="{FF2B5EF4-FFF2-40B4-BE49-F238E27FC236}">
                <a16:creationId xmlns:a16="http://schemas.microsoft.com/office/drawing/2014/main" id="{0818971C-8EE4-895E-0EB0-999C2DDBED14}"/>
              </a:ext>
            </a:extLst>
          </p:cNvPr>
          <p:cNvSpPr txBox="1"/>
          <p:nvPr/>
        </p:nvSpPr>
        <p:spPr>
          <a:xfrm>
            <a:off x="8934639" y="2209881"/>
            <a:ext cx="2286000" cy="369332"/>
          </a:xfrm>
          <a:prstGeom prst="rect">
            <a:avLst/>
          </a:prstGeom>
          <a:noFill/>
        </p:spPr>
        <p:txBody>
          <a:bodyPr wrap="square" rtlCol="0">
            <a:spAutoFit/>
          </a:bodyPr>
          <a:lstStyle/>
          <a:p>
            <a:pPr algn="ctr"/>
            <a:r>
              <a:rPr lang="it-IT" dirty="0"/>
              <a:t>Obiettivo</a:t>
            </a:r>
          </a:p>
        </p:txBody>
      </p:sp>
    </p:spTree>
    <p:extLst>
      <p:ext uri="{BB962C8B-B14F-4D97-AF65-F5344CB8AC3E}">
        <p14:creationId xmlns:p14="http://schemas.microsoft.com/office/powerpoint/2010/main" val="123479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601518"/>
            <a:ext cx="4681365" cy="282717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it-IT"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Incontrarsi con </a:t>
            </a:r>
            <a:r>
              <a:rPr lang="it-IT" dirty="0">
                <a:solidFill>
                  <a:prstClr val="white"/>
                </a:solidFill>
                <a:ea typeface="+mn-ea"/>
              </a:rPr>
              <a:t>il gruppo di lavoro </a:t>
            </a:r>
            <a:r>
              <a:rPr kumimoji="0" lang="it-IT"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per completare il piano d'azione</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it-IT"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Esaminare l’</a:t>
            </a:r>
            <a:r>
              <a:rPr kumimoji="0" lang="it-IT" sz="2000" b="0" i="0" u="none" strike="noStrike" cap="none" normalizeH="0" baseline="0" noProof="0" dirty="0">
                <a:ln>
                  <a:noFill/>
                </a:ln>
                <a:solidFill>
                  <a:schemeClr val="bg1"/>
                </a:solidFill>
                <a:uLnTx/>
                <a:uFillTx/>
                <a:latin typeface="Arial" panose="020B0604020202020204" pitchFamily="34" charset="0"/>
                <a:ea typeface="+mn-ea"/>
                <a:cs typeface="Arial" panose="020B0604020202020204" pitchFamily="34" charset="0"/>
              </a:rPr>
              <a:t>opuscolo con il piano d'azione di esempio</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it-IT"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Condividere il nostro piano per il feedback prima di inviarlo come parte degli obiettivi distrettuali!</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it-IT"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Seminario sull’Approccio per la membership globale: Costruire il successo</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04911" y="279474"/>
            <a:ext cx="5525035"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it-IT" sz="6600" b="1" i="0" u="none" strike="noStrike" cap="none" normalizeH="0" baseline="0" noProof="0" dirty="0">
                <a:ln>
                  <a:noFill/>
                </a:ln>
                <a:solidFill>
                  <a:prstClr val="white"/>
                </a:solidFill>
                <a:uLnTx/>
                <a:uFillTx/>
                <a:latin typeface="Arial" charset="0"/>
                <a:ea typeface="Arial" charset="0"/>
                <a:cs typeface="Arial" charset="0"/>
              </a:rPr>
              <a:t>Fasi successive</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276571"/>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2358458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it-IT" sz="4800" b="1" dirty="0">
                <a:solidFill>
                  <a:schemeClr val="bg1"/>
                </a:solidFill>
                <a:latin typeface="Helvetica Neue" charset="0"/>
                <a:ea typeface="Helvetica Neue" charset="0"/>
                <a:cs typeface="Helvetica Neue" charset="0"/>
              </a:rPr>
              <a:t>Altri commenti?</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13" name="Copyright">
            <a:extLst>
              <a:ext uri="{FF2B5EF4-FFF2-40B4-BE49-F238E27FC236}">
                <a16:creationId xmlns:a16="http://schemas.microsoft.com/office/drawing/2014/main" id="{6CCED777-3F2C-284D-872C-5E333AC69120}"/>
              </a:ext>
            </a:extLst>
          </p:cNvPr>
          <p:cNvSpPr txBox="1"/>
          <p:nvPr/>
        </p:nvSpPr>
        <p:spPr>
          <a:xfrm>
            <a:off x="3171770" y="6248400"/>
            <a:ext cx="3399810" cy="338554"/>
          </a:xfrm>
          <a:prstGeom prst="rect">
            <a:avLst/>
          </a:prstGeom>
          <a:noFill/>
        </p:spPr>
        <p:txBody>
          <a:bodyPr wrap="square" rtlCol="0">
            <a:spAutoFit/>
          </a:bodyPr>
          <a:lstStyle/>
          <a:p>
            <a:r>
              <a:rPr lang="it-IT" sz="1600" b="1" dirty="0">
                <a:solidFill>
                  <a:schemeClr val="bg1"/>
                </a:solidFill>
              </a:rPr>
              <a:t>© 2020 Lions Clubs International</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6829370" y="6248400"/>
            <a:ext cx="2390830" cy="338554"/>
          </a:xfrm>
          <a:prstGeom prst="rect">
            <a:avLst/>
          </a:prstGeom>
          <a:noFill/>
        </p:spPr>
        <p:txBody>
          <a:bodyPr wrap="square" rtlCol="0">
            <a:spAutoFit/>
          </a:bodyPr>
          <a:lstStyle/>
          <a:p>
            <a:r>
              <a:rPr lang="it-IT" sz="1600" b="1" err="1">
                <a:solidFill>
                  <a:schemeClr val="bg1"/>
                </a:solidFill>
              </a:rPr>
              <a:t>Updated</a:t>
            </a:r>
            <a:r>
              <a:rPr lang="it-IT" sz="1600" b="1">
                <a:solidFill>
                  <a:schemeClr val="bg1"/>
                </a:solidFill>
              </a:rPr>
              <a:t> 7/2023 </a:t>
            </a:r>
            <a:r>
              <a:rPr lang="it-IT" sz="1600" b="1" dirty="0">
                <a:solidFill>
                  <a:schemeClr val="bg1"/>
                </a:solidFill>
              </a:rPr>
              <a:t>IT</a:t>
            </a: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dirty="0">
              <a:solidFill>
                <a:schemeClr val="bg1"/>
              </a:solidFill>
            </a:endParaRPr>
          </a:p>
        </p:txBody>
      </p:sp>
    </p:spTree>
    <p:extLst>
      <p:ext uri="{BB962C8B-B14F-4D97-AF65-F5344CB8AC3E}">
        <p14:creationId xmlns:p14="http://schemas.microsoft.com/office/powerpoint/2010/main" val="231358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2590801" y="533193"/>
            <a:ext cx="9271564"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it-IT" sz="2900" b="1" dirty="0">
                <a:solidFill>
                  <a:schemeClr val="bg1"/>
                </a:solidFill>
                <a:latin typeface="Arial" charset="0"/>
                <a:ea typeface="Arial" charset="0"/>
                <a:cs typeface="Arial" charset="0"/>
              </a:rPr>
              <a:t>Processo dell’Approccio per la membership globale</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grpSp>
        <p:nvGrpSpPr>
          <p:cNvPr id="22" name="Group 21">
            <a:extLst>
              <a:ext uri="{FF2B5EF4-FFF2-40B4-BE49-F238E27FC236}">
                <a16:creationId xmlns:a16="http://schemas.microsoft.com/office/drawing/2014/main" id="{8791A39F-ADFE-7E4C-9913-A30AA79D27A2}"/>
              </a:ext>
            </a:extLst>
          </p:cNvPr>
          <p:cNvGrpSpPr/>
          <p:nvPr/>
        </p:nvGrpSpPr>
        <p:grpSpPr>
          <a:xfrm>
            <a:off x="835415" y="2819398"/>
            <a:ext cx="10564392" cy="2560608"/>
            <a:chOff x="1071642" y="2793780"/>
            <a:chExt cx="9897207" cy="2398901"/>
          </a:xfrm>
        </p:grpSpPr>
        <p:sp>
          <p:nvSpPr>
            <p:cNvPr id="23" name="Oval 22">
              <a:extLst>
                <a:ext uri="{FF2B5EF4-FFF2-40B4-BE49-F238E27FC236}">
                  <a16:creationId xmlns:a16="http://schemas.microsoft.com/office/drawing/2014/main" id="{B5DE84F9-FD85-AF47-84AB-F59376D9154A}"/>
                </a:ext>
              </a:extLst>
            </p:cNvPr>
            <p:cNvSpPr/>
            <p:nvPr/>
          </p:nvSpPr>
          <p:spPr bwMode="auto">
            <a:xfrm>
              <a:off x="8569955" y="2793787"/>
              <a:ext cx="2398894" cy="2398894"/>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buFont typeface="Helvetica" pitchFamily="84" charset="0"/>
                <a:buNone/>
              </a:pPr>
              <a:r>
                <a:rPr lang="it-IT" sz="2400" b="1" dirty="0">
                  <a:solidFill>
                    <a:schemeClr val="bg1"/>
                  </a:solidFill>
                  <a:ea typeface="Arial" charset="0"/>
                  <a:cs typeface="Arial" panose="020B0604020202020204" pitchFamily="34" charset="0"/>
                </a:rPr>
                <a:t>Creare il</a:t>
              </a:r>
            </a:p>
            <a:p>
              <a:pPr marL="45720" algn="ctr">
                <a:spcBef>
                  <a:spcPts val="0"/>
                </a:spcBef>
                <a:spcAft>
                  <a:spcPts val="25"/>
                </a:spcAft>
                <a:buFont typeface="Helvetica" pitchFamily="84" charset="0"/>
                <a:buNone/>
              </a:pPr>
              <a:r>
                <a:rPr lang="it-IT" sz="2400" b="1" dirty="0">
                  <a:solidFill>
                    <a:schemeClr val="bg1"/>
                  </a:solidFill>
                  <a:ea typeface="Arial" charset="0"/>
                  <a:cs typeface="Arial" panose="020B0604020202020204" pitchFamily="34" charset="0"/>
                </a:rPr>
                <a:t>successo</a:t>
              </a:r>
            </a:p>
          </p:txBody>
        </p:sp>
        <p:sp>
          <p:nvSpPr>
            <p:cNvPr id="24" name="Oval 23">
              <a:extLst>
                <a:ext uri="{FF2B5EF4-FFF2-40B4-BE49-F238E27FC236}">
                  <a16:creationId xmlns:a16="http://schemas.microsoft.com/office/drawing/2014/main" id="{390BF64E-9675-9945-8FB0-675C05206158}"/>
                </a:ext>
              </a:extLst>
            </p:cNvPr>
            <p:cNvSpPr/>
            <p:nvPr/>
          </p:nvSpPr>
          <p:spPr bwMode="auto">
            <a:xfrm>
              <a:off x="6043522" y="2793787"/>
              <a:ext cx="2398894" cy="2398894"/>
            </a:xfrm>
            <a:prstGeom prst="ellipse">
              <a:avLst/>
            </a:prstGeom>
            <a:solidFill>
              <a:srgbClr val="FF5C3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it-IT" sz="2400" b="1" dirty="0">
                  <a:solidFill>
                    <a:schemeClr val="bg1"/>
                  </a:solidFill>
                  <a:ea typeface="Arial" charset="0"/>
                  <a:cs typeface="Arial" panose="020B0604020202020204" pitchFamily="34" charset="0"/>
                </a:rPr>
                <a:t>Creare</a:t>
              </a:r>
            </a:p>
            <a:p>
              <a:pPr marL="609600" indent="-609600" algn="ctr">
                <a:buFont typeface="Helvetica" pitchFamily="84" charset="0"/>
                <a:buNone/>
              </a:pPr>
              <a:r>
                <a:rPr lang="it-IT" sz="2400" b="1" dirty="0">
                  <a:solidFill>
                    <a:schemeClr val="bg1"/>
                  </a:solidFill>
                  <a:ea typeface="Arial" charset="0"/>
                  <a:cs typeface="Arial" panose="020B0604020202020204" pitchFamily="34" charset="0"/>
                </a:rPr>
                <a:t>un piano</a:t>
              </a:r>
            </a:p>
          </p:txBody>
        </p:sp>
        <p:sp>
          <p:nvSpPr>
            <p:cNvPr id="25" name="Oval 24">
              <a:extLst>
                <a:ext uri="{FF2B5EF4-FFF2-40B4-BE49-F238E27FC236}">
                  <a16:creationId xmlns:a16="http://schemas.microsoft.com/office/drawing/2014/main" id="{56F1B1B8-F106-9747-BC99-5C8AB69A183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it-IT" sz="2400" b="1" dirty="0">
                  <a:solidFill>
                    <a:schemeClr val="bg1"/>
                  </a:solidFill>
                  <a:ea typeface="Arial" charset="0"/>
                  <a:cs typeface="Arial" panose="020B0604020202020204" pitchFamily="34" charset="0"/>
                </a:rPr>
                <a:t>Creare una</a:t>
              </a:r>
            </a:p>
            <a:p>
              <a:pPr marL="609600" indent="-609600" algn="ctr">
                <a:buFont typeface="Helvetica" pitchFamily="84" charset="0"/>
                <a:buNone/>
              </a:pPr>
              <a:r>
                <a:rPr lang="it-IT" sz="2400" b="1" dirty="0">
                  <a:solidFill>
                    <a:schemeClr val="bg1"/>
                  </a:solidFill>
                  <a:ea typeface="Arial" charset="0"/>
                  <a:cs typeface="Arial" panose="020B0604020202020204" pitchFamily="34" charset="0"/>
                </a:rPr>
                <a:t>visione</a:t>
              </a:r>
            </a:p>
          </p:txBody>
        </p:sp>
        <p:sp>
          <p:nvSpPr>
            <p:cNvPr id="26" name="Oval 25">
              <a:extLst>
                <a:ext uri="{FF2B5EF4-FFF2-40B4-BE49-F238E27FC236}">
                  <a16:creationId xmlns:a16="http://schemas.microsoft.com/office/drawing/2014/main" id="{C3E8C0B8-FBB3-DE45-8D4F-F7C0AAA573B3}"/>
                </a:ext>
              </a:extLst>
            </p:cNvPr>
            <p:cNvSpPr/>
            <p:nvPr/>
          </p:nvSpPr>
          <p:spPr bwMode="auto">
            <a:xfrm>
              <a:off x="1071642" y="2793787"/>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it-IT" sz="2400" b="1" dirty="0">
                  <a:solidFill>
                    <a:schemeClr val="bg1"/>
                  </a:solidFill>
                  <a:ea typeface="Arial" charset="0"/>
                  <a:cs typeface="Arial" panose="020B0604020202020204" pitchFamily="34" charset="0"/>
                </a:rPr>
                <a:t>Creare una</a:t>
              </a:r>
            </a:p>
            <a:p>
              <a:pPr marL="609600" indent="-609600" algn="ctr">
                <a:buFont typeface="Helvetica" pitchFamily="84" charset="0"/>
                <a:buNone/>
              </a:pPr>
              <a:r>
                <a:rPr lang="it-IT" sz="2400" b="1" dirty="0">
                  <a:solidFill>
                    <a:schemeClr val="bg1"/>
                  </a:solidFill>
                  <a:ea typeface="Arial" charset="0"/>
                  <a:cs typeface="Arial" panose="020B0604020202020204" pitchFamily="34" charset="0"/>
                </a:rPr>
                <a:t>squadra</a:t>
              </a:r>
            </a:p>
          </p:txBody>
        </p:sp>
        <p:sp>
          <p:nvSpPr>
            <p:cNvPr id="27" name="Right Arrow 26">
              <a:extLst>
                <a:ext uri="{FF2B5EF4-FFF2-40B4-BE49-F238E27FC236}">
                  <a16:creationId xmlns:a16="http://schemas.microsoft.com/office/drawing/2014/main" id="{4D16A67A-3E29-1546-BAD3-55B9655F9014}"/>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Arrow 29">
            <a:extLst>
              <a:ext uri="{FF2B5EF4-FFF2-40B4-BE49-F238E27FC236}">
                <a16:creationId xmlns:a16="http://schemas.microsoft.com/office/drawing/2014/main" id="{2F722F31-9181-0740-9331-6A4B3A83D717}"/>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cap="none" normalizeH="0" baseline="0" noProof="0" dirty="0">
                <a:ln>
                  <a:noFill/>
                </a:ln>
                <a:solidFill>
                  <a:prstClr val="white">
                    <a:alpha val="44000"/>
                  </a:prstClr>
                </a:solidFill>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0" y="2044008"/>
            <a:ext cx="635619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it-IT" sz="4800" b="1" i="0" u="none" strike="noStrike" cap="none" normalizeH="0" baseline="0" noProof="0" dirty="0">
                <a:ln>
                  <a:noFill/>
                </a:ln>
                <a:solidFill>
                  <a:srgbClr val="00338D"/>
                </a:solidFill>
                <a:uLnTx/>
                <a:uFillTx/>
                <a:latin typeface="Arial" charset="0"/>
                <a:ea typeface="Arial" charset="0"/>
                <a:cs typeface="Arial" charset="0"/>
              </a:rPr>
              <a:t>Il viaggio del servizio</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1508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57421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760626" y="1437600"/>
            <a:ext cx="5487774"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it-IT" sz="2400" dirty="0">
                <a:ea typeface="ヒラギノ角ゴ Pro W3"/>
              </a:rPr>
              <a:t>Fare leva sui nostri punti di forza</a:t>
            </a:r>
          </a:p>
          <a:p>
            <a:pPr marL="342900" indent="-342900">
              <a:lnSpc>
                <a:spcPct val="200000"/>
              </a:lnSpc>
              <a:buClr>
                <a:srgbClr val="FFCF00"/>
              </a:buClr>
              <a:buFont typeface="Wingdings" pitchFamily="2" charset="2"/>
              <a:buChar char="§"/>
            </a:pPr>
            <a:r>
              <a:rPr lang="it-IT" sz="2400" dirty="0">
                <a:ea typeface="ヒラギノ角ゴ Pro W3"/>
              </a:rPr>
              <a:t>Gestire i nostri punti di debolezza</a:t>
            </a:r>
          </a:p>
          <a:p>
            <a:pPr marL="342900" indent="-342900">
              <a:lnSpc>
                <a:spcPct val="200000"/>
              </a:lnSpc>
              <a:buClr>
                <a:srgbClr val="FFCF00"/>
              </a:buClr>
              <a:buFont typeface="Wingdings" pitchFamily="2" charset="2"/>
              <a:buChar char="§"/>
            </a:pPr>
            <a:r>
              <a:rPr lang="it-IT" sz="2400" dirty="0">
                <a:ea typeface="ヒラギノ角ゴ Pro W3"/>
              </a:rPr>
              <a:t>Valorizzare le opportunità</a:t>
            </a:r>
          </a:p>
          <a:p>
            <a:pPr marL="342900" indent="-342900">
              <a:lnSpc>
                <a:spcPct val="200000"/>
              </a:lnSpc>
              <a:buClr>
                <a:srgbClr val="FFCF00"/>
              </a:buClr>
              <a:buFont typeface="Wingdings" pitchFamily="2" charset="2"/>
              <a:buChar char="§"/>
            </a:pPr>
            <a:r>
              <a:rPr lang="it-IT" sz="2400" dirty="0">
                <a:ea typeface="ヒラギノ角ゴ Pro W3"/>
              </a:rPr>
              <a:t>Ridurre al minimo l'impatto dei rischi</a:t>
            </a:r>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it-IT" sz="3200" b="1" dirty="0">
                <a:solidFill>
                  <a:srgbClr val="0A5496"/>
                </a:solidFill>
                <a:latin typeface="Arial" charset="0"/>
                <a:ea typeface="Arial" charset="0"/>
                <a:cs typeface="Arial" charset="0"/>
              </a:rPr>
              <a:t>Esercizio sull’analisi distrettuale</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658006" y="5278128"/>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6</a:t>
            </a:fld>
            <a:endParaRPr lang="en-US" sz="1000" dirty="0">
              <a:solidFill>
                <a:srgbClr val="0A5496"/>
              </a:solidFill>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800" b="1" dirty="0">
                  <a:solidFill>
                    <a:schemeClr val="bg1"/>
                  </a:solidFill>
                </a:rPr>
                <a:t>RISCHI</a:t>
              </a:r>
            </a:p>
            <a:p>
              <a:pPr>
                <a:lnSpc>
                  <a:spcPct val="150000"/>
                </a:lnSpc>
              </a:pPr>
              <a:r>
                <a:rPr lang="it-IT" sz="1800" b="1" dirty="0">
                  <a:solidFill>
                    <a:schemeClr val="bg1"/>
                  </a:solidFill>
                </a:rPr>
                <a:t>1.</a:t>
              </a:r>
            </a:p>
            <a:p>
              <a:pPr>
                <a:lnSpc>
                  <a:spcPct val="150000"/>
                </a:lnSpc>
              </a:pPr>
              <a:r>
                <a:rPr lang="it-IT" sz="1800" b="1" dirty="0">
                  <a:solidFill>
                    <a:schemeClr val="bg1"/>
                  </a:solidFill>
                </a:rPr>
                <a:t>2.</a:t>
              </a:r>
            </a:p>
            <a:p>
              <a:pPr>
                <a:lnSpc>
                  <a:spcPct val="150000"/>
                </a:lnSpc>
              </a:pPr>
              <a:r>
                <a:rPr lang="it-IT" sz="1800" b="1" dirty="0">
                  <a:solidFill>
                    <a:schemeClr val="bg1"/>
                  </a:solidFill>
                </a:rPr>
                <a:t>3.</a:t>
              </a:r>
            </a:p>
            <a:p>
              <a:endParaRPr lang="en-US" sz="1600" kern="0" dirty="0">
                <a:solidFill>
                  <a:schemeClr val="bg1"/>
                </a:solidFill>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800" b="1" dirty="0">
                  <a:solidFill>
                    <a:schemeClr val="bg1"/>
                  </a:solidFill>
                </a:rPr>
                <a:t>OPPORTUNITÀ</a:t>
              </a:r>
            </a:p>
            <a:p>
              <a:pPr>
                <a:lnSpc>
                  <a:spcPct val="150000"/>
                </a:lnSpc>
              </a:pPr>
              <a:r>
                <a:rPr lang="it-IT" sz="1800" b="1" dirty="0">
                  <a:solidFill>
                    <a:schemeClr val="bg1"/>
                  </a:solidFill>
                </a:rPr>
                <a:t>1.</a:t>
              </a:r>
            </a:p>
            <a:p>
              <a:pPr>
                <a:lnSpc>
                  <a:spcPct val="150000"/>
                </a:lnSpc>
              </a:pPr>
              <a:r>
                <a:rPr lang="it-IT" sz="1800" b="1" dirty="0">
                  <a:solidFill>
                    <a:schemeClr val="bg1"/>
                  </a:solidFill>
                </a:rPr>
                <a:t>2.</a:t>
              </a:r>
            </a:p>
            <a:p>
              <a:pPr>
                <a:lnSpc>
                  <a:spcPct val="150000"/>
                </a:lnSpc>
              </a:pPr>
              <a:r>
                <a:rPr lang="it-IT" sz="1800" b="1" dirty="0">
                  <a:solidFill>
                    <a:schemeClr val="bg1"/>
                  </a:solidFill>
                </a:rPr>
                <a:t>3.</a:t>
              </a:r>
            </a:p>
            <a:p>
              <a:endParaRPr lang="en-US" sz="1600" kern="0" dirty="0">
                <a:solidFill>
                  <a:schemeClr val="bg1"/>
                </a:solidFill>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800" b="1" dirty="0">
                  <a:solidFill>
                    <a:schemeClr val="bg1"/>
                  </a:solidFill>
                </a:rPr>
                <a:t>PUNTI DI DEBOLEZZA</a:t>
              </a:r>
            </a:p>
            <a:p>
              <a:pPr>
                <a:lnSpc>
                  <a:spcPct val="150000"/>
                </a:lnSpc>
              </a:pPr>
              <a:r>
                <a:rPr lang="it-IT" sz="1800" b="1" dirty="0">
                  <a:solidFill>
                    <a:schemeClr val="bg1"/>
                  </a:solidFill>
                </a:rPr>
                <a:t>1.</a:t>
              </a:r>
            </a:p>
            <a:p>
              <a:pPr>
                <a:lnSpc>
                  <a:spcPct val="150000"/>
                </a:lnSpc>
              </a:pPr>
              <a:r>
                <a:rPr lang="it-IT" sz="1800" b="1" dirty="0">
                  <a:solidFill>
                    <a:schemeClr val="bg1"/>
                  </a:solidFill>
                </a:rPr>
                <a:t>2.</a:t>
              </a:r>
            </a:p>
            <a:p>
              <a:pPr>
                <a:lnSpc>
                  <a:spcPct val="150000"/>
                </a:lnSpc>
              </a:pPr>
              <a:r>
                <a:rPr lang="it-IT" sz="1800" b="1" dirty="0">
                  <a:solidFill>
                    <a:schemeClr val="bg1"/>
                  </a:solidFill>
                </a:rPr>
                <a:t>3.</a:t>
              </a:r>
            </a:p>
            <a:p>
              <a:endParaRPr lang="en-US" sz="1600" kern="0" dirty="0">
                <a:solidFill>
                  <a:schemeClr val="bg1"/>
                </a:solidFill>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800" b="1" dirty="0">
                  <a:solidFill>
                    <a:schemeClr val="bg1"/>
                  </a:solidFill>
                </a:rPr>
                <a:t>PUNTI DI FORZA</a:t>
              </a:r>
            </a:p>
            <a:p>
              <a:pPr>
                <a:lnSpc>
                  <a:spcPct val="150000"/>
                </a:lnSpc>
              </a:pPr>
              <a:r>
                <a:rPr lang="it-IT" sz="1800" b="1" dirty="0">
                  <a:solidFill>
                    <a:schemeClr val="bg1"/>
                  </a:solidFill>
                </a:rPr>
                <a:t>1.</a:t>
              </a:r>
            </a:p>
            <a:p>
              <a:pPr>
                <a:lnSpc>
                  <a:spcPct val="150000"/>
                </a:lnSpc>
              </a:pPr>
              <a:r>
                <a:rPr lang="it-IT" sz="1800" b="1" dirty="0">
                  <a:solidFill>
                    <a:schemeClr val="bg1"/>
                  </a:solidFill>
                </a:rPr>
                <a:t>2.</a:t>
              </a:r>
            </a:p>
            <a:p>
              <a:pPr>
                <a:lnSpc>
                  <a:spcPct val="150000"/>
                </a:lnSpc>
              </a:pPr>
              <a:r>
                <a:rPr lang="it-IT" sz="1800" b="1" dirty="0">
                  <a:solidFill>
                    <a:schemeClr val="bg1"/>
                  </a:solidFill>
                </a:rPr>
                <a:t>3.</a:t>
              </a:r>
            </a:p>
            <a:p>
              <a:endParaRPr lang="en-US" sz="1600" kern="0" dirty="0">
                <a:solidFill>
                  <a:schemeClr val="bg1"/>
                </a:solidFill>
              </a:endParaRPr>
            </a:p>
          </p:txBody>
        </p:sp>
      </p:grpSp>
    </p:spTree>
    <p:extLst>
      <p:ext uri="{BB962C8B-B14F-4D97-AF65-F5344CB8AC3E}">
        <p14:creationId xmlns:p14="http://schemas.microsoft.com/office/powerpoint/2010/main" val="131994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b="1" dirty="0">
                <a:solidFill>
                  <a:srgbClr val="0A5496"/>
                </a:solidFill>
              </a:rPr>
              <a:t>Analisi distrettuale - Punti di forza</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7</a:t>
            </a:fld>
            <a:endParaRPr lang="en-US" sz="1000" dirty="0">
              <a:solidFill>
                <a:srgbClr val="0A5496"/>
              </a:solidFill>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PUNTI DI FORZA</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PUNTI DI DEBOLEZZA</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RISCHI</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OPPORTUNITÀ</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403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b="1" dirty="0">
                <a:solidFill>
                  <a:srgbClr val="0A5496"/>
                </a:solidFill>
              </a:rPr>
              <a:t>Analisi distrettuale - Punti di debolezza</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8</a:t>
            </a:fld>
            <a:endParaRPr lang="en-US" sz="1000" dirty="0">
              <a:solidFill>
                <a:srgbClr val="0A5496"/>
              </a:solidFill>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PUNTI DI FORZA</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PUNTI DI DEBOLEZZA</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RISCHI</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OPPORTUNITÀ</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22255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b="1" dirty="0">
                <a:solidFill>
                  <a:srgbClr val="0A5496"/>
                </a:solidFill>
              </a:rPr>
              <a:t>Analisi distrettuale - Opportunità</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9</a:t>
            </a:fld>
            <a:endParaRPr lang="en-US" sz="1000" dirty="0">
              <a:solidFill>
                <a:srgbClr val="0A5496"/>
              </a:solidFill>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PUNTI DI FORZA</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PUNTI DI DEBOLEZZA</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RISCHI</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400" b="1" dirty="0">
                  <a:solidFill>
                    <a:schemeClr val="bg1"/>
                  </a:solidFill>
                </a:rPr>
                <a:t>OPPORTUNITÀ</a:t>
              </a:r>
            </a:p>
            <a:p>
              <a:pPr>
                <a:lnSpc>
                  <a:spcPct val="150000"/>
                </a:lnSpc>
              </a:pPr>
              <a:r>
                <a:rPr lang="it-IT" sz="1400" b="1" dirty="0">
                  <a:solidFill>
                    <a:schemeClr val="bg1"/>
                  </a:solidFill>
                </a:rPr>
                <a:t>1.</a:t>
              </a:r>
            </a:p>
            <a:p>
              <a:pPr>
                <a:lnSpc>
                  <a:spcPct val="150000"/>
                </a:lnSpc>
              </a:pPr>
              <a:r>
                <a:rPr lang="it-IT" sz="1400" b="1" dirty="0">
                  <a:solidFill>
                    <a:schemeClr val="bg1"/>
                  </a:solidFill>
                </a:rPr>
                <a:t>2.</a:t>
              </a:r>
            </a:p>
            <a:p>
              <a:pPr>
                <a:lnSpc>
                  <a:spcPct val="150000"/>
                </a:lnSpc>
              </a:pPr>
              <a:r>
                <a:rPr lang="it-IT"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3226059743"/>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06A8C181-E056-415E-9B59-40F04FA43837}">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 ds:uri="a7495015-d16d-4dd1-a72f-488cd8119f34"/>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4242</TotalTime>
  <Words>9655</Words>
  <Application>Microsoft Office PowerPoint</Application>
  <PresentationFormat>Widescreen</PresentationFormat>
  <Paragraphs>1117</Paragraphs>
  <Slides>37</Slides>
  <Notes>37</Notes>
  <HiddenSlides>1</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37</vt:i4>
      </vt:variant>
    </vt:vector>
  </HeadingPairs>
  <TitlesOfParts>
    <vt:vector size="59" baseType="lpstr">
      <vt:lpstr>MS Gothic</vt:lpstr>
      <vt:lpstr>.Lucida Grande UI Regular</vt:lpstr>
      <vt:lpstr>Arial</vt:lpstr>
      <vt:lpstr>Calibri</vt:lpstr>
      <vt:lpstr>Calibri Light</vt:lpstr>
      <vt:lpstr>Century Gothic</vt:lpstr>
      <vt:lpstr>Fira Sans Extra Condensed Medium</vt:lpstr>
      <vt:lpstr>Helvetica</vt:lpstr>
      <vt:lpstr>Helvetica Neue</vt:lpstr>
      <vt:lpstr>HelveticaNeue-Light</vt:lpstr>
      <vt:lpstr>HelveticaNeue-Regular</vt:lpstr>
      <vt:lpstr>Open Sans</vt:lpstr>
      <vt:lpstr>Segoe UI</vt:lpstr>
      <vt:lpstr>Segoe UI Semibold</vt:lpstr>
      <vt:lpstr>Segoe UI Symbol</vt:lpstr>
      <vt:lpstr>Times New Roman</vt:lpstr>
      <vt:lpstr>Wingdings</vt:lpstr>
      <vt:lpstr>Wingdings 3</vt:lpstr>
      <vt:lpstr>Light Background</vt:lpstr>
      <vt:lpstr>MASTER SLIDE - BLANK</vt:lpstr>
      <vt:lpstr>1_Light Background</vt:lpstr>
      <vt:lpstr>1_MASTER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Esempio di Organigramma del Gruppo di lavoro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223</cp:revision>
  <dcterms:created xsi:type="dcterms:W3CDTF">2020-10-09T21:24:35Z</dcterms:created>
  <dcterms:modified xsi:type="dcterms:W3CDTF">2023-08-11T23:36:33Z</dcterms:modified>
</cp:coreProperties>
</file>