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62632" autoAdjust="0"/>
  </p:normalViewPr>
  <p:slideViewPr>
    <p:cSldViewPr snapToGrid="0" snapToObjects="1">
      <p:cViewPr varScale="1">
        <p:scale>
          <a:sx n="45" d="100"/>
          <a:sy n="45" d="100"/>
        </p:scale>
        <p:origin x="1896"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00686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dirty="0"/>
              <a:t>Il Programma Cuccioli è il modo in cui i Lions club possono coinvolgere i giovani della comunità nel servizio nella comunità.  Maggiori informazioni su questo programma sono incluse nelle prossime slide.</a:t>
            </a:r>
          </a:p>
          <a:p>
            <a:pPr marL="171450" indent="-171450">
              <a:buFont typeface="Arial" panose="020B0604020202020204" pitchFamily="34" charset="0"/>
              <a:buChar char="•"/>
            </a:pPr>
            <a:r>
              <a:rPr lang="it-IT" sz="1800" dirty="0">
                <a:solidFill>
                  <a:srgbClr val="000000"/>
                </a:solidFill>
              </a:rPr>
              <a:t>“Leadership, Esperienza, Opportunità”.</a:t>
            </a:r>
            <a:r>
              <a:rPr lang="it-IT"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Questo è ciò che rappresenta un Leo. Come soci più giovani di Lions Clubs International, i Leo incarnano le migliori qualità della nostra incredibile organizzazione. Ulteriori informazioni sui Leo sono contenute nelle prossime slide.</a:t>
            </a:r>
          </a:p>
          <a:p>
            <a:pPr marL="171450" indent="-171450">
              <a:buFont typeface="Arial" panose="020B0604020202020204" pitchFamily="34" charset="0"/>
              <a:buChar char="•"/>
            </a:pPr>
            <a:r>
              <a:rPr lang="it-IT" dirty="0"/>
              <a:t>I club universitari sono un ottimo modo per coinvolgere le famiglie che fanno parte del campus. Coinvolgere un campus locale, farà aprire anche il vostro club agli studenti e al personale nella vostra comunità.</a:t>
            </a:r>
          </a:p>
          <a:p>
            <a:pPr marL="171450" indent="-171450">
              <a:buFont typeface="Arial" panose="020B0604020202020204" pitchFamily="34" charset="0"/>
              <a:buChar char="•"/>
            </a:pPr>
            <a:r>
              <a:rPr lang="it-IT" dirty="0"/>
              <a:t>L’interesse specifico del vostro club può riguardare il coinvolgimento della famiglia o dei bambini.  </a:t>
            </a:r>
          </a:p>
          <a:p>
            <a:pPr marL="171450" indent="-171450">
              <a:buFont typeface="Arial" panose="020B0604020202020204" pitchFamily="34" charset="0"/>
              <a:buChar char="•"/>
            </a:pPr>
            <a:r>
              <a:rPr lang="it-IT" dirty="0"/>
              <a:t>I club virtuali offrono la possibilità di accedere a riunioni alle persone che potrebbero essere troppo impegnate per partecipare alle riunioni tradizionali.</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IT/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EBB700"/>
                </a:solidFill>
              </a:rPr>
              <a:t>Affiliazione dei nuclei familiari</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Aiutare a promuovere i Lions club multigenerazionali a servire le loro comunità, rispondere ai bisogni umanitari, incoraggiare la pace e promuovere la comprensione internazionale.</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1600" dirty="0">
                <a:solidFill>
                  <a:srgbClr val="EBB700"/>
                </a:solidFill>
              </a:rPr>
              <a:t>Per cominciare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Programmi per i giovani di Lions Clubs International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Altre attività per bambini della comunità:  scouting, sport, scuole, ecc.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Aiutare gli anziani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Lavorare con i senzatetto</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Progetti di alfabetizzazione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Progetti per la salvaguardia dell'ambiente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Eventi sportivi scolastici </a:t>
            </a:r>
          </a:p>
          <a:p>
            <a:pPr marL="285750" marR="0"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Cliniche di babysitter per adolescenti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rPr>
              <a:t>Possibili idee per progetti di servizio</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Parlate con insegnanti e studenti</a:t>
            </a:r>
            <a:r>
              <a:rPr lang="it-IT" sz="1800" dirty="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Familiari diretti</a:t>
            </a:r>
            <a:r>
              <a:rPr lang="it-IT" sz="1800" dirty="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Contattate gli allenatori e i compagni di squadra sportiva </a:t>
            </a:r>
            <a:r>
              <a:rPr lang="it-IT" sz="1800" dirty="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Parlate con i vicini di casa</a:t>
            </a:r>
            <a:r>
              <a:rPr lang="it-IT" sz="1800" dirty="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Parlate con i leader religiosi e comunitari</a:t>
            </a:r>
            <a:r>
              <a:rPr lang="it-IT"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2400" b="1" dirty="0">
                <a:solidFill>
                  <a:schemeClr val="bg1"/>
                </a:solidFill>
              </a:rPr>
              <a:t>Collaborate con altre organizzazioni e club della comunità</a:t>
            </a:r>
            <a:r>
              <a:rPr lang="it-IT" sz="1800" dirty="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8580806"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200" dirty="0">
                <a:solidFill>
                  <a:schemeClr val="bg1"/>
                </a:solidFill>
              </a:rPr>
              <a:t>Dove si possono svolgere le attività di immissione per soci familiari?</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3025998"/>
            <a:ext cx="8905461"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Attuali programmi Lions per aiutare a coinvolgere le famiglie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b="1" dirty="0">
                <a:solidFill>
                  <a:schemeClr val="bg1"/>
                </a:solidFill>
              </a:rPr>
              <a:t>Programma Cuccioli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84221" y="4087225"/>
            <a:ext cx="3969617"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b="1" dirty="0">
                <a:solidFill>
                  <a:schemeClr val="bg1"/>
                </a:solidFill>
              </a:rPr>
              <a:t>Club con interessi specifici </a:t>
            </a:r>
          </a:p>
          <a:p>
            <a:r>
              <a:rPr lang="it-IT" sz="1800" dirty="0">
                <a:solidFill>
                  <a:schemeClr val="bg1"/>
                </a:solidFill>
                <a:ea typeface="Calibri" panose="020F0502020204030204" pitchFamily="34" charset="0"/>
              </a:rPr>
              <a:t>Il Programma Club con interessi specifici è stato pensato per creare dei club in cui i soci sono accomunati dallo stesso interesse o dalla stessa passione che permette loro di conoscersi e collaborare più a fondo in qualità di soci del club.</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b="1" dirty="0">
                <a:solidFill>
                  <a:schemeClr val="bg1"/>
                </a:solidFill>
              </a:rPr>
              <a:t>Leo club </a:t>
            </a:r>
          </a:p>
          <a:p>
            <a:pPr>
              <a:lnSpc>
                <a:spcPct val="107000"/>
              </a:lnSpc>
              <a:spcBef>
                <a:spcPts val="0"/>
              </a:spcBef>
              <a:spcAft>
                <a:spcPts val="800"/>
              </a:spcAft>
            </a:pPr>
            <a:r>
              <a:rPr lang="it-IT" sz="1800" dirty="0">
                <a:solidFill>
                  <a:schemeClr val="bg1"/>
                </a:solidFill>
                <a:latin typeface="Arial"/>
                <a:ea typeface="Calibri" panose="020F0502020204030204" pitchFamily="34" charset="0"/>
                <a:cs typeface="Arial"/>
              </a:rPr>
              <a:t>Un'attività sponsorizzata da un Lions club, i Leo club invitano i giovani adulti di età compresa tra 12-18 e 18-30 anni a creare i propri Leo club e a sviluppare le capacità di vita attraverso il servizio e i valori Lions.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049484"/>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b="1" dirty="0">
                <a:solidFill>
                  <a:schemeClr val="bg1"/>
                </a:solidFill>
              </a:rPr>
              <a:t>Club virtuali </a:t>
            </a:r>
          </a:p>
          <a:p>
            <a:r>
              <a:rPr lang="it-IT" sz="1800" dirty="0">
                <a:solidFill>
                  <a:schemeClr val="bg1"/>
                </a:solidFill>
                <a:ea typeface="Calibri" panose="020F0502020204030204" pitchFamily="34" charset="0"/>
              </a:rPr>
              <a:t>Molte famiglie nel mondo di oggi sono molto impegnate e non possono partecipare alle riunioni di persona. Prendete in considerazione l'adozione di un modello ibrido per il vostro club che consente ai soci di partecipare alle riunioni online.</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55324" y="131885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b="1" dirty="0">
                <a:solidFill>
                  <a:schemeClr val="bg1"/>
                </a:solidFill>
              </a:rPr>
              <a:t>Club universitari </a:t>
            </a:r>
          </a:p>
          <a:p>
            <a:r>
              <a:rPr lang="it-IT" sz="1800" dirty="0">
                <a:solidFill>
                  <a:schemeClr val="bg1"/>
                </a:solidFill>
                <a:ea typeface="Calibri" panose="020F0502020204030204" pitchFamily="34" charset="0"/>
              </a:rPr>
              <a:t>I Lions club universitari possono avere un impatto sia sulla comunità universitaria locale che sulle comunità nel mondo e, al tempo stesso, creare un collegamento fra studenti, corpo docente ed esponenti del mondo degli affari.</a:t>
            </a:r>
          </a:p>
          <a:p>
            <a:endParaRPr lang="it-IT" sz="1800" dirty="0">
              <a:solidFill>
                <a:schemeClr val="bg1"/>
              </a:solidFill>
            </a:endParaRP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3200" dirty="0">
                <a:solidFill>
                  <a:srgbClr val="00338D"/>
                </a:solidFill>
              </a:rPr>
              <a:t>Attuali programmi Lions per aiutare a coinvolgere               le famiglie</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477328"/>
          </a:xfrm>
          <a:prstGeom prst="rect">
            <a:avLst/>
          </a:prstGeom>
          <a:noFill/>
        </p:spPr>
        <p:txBody>
          <a:bodyPr wrap="square" lIns="91440" tIns="45720" rIns="91440" bIns="45720" anchor="t">
            <a:spAutoFit/>
          </a:bodyPr>
          <a:lstStyle/>
          <a:p>
            <a:r>
              <a:rPr lang="it-IT" dirty="0">
                <a:solidFill>
                  <a:schemeClr val="bg1"/>
                </a:solidFill>
                <a:latin typeface="Arial"/>
                <a:ea typeface="Calibri" panose="020F0502020204030204" pitchFamily="34" charset="0"/>
                <a:cs typeface="Arial"/>
              </a:rPr>
              <a:t>Un programma speciale per </a:t>
            </a:r>
            <a:r>
              <a:rPr lang="it-IT" sz="1800" dirty="0">
                <a:solidFill>
                  <a:schemeClr val="bg1"/>
                </a:solidFill>
                <a:latin typeface="Arial"/>
                <a:ea typeface="Calibri" panose="020F0502020204030204" pitchFamily="34" charset="0"/>
                <a:cs typeface="Arial"/>
              </a:rPr>
              <a:t>bambini di età pari o inferiore a 12 anni e parenti di </a:t>
            </a:r>
            <a:r>
              <a:rPr lang="it-IT" dirty="0">
                <a:solidFill>
                  <a:schemeClr val="bg1"/>
                </a:solidFill>
                <a:latin typeface="Arial"/>
                <a:ea typeface="Calibri" panose="020F0502020204030204" pitchFamily="34" charset="0"/>
                <a:cs typeface="Arial"/>
              </a:rPr>
              <a:t>soci Lions per servire a fianco del Lions club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it-IT" dirty="0">
                <a:solidFill>
                  <a:schemeClr val="bg1"/>
                </a:solidFill>
                <a:latin typeface="Arial"/>
                <a:ea typeface="Arial" charset="0"/>
                <a:cs typeface="Arial"/>
              </a:rPr>
              <a:t>Aiuta a incoraggiare le famiglie a fare volontariato insieme incorporando i soci Cuccioli nelle riunioni, nelle attività e nei progetti di servizio del vostro Lions club</a:t>
            </a:r>
          </a:p>
          <a:p>
            <a:pPr marL="342900" indent="-342900">
              <a:buClr>
                <a:srgbClr val="EBB700"/>
              </a:buClr>
              <a:buSzPct val="100000"/>
              <a:buFont typeface="Lucida Grande" panose="020B0600040502020204" pitchFamily="34" charset="0"/>
              <a:buChar char="▶"/>
            </a:pPr>
            <a:r>
              <a:rPr lang="it-IT" dirty="0">
                <a:solidFill>
                  <a:schemeClr val="bg1"/>
                </a:solidFill>
                <a:latin typeface="Arial"/>
                <a:ea typeface="Arial" charset="0"/>
                <a:cs typeface="Arial"/>
              </a:rPr>
              <a:t>Pensato per bambini fino ai 12 anni di età</a:t>
            </a:r>
          </a:p>
          <a:p>
            <a:pPr marL="342900" indent="-342900">
              <a:buClr>
                <a:srgbClr val="EBB700"/>
              </a:buClr>
              <a:buSzPct val="100000"/>
              <a:buFont typeface="Lucida Grande" panose="020B0600040502020204" pitchFamily="34" charset="0"/>
              <a:buChar char="▶"/>
            </a:pPr>
            <a:r>
              <a:rPr lang="it-IT" dirty="0">
                <a:solidFill>
                  <a:schemeClr val="bg1"/>
                </a:solidFill>
                <a:latin typeface="Arial"/>
                <a:ea typeface="Arial" charset="0"/>
                <a:cs typeface="Arial"/>
              </a:rPr>
              <a:t>I soci possono ordinare gli emblemi Cuccioli per ciascuno dei tre livelli da Lions Clubs International</a:t>
            </a:r>
            <a:br>
              <a:rPr lang="it-IT" dirty="0">
                <a:latin typeface="Arial" charset="0"/>
                <a:ea typeface="Arial" charset="0"/>
                <a:cs typeface="Arial" charset="0"/>
              </a:rPr>
            </a:br>
            <a:endParaRPr lang="it-IT" dirty="0">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35098" y="2164630"/>
            <a:ext cx="5916947" cy="2144177"/>
          </a:xfrm>
          <a:prstGeom prst="rect">
            <a:avLst/>
          </a:prstGeom>
          <a:noFill/>
        </p:spPr>
        <p:txBody>
          <a:bodyPr wrap="square" rtlCol="0" anchor="b">
            <a:spAutoFit/>
          </a:bodyPr>
          <a:lstStyle/>
          <a:p>
            <a:pPr algn="ctr">
              <a:lnSpc>
                <a:spcPts val="8000"/>
              </a:lnSpc>
            </a:pPr>
            <a:r>
              <a:rPr lang="it-IT" sz="8000" b="1" dirty="0">
                <a:solidFill>
                  <a:srgbClr val="00338D"/>
                </a:solidFill>
                <a:latin typeface="Arial" panose="020B0604020202020204" pitchFamily="34" charset="0"/>
                <a:ea typeface="Arial" charset="0"/>
                <a:cs typeface="Arial" panose="020B0604020202020204" pitchFamily="34" charset="0"/>
              </a:rPr>
              <a:t>Programma</a:t>
            </a:r>
            <a:br>
              <a:rPr lang="it-IT" sz="8000" b="1" dirty="0">
                <a:solidFill>
                  <a:srgbClr val="00338D"/>
                </a:solidFill>
                <a:latin typeface="Arial" panose="020B0604020202020204" pitchFamily="34" charset="0"/>
                <a:ea typeface="Arial" charset="0"/>
                <a:cs typeface="Arial" panose="020B0604020202020204" pitchFamily="34" charset="0"/>
              </a:rPr>
            </a:br>
            <a:r>
              <a:rPr lang="it-IT" sz="8000" b="1" dirty="0">
                <a:solidFill>
                  <a:srgbClr val="00338D"/>
                </a:solidFill>
                <a:latin typeface="Arial" panose="020B0604020202020204" pitchFamily="34" charset="0"/>
                <a:ea typeface="Arial" charset="0"/>
                <a:cs typeface="Arial" panose="020B0604020202020204" pitchFamily="34" charset="0"/>
              </a:rPr>
              <a:t>Cuccioli</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it-IT" dirty="0">
                <a:latin typeface="Arial"/>
                <a:ea typeface="Arial" charset="0"/>
                <a:cs typeface="Arial"/>
              </a:rPr>
              <a:t>I Lions club possono sponsorizzare un Leo club per guidare e responsabilizzare i giovani leader e promuovere l'impegno al servizio</a:t>
            </a:r>
          </a:p>
          <a:p>
            <a:pPr marL="342900" indent="-342900">
              <a:buClr>
                <a:srgbClr val="EBB700"/>
              </a:buClr>
              <a:buSzPct val="100000"/>
              <a:buFont typeface="Lucida Grande" panose="020B0600040502020204" pitchFamily="34" charset="0"/>
              <a:buChar char="▶"/>
            </a:pPr>
            <a:r>
              <a:rPr lang="it-IT" dirty="0">
                <a:latin typeface="Arial"/>
                <a:ea typeface="Arial" charset="0"/>
                <a:cs typeface="Arial"/>
              </a:rPr>
              <a:t>Leo Alpha: 12-18 anni</a:t>
            </a:r>
          </a:p>
          <a:p>
            <a:pPr marL="342900" indent="-342900">
              <a:buClr>
                <a:srgbClr val="EBB700"/>
              </a:buClr>
              <a:buSzPct val="100000"/>
              <a:buFont typeface="Lucida Grande" panose="020B0600040502020204" pitchFamily="34" charset="0"/>
              <a:buChar char="▶"/>
            </a:pPr>
            <a:r>
              <a:rPr lang="it-IT" dirty="0">
                <a:latin typeface="Arial"/>
                <a:ea typeface="Arial" charset="0"/>
                <a:cs typeface="Arial"/>
              </a:rPr>
              <a:t>Leo Omega: 18-30 anni</a:t>
            </a:r>
          </a:p>
          <a:p>
            <a:pPr marL="342900" indent="-342900">
              <a:buClr>
                <a:srgbClr val="EBB700"/>
              </a:buClr>
              <a:buSzPct val="100000"/>
              <a:buFont typeface="Lucida Grande" panose="020B0600040502020204" pitchFamily="34" charset="0"/>
              <a:buChar char="▶"/>
            </a:pPr>
            <a:r>
              <a:rPr lang="it-IT" dirty="0">
                <a:latin typeface="Arial"/>
                <a:ea typeface="Arial" charset="0"/>
                <a:cs typeface="Arial"/>
              </a:rPr>
              <a:t>LEO sta per: </a:t>
            </a:r>
          </a:p>
          <a:p>
            <a:pPr marL="861695" lvl="1">
              <a:buClr>
                <a:srgbClr val="EBB700"/>
              </a:buClr>
              <a:buSzPct val="100000"/>
              <a:buFont typeface="Lucida Grande" panose="020B0600040502020204" pitchFamily="34" charset="0"/>
              <a:buChar char="▶"/>
            </a:pPr>
            <a:r>
              <a:rPr lang="it-IT" dirty="0">
                <a:latin typeface="Arial"/>
                <a:ea typeface="Arial" charset="0"/>
                <a:cs typeface="Arial"/>
              </a:rPr>
              <a:t>Leadership</a:t>
            </a:r>
          </a:p>
          <a:p>
            <a:pPr marL="861695" lvl="1">
              <a:buClr>
                <a:srgbClr val="EBB700"/>
              </a:buClr>
              <a:buSzPct val="100000"/>
              <a:buFont typeface="Lucida Grande" panose="020B0600040502020204" pitchFamily="34" charset="0"/>
              <a:buChar char="▶"/>
            </a:pPr>
            <a:r>
              <a:rPr lang="it-IT" dirty="0">
                <a:latin typeface="Arial"/>
                <a:ea typeface="Arial" charset="0"/>
                <a:cs typeface="Arial"/>
              </a:rPr>
              <a:t>Esperienza</a:t>
            </a:r>
          </a:p>
          <a:p>
            <a:pPr marL="861695" lvl="1">
              <a:buClr>
                <a:srgbClr val="EBB700"/>
              </a:buClr>
              <a:buSzPct val="100000"/>
              <a:buFont typeface="Lucida Grande" panose="020B0600040502020204" pitchFamily="34" charset="0"/>
              <a:buChar char="▶"/>
            </a:pPr>
            <a:r>
              <a:rPr lang="it-IT" dirty="0">
                <a:latin typeface="Arial" charset="0"/>
                <a:ea typeface="Arial" charset="0"/>
                <a:cs typeface="Arial" charset="0"/>
              </a:rPr>
              <a:t>Opportunità</a:t>
            </a:r>
            <a:br>
              <a:rPr lang="it-IT" dirty="0">
                <a:latin typeface="Arial" charset="0"/>
                <a:ea typeface="Arial" charset="0"/>
                <a:cs typeface="Arial" charset="0"/>
              </a:rPr>
            </a:br>
            <a:endParaRPr lang="it-IT" dirty="0">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it-IT" sz="8000" b="1" dirty="0">
                <a:solidFill>
                  <a:schemeClr val="bg1"/>
                </a:solidFill>
                <a:latin typeface="Arial" panose="020B0604020202020204" pitchFamily="34" charset="0"/>
                <a:ea typeface="Arial" charset="0"/>
                <a:cs typeface="Arial" panose="020B0604020202020204" pitchFamily="34" charset="0"/>
              </a:rPr>
              <a:t>Leo</a:t>
            </a:r>
            <a:br>
              <a:rPr lang="it-IT" sz="8000" b="1" dirty="0">
                <a:solidFill>
                  <a:schemeClr val="bg1"/>
                </a:solidFill>
                <a:latin typeface="Arial" panose="020B0604020202020204" pitchFamily="34" charset="0"/>
                <a:ea typeface="Arial" charset="0"/>
                <a:cs typeface="Arial" panose="020B0604020202020204" pitchFamily="34" charset="0"/>
              </a:rPr>
            </a:br>
            <a:r>
              <a:rPr lang="it-IT" sz="8000" b="1" dirty="0">
                <a:solidFill>
                  <a:schemeClr val="bg1"/>
                </a:solidFill>
                <a:latin typeface="Arial" panose="020B0604020202020204" pitchFamily="34" charset="0"/>
                <a:ea typeface="Arial" charset="0"/>
                <a:cs typeface="Arial" panose="020B0604020202020204" pitchFamily="34" charset="0"/>
              </a:rPr>
              <a:t>club</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118937" y="2983957"/>
            <a:ext cx="98298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Segnalazione dei soci appartenenti allo stesso nucleo familiare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55565A"/>
                </a:solidFill>
                <a:latin typeface="Arial" charset="0"/>
                <a:ea typeface="Arial" charset="0"/>
                <a:cs typeface="Arial" charset="0"/>
              </a:rPr>
              <a:t>Per partecipare al programma per l’affiliazione dei nuclei familiari, il segretario del club deve compilare il </a:t>
            </a:r>
            <a:r>
              <a:rPr lang="it-IT" dirty="0">
                <a:solidFill>
                  <a:srgbClr val="55565A"/>
                </a:solidFill>
                <a:latin typeface="Arial" charset="0"/>
                <a:ea typeface="Arial" charset="0"/>
                <a:cs typeface="Arial" charset="0"/>
                <a:hlinkClick r:id="rId3"/>
              </a:rPr>
              <a:t>modulo di certificazione per nucleo familiare</a:t>
            </a:r>
            <a:r>
              <a:rPr lang="it-IT" dirty="0">
                <a:solidFill>
                  <a:srgbClr val="55565A"/>
                </a:solidFill>
                <a:latin typeface="Arial" charset="0"/>
                <a:ea typeface="Arial" charset="0"/>
                <a:cs typeface="Arial" charset="0"/>
              </a:rPr>
              <a:t> o effettuare la registrazione online.</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1600" dirty="0">
                <a:solidFill>
                  <a:srgbClr val="EBB700"/>
                </a:solidFill>
              </a:rPr>
              <a:t>Segnalazione dei soci appartenenti allo stesso nucleo familiare</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1225924"/>
            <a:ext cx="803265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rgbClr val="00338D"/>
                </a:solidFill>
              </a:rPr>
              <a:t>Segnalazione dei soci appartenenti allo stesso nucleo familiare</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it-IT" sz="4800" b="1" dirty="0">
                <a:solidFill>
                  <a:schemeClr val="bg1"/>
                </a:solidFill>
                <a:latin typeface="Helvetica Neue" charset="0"/>
                <a:ea typeface="Helvetica Neue" charset="0"/>
                <a:cs typeface="Helvetica Neue" charset="0"/>
              </a:rPr>
              <a:t>Grazie</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it-IT" sz="1600" b="1" dirty="0">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it-IT" sz="1600" b="1" dirty="0">
                <a:solidFill>
                  <a:schemeClr val="bg1"/>
                </a:solidFill>
              </a:rPr>
              <a:t>XXXX 00/00 IT</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2900009"/>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Dati di base sull'affiliazione dei nuclei familiari</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1600" dirty="0">
                <a:solidFill>
                  <a:srgbClr val="EBB700"/>
                </a:solidFill>
              </a:rPr>
              <a:t>Dati di base sull'affiliazione dei nuclei familiari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it-IT" sz="2400" dirty="0">
                <a:solidFill>
                  <a:schemeClr val="bg1"/>
                </a:solidFill>
                <a:latin typeface="Arial" charset="0"/>
                <a:ea typeface="Arial" charset="0"/>
                <a:cs typeface="Arial" charset="0"/>
              </a:rPr>
              <a:t>Aumentare il tempo di qualità trascorso con i familiari</a:t>
            </a:r>
          </a:p>
          <a:p>
            <a:pPr marL="457200" indent="-457200">
              <a:buSzPct val="120000"/>
              <a:buFont typeface="Arial" panose="020B0604020202020204" pitchFamily="34" charset="0"/>
              <a:buChar char="•"/>
            </a:pPr>
            <a:r>
              <a:rPr lang="it-IT" sz="2400" dirty="0">
                <a:solidFill>
                  <a:schemeClr val="bg1"/>
                </a:solidFill>
                <a:latin typeface="Arial" charset="0"/>
                <a:ea typeface="Arial" charset="0"/>
                <a:cs typeface="Arial" charset="0"/>
              </a:rPr>
              <a:t>Essere un modello da seguire</a:t>
            </a:r>
          </a:p>
          <a:p>
            <a:pPr marL="457200" indent="-457200">
              <a:buSzPct val="120000"/>
              <a:buFont typeface="Arial" panose="020B0604020202020204" pitchFamily="34" charset="0"/>
              <a:buChar char="•"/>
            </a:pPr>
            <a:r>
              <a:rPr lang="it-IT" sz="2400" dirty="0">
                <a:solidFill>
                  <a:schemeClr val="bg1"/>
                </a:solidFill>
                <a:latin typeface="Arial" charset="0"/>
                <a:ea typeface="Arial" charset="0"/>
                <a:cs typeface="Arial" charset="0"/>
              </a:rPr>
              <a:t>Aiutare la comunità</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57384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it-IT" sz="3200" b="1" dirty="0">
                <a:solidFill>
                  <a:schemeClr val="bg1"/>
                </a:solidFill>
                <a:latin typeface="Arial" charset="0"/>
                <a:ea typeface="Arial" charset="0"/>
                <a:cs typeface="Arial" charset="0"/>
              </a:rPr>
              <a:t>Perché coinvolgere i familiari nel servizio?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944433" y="1747019"/>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dirty="0">
                <a:solidFill>
                  <a:schemeClr val="bg1"/>
                </a:solidFill>
              </a:rPr>
              <a:t>Il programma per l’affiliazione dei nuclei familiari è aperto ai familiari che sono:</a:t>
            </a:r>
          </a:p>
          <a:p>
            <a:endParaRPr lang="en-US" sz="1800" kern="0" dirty="0">
              <a:solidFill>
                <a:schemeClr val="bg1"/>
              </a:solidFill>
            </a:endParaRPr>
          </a:p>
          <a:p>
            <a:pPr marL="285750" indent="-285750">
              <a:buFont typeface="Arial" panose="020B0604020202020204" pitchFamily="34" charset="0"/>
              <a:buChar char="•"/>
            </a:pPr>
            <a:r>
              <a:rPr lang="it-IT" sz="1800" dirty="0">
                <a:solidFill>
                  <a:schemeClr val="bg1"/>
                </a:solidFill>
              </a:rPr>
              <a:t>Idonei per l’affiliazione Lions</a:t>
            </a:r>
          </a:p>
          <a:p>
            <a:pPr marL="285750" indent="-285750">
              <a:buFont typeface="Arial" panose="020B0604020202020204" pitchFamily="34" charset="0"/>
              <a:buChar char="•"/>
            </a:pPr>
            <a:r>
              <a:rPr lang="it-IT" sz="1800" dirty="0">
                <a:solidFill>
                  <a:schemeClr val="bg1"/>
                </a:solidFill>
              </a:rPr>
              <a:t>Soci esistenti o che stanno per entrare a far parte dello stesso Lions club</a:t>
            </a:r>
          </a:p>
          <a:p>
            <a:pPr marL="285750" indent="-285750">
              <a:buFont typeface="Arial" panose="020B0604020202020204" pitchFamily="34" charset="0"/>
              <a:buChar char="•"/>
            </a:pPr>
            <a:r>
              <a:rPr lang="it-IT" sz="1800" dirty="0">
                <a:solidFill>
                  <a:schemeClr val="bg1"/>
                </a:solidFill>
              </a:rPr>
              <a:t>Residenti presso l’indirizzo del capofamiglia e hanno un legame di parentela per nascita, matrimonio o altro legame riconosciuto dalla legge</a:t>
            </a:r>
          </a:p>
        </p:txBody>
      </p:sp>
      <p:sp>
        <p:nvSpPr>
          <p:cNvPr id="12" name="Yellow Bar">
            <a:extLst>
              <a:ext uri="{FF2B5EF4-FFF2-40B4-BE49-F238E27FC236}">
                <a16:creationId xmlns:a16="http://schemas.microsoft.com/office/drawing/2014/main" id="{AF9F7C8F-5725-4A49-B3AF-B006117735B9}"/>
              </a:ext>
            </a:extLst>
          </p:cNvPr>
          <p:cNvSpPr/>
          <p:nvPr/>
        </p:nvSpPr>
        <p:spPr>
          <a:xfrm>
            <a:off x="1087693" y="143589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276725" y="762202"/>
            <a:ext cx="11404809" cy="734915"/>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spcBef>
                <a:spcPts val="600"/>
              </a:spcBef>
              <a:spcAft>
                <a:spcPts val="600"/>
              </a:spcAft>
            </a:pPr>
            <a:r>
              <a:rPr lang="it-IT" sz="3200" dirty="0">
                <a:solidFill>
                  <a:schemeClr val="bg1"/>
                </a:solidFill>
              </a:rPr>
              <a:t>Chi può accedere al programma per l’affiliazione dei nuclei familiari?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it-IT" dirty="0">
                <a:solidFill>
                  <a:srgbClr val="0D2240"/>
                </a:solidFill>
                <a:latin typeface="Arial" charset="0"/>
                <a:ea typeface="Arial" charset="0"/>
                <a:cs typeface="Arial" charset="0"/>
              </a:rPr>
              <a:t>L'affiliazione dei nuclei familiari è un programma che offre ai Lions l'opportunità di rendere più facile per gli altri familiari servire la propria comunità.</a:t>
            </a: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it-IT" dirty="0">
                <a:solidFill>
                  <a:srgbClr val="0D2240"/>
                </a:solidFill>
                <a:latin typeface="Arial" charset="0"/>
                <a:ea typeface="Arial" charset="0"/>
                <a:cs typeface="Arial" charset="0"/>
              </a:rPr>
              <a:t>Il programma lo rende più facile dando ai familiari uno sconto sulle quote.</a:t>
            </a:r>
            <a:br>
              <a:rPr lang="it-IT" dirty="0">
                <a:solidFill>
                  <a:srgbClr val="0D2240"/>
                </a:solidFill>
                <a:latin typeface="Arial" charset="0"/>
                <a:ea typeface="Arial" charset="0"/>
                <a:cs typeface="Arial" charset="0"/>
              </a:rPr>
            </a:br>
            <a:endParaRPr lang="it-IT"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it-IT" dirty="0">
                <a:solidFill>
                  <a:srgbClr val="0D2240"/>
                </a:solidFill>
                <a:latin typeface="Arial" charset="0"/>
                <a:ea typeface="Arial" charset="0"/>
                <a:cs typeface="Arial" charset="0"/>
              </a:rPr>
              <a:t>Lo sconto delle quote è determinato dal distretto.</a:t>
            </a:r>
          </a:p>
        </p:txBody>
      </p:sp>
      <p:sp>
        <p:nvSpPr>
          <p:cNvPr id="25" name="Large #">
            <a:extLst>
              <a:ext uri="{FF2B5EF4-FFF2-40B4-BE49-F238E27FC236}">
                <a16:creationId xmlns:a16="http://schemas.microsoft.com/office/drawing/2014/main" id="{2E20D425-63F8-344E-9EAF-9DA816EF30EC}"/>
              </a:ext>
            </a:extLst>
          </p:cNvPr>
          <p:cNvSpPr txBox="1"/>
          <p:nvPr/>
        </p:nvSpPr>
        <p:spPr>
          <a:xfrm>
            <a:off x="163814" y="2572778"/>
            <a:ext cx="5092507" cy="1323439"/>
          </a:xfrm>
          <a:prstGeom prst="rect">
            <a:avLst/>
          </a:prstGeom>
          <a:noFill/>
        </p:spPr>
        <p:txBody>
          <a:bodyPr wrap="square" rtlCol="0" anchor="b">
            <a:spAutoFit/>
          </a:bodyPr>
          <a:lstStyle/>
          <a:p>
            <a:pPr algn="ctr"/>
            <a:r>
              <a:rPr lang="it-IT" sz="4000" b="1" dirty="0">
                <a:solidFill>
                  <a:schemeClr val="bg1"/>
                </a:solidFill>
                <a:latin typeface="Arial" panose="020B0604020202020204" pitchFamily="34" charset="0"/>
                <a:ea typeface="Arial" charset="0"/>
                <a:cs typeface="Arial" panose="020B0604020202020204" pitchFamily="34" charset="0"/>
              </a:rPr>
              <a:t>Che cos'è l'affiliazione dei nuclei familiari?</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17156" y="213123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t>Per cominciare</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Nonostante i suoi numerosi benefici, il concetto di famiglia non è adatto a tutti i club. Per implementare con successo il concetto di club a misura di famiglia, tutti i soci del club devono essere d’accordo ed entusiasti. Prima di procedere, dovete avere una comprensione di fondo ed essere pronti ad apportare le modifiche necessarie per includere le famiglie nel vostro Lions club.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it-IT" sz="3200" dirty="0">
                <a:solidFill>
                  <a:schemeClr val="bg1"/>
                </a:solidFill>
              </a:rPr>
              <a:t>Da dove si inizia?</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Presentate l'idea al vostro club. Spiegate il concetto di famiglia e l'impatto che avrà sul club.</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204704" y="3461873"/>
            <a:ext cx="2732274"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 i soci del vostro club sono favorevoli a valutare ulteriormente l'idea, formate un comitato per capire tutte le questioni importanti che avranno un impatto sul club. Fissate una scadenza perché il comitato presenti i suoi risultati.</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Se i soci del club sono favorevoli a procedere, elencate gli obiettivi e create un piano d'azione per implementare i cambiamenti necessari all'interno del club.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Dopo che le modifiche sono state apportate e il vostro club si è adattato comodamente al nuovo programma, pianificate e implementate le attività per promuovere il club a misura di famiglia.</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1600" dirty="0">
                <a:solidFill>
                  <a:srgbClr val="EBB700"/>
                </a:solidFill>
              </a:rPr>
              <a:t>Per cominciare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it-IT"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Riunioni di club:</a:t>
            </a: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le riunioni del club dovrebbero essere modificate in modo che offrano un ambiente ospitale per le famiglie pur rimanendo produttive.</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 riunioni del club dovranno svolgersi in un momento conveniente per il coinvolgimento delle famiglie. Il club può anche adottare una piattaforma virtuale, in modo che i soci possano accedere alla riunione da casa.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La sede della riunione dovrà essere adatta ai bambini. Valutate di includere nel club delle attività per bambini guidate dai Leo.</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 riunioni tradizionali con cena non sarebbero necessariamente favorevoli alle riunioni con i bambini più piccoli. Considerate qualcosa di più informale, come un tipo di pasto a buffet o una cena dove ognuno porta una pietanza.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Le riunioni dovrebbero essere più brevi per adattarsi agli impegni delle famiglie.</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rPr>
              <a:t>Idee per le riunioni di club</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1600" dirty="0">
                <a:solidFill>
                  <a:srgbClr val="EBB700"/>
                </a:solidFill>
              </a:rPr>
              <a:t>Per cominciare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it-IT"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Attività di service:</a:t>
            </a: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le attività di servizio del club dovrebbero essere adatte alle famiglie. I seguenti elementi NON sono generalmente favorevoli ad attività di servizio incentrate sulla famiglia: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Quelle che richiedono il coinvolgimento continuo di tutta la famiglia.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Mescolare famiglie con bambini piccoli con agenzie comunitarie con bambini piccoli (la supervisione diventa un problema).</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Compiti fissi e ricorrenti.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Incarichi per singole funzioni che non possono essere ripartiti.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 progetti che durano diverse ore potrebbero non essere adatti a famiglie con bambini piccoli. </a:t>
            </a:r>
          </a:p>
          <a:p>
            <a:pPr marL="804849" lvl="1" indent="-285750">
              <a:lnSpc>
                <a:spcPct val="107000"/>
              </a:lnSpc>
              <a:spcBef>
                <a:spcPts val="0"/>
              </a:spcBef>
              <a:spcAft>
                <a:spcPts val="800"/>
              </a:spcAft>
              <a:buFont typeface="Arial" panose="020B0604020202020204" pitchFamily="34" charset="0"/>
              <a:buChar char="•"/>
            </a:pPr>
            <a:r>
              <a:rPr lang="it-IT"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 progetti che prevedono una grande quantità di movimento fisico potrebbero non essere adatti a Lions anziani o ai familiari.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rPr>
              <a:t>Progetti di servizio per le famiglie</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4598</TotalTime>
  <Words>1316</Words>
  <Application>Microsoft Office PowerPoint</Application>
  <PresentationFormat>Widescreen</PresentationFormat>
  <Paragraphs>126</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Helvetica Neue</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309</cp:revision>
  <cp:lastPrinted>2019-06-19T16:24:35Z</cp:lastPrinted>
  <dcterms:created xsi:type="dcterms:W3CDTF">2018-11-12T16:45:52Z</dcterms:created>
  <dcterms:modified xsi:type="dcterms:W3CDTF">2021-07-26T15:15:28Z</dcterms:modified>
</cp:coreProperties>
</file>