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872" r:id="rId2"/>
    <p:sldId id="1109" r:id="rId3"/>
    <p:sldId id="1116" r:id="rId4"/>
    <p:sldId id="1119" r:id="rId5"/>
    <p:sldId id="1126" r:id="rId6"/>
    <p:sldId id="1127" r:id="rId7"/>
    <p:sldId id="1135" r:id="rId8"/>
    <p:sldId id="1131" r:id="rId9"/>
    <p:sldId id="1132" r:id="rId10"/>
    <p:sldId id="1139" r:id="rId11"/>
    <p:sldId id="1133" r:id="rId12"/>
    <p:sldId id="1136" r:id="rId13"/>
    <p:sldId id="1137" r:id="rId14"/>
    <p:sldId id="1138" r:id="rId15"/>
    <p:sldId id="1140" r:id="rId16"/>
    <p:sldId id="1141" r:id="rId17"/>
    <p:sldId id="1134" r:id="rId18"/>
    <p:sldId id="1143" r:id="rId19"/>
    <p:sldId id="9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A"/>
    <a:srgbClr val="470000"/>
    <a:srgbClr val="EAE6D1"/>
    <a:srgbClr val="00338D"/>
    <a:srgbClr val="EBB700"/>
    <a:srgbClr val="FF5C35"/>
    <a:srgbClr val="407CCA"/>
    <a:srgbClr val="0D2240"/>
    <a:srgbClr val="F2F2F2"/>
    <a:srgbClr val="00A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0"/>
    <p:restoredTop sz="94664" autoAdjust="0"/>
  </p:normalViewPr>
  <p:slideViewPr>
    <p:cSldViewPr snapToGrid="0" snapToObjects="1">
      <p:cViewPr varScale="1">
        <p:scale>
          <a:sx n="110" d="100"/>
          <a:sy n="110" d="100"/>
        </p:scale>
        <p:origin x="1230" y="96"/>
      </p:cViewPr>
      <p:guideLst>
        <p:guide orient="horz" pos="2184"/>
        <p:guide pos="3840"/>
      </p:guideLst>
    </p:cSldViewPr>
  </p:slideViewPr>
  <p:notesTextViewPr>
    <p:cViewPr>
      <p:scale>
        <a:sx n="1" d="1"/>
        <a:sy n="1" d="1"/>
      </p:scale>
      <p:origin x="0" y="0"/>
    </p:cViewPr>
  </p:notesTextViewPr>
  <p:notesViewPr>
    <p:cSldViewPr snapToGrid="0" snapToObject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dirty="0"/>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1892646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11</a:t>
            </a:fld>
            <a:endParaRPr lang="en-US" dirty="0"/>
          </a:p>
        </p:txBody>
      </p:sp>
    </p:spTree>
    <p:extLst>
      <p:ext uri="{BB962C8B-B14F-4D97-AF65-F5344CB8AC3E}">
        <p14:creationId xmlns:p14="http://schemas.microsoft.com/office/powerpoint/2010/main" val="41975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17</a:t>
            </a:fld>
            <a:endParaRPr lang="en-US" dirty="0"/>
          </a:p>
        </p:txBody>
      </p:sp>
    </p:spTree>
    <p:extLst>
      <p:ext uri="{BB962C8B-B14F-4D97-AF65-F5344CB8AC3E}">
        <p14:creationId xmlns:p14="http://schemas.microsoft.com/office/powerpoint/2010/main" val="192363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18</a:t>
            </a:fld>
            <a:endParaRPr lang="en-US" dirty="0"/>
          </a:p>
        </p:txBody>
      </p:sp>
    </p:spTree>
    <p:extLst>
      <p:ext uri="{BB962C8B-B14F-4D97-AF65-F5344CB8AC3E}">
        <p14:creationId xmlns:p14="http://schemas.microsoft.com/office/powerpoint/2010/main" val="32120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2</a:t>
            </a:fld>
            <a:endParaRPr lang="en-US" dirty="0"/>
          </a:p>
        </p:txBody>
      </p:sp>
    </p:spTree>
    <p:extLst>
      <p:ext uri="{BB962C8B-B14F-4D97-AF65-F5344CB8AC3E}">
        <p14:creationId xmlns:p14="http://schemas.microsoft.com/office/powerpoint/2010/main" val="414238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3</a:t>
            </a:fld>
            <a:endParaRPr lang="en-US" dirty="0"/>
          </a:p>
        </p:txBody>
      </p:sp>
    </p:spTree>
    <p:extLst>
      <p:ext uri="{BB962C8B-B14F-4D97-AF65-F5344CB8AC3E}">
        <p14:creationId xmlns:p14="http://schemas.microsoft.com/office/powerpoint/2010/main" val="16966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4</a:t>
            </a:fld>
            <a:endParaRPr lang="en-US" dirty="0"/>
          </a:p>
        </p:txBody>
      </p:sp>
    </p:spTree>
    <p:extLst>
      <p:ext uri="{BB962C8B-B14F-4D97-AF65-F5344CB8AC3E}">
        <p14:creationId xmlns:p14="http://schemas.microsoft.com/office/powerpoint/2010/main" val="2893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5</a:t>
            </a:fld>
            <a:endParaRPr lang="en-US" dirty="0"/>
          </a:p>
        </p:txBody>
      </p:sp>
    </p:spTree>
    <p:extLst>
      <p:ext uri="{BB962C8B-B14F-4D97-AF65-F5344CB8AC3E}">
        <p14:creationId xmlns:p14="http://schemas.microsoft.com/office/powerpoint/2010/main" val="20181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6</a:t>
            </a:fld>
            <a:endParaRPr lang="en-US" dirty="0"/>
          </a:p>
        </p:txBody>
      </p:sp>
    </p:spTree>
    <p:extLst>
      <p:ext uri="{BB962C8B-B14F-4D97-AF65-F5344CB8AC3E}">
        <p14:creationId xmlns:p14="http://schemas.microsoft.com/office/powerpoint/2010/main" val="84456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8</a:t>
            </a:fld>
            <a:endParaRPr lang="en-US" dirty="0"/>
          </a:p>
        </p:txBody>
      </p:sp>
    </p:spTree>
    <p:extLst>
      <p:ext uri="{BB962C8B-B14F-4D97-AF65-F5344CB8AC3E}">
        <p14:creationId xmlns:p14="http://schemas.microsoft.com/office/powerpoint/2010/main" val="271254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9</a:t>
            </a:fld>
            <a:endParaRPr lang="en-US" dirty="0"/>
          </a:p>
        </p:txBody>
      </p:sp>
    </p:spTree>
    <p:extLst>
      <p:ext uri="{BB962C8B-B14F-4D97-AF65-F5344CB8AC3E}">
        <p14:creationId xmlns:p14="http://schemas.microsoft.com/office/powerpoint/2010/main" val="357928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Reading the message off the screen can set this section up well.  Preparing the for the chartering application should not take place until officers have been decided.</a:t>
            </a:r>
          </a:p>
        </p:txBody>
      </p:sp>
      <p:sp>
        <p:nvSpPr>
          <p:cNvPr id="4" name="Slide Number Placeholder 3"/>
          <p:cNvSpPr>
            <a:spLocks noGrp="1"/>
          </p:cNvSpPr>
          <p:nvPr>
            <p:ph type="sldNum" sz="quarter" idx="10"/>
          </p:nvPr>
        </p:nvSpPr>
        <p:spPr/>
        <p:txBody>
          <a:bodyPr/>
          <a:lstStyle/>
          <a:p>
            <a:fld id="{65F38A34-01B5-8B47-8788-985DCB17BFD7}" type="slidenum">
              <a:rPr lang="en-US" smtClean="0"/>
              <a:t>10</a:t>
            </a:fld>
            <a:endParaRPr lang="en-US" dirty="0"/>
          </a:p>
        </p:txBody>
      </p:sp>
    </p:spTree>
    <p:extLst>
      <p:ext uri="{BB962C8B-B14F-4D97-AF65-F5344CB8AC3E}">
        <p14:creationId xmlns:p14="http://schemas.microsoft.com/office/powerpoint/2010/main" val="42467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449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73308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newclubs@lionsclu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lionsclubs.org/j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ground - Image">
            <a:extLst>
              <a:ext uri="{FF2B5EF4-FFF2-40B4-BE49-F238E27FC236}">
                <a16:creationId xmlns:a16="http://schemas.microsoft.com/office/drawing/2014/main" id="{FD877477-AD04-9645-A230-FA1898431B29}"/>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C3A68D5E-C9D8-F044-8649-0122AB41957F}"/>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Yellow Bar">
            <a:extLst>
              <a:ext uri="{FF2B5EF4-FFF2-40B4-BE49-F238E27FC236}">
                <a16:creationId xmlns:a16="http://schemas.microsoft.com/office/drawing/2014/main" id="{FC29919A-4C36-C447-AD85-0170CDC1ECD4}"/>
              </a:ext>
            </a:extLst>
          </p:cNvPr>
          <p:cNvSpPr/>
          <p:nvPr/>
        </p:nvSpPr>
        <p:spPr>
          <a:xfrm>
            <a:off x="914400" y="396240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latin typeface="MS PGothic" panose="020B0600070205080204" pitchFamily="34" charset="-128"/>
              <a:ea typeface="MS PGothic" panose="020B0600070205080204" pitchFamily="34" charset="-128"/>
            </a:endParaRPr>
          </a:p>
        </p:txBody>
      </p:sp>
      <p:sp>
        <p:nvSpPr>
          <p:cNvPr id="5" name="Headline">
            <a:extLst>
              <a:ext uri="{FF2B5EF4-FFF2-40B4-BE49-F238E27FC236}">
                <a16:creationId xmlns:a16="http://schemas.microsoft.com/office/drawing/2014/main" id="{051C0B96-24DE-2544-A161-4501B5DC482F}"/>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atin typeface="MS PGothic" panose="020B0600070205080204" pitchFamily="34" charset="-128"/>
                <a:ea typeface="MS PGothic" panose="020B0600070205080204" pitchFamily="34" charset="-128"/>
              </a:rPr>
              <a:t>ライオンズクラブ国際協会</a:t>
            </a:r>
          </a:p>
        </p:txBody>
      </p:sp>
      <p:sp>
        <p:nvSpPr>
          <p:cNvPr id="6" name="Subhead">
            <a:extLst>
              <a:ext uri="{FF2B5EF4-FFF2-40B4-BE49-F238E27FC236}">
                <a16:creationId xmlns:a16="http://schemas.microsoft.com/office/drawing/2014/main" id="{22EEA4CF-49E7-B447-AF52-AF4F39E89754}"/>
              </a:ext>
            </a:extLst>
          </p:cNvPr>
          <p:cNvSpPr txBox="1">
            <a:spLocks/>
          </p:cNvSpPr>
          <p:nvPr/>
        </p:nvSpPr>
        <p:spPr>
          <a:xfrm>
            <a:off x="762000" y="4189206"/>
            <a:ext cx="7696200" cy="535194"/>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atin typeface="MS PGothic" panose="020B0600070205080204" pitchFamily="34" charset="-128"/>
                <a:ea typeface="MS PGothic" panose="020B0600070205080204" pitchFamily="34" charset="-128"/>
              </a:rPr>
              <a:t>MyLCI 入力ガイド</a:t>
            </a:r>
          </a:p>
        </p:txBody>
      </p:sp>
      <p:pic>
        <p:nvPicPr>
          <p:cNvPr id="7" name="Emblem - White">
            <a:extLst>
              <a:ext uri="{FF2B5EF4-FFF2-40B4-BE49-F238E27FC236}">
                <a16:creationId xmlns:a16="http://schemas.microsoft.com/office/drawing/2014/main" id="{F0A43DA2-178E-054D-A0D7-91132D1A8666}"/>
              </a:ext>
            </a:extLst>
          </p:cNvPr>
          <p:cNvPicPr>
            <a:picLocks noChangeAspect="1"/>
          </p:cNvPicPr>
          <p:nvPr/>
        </p:nvPicPr>
        <p:blipFill rotWithShape="1">
          <a:blip r:embed="rId4">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a:noFill/>
          <a:ln>
            <a:noFill/>
          </a:ln>
        </p:spPr>
      </p:pic>
    </p:spTree>
    <p:extLst>
      <p:ext uri="{BB962C8B-B14F-4D97-AF65-F5344CB8AC3E}">
        <p14:creationId xmlns:p14="http://schemas.microsoft.com/office/powerpoint/2010/main" val="12333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396095" y="2191765"/>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S PGothic" panose="020B0600070205080204" pitchFamily="34" charset="-128"/>
                <a:ea typeface="MS PGothic" panose="020B0600070205080204" pitchFamily="34" charset="-128"/>
              </a:rPr>
              <a:t>チャーター申請の手順</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6" y="3331913"/>
            <a:ext cx="8585022" cy="3139321"/>
          </a:xfrm>
          <a:prstGeom prst="rect">
            <a:avLst/>
          </a:prstGeom>
          <a:noFill/>
        </p:spPr>
        <p:txBody>
          <a:bodyPr wrap="square" rtlCol="0">
            <a:spAutoFit/>
          </a:bodyPr>
          <a:lstStyle/>
          <a:p>
            <a:pPr algn="ctr"/>
            <a:r>
              <a:rPr lang="ja-JP" dirty="0">
                <a:solidFill>
                  <a:schemeClr val="bg1"/>
                </a:solidFill>
                <a:latin typeface="MS PGothic" panose="020B0600070205080204" pitchFamily="34" charset="-128"/>
                <a:ea typeface="MS PGothic" panose="020B0600070205080204" pitchFamily="34" charset="-128"/>
                <a:cs typeface="Arial" charset="0"/>
              </a:rPr>
              <a:t>新クラブ申請書が提出されました。  </a:t>
            </a:r>
          </a:p>
          <a:p>
            <a:pPr algn="ctr"/>
            <a:r>
              <a:rPr lang="ja-JP" dirty="0">
                <a:solidFill>
                  <a:schemeClr val="bg1"/>
                </a:solidFill>
                <a:latin typeface="MS PGothic" panose="020B0600070205080204" pitchFamily="34" charset="-128"/>
                <a:ea typeface="MS PGothic" panose="020B0600070205080204" pitchFamily="34" charset="-128"/>
                <a:cs typeface="Arial" charset="0"/>
              </a:rPr>
              <a:t>新クラブ結成プロセスには、</a:t>
            </a:r>
            <a:r>
              <a:rPr lang="ja-JP" altLang="en-US" dirty="0">
                <a:solidFill>
                  <a:schemeClr val="bg1"/>
                </a:solidFill>
                <a:latin typeface="MS PGothic" panose="020B0600070205080204" pitchFamily="34" charset="-128"/>
                <a:ea typeface="MS PGothic" panose="020B0600070205080204" pitchFamily="34" charset="-128"/>
                <a:cs typeface="Arial" charset="0"/>
              </a:rPr>
              <a:t>数</a:t>
            </a:r>
            <a:r>
              <a:rPr lang="ja-JP" dirty="0">
                <a:solidFill>
                  <a:schemeClr val="bg1"/>
                </a:solidFill>
                <a:latin typeface="MS PGothic" panose="020B0600070205080204" pitchFamily="34" charset="-128"/>
                <a:ea typeface="MS PGothic" panose="020B0600070205080204" pitchFamily="34" charset="-128"/>
                <a:cs typeface="Arial" charset="0"/>
              </a:rPr>
              <a:t>段階あります。 </a:t>
            </a:r>
          </a:p>
          <a:p>
            <a:pPr algn="ctr"/>
            <a:r>
              <a:rPr lang="ja-JP" dirty="0">
                <a:solidFill>
                  <a:schemeClr val="bg1"/>
                </a:solidFill>
                <a:latin typeface="MS PGothic" panose="020B0600070205080204" pitchFamily="34" charset="-128"/>
                <a:ea typeface="MS PGothic" panose="020B0600070205080204" pitchFamily="34" charset="-128"/>
                <a:cs typeface="Arial" charset="0"/>
              </a:rPr>
              <a:t>ここでは、以下についてご説明します。</a:t>
            </a:r>
          </a:p>
          <a:p>
            <a:pPr algn="ctr"/>
            <a:r>
              <a:rPr lang="ja-JP" dirty="0">
                <a:solidFill>
                  <a:schemeClr val="bg1"/>
                </a:solidFill>
                <a:latin typeface="MS PGothic" panose="020B0600070205080204" pitchFamily="34" charset="-128"/>
                <a:ea typeface="MS PGothic" panose="020B0600070205080204" pitchFamily="34" charset="-128"/>
                <a:cs typeface="Arial" charset="0"/>
              </a:rPr>
              <a:t> </a:t>
            </a:r>
          </a:p>
          <a:p>
            <a:pPr marL="285750" indent="-285750" algn="ctr">
              <a:buFontTx/>
              <a:buChar char="-"/>
            </a:pPr>
            <a:r>
              <a:rPr lang="ja-JP" dirty="0">
                <a:solidFill>
                  <a:schemeClr val="bg1"/>
                </a:solidFill>
                <a:latin typeface="MS PGothic" panose="020B0600070205080204" pitchFamily="34" charset="-128"/>
                <a:ea typeface="MS PGothic" panose="020B0600070205080204" pitchFamily="34" charset="-128"/>
                <a:cs typeface="Arial" charset="0"/>
              </a:rPr>
              <a:t>申請段階</a:t>
            </a:r>
          </a:p>
          <a:p>
            <a:pPr marL="285750" indent="-285750" algn="ctr">
              <a:buFontTx/>
              <a:buChar char="-"/>
            </a:pPr>
            <a:r>
              <a:rPr lang="ja-JP" dirty="0">
                <a:solidFill>
                  <a:schemeClr val="bg1"/>
                </a:solidFill>
                <a:latin typeface="MS PGothic" panose="020B0600070205080204" pitchFamily="34" charset="-128"/>
                <a:ea typeface="MS PGothic" panose="020B0600070205080204" pitchFamily="34" charset="-128"/>
                <a:cs typeface="Arial" charset="0"/>
              </a:rPr>
              <a:t>新クラブ申請ダッシュボード</a:t>
            </a:r>
          </a:p>
          <a:p>
            <a:pPr marL="285750" indent="-285750" algn="ctr">
              <a:buFontTx/>
              <a:buChar char="-"/>
            </a:pPr>
            <a:r>
              <a:rPr lang="ja-JP" dirty="0">
                <a:solidFill>
                  <a:schemeClr val="bg1"/>
                </a:solidFill>
                <a:latin typeface="MS PGothic" panose="020B0600070205080204" pitchFamily="34" charset="-128"/>
                <a:ea typeface="MS PGothic" panose="020B0600070205080204" pitchFamily="34" charset="-128"/>
                <a:cs typeface="Arial" charset="0"/>
              </a:rPr>
              <a:t>新会員または転入会員の入力 </a:t>
            </a:r>
          </a:p>
          <a:p>
            <a:pPr marL="285750" indent="-285750" algn="ctr">
              <a:buFontTx/>
              <a:buChar char="-"/>
            </a:pP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p:txBody>
      </p:sp>
    </p:spTree>
    <p:extLst>
      <p:ext uri="{BB962C8B-B14F-4D97-AF65-F5344CB8AC3E}">
        <p14:creationId xmlns:p14="http://schemas.microsoft.com/office/powerpoint/2010/main" val="192425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975475"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72B3B5E6-BE17-924E-B9FE-B2A587D5C568}"/>
              </a:ext>
            </a:extLst>
          </p:cNvPr>
          <p:cNvSpPr txBox="1">
            <a:spLocks/>
          </p:cNvSpPr>
          <p:nvPr/>
        </p:nvSpPr>
        <p:spPr>
          <a:xfrm>
            <a:off x="2617688" y="69021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新クラブ申請書を提出：MyLCI</a:t>
            </a:r>
          </a:p>
        </p:txBody>
      </p:sp>
      <p:sp>
        <p:nvSpPr>
          <p:cNvPr id="6" name="Yellow Bar">
            <a:extLst>
              <a:ext uri="{FF2B5EF4-FFF2-40B4-BE49-F238E27FC236}">
                <a16:creationId xmlns:a16="http://schemas.microsoft.com/office/drawing/2014/main" id="{E51C4DA4-A142-A94A-BC66-DF4ADD1F27BE}"/>
              </a:ext>
            </a:extLst>
          </p:cNvPr>
          <p:cNvSpPr/>
          <p:nvPr/>
        </p:nvSpPr>
        <p:spPr>
          <a:xfrm>
            <a:off x="2689186" y="132841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532500" y="1565688"/>
            <a:ext cx="8875358" cy="3861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dirty="0">
                <a:latin typeface="MS PGothic" panose="020B0600070205080204" pitchFamily="34" charset="-128"/>
                <a:ea typeface="MS PGothic" panose="020B0600070205080204" pitchFamily="34" charset="-128"/>
              </a:rPr>
              <a:t>新クラブ申請承認プロセスには、6つの段階があります。</a:t>
            </a:r>
          </a:p>
          <a:p>
            <a:endParaRPr lang="en-US" sz="1800" kern="0" dirty="0">
              <a:solidFill>
                <a:srgbClr val="55565A"/>
              </a:solidFill>
            </a:endParaRPr>
          </a:p>
          <a:p>
            <a:pPr lvl="2"/>
            <a:endParaRPr lang="en-US" dirty="0"/>
          </a:p>
          <a:p>
            <a:endParaRPr lang="en-US" sz="1800" i="1" kern="0" dirty="0">
              <a:solidFill>
                <a:srgbClr val="55565A"/>
              </a:solidFill>
            </a:endParaRPr>
          </a:p>
          <a:p>
            <a:endParaRPr lang="en-US" sz="1800" i="1" kern="0" dirty="0">
              <a:solidFill>
                <a:srgbClr val="55565A"/>
              </a:solidFill>
            </a:endParaRPr>
          </a:p>
          <a:p>
            <a:endParaRPr lang="en-US" sz="1800" i="1" kern="0" dirty="0">
              <a:solidFill>
                <a:srgbClr val="55565A"/>
              </a:solidFill>
            </a:endParaRPr>
          </a:p>
        </p:txBody>
      </p:sp>
      <p:pic>
        <p:nvPicPr>
          <p:cNvPr id="8" name="Picture 7"/>
          <p:cNvPicPr>
            <a:picLocks noChangeAspect="1"/>
          </p:cNvPicPr>
          <p:nvPr/>
        </p:nvPicPr>
        <p:blipFill>
          <a:blip r:embed="rId3"/>
          <a:stretch>
            <a:fillRect/>
          </a:stretch>
        </p:blipFill>
        <p:spPr>
          <a:xfrm>
            <a:off x="2532500" y="1984850"/>
            <a:ext cx="7915275" cy="1066800"/>
          </a:xfrm>
          <a:prstGeom prst="rect">
            <a:avLst/>
          </a:prstGeom>
        </p:spPr>
      </p:pic>
      <p:sp>
        <p:nvSpPr>
          <p:cNvPr id="9" name="Rectangle 8"/>
          <p:cNvSpPr/>
          <p:nvPr/>
        </p:nvSpPr>
        <p:spPr>
          <a:xfrm>
            <a:off x="1823052" y="3296615"/>
            <a:ext cx="6096000" cy="2585323"/>
          </a:xfrm>
          <a:prstGeom prst="rect">
            <a:avLst/>
          </a:prstGeom>
        </p:spPr>
        <p:txBody>
          <a:bodyPr>
            <a:spAutoFit/>
          </a:bodyPr>
          <a:lstStyle/>
          <a:p>
            <a:r>
              <a:rPr lang="ja-JP" b="1" u="sng" dirty="0">
                <a:latin typeface="MS PGothic" panose="020B0600070205080204" pitchFamily="34" charset="-128"/>
                <a:ea typeface="MS PGothic" panose="020B0600070205080204" pitchFamily="34" charset="-128"/>
                <a:cs typeface="Arial" panose="020B0604020202020204" pitchFamily="34" charset="0"/>
              </a:rPr>
              <a:t>重要</a:t>
            </a:r>
          </a:p>
          <a:p>
            <a:pPr marL="285750" indent="-285750">
              <a:buFont typeface="Arial" panose="020B0604020202020204" pitchFamily="34" charset="0"/>
              <a:buChar char="•"/>
            </a:pPr>
            <a:r>
              <a:rPr lang="ja-JP" altLang="en-US" dirty="0">
                <a:latin typeface="MS PGothic" panose="020B0600070205080204" pitchFamily="34" charset="-128"/>
                <a:ea typeface="MS PGothic" panose="020B0600070205080204" pitchFamily="34" charset="-128"/>
                <a:cs typeface="Arial" panose="020B0604020202020204" pitchFamily="34" charset="0"/>
              </a:rPr>
              <a:t>最終承認待ちの段階になるまで、申請書は完全ではありません。</a:t>
            </a:r>
            <a:endParaRPr lang="en-US" altLang="ja-JP" dirty="0">
              <a:latin typeface="MS PGothic" panose="020B0600070205080204" pitchFamily="34" charset="-128"/>
              <a:ea typeface="MS PGothic" panose="020B0600070205080204" pitchFamily="34" charset="-128"/>
              <a:cs typeface="Arial" panose="020B0604020202020204" pitchFamily="34" charset="0"/>
            </a:endParaRPr>
          </a:p>
          <a:p>
            <a:pPr marL="285750" indent="-285750">
              <a:buFont typeface="Arial" panose="020B0604020202020204" pitchFamily="34" charset="0"/>
              <a:buChar char="•"/>
            </a:pPr>
            <a:r>
              <a:rPr lang="ja-JP" dirty="0">
                <a:latin typeface="MS PGothic" panose="020B0600070205080204" pitchFamily="34" charset="-128"/>
                <a:ea typeface="MS PGothic" panose="020B0600070205080204" pitchFamily="34" charset="-128"/>
                <a:cs typeface="Arial" panose="020B0604020202020204" pitchFamily="34" charset="0"/>
              </a:rPr>
              <a:t>プロセス中の通知とメッセージ表示</a:t>
            </a:r>
          </a:p>
          <a:p>
            <a:pPr marL="742950" lvl="1" indent="-285750">
              <a:buFont typeface="Courier New" panose="02070309020205020404" pitchFamily="49" charset="0"/>
              <a:buChar char="o"/>
            </a:pPr>
            <a:r>
              <a:rPr lang="ja-JP" i="1" dirty="0">
                <a:latin typeface="MS PGothic" panose="020B0600070205080204" pitchFamily="34" charset="-128"/>
                <a:ea typeface="MS PGothic" panose="020B0600070205080204" pitchFamily="34" charset="-128"/>
                <a:cs typeface="Arial" panose="020B0604020202020204" pitchFamily="34" charset="0"/>
              </a:rPr>
              <a:t>通知メール </a:t>
            </a:r>
          </a:p>
          <a:p>
            <a:pPr marL="742950" lvl="1" indent="-285750">
              <a:buFont typeface="Courier New" panose="02070309020205020404" pitchFamily="49" charset="0"/>
              <a:buChar char="o"/>
            </a:pPr>
            <a:r>
              <a:rPr lang="ja-JP" i="1" dirty="0">
                <a:latin typeface="MS PGothic" panose="020B0600070205080204" pitchFamily="34" charset="-128"/>
                <a:ea typeface="MS PGothic" panose="020B0600070205080204" pitchFamily="34" charset="-128"/>
                <a:cs typeface="Arial" panose="020B0604020202020204" pitchFamily="34" charset="0"/>
              </a:rPr>
              <a:t>ホームページにタスク表示</a:t>
            </a:r>
          </a:p>
          <a:p>
            <a:pPr marL="742950" lvl="1" indent="-285750">
              <a:buFont typeface="Courier New" panose="02070309020205020404" pitchFamily="49" charset="0"/>
              <a:buChar char="o"/>
            </a:pPr>
            <a:r>
              <a:rPr lang="ja-JP" i="1" dirty="0">
                <a:latin typeface="MS PGothic" panose="020B0600070205080204" pitchFamily="34" charset="-128"/>
                <a:ea typeface="MS PGothic" panose="020B0600070205080204" pitchFamily="34" charset="-128"/>
                <a:cs typeface="Arial" panose="020B0604020202020204" pitchFamily="34" charset="0"/>
              </a:rPr>
              <a:t>コメント</a:t>
            </a:r>
          </a:p>
          <a:p>
            <a:pPr lvl="1"/>
            <a:endParaRPr lang="en-US" dirty="0">
              <a:latin typeface="MS PGothic" panose="020B0600070205080204" pitchFamily="34" charset="-128"/>
              <a:ea typeface="MS PGothic" panose="020B0600070205080204" pitchFamily="34" charset="-128"/>
              <a:cs typeface="Arial" panose="020B0604020202020204" pitchFamily="34" charset="0"/>
            </a:endParaRPr>
          </a:p>
          <a:p>
            <a:pPr lvl="1"/>
            <a:endParaRPr lang="en-US" dirty="0">
              <a:latin typeface="MS PGothic" panose="020B0600070205080204" pitchFamily="34" charset="-128"/>
              <a:ea typeface="MS PGothic" panose="020B0600070205080204" pitchFamily="34" charset="-128"/>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8453440" y="3517528"/>
            <a:ext cx="2362200" cy="1053814"/>
          </a:xfrm>
          <a:prstGeom prst="rect">
            <a:avLst/>
          </a:prstGeom>
        </p:spPr>
      </p:pic>
      <p:pic>
        <p:nvPicPr>
          <p:cNvPr id="11" name="Picture 10"/>
          <p:cNvPicPr>
            <a:picLocks noChangeAspect="1"/>
          </p:cNvPicPr>
          <p:nvPr/>
        </p:nvPicPr>
        <p:blipFill>
          <a:blip r:embed="rId5"/>
          <a:stretch>
            <a:fillRect/>
          </a:stretch>
        </p:blipFill>
        <p:spPr>
          <a:xfrm>
            <a:off x="7718484" y="5007295"/>
            <a:ext cx="4347812" cy="1749286"/>
          </a:xfrm>
          <a:prstGeom prst="rect">
            <a:avLst/>
          </a:prstGeom>
        </p:spPr>
      </p:pic>
      <p:cxnSp>
        <p:nvCxnSpPr>
          <p:cNvPr id="12" name="Straight Arrow Connector 11"/>
          <p:cNvCxnSpPr/>
          <p:nvPr/>
        </p:nvCxnSpPr>
        <p:spPr>
          <a:xfrm flipV="1">
            <a:off x="5904186" y="4225160"/>
            <a:ext cx="2483069" cy="63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44111" y="5198149"/>
            <a:ext cx="3878066" cy="691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spTree>
    <p:extLst>
      <p:ext uri="{BB962C8B-B14F-4D97-AF65-F5344CB8AC3E}">
        <p14:creationId xmlns:p14="http://schemas.microsoft.com/office/powerpoint/2010/main" val="39231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3"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TextBox 5"/>
          <p:cNvSpPr txBox="1"/>
          <p:nvPr/>
        </p:nvSpPr>
        <p:spPr>
          <a:xfrm>
            <a:off x="1960685" y="2954401"/>
            <a:ext cx="2022185" cy="307777"/>
          </a:xfrm>
          <a:prstGeom prst="rect">
            <a:avLst/>
          </a:prstGeom>
          <a:noFill/>
        </p:spPr>
        <p:txBody>
          <a:bodyPr wrap="square" rtlCol="0">
            <a:spAutoFit/>
          </a:bodyPr>
          <a:lstStyle/>
          <a:p>
            <a:r>
              <a:rPr lang="ja-JP" sz="1400" dirty="0">
                <a:solidFill>
                  <a:srgbClr val="FF0000"/>
                </a:solidFill>
                <a:latin typeface="MS PGothic" panose="020B0600070205080204" pitchFamily="34" charset="-128"/>
                <a:ea typeface="MS PGothic" panose="020B0600070205080204" pitchFamily="34" charset="-128"/>
              </a:rPr>
              <a:t>クラブ名および番号</a:t>
            </a:r>
          </a:p>
        </p:txBody>
      </p:sp>
      <p:sp>
        <p:nvSpPr>
          <p:cNvPr id="7" name="TextBox 6"/>
          <p:cNvSpPr txBox="1"/>
          <p:nvPr/>
        </p:nvSpPr>
        <p:spPr>
          <a:xfrm>
            <a:off x="4782600" y="2954400"/>
            <a:ext cx="1877349" cy="307777"/>
          </a:xfrm>
          <a:prstGeom prst="rect">
            <a:avLst/>
          </a:prstGeom>
          <a:noFill/>
        </p:spPr>
        <p:txBody>
          <a:bodyPr wrap="square" rtlCol="0">
            <a:spAutoFit/>
          </a:bodyPr>
          <a:lstStyle/>
          <a:p>
            <a:r>
              <a:rPr lang="ja-JP" sz="1400" dirty="0">
                <a:solidFill>
                  <a:srgbClr val="FF0000"/>
                </a:solidFill>
                <a:latin typeface="MS PGothic" panose="020B0600070205080204" pitchFamily="34" charset="-128"/>
                <a:ea typeface="MS PGothic" panose="020B0600070205080204" pitchFamily="34" charset="-128"/>
              </a:rPr>
              <a:t>地区および国 </a:t>
            </a:r>
          </a:p>
        </p:txBody>
      </p:sp>
      <p:sp>
        <p:nvSpPr>
          <p:cNvPr id="8" name="TextBox 7"/>
          <p:cNvSpPr txBox="1"/>
          <p:nvPr/>
        </p:nvSpPr>
        <p:spPr>
          <a:xfrm>
            <a:off x="6936902" y="3012218"/>
            <a:ext cx="1890204" cy="307777"/>
          </a:xfrm>
          <a:prstGeom prst="rect">
            <a:avLst/>
          </a:prstGeom>
          <a:noFill/>
        </p:spPr>
        <p:txBody>
          <a:bodyPr wrap="square" rtlCol="0">
            <a:spAutoFit/>
          </a:bodyPr>
          <a:lstStyle/>
          <a:p>
            <a:r>
              <a:rPr lang="ja-JP" sz="1400" dirty="0">
                <a:solidFill>
                  <a:srgbClr val="FF0000"/>
                </a:solidFill>
                <a:latin typeface="MS PGothic" panose="020B0600070205080204" pitchFamily="34" charset="-128"/>
                <a:ea typeface="MS PGothic" panose="020B0600070205080204" pitchFamily="34" charset="-128"/>
              </a:rPr>
              <a:t>MyLCI 入力日   </a:t>
            </a:r>
          </a:p>
        </p:txBody>
      </p:sp>
      <p:sp>
        <p:nvSpPr>
          <p:cNvPr id="9" name="TextBox 8"/>
          <p:cNvSpPr txBox="1"/>
          <p:nvPr/>
        </p:nvSpPr>
        <p:spPr>
          <a:xfrm>
            <a:off x="9714602" y="2977061"/>
            <a:ext cx="1749669" cy="307777"/>
          </a:xfrm>
          <a:prstGeom prst="rect">
            <a:avLst/>
          </a:prstGeom>
          <a:noFill/>
        </p:spPr>
        <p:txBody>
          <a:bodyPr wrap="square" rtlCol="0">
            <a:spAutoFit/>
          </a:bodyPr>
          <a:lstStyle/>
          <a:p>
            <a:r>
              <a:rPr lang="ja-JP" sz="1400" dirty="0">
                <a:solidFill>
                  <a:srgbClr val="FF0000"/>
                </a:solidFill>
                <a:latin typeface="MS PGothic" panose="020B0600070205080204" pitchFamily="34" charset="-128"/>
                <a:ea typeface="MS PGothic" panose="020B0600070205080204" pitchFamily="34" charset="-128"/>
              </a:rPr>
              <a:t>手続き日数  </a:t>
            </a:r>
          </a:p>
        </p:txBody>
      </p:sp>
      <p:sp>
        <p:nvSpPr>
          <p:cNvPr id="12" name="TextBox 11"/>
          <p:cNvSpPr txBox="1"/>
          <p:nvPr/>
        </p:nvSpPr>
        <p:spPr>
          <a:xfrm>
            <a:off x="1491752" y="5037141"/>
            <a:ext cx="1726233" cy="646331"/>
          </a:xfrm>
          <a:prstGeom prst="rect">
            <a:avLst/>
          </a:prstGeom>
          <a:solidFill>
            <a:srgbClr val="00B0F0"/>
          </a:solidFill>
        </p:spPr>
        <p:txBody>
          <a:bodyPr wrap="square" rtlCol="0">
            <a:spAutoFit/>
          </a:bodyPr>
          <a:lstStyle/>
          <a:p>
            <a:r>
              <a:rPr lang="ja-JP" sz="1200" b="1" dirty="0">
                <a:latin typeface="MS PGothic" panose="020B0600070205080204" pitchFamily="34" charset="-128"/>
                <a:ea typeface="MS PGothic" panose="020B0600070205080204" pitchFamily="34" charset="-128"/>
              </a:rPr>
              <a:t>ガイディングライオン：</a:t>
            </a:r>
          </a:p>
          <a:p>
            <a:r>
              <a:rPr lang="ja-JP" sz="1200" dirty="0">
                <a:latin typeface="MS PGothic" panose="020B0600070205080204" pitchFamily="34" charset="-128"/>
                <a:ea typeface="MS PGothic" panose="020B0600070205080204" pitchFamily="34" charset="-128"/>
              </a:rPr>
              <a:t>地区ガバナーが入力しなければなりません。</a:t>
            </a:r>
          </a:p>
        </p:txBody>
      </p:sp>
      <p:sp>
        <p:nvSpPr>
          <p:cNvPr id="15" name="TextBox 14"/>
          <p:cNvSpPr txBox="1"/>
          <p:nvPr/>
        </p:nvSpPr>
        <p:spPr>
          <a:xfrm>
            <a:off x="4989605" y="2302200"/>
            <a:ext cx="2243871" cy="461665"/>
          </a:xfrm>
          <a:prstGeom prst="rect">
            <a:avLst/>
          </a:prstGeom>
          <a:solidFill>
            <a:srgbClr val="00B0F0"/>
          </a:solidFill>
        </p:spPr>
        <p:txBody>
          <a:bodyPr wrap="square" rtlCol="0">
            <a:spAutoFit/>
          </a:bodyPr>
          <a:lstStyle/>
          <a:p>
            <a:r>
              <a:rPr lang="ja-JP" sz="1200" b="1" dirty="0">
                <a:latin typeface="MS PGothic" panose="020B0600070205080204" pitchFamily="34" charset="-128"/>
                <a:ea typeface="MS PGothic" panose="020B0600070205080204" pitchFamily="34" charset="-128"/>
              </a:rPr>
              <a:t>人数：</a:t>
            </a:r>
            <a:r>
              <a:rPr lang="ja-JP" sz="1200" dirty="0">
                <a:latin typeface="MS PGothic" panose="020B0600070205080204" pitchFamily="34" charset="-128"/>
                <a:ea typeface="MS PGothic" panose="020B0600070205080204" pitchFamily="34" charset="-128"/>
              </a:rPr>
              <a:t>国際本部承認後に、会員数と役員数を変更できます。  </a:t>
            </a:r>
          </a:p>
        </p:txBody>
      </p:sp>
      <p:sp>
        <p:nvSpPr>
          <p:cNvPr id="18" name="TextBox 17"/>
          <p:cNvSpPr txBox="1"/>
          <p:nvPr/>
        </p:nvSpPr>
        <p:spPr>
          <a:xfrm>
            <a:off x="3778674" y="5090334"/>
            <a:ext cx="2243871" cy="830997"/>
          </a:xfrm>
          <a:prstGeom prst="rect">
            <a:avLst/>
          </a:prstGeom>
          <a:solidFill>
            <a:srgbClr val="00B0F0"/>
          </a:solidFill>
        </p:spPr>
        <p:txBody>
          <a:bodyPr wrap="square" rtlCol="0">
            <a:spAutoFit/>
          </a:bodyPr>
          <a:lstStyle/>
          <a:p>
            <a:r>
              <a:rPr lang="ja-JP" sz="1200" b="1" dirty="0">
                <a:latin typeface="MS PGothic" panose="020B0600070205080204" pitchFamily="34" charset="-128"/>
                <a:ea typeface="MS PGothic" panose="020B0600070205080204" pitchFamily="34" charset="-128"/>
              </a:rPr>
              <a:t>チャーター費：</a:t>
            </a:r>
            <a:r>
              <a:rPr lang="ja-JP" sz="1200" dirty="0">
                <a:latin typeface="MS PGothic" panose="020B0600070205080204" pitchFamily="34" charset="-128"/>
                <a:ea typeface="MS PGothic" panose="020B0600070205080204" pitchFamily="34" charset="-128"/>
              </a:rPr>
              <a:t>会員数に基づき、チャーター費が表示されます。  チャーター費は最終段階で支払うことができます。</a:t>
            </a:r>
          </a:p>
        </p:txBody>
      </p:sp>
      <p:sp>
        <p:nvSpPr>
          <p:cNvPr id="23" name="TextBox 22"/>
          <p:cNvSpPr txBox="1"/>
          <p:nvPr/>
        </p:nvSpPr>
        <p:spPr>
          <a:xfrm>
            <a:off x="9455387" y="1911055"/>
            <a:ext cx="2629035" cy="1015663"/>
          </a:xfrm>
          <a:prstGeom prst="rect">
            <a:avLst/>
          </a:prstGeom>
          <a:solidFill>
            <a:srgbClr val="00B0F0"/>
          </a:solidFill>
        </p:spPr>
        <p:txBody>
          <a:bodyPr wrap="square" rtlCol="0">
            <a:spAutoFit/>
          </a:bodyPr>
          <a:lstStyle/>
          <a:p>
            <a:r>
              <a:rPr lang="ja-JP" sz="1200" b="1" dirty="0">
                <a:latin typeface="MS PGothic" panose="020B0600070205080204" pitchFamily="34" charset="-128"/>
                <a:ea typeface="MS PGothic" panose="020B0600070205080204" pitchFamily="34" charset="-128"/>
              </a:rPr>
              <a:t>承認：</a:t>
            </a:r>
            <a:r>
              <a:rPr lang="ja-JP" sz="1200" dirty="0">
                <a:latin typeface="MS PGothic" panose="020B0600070205080204" pitchFamily="34" charset="-128"/>
                <a:ea typeface="MS PGothic" panose="020B0600070205080204" pitchFamily="34" charset="-128"/>
              </a:rPr>
              <a:t>国際本部に申請するためには、地区ガバナーまたはコーディネーターライオンの承認が必要です。 </a:t>
            </a:r>
            <a:endParaRPr lang="en-US" altLang="ja-JP" sz="1200" dirty="0">
              <a:latin typeface="MS PGothic" panose="020B0600070205080204" pitchFamily="34" charset="-128"/>
              <a:ea typeface="MS PGothic" panose="020B0600070205080204" pitchFamily="34" charset="-128"/>
            </a:endParaRPr>
          </a:p>
          <a:p>
            <a:r>
              <a:rPr lang="ja-JP" sz="1200" dirty="0">
                <a:latin typeface="MS PGothic" panose="020B0600070205080204" pitchFamily="34" charset="-128"/>
                <a:ea typeface="MS PGothic" panose="020B0600070205080204" pitchFamily="34" charset="-128"/>
              </a:rPr>
              <a:t>国際本部承認　-　国際本部スタッフによる初期プロセス </a:t>
            </a:r>
          </a:p>
        </p:txBody>
      </p:sp>
      <p:sp>
        <p:nvSpPr>
          <p:cNvPr id="26" name="TextBox 25"/>
          <p:cNvSpPr txBox="1"/>
          <p:nvPr/>
        </p:nvSpPr>
        <p:spPr>
          <a:xfrm>
            <a:off x="6552476" y="5390676"/>
            <a:ext cx="2243871" cy="461665"/>
          </a:xfrm>
          <a:prstGeom prst="rect">
            <a:avLst/>
          </a:prstGeom>
          <a:solidFill>
            <a:srgbClr val="00B0F0"/>
          </a:solidFill>
        </p:spPr>
        <p:txBody>
          <a:bodyPr wrap="square" rtlCol="0">
            <a:spAutoFit/>
          </a:bodyPr>
          <a:lstStyle/>
          <a:p>
            <a:r>
              <a:rPr lang="ja-JP" sz="1200" b="1" dirty="0">
                <a:latin typeface="MS PGothic" panose="020B0600070205080204" pitchFamily="34" charset="-128"/>
                <a:ea typeface="MS PGothic" panose="020B0600070205080204" pitchFamily="34" charset="-128"/>
              </a:rPr>
              <a:t>担当スタッフ：</a:t>
            </a:r>
            <a:r>
              <a:rPr lang="ja-JP" sz="1200" dirty="0">
                <a:latin typeface="MS PGothic" panose="020B0600070205080204" pitchFamily="34" charset="-128"/>
                <a:ea typeface="MS PGothic" panose="020B0600070205080204" pitchFamily="34" charset="-128"/>
              </a:rPr>
              <a:t>新クラブ承認手続きを担当する国際本部スタッフ</a:t>
            </a:r>
          </a:p>
        </p:txBody>
      </p:sp>
      <p:sp>
        <p:nvSpPr>
          <p:cNvPr id="28" name="Headline">
            <a:extLst>
              <a:ext uri="{FF2B5EF4-FFF2-40B4-BE49-F238E27FC236}">
                <a16:creationId xmlns:a16="http://schemas.microsoft.com/office/drawing/2014/main" id="{72B3B5E6-BE17-924E-B9FE-B2A587D5C568}"/>
              </a:ext>
            </a:extLst>
          </p:cNvPr>
          <p:cNvSpPr txBox="1">
            <a:spLocks/>
          </p:cNvSpPr>
          <p:nvPr/>
        </p:nvSpPr>
        <p:spPr>
          <a:xfrm>
            <a:off x="2749949" y="45575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新クラブ申請ダッシュボードの情報</a:t>
            </a:r>
          </a:p>
        </p:txBody>
      </p:sp>
      <p:pic>
        <p:nvPicPr>
          <p:cNvPr id="30" name="Picture 29"/>
          <p:cNvPicPr>
            <a:picLocks noChangeAspect="1"/>
          </p:cNvPicPr>
          <p:nvPr/>
        </p:nvPicPr>
        <p:blipFill>
          <a:blip r:embed="rId2"/>
          <a:stretch>
            <a:fillRect/>
          </a:stretch>
        </p:blipFill>
        <p:spPr>
          <a:xfrm>
            <a:off x="1907932" y="3277146"/>
            <a:ext cx="10231315" cy="1771650"/>
          </a:xfrm>
          <a:prstGeom prst="rect">
            <a:avLst/>
          </a:prstGeom>
        </p:spPr>
      </p:pic>
      <p:cxnSp>
        <p:nvCxnSpPr>
          <p:cNvPr id="17" name="Straight Arrow Connector 16"/>
          <p:cNvCxnSpPr/>
          <p:nvPr/>
        </p:nvCxnSpPr>
        <p:spPr>
          <a:xfrm flipV="1">
            <a:off x="3780742" y="4303569"/>
            <a:ext cx="1177818" cy="83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07932" y="4162971"/>
            <a:ext cx="571500" cy="791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22586" y="2789147"/>
            <a:ext cx="541454" cy="94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964016" y="2935266"/>
            <a:ext cx="1558623" cy="764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64040" y="4021802"/>
            <a:ext cx="492525" cy="138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888165" y="3287984"/>
            <a:ext cx="1043582" cy="246221"/>
          </a:xfrm>
          <a:prstGeom prst="rect">
            <a:avLst/>
          </a:prstGeom>
          <a:solidFill>
            <a:srgbClr val="00B0F0"/>
          </a:solidFill>
        </p:spPr>
        <p:txBody>
          <a:bodyPr wrap="square" rtlCol="0">
            <a:spAutoFit/>
          </a:bodyPr>
          <a:lstStyle/>
          <a:p>
            <a:r>
              <a:rPr lang="ja-JP" sz="1000" dirty="0">
                <a:latin typeface="MS PGothic" panose="020B0600070205080204" pitchFamily="34" charset="-128"/>
                <a:ea typeface="MS PGothic" panose="020B0600070205080204" pitchFamily="34" charset="-128"/>
              </a:rPr>
              <a:t>申請書の更新</a:t>
            </a:r>
          </a:p>
        </p:txBody>
      </p:sp>
      <p:cxnSp>
        <p:nvCxnSpPr>
          <p:cNvPr id="45" name="Straight Arrow Connector 44"/>
          <p:cNvCxnSpPr/>
          <p:nvPr/>
        </p:nvCxnSpPr>
        <p:spPr>
          <a:xfrm flipH="1">
            <a:off x="10339963" y="3534205"/>
            <a:ext cx="503129" cy="20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0197550" y="4061375"/>
            <a:ext cx="430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4" idx="1"/>
          </p:cNvCxnSpPr>
          <p:nvPr/>
        </p:nvCxnSpPr>
        <p:spPr>
          <a:xfrm flipH="1" flipV="1">
            <a:off x="10197551" y="4334368"/>
            <a:ext cx="570688" cy="21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768239" y="4347753"/>
            <a:ext cx="1303836" cy="400110"/>
          </a:xfrm>
          <a:prstGeom prst="rect">
            <a:avLst/>
          </a:prstGeom>
          <a:solidFill>
            <a:srgbClr val="00B0F0"/>
          </a:solidFill>
        </p:spPr>
        <p:txBody>
          <a:bodyPr wrap="square" rtlCol="0">
            <a:spAutoFit/>
          </a:bodyPr>
          <a:lstStyle/>
          <a:p>
            <a:r>
              <a:rPr lang="ja-JP" sz="1000" dirty="0">
                <a:latin typeface="MS PGothic" panose="020B0600070205080204" pitchFamily="34" charset="-128"/>
                <a:ea typeface="MS PGothic" panose="020B0600070205080204" pitchFamily="34" charset="-128"/>
              </a:rPr>
              <a:t>役員の登録および取消</a:t>
            </a:r>
          </a:p>
        </p:txBody>
      </p:sp>
      <p:sp>
        <p:nvSpPr>
          <p:cNvPr id="55" name="TextBox 54"/>
          <p:cNvSpPr txBox="1"/>
          <p:nvPr/>
        </p:nvSpPr>
        <p:spPr>
          <a:xfrm>
            <a:off x="10627911" y="3894327"/>
            <a:ext cx="1303836" cy="400110"/>
          </a:xfrm>
          <a:prstGeom prst="rect">
            <a:avLst/>
          </a:prstGeom>
          <a:solidFill>
            <a:srgbClr val="00B0F0"/>
          </a:solidFill>
        </p:spPr>
        <p:txBody>
          <a:bodyPr wrap="square" rtlCol="0">
            <a:spAutoFit/>
          </a:bodyPr>
          <a:lstStyle/>
          <a:p>
            <a:r>
              <a:rPr lang="ja-JP" sz="1000" dirty="0">
                <a:latin typeface="MS PGothic" panose="020B0600070205080204" pitchFamily="34" charset="-128"/>
                <a:ea typeface="MS PGothic" panose="020B0600070205080204" pitchFamily="34" charset="-128"/>
              </a:rPr>
              <a:t>会員の登録および退会処理</a:t>
            </a:r>
          </a:p>
        </p:txBody>
      </p:sp>
      <p:sp>
        <p:nvSpPr>
          <p:cNvPr id="4" name="TextBox 3"/>
          <p:cNvSpPr txBox="1"/>
          <p:nvPr/>
        </p:nvSpPr>
        <p:spPr>
          <a:xfrm>
            <a:off x="2637692" y="1186830"/>
            <a:ext cx="8897816" cy="646331"/>
          </a:xfrm>
          <a:prstGeom prst="rect">
            <a:avLst/>
          </a:prstGeom>
          <a:noFill/>
        </p:spPr>
        <p:txBody>
          <a:bodyPr wrap="square" rtlCol="0">
            <a:spAutoFit/>
          </a:bodyPr>
          <a:lstStyle/>
          <a:p>
            <a:r>
              <a:rPr lang="ja-JP" dirty="0">
                <a:latin typeface="MS PGothic" panose="020B0600070205080204" pitchFamily="34" charset="-128"/>
                <a:ea typeface="MS PGothic" panose="020B0600070205080204" pitchFamily="34" charset="-128"/>
              </a:rPr>
              <a:t>新クラブ結成のプロセス中に情報が一目でわかるよう、スポンサークラブと地区のダッシュボードに下の情報が表示されます。 </a:t>
            </a:r>
          </a:p>
        </p:txBody>
      </p:sp>
      <p:sp>
        <p:nvSpPr>
          <p:cNvPr id="2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 </a:t>
            </a:r>
          </a:p>
          <a:p>
            <a:r>
              <a:rPr lang="ja-JP" sz="1600" dirty="0">
                <a:solidFill>
                  <a:srgbClr val="EBB700"/>
                </a:solidFill>
                <a:latin typeface="MS PGothic" panose="020B0600070205080204" pitchFamily="34" charset="-128"/>
                <a:ea typeface="MS PGothic" panose="020B0600070205080204" pitchFamily="34" charset="-128"/>
              </a:rPr>
              <a:t>ダッシュボード</a:t>
            </a:r>
          </a:p>
        </p:txBody>
      </p:sp>
      <p:sp>
        <p:nvSpPr>
          <p:cNvPr id="31" name="Yellow Bar">
            <a:extLst>
              <a:ext uri="{FF2B5EF4-FFF2-40B4-BE49-F238E27FC236}">
                <a16:creationId xmlns:a16="http://schemas.microsoft.com/office/drawing/2014/main" id="{B6DB660C-97C1-46BF-8C71-0511D9D22BF5}"/>
              </a:ext>
            </a:extLst>
          </p:cNvPr>
          <p:cNvSpPr/>
          <p:nvPr/>
        </p:nvSpPr>
        <p:spPr>
          <a:xfrm>
            <a:off x="2906611" y="98915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15131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265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38993" y="186129"/>
            <a:ext cx="8373905" cy="929408"/>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 </a:t>
            </a:r>
          </a:p>
          <a:p>
            <a:r>
              <a:rPr lang="ja-JP" sz="3200" dirty="0">
                <a:solidFill>
                  <a:srgbClr val="00338D"/>
                </a:solidFill>
                <a:latin typeface="MS PGothic" panose="020B0600070205080204" pitchFamily="34" charset="-128"/>
                <a:ea typeface="MS PGothic" panose="020B0600070205080204" pitchFamily="34" charset="-128"/>
              </a:rPr>
              <a:t>登録手続き中の段階で会員を登録</a:t>
            </a: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会員の登録</a:t>
            </a:r>
          </a:p>
        </p:txBody>
      </p:sp>
      <p:pic>
        <p:nvPicPr>
          <p:cNvPr id="8" name="Picture 7"/>
          <p:cNvPicPr>
            <a:picLocks noChangeAspect="1"/>
          </p:cNvPicPr>
          <p:nvPr/>
        </p:nvPicPr>
        <p:blipFill>
          <a:blip r:embed="rId2"/>
          <a:stretch>
            <a:fillRect/>
          </a:stretch>
        </p:blipFill>
        <p:spPr>
          <a:xfrm>
            <a:off x="2422100" y="2160868"/>
            <a:ext cx="5617644" cy="2247337"/>
          </a:xfrm>
          <a:prstGeom prst="rect">
            <a:avLst/>
          </a:prstGeom>
        </p:spPr>
      </p:pic>
      <p:pic>
        <p:nvPicPr>
          <p:cNvPr id="5" name="Picture 4"/>
          <p:cNvPicPr>
            <a:picLocks noChangeAspect="1"/>
          </p:cNvPicPr>
          <p:nvPr/>
        </p:nvPicPr>
        <p:blipFill>
          <a:blip r:embed="rId3"/>
          <a:stretch>
            <a:fillRect/>
          </a:stretch>
        </p:blipFill>
        <p:spPr>
          <a:xfrm>
            <a:off x="2381416" y="5874162"/>
            <a:ext cx="3028950" cy="923925"/>
          </a:xfrm>
          <a:prstGeom prst="rect">
            <a:avLst/>
          </a:prstGeom>
        </p:spPr>
      </p:pic>
      <p:pic>
        <p:nvPicPr>
          <p:cNvPr id="9" name="Picture 8"/>
          <p:cNvPicPr>
            <a:picLocks noChangeAspect="1"/>
          </p:cNvPicPr>
          <p:nvPr/>
        </p:nvPicPr>
        <p:blipFill>
          <a:blip r:embed="rId4"/>
          <a:stretch>
            <a:fillRect/>
          </a:stretch>
        </p:blipFill>
        <p:spPr>
          <a:xfrm>
            <a:off x="2344189" y="4312574"/>
            <a:ext cx="4604979" cy="1571625"/>
          </a:xfrm>
          <a:prstGeom prst="rect">
            <a:avLst/>
          </a:prstGeom>
        </p:spPr>
      </p:pic>
      <p:sp>
        <p:nvSpPr>
          <p:cNvPr id="10" name="TextBox 9"/>
          <p:cNvSpPr txBox="1"/>
          <p:nvPr/>
        </p:nvSpPr>
        <p:spPr>
          <a:xfrm>
            <a:off x="2500260" y="1170948"/>
            <a:ext cx="8897816" cy="646331"/>
          </a:xfrm>
          <a:prstGeom prst="rect">
            <a:avLst/>
          </a:prstGeom>
          <a:noFill/>
        </p:spPr>
        <p:txBody>
          <a:bodyPr wrap="square" rtlCol="0">
            <a:spAutoFit/>
          </a:bodyPr>
          <a:lstStyle/>
          <a:p>
            <a:r>
              <a:rPr lang="ja-JP" b="1" dirty="0">
                <a:solidFill>
                  <a:schemeClr val="accent1"/>
                </a:solidFill>
                <a:latin typeface="MS PGothic" panose="020B0600070205080204" pitchFamily="34" charset="-128"/>
                <a:ea typeface="MS PGothic" panose="020B0600070205080204" pitchFamily="34" charset="-128"/>
              </a:rPr>
              <a:t>国際本部から初期段階の承認</a:t>
            </a:r>
            <a:r>
              <a:rPr lang="ja-JP" dirty="0">
                <a:latin typeface="MS PGothic" panose="020B0600070205080204" pitchFamily="34" charset="-128"/>
                <a:ea typeface="MS PGothic" panose="020B0600070205080204" pitchFamily="34" charset="-128"/>
              </a:rPr>
              <a:t>を得たら、</a:t>
            </a:r>
            <a:r>
              <a:rPr lang="ja-JP" b="1" dirty="0">
                <a:solidFill>
                  <a:schemeClr val="accent1"/>
                </a:solidFill>
                <a:latin typeface="MS PGothic" panose="020B0600070205080204" pitchFamily="34" charset="-128"/>
                <a:ea typeface="MS PGothic" panose="020B0600070205080204" pitchFamily="34" charset="-128"/>
              </a:rPr>
              <a:t>登録手続き中</a:t>
            </a:r>
            <a:r>
              <a:rPr lang="ja-JP" dirty="0">
                <a:latin typeface="MS PGothic" panose="020B0600070205080204" pitchFamily="34" charset="-128"/>
                <a:ea typeface="MS PGothic" panose="020B0600070205080204" pitchFamily="34" charset="-128"/>
              </a:rPr>
              <a:t>の段階に移行します。  この段階で、会員を登録し、ガイディングライオンの情報を入力します。 </a:t>
            </a:r>
          </a:p>
        </p:txBody>
      </p:sp>
      <p:sp>
        <p:nvSpPr>
          <p:cNvPr id="11" name="TextBox 10"/>
          <p:cNvSpPr txBox="1"/>
          <p:nvPr/>
        </p:nvSpPr>
        <p:spPr>
          <a:xfrm>
            <a:off x="8671641" y="2196816"/>
            <a:ext cx="2941486" cy="3785652"/>
          </a:xfrm>
          <a:prstGeom prst="rect">
            <a:avLst/>
          </a:prstGeom>
          <a:noFill/>
        </p:spPr>
        <p:txBody>
          <a:bodyPr wrap="square" rtlCol="0">
            <a:spAutoFit/>
          </a:bodyPr>
          <a:lstStyle/>
          <a:p>
            <a:r>
              <a:rPr lang="ja-JP" sz="2400" b="1" dirty="0">
                <a:solidFill>
                  <a:srgbClr val="0070C0"/>
                </a:solidFill>
                <a:latin typeface="MS PGothic" panose="020B0600070205080204" pitchFamily="34" charset="-128"/>
                <a:ea typeface="MS PGothic" panose="020B0600070205080204" pitchFamily="34" charset="-128"/>
              </a:rPr>
              <a:t>ステップ1</a:t>
            </a:r>
            <a:r>
              <a:rPr lang="ja-JP" sz="2400" dirty="0">
                <a:latin typeface="MS PGothic" panose="020B0600070205080204" pitchFamily="34" charset="-128"/>
                <a:ea typeface="MS PGothic" panose="020B0600070205080204" pitchFamily="34" charset="-128"/>
              </a:rPr>
              <a:t>：</a:t>
            </a:r>
            <a:r>
              <a:rPr lang="ja-JP" sz="2400" b="1" dirty="0">
                <a:latin typeface="MS PGothic" panose="020B0600070205080204" pitchFamily="34" charset="-128"/>
                <a:ea typeface="MS PGothic" panose="020B0600070205080204" pitchFamily="34" charset="-128"/>
              </a:rPr>
              <a:t>「会員を表示」</a:t>
            </a:r>
            <a:r>
              <a:rPr lang="ja-JP" sz="2400" dirty="0">
                <a:latin typeface="MS PGothic" panose="020B0600070205080204" pitchFamily="34" charset="-128"/>
                <a:ea typeface="MS PGothic" panose="020B0600070205080204" pitchFamily="34" charset="-128"/>
              </a:rPr>
              <a:t>をクリックします。</a:t>
            </a:r>
          </a:p>
          <a:p>
            <a:endParaRPr lang="en-US" sz="2400" b="1" dirty="0">
              <a:solidFill>
                <a:srgbClr val="0070C0"/>
              </a:solidFill>
              <a:latin typeface="MS PGothic" panose="020B0600070205080204" pitchFamily="34" charset="-128"/>
              <a:ea typeface="MS PGothic" panose="020B0600070205080204" pitchFamily="34" charset="-128"/>
            </a:endParaRPr>
          </a:p>
          <a:p>
            <a:r>
              <a:rPr lang="ja-JP" sz="2400" b="1" dirty="0">
                <a:solidFill>
                  <a:srgbClr val="0070C0"/>
                </a:solidFill>
                <a:latin typeface="MS PGothic" panose="020B0600070205080204" pitchFamily="34" charset="-128"/>
                <a:ea typeface="MS PGothic" panose="020B0600070205080204" pitchFamily="34" charset="-128"/>
              </a:rPr>
              <a:t>ステップ2</a:t>
            </a:r>
            <a:r>
              <a:rPr lang="ja-JP" sz="2400" dirty="0">
                <a:latin typeface="MS PGothic" panose="020B0600070205080204" pitchFamily="34" charset="-128"/>
                <a:ea typeface="MS PGothic" panose="020B0600070205080204" pitchFamily="34" charset="-128"/>
              </a:rPr>
              <a:t>：  </a:t>
            </a:r>
            <a:r>
              <a:rPr lang="ja-JP" sz="2400" b="1" dirty="0">
                <a:latin typeface="MS PGothic" panose="020B0600070205080204" pitchFamily="34" charset="-128"/>
                <a:ea typeface="MS PGothic" panose="020B0600070205080204" pitchFamily="34" charset="-128"/>
              </a:rPr>
              <a:t>「入会登録」</a:t>
            </a:r>
            <a:r>
              <a:rPr lang="ja-JP" sz="2400" dirty="0">
                <a:latin typeface="MS PGothic" panose="020B0600070205080204" pitchFamily="34" charset="-128"/>
                <a:ea typeface="MS PGothic" panose="020B0600070205080204" pitchFamily="34" charset="-128"/>
              </a:rPr>
              <a:t>のドロップダウンをクリックしてください。</a:t>
            </a:r>
          </a:p>
          <a:p>
            <a:endParaRPr lang="en-US" sz="2400" b="1" dirty="0">
              <a:solidFill>
                <a:srgbClr val="0070C0"/>
              </a:solidFill>
              <a:latin typeface="MS PGothic" panose="020B0600070205080204" pitchFamily="34" charset="-128"/>
              <a:ea typeface="MS PGothic" panose="020B0600070205080204" pitchFamily="34" charset="-128"/>
            </a:endParaRPr>
          </a:p>
          <a:p>
            <a:r>
              <a:rPr lang="ja-JP" sz="2400" b="1" dirty="0">
                <a:solidFill>
                  <a:srgbClr val="0070C0"/>
                </a:solidFill>
                <a:latin typeface="MS PGothic" panose="020B0600070205080204" pitchFamily="34" charset="-128"/>
                <a:ea typeface="MS PGothic" panose="020B0600070205080204" pitchFamily="34" charset="-128"/>
              </a:rPr>
              <a:t>ステップ3</a:t>
            </a:r>
            <a:r>
              <a:rPr lang="ja-JP" sz="2400" dirty="0">
                <a:latin typeface="MS PGothic" panose="020B0600070205080204" pitchFamily="34" charset="-128"/>
                <a:ea typeface="MS PGothic" panose="020B0600070205080204" pitchFamily="34" charset="-128"/>
              </a:rPr>
              <a:t>：  「新会員」または「転入会員」を選択します。 </a:t>
            </a:r>
          </a:p>
        </p:txBody>
      </p:sp>
      <p:sp>
        <p:nvSpPr>
          <p:cNvPr id="13" name="TextBox 12"/>
          <p:cNvSpPr txBox="1"/>
          <p:nvPr/>
        </p:nvSpPr>
        <p:spPr>
          <a:xfrm>
            <a:off x="2422100" y="1769373"/>
            <a:ext cx="2493818" cy="369332"/>
          </a:xfrm>
          <a:prstGeom prst="rect">
            <a:avLst/>
          </a:prstGeom>
          <a:noFill/>
        </p:spPr>
        <p:txBody>
          <a:bodyPr wrap="square" rtlCol="0">
            <a:spAutoFit/>
          </a:bodyPr>
          <a:lstStyle/>
          <a:p>
            <a:r>
              <a:rPr lang="ja-JP" b="1" u="sng" dirty="0">
                <a:solidFill>
                  <a:srgbClr val="0070C0"/>
                </a:solidFill>
                <a:latin typeface="MS PGothic" panose="020B0600070205080204" pitchFamily="34" charset="-128"/>
                <a:ea typeface="MS PGothic" panose="020B0600070205080204" pitchFamily="34" charset="-128"/>
              </a:rPr>
              <a:t>ステップ 1</a:t>
            </a:r>
          </a:p>
        </p:txBody>
      </p:sp>
      <p:sp>
        <p:nvSpPr>
          <p:cNvPr id="14" name="TextBox 13"/>
          <p:cNvSpPr txBox="1"/>
          <p:nvPr/>
        </p:nvSpPr>
        <p:spPr>
          <a:xfrm>
            <a:off x="2397162" y="3960416"/>
            <a:ext cx="2493818" cy="369332"/>
          </a:xfrm>
          <a:prstGeom prst="rect">
            <a:avLst/>
          </a:prstGeom>
          <a:noFill/>
        </p:spPr>
        <p:txBody>
          <a:bodyPr wrap="square" rtlCol="0">
            <a:spAutoFit/>
          </a:bodyPr>
          <a:lstStyle/>
          <a:p>
            <a:r>
              <a:rPr lang="ja-JP" b="1" u="sng" dirty="0">
                <a:solidFill>
                  <a:srgbClr val="0070C0"/>
                </a:solidFill>
                <a:latin typeface="MS PGothic" panose="020B0600070205080204" pitchFamily="34" charset="-128"/>
                <a:ea typeface="MS PGothic" panose="020B0600070205080204" pitchFamily="34" charset="-128"/>
              </a:rPr>
              <a:t>ステップ 2</a:t>
            </a:r>
          </a:p>
        </p:txBody>
      </p:sp>
      <p:sp>
        <p:nvSpPr>
          <p:cNvPr id="15" name="TextBox 14"/>
          <p:cNvSpPr txBox="1"/>
          <p:nvPr/>
        </p:nvSpPr>
        <p:spPr>
          <a:xfrm>
            <a:off x="2344189" y="5448436"/>
            <a:ext cx="2493818" cy="369332"/>
          </a:xfrm>
          <a:prstGeom prst="rect">
            <a:avLst/>
          </a:prstGeom>
          <a:noFill/>
        </p:spPr>
        <p:txBody>
          <a:bodyPr wrap="square" rtlCol="0">
            <a:spAutoFit/>
          </a:bodyPr>
          <a:lstStyle/>
          <a:p>
            <a:r>
              <a:rPr lang="ja-JP" b="1" u="sng" dirty="0">
                <a:solidFill>
                  <a:srgbClr val="0070C0"/>
                </a:solidFill>
                <a:latin typeface="MS PGothic" panose="020B0600070205080204" pitchFamily="34" charset="-128"/>
                <a:ea typeface="MS PGothic" panose="020B0600070205080204" pitchFamily="34" charset="-128"/>
              </a:rPr>
              <a:t>ステップ 3</a:t>
            </a:r>
          </a:p>
        </p:txBody>
      </p:sp>
      <p:sp>
        <p:nvSpPr>
          <p:cNvPr id="16" name="Yellow Bar">
            <a:extLst>
              <a:ext uri="{FF2B5EF4-FFF2-40B4-BE49-F238E27FC236}">
                <a16:creationId xmlns:a16="http://schemas.microsoft.com/office/drawing/2014/main" id="{8FB3D125-B85E-4244-A3FD-F16DB8C3BEBB}"/>
              </a:ext>
            </a:extLst>
          </p:cNvPr>
          <p:cNvSpPr/>
          <p:nvPr/>
        </p:nvSpPr>
        <p:spPr>
          <a:xfrm>
            <a:off x="2833690" y="1062338"/>
            <a:ext cx="2926080" cy="6502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2235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654" y="61546"/>
            <a:ext cx="3367453" cy="4000500"/>
          </a:xfrm>
          <a:prstGeom prst="rect">
            <a:avLst/>
          </a:prstGeom>
        </p:spPr>
      </p:pic>
      <p:pic>
        <p:nvPicPr>
          <p:cNvPr id="3" name="Picture 2"/>
          <p:cNvPicPr>
            <a:picLocks noChangeAspect="1"/>
          </p:cNvPicPr>
          <p:nvPr/>
        </p:nvPicPr>
        <p:blipFill>
          <a:blip r:embed="rId3"/>
          <a:stretch>
            <a:fillRect/>
          </a:stretch>
        </p:blipFill>
        <p:spPr>
          <a:xfrm>
            <a:off x="383075" y="3057525"/>
            <a:ext cx="3380032" cy="3800475"/>
          </a:xfrm>
          <a:prstGeom prst="rect">
            <a:avLst/>
          </a:prstGeom>
        </p:spPr>
      </p:pic>
      <p:sp>
        <p:nvSpPr>
          <p:cNvPr id="4" name="Headline">
            <a:extLst>
              <a:ext uri="{FF2B5EF4-FFF2-40B4-BE49-F238E27FC236}">
                <a16:creationId xmlns:a16="http://schemas.microsoft.com/office/drawing/2014/main" id="{72B3B5E6-BE17-924E-B9FE-B2A587D5C568}"/>
              </a:ext>
            </a:extLst>
          </p:cNvPr>
          <p:cNvSpPr txBox="1">
            <a:spLocks/>
          </p:cNvSpPr>
          <p:nvPr/>
        </p:nvSpPr>
        <p:spPr>
          <a:xfrm>
            <a:off x="6332440" y="87284"/>
            <a:ext cx="6263807" cy="5334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70000"/>
              </a:lnSpc>
            </a:pPr>
            <a:r>
              <a:rPr lang="ja-JP" sz="2800" dirty="0">
                <a:solidFill>
                  <a:srgbClr val="00338D"/>
                </a:solidFill>
                <a:latin typeface="MS PGothic" panose="020B0600070205080204" pitchFamily="34" charset="-128"/>
                <a:ea typeface="MS PGothic" panose="020B0600070205080204" pitchFamily="34" charset="-128"/>
              </a:rPr>
              <a:t>新クラブ申請書を提出：会員を登録</a:t>
            </a:r>
          </a:p>
        </p:txBody>
      </p:sp>
      <p:sp>
        <p:nvSpPr>
          <p:cNvPr id="5" name="TextBox 4"/>
          <p:cNvSpPr txBox="1"/>
          <p:nvPr/>
        </p:nvSpPr>
        <p:spPr>
          <a:xfrm>
            <a:off x="6909604" y="1044827"/>
            <a:ext cx="5109480" cy="4893647"/>
          </a:xfrm>
          <a:prstGeom prst="rect">
            <a:avLst/>
          </a:prstGeom>
          <a:noFill/>
        </p:spPr>
        <p:txBody>
          <a:bodyPr wrap="square" rtlCol="0">
            <a:spAutoFit/>
          </a:bodyPr>
          <a:lstStyle/>
          <a:p>
            <a:r>
              <a:rPr lang="ja-JP" sz="2400" b="1" dirty="0">
                <a:solidFill>
                  <a:srgbClr val="0070C0"/>
                </a:solidFill>
                <a:latin typeface="MS PGothic" panose="020B0600070205080204" pitchFamily="34" charset="-128"/>
                <a:ea typeface="MS PGothic" panose="020B0600070205080204" pitchFamily="34" charset="-128"/>
              </a:rPr>
              <a:t>ステップ1</a:t>
            </a:r>
            <a:r>
              <a:rPr lang="ja-JP" sz="2400" dirty="0">
                <a:latin typeface="MS PGothic" panose="020B0600070205080204" pitchFamily="34" charset="-128"/>
                <a:ea typeface="MS PGothic" panose="020B0600070205080204" pitchFamily="34" charset="-128"/>
              </a:rPr>
              <a:t>：すべての会員情報を入力。 </a:t>
            </a:r>
          </a:p>
          <a:p>
            <a:endParaRPr lang="en-US" sz="2400" b="1" dirty="0">
              <a:solidFill>
                <a:srgbClr val="0070C0"/>
              </a:solidFill>
              <a:latin typeface="MS PGothic" panose="020B0600070205080204" pitchFamily="34" charset="-128"/>
              <a:ea typeface="MS PGothic" panose="020B0600070205080204" pitchFamily="34" charset="-128"/>
            </a:endParaRPr>
          </a:p>
          <a:p>
            <a:r>
              <a:rPr lang="ja-JP" sz="2400" b="1" dirty="0">
                <a:solidFill>
                  <a:srgbClr val="0070C0"/>
                </a:solidFill>
                <a:latin typeface="MS PGothic" panose="020B0600070205080204" pitchFamily="34" charset="-128"/>
                <a:ea typeface="MS PGothic" panose="020B0600070205080204" pitchFamily="34" charset="-128"/>
              </a:rPr>
              <a:t>ステップ2</a:t>
            </a:r>
            <a:r>
              <a:rPr lang="ja-JP" sz="2400" dirty="0">
                <a:latin typeface="MS PGothic" panose="020B0600070205080204" pitchFamily="34" charset="-128"/>
                <a:ea typeface="MS PGothic" panose="020B0600070205080204" pitchFamily="34" charset="-128"/>
              </a:rPr>
              <a:t>：会員種別などの情報を入力。  </a:t>
            </a:r>
          </a:p>
          <a:p>
            <a:endParaRPr lang="en-US" sz="2400" b="1" dirty="0">
              <a:solidFill>
                <a:srgbClr val="0070C0"/>
              </a:solidFill>
              <a:latin typeface="MS PGothic" panose="020B0600070205080204" pitchFamily="34" charset="-128"/>
              <a:ea typeface="MS PGothic" panose="020B0600070205080204" pitchFamily="34" charset="-128"/>
            </a:endParaRPr>
          </a:p>
          <a:p>
            <a:r>
              <a:rPr lang="ja-JP" sz="2400" b="1" dirty="0">
                <a:solidFill>
                  <a:srgbClr val="0070C0"/>
                </a:solidFill>
                <a:latin typeface="MS PGothic" panose="020B0600070205080204" pitchFamily="34" charset="-128"/>
                <a:ea typeface="MS PGothic" panose="020B0600070205080204" pitchFamily="34" charset="-128"/>
              </a:rPr>
              <a:t>ステップ3</a:t>
            </a:r>
            <a:r>
              <a:rPr lang="ja-JP" sz="2400" dirty="0">
                <a:latin typeface="MS PGothic" panose="020B0600070205080204" pitchFamily="34" charset="-128"/>
                <a:ea typeface="MS PGothic" panose="020B0600070205080204" pitchFamily="34" charset="-128"/>
              </a:rPr>
              <a:t>：  連絡先情報を入力します。  国際本部から連絡を受けるためのEメールアドレスは大変重要となります。</a:t>
            </a:r>
          </a:p>
          <a:p>
            <a:endParaRPr lang="en-US" sz="2400" b="1" dirty="0">
              <a:solidFill>
                <a:srgbClr val="0070C0"/>
              </a:solidFill>
              <a:latin typeface="MS PGothic" panose="020B0600070205080204" pitchFamily="34" charset="-128"/>
              <a:ea typeface="MS PGothic" panose="020B0600070205080204" pitchFamily="34" charset="-128"/>
            </a:endParaRPr>
          </a:p>
          <a:p>
            <a:r>
              <a:rPr lang="ja-JP" sz="2400" b="1" dirty="0">
                <a:solidFill>
                  <a:srgbClr val="0070C0"/>
                </a:solidFill>
                <a:latin typeface="MS PGothic" panose="020B0600070205080204" pitchFamily="34" charset="-128"/>
                <a:ea typeface="MS PGothic" panose="020B0600070205080204" pitchFamily="34" charset="-128"/>
              </a:rPr>
              <a:t>ステップ4</a:t>
            </a:r>
            <a:r>
              <a:rPr lang="ja-JP" sz="2400" dirty="0">
                <a:latin typeface="MS PGothic" panose="020B0600070205080204" pitchFamily="34" charset="-128"/>
                <a:ea typeface="MS PGothic" panose="020B0600070205080204" pitchFamily="34" charset="-128"/>
              </a:rPr>
              <a:t>：  必要に応じてコメントを入力し、保存をクリックすると、この会員がクラブに加えられます。</a:t>
            </a:r>
          </a:p>
          <a:p>
            <a:endParaRPr lang="en-US" sz="2400" dirty="0">
              <a:latin typeface="MS PGothic" panose="020B0600070205080204" pitchFamily="34" charset="-128"/>
              <a:ea typeface="MS PGothic" panose="020B0600070205080204" pitchFamily="34" charset="-128"/>
            </a:endParaRPr>
          </a:p>
          <a:p>
            <a:endParaRPr lang="en-US" sz="2400" dirty="0">
              <a:latin typeface="MS PGothic" panose="020B0600070205080204" pitchFamily="34" charset="-128"/>
              <a:ea typeface="MS PGothic" panose="020B0600070205080204" pitchFamily="34" charset="-128"/>
            </a:endParaRPr>
          </a:p>
        </p:txBody>
      </p:sp>
      <p:cxnSp>
        <p:nvCxnSpPr>
          <p:cNvPr id="7" name="Straight Arrow Connector 6"/>
          <p:cNvCxnSpPr/>
          <p:nvPr/>
        </p:nvCxnSpPr>
        <p:spPr>
          <a:xfrm flipH="1">
            <a:off x="1732084" y="6646984"/>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21520" y="3160102"/>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15060" y="426997"/>
            <a:ext cx="2772302" cy="64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90496" y="436018"/>
            <a:ext cx="2593731" cy="369332"/>
          </a:xfrm>
          <a:prstGeom prst="rect">
            <a:avLst/>
          </a:prstGeom>
          <a:solidFill>
            <a:schemeClr val="accent1">
              <a:lumMod val="60000"/>
              <a:lumOff val="40000"/>
            </a:schemeClr>
          </a:solidFill>
        </p:spPr>
        <p:txBody>
          <a:bodyPr wrap="square" rtlCol="0">
            <a:spAutoFit/>
          </a:bodyPr>
          <a:lstStyle/>
          <a:p>
            <a:r>
              <a:rPr lang="ja-JP" dirty="0">
                <a:latin typeface="MS PGothic" panose="020B0600070205080204" pitchFamily="34" charset="-128"/>
                <a:ea typeface="MS PGothic" panose="020B0600070205080204" pitchFamily="34" charset="-128"/>
              </a:rPr>
              <a:t>会員情報 </a:t>
            </a:r>
          </a:p>
        </p:txBody>
      </p:sp>
      <p:cxnSp>
        <p:nvCxnSpPr>
          <p:cNvPr id="14" name="Straight Arrow Connector 13"/>
          <p:cNvCxnSpPr/>
          <p:nvPr/>
        </p:nvCxnSpPr>
        <p:spPr>
          <a:xfrm flipH="1">
            <a:off x="1373920" y="1668341"/>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97822" y="1519771"/>
            <a:ext cx="2593731" cy="369332"/>
          </a:xfrm>
          <a:prstGeom prst="rect">
            <a:avLst/>
          </a:prstGeom>
          <a:solidFill>
            <a:schemeClr val="accent1">
              <a:lumMod val="40000"/>
              <a:lumOff val="60000"/>
            </a:schemeClr>
          </a:solidFill>
          <a:ln>
            <a:solidFill>
              <a:schemeClr val="accent1"/>
            </a:solidFill>
          </a:ln>
        </p:spPr>
        <p:txBody>
          <a:bodyPr wrap="square" rtlCol="0">
            <a:spAutoFit/>
          </a:bodyPr>
          <a:lstStyle/>
          <a:p>
            <a:r>
              <a:rPr lang="ja-JP" dirty="0">
                <a:latin typeface="MS PGothic" panose="020B0600070205080204" pitchFamily="34" charset="-128"/>
                <a:ea typeface="MS PGothic" panose="020B0600070205080204" pitchFamily="34" charset="-128"/>
              </a:rPr>
              <a:t>会員情報 </a:t>
            </a:r>
          </a:p>
        </p:txBody>
      </p:sp>
      <p:sp>
        <p:nvSpPr>
          <p:cNvPr id="16" name="TextBox 15"/>
          <p:cNvSpPr txBox="1"/>
          <p:nvPr/>
        </p:nvSpPr>
        <p:spPr>
          <a:xfrm>
            <a:off x="3426802" y="2881652"/>
            <a:ext cx="2593731" cy="369332"/>
          </a:xfrm>
          <a:prstGeom prst="rect">
            <a:avLst/>
          </a:prstGeom>
          <a:solidFill>
            <a:schemeClr val="accent1">
              <a:lumMod val="40000"/>
              <a:lumOff val="60000"/>
            </a:schemeClr>
          </a:solidFill>
        </p:spPr>
        <p:txBody>
          <a:bodyPr wrap="square" rtlCol="0">
            <a:spAutoFit/>
          </a:bodyPr>
          <a:lstStyle/>
          <a:p>
            <a:r>
              <a:rPr lang="ja-JP" dirty="0">
                <a:latin typeface="MS PGothic" panose="020B0600070205080204" pitchFamily="34" charset="-128"/>
                <a:ea typeface="MS PGothic" panose="020B0600070205080204" pitchFamily="34" charset="-128"/>
              </a:rPr>
              <a:t>連絡先情報 </a:t>
            </a:r>
          </a:p>
        </p:txBody>
      </p:sp>
      <p:sp>
        <p:nvSpPr>
          <p:cNvPr id="17" name="TextBox 16"/>
          <p:cNvSpPr txBox="1"/>
          <p:nvPr/>
        </p:nvSpPr>
        <p:spPr>
          <a:xfrm>
            <a:off x="4299035" y="6453498"/>
            <a:ext cx="2593731" cy="369332"/>
          </a:xfrm>
          <a:prstGeom prst="rect">
            <a:avLst/>
          </a:prstGeom>
          <a:solidFill>
            <a:schemeClr val="accent1">
              <a:lumMod val="40000"/>
              <a:lumOff val="60000"/>
            </a:schemeClr>
          </a:solidFill>
        </p:spPr>
        <p:txBody>
          <a:bodyPr wrap="square" rtlCol="0">
            <a:spAutoFit/>
          </a:bodyPr>
          <a:lstStyle/>
          <a:p>
            <a:r>
              <a:rPr lang="ja-JP" dirty="0">
                <a:latin typeface="MS PGothic" panose="020B0600070205080204" pitchFamily="34" charset="-128"/>
                <a:ea typeface="MS PGothic" panose="020B0600070205080204" pitchFamily="34" charset="-128"/>
              </a:rPr>
              <a:t>保存</a:t>
            </a:r>
            <a:r>
              <a:rPr lang="ja-JP" dirty="0" err="1">
                <a:latin typeface="MS PGothic" panose="020B0600070205080204" pitchFamily="34" charset="-128"/>
                <a:ea typeface="MS PGothic" panose="020B0600070205080204" pitchFamily="34" charset="-128"/>
              </a:rPr>
              <a:t>してして</a:t>
            </a:r>
            <a:r>
              <a:rPr lang="ja-JP" dirty="0">
                <a:latin typeface="MS PGothic" panose="020B0600070205080204" pitchFamily="34" charset="-128"/>
                <a:ea typeface="MS PGothic" panose="020B0600070205080204" pitchFamily="34" charset="-128"/>
              </a:rPr>
              <a:t>提出 </a:t>
            </a:r>
          </a:p>
        </p:txBody>
      </p:sp>
      <p:sp>
        <p:nvSpPr>
          <p:cNvPr id="18" name="Yellow Bar">
            <a:extLst>
              <a:ext uri="{FF2B5EF4-FFF2-40B4-BE49-F238E27FC236}">
                <a16:creationId xmlns:a16="http://schemas.microsoft.com/office/drawing/2014/main" id="{90E9FF77-95B7-458A-8DB7-D26F3CAF288C}"/>
              </a:ext>
            </a:extLst>
          </p:cNvPr>
          <p:cNvSpPr/>
          <p:nvPr/>
        </p:nvSpPr>
        <p:spPr>
          <a:xfrm>
            <a:off x="6356466" y="80535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79818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533400"/>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新クラブ申請書を提出：国際本部最終承認の段階 </a:t>
            </a: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国際本部　</a:t>
            </a:r>
            <a:endParaRPr lang="en-US" altLang="ja-JP" sz="1600" dirty="0">
              <a:solidFill>
                <a:srgbClr val="EBB700"/>
              </a:solidFill>
              <a:latin typeface="MS PGothic" panose="020B0600070205080204" pitchFamily="34" charset="-128"/>
              <a:ea typeface="MS PGothic" panose="020B0600070205080204" pitchFamily="34" charset="-128"/>
            </a:endParaRPr>
          </a:p>
          <a:p>
            <a:r>
              <a:rPr lang="ja-JP" sz="1600" dirty="0">
                <a:solidFill>
                  <a:srgbClr val="EBB700"/>
                </a:solidFill>
                <a:latin typeface="MS PGothic" panose="020B0600070205080204" pitchFamily="34" charset="-128"/>
                <a:ea typeface="MS PGothic" panose="020B0600070205080204" pitchFamily="34" charset="-128"/>
              </a:rPr>
              <a:t>最終承認 </a:t>
            </a:r>
          </a:p>
        </p:txBody>
      </p:sp>
      <p:sp>
        <p:nvSpPr>
          <p:cNvPr id="10" name="TextBox 9"/>
          <p:cNvSpPr txBox="1"/>
          <p:nvPr/>
        </p:nvSpPr>
        <p:spPr>
          <a:xfrm>
            <a:off x="2637692" y="993450"/>
            <a:ext cx="8897816" cy="646331"/>
          </a:xfrm>
          <a:prstGeom prst="rect">
            <a:avLst/>
          </a:prstGeom>
          <a:noFill/>
        </p:spPr>
        <p:txBody>
          <a:bodyPr wrap="square" rtlCol="0">
            <a:spAutoFit/>
          </a:bodyPr>
          <a:lstStyle/>
          <a:p>
            <a:r>
              <a:rPr lang="ja-JP" dirty="0">
                <a:latin typeface="MS PGothic" panose="020B0600070205080204" pitchFamily="34" charset="-128"/>
                <a:ea typeface="MS PGothic" panose="020B0600070205080204" pitchFamily="34" charset="-128"/>
              </a:rPr>
              <a:t>会員登録とガイディングライオン情報の入力が完了したら、申請書は国際本部</a:t>
            </a:r>
            <a:r>
              <a:rPr lang="ja-JP" b="1" dirty="0">
                <a:solidFill>
                  <a:schemeClr val="accent1"/>
                </a:solidFill>
                <a:latin typeface="MS PGothic" panose="020B0600070205080204" pitchFamily="34" charset="-128"/>
                <a:ea typeface="MS PGothic" panose="020B0600070205080204" pitchFamily="34" charset="-128"/>
              </a:rPr>
              <a:t>最終承認待ち</a:t>
            </a:r>
            <a:r>
              <a:rPr lang="ja-JP" dirty="0">
                <a:latin typeface="MS PGothic" panose="020B0600070205080204" pitchFamily="34" charset="-128"/>
                <a:ea typeface="MS PGothic" panose="020B0600070205080204" pitchFamily="34" charset="-128"/>
              </a:rPr>
              <a:t>の段階に移行します。これはクラブ結成承認前の最終段階になります。</a:t>
            </a:r>
          </a:p>
        </p:txBody>
      </p:sp>
      <p:sp>
        <p:nvSpPr>
          <p:cNvPr id="11" name="TextBox 10"/>
          <p:cNvSpPr txBox="1"/>
          <p:nvPr/>
        </p:nvSpPr>
        <p:spPr>
          <a:xfrm>
            <a:off x="8519746" y="1963052"/>
            <a:ext cx="2941486" cy="4401205"/>
          </a:xfrm>
          <a:prstGeom prst="rect">
            <a:avLst/>
          </a:prstGeom>
          <a:noFill/>
        </p:spPr>
        <p:txBody>
          <a:bodyPr wrap="square" rtlCol="0">
            <a:spAutoFit/>
          </a:bodyPr>
          <a:lstStyle/>
          <a:p>
            <a:r>
              <a:rPr lang="ja-JP" sz="2000" b="1" dirty="0">
                <a:solidFill>
                  <a:srgbClr val="0070C0"/>
                </a:solidFill>
                <a:latin typeface="MS PGothic" panose="020B0600070205080204" pitchFamily="34" charset="-128"/>
                <a:ea typeface="MS PGothic" panose="020B0600070205080204" pitchFamily="34" charset="-128"/>
              </a:rPr>
              <a:t>この段階では、以下が行われます： </a:t>
            </a:r>
          </a:p>
          <a:p>
            <a:endParaRPr lang="en-US" sz="2000" b="1" dirty="0">
              <a:solidFill>
                <a:srgbClr val="0070C0"/>
              </a:solidFill>
              <a:latin typeface="MS PGothic" panose="020B0600070205080204" pitchFamily="34" charset="-128"/>
              <a:ea typeface="MS PGothic" panose="020B0600070205080204" pitchFamily="34" charset="-128"/>
            </a:endParaRPr>
          </a:p>
          <a:p>
            <a:pPr marL="342900" indent="-342900">
              <a:buFont typeface="Wingdings" panose="05000000000000000000" pitchFamily="2" charset="2"/>
              <a:buChar char="ü"/>
            </a:pPr>
            <a:r>
              <a:rPr lang="ja-JP" sz="2000" dirty="0">
                <a:latin typeface="MS PGothic" panose="020B0600070205080204" pitchFamily="34" charset="-128"/>
                <a:ea typeface="MS PGothic" panose="020B0600070205080204" pitchFamily="34" charset="-128"/>
              </a:rPr>
              <a:t>国際本部の担当スタッフによる会員データの確認</a:t>
            </a:r>
          </a:p>
          <a:p>
            <a:pPr marL="342900" indent="-342900">
              <a:buFont typeface="Wingdings" panose="05000000000000000000" pitchFamily="2" charset="2"/>
              <a:buChar char="ü"/>
            </a:pPr>
            <a:endParaRPr lang="en-US" sz="2000" b="1" dirty="0">
              <a:latin typeface="MS PGothic" panose="020B0600070205080204" pitchFamily="34" charset="-128"/>
              <a:ea typeface="MS PGothic" panose="020B0600070205080204" pitchFamily="34" charset="-128"/>
            </a:endParaRPr>
          </a:p>
          <a:p>
            <a:pPr marL="342900" indent="-342900">
              <a:buFont typeface="Wingdings" panose="05000000000000000000" pitchFamily="2" charset="2"/>
              <a:buChar char="ü"/>
            </a:pPr>
            <a:r>
              <a:rPr lang="ja-JP" sz="2000" dirty="0">
                <a:latin typeface="MS PGothic" panose="020B0600070205080204" pitchFamily="34" charset="-128"/>
                <a:ea typeface="MS PGothic" panose="020B0600070205080204" pitchFamily="34" charset="-128"/>
              </a:rPr>
              <a:t>まだ入力されていない場合には、地区がガイディングライオンを入力</a:t>
            </a:r>
          </a:p>
          <a:p>
            <a:pPr marL="342900" indent="-342900">
              <a:buFont typeface="Wingdings" panose="05000000000000000000" pitchFamily="2" charset="2"/>
              <a:buChar char="ü"/>
            </a:pPr>
            <a:endParaRPr lang="en-US" sz="2000" dirty="0">
              <a:latin typeface="MS PGothic" panose="020B0600070205080204" pitchFamily="34" charset="-128"/>
              <a:ea typeface="MS PGothic" panose="020B0600070205080204" pitchFamily="34" charset="-128"/>
            </a:endParaRPr>
          </a:p>
          <a:p>
            <a:pPr marL="342900" indent="-342900">
              <a:buFont typeface="Wingdings" panose="05000000000000000000" pitchFamily="2" charset="2"/>
              <a:buChar char="ü"/>
            </a:pPr>
            <a:r>
              <a:rPr lang="ja-JP" sz="2000" dirty="0">
                <a:latin typeface="MS PGothic" panose="020B0600070205080204" pitchFamily="34" charset="-128"/>
                <a:ea typeface="MS PGothic" panose="020B0600070205080204" pitchFamily="34" charset="-128"/>
              </a:rPr>
              <a:t>地区またはスポンサークラブによるお支払い</a:t>
            </a:r>
          </a:p>
        </p:txBody>
      </p:sp>
      <p:pic>
        <p:nvPicPr>
          <p:cNvPr id="4" name="Picture 3"/>
          <p:cNvPicPr>
            <a:picLocks noChangeAspect="1"/>
          </p:cNvPicPr>
          <p:nvPr/>
        </p:nvPicPr>
        <p:blipFill>
          <a:blip r:embed="rId2"/>
          <a:stretch>
            <a:fillRect/>
          </a:stretch>
        </p:blipFill>
        <p:spPr>
          <a:xfrm>
            <a:off x="2107096" y="2539512"/>
            <a:ext cx="6412650" cy="2612780"/>
          </a:xfrm>
          <a:prstGeom prst="rect">
            <a:avLst/>
          </a:prstGeom>
        </p:spPr>
      </p:pic>
      <p:sp>
        <p:nvSpPr>
          <p:cNvPr id="9" name="Yellow Bar">
            <a:extLst>
              <a:ext uri="{FF2B5EF4-FFF2-40B4-BE49-F238E27FC236}">
                <a16:creationId xmlns:a16="http://schemas.microsoft.com/office/drawing/2014/main" id="{194CB119-57CD-4B92-869C-403CF78E9FBE}"/>
              </a:ext>
            </a:extLst>
          </p:cNvPr>
          <p:cNvSpPr/>
          <p:nvPr/>
        </p:nvSpPr>
        <p:spPr>
          <a:xfrm>
            <a:off x="2860324" y="83600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396475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新クラブ申請書を提出：クラブ結成承認</a:t>
            </a:r>
          </a:p>
        </p:txBody>
      </p:sp>
      <p:sp>
        <p:nvSpPr>
          <p:cNvPr id="5"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クラブ結成承認 </a:t>
            </a:r>
          </a:p>
        </p:txBody>
      </p:sp>
      <p:sp>
        <p:nvSpPr>
          <p:cNvPr id="7" name="TextBox 6"/>
          <p:cNvSpPr txBox="1"/>
          <p:nvPr/>
        </p:nvSpPr>
        <p:spPr>
          <a:xfrm>
            <a:off x="2700640" y="1255304"/>
            <a:ext cx="8897816" cy="707886"/>
          </a:xfrm>
          <a:prstGeom prst="rect">
            <a:avLst/>
          </a:prstGeom>
          <a:noFill/>
        </p:spPr>
        <p:txBody>
          <a:bodyPr wrap="square" rtlCol="0">
            <a:spAutoFit/>
          </a:bodyPr>
          <a:lstStyle/>
          <a:p>
            <a:r>
              <a:rPr lang="ja-JP" sz="2000" b="1" dirty="0">
                <a:latin typeface="MS PGothic" panose="020B0600070205080204" pitchFamily="34" charset="-128"/>
                <a:ea typeface="MS PGothic" panose="020B0600070205080204" pitchFamily="34" charset="-128"/>
              </a:rPr>
              <a:t>おめでとうございます!!!  申請書プロセスが完了し、クラブ結成が承認されました。  新クラブのために以下が行われます。 </a:t>
            </a:r>
          </a:p>
        </p:txBody>
      </p:sp>
      <p:sp>
        <p:nvSpPr>
          <p:cNvPr id="8" name="Body Copy">
            <a:extLst>
              <a:ext uri="{FF2B5EF4-FFF2-40B4-BE49-F238E27FC236}">
                <a16:creationId xmlns:a16="http://schemas.microsoft.com/office/drawing/2014/main" id="{90080B9E-C426-BF41-B08F-C2859FA9C036}"/>
              </a:ext>
            </a:extLst>
          </p:cNvPr>
          <p:cNvSpPr txBox="1">
            <a:spLocks/>
          </p:cNvSpPr>
          <p:nvPr/>
        </p:nvSpPr>
        <p:spPr>
          <a:xfrm>
            <a:off x="2442561" y="2084350"/>
            <a:ext cx="9245347"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新クラブのパッケージが地区ガバナーへ送られます</a:t>
            </a:r>
          </a:p>
          <a:p>
            <a:pPr marL="285750" indent="-285750">
              <a:buFont typeface="Arial" panose="020B0604020202020204" pitchFamily="34" charset="0"/>
              <a:buChar char="•"/>
            </a:pPr>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新クラブのパッケージには次が含まれます：チャーターメンバー・ピン、チャーターメンバー証書、認証状、スポンサー・パッチ、国際会長からの手紙</a:t>
            </a:r>
          </a:p>
          <a:p>
            <a:pPr marL="285750" indent="-285750">
              <a:buFont typeface="Arial" panose="020B0604020202020204" pitchFamily="34" charset="0"/>
              <a:buChar char="•"/>
            </a:pPr>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新クラブのチャーターナイトは、新クラブのスポンサーとガイディング・ライオンと共に計画されるべきです。</a:t>
            </a:r>
          </a:p>
          <a:p>
            <a:pPr marL="285750" indent="-285750">
              <a:buFont typeface="Arial" panose="020B0604020202020204" pitchFamily="34" charset="0"/>
              <a:buChar char="•"/>
            </a:pPr>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新クラブ結成承認日から90日以内に登録された会員は、「チャーターメンバー」とみなされます。</a:t>
            </a:r>
          </a:p>
          <a:p>
            <a:r>
              <a:rPr lang="ja-JP" sz="1800" dirty="0">
                <a:solidFill>
                  <a:srgbClr val="55565A"/>
                </a:solidFill>
                <a:latin typeface="MS PGothic" panose="020B0600070205080204" pitchFamily="34" charset="-128"/>
                <a:ea typeface="MS PGothic" panose="020B0600070205080204" pitchFamily="34" charset="-128"/>
              </a:rPr>
              <a:t> </a:t>
            </a: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新役員のトレーニングは、ガイディングライオンと共に行われるべきです。</a:t>
            </a:r>
          </a:p>
          <a:p>
            <a:pPr marL="285750" indent="-285750">
              <a:buFont typeface="Arial" panose="020B0604020202020204" pitchFamily="34" charset="0"/>
              <a:buChar char="•"/>
            </a:pPr>
            <a:endParaRPr lang="en-US" sz="18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endParaRPr lang="en-US" sz="1500" i="1" kern="0" dirty="0">
              <a:latin typeface="MS PGothic" panose="020B0600070205080204" pitchFamily="34" charset="-128"/>
              <a:ea typeface="MS PGothic" panose="020B0600070205080204" pitchFamily="34" charset="-128"/>
            </a:endParaRPr>
          </a:p>
          <a:p>
            <a:endParaRPr lang="en-US" sz="1500" kern="0" dirty="0">
              <a:latin typeface="MS PGothic" panose="020B0600070205080204" pitchFamily="34" charset="-128"/>
              <a:ea typeface="MS PGothic" panose="020B0600070205080204" pitchFamily="34" charset="-128"/>
            </a:endParaRPr>
          </a:p>
        </p:txBody>
      </p:sp>
      <p:sp>
        <p:nvSpPr>
          <p:cNvPr id="9" name="Yellow Bar">
            <a:extLst>
              <a:ext uri="{FF2B5EF4-FFF2-40B4-BE49-F238E27FC236}">
                <a16:creationId xmlns:a16="http://schemas.microsoft.com/office/drawing/2014/main" id="{E51C4DA4-A142-A94A-BC66-DF4ADD1F27BE}"/>
              </a:ext>
            </a:extLst>
          </p:cNvPr>
          <p:cNvSpPr/>
          <p:nvPr/>
        </p:nvSpPr>
        <p:spPr>
          <a:xfrm>
            <a:off x="2790092" y="94524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pic>
        <p:nvPicPr>
          <p:cNvPr id="10" name="Emblem - Black">
            <a:extLst>
              <a:ext uri="{FF2B5EF4-FFF2-40B4-BE49-F238E27FC236}">
                <a16:creationId xmlns:a16="http://schemas.microsoft.com/office/drawing/2014/main" id="{23B94238-2C4D-3849-A30D-49E7CA877EE4}"/>
              </a:ext>
            </a:extLst>
          </p:cNvPr>
          <p:cNvPicPr>
            <a:picLocks noChangeAspect="1"/>
          </p:cNvPicPr>
          <p:nvPr/>
        </p:nvPicPr>
        <p:blipFill rotWithShape="1">
          <a:blip r:embed="rId2">
            <a:alphaModFix amt="1000"/>
          </a:blip>
          <a:srcRect r="22250" b="12347"/>
          <a:stretch/>
        </p:blipFill>
        <p:spPr>
          <a:xfrm>
            <a:off x="6794655" y="1189914"/>
            <a:ext cx="5192890" cy="5546926"/>
          </a:xfrm>
          <a:prstGeom prst="rect">
            <a:avLst/>
          </a:prstGeom>
        </p:spPr>
      </p:pic>
      <p:sp>
        <p:nvSpPr>
          <p:cNvPr id="11" name="Yellow Bar">
            <a:extLst>
              <a:ext uri="{FF2B5EF4-FFF2-40B4-BE49-F238E27FC236}">
                <a16:creationId xmlns:a16="http://schemas.microsoft.com/office/drawing/2014/main" id="{E51C4DA4-A142-A94A-BC66-DF4ADD1F27BE}"/>
              </a:ext>
            </a:extLst>
          </p:cNvPr>
          <p:cNvSpPr/>
          <p:nvPr/>
        </p:nvSpPr>
        <p:spPr>
          <a:xfrm>
            <a:off x="2738992" y="224236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21015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975475"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新クラブ申請について</a:t>
            </a:r>
          </a:p>
        </p:txBody>
      </p:sp>
      <p:sp>
        <p:nvSpPr>
          <p:cNvPr id="5" name="Yellow Bar">
            <a:extLst>
              <a:ext uri="{FF2B5EF4-FFF2-40B4-BE49-F238E27FC236}">
                <a16:creationId xmlns:a16="http://schemas.microsoft.com/office/drawing/2014/main" id="{E51C4DA4-A142-A94A-BC66-DF4ADD1F27BE}"/>
              </a:ext>
            </a:extLst>
          </p:cNvPr>
          <p:cNvSpPr/>
          <p:nvPr/>
        </p:nvSpPr>
        <p:spPr>
          <a:xfrm>
            <a:off x="2847990" y="147272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666687" y="1673863"/>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b="1" u="sng"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新クラブのパッケージの準備と送付にかかる日数をあらかじめ考慮してください。</a:t>
            </a:r>
          </a:p>
          <a:p>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a:solidFill>
                  <a:srgbClr val="55565A"/>
                </a:solidFill>
                <a:latin typeface="MS PGothic" panose="020B0600070205080204" pitchFamily="34" charset="-128"/>
                <a:ea typeface="MS PGothic" panose="020B0600070205080204" pitchFamily="34" charset="-128"/>
              </a:rPr>
              <a:t>申</a:t>
            </a:r>
            <a:r>
              <a:rPr lang="ja-JP" sz="1800" dirty="0">
                <a:solidFill>
                  <a:srgbClr val="55565A"/>
                </a:solidFill>
                <a:latin typeface="MS PGothic" panose="020B0600070205080204" pitchFamily="34" charset="-128"/>
                <a:ea typeface="MS PGothic" panose="020B0600070205080204" pitchFamily="34" charset="-128"/>
              </a:rPr>
              <a:t>請プロセスを円滑に行うためには、MyLCIのコメントに表示されている指示に従ってください。</a:t>
            </a:r>
          </a:p>
          <a:p>
            <a:pPr marL="285750" indent="-285750">
              <a:buFont typeface="Arial" panose="020B0604020202020204" pitchFamily="34" charset="0"/>
              <a:buChar char="•"/>
            </a:pPr>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今年度分として新クラブ結成が手続きされるためには、6月20日までに新クラブ申請を完了しなければなりません。</a:t>
            </a:r>
          </a:p>
          <a:p>
            <a:pPr marL="285750" indent="-285750">
              <a:buFont typeface="Arial" panose="020B0604020202020204" pitchFamily="34" charset="0"/>
              <a:buChar char="•"/>
            </a:pPr>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800" dirty="0">
                <a:solidFill>
                  <a:srgbClr val="55565A"/>
                </a:solidFill>
                <a:latin typeface="MS PGothic" panose="020B0600070205080204" pitchFamily="34" charset="-128"/>
                <a:ea typeface="MS PGothic" panose="020B0600070205080204" pitchFamily="34" charset="-128"/>
              </a:rPr>
              <a:t>新クラブ手続き担当チームが、クラブ結成承認に至るまで申請書の確認を行います。 </a:t>
            </a:r>
          </a:p>
        </p:txBody>
      </p:sp>
      <p:pic>
        <p:nvPicPr>
          <p:cNvPr id="7" name="Emblem - Black">
            <a:extLst>
              <a:ext uri="{FF2B5EF4-FFF2-40B4-BE49-F238E27FC236}">
                <a16:creationId xmlns:a16="http://schemas.microsoft.com/office/drawing/2014/main" id="{23B94238-2C4D-3849-A30D-49E7CA877EE4}"/>
              </a:ext>
            </a:extLst>
          </p:cNvPr>
          <p:cNvPicPr>
            <a:picLocks noChangeAspect="1"/>
          </p:cNvPicPr>
          <p:nvPr/>
        </p:nvPicPr>
        <p:blipFill rotWithShape="1">
          <a:blip r:embed="rId3">
            <a:alphaModFix amt="1000"/>
          </a:blip>
          <a:srcRect r="22250" b="12347"/>
          <a:stretch/>
        </p:blipFill>
        <p:spPr>
          <a:xfrm>
            <a:off x="6999111" y="1311075"/>
            <a:ext cx="5192890" cy="5546926"/>
          </a:xfrm>
          <a:prstGeom prst="rect">
            <a:avLst/>
          </a:prstGeom>
        </p:spPr>
      </p:pic>
      <p:sp>
        <p:nvSpPr>
          <p:cNvPr id="8"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spTree>
    <p:extLst>
      <p:ext uri="{BB962C8B-B14F-4D97-AF65-F5344CB8AC3E}">
        <p14:creationId xmlns:p14="http://schemas.microsoft.com/office/powerpoint/2010/main" val="420923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676540" y="2191765"/>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S PGothic" panose="020B0600070205080204" pitchFamily="34" charset="-128"/>
                <a:ea typeface="MS PGothic" panose="020B0600070205080204" pitchFamily="34" charset="-128"/>
              </a:rPr>
              <a:t>クラブ結成手続きサポート</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18</a:t>
            </a:fld>
            <a:endParaRPr lang="en-US" sz="100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3" y="3331913"/>
            <a:ext cx="9145915" cy="2677656"/>
          </a:xfrm>
          <a:prstGeom prst="rect">
            <a:avLst/>
          </a:prstGeom>
          <a:noFill/>
        </p:spPr>
        <p:txBody>
          <a:bodyPr wrap="square" rtlCol="0">
            <a:spAutoFit/>
          </a:bodyPr>
          <a:lstStyle/>
          <a:p>
            <a:pPr algn="ctr"/>
            <a:r>
              <a:rPr lang="ja-JP" sz="3200" dirty="0">
                <a:solidFill>
                  <a:schemeClr val="bg1"/>
                </a:solidFill>
                <a:latin typeface="MS PGothic" panose="020B0600070205080204" pitchFamily="34" charset="-128"/>
                <a:ea typeface="MS PGothic" panose="020B0600070205080204" pitchFamily="34" charset="-128"/>
                <a:cs typeface="Arial" charset="0"/>
              </a:rPr>
              <a:t>新クラブ結成手続きについては、 </a:t>
            </a:r>
            <a:r>
              <a:rPr lang="ja-JP" sz="3200" dirty="0">
                <a:solidFill>
                  <a:schemeClr val="bg1"/>
                </a:solidFill>
                <a:latin typeface="MS PGothic" panose="020B0600070205080204" pitchFamily="34" charset="-128"/>
                <a:ea typeface="MS PGothic" panose="020B0600070205080204" pitchFamily="34" charset="-128"/>
                <a:cs typeface="Arial" charset="0"/>
                <a:hlinkClick r:id="rId4"/>
              </a:rPr>
              <a:t>newclubs@lionsclub.org</a:t>
            </a:r>
            <a:r>
              <a:rPr lang="ja-JP" sz="3200" dirty="0">
                <a:solidFill>
                  <a:schemeClr val="bg1"/>
                </a:solidFill>
                <a:latin typeface="MS PGothic" panose="020B0600070205080204" pitchFamily="34" charset="-128"/>
                <a:ea typeface="MS PGothic" panose="020B0600070205080204" pitchFamily="34" charset="-128"/>
                <a:cs typeface="Arial" charset="0"/>
              </a:rPr>
              <a:t> までお問い合わせください。</a:t>
            </a:r>
          </a:p>
          <a:p>
            <a:pPr algn="ctr"/>
            <a:r>
              <a:rPr lang="ja-JP" sz="3200" dirty="0">
                <a:solidFill>
                  <a:schemeClr val="bg1"/>
                </a:solidFill>
                <a:latin typeface="MS PGothic" panose="020B0600070205080204" pitchFamily="34" charset="-128"/>
                <a:ea typeface="MS PGothic" panose="020B0600070205080204" pitchFamily="34" charset="-128"/>
                <a:cs typeface="Arial" charset="0"/>
              </a:rPr>
              <a:t> </a:t>
            </a:r>
          </a:p>
          <a:p>
            <a:pPr marL="285750" indent="-285750" algn="ctr">
              <a:buFontTx/>
              <a:buChar char="-"/>
            </a:pP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a:p>
            <a:pPr algn="ctr"/>
            <a:endParaRPr lang="en-US" kern="0" dirty="0">
              <a:solidFill>
                <a:schemeClr val="bg1"/>
              </a:solidFill>
              <a:latin typeface="MS PGothic" panose="020B0600070205080204" pitchFamily="34" charset="-128"/>
              <a:ea typeface="MS PGothic" panose="020B0600070205080204" pitchFamily="34" charset="-128"/>
              <a:cs typeface="Arial" charset="0"/>
            </a:endParaRPr>
          </a:p>
        </p:txBody>
      </p:sp>
    </p:spTree>
    <p:extLst>
      <p:ext uri="{BB962C8B-B14F-4D97-AF65-F5344CB8AC3E}">
        <p14:creationId xmlns:p14="http://schemas.microsoft.com/office/powerpoint/2010/main" val="347103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ackground - Image">
            <a:extLst>
              <a:ext uri="{FF2B5EF4-FFF2-40B4-BE49-F238E27FC236}">
                <a16:creationId xmlns:a16="http://schemas.microsoft.com/office/drawing/2014/main" id="{4972701C-247A-3448-8A68-1078D203BFA0}"/>
              </a:ext>
            </a:extLst>
          </p:cNvPr>
          <p:cNvPicPr>
            <a:picLocks noChangeAspect="1"/>
          </p:cNvPicPr>
          <p:nvPr/>
        </p:nvPicPr>
        <p:blipFill>
          <a:blip r:embed="rId2"/>
          <a:stretch>
            <a:fillRect/>
          </a:stretch>
        </p:blipFill>
        <p:spPr>
          <a:xfrm>
            <a:off x="0" y="0"/>
            <a:ext cx="12192000" cy="6858000"/>
          </a:xfrm>
          <a:prstGeom prst="rect">
            <a:avLst/>
          </a:prstGeom>
        </p:spPr>
      </p:pic>
      <p:sp>
        <p:nvSpPr>
          <p:cNvPr id="11" name="Background - Overlay">
            <a:extLst>
              <a:ext uri="{FF2B5EF4-FFF2-40B4-BE49-F238E27FC236}">
                <a16:creationId xmlns:a16="http://schemas.microsoft.com/office/drawing/2014/main" id="{FE160F02-72FD-634C-A0E2-F170E78E8F1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Emblem - White"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Headline"/>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ja-JP" altLang="en-US" sz="4800" b="1" dirty="0">
                <a:solidFill>
                  <a:schemeClr val="bg1"/>
                </a:solidFill>
                <a:latin typeface="Helvetica Neue" charset="0"/>
                <a:ea typeface="Helvetica Neue" charset="0"/>
                <a:cs typeface="Helvetica Neue" charset="0"/>
              </a:rPr>
              <a:t>ありがとうございました</a:t>
            </a:r>
            <a:endParaRPr lang="en-US" sz="4800" b="1" dirty="0">
              <a:solidFill>
                <a:schemeClr val="bg1"/>
              </a:solidFill>
              <a:latin typeface="Helvetica Neue" charset="0"/>
              <a:ea typeface="Helvetica Neue" charset="0"/>
              <a:cs typeface="Helvetica Neue" charset="0"/>
            </a:endParaRPr>
          </a:p>
        </p:txBody>
      </p:sp>
      <p:sp>
        <p:nvSpPr>
          <p:cNvPr id="6" name="Gold Ba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Copyright"/>
          <p:cNvSpPr txBox="1"/>
          <p:nvPr/>
        </p:nvSpPr>
        <p:spPr>
          <a:xfrm>
            <a:off x="996282" y="6231449"/>
            <a:ext cx="3399810" cy="338554"/>
          </a:xfrm>
          <a:prstGeom prst="rect">
            <a:avLst/>
          </a:prstGeom>
          <a:noFill/>
        </p:spPr>
        <p:txBody>
          <a:bodyPr wrap="square" rtlCol="0">
            <a:spAutoFit/>
          </a:bodyPr>
          <a:lstStyle/>
          <a:p>
            <a:pPr algn="ctr"/>
            <a:r>
              <a:rPr lang="en-US" sz="1600" b="1" dirty="0">
                <a:solidFill>
                  <a:schemeClr val="bg1"/>
                </a:solidFill>
              </a:rPr>
              <a:t>© 2019 Lions Clubs International</a:t>
            </a:r>
          </a:p>
        </p:txBody>
      </p:sp>
      <p:sp>
        <p:nvSpPr>
          <p:cNvPr id="12" name="Page Number - White">
            <a:extLst>
              <a:ext uri="{FF2B5EF4-FFF2-40B4-BE49-F238E27FC236}">
                <a16:creationId xmlns:a16="http://schemas.microsoft.com/office/drawing/2014/main" id="{7D11791B-A09B-C447-8C0A-F079F842B63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dirty="0">
              <a:solidFill>
                <a:schemeClr val="bg1"/>
              </a:solidFill>
            </a:endParaRPr>
          </a:p>
        </p:txBody>
      </p:sp>
      <p:sp>
        <p:nvSpPr>
          <p:cNvPr id="9" name="Copyright">
            <a:extLst>
              <a:ext uri="{FF2B5EF4-FFF2-40B4-BE49-F238E27FC236}">
                <a16:creationId xmlns:a16="http://schemas.microsoft.com/office/drawing/2014/main" id="{10C982C3-42C3-473B-9A10-43127D4B6FE1}"/>
              </a:ext>
            </a:extLst>
          </p:cNvPr>
          <p:cNvSpPr txBox="1"/>
          <p:nvPr/>
        </p:nvSpPr>
        <p:spPr>
          <a:xfrm>
            <a:off x="7795910" y="6231449"/>
            <a:ext cx="3399810" cy="338554"/>
          </a:xfrm>
          <a:prstGeom prst="rect">
            <a:avLst/>
          </a:prstGeom>
          <a:noFill/>
        </p:spPr>
        <p:txBody>
          <a:bodyPr wrap="square" rtlCol="0">
            <a:spAutoFit/>
          </a:bodyPr>
          <a:lstStyle/>
          <a:p>
            <a:pPr algn="ctr"/>
            <a:r>
              <a:rPr lang="en-US" sz="1600" b="1" dirty="0">
                <a:solidFill>
                  <a:schemeClr val="bg1"/>
                </a:solidFill>
              </a:rPr>
              <a:t>Updated 10/2021 JA</a:t>
            </a:r>
          </a:p>
        </p:txBody>
      </p:sp>
    </p:spTree>
    <p:extLst>
      <p:ext uri="{BB962C8B-B14F-4D97-AF65-F5344CB8AC3E}">
        <p14:creationId xmlns:p14="http://schemas.microsoft.com/office/powerpoint/2010/main" val="15173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1016063" y="3169602"/>
            <a:ext cx="5590146" cy="191923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600" dirty="0">
                <a:solidFill>
                  <a:schemeClr val="bg1"/>
                </a:solidFill>
                <a:latin typeface="MS PGothic" panose="020B0600070205080204" pitchFamily="34" charset="-128"/>
                <a:ea typeface="MS PGothic" panose="020B0600070205080204" pitchFamily="34" charset="-128"/>
              </a:rPr>
              <a:t>新クラブ結成において第一歩を踏み出された皆さんに、お祝いを申し上げます！  このガイドでは、新クラブ申請手続きの入力手順をご説明します。</a:t>
            </a:r>
          </a:p>
          <a:p>
            <a:endParaRPr lang="en-US" sz="1600" kern="0" dirty="0">
              <a:solidFill>
                <a:schemeClr val="bg1"/>
              </a:solidFill>
              <a:latin typeface="MS PGothic" panose="020B0600070205080204" pitchFamily="34" charset="-128"/>
              <a:ea typeface="MS PGothic" panose="020B0600070205080204" pitchFamily="34" charset="-128"/>
            </a:endParaRPr>
          </a:p>
          <a:p>
            <a:r>
              <a:rPr lang="ja-JP" sz="1600" b="1" u="sng" dirty="0">
                <a:solidFill>
                  <a:schemeClr val="bg1"/>
                </a:solidFill>
                <a:latin typeface="MS PGothic" panose="020B0600070205080204" pitchFamily="34" charset="-128"/>
                <a:ea typeface="MS PGothic" panose="020B0600070205080204" pitchFamily="34" charset="-128"/>
              </a:rPr>
              <a:t>このガイドには次の説明が含まれます：</a:t>
            </a:r>
          </a:p>
          <a:p>
            <a:pPr marL="285750" indent="-285750">
              <a:buFontTx/>
              <a:buChar char="-"/>
            </a:pPr>
            <a:r>
              <a:rPr lang="ja-JP" sz="1600" dirty="0">
                <a:solidFill>
                  <a:schemeClr val="bg1"/>
                </a:solidFill>
                <a:latin typeface="MS PGothic" panose="020B0600070205080204" pitchFamily="34" charset="-128"/>
                <a:ea typeface="MS PGothic" panose="020B0600070205080204" pitchFamily="34" charset="-128"/>
              </a:rPr>
              <a:t>クラブ名の入力</a:t>
            </a:r>
          </a:p>
          <a:p>
            <a:pPr marL="285750" indent="-285750">
              <a:buFontTx/>
              <a:buChar char="-"/>
            </a:pPr>
            <a:r>
              <a:rPr lang="ja-JP" sz="1600" dirty="0">
                <a:solidFill>
                  <a:schemeClr val="bg1"/>
                </a:solidFill>
                <a:latin typeface="MS PGothic" panose="020B0600070205080204" pitchFamily="34" charset="-128"/>
                <a:ea typeface="MS PGothic" panose="020B0600070205080204" pitchFamily="34" charset="-128"/>
              </a:rPr>
              <a:t>申請手続きを行うことができる役員</a:t>
            </a:r>
          </a:p>
          <a:p>
            <a:pPr marL="285750" indent="-285750">
              <a:buFontTx/>
              <a:buChar char="-"/>
            </a:pPr>
            <a:r>
              <a:rPr lang="ja-JP" sz="1600" dirty="0">
                <a:solidFill>
                  <a:schemeClr val="bg1"/>
                </a:solidFill>
                <a:latin typeface="MS PGothic" panose="020B0600070205080204" pitchFamily="34" charset="-128"/>
                <a:ea typeface="MS PGothic" panose="020B0600070205080204" pitchFamily="34" charset="-128"/>
              </a:rPr>
              <a:t>申請の段階プロセス</a:t>
            </a:r>
          </a:p>
          <a:p>
            <a:pPr marL="285750" indent="-285750">
              <a:buFontTx/>
              <a:buChar char="-"/>
            </a:pPr>
            <a:r>
              <a:rPr lang="ja-JP" sz="1600" dirty="0">
                <a:solidFill>
                  <a:schemeClr val="bg1"/>
                </a:solidFill>
                <a:latin typeface="MS PGothic" panose="020B0600070205080204" pitchFamily="34" charset="-128"/>
                <a:ea typeface="MS PGothic" panose="020B0600070205080204" pitchFamily="34" charset="-128"/>
              </a:rPr>
              <a:t>クラブ結成承認プロセス </a:t>
            </a:r>
          </a:p>
          <a:p>
            <a:pPr marL="285750" indent="-285750">
              <a:buFontTx/>
              <a:buChar char="-"/>
            </a:pPr>
            <a:r>
              <a:rPr lang="ja-JP" sz="1600" dirty="0">
                <a:solidFill>
                  <a:schemeClr val="bg1"/>
                </a:solidFill>
                <a:latin typeface="MS PGothic" panose="020B0600070205080204" pitchFamily="34" charset="-128"/>
                <a:ea typeface="MS PGothic" panose="020B0600070205080204" pitchFamily="34" charset="-128"/>
              </a:rPr>
              <a:t>クラブ結成について</a:t>
            </a:r>
          </a:p>
        </p:txBody>
      </p:sp>
      <p:sp>
        <p:nvSpPr>
          <p:cNvPr id="15" name="Yellow Bar">
            <a:extLst>
              <a:ext uri="{FF2B5EF4-FFF2-40B4-BE49-F238E27FC236}">
                <a16:creationId xmlns:a16="http://schemas.microsoft.com/office/drawing/2014/main" id="{E51C4DA4-A142-A94A-BC66-DF4ADD1F27BE}"/>
              </a:ext>
            </a:extLst>
          </p:cNvPr>
          <p:cNvSpPr/>
          <p:nvPr/>
        </p:nvSpPr>
        <p:spPr>
          <a:xfrm>
            <a:off x="1226106" y="25272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pic>
        <p:nvPicPr>
          <p:cNvPr id="13" name="Emblem - White">
            <a:extLst>
              <a:ext uri="{FF2B5EF4-FFF2-40B4-BE49-F238E27FC236}">
                <a16:creationId xmlns:a16="http://schemas.microsoft.com/office/drawing/2014/main" id="{742E736A-F6AC-474E-9CC7-D53F6D74FA5F}"/>
              </a:ext>
            </a:extLst>
          </p:cNvPr>
          <p:cNvPicPr>
            <a:picLocks noChangeAspect="1"/>
          </p:cNvPicPr>
          <p:nvPr/>
        </p:nvPicPr>
        <p:blipFill rotWithShape="1">
          <a:blip r:embed="rId3">
            <a:alphaModFix amt="2000"/>
          </a:blip>
          <a:srcRect r="22419" b="12347"/>
          <a:stretch/>
        </p:blipFill>
        <p:spPr>
          <a:xfrm>
            <a:off x="6999110" y="1311075"/>
            <a:ext cx="5181601" cy="5546926"/>
          </a:xfrm>
          <a:prstGeom prst="rect">
            <a:avLst/>
          </a:prstGeom>
        </p:spPr>
      </p:pic>
      <p:sp>
        <p:nvSpPr>
          <p:cNvPr id="10" name="Headline">
            <a:extLst>
              <a:ext uri="{FF2B5EF4-FFF2-40B4-BE49-F238E27FC236}">
                <a16:creationId xmlns:a16="http://schemas.microsoft.com/office/drawing/2014/main" id="{D4C8344C-36A9-3F47-BAFA-0F7F5381B063}"/>
              </a:ext>
            </a:extLst>
          </p:cNvPr>
          <p:cNvSpPr txBox="1">
            <a:spLocks/>
          </p:cNvSpPr>
          <p:nvPr/>
        </p:nvSpPr>
        <p:spPr>
          <a:xfrm>
            <a:off x="1027265" y="1503742"/>
            <a:ext cx="5357631" cy="11451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4200" dirty="0">
                <a:solidFill>
                  <a:schemeClr val="bg1"/>
                </a:solidFill>
                <a:latin typeface="MS PGothic" panose="020B0600070205080204" pitchFamily="34" charset="-128"/>
                <a:ea typeface="MS PGothic" panose="020B0600070205080204" pitchFamily="34" charset="-128"/>
              </a:rPr>
              <a:t>新クラブ申請手続き</a:t>
            </a:r>
          </a:p>
        </p:txBody>
      </p:sp>
    </p:spTree>
    <p:extLst>
      <p:ext uri="{BB962C8B-B14F-4D97-AF65-F5344CB8AC3E}">
        <p14:creationId xmlns:p14="http://schemas.microsoft.com/office/powerpoint/2010/main" val="381415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026391" y="2338661"/>
            <a:ext cx="4687089"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400" dirty="0">
                <a:latin typeface="MS PGothic" panose="020B0600070205080204" pitchFamily="34" charset="-128"/>
                <a:ea typeface="MS PGothic" panose="020B0600070205080204" pitchFamily="34" charset="-128"/>
              </a:rPr>
              <a:t> </a:t>
            </a:r>
            <a:r>
              <a:rPr lang="ja-JP" sz="1500" dirty="0">
                <a:latin typeface="MS PGothic" panose="020B0600070205080204" pitchFamily="34" charset="-128"/>
                <a:ea typeface="MS PGothic" panose="020B0600070205080204" pitchFamily="34" charset="-128"/>
              </a:rPr>
              <a:t>新クラブの名前には、そのクラブが存在する自治都市またはこれと同等の政府行政区分の名を使わなければなりません。</a:t>
            </a:r>
          </a:p>
          <a:p>
            <a:pPr marL="285750" indent="-285750">
              <a:buFont typeface="Arial" panose="020B0604020202020204" pitchFamily="34" charset="0"/>
              <a:buChar char="•"/>
            </a:pPr>
            <a:endParaRPr lang="en-US" sz="15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キャンパスクラブについては、大学の名称を「自治都市」として見なすことができます。</a:t>
            </a:r>
          </a:p>
          <a:p>
            <a:pPr marL="285750" indent="-285750">
              <a:buFont typeface="Arial" panose="020B0604020202020204" pitchFamily="34" charset="0"/>
              <a:buChar char="•"/>
            </a:pPr>
            <a:endParaRPr lang="en-US" sz="15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同じ自治都市に複数のクラブが存在する場合に用いる「区別するための名称」は、他のクラブとは別にはっきりと識別できるような名前であれば何を使っても構いません。  「区別するための名称」は、「自治都市」名の後に付けます。</a:t>
            </a:r>
            <a:r>
              <a:rPr lang="ja-JP" sz="1500" i="1" dirty="0">
                <a:latin typeface="MS PGothic" panose="020B0600070205080204" pitchFamily="34" charset="-128"/>
                <a:ea typeface="MS PGothic" panose="020B0600070205080204" pitchFamily="34" charset="-128"/>
              </a:rPr>
              <a:t>例：Oakbrook Sight ライオンズクラブ</a:t>
            </a:r>
          </a:p>
          <a:p>
            <a:pPr marL="285750" indent="-285750">
              <a:buFont typeface="Arial" panose="020B0604020202020204" pitchFamily="34" charset="0"/>
              <a:buChar char="•"/>
            </a:pPr>
            <a:endParaRPr lang="en-US" sz="1500" i="1" kern="0" dirty="0">
              <a:latin typeface="MS PGothic" panose="020B0600070205080204" pitchFamily="34" charset="-128"/>
              <a:ea typeface="MS PGothic" panose="020B0600070205080204" pitchFamily="34" charset="-128"/>
            </a:endParaRPr>
          </a:p>
          <a:p>
            <a:endParaRPr lang="en-US" sz="1500" kern="0" dirty="0">
              <a:latin typeface="MS PGothic" panose="020B0600070205080204" pitchFamily="34" charset="-128"/>
              <a:ea typeface="MS PGothic" panose="020B0600070205080204" pitchFamily="34"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689956"/>
            <a:ext cx="8373905" cy="830732"/>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 </a:t>
            </a:r>
          </a:p>
          <a:p>
            <a:r>
              <a:rPr lang="ja-JP" sz="3200" dirty="0">
                <a:solidFill>
                  <a:srgbClr val="00338D"/>
                </a:solidFill>
                <a:latin typeface="MS PGothic" panose="020B0600070205080204" pitchFamily="34" charset="-128"/>
                <a:ea typeface="MS PGothic" panose="020B0600070205080204" pitchFamily="34" charset="-128"/>
              </a:rPr>
              <a:t>クラブ名について </a:t>
            </a:r>
          </a:p>
        </p:txBody>
      </p:sp>
      <p:sp>
        <p:nvSpPr>
          <p:cNvPr id="13" name="Body Copy">
            <a:extLst>
              <a:ext uri="{FF2B5EF4-FFF2-40B4-BE49-F238E27FC236}">
                <a16:creationId xmlns:a16="http://schemas.microsoft.com/office/drawing/2014/main" id="{90080B9E-C426-BF41-B08F-C2859FA9C036}"/>
              </a:ext>
            </a:extLst>
          </p:cNvPr>
          <p:cNvSpPr txBox="1">
            <a:spLocks/>
          </p:cNvSpPr>
          <p:nvPr/>
        </p:nvSpPr>
        <p:spPr>
          <a:xfrm>
            <a:off x="7210000" y="2338660"/>
            <a:ext cx="468708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「ホスト・クラブ」という言葉は、その自治都市の親クラブとしてのタイトルです。</a:t>
            </a:r>
          </a:p>
          <a:p>
            <a:endParaRPr lang="en-US" sz="15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ライオンズクラブの名称に、現存者の名前を使用することはできません。</a:t>
            </a:r>
          </a:p>
          <a:p>
            <a:pPr marL="285750" indent="-285750">
              <a:buFont typeface="Arial" panose="020B0604020202020204" pitchFamily="34" charset="0"/>
              <a:buChar char="•"/>
            </a:pPr>
            <a:endParaRPr lang="en-US" sz="15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いかなるライオンズクラブも、その名称に「International (国際)」を付け加えることはできません。</a:t>
            </a:r>
          </a:p>
          <a:p>
            <a:pPr marL="285750" indent="-285750">
              <a:buFont typeface="Arial" panose="020B0604020202020204" pitchFamily="34" charset="0"/>
              <a:buChar char="•"/>
            </a:pPr>
            <a:endParaRPr lang="en-US" sz="1500" kern="0" dirty="0">
              <a:latin typeface="MS PGothic" panose="020B0600070205080204" pitchFamily="34" charset="-128"/>
              <a:ea typeface="MS PGothic" panose="020B0600070205080204" pitchFamily="34" charset="-128"/>
            </a:endParaRPr>
          </a:p>
          <a:p>
            <a:pPr marL="285750" indent="-285750">
              <a:buFont typeface="Arial" panose="020B0604020202020204" pitchFamily="34" charset="0"/>
              <a:buChar char="•"/>
            </a:pPr>
            <a:r>
              <a:rPr lang="ja-JP" sz="1500" dirty="0">
                <a:latin typeface="MS PGothic" panose="020B0600070205080204" pitchFamily="34" charset="-128"/>
                <a:ea typeface="MS PGothic" panose="020B0600070205080204" pitchFamily="34" charset="-128"/>
              </a:rPr>
              <a:t>企業名を含める場合には、クラブ承認に先立ち、企業名の使用を許可する文書がその企業から提出されなければなりません。</a:t>
            </a:r>
          </a:p>
        </p:txBody>
      </p:sp>
      <p:sp>
        <p:nvSpPr>
          <p:cNvPr id="2" name="TextBox 1"/>
          <p:cNvSpPr txBox="1"/>
          <p:nvPr/>
        </p:nvSpPr>
        <p:spPr>
          <a:xfrm>
            <a:off x="2386126" y="1881424"/>
            <a:ext cx="8424617" cy="646331"/>
          </a:xfrm>
          <a:prstGeom prst="rect">
            <a:avLst/>
          </a:prstGeom>
          <a:noFill/>
        </p:spPr>
        <p:txBody>
          <a:bodyPr wrap="square" rtlCol="0">
            <a:spAutoFit/>
          </a:bodyPr>
          <a:lstStyle/>
          <a:p>
            <a:r>
              <a:rPr lang="ja-JP" b="1" dirty="0">
                <a:solidFill>
                  <a:srgbClr val="55565A"/>
                </a:solidFill>
                <a:latin typeface="MS PGothic" panose="020B0600070205080204" pitchFamily="34" charset="-128"/>
                <a:ea typeface="MS PGothic" panose="020B0600070205080204" pitchFamily="34" charset="-128"/>
              </a:rPr>
              <a:t>申請プロセスの第一段階は、クラブ名を決めることです。  次のガイドラインは、クラブ名を決める際に役立ちます。</a:t>
            </a:r>
          </a:p>
        </p:txBody>
      </p:sp>
    </p:spTree>
    <p:extLst>
      <p:ext uri="{BB962C8B-B14F-4D97-AF65-F5344CB8AC3E}">
        <p14:creationId xmlns:p14="http://schemas.microsoft.com/office/powerpoint/2010/main" val="37414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396095" y="2217053"/>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MS PGothic" panose="020B0600070205080204" pitchFamily="34" charset="-128"/>
                <a:ea typeface="MS PGothic" panose="020B0600070205080204" pitchFamily="34" charset="-128"/>
              </a:rPr>
              <a:t>チャーター申請プロセス</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4</a:t>
            </a:fld>
            <a:endParaRPr lang="en-US" sz="1000">
              <a:solidFill>
                <a:srgbClr val="00338D"/>
              </a:solidFill>
            </a:endParaRPr>
          </a:p>
        </p:txBody>
      </p:sp>
    </p:spTree>
    <p:extLst>
      <p:ext uri="{BB962C8B-B14F-4D97-AF65-F5344CB8AC3E}">
        <p14:creationId xmlns:p14="http://schemas.microsoft.com/office/powerpoint/2010/main" val="4381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417482" y="1764732"/>
            <a:ext cx="8875358" cy="78132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dirty="0">
                <a:solidFill>
                  <a:srgbClr val="55565A"/>
                </a:solidFill>
                <a:latin typeface="MS PGothic" panose="020B0600070205080204" pitchFamily="34" charset="-128"/>
                <a:ea typeface="MS PGothic" panose="020B0600070205080204" pitchFamily="34" charset="-128"/>
              </a:rPr>
              <a:t>地区およびクラブのレベルで、新クラブ申請プロセスを行うことができる役員の情報は以下の通りです。</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309806"/>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562708"/>
            <a:ext cx="8373905" cy="95798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  地区申請プロセス</a:t>
            </a:r>
          </a:p>
        </p:txBody>
      </p:sp>
      <p:graphicFrame>
        <p:nvGraphicFramePr>
          <p:cNvPr id="2" name="Table 1"/>
          <p:cNvGraphicFramePr>
            <a:graphicFrameLocks noGrp="1"/>
          </p:cNvGraphicFramePr>
          <p:nvPr>
            <p:extLst>
              <p:ext uri="{D42A27DB-BD31-4B8C-83A1-F6EECF244321}">
                <p14:modId xmlns:p14="http://schemas.microsoft.com/office/powerpoint/2010/main" val="1219474857"/>
              </p:ext>
            </p:extLst>
          </p:nvPr>
        </p:nvGraphicFramePr>
        <p:xfrm>
          <a:off x="2483984" y="2519160"/>
          <a:ext cx="8875360" cy="3972560"/>
        </p:xfrm>
        <a:graphic>
          <a:graphicData uri="http://schemas.openxmlformats.org/drawingml/2006/table">
            <a:tbl>
              <a:tblPr firstRow="1" bandRow="1">
                <a:tableStyleId>{5C22544A-7EE6-4342-B048-85BDC9FD1C3A}</a:tableStyleId>
              </a:tblPr>
              <a:tblGrid>
                <a:gridCol w="1775072">
                  <a:extLst>
                    <a:ext uri="{9D8B030D-6E8A-4147-A177-3AD203B41FA5}">
                      <a16:colId xmlns:a16="http://schemas.microsoft.com/office/drawing/2014/main" val="20000"/>
                    </a:ext>
                  </a:extLst>
                </a:gridCol>
                <a:gridCol w="1775072">
                  <a:extLst>
                    <a:ext uri="{9D8B030D-6E8A-4147-A177-3AD203B41FA5}">
                      <a16:colId xmlns:a16="http://schemas.microsoft.com/office/drawing/2014/main" val="20001"/>
                    </a:ext>
                  </a:extLst>
                </a:gridCol>
                <a:gridCol w="1775072">
                  <a:extLst>
                    <a:ext uri="{9D8B030D-6E8A-4147-A177-3AD203B41FA5}">
                      <a16:colId xmlns:a16="http://schemas.microsoft.com/office/drawing/2014/main" val="20002"/>
                    </a:ext>
                  </a:extLst>
                </a:gridCol>
                <a:gridCol w="1775072">
                  <a:extLst>
                    <a:ext uri="{9D8B030D-6E8A-4147-A177-3AD203B41FA5}">
                      <a16:colId xmlns:a16="http://schemas.microsoft.com/office/drawing/2014/main" val="20003"/>
                    </a:ext>
                  </a:extLst>
                </a:gridCol>
                <a:gridCol w="1775072">
                  <a:extLst>
                    <a:ext uri="{9D8B030D-6E8A-4147-A177-3AD203B41FA5}">
                      <a16:colId xmlns:a16="http://schemas.microsoft.com/office/drawing/2014/main" val="20004"/>
                    </a:ext>
                  </a:extLst>
                </a:gridCol>
              </a:tblGrid>
              <a:tr h="370840">
                <a:tc>
                  <a:txBody>
                    <a:bodyPr/>
                    <a:lstStyle/>
                    <a:p>
                      <a:r>
                        <a:rPr lang="ja-JP" dirty="0">
                          <a:latin typeface="MS PGothic" panose="020B0600070205080204" pitchFamily="34" charset="-128"/>
                          <a:ea typeface="MS PGothic" panose="020B0600070205080204" pitchFamily="34" charset="-128"/>
                        </a:rPr>
                        <a:t>申請の入力</a:t>
                      </a:r>
                    </a:p>
                  </a:txBody>
                  <a:tcPr/>
                </a:tc>
                <a:tc>
                  <a:txBody>
                    <a:bodyPr/>
                    <a:lstStyle/>
                    <a:p>
                      <a:r>
                        <a:rPr lang="ja-JP">
                          <a:latin typeface="MS PGothic" panose="020B0600070205080204" pitchFamily="34" charset="-128"/>
                          <a:ea typeface="MS PGothic" panose="020B0600070205080204" pitchFamily="34" charset="-128"/>
                        </a:rPr>
                        <a:t>チャーターメンバー入力</a:t>
                      </a:r>
                    </a:p>
                  </a:txBody>
                  <a:tcPr/>
                </a:tc>
                <a:tc>
                  <a:txBody>
                    <a:bodyPr/>
                    <a:lstStyle/>
                    <a:p>
                      <a:r>
                        <a:rPr lang="ja-JP">
                          <a:latin typeface="MS PGothic" panose="020B0600070205080204" pitchFamily="34" charset="-128"/>
                          <a:ea typeface="MS PGothic" panose="020B0600070205080204" pitchFamily="34" charset="-128"/>
                        </a:rPr>
                        <a:t>ガイディング・ライオン入力</a:t>
                      </a:r>
                    </a:p>
                  </a:txBody>
                  <a:tcPr/>
                </a:tc>
                <a:tc>
                  <a:txBody>
                    <a:bodyPr/>
                    <a:lstStyle/>
                    <a:p>
                      <a:r>
                        <a:rPr lang="ja-JP">
                          <a:latin typeface="MS PGothic" panose="020B0600070205080204" pitchFamily="34" charset="-128"/>
                          <a:ea typeface="MS PGothic" panose="020B0600070205080204" pitchFamily="34" charset="-128"/>
                        </a:rPr>
                        <a:t>申請の承認</a:t>
                      </a:r>
                      <a:r>
                        <a:rPr lang="ja-JP" baseline="0">
                          <a:latin typeface="MS PGothic" panose="020B0600070205080204" pitchFamily="34" charset="-128"/>
                          <a:ea typeface="MS PGothic" panose="020B0600070205080204" pitchFamily="34" charset="-128"/>
                        </a:rPr>
                        <a:t> </a:t>
                      </a:r>
                    </a:p>
                  </a:txBody>
                  <a:tcPr/>
                </a:tc>
                <a:tc>
                  <a:txBody>
                    <a:bodyPr/>
                    <a:lstStyle/>
                    <a:p>
                      <a:r>
                        <a:rPr lang="ja-JP">
                          <a:latin typeface="MS PGothic" panose="020B0600070205080204" pitchFamily="34" charset="-128"/>
                          <a:ea typeface="MS PGothic" panose="020B0600070205080204" pitchFamily="34" charset="-128"/>
                        </a:rPr>
                        <a:t>MyLCIでの支払い</a:t>
                      </a:r>
                    </a:p>
                  </a:txBody>
                  <a:tcPr/>
                </a:tc>
                <a:extLst>
                  <a:ext uri="{0D108BD9-81ED-4DB2-BD59-A6C34878D82A}">
                    <a16:rowId xmlns:a16="http://schemas.microsoft.com/office/drawing/2014/main" val="10000"/>
                  </a:ext>
                </a:extLst>
              </a:tr>
              <a:tr h="370840">
                <a:tc>
                  <a:txBody>
                    <a:bodyPr/>
                    <a:lstStyle/>
                    <a:p>
                      <a:r>
                        <a:rPr lang="ja-JP" sz="1400">
                          <a:latin typeface="MS PGothic" panose="020B0600070205080204" pitchFamily="34" charset="-128"/>
                          <a:ea typeface="MS PGothic" panose="020B0600070205080204" pitchFamily="34" charset="-128"/>
                        </a:rPr>
                        <a:t>地区ガバナー</a:t>
                      </a:r>
                    </a:p>
                  </a:txBody>
                  <a:tcPr/>
                </a:tc>
                <a:tc>
                  <a:txBody>
                    <a:bodyPr/>
                    <a:lstStyle/>
                    <a:p>
                      <a:r>
                        <a:rPr lang="ja-JP" sz="1400">
                          <a:latin typeface="MS PGothic" panose="020B0600070205080204" pitchFamily="34" charset="-128"/>
                          <a:ea typeface="MS PGothic" panose="020B0600070205080204" pitchFamily="34" charset="-128"/>
                        </a:rPr>
                        <a:t>地区ガバナー</a:t>
                      </a:r>
                    </a:p>
                  </a:txBody>
                  <a:tcPr/>
                </a:tc>
                <a:tc>
                  <a:txBody>
                    <a:bodyPr/>
                    <a:lstStyle/>
                    <a:p>
                      <a:r>
                        <a:rPr lang="ja-JP" sz="1400">
                          <a:latin typeface="MS PGothic" panose="020B0600070205080204" pitchFamily="34" charset="-128"/>
                          <a:ea typeface="MS PGothic" panose="020B0600070205080204" pitchFamily="34" charset="-128"/>
                        </a:rPr>
                        <a:t>地区ガバナー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latin typeface="MS PGothic" panose="020B0600070205080204" pitchFamily="34" charset="-128"/>
                          <a:ea typeface="MS PGothic" panose="020B0600070205080204" pitchFamily="34" charset="-128"/>
                        </a:rPr>
                        <a:t>地区ガバナー</a:t>
                      </a:r>
                    </a:p>
                    <a:p>
                      <a:endParaRPr lang="en-US" sz="1400" dirty="0">
                        <a:latin typeface="MS PGothic" panose="020B0600070205080204" pitchFamily="34" charset="-128"/>
                        <a:ea typeface="MS PGothic" panose="020B0600070205080204" pitchFamily="34"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latin typeface="MS PGothic" panose="020B0600070205080204" pitchFamily="34" charset="-128"/>
                          <a:ea typeface="MS PGothic" panose="020B0600070205080204" pitchFamily="34" charset="-128"/>
                        </a:rPr>
                        <a:t>新クラブ会計</a:t>
                      </a:r>
                    </a:p>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1"/>
                  </a:ext>
                </a:extLst>
              </a:tr>
              <a:tr h="370840">
                <a:tc>
                  <a:txBody>
                    <a:bodyPr/>
                    <a:lstStyle/>
                    <a:p>
                      <a:r>
                        <a:rPr lang="ja-JP" sz="1400">
                          <a:latin typeface="MS PGothic" panose="020B0600070205080204" pitchFamily="34" charset="-128"/>
                          <a:ea typeface="MS PGothic" panose="020B0600070205080204" pitchFamily="34" charset="-128"/>
                        </a:rPr>
                        <a:t>コーディネーター・ライオン</a:t>
                      </a:r>
                    </a:p>
                  </a:txBody>
                  <a:tcPr/>
                </a:tc>
                <a:tc>
                  <a:txBody>
                    <a:bodyPr/>
                    <a:lstStyle/>
                    <a:p>
                      <a:r>
                        <a:rPr lang="ja-JP" sz="1400">
                          <a:latin typeface="MS PGothic" panose="020B0600070205080204" pitchFamily="34" charset="-128"/>
                          <a:ea typeface="MS PGothic" panose="020B0600070205080204" pitchFamily="34" charset="-128"/>
                        </a:rPr>
                        <a:t>コーディネーター・ライオン</a:t>
                      </a:r>
                    </a:p>
                  </a:txBody>
                  <a:tcPr/>
                </a:tc>
                <a:tc>
                  <a:txBody>
                    <a:bodyPr/>
                    <a:lstStyle/>
                    <a:p>
                      <a:r>
                        <a:rPr lang="ja-JP" sz="1400">
                          <a:latin typeface="MS PGothic" panose="020B0600070205080204" pitchFamily="34" charset="-128"/>
                          <a:ea typeface="MS PGothic" panose="020B0600070205080204" pitchFamily="34" charset="-128"/>
                        </a:rPr>
                        <a:t>コーディネーター・ライオン</a:t>
                      </a:r>
                    </a:p>
                  </a:txBody>
                  <a:tcPr/>
                </a:tc>
                <a:tc>
                  <a:txBody>
                    <a:bodyPr/>
                    <a:lstStyle/>
                    <a:p>
                      <a:r>
                        <a:rPr lang="ja-JP" sz="1400">
                          <a:latin typeface="MS PGothic" panose="020B0600070205080204" pitchFamily="34" charset="-128"/>
                          <a:ea typeface="MS PGothic" panose="020B0600070205080204" pitchFamily="34" charset="-128"/>
                        </a:rPr>
                        <a:t>コーディネーター・ライオン</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2"/>
                  </a:ext>
                </a:extLst>
              </a:tr>
              <a:tr h="370840">
                <a:tc>
                  <a:txBody>
                    <a:bodyPr/>
                    <a:lstStyle/>
                    <a:p>
                      <a:r>
                        <a:rPr lang="ja-JP" sz="1400">
                          <a:latin typeface="MS PGothic" panose="020B0600070205080204" pitchFamily="34" charset="-128"/>
                          <a:ea typeface="MS PGothic" panose="020B0600070205080204" pitchFamily="34" charset="-128"/>
                        </a:rPr>
                        <a:t>地区GMTコーディネーター</a:t>
                      </a:r>
                    </a:p>
                  </a:txBody>
                  <a:tcPr/>
                </a:tc>
                <a:tc>
                  <a:txBody>
                    <a:bodyPr/>
                    <a:lstStyle/>
                    <a:p>
                      <a:r>
                        <a:rPr lang="ja-JP" sz="1400">
                          <a:latin typeface="MS PGothic" panose="020B0600070205080204" pitchFamily="34" charset="-128"/>
                          <a:ea typeface="MS PGothic" panose="020B0600070205080204" pitchFamily="34" charset="-128"/>
                        </a:rPr>
                        <a:t>地区GMTコーディネーター</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3"/>
                  </a:ext>
                </a:extLst>
              </a:tr>
              <a:tr h="370840">
                <a:tc>
                  <a:txBody>
                    <a:bodyPr/>
                    <a:lstStyle/>
                    <a:p>
                      <a:r>
                        <a:rPr lang="ja-JP" sz="1400" dirty="0">
                          <a:latin typeface="MS PGothic" panose="020B0600070205080204" pitchFamily="34" charset="-128"/>
                          <a:ea typeface="MS PGothic" panose="020B0600070205080204" pitchFamily="34" charset="-128"/>
                        </a:rPr>
                        <a:t>スポンサークラブ</a:t>
                      </a:r>
                      <a:endParaRPr lang="en-US" altLang="ja-JP" sz="1400" dirty="0">
                        <a:latin typeface="MS PGothic" panose="020B0600070205080204" pitchFamily="34" charset="-128"/>
                        <a:ea typeface="MS PGothic" panose="020B0600070205080204" pitchFamily="34" charset="-128"/>
                      </a:endParaRPr>
                    </a:p>
                    <a:p>
                      <a:r>
                        <a:rPr lang="ja-JP" sz="1400" dirty="0">
                          <a:latin typeface="MS PGothic" panose="020B0600070205080204" pitchFamily="34" charset="-128"/>
                          <a:ea typeface="MS PGothic" panose="020B0600070205080204" pitchFamily="34" charset="-128"/>
                        </a:rPr>
                        <a:t>会長</a:t>
                      </a:r>
                    </a:p>
                  </a:txBody>
                  <a:tcPr/>
                </a:tc>
                <a:tc>
                  <a:txBody>
                    <a:bodyPr/>
                    <a:lstStyle/>
                    <a:p>
                      <a:r>
                        <a:rPr lang="ja-JP" sz="1400" dirty="0">
                          <a:latin typeface="MS PGothic" panose="020B0600070205080204" pitchFamily="34" charset="-128"/>
                          <a:ea typeface="MS PGothic" panose="020B0600070205080204" pitchFamily="34" charset="-128"/>
                        </a:rPr>
                        <a:t>スポンサークラブ</a:t>
                      </a:r>
                      <a:endParaRPr lang="en-US" altLang="ja-JP" sz="1400" dirty="0">
                        <a:latin typeface="MS PGothic" panose="020B0600070205080204" pitchFamily="34" charset="-128"/>
                        <a:ea typeface="MS PGothic" panose="020B0600070205080204" pitchFamily="34" charset="-128"/>
                      </a:endParaRPr>
                    </a:p>
                    <a:p>
                      <a:r>
                        <a:rPr lang="ja-JP" sz="1400" dirty="0">
                          <a:latin typeface="MS PGothic" panose="020B0600070205080204" pitchFamily="34" charset="-128"/>
                          <a:ea typeface="MS PGothic" panose="020B0600070205080204" pitchFamily="34" charset="-128"/>
                        </a:rPr>
                        <a:t>会長</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4"/>
                  </a:ext>
                </a:extLst>
              </a:tr>
              <a:tr h="370840">
                <a:tc>
                  <a:txBody>
                    <a:bodyPr/>
                    <a:lstStyle/>
                    <a:p>
                      <a:r>
                        <a:rPr lang="ja-JP" sz="1400" dirty="0">
                          <a:latin typeface="MS PGothic" panose="020B0600070205080204" pitchFamily="34" charset="-128"/>
                          <a:ea typeface="MS PGothic" panose="020B0600070205080204" pitchFamily="34" charset="-128"/>
                        </a:rPr>
                        <a:t>スポンサークラブ</a:t>
                      </a:r>
                      <a:endParaRPr lang="en-US" altLang="ja-JP" sz="1400" dirty="0">
                        <a:latin typeface="MS PGothic" panose="020B0600070205080204" pitchFamily="34" charset="-128"/>
                        <a:ea typeface="MS PGothic" panose="020B0600070205080204" pitchFamily="34" charset="-128"/>
                      </a:endParaRPr>
                    </a:p>
                    <a:p>
                      <a:r>
                        <a:rPr lang="ja-JP" sz="1400" dirty="0">
                          <a:latin typeface="MS PGothic" panose="020B0600070205080204" pitchFamily="34" charset="-128"/>
                          <a:ea typeface="MS PGothic" panose="020B0600070205080204" pitchFamily="34" charset="-128"/>
                        </a:rPr>
                        <a:t>幹事</a:t>
                      </a:r>
                    </a:p>
                  </a:txBody>
                  <a:tcPr/>
                </a:tc>
                <a:tc>
                  <a:txBody>
                    <a:bodyPr/>
                    <a:lstStyle/>
                    <a:p>
                      <a:r>
                        <a:rPr lang="ja-JP" sz="1400" dirty="0">
                          <a:latin typeface="MS PGothic" panose="020B0600070205080204" pitchFamily="34" charset="-128"/>
                          <a:ea typeface="MS PGothic" panose="020B0600070205080204" pitchFamily="34" charset="-128"/>
                        </a:rPr>
                        <a:t>スポンサークラブ</a:t>
                      </a:r>
                      <a:endParaRPr lang="en-US" altLang="ja-JP" sz="1400" dirty="0">
                        <a:latin typeface="MS PGothic" panose="020B0600070205080204" pitchFamily="34" charset="-128"/>
                        <a:ea typeface="MS PGothic" panose="020B0600070205080204" pitchFamily="34" charset="-128"/>
                      </a:endParaRPr>
                    </a:p>
                    <a:p>
                      <a:r>
                        <a:rPr lang="ja-JP" sz="1400" dirty="0">
                          <a:latin typeface="MS PGothic" panose="020B0600070205080204" pitchFamily="34" charset="-128"/>
                          <a:ea typeface="MS PGothic" panose="020B0600070205080204" pitchFamily="34" charset="-128"/>
                        </a:rPr>
                        <a:t>幹事</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5"/>
                  </a:ext>
                </a:extLst>
              </a:tr>
              <a:tr h="370840">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r>
                        <a:rPr lang="ja-JP" sz="1400">
                          <a:latin typeface="MS PGothic" panose="020B0600070205080204" pitchFamily="34" charset="-128"/>
                          <a:ea typeface="MS PGothic" panose="020B0600070205080204" pitchFamily="34" charset="-128"/>
                        </a:rPr>
                        <a:t>新クラブ会長</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6"/>
                  </a:ext>
                </a:extLst>
              </a:tr>
              <a:tr h="370840">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r>
                        <a:rPr lang="ja-JP" sz="1400">
                          <a:latin typeface="MS PGothic" panose="020B0600070205080204" pitchFamily="34" charset="-128"/>
                          <a:ea typeface="MS PGothic" panose="020B0600070205080204" pitchFamily="34" charset="-128"/>
                        </a:rPr>
                        <a:t>新クラブ幹事</a:t>
                      </a: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tc>
                  <a:txBody>
                    <a:bodyPr/>
                    <a:lstStyle/>
                    <a:p>
                      <a:endParaRPr lang="en-US" sz="1400" dirty="0">
                        <a:latin typeface="MS PGothic" panose="020B0600070205080204" pitchFamily="34" charset="-128"/>
                        <a:ea typeface="MS PGothic" panose="020B0600070205080204" pitchFamily="34" charset="-128"/>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78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07733" y="1931246"/>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dirty="0">
                <a:solidFill>
                  <a:srgbClr val="55565A"/>
                </a:solidFill>
                <a:latin typeface="MS PGothic" panose="020B0600070205080204" pitchFamily="34" charset="-128"/>
                <a:ea typeface="MS PGothic" panose="020B0600070205080204" pitchFamily="34" charset="-128"/>
              </a:rPr>
              <a:t>新クラブチャーター申請書は、MyLCIを通じてオンラインで提出します。申請書を提出するには、以下のステップに従ってください。  </a:t>
            </a:r>
          </a:p>
          <a:p>
            <a:endParaRPr lang="en-US" sz="1800" kern="0" dirty="0">
              <a:solidFill>
                <a:srgbClr val="55565A"/>
              </a:solidFill>
              <a:latin typeface="MS PGothic" panose="020B0600070205080204" pitchFamily="34" charset="-128"/>
              <a:ea typeface="MS PGothic" panose="020B0600070205080204" pitchFamily="34" charset="-128"/>
            </a:endParaRPr>
          </a:p>
          <a:p>
            <a:r>
              <a:rPr lang="ja-JP" sz="1800" dirty="0">
                <a:solidFill>
                  <a:srgbClr val="0070C0"/>
                </a:solidFill>
                <a:latin typeface="MS PGothic" panose="020B0600070205080204" pitchFamily="34" charset="-128"/>
                <a:ea typeface="MS PGothic" panose="020B0600070205080204" pitchFamily="34" charset="-128"/>
              </a:rPr>
              <a:t>ステップ1</a:t>
            </a:r>
            <a:r>
              <a:rPr lang="ja-JP" sz="1800" dirty="0">
                <a:solidFill>
                  <a:srgbClr val="55565A"/>
                </a:solidFill>
                <a:latin typeface="MS PGothic" panose="020B0600070205080204" pitchFamily="34" charset="-128"/>
                <a:ea typeface="MS PGothic" panose="020B0600070205080204" pitchFamily="34" charset="-128"/>
              </a:rPr>
              <a:t>：  </a:t>
            </a:r>
            <a:r>
              <a:rPr lang="ja-JP" sz="1800" dirty="0">
                <a:latin typeface="MS PGothic" panose="020B0600070205080204" pitchFamily="34" charset="-128"/>
                <a:ea typeface="MS PGothic" panose="020B0600070205080204" pitchFamily="34" charset="-128"/>
              </a:rPr>
              <a:t>MyLCIへログインします。  </a:t>
            </a:r>
            <a:r>
              <a:rPr lang="ja-JP" sz="1800" dirty="0">
                <a:solidFill>
                  <a:srgbClr val="55565A"/>
                </a:solidFill>
                <a:latin typeface="MS PGothic" panose="020B0600070205080204" pitchFamily="34" charset="-128"/>
                <a:ea typeface="MS PGothic" panose="020B0600070205080204" pitchFamily="34" charset="-128"/>
                <a:hlinkClick r:id="rId3"/>
              </a:rPr>
              <a:t>www.lionsclubs.org</a:t>
            </a:r>
            <a:r>
              <a:rPr lang="ja-JP" sz="1800" dirty="0">
                <a:solidFill>
                  <a:srgbClr val="55565A"/>
                </a:solidFill>
                <a:latin typeface="MS PGothic" panose="020B0600070205080204" pitchFamily="34" charset="-128"/>
                <a:ea typeface="MS PGothic" panose="020B0600070205080204" pitchFamily="34" charset="-128"/>
              </a:rPr>
              <a:t>へアクセスし、画面上部の </a:t>
            </a:r>
            <a:r>
              <a:rPr lang="ja-JP" altLang="en-US" sz="1800" dirty="0">
                <a:solidFill>
                  <a:srgbClr val="55565A"/>
                </a:solidFill>
                <a:latin typeface="MS PGothic" panose="020B0600070205080204" pitchFamily="34" charset="-128"/>
                <a:ea typeface="MS PGothic" panose="020B0600070205080204" pitchFamily="34" charset="-128"/>
              </a:rPr>
              <a:t>会員ログイン</a:t>
            </a:r>
            <a:r>
              <a:rPr lang="ja-JP" sz="1800" dirty="0">
                <a:solidFill>
                  <a:srgbClr val="55565A"/>
                </a:solidFill>
                <a:latin typeface="MS PGothic" panose="020B0600070205080204" pitchFamily="34" charset="-128"/>
                <a:ea typeface="MS PGothic" panose="020B0600070205080204" pitchFamily="34" charset="-128"/>
              </a:rPr>
              <a:t>をクリックします。</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9872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新クラブ申請書を提出：MyLCI</a:t>
            </a:r>
          </a:p>
        </p:txBody>
      </p:sp>
      <p:pic>
        <p:nvPicPr>
          <p:cNvPr id="12" name="Emblem - Black">
            <a:extLst>
              <a:ext uri="{FF2B5EF4-FFF2-40B4-BE49-F238E27FC236}">
                <a16:creationId xmlns:a16="http://schemas.microsoft.com/office/drawing/2014/main" id="{23B94238-2C4D-3849-A30D-49E7CA877EE4}"/>
              </a:ext>
            </a:extLst>
          </p:cNvPr>
          <p:cNvPicPr>
            <a:picLocks noChangeAspect="1"/>
          </p:cNvPicPr>
          <p:nvPr/>
        </p:nvPicPr>
        <p:blipFill rotWithShape="1">
          <a:blip r:embed="rId4">
            <a:alphaModFix amt="1000"/>
          </a:blip>
          <a:srcRect r="22250" b="12347"/>
          <a:stretch/>
        </p:blipFill>
        <p:spPr>
          <a:xfrm>
            <a:off x="6794655" y="1192834"/>
            <a:ext cx="5192890" cy="5546926"/>
          </a:xfrm>
          <a:prstGeom prst="rect">
            <a:avLst/>
          </a:prstGeom>
        </p:spPr>
      </p:pic>
      <p:pic>
        <p:nvPicPr>
          <p:cNvPr id="2" name="Picture 1"/>
          <p:cNvPicPr>
            <a:picLocks noChangeAspect="1"/>
          </p:cNvPicPr>
          <p:nvPr/>
        </p:nvPicPr>
        <p:blipFill>
          <a:blip r:embed="rId5"/>
          <a:stretch>
            <a:fillRect/>
          </a:stretch>
        </p:blipFill>
        <p:spPr>
          <a:xfrm>
            <a:off x="2918935" y="3966297"/>
            <a:ext cx="8415584" cy="1261242"/>
          </a:xfrm>
          <a:prstGeom prst="rect">
            <a:avLst/>
          </a:prstGeom>
        </p:spPr>
      </p:pic>
    </p:spTree>
    <p:extLst>
      <p:ext uri="{BB962C8B-B14F-4D97-AF65-F5344CB8AC3E}">
        <p14:creationId xmlns:p14="http://schemas.microsoft.com/office/powerpoint/2010/main" val="5781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16814"/>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新クラブ申請書を提出：MyLCI</a:t>
            </a:r>
          </a:p>
        </p:txBody>
      </p:sp>
      <p:sp>
        <p:nvSpPr>
          <p:cNvPr id="5" name="Body Copy">
            <a:extLst>
              <a:ext uri="{FF2B5EF4-FFF2-40B4-BE49-F238E27FC236}">
                <a16:creationId xmlns:a16="http://schemas.microsoft.com/office/drawing/2014/main" id="{90080B9E-C426-BF41-B08F-C2859FA9C036}"/>
              </a:ext>
            </a:extLst>
          </p:cNvPr>
          <p:cNvSpPr txBox="1">
            <a:spLocks/>
          </p:cNvSpPr>
          <p:nvPr/>
        </p:nvSpPr>
        <p:spPr>
          <a:xfrm>
            <a:off x="2652453" y="1470988"/>
            <a:ext cx="8875358" cy="94383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dirty="0">
                <a:solidFill>
                  <a:srgbClr val="55565A"/>
                </a:solidFill>
                <a:latin typeface="MS PGothic" panose="020B0600070205080204" pitchFamily="34" charset="-128"/>
                <a:ea typeface="MS PGothic" panose="020B0600070205080204" pitchFamily="34" charset="-128"/>
              </a:rPr>
              <a:t>ステップ 2: </a:t>
            </a:r>
            <a:r>
              <a:rPr lang="ja-JP" sz="1800" b="1" dirty="0">
                <a:solidFill>
                  <a:schemeClr val="accent1"/>
                </a:solidFill>
                <a:latin typeface="MS PGothic" panose="020B0600070205080204" pitchFamily="34" charset="-128"/>
                <a:ea typeface="MS PGothic" panose="020B0600070205080204" pitchFamily="34" charset="-128"/>
              </a:rPr>
              <a:t>ユニバーサル・ログイン </a:t>
            </a:r>
          </a:p>
          <a:p>
            <a:r>
              <a:rPr lang="ja-JP" sz="1800" dirty="0">
                <a:solidFill>
                  <a:srgbClr val="55565A"/>
                </a:solidFill>
                <a:latin typeface="MS PGothic" panose="020B0600070205080204" pitchFamily="34" charset="-128"/>
                <a:ea typeface="MS PGothic" panose="020B0600070205080204" pitchFamily="34" charset="-128"/>
              </a:rPr>
              <a:t>ユニバーサル・ログインのページが表示されます。</a:t>
            </a:r>
            <a:r>
              <a:rPr lang="ja-JP" sz="1800" dirty="0">
                <a:latin typeface="MS PGothic" panose="020B0600070205080204" pitchFamily="34" charset="-128"/>
                <a:ea typeface="MS PGothic" panose="020B0600070205080204" pitchFamily="34" charset="-128"/>
              </a:rPr>
              <a:t>MyLCIの下の</a:t>
            </a:r>
            <a:r>
              <a:rPr lang="ja-JP" sz="1800" b="1" dirty="0">
                <a:solidFill>
                  <a:srgbClr val="0070C0"/>
                </a:solidFill>
                <a:latin typeface="MS PGothic" panose="020B0600070205080204" pitchFamily="34" charset="-128"/>
                <a:ea typeface="MS PGothic" panose="020B0600070205080204" pitchFamily="34" charset="-128"/>
              </a:rPr>
              <a:t>GO</a:t>
            </a:r>
            <a:r>
              <a:rPr lang="ja-JP" sz="1800" dirty="0">
                <a:latin typeface="MS PGothic" panose="020B0600070205080204" pitchFamily="34" charset="-128"/>
                <a:ea typeface="MS PGothic" panose="020B0600070205080204" pitchFamily="34" charset="-128"/>
              </a:rPr>
              <a:t>ボタンを選択してください。</a:t>
            </a:r>
          </a:p>
          <a:p>
            <a:endParaRPr lang="en-US" sz="1800" kern="0" dirty="0">
              <a:solidFill>
                <a:srgbClr val="55565A"/>
              </a:solidFill>
              <a:latin typeface="MS PGothic" panose="020B0600070205080204" pitchFamily="34" charset="-128"/>
              <a:ea typeface="MS PGothic" panose="020B0600070205080204" pitchFamily="34" charset="-128"/>
            </a:endParaRPr>
          </a:p>
          <a:p>
            <a:endParaRPr lang="en-US" sz="1800" kern="0" dirty="0">
              <a:solidFill>
                <a:srgbClr val="55565A"/>
              </a:solidFill>
              <a:latin typeface="MS PGothic" panose="020B0600070205080204" pitchFamily="34" charset="-128"/>
              <a:ea typeface="MS PGothic" panose="020B0600070205080204" pitchFamily="34" charset="-128"/>
            </a:endParaRPr>
          </a:p>
        </p:txBody>
      </p:sp>
      <p:pic>
        <p:nvPicPr>
          <p:cNvPr id="6" name="Picture 5"/>
          <p:cNvPicPr>
            <a:picLocks noChangeAspect="1"/>
          </p:cNvPicPr>
          <p:nvPr/>
        </p:nvPicPr>
        <p:blipFill>
          <a:blip r:embed="rId2"/>
          <a:stretch>
            <a:fillRect/>
          </a:stretch>
        </p:blipFill>
        <p:spPr>
          <a:xfrm>
            <a:off x="2542073" y="2514772"/>
            <a:ext cx="8985738" cy="4110656"/>
          </a:xfrm>
          <a:prstGeom prst="rect">
            <a:avLst/>
          </a:prstGeom>
        </p:spPr>
      </p:pic>
      <p:sp>
        <p:nvSpPr>
          <p:cNvPr id="7" name="Yellow Bar">
            <a:extLst>
              <a:ext uri="{FF2B5EF4-FFF2-40B4-BE49-F238E27FC236}">
                <a16:creationId xmlns:a16="http://schemas.microsoft.com/office/drawing/2014/main" id="{E613AEAA-1AC3-4B80-99BE-7799423EED1A}"/>
              </a:ext>
            </a:extLst>
          </p:cNvPr>
          <p:cNvSpPr/>
          <p:nvPr/>
        </p:nvSpPr>
        <p:spPr>
          <a:xfrm>
            <a:off x="2931346" y="130981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281007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新クラブ申請書を提出：MyLCI</a:t>
            </a:r>
          </a:p>
        </p:txBody>
      </p:sp>
      <p:sp>
        <p:nvSpPr>
          <p:cNvPr id="5" name="Yellow Bar">
            <a:extLst>
              <a:ext uri="{FF2B5EF4-FFF2-40B4-BE49-F238E27FC236}">
                <a16:creationId xmlns:a16="http://schemas.microsoft.com/office/drawing/2014/main" id="{E51C4DA4-A142-A94A-BC66-DF4ADD1F27BE}"/>
              </a:ext>
            </a:extLst>
          </p:cNvPr>
          <p:cNvSpPr/>
          <p:nvPr/>
        </p:nvSpPr>
        <p:spPr>
          <a:xfrm>
            <a:off x="2978804" y="1373639"/>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907733" y="1931246"/>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800" dirty="0">
                <a:solidFill>
                  <a:srgbClr val="0070C0"/>
                </a:solidFill>
                <a:latin typeface="MS PGothic" panose="020B0600070205080204" pitchFamily="34" charset="-128"/>
                <a:ea typeface="MS PGothic" panose="020B0600070205080204" pitchFamily="34" charset="-128"/>
              </a:rPr>
              <a:t>ステップ3</a:t>
            </a:r>
            <a:r>
              <a:rPr lang="ja-JP" sz="1800" dirty="0">
                <a:solidFill>
                  <a:srgbClr val="55565A"/>
                </a:solidFill>
                <a:latin typeface="MS PGothic" panose="020B0600070205080204" pitchFamily="34" charset="-128"/>
                <a:ea typeface="MS PGothic" panose="020B0600070205080204" pitchFamily="34" charset="-128"/>
              </a:rPr>
              <a:t>：  </a:t>
            </a:r>
            <a:r>
              <a:rPr lang="ja-JP" sz="1800" b="1" dirty="0">
                <a:solidFill>
                  <a:srgbClr val="55565A"/>
                </a:solidFill>
                <a:latin typeface="MS PGothic" panose="020B0600070205080204" pitchFamily="34" charset="-128"/>
                <a:ea typeface="MS PGothic" panose="020B0600070205080204" pitchFamily="34" charset="-128"/>
              </a:rPr>
              <a:t>「ライオンズクラブ」</a:t>
            </a:r>
            <a:r>
              <a:rPr lang="ja-JP" sz="1800" dirty="0">
                <a:solidFill>
                  <a:srgbClr val="55565A"/>
                </a:solidFill>
                <a:latin typeface="MS PGothic" panose="020B0600070205080204" pitchFamily="34" charset="-128"/>
                <a:ea typeface="MS PGothic" panose="020B0600070205080204" pitchFamily="34" charset="-128"/>
              </a:rPr>
              <a:t>タブをクリックし、</a:t>
            </a:r>
            <a:r>
              <a:rPr lang="ja-JP" sz="1800" i="1" dirty="0">
                <a:solidFill>
                  <a:srgbClr val="55565A"/>
                </a:solidFill>
                <a:latin typeface="MS PGothic" panose="020B0600070205080204" pitchFamily="34" charset="-128"/>
                <a:ea typeface="MS PGothic" panose="020B0600070205080204" pitchFamily="34" charset="-128"/>
              </a:rPr>
              <a:t>ドロップダウンから</a:t>
            </a:r>
            <a:r>
              <a:rPr lang="ja-JP" sz="1800" b="1" i="1" dirty="0">
                <a:solidFill>
                  <a:srgbClr val="55565A"/>
                </a:solidFill>
                <a:latin typeface="MS PGothic" panose="020B0600070205080204" pitchFamily="34" charset="-128"/>
                <a:ea typeface="MS PGothic" panose="020B0600070205080204" pitchFamily="34" charset="-128"/>
              </a:rPr>
              <a:t>「新クラブ申請」</a:t>
            </a:r>
            <a:r>
              <a:rPr lang="ja-JP" sz="1800" i="1" dirty="0">
                <a:solidFill>
                  <a:srgbClr val="55565A"/>
                </a:solidFill>
                <a:latin typeface="MS PGothic" panose="020B0600070205080204" pitchFamily="34" charset="-128"/>
                <a:ea typeface="MS PGothic" panose="020B0600070205080204" pitchFamily="34" charset="-128"/>
              </a:rPr>
              <a:t>をクリックします。</a:t>
            </a:r>
            <a:r>
              <a:rPr lang="ja-JP" sz="1800" b="1" dirty="0">
                <a:solidFill>
                  <a:srgbClr val="55565A"/>
                </a:solidFill>
                <a:latin typeface="MS PGothic" panose="020B0600070205080204" pitchFamily="34" charset="-128"/>
                <a:ea typeface="MS PGothic" panose="020B0600070205080204" pitchFamily="34" charset="-128"/>
              </a:rPr>
              <a:t>「クラブを登録」</a:t>
            </a:r>
            <a:r>
              <a:rPr lang="ja-JP" sz="1800" dirty="0">
                <a:solidFill>
                  <a:srgbClr val="55565A"/>
                </a:solidFill>
                <a:latin typeface="MS PGothic" panose="020B0600070205080204" pitchFamily="34" charset="-128"/>
                <a:ea typeface="MS PGothic" panose="020B0600070205080204" pitchFamily="34" charset="-128"/>
              </a:rPr>
              <a:t>ボタンをクリックしてください。</a:t>
            </a:r>
          </a:p>
          <a:p>
            <a:endParaRPr lang="en-US" sz="1800" i="1" kern="0" dirty="0">
              <a:solidFill>
                <a:srgbClr val="55565A"/>
              </a:solidFill>
              <a:latin typeface="MS PGothic" panose="020B0600070205080204" pitchFamily="34" charset="-128"/>
              <a:ea typeface="MS PGothic" panose="020B0600070205080204" pitchFamily="34" charset="-128"/>
            </a:endParaRPr>
          </a:p>
          <a:p>
            <a:endParaRPr lang="en-US" sz="1800" i="1" kern="0" dirty="0">
              <a:solidFill>
                <a:srgbClr val="55565A"/>
              </a:solidFill>
              <a:latin typeface="MS PGothic" panose="020B0600070205080204" pitchFamily="34" charset="-128"/>
              <a:ea typeface="MS PGothic" panose="020B0600070205080204" pitchFamily="34" charset="-128"/>
            </a:endParaRPr>
          </a:p>
        </p:txBody>
      </p:sp>
      <p:pic>
        <p:nvPicPr>
          <p:cNvPr id="7" name="Picture 6"/>
          <p:cNvPicPr>
            <a:picLocks noChangeAspect="1"/>
          </p:cNvPicPr>
          <p:nvPr/>
        </p:nvPicPr>
        <p:blipFill>
          <a:blip r:embed="rId3"/>
          <a:stretch>
            <a:fillRect/>
          </a:stretch>
        </p:blipFill>
        <p:spPr>
          <a:xfrm>
            <a:off x="2787689" y="2869732"/>
            <a:ext cx="3308311" cy="3779434"/>
          </a:xfrm>
          <a:prstGeom prst="rect">
            <a:avLst/>
          </a:prstGeom>
        </p:spPr>
      </p:pic>
      <p:pic>
        <p:nvPicPr>
          <p:cNvPr id="8" name="Picture 7"/>
          <p:cNvPicPr>
            <a:picLocks noChangeAspect="1"/>
          </p:cNvPicPr>
          <p:nvPr/>
        </p:nvPicPr>
        <p:blipFill>
          <a:blip r:embed="rId4"/>
          <a:stretch>
            <a:fillRect/>
          </a:stretch>
        </p:blipFill>
        <p:spPr>
          <a:xfrm>
            <a:off x="7562682" y="3048000"/>
            <a:ext cx="3324225" cy="762000"/>
          </a:xfrm>
          <a:prstGeom prst="rect">
            <a:avLst/>
          </a:prstGeom>
        </p:spPr>
      </p:pic>
      <p:sp>
        <p:nvSpPr>
          <p:cNvPr id="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cxnSp>
        <p:nvCxnSpPr>
          <p:cNvPr id="11" name="Straight Arrow Connector 10"/>
          <p:cNvCxnSpPr/>
          <p:nvPr/>
        </p:nvCxnSpPr>
        <p:spPr>
          <a:xfrm flipH="1" flipV="1">
            <a:off x="5468815" y="4677508"/>
            <a:ext cx="2646485"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15300" y="4160526"/>
            <a:ext cx="2243871" cy="1077218"/>
          </a:xfrm>
          <a:prstGeom prst="rect">
            <a:avLst/>
          </a:prstGeom>
          <a:solidFill>
            <a:schemeClr val="accent1"/>
          </a:solidFill>
        </p:spPr>
        <p:txBody>
          <a:bodyPr wrap="square" rtlCol="0">
            <a:spAutoFit/>
          </a:bodyPr>
          <a:lstStyle/>
          <a:p>
            <a:r>
              <a:rPr lang="ja-JP" sz="1600" dirty="0">
                <a:latin typeface="MS PGothic" panose="020B0600070205080204" pitchFamily="34" charset="-128"/>
                <a:ea typeface="MS PGothic" panose="020B0600070205080204" pitchFamily="34" charset="-128"/>
              </a:rPr>
              <a:t>重要：  プロセス中に新クラブへアクセスするには、常にこのステップを利用します。</a:t>
            </a:r>
          </a:p>
        </p:txBody>
      </p:sp>
    </p:spTree>
    <p:extLst>
      <p:ext uri="{BB962C8B-B14F-4D97-AF65-F5344CB8AC3E}">
        <p14:creationId xmlns:p14="http://schemas.microsoft.com/office/powerpoint/2010/main" val="151293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34179" y="-23547"/>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962595" y="130863"/>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rgbClr val="00338D"/>
                </a:solidFill>
                <a:latin typeface="MS PGothic" panose="020B0600070205080204" pitchFamily="34" charset="-128"/>
                <a:ea typeface="MS PGothic" panose="020B0600070205080204" pitchFamily="34" charset="-128"/>
              </a:rPr>
              <a:t>新クラブ申請書を提出：MyLCI</a:t>
            </a:r>
          </a:p>
        </p:txBody>
      </p:sp>
      <p:sp>
        <p:nvSpPr>
          <p:cNvPr id="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920106" y="920110"/>
            <a:ext cx="8875358" cy="78168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1600" b="1" dirty="0">
                <a:solidFill>
                  <a:srgbClr val="0070C0"/>
                </a:solidFill>
                <a:latin typeface="MS PGothic" panose="020B0600070205080204" pitchFamily="34" charset="-128"/>
                <a:ea typeface="MS PGothic" panose="020B0600070205080204" pitchFamily="34" charset="-128"/>
              </a:rPr>
              <a:t>ステップ 4:  申請書提出 ‐ </a:t>
            </a:r>
            <a:r>
              <a:rPr lang="ja-JP" sz="1600" dirty="0">
                <a:latin typeface="MS PGothic" panose="020B0600070205080204" pitchFamily="34" charset="-128"/>
                <a:ea typeface="MS PGothic" panose="020B0600070205080204" pitchFamily="34" charset="-128"/>
              </a:rPr>
              <a:t>情報をすべて入力</a:t>
            </a:r>
            <a:r>
              <a:rPr lang="ja-JP" sz="1600" dirty="0">
                <a:solidFill>
                  <a:srgbClr val="55565A"/>
                </a:solidFill>
                <a:latin typeface="MS PGothic" panose="020B0600070205080204" pitchFamily="34" charset="-128"/>
                <a:ea typeface="MS PGothic" panose="020B0600070205080204" pitchFamily="34" charset="-128"/>
              </a:rPr>
              <a:t>します。申請を次の段階に進めるには、必ず「クラブ結成の基準」ボックスと地区ガバナーへ提出するためのボックスをクリックし、保存ボタンをクリックしてください。</a:t>
            </a:r>
          </a:p>
          <a:p>
            <a:endParaRPr lang="en-US" sz="1800" i="1" kern="0" dirty="0">
              <a:solidFill>
                <a:srgbClr val="55565A"/>
              </a:solidFill>
            </a:endParaRPr>
          </a:p>
          <a:p>
            <a:endParaRPr lang="en-US" sz="1800" i="1" kern="0" dirty="0">
              <a:solidFill>
                <a:srgbClr val="55565A"/>
              </a:solidFill>
            </a:endParaRPr>
          </a:p>
        </p:txBody>
      </p:sp>
      <p:pic>
        <p:nvPicPr>
          <p:cNvPr id="9" name="Picture 8"/>
          <p:cNvPicPr/>
          <p:nvPr/>
        </p:nvPicPr>
        <p:blipFill>
          <a:blip r:embed="rId3"/>
          <a:stretch>
            <a:fillRect/>
          </a:stretch>
        </p:blipFill>
        <p:spPr>
          <a:xfrm>
            <a:off x="3025382" y="1845583"/>
            <a:ext cx="5187460" cy="4730869"/>
          </a:xfrm>
          <a:prstGeom prst="rect">
            <a:avLst/>
          </a:prstGeom>
        </p:spPr>
      </p:pic>
      <p:sp>
        <p:nvSpPr>
          <p:cNvPr id="10" name="Rectangle 9"/>
          <p:cNvSpPr/>
          <p:nvPr/>
        </p:nvSpPr>
        <p:spPr>
          <a:xfrm>
            <a:off x="8242149" y="2526222"/>
            <a:ext cx="3739942" cy="2677656"/>
          </a:xfrm>
          <a:prstGeom prst="rect">
            <a:avLst/>
          </a:prstGeom>
        </p:spPr>
        <p:txBody>
          <a:bodyPr wrap="square">
            <a:spAutoFit/>
          </a:bodyPr>
          <a:lstStyle/>
          <a:p>
            <a:r>
              <a:rPr lang="ja-JP" sz="2000" b="1" dirty="0">
                <a:latin typeface="MS PGothic" panose="020B0600070205080204" pitchFamily="34" charset="-128"/>
                <a:ea typeface="MS PGothic" panose="020B0600070205080204" pitchFamily="34" charset="-128"/>
                <a:cs typeface="Helvetica" panose="020B0604020202020204" pitchFamily="34" charset="0"/>
              </a:rPr>
              <a:t>申請書には6つのセクションがあります：</a:t>
            </a:r>
          </a:p>
          <a:p>
            <a:endParaRPr lang="en-US" sz="2000" dirty="0">
              <a:latin typeface="Helvetica" panose="020B0604020202020204" pitchFamily="34" charset="0"/>
              <a:cs typeface="Helvetica" panose="020B0604020202020204" pitchFamily="34" charset="0"/>
            </a:endParaRP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新クラブ情報</a:t>
            </a: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スポンサークラブ</a:t>
            </a: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新クラブ役員</a:t>
            </a: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想定チャーターメンバー数</a:t>
            </a: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クラブ結成の基準</a:t>
            </a:r>
          </a:p>
          <a:p>
            <a:pPr marL="457200" indent="-457200">
              <a:buFont typeface="+mj-lt"/>
              <a:buAutoNum type="arabicPeriod"/>
            </a:pPr>
            <a:r>
              <a:rPr lang="ja-JP" dirty="0">
                <a:latin typeface="MS PGothic" panose="020B0600070205080204" pitchFamily="34" charset="-128"/>
                <a:ea typeface="MS PGothic" panose="020B0600070205080204" pitchFamily="34" charset="-128"/>
                <a:cs typeface="Helvetica" panose="020B0604020202020204" pitchFamily="34" charset="0"/>
              </a:rPr>
              <a:t>コメント</a:t>
            </a: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dirty="0">
                <a:solidFill>
                  <a:srgbClr val="EBB700"/>
                </a:solidFill>
                <a:latin typeface="MS PGothic" panose="020B0600070205080204" pitchFamily="34" charset="-128"/>
                <a:ea typeface="MS PGothic" panose="020B0600070205080204" pitchFamily="34" charset="-128"/>
              </a:rPr>
              <a:t>申請書の提出</a:t>
            </a:r>
          </a:p>
        </p:txBody>
      </p:sp>
      <p:cxnSp>
        <p:nvCxnSpPr>
          <p:cNvPr id="8" name="Straight Arrow Connector 7"/>
          <p:cNvCxnSpPr/>
          <p:nvPr/>
        </p:nvCxnSpPr>
        <p:spPr>
          <a:xfrm flipH="1">
            <a:off x="5108023" y="5006092"/>
            <a:ext cx="634791" cy="2461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342369" y="6515993"/>
            <a:ext cx="609824" cy="1364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369240" y="5775578"/>
            <a:ext cx="838332" cy="2577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848090" y="4783015"/>
            <a:ext cx="1704501" cy="461665"/>
          </a:xfrm>
          <a:prstGeom prst="rect">
            <a:avLst/>
          </a:prstGeom>
          <a:solidFill>
            <a:srgbClr val="00B0F0"/>
          </a:solidFill>
        </p:spPr>
        <p:txBody>
          <a:bodyPr wrap="square" rtlCol="0">
            <a:spAutoFit/>
          </a:bodyPr>
          <a:lstStyle/>
          <a:p>
            <a:r>
              <a:rPr lang="ja-JP" sz="1200" dirty="0">
                <a:latin typeface="MS PGothic" panose="020B0600070205080204" pitchFamily="34" charset="-128"/>
                <a:ea typeface="MS PGothic" panose="020B0600070205080204" pitchFamily="34" charset="-128"/>
              </a:rPr>
              <a:t>新クラブ結成の基準ボックス</a:t>
            </a:r>
          </a:p>
        </p:txBody>
      </p:sp>
      <p:sp>
        <p:nvSpPr>
          <p:cNvPr id="16" name="TextBox 15"/>
          <p:cNvSpPr txBox="1"/>
          <p:nvPr/>
        </p:nvSpPr>
        <p:spPr>
          <a:xfrm>
            <a:off x="1538654" y="5274029"/>
            <a:ext cx="1381452" cy="461665"/>
          </a:xfrm>
          <a:prstGeom prst="rect">
            <a:avLst/>
          </a:prstGeom>
          <a:solidFill>
            <a:srgbClr val="00B0F0"/>
          </a:solidFill>
        </p:spPr>
        <p:txBody>
          <a:bodyPr wrap="square" rtlCol="0">
            <a:spAutoFit/>
          </a:bodyPr>
          <a:lstStyle/>
          <a:p>
            <a:r>
              <a:rPr lang="ja-JP" sz="1200" dirty="0">
                <a:latin typeface="MS PGothic" panose="020B0600070205080204" pitchFamily="34" charset="-128"/>
                <a:ea typeface="MS PGothic" panose="020B0600070205080204" pitchFamily="34" charset="-128"/>
              </a:rPr>
              <a:t>地区ガバナーへ提出ボックス</a:t>
            </a:r>
          </a:p>
        </p:txBody>
      </p:sp>
      <p:sp>
        <p:nvSpPr>
          <p:cNvPr id="17" name="TextBox 16"/>
          <p:cNvSpPr txBox="1"/>
          <p:nvPr/>
        </p:nvSpPr>
        <p:spPr>
          <a:xfrm>
            <a:off x="1380392" y="6472520"/>
            <a:ext cx="1911219" cy="276999"/>
          </a:xfrm>
          <a:prstGeom prst="rect">
            <a:avLst/>
          </a:prstGeom>
          <a:solidFill>
            <a:srgbClr val="00B0F0"/>
          </a:solidFill>
        </p:spPr>
        <p:txBody>
          <a:bodyPr wrap="square" rtlCol="0">
            <a:spAutoFit/>
          </a:bodyPr>
          <a:lstStyle/>
          <a:p>
            <a:r>
              <a:rPr lang="ja-JP" sz="1200" dirty="0">
                <a:latin typeface="MS PGothic" panose="020B0600070205080204" pitchFamily="34" charset="-128"/>
                <a:ea typeface="MS PGothic" panose="020B0600070205080204" pitchFamily="34" charset="-128"/>
              </a:rPr>
              <a:t>提出するための保存ボタン</a:t>
            </a:r>
          </a:p>
        </p:txBody>
      </p:sp>
      <p:sp>
        <p:nvSpPr>
          <p:cNvPr id="18" name="TextBox 17"/>
          <p:cNvSpPr txBox="1"/>
          <p:nvPr/>
        </p:nvSpPr>
        <p:spPr>
          <a:xfrm>
            <a:off x="8476380" y="2154597"/>
            <a:ext cx="1381452" cy="276999"/>
          </a:xfrm>
          <a:prstGeom prst="rect">
            <a:avLst/>
          </a:prstGeom>
          <a:solidFill>
            <a:srgbClr val="00B0F0"/>
          </a:solidFill>
        </p:spPr>
        <p:txBody>
          <a:bodyPr wrap="square" rtlCol="0">
            <a:spAutoFit/>
          </a:bodyPr>
          <a:lstStyle/>
          <a:p>
            <a:r>
              <a:rPr lang="ja-JP" sz="1200" dirty="0">
                <a:latin typeface="MS PGothic" panose="020B0600070205080204" pitchFamily="34" charset="-128"/>
                <a:ea typeface="MS PGothic" panose="020B0600070205080204" pitchFamily="34" charset="-128"/>
              </a:rPr>
              <a:t>申請段階</a:t>
            </a:r>
          </a:p>
        </p:txBody>
      </p:sp>
      <p:cxnSp>
        <p:nvCxnSpPr>
          <p:cNvPr id="14" name="Straight Arrow Connector 13"/>
          <p:cNvCxnSpPr/>
          <p:nvPr/>
        </p:nvCxnSpPr>
        <p:spPr>
          <a:xfrm flipH="1">
            <a:off x="7863840" y="2323378"/>
            <a:ext cx="540327" cy="52571"/>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E56FF683-9E12-4025-8E85-01B733086A7B}"/>
              </a:ext>
            </a:extLst>
          </p:cNvPr>
          <p:cNvSpPr/>
          <p:nvPr/>
        </p:nvSpPr>
        <p:spPr>
          <a:xfrm>
            <a:off x="3025382" y="1633468"/>
            <a:ext cx="3070618" cy="136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Yellow Bar">
            <a:extLst>
              <a:ext uri="{FF2B5EF4-FFF2-40B4-BE49-F238E27FC236}">
                <a16:creationId xmlns:a16="http://schemas.microsoft.com/office/drawing/2014/main" id="{09633127-C432-43B0-B4BF-269F7985C170}"/>
              </a:ext>
            </a:extLst>
          </p:cNvPr>
          <p:cNvSpPr/>
          <p:nvPr/>
        </p:nvSpPr>
        <p:spPr>
          <a:xfrm>
            <a:off x="3097651" y="716429"/>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15157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000"/>
                                        <p:tgtEl>
                                          <p:spTgt spid="10">
                                            <p:txEl>
                                              <p:pRg st="3" end="3"/>
                                            </p:txEl>
                                          </p:spTgt>
                                        </p:tgtEl>
                                      </p:cBhvr>
                                    </p:animEffect>
                                    <p:anim calcmode="lin" valueType="num">
                                      <p:cBhvr>
                                        <p:cTn id="1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1000"/>
                                        <p:tgtEl>
                                          <p:spTgt spid="10">
                                            <p:txEl>
                                              <p:pRg st="5" end="5"/>
                                            </p:txEl>
                                          </p:spTgt>
                                        </p:tgtEl>
                                      </p:cBhvr>
                                    </p:animEffect>
                                    <p:anim calcmode="lin" valueType="num">
                                      <p:cBhvr>
                                        <p:cTn id="2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000"/>
                                        <p:tgtEl>
                                          <p:spTgt spid="10">
                                            <p:txEl>
                                              <p:pRg st="6" end="6"/>
                                            </p:txEl>
                                          </p:spTgt>
                                        </p:tgtEl>
                                      </p:cBhvr>
                                    </p:animEffect>
                                    <p:anim calcmode="lin" valueType="num">
                                      <p:cBhvr>
                                        <p:cTn id="3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100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1000"/>
                                        <p:tgtEl>
                                          <p:spTgt spid="10">
                                            <p:txEl>
                                              <p:pRg st="7" end="7"/>
                                            </p:txEl>
                                          </p:spTgt>
                                        </p:tgtEl>
                                      </p:cBhvr>
                                    </p:animEffect>
                                    <p:anim calcmode="lin" valueType="num">
                                      <p:cBhvr>
                                        <p:cTn id="3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6498</TotalTime>
  <Words>3306</Words>
  <Application>Microsoft Office PowerPoint</Application>
  <PresentationFormat>Widescreen</PresentationFormat>
  <Paragraphs>244</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Arial</vt:lpstr>
      <vt:lpstr>Calibri</vt:lpstr>
      <vt:lpstr>Courier New</vt:lpstr>
      <vt:lpstr>Helvetica</vt:lpstr>
      <vt:lpstr>Helvetica Neue</vt:lpstr>
      <vt:lpstr>Wingdings</vt:lpstr>
      <vt:lpstr>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Jason</dc:creator>
  <cp:lastModifiedBy>Gray, Tracy</cp:lastModifiedBy>
  <cp:revision>329</cp:revision>
  <dcterms:created xsi:type="dcterms:W3CDTF">2018-11-12T16:45:52Z</dcterms:created>
  <dcterms:modified xsi:type="dcterms:W3CDTF">2023-04-13T16:21:11Z</dcterms:modified>
</cp:coreProperties>
</file>