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0" r:id="rId3"/>
    <p:sldMasterId id="2147483687" r:id="rId4"/>
  </p:sldMasterIdLst>
  <p:notesMasterIdLst>
    <p:notesMasterId r:id="rId21"/>
  </p:notesMasterIdLst>
  <p:handoutMasterIdLst>
    <p:handoutMasterId r:id="rId22"/>
  </p:handoutMasterIdLst>
  <p:sldIdLst>
    <p:sldId id="872" r:id="rId5"/>
    <p:sldId id="1771" r:id="rId6"/>
    <p:sldId id="1768" r:id="rId7"/>
    <p:sldId id="1390" r:id="rId8"/>
    <p:sldId id="1770" r:id="rId9"/>
    <p:sldId id="1389" r:id="rId10"/>
    <p:sldId id="979" r:id="rId11"/>
    <p:sldId id="1772" r:id="rId12"/>
    <p:sldId id="1136" r:id="rId13"/>
    <p:sldId id="894" r:id="rId14"/>
    <p:sldId id="991" r:id="rId15"/>
    <p:sldId id="984" r:id="rId16"/>
    <p:sldId id="917" r:id="rId17"/>
    <p:sldId id="1108" r:id="rId18"/>
    <p:sldId id="884"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E0E3E9-0FFD-F235-3739-E7AEAB902E02}" name="Castillo, Richard" initials="CR" userId="S::Rcastillo@lionsclubs.org::055918b2-66f9-4ee8-bb7a-a237a9cf7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FFC000"/>
    <a:srgbClr val="00338D"/>
    <a:srgbClr val="EBB700"/>
    <a:srgbClr val="F6F6F6"/>
    <a:srgbClr val="407CCA"/>
    <a:srgbClr val="55565A"/>
    <a:srgbClr val="7A2682"/>
    <a:srgbClr val="FF5C35"/>
    <a:srgbClr val="00A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1"/>
    <p:restoredTop sz="65322" autoAdjust="0"/>
  </p:normalViewPr>
  <p:slideViewPr>
    <p:cSldViewPr snapToGrid="0" snapToObjects="1">
      <p:cViewPr varScale="1">
        <p:scale>
          <a:sx n="46" d="100"/>
          <a:sy n="46" d="100"/>
        </p:scale>
        <p:origin x="1278" y="42"/>
      </p:cViewPr>
      <p:guideLst>
        <p:guide orient="horz" pos="2184"/>
        <p:guide pos="3840"/>
      </p:guideLst>
    </p:cSldViewPr>
  </p:slideViewPr>
  <p:outlineViewPr>
    <p:cViewPr>
      <p:scale>
        <a:sx n="33" d="100"/>
        <a:sy n="33" d="100"/>
      </p:scale>
      <p:origin x="0" y="0"/>
    </p:cViewPr>
  </p:outlineViewPr>
  <p:notesTextViewPr>
    <p:cViewPr>
      <p:scale>
        <a:sx n="110" d="100"/>
        <a:sy n="110" d="100"/>
      </p:scale>
      <p:origin x="0" y="0"/>
    </p:cViewPr>
  </p:notesTextViewPr>
  <p:notesViewPr>
    <p:cSldViewPr snapToGrid="0" snapToObjects="1">
      <p:cViewPr varScale="1">
        <p:scale>
          <a:sx n="102" d="100"/>
          <a:sy n="102" d="100"/>
        </p:scale>
        <p:origin x="331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CFACCC-C6A5-11B4-A642-DFF0006426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26B5010-1D0E-54E9-E5C8-DA4A40D339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9A9899-048E-574B-A2D1-98587963863D}" type="datetimeFigureOut">
              <a:rPr lang="en-US" smtClean="0"/>
              <a:t>7/15/2022</a:t>
            </a:fld>
            <a:endParaRPr lang="en-US" dirty="0"/>
          </a:p>
        </p:txBody>
      </p:sp>
      <p:sp>
        <p:nvSpPr>
          <p:cNvPr id="4" name="Footer Placeholder 3">
            <a:extLst>
              <a:ext uri="{FF2B5EF4-FFF2-40B4-BE49-F238E27FC236}">
                <a16:creationId xmlns:a16="http://schemas.microsoft.com/office/drawing/2014/main" id="{FF06510F-53EE-7882-1F21-48103156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8931B7F-509D-0168-5CF1-B299286160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70432C-9A1D-6640-9861-284B9D592B0F}" type="slidenum">
              <a:rPr lang="en-US" smtClean="0"/>
              <a:t>‹#›</a:t>
            </a:fld>
            <a:endParaRPr lang="en-US" dirty="0"/>
          </a:p>
        </p:txBody>
      </p:sp>
    </p:spTree>
    <p:extLst>
      <p:ext uri="{BB962C8B-B14F-4D97-AF65-F5344CB8AC3E}">
        <p14:creationId xmlns:p14="http://schemas.microsoft.com/office/powerpoint/2010/main" val="4192612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こんにちは、</a:t>
            </a:r>
            <a:r>
              <a:rPr lang="en-US" altLang="ja-JP" dirty="0"/>
              <a:t>[</a:t>
            </a:r>
            <a:r>
              <a:rPr lang="ja-JP" altLang="en-US" dirty="0"/>
              <a:t>役職、地区、複数地区、会則地域を入力</a:t>
            </a:r>
            <a:r>
              <a:rPr lang="en-US" altLang="ja-JP" dirty="0"/>
              <a:t>] </a:t>
            </a:r>
            <a:r>
              <a:rPr lang="ja-JP" altLang="en-US" dirty="0"/>
              <a:t>の </a:t>
            </a:r>
            <a:r>
              <a:rPr lang="en-US" altLang="ja-JP" dirty="0"/>
              <a:t>[</a:t>
            </a:r>
            <a:r>
              <a:rPr lang="ja-JP" altLang="en-US" dirty="0"/>
              <a:t>氏名を入力</a:t>
            </a:r>
            <a:r>
              <a:rPr lang="en-US" altLang="ja-JP" dirty="0"/>
              <a:t>] </a:t>
            </a:r>
            <a:r>
              <a:rPr lang="ja-JP" altLang="en-US" dirty="0"/>
              <a:t>です。本日は、ツールおよびクラブ会員委員長を設けることのメリットについてお話しさせていただきます。次のスライド</a:t>
            </a:r>
            <a:endParaRPr lang="ja-JP"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64891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ライオンズの成功を確実なものにするよう、リソースは継続的に更新されています。</a:t>
            </a:r>
            <a:endParaRPr lang="ja-JP" sz="1200" dirty="0"/>
          </a:p>
          <a:p>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266983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0" dirty="0"/>
              <a:t>こちらは、私がこれまで役立つと思った国際協会のリソースの一つである「誘ってみよう！早わかりガイド」です。</a:t>
            </a:r>
            <a:endParaRPr lang="en-US" altLang="ja-JP" b="0" dirty="0"/>
          </a:p>
          <a:p>
            <a:r>
              <a:rPr lang="ja-JP" altLang="en-US" b="0" dirty="0"/>
              <a:t>これは、クラブ会員委員長が勧誘キャンペーンの企画に着手する際の絶好の出発点であり、新会員勧誘の</a:t>
            </a:r>
            <a:r>
              <a:rPr lang="en-US" altLang="ja-JP" b="0" dirty="0"/>
              <a:t>4</a:t>
            </a:r>
            <a:r>
              <a:rPr lang="ja-JP" altLang="en-US" b="0" dirty="0"/>
              <a:t>つのステップが簡単にまとめられています。「誘ってみよう！新会員勧誘ガイド」をお読みになり、これら</a:t>
            </a:r>
            <a:r>
              <a:rPr lang="en-US" altLang="ja-JP" b="0" dirty="0"/>
              <a:t>4</a:t>
            </a:r>
            <a:r>
              <a:rPr lang="ja-JP" altLang="en-US" b="0" dirty="0"/>
              <a:t>つのステップのそれぞれについて理解を深めてください。このガイドは世界中のライオンズによって利用されてきました。成功した会員委員長はその内容を役立てており、クラブが勧誘キャンペーンを確実に成功させるために役立つ、と請け合っています。</a:t>
            </a:r>
            <a:endParaRPr lang="ja-JP" b="0" dirty="0"/>
          </a:p>
        </p:txBody>
      </p:sp>
    </p:spTree>
    <p:extLst>
      <p:ext uri="{BB962C8B-B14F-4D97-AF65-F5344CB8AC3E}">
        <p14:creationId xmlns:p14="http://schemas.microsoft.com/office/powerpoint/2010/main" val="142303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112311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 </a:t>
            </a:r>
            <a:r>
              <a:rPr lang="ja-JP" altLang="en-US" dirty="0"/>
              <a:t>を入力</a:t>
            </a:r>
            <a:r>
              <a:rPr lang="en-US" altLang="ja-JP" dirty="0"/>
              <a:t>]% (</a:t>
            </a:r>
            <a:r>
              <a:rPr lang="ja-JP" altLang="en-US" dirty="0"/>
              <a:t>会員委員長のいるクラブをインプットする。例：</a:t>
            </a:r>
            <a:r>
              <a:rPr lang="en-US" altLang="ja-JP" dirty="0"/>
              <a:t>1,000) </a:t>
            </a:r>
            <a:r>
              <a:rPr lang="ja-JP" altLang="en-US" dirty="0"/>
              <a:t>が、クラブ会員委員長を任命済み</a:t>
            </a:r>
            <a:endParaRPr lang="ja-JP" dirty="0"/>
          </a:p>
          <a:p>
            <a:endParaRPr lang="en-US" dirty="0"/>
          </a:p>
          <a:p>
            <a:r>
              <a:rPr lang="en-US" altLang="ja-JP" dirty="0"/>
              <a:t>[</a:t>
            </a:r>
            <a:r>
              <a:rPr lang="ja-JP" altLang="en-US" dirty="0"/>
              <a:t>地区、複合地区、会則地域を入力</a:t>
            </a:r>
            <a:r>
              <a:rPr lang="en-US" altLang="ja-JP" dirty="0"/>
              <a:t>] </a:t>
            </a:r>
            <a:r>
              <a:rPr lang="ja-JP" altLang="en-US" dirty="0"/>
              <a:t>の　</a:t>
            </a:r>
            <a:r>
              <a:rPr lang="en-US" altLang="ja-JP" dirty="0"/>
              <a:t>[# </a:t>
            </a:r>
            <a:r>
              <a:rPr lang="ja-JP" altLang="en-US" dirty="0"/>
              <a:t>を入力</a:t>
            </a:r>
            <a:r>
              <a:rPr lang="en-US" altLang="ja-JP" dirty="0"/>
              <a:t>]% (</a:t>
            </a:r>
            <a:r>
              <a:rPr lang="ja-JP" altLang="en-US" dirty="0"/>
              <a:t>会員委員長のいないクラブをインプットする。例：</a:t>
            </a:r>
            <a:r>
              <a:rPr lang="en-US" altLang="ja-JP" dirty="0"/>
              <a:t>800) </a:t>
            </a:r>
            <a:r>
              <a:rPr lang="ja-JP" altLang="en-US" dirty="0"/>
              <a:t>のクラブは、クラブ会員委員長が空席</a:t>
            </a:r>
            <a:endParaRPr lang="ja-JP"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37712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800" dirty="0">
                <a:latin typeface="Calibri" panose="020F0502020204030204" pitchFamily="34" charset="0"/>
                <a:ea typeface="Calibri" panose="020F0502020204030204" pitchFamily="34" charset="0"/>
              </a:rPr>
              <a:t>クラブが会員委員長とともに成し遂げてきた成功には、どのようなものがありますか？</a:t>
            </a:r>
            <a:endParaRPr lang="ja-JP" sz="1800" dirty="0">
              <a:latin typeface="Calibri" panose="020F0502020204030204" pitchFamily="34" charset="0"/>
              <a:ea typeface="Calibri" panose="020F0502020204030204" pitchFamily="34" charset="0"/>
            </a:endParaRPr>
          </a:p>
          <a:p>
            <a:r>
              <a:rPr lang="ja-JP" altLang="en-US" sz="1800">
                <a:latin typeface="Calibri" panose="020F0502020204030204" pitchFamily="34" charset="0"/>
              </a:rPr>
              <a:t>クラブのために、会員委員長が直面する課題にはどのようなものがありますか？</a:t>
            </a:r>
            <a:endParaRPr lang="ja-JP" sz="18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214305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クラブ会員委員長を設ける理由のいくつかをご紹介します。</a:t>
            </a:r>
            <a:endParaRPr lang="ja-JP" dirty="0"/>
          </a:p>
          <a:p>
            <a:endParaRPr lang="en-US" dirty="0"/>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ja-JP" altLang="en-US"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会員増強計画を立てる</a:t>
            </a:r>
            <a:endParaRPr kumimoji="0" lang="ja-JP"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endParaRP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ja-JP" altLang="en-US"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時間をかけて新会員を勧誘するための短期・長期の目標を見極めますが、何よりも重要なのは、「誘ってみる」ことができるようクラブの他のメンバーを育成することです</a:t>
            </a:r>
            <a:endParaRPr kumimoji="0" lang="ja-JP"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endParaRP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ja-JP" altLang="en-US"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会員がクラブに馴染めるよう配慮する</a:t>
            </a:r>
            <a:endParaRPr kumimoji="0" lang="ja-JP"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endParaRP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ja-JP" altLang="en-US"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会員が、クラブと協会の歴史的な節目、年次奉仕事業、例会の実施方法、クラブ、ゾーン／リジョンおよび地区内でのリーダーシップの機会を理解できるようにします</a:t>
            </a:r>
            <a:endParaRPr kumimoji="0" lang="ja-JP"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endParaRP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ja-JP" altLang="en-US"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人々の目に触れる奉仕活動のイベントで、他のクラブ役員と協力してクラブを</a:t>
            </a:r>
            <a:r>
              <a:rPr kumimoji="0" lang="en-US" altLang="ja-JP"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PR</a:t>
            </a:r>
            <a:r>
              <a:rPr kumimoji="0" lang="ja-JP" altLang="en-US"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する</a:t>
            </a:r>
            <a:endParaRPr kumimoji="0" lang="ja-JP"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endParaRP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ja-JP" altLang="en-US"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会員候補を勧誘し、クラブへの入会を呼びかける機会を見極める</a:t>
            </a:r>
            <a:endParaRPr kumimoji="0" lang="ja-JP"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endParaRP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ja-JP" altLang="en-US"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クラブの知名度を高め、その取り組み、地域社会へのインパクト、会員の満足度向上に向けたプログラムの活用を強化する</a:t>
            </a:r>
            <a:endParaRPr kumimoji="0" lang="ja-JP"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304880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ja-JP" altLang="en-US" dirty="0"/>
              <a:t>クラブ会員委員長について考える時、最優先事項は第一印象とその維持です。</a:t>
            </a:r>
            <a:endParaRPr lang="ja-JP"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a:t>会員委員長は以下の点に関与します。</a:t>
            </a:r>
            <a:endParaRPr lang="ja-JP" dirty="0"/>
          </a:p>
          <a:p>
            <a:pPr marL="628650" lvl="1" indent="-171450">
              <a:buFont typeface="Arial" panose="020B0604020202020204" pitchFamily="34" charset="0"/>
              <a:buChar char="•"/>
            </a:pPr>
            <a:r>
              <a:rPr lang="ja-JP" altLang="en-US" dirty="0"/>
              <a:t>新会員の勧誘</a:t>
            </a:r>
            <a:endParaRPr lang="ja-JP" dirty="0"/>
          </a:p>
          <a:p>
            <a:pPr marL="1085850" lvl="2" indent="-171450">
              <a:buFont typeface="Arial" panose="020B0604020202020204" pitchFamily="34" charset="0"/>
              <a:buChar char="•"/>
            </a:pPr>
            <a:r>
              <a:rPr lang="ja-JP" altLang="en-US" dirty="0"/>
              <a:t>家族／友人／人脈でつながった人々</a:t>
            </a:r>
            <a:endParaRPr lang="ja-JP" dirty="0"/>
          </a:p>
          <a:p>
            <a:pPr marL="628650" lvl="1" indent="-171450">
              <a:buFont typeface="Arial" panose="020B0604020202020204" pitchFamily="34" charset="0"/>
              <a:buChar char="•"/>
            </a:pPr>
            <a:r>
              <a:rPr lang="ja-JP" altLang="en-US" dirty="0"/>
              <a:t>現会員の満足度向上</a:t>
            </a:r>
            <a:endParaRPr lang="ja-JP" dirty="0"/>
          </a:p>
          <a:p>
            <a:pPr marL="1085850" lvl="2" indent="-171450">
              <a:buFont typeface="Arial" panose="020B0604020202020204" pitchFamily="34" charset="0"/>
              <a:buChar char="•"/>
            </a:pPr>
            <a:r>
              <a:rPr lang="ja-JP" altLang="en-US" dirty="0"/>
              <a:t>みんなが幸せであるようにし、いかなる問題に対しても新会員をクラブに勧誘する前に対処するようにします</a:t>
            </a:r>
            <a:endParaRPr lang="ja-JP" dirty="0"/>
          </a:p>
          <a:p>
            <a:pPr marL="628650" lvl="1" indent="-171450">
              <a:buFont typeface="Arial" panose="020B0604020202020204" pitchFamily="34" charset="0"/>
              <a:buChar char="•"/>
            </a:pPr>
            <a:r>
              <a:rPr lang="ja-JP" altLang="en-US" dirty="0"/>
              <a:t>第一印象と期待</a:t>
            </a:r>
            <a:endParaRPr lang="ja-JP"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19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オリエンテーションのほかに、新会員を維持するための最も重要なステップの一つは、クラブが行っている活動に全員が確実に参加し、意欲を持てるようにすることです。</a:t>
            </a:r>
            <a:endParaRPr lang="ja-JP" dirty="0"/>
          </a:p>
          <a:p>
            <a:r>
              <a:rPr lang="ja-JP" altLang="en-US" dirty="0"/>
              <a:t>「会員の満足度向上ガイド」を役立てれば、クラブで会員の満足感を高めるプロセスを段階的に踏んでいくことができます。</a:t>
            </a:r>
            <a:endParaRPr lang="ja-JP" dirty="0"/>
          </a:p>
          <a:p>
            <a:endParaRPr lang="en-US" dirty="0"/>
          </a:p>
          <a:p>
            <a:r>
              <a:rPr lang="ja-JP" altLang="en-US" b="1" dirty="0"/>
              <a:t>ステップ</a:t>
            </a:r>
            <a:r>
              <a:rPr lang="en-US" altLang="ja-JP" b="1" dirty="0"/>
              <a:t>1</a:t>
            </a:r>
            <a:r>
              <a:rPr lang="ja-JP" altLang="en-US" b="1" dirty="0"/>
              <a:t>では、会員の満足度向上の取り組みをクラブに合ったものにすることが重要です。</a:t>
            </a:r>
            <a:r>
              <a:rPr lang="ja-JP" altLang="en-US" dirty="0"/>
              <a:t>クラブは千差万別で、あるクラブでうまくいくことが、別のクラブでもうまくいくとは限りません。</a:t>
            </a:r>
            <a:r>
              <a:rPr lang="ja-JP" altLang="en-US" b="1" i="1" dirty="0"/>
              <a:t>このステップを、会員が何を求めているかを学び、それらのニーズに応えることができるようになるためのステップだと捉えることが重要です。</a:t>
            </a:r>
            <a:r>
              <a:rPr lang="ja-JP" b="1" i="1" dirty="0"/>
              <a:t> </a:t>
            </a:r>
            <a:endParaRPr lang="ja-JP" dirty="0"/>
          </a:p>
          <a:p>
            <a:endParaRPr lang="en-US" dirty="0"/>
          </a:p>
          <a:p>
            <a:r>
              <a:rPr lang="ja-JP" altLang="en-US" dirty="0"/>
              <a:t>ステップ</a:t>
            </a:r>
            <a:r>
              <a:rPr lang="en-US" altLang="ja-JP" dirty="0"/>
              <a:t>2</a:t>
            </a:r>
            <a:r>
              <a:rPr lang="ja-JP" altLang="en-US" dirty="0"/>
              <a:t>：調査によると、退会理由のカギとなる要素は多くの場合、対立や、社会に貢献できていないという気持ち、帰属意識を持てないことと関係しています。このガイドは、役立つヒントや戦略を紹介するだけでなく、相手に合わせて働きかけることの重要性もユーザーに気づかせてくれます。なぜなら、「変化をもたらす」とはどのようなことかなどについて、会員はそれぞれ異なる考えを持っているかもしれないからです。</a:t>
            </a:r>
            <a:r>
              <a:rPr lang="ja-JP" dirty="0"/>
              <a:t> </a:t>
            </a:r>
          </a:p>
          <a:p>
            <a:endParaRPr lang="en-US" dirty="0"/>
          </a:p>
          <a:p>
            <a:r>
              <a:rPr lang="ja-JP" altLang="en-US" dirty="0"/>
              <a:t>ステップ</a:t>
            </a:r>
            <a:r>
              <a:rPr lang="en-US" altLang="ja-JP" dirty="0"/>
              <a:t>3</a:t>
            </a:r>
            <a:r>
              <a:rPr lang="ja-JP" altLang="en-US" dirty="0"/>
              <a:t>：</a:t>
            </a:r>
            <a:r>
              <a:rPr lang="ja-JP" dirty="0"/>
              <a:t> 準備が整ったら、計画を実行に移す時です。</a:t>
            </a:r>
            <a:r>
              <a:rPr lang="ja-JP" altLang="en-US" dirty="0"/>
              <a:t>まず、クラブのリーダーが同じ認識を持ち、コミュニケーションを取るようにする必要があります。こうすることで、変化がなぜ必要なのかを会員が理解できるようになり、抵抗を和らげることができます。もちろん、いくらかの抵抗はあるかもしれません。ガイドには、その点についてもいくつかのヒントが示されています。これは継続的なプロセスです。行ったらあっさり立ち去ることができるようなものではありません。</a:t>
            </a:r>
            <a:r>
              <a:rPr lang="ja-JP" dirty="0"/>
              <a:t>新しいことを試す時には、計画をどのように見直すかを考え、定期的に調整するようにしてください。 </a:t>
            </a:r>
          </a:p>
          <a:p>
            <a:endParaRPr lang="en-US" dirty="0"/>
          </a:p>
          <a:p>
            <a:r>
              <a:rPr lang="ja-JP" altLang="en-US" dirty="0"/>
              <a:t>最後に、クラブの会員について理解するために役立つかもしれないツールは他にもありますが、このガイドには、基本的なことから役立ついくつかのツールが確かに含まれています。アンケートを使って新会員の声を聞き、彼らがクラブ外で期待していた姿になっていくようにしましょう。元会員と連絡を取ってください。間違いから学べることもありますし、特に、クラブが社会に貢献している可能性があることを彼らが認識しているならば、彼らに再入会してもらう機会があるかもしれません。また、行動計画をテンプレートとして使用し、プロセス全体にわたって情報を整理するためにお役立てください。</a:t>
            </a:r>
            <a:endParaRPr lang="ja-JP"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会員委員長は、会員がクラブ、ゾーン、リジョン、地区内で文化／奉仕／指導力育成の機会について理解を深めることができるよう、研修を進めます。</a:t>
            </a:r>
            <a:endParaRPr lang="ja-JP"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23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クラブが利用できるツールや資料がいくつか用意されており、すべて「会員委員長」ウェブページ（</a:t>
            </a:r>
            <a:r>
              <a:rPr lang="en-US" altLang="ja-JP" dirty="0"/>
              <a:t>https://www.lionsclubs.org/ja/resources-for-members/resource-center/club-membership-chairperson</a:t>
            </a:r>
            <a:r>
              <a:rPr lang="ja-JP" altLang="en-US" dirty="0"/>
              <a:t>）に掲載されています。</a:t>
            </a:r>
            <a:endParaRPr lang="ja-JP" dirty="0"/>
          </a:p>
          <a:p>
            <a:endParaRPr lang="en-US" dirty="0"/>
          </a:p>
          <a:p>
            <a:r>
              <a:rPr lang="ja-JP" altLang="en-US" dirty="0"/>
              <a:t>「誘ってみようガイド」に含まれている「新会員へのアンケート」を使って、新会員の体験を一人ひとりに合ったものにしてください。これにより新会員は、自分たちは変化をもたらしており、情熱を傾けられることに取り組んでいるのだと感じられる方法を見つけることができます。</a:t>
            </a:r>
            <a:endParaRPr lang="ja-JP" dirty="0"/>
          </a:p>
          <a:p>
            <a:endParaRPr lang="en-US" dirty="0"/>
          </a:p>
          <a:p>
            <a:r>
              <a:rPr lang="ja-JP" altLang="en-US" dirty="0"/>
              <a:t>「新会員入会式ガイド」は、新会員の宣誓を執り行うために役立ちます。また、新会員のためにあらかじめ新会員キットを準備することや、新会員にとって入会式が有意義なものになるよう個々の新会員に合わせて内容を変更するためのリマインダーなど、入会式を成功させるためのヒントも含まれています。また、「新会員へのアンケート」に戻って、新会員の関心をスピーチやプレゼンテーションと結びつけることもできます。</a:t>
            </a:r>
            <a:endParaRPr lang="ja-JP" dirty="0"/>
          </a:p>
          <a:p>
            <a:endParaRPr lang="en-US" dirty="0"/>
          </a:p>
          <a:p>
            <a:r>
              <a:rPr lang="ja-JP" altLang="en-US" dirty="0"/>
              <a:t>新会員オリエンテーション用資料には、講師ガイド、参加者ガイド、パワーポイント・プレゼンテーションが含まれています。これらの資料を併せて使えば、クラブは洗練されたオリエンテーションを行い、ライオンズの基本、クラブの歴史に基づいて新会員を教育し、一人ひとりが数多くの機会に恵まれた大きな力の一部であることについて、新会員の理解を深めることができるでしょう。彼らは、世界中に広がるライオンズファミリーによってもたらされた数々のインパクトについて学ぶこともできます。</a:t>
            </a:r>
            <a:r>
              <a:rPr lang="ja-JP" dirty="0"/>
              <a:t> </a:t>
            </a:r>
          </a:p>
          <a:p>
            <a:endParaRPr lang="en-US" dirty="0"/>
          </a:p>
          <a:p>
            <a:r>
              <a:rPr lang="ja-JP" altLang="en-US" dirty="0"/>
              <a:t>メンター・プログラムは、会員をオリエンテーションの次の段階に進ませる絶好の方法であり、クラブの内外でライオンズが提供する機会と結び付いています。</a:t>
            </a:r>
            <a:r>
              <a:rPr lang="ja-JP" dirty="0"/>
              <a:t> </a:t>
            </a:r>
          </a:p>
          <a:p>
            <a:endParaRPr lang="en-US" dirty="0"/>
          </a:p>
          <a:p>
            <a:r>
              <a:rPr lang="ja-JP" dirty="0"/>
              <a:t>最後に、新会員が入会すると、その新会員とスポンサーの両方にEメールが届きます。</a:t>
            </a:r>
            <a:r>
              <a:rPr lang="ja-JP" altLang="en-US" dirty="0"/>
              <a:t>これらの</a:t>
            </a:r>
            <a:r>
              <a:rPr lang="en-US" altLang="ja-JP" dirty="0"/>
              <a:t>E</a:t>
            </a:r>
            <a:r>
              <a:rPr lang="ja-JP" altLang="en-US" dirty="0"/>
              <a:t>メールは、クラブ入会後</a:t>
            </a:r>
            <a:r>
              <a:rPr lang="en-US" altLang="ja-JP" dirty="0"/>
              <a:t>3</a:t>
            </a:r>
            <a:r>
              <a:rPr lang="ja-JP" altLang="en-US" dirty="0"/>
              <a:t>年間にわたって新会員に知識を与え、意欲を高め、参加を促すために役立ちます。新会員が何を読んでいるか把握できるよう、スポンサーにも同様の</a:t>
            </a:r>
            <a:r>
              <a:rPr lang="en-US" altLang="ja-JP" dirty="0"/>
              <a:t>E</a:t>
            </a:r>
            <a:r>
              <a:rPr lang="ja-JP" altLang="en-US" dirty="0"/>
              <a:t>メールが届きます。それ以上に重要なのは、スポンサーに対する</a:t>
            </a:r>
            <a:r>
              <a:rPr lang="en-US" altLang="ja-JP" dirty="0"/>
              <a:t>E</a:t>
            </a:r>
            <a:r>
              <a:rPr lang="ja-JP" altLang="en-US" dirty="0"/>
              <a:t>メールには、入会後数年間にわたってライオンズが提供しなければならないあらゆることを探索する新会員を個人的に支援し続けることに備えるための助言が含まれているということです。</a:t>
            </a:r>
            <a:r>
              <a:rPr lang="ja-JP" dirty="0"/>
              <a:t>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幸いなことに、会員を獲得し、彼らをライオンズと所属クラブに馴染ませる方法、さらには新会員だけでなく長年のクラブ会員も歓迎する環境になるようクラブの雰囲気を変える対策を取る方法を学ぶために、会員委員長が確固とした計画を練り上げる上で役立つ利用可能なリソースが豊富に揃っています。</a:t>
            </a:r>
            <a:r>
              <a:rPr lang="ja-JP" dirty="0"/>
              <a:t> </a:t>
            </a:r>
          </a:p>
          <a:p>
            <a:endParaRPr lang="en-US" dirty="0"/>
          </a:p>
          <a:p>
            <a:r>
              <a:rPr lang="ja-JP" altLang="en-US" dirty="0"/>
              <a:t>ガイドを役立てて、クラブに留まる会員を獲得する確実な勧誘計画の策定に着手しましょう。</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292317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392110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会員委員長のページ（</a:t>
            </a:r>
            <a:r>
              <a:rPr lang="en-US" altLang="ja-JP" dirty="0"/>
              <a:t>https://www.lionsclubs.org/ja/resources-for-members/resource-center/club-membership-chairperson</a:t>
            </a:r>
            <a:r>
              <a:rPr lang="ja-JP" altLang="en-US" dirty="0"/>
              <a:t>）をご覧ください。</a:t>
            </a:r>
            <a:endParaRPr 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17540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42915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04012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04605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537437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69462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27069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8812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332406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89084431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41327138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6627521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354027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76453390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56031750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9589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4777543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39733935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5" name="Picture 4">
            <a:extLst>
              <a:ext uri="{FF2B5EF4-FFF2-40B4-BE49-F238E27FC236}">
                <a16:creationId xmlns:a16="http://schemas.microsoft.com/office/drawing/2014/main" id="{C38F4E3E-8309-BDD4-18C8-9B742EED9D3B}"/>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24189392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20782"/>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7" name="Picture 6">
            <a:extLst>
              <a:ext uri="{FF2B5EF4-FFF2-40B4-BE49-F238E27FC236}">
                <a16:creationId xmlns:a16="http://schemas.microsoft.com/office/drawing/2014/main" id="{9CC403D2-3D39-87B3-8C32-B56C3A12F522}"/>
              </a:ext>
            </a:extLst>
          </p:cNvPr>
          <p:cNvPicPr preferRelativeResize="0">
            <a:picLocks/>
          </p:cNvPicPr>
          <p:nvPr userDrawn="1"/>
        </p:nvPicPr>
        <p:blipFill>
          <a:blip r:embed="rId3"/>
          <a:stretch/>
        </p:blipFill>
        <p:spPr>
          <a:xfrm>
            <a:off x="8904765" y="3701421"/>
            <a:ext cx="3081495" cy="2919716"/>
          </a:xfrm>
          <a:prstGeom prst="rect">
            <a:avLst/>
          </a:prstGeom>
        </p:spPr>
      </p:pic>
    </p:spTree>
    <p:extLst>
      <p:ext uri="{BB962C8B-B14F-4D97-AF65-F5344CB8AC3E}">
        <p14:creationId xmlns:p14="http://schemas.microsoft.com/office/powerpoint/2010/main" val="4212366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5" name="Picture 4">
            <a:extLst>
              <a:ext uri="{FF2B5EF4-FFF2-40B4-BE49-F238E27FC236}">
                <a16:creationId xmlns:a16="http://schemas.microsoft.com/office/drawing/2014/main" id="{9E6A5CE1-61A2-694F-A3EC-9F9F972A0C41}"/>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135605859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1439250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644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86001" y="555074"/>
            <a:ext cx="7543800"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12542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4A9FF69D-0D01-9839-3ED7-7B0797DFD019}"/>
              </a:ext>
            </a:extLst>
          </p:cNvPr>
          <p:cNvPicPr preferRelativeResize="0">
            <a:picLocks/>
          </p:cNvPicPr>
          <p:nvPr userDrawn="1"/>
        </p:nvPicPr>
        <p:blipFill>
          <a:blip r:embed="rId2">
            <a:alphaModFix amt="15000"/>
          </a:blip>
          <a:stretch/>
        </p:blipFill>
        <p:spPr>
          <a:xfrm>
            <a:off x="8904765" y="3701421"/>
            <a:ext cx="3081495" cy="2919716"/>
          </a:xfrm>
          <a:prstGeom prst="rect">
            <a:avLst/>
          </a:prstGeom>
          <a:solidFill>
            <a:srgbClr val="10233F"/>
          </a:solidFill>
          <a:effectLst>
            <a:outerShdw blurRad="50800" dist="50800" dir="5400000" sx="1000" sy="1000" algn="ctr" rotWithShape="0">
              <a:srgbClr val="000000"/>
            </a:outerShdw>
          </a:effectLst>
        </p:spPr>
      </p:pic>
    </p:spTree>
    <p:extLst>
      <p:ext uri="{BB962C8B-B14F-4D97-AF65-F5344CB8AC3E}">
        <p14:creationId xmlns:p14="http://schemas.microsoft.com/office/powerpoint/2010/main" val="58157930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6678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76812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940956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32673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56547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0854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8109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810059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40284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26293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lionsclubs.org/ja/membershipchai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E036F-009F-CD43-957F-2E812C55D317}"/>
              </a:ext>
            </a:extLst>
          </p:cNvPr>
          <p:cNvSpPr>
            <a:spLocks noGrp="1"/>
          </p:cNvSpPr>
          <p:nvPr>
            <p:ph type="body" sz="quarter" idx="12"/>
          </p:nvPr>
        </p:nvSpPr>
        <p:spPr>
          <a:xfrm>
            <a:off x="745957" y="2848490"/>
            <a:ext cx="9982294" cy="445043"/>
          </a:xfrm>
        </p:spPr>
        <p:txBody>
          <a:bodyPr/>
          <a:lstStyle/>
          <a:p>
            <a:r>
              <a:rPr lang="ja-JP" sz="4000" dirty="0">
                <a:latin typeface="MS PGothic" panose="020B0600070205080204" pitchFamily="34" charset="-128"/>
                <a:ea typeface="MS PGothic" panose="020B0600070205080204" pitchFamily="34" charset="-128"/>
              </a:rPr>
              <a:t>ツールおよび</a:t>
            </a:r>
            <a:br>
              <a:rPr lang="ja-JP" sz="4000" dirty="0">
                <a:latin typeface="MS PGothic" panose="020B0600070205080204" pitchFamily="34" charset="-128"/>
                <a:ea typeface="MS PGothic" panose="020B0600070205080204" pitchFamily="34" charset="-128"/>
              </a:rPr>
            </a:br>
            <a:r>
              <a:rPr lang="ja-JP" sz="4000" dirty="0">
                <a:latin typeface="MS PGothic" panose="020B0600070205080204" pitchFamily="34" charset="-128"/>
                <a:ea typeface="MS PGothic" panose="020B0600070205080204" pitchFamily="34" charset="-128"/>
              </a:rPr>
              <a:t>クラブ会員委員長を設けることのメリット</a:t>
            </a:r>
          </a:p>
        </p:txBody>
      </p:sp>
    </p:spTree>
    <p:extLst>
      <p:ext uri="{BB962C8B-B14F-4D97-AF65-F5344CB8AC3E}">
        <p14:creationId xmlns:p14="http://schemas.microsoft.com/office/powerpoint/2010/main" val="2719517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pic>
        <p:nvPicPr>
          <p:cNvPr id="11" name="Picture 10">
            <a:extLst>
              <a:ext uri="{FF2B5EF4-FFF2-40B4-BE49-F238E27FC236}">
                <a16:creationId xmlns:a16="http://schemas.microsoft.com/office/drawing/2014/main" id="{304CAFA2-CA4C-4F1C-A007-83EE1C10398E}"/>
              </a:ext>
            </a:extLst>
          </p:cNvPr>
          <p:cNvPicPr>
            <a:picLocks noChangeAspect="1"/>
          </p:cNvPicPr>
          <p:nvPr/>
        </p:nvPicPr>
        <p:blipFill rotWithShape="1">
          <a:blip r:embed="rId3"/>
          <a:srcRect b="3826"/>
          <a:stretch/>
        </p:blipFill>
        <p:spPr>
          <a:xfrm>
            <a:off x="674254" y="2019428"/>
            <a:ext cx="10049779" cy="4409440"/>
          </a:xfrm>
          <a:prstGeom prst="rect">
            <a:avLst/>
          </a:prstGeom>
        </p:spPr>
      </p:pic>
      <p:sp>
        <p:nvSpPr>
          <p:cNvPr id="13" name="TextBox 12">
            <a:extLst>
              <a:ext uri="{FF2B5EF4-FFF2-40B4-BE49-F238E27FC236}">
                <a16:creationId xmlns:a16="http://schemas.microsoft.com/office/drawing/2014/main" id="{87ED12DC-D2AD-4957-8DE3-0813F8A4ED9F}"/>
              </a:ext>
            </a:extLst>
          </p:cNvPr>
          <p:cNvSpPr txBox="1"/>
          <p:nvPr/>
        </p:nvSpPr>
        <p:spPr>
          <a:xfrm>
            <a:off x="685800" y="1297508"/>
            <a:ext cx="10203719" cy="677108"/>
          </a:xfrm>
          <a:prstGeom prst="rect">
            <a:avLst/>
          </a:prstGeom>
          <a:noFill/>
        </p:spPr>
        <p:txBody>
          <a:bodyPr wrap="square">
            <a:spAutoFit/>
          </a:bodyPr>
          <a:lstStyle/>
          <a:p>
            <a:r>
              <a:rPr lang="ja-JP" altLang="en-US" sz="1900" b="1" dirty="0">
                <a:solidFill>
                  <a:srgbClr val="0D2240"/>
                </a:solidFill>
                <a:latin typeface="MS PGothic" panose="020B0600070205080204" pitchFamily="34" charset="-128"/>
                <a:ea typeface="MS PGothic" panose="020B0600070205080204" pitchFamily="34" charset="-128"/>
                <a:cs typeface="Arial" panose="020B0604020202020204" pitchFamily="34" charset="0"/>
              </a:rPr>
              <a:t>クラブ会員委員長のウェブページをご覧ください：</a:t>
            </a:r>
            <a:r>
              <a:rPr lang="en-US" altLang="ja-JP" sz="1900" b="1" dirty="0">
                <a:solidFill>
                  <a:srgbClr val="0D2240"/>
                </a:solidFill>
                <a:latin typeface="MS PGothic" panose="020B0600070205080204" pitchFamily="34" charset="-128"/>
                <a:ea typeface="MS PGothic" panose="020B0600070205080204" pitchFamily="34" charset="-128"/>
                <a:cs typeface="Arial" panose="020B0604020202020204" pitchFamily="34" charset="0"/>
              </a:rPr>
              <a:t>https://www.lionsclubs.org/ja/resources-for-members/resource-center/club-membership-chairperson</a:t>
            </a:r>
            <a:endParaRPr lang="ja-JP" sz="1900" dirty="0">
              <a:solidFill>
                <a:srgbClr val="0D2240"/>
              </a:solidFill>
              <a:latin typeface="MS PGothic" panose="020B0600070205080204" pitchFamily="34" charset="-128"/>
              <a:ea typeface="MS PGothic" panose="020B0600070205080204" pitchFamily="34" charset="-128"/>
              <a:cs typeface="Arial" panose="020B0604020202020204" pitchFamily="34" charset="0"/>
            </a:endParaRPr>
          </a:p>
        </p:txBody>
      </p:sp>
      <p:sp>
        <p:nvSpPr>
          <p:cNvPr id="7" name="Rectangle 6">
            <a:extLst>
              <a:ext uri="{FF2B5EF4-FFF2-40B4-BE49-F238E27FC236}">
                <a16:creationId xmlns:a16="http://schemas.microsoft.com/office/drawing/2014/main" id="{7FF2C1B9-70F8-A2B7-6B4C-FD6737E8D01E}"/>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8" name="Text Placeholder 18">
            <a:extLst>
              <a:ext uri="{FF2B5EF4-FFF2-40B4-BE49-F238E27FC236}">
                <a16:creationId xmlns:a16="http://schemas.microsoft.com/office/drawing/2014/main" id="{0033FA1F-297F-8AA5-232C-A1A9DF8D4F3E}"/>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altLang="en-US" sz="300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rPr>
              <a:t>もっと知りたいのなら</a:t>
            </a:r>
            <a:endParaRPr kumimoji="0" lang="ja-JP" sz="300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87100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rot="20938529">
            <a:off x="1112865" y="1596116"/>
            <a:ext cx="3609751" cy="4814887"/>
          </a:xfrm>
          <a:prstGeom prst="rect">
            <a:avLst/>
          </a:prstGeom>
        </p:spPr>
      </p:pic>
      <p:pic>
        <p:nvPicPr>
          <p:cNvPr id="15" name="Picture 14"/>
          <p:cNvPicPr>
            <a:picLocks noChangeAspect="1"/>
          </p:cNvPicPr>
          <p:nvPr/>
        </p:nvPicPr>
        <p:blipFill>
          <a:blip r:embed="rId4"/>
          <a:stretch>
            <a:fillRect/>
          </a:stretch>
        </p:blipFill>
        <p:spPr>
          <a:xfrm rot="479025">
            <a:off x="3264631" y="1053895"/>
            <a:ext cx="4905375" cy="2979159"/>
          </a:xfrm>
          <a:prstGeom prst="rect">
            <a:avLst/>
          </a:prstGeom>
        </p:spPr>
      </p:pic>
      <p:pic>
        <p:nvPicPr>
          <p:cNvPr id="16" name="Picture 15"/>
          <p:cNvPicPr>
            <a:picLocks noChangeAspect="1"/>
          </p:cNvPicPr>
          <p:nvPr/>
        </p:nvPicPr>
        <p:blipFill>
          <a:blip r:embed="rId5"/>
          <a:stretch>
            <a:fillRect/>
          </a:stretch>
        </p:blipFill>
        <p:spPr>
          <a:xfrm rot="20275132">
            <a:off x="3953123" y="2634136"/>
            <a:ext cx="5228554" cy="3221464"/>
          </a:xfrm>
          <a:prstGeom prst="rect">
            <a:avLst/>
          </a:prstGeom>
        </p:spPr>
      </p:pic>
      <p:pic>
        <p:nvPicPr>
          <p:cNvPr id="17" name="Picture 16"/>
          <p:cNvPicPr>
            <a:picLocks noChangeAspect="1"/>
          </p:cNvPicPr>
          <p:nvPr/>
        </p:nvPicPr>
        <p:blipFill>
          <a:blip r:embed="rId6"/>
          <a:stretch>
            <a:fillRect/>
          </a:stretch>
        </p:blipFill>
        <p:spPr>
          <a:xfrm rot="20998688">
            <a:off x="7286463" y="993179"/>
            <a:ext cx="4307437" cy="5224463"/>
          </a:xfrm>
          <a:prstGeom prst="rect">
            <a:avLst/>
          </a:prstGeom>
        </p:spPr>
      </p:pic>
      <p:sp>
        <p:nvSpPr>
          <p:cNvPr id="7" name="Text Placeholder 18">
            <a:extLst>
              <a:ext uri="{FF2B5EF4-FFF2-40B4-BE49-F238E27FC236}">
                <a16:creationId xmlns:a16="http://schemas.microsoft.com/office/drawing/2014/main" id="{E4B29533-9491-EF98-5EF8-60723E807A3D}"/>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altLang="en-US" sz="300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rPr>
              <a:t>リソース</a:t>
            </a:r>
            <a:endParaRPr kumimoji="0" lang="ja-JP" sz="300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7918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5" name="Overlay">
            <a:extLst>
              <a:ext uri="{FF2B5EF4-FFF2-40B4-BE49-F238E27FC236}">
                <a16:creationId xmlns:a16="http://schemas.microsoft.com/office/drawing/2014/main" id="{4A8B8953-2866-F20B-7AF2-72ED528C633C}"/>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Headline">
            <a:extLst>
              <a:ext uri="{FF2B5EF4-FFF2-40B4-BE49-F238E27FC236}">
                <a16:creationId xmlns:a16="http://schemas.microsoft.com/office/drawing/2014/main" id="{7C7FB152-9992-0E79-04F7-D31BB26A5552}"/>
              </a:ext>
            </a:extLst>
          </p:cNvPr>
          <p:cNvSpPr txBox="1">
            <a:spLocks/>
          </p:cNvSpPr>
          <p:nvPr/>
        </p:nvSpPr>
        <p:spPr>
          <a:xfrm>
            <a:off x="1" y="4018226"/>
            <a:ext cx="11738343" cy="121299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altLang="en-US" sz="4000" u="none" strike="noStrike" cap="none" normalizeH="0" baseline="0" noProof="0" dirty="0">
                <a:ln>
                  <a:noFill/>
                </a:ln>
                <a:solidFill>
                  <a:schemeClr val="bg1"/>
                </a:solidFill>
                <a:uLnTx/>
                <a:uFillTx/>
                <a:latin typeface="MS PGothic" panose="020B0600070205080204" pitchFamily="34" charset="-128"/>
                <a:ea typeface="MS PGothic" panose="020B0600070205080204" pitchFamily="34" charset="-128"/>
              </a:rPr>
              <a:t>クラブに対し クラブ会員委員長を</a:t>
            </a:r>
            <a:br>
              <a:rPr lang="en-US" altLang="ja-JP" dirty="0">
                <a:solidFill>
                  <a:schemeClr val="bg1"/>
                </a:solidFill>
                <a:latin typeface="MS PGothic" panose="020B0600070205080204" pitchFamily="34" charset="-128"/>
                <a:ea typeface="MS PGothic" panose="020B0600070205080204" pitchFamily="34" charset="-128"/>
              </a:rPr>
            </a:br>
            <a:r>
              <a:rPr kumimoji="0" lang="ja-JP" altLang="en-US" sz="4000" u="none" strike="noStrike" cap="none" normalizeH="0" baseline="0" noProof="0" dirty="0">
                <a:ln>
                  <a:noFill/>
                </a:ln>
                <a:solidFill>
                  <a:schemeClr val="bg1"/>
                </a:solidFill>
                <a:uLnTx/>
                <a:uFillTx/>
                <a:latin typeface="MS PGothic" panose="020B0600070205080204" pitchFamily="34" charset="-128"/>
                <a:ea typeface="MS PGothic" panose="020B0600070205080204" pitchFamily="34" charset="-128"/>
              </a:rPr>
              <a:t>任命するよう奨励する</a:t>
            </a:r>
            <a:endParaRPr kumimoji="0" lang="ja-JP" sz="4000" u="none" strike="noStrike" cap="none" normalizeH="0" baseline="0" noProof="0" dirty="0">
              <a:ln>
                <a:noFill/>
              </a:ln>
              <a:solidFill>
                <a:schemeClr val="bg1"/>
              </a:solidFill>
              <a:uLnTx/>
              <a:uFillTx/>
              <a:latin typeface="MS PGothic" panose="020B0600070205080204" pitchFamily="34" charset="-128"/>
              <a:ea typeface="MS PGothic" panose="020B0600070205080204" pitchFamily="34" charset="-128"/>
            </a:endParaRPr>
          </a:p>
        </p:txBody>
      </p:sp>
      <p:sp>
        <p:nvSpPr>
          <p:cNvPr id="7" name="Rectangle 6">
            <a:extLst>
              <a:ext uri="{FF2B5EF4-FFF2-40B4-BE49-F238E27FC236}">
                <a16:creationId xmlns:a16="http://schemas.microsoft.com/office/drawing/2014/main" id="{36752B78-3D88-2E41-89B3-A84904B345E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2" name="Page Number - Blue">
            <a:extLst>
              <a:ext uri="{FF2B5EF4-FFF2-40B4-BE49-F238E27FC236}">
                <a16:creationId xmlns:a16="http://schemas.microsoft.com/office/drawing/2014/main" id="{77498BCA-AFA0-CDAC-34F0-20418483FA6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386104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8353" y="1151467"/>
            <a:ext cx="4800600" cy="2015936"/>
          </a:xfrm>
          <a:prstGeom prst="rect">
            <a:avLst/>
          </a:prstGeom>
          <a:noFill/>
        </p:spPr>
        <p:txBody>
          <a:bodyPr wrap="square" rtlCol="0">
            <a:spAutoFit/>
          </a:bodyPr>
          <a:lstStyle/>
          <a:p>
            <a:pPr algn="ctr"/>
            <a:r>
              <a:rPr lang="ja-JP" sz="12500" b="1">
                <a:solidFill>
                  <a:srgbClr val="00338D"/>
                </a:solidFill>
                <a:latin typeface="Arial" charset="0"/>
                <a:ea typeface="Arial" charset="0"/>
                <a:cs typeface="Arial" charset="0"/>
              </a:rPr>
              <a:t>####</a:t>
            </a:r>
          </a:p>
        </p:txBody>
      </p:sp>
      <p:sp>
        <p:nvSpPr>
          <p:cNvPr id="4" name="TextBox 3"/>
          <p:cNvSpPr txBox="1"/>
          <p:nvPr/>
        </p:nvSpPr>
        <p:spPr>
          <a:xfrm>
            <a:off x="952500" y="3173439"/>
            <a:ext cx="4419283" cy="1323439"/>
          </a:xfrm>
          <a:prstGeom prst="rect">
            <a:avLst/>
          </a:prstGeom>
          <a:noFill/>
        </p:spPr>
        <p:txBody>
          <a:bodyPr wrap="square" rtlCol="0">
            <a:spAutoFit/>
          </a:bodyPr>
          <a:lstStyle/>
          <a:p>
            <a:pPr algn="ctr"/>
            <a:r>
              <a:rPr lang="ja-JP" sz="8000" b="1" dirty="0">
                <a:solidFill>
                  <a:srgbClr val="0D2240"/>
                </a:solidFill>
                <a:latin typeface="MS PGothic" panose="020B0600070205080204" pitchFamily="34" charset="-128"/>
                <a:ea typeface="MS PGothic" panose="020B0600070205080204" pitchFamily="34" charset="-128"/>
                <a:cs typeface="Arial" panose="020B0604020202020204" pitchFamily="34" charset="0"/>
              </a:rPr>
              <a:t>クラブ</a:t>
            </a:r>
          </a:p>
        </p:txBody>
      </p:sp>
      <p:cxnSp>
        <p:nvCxnSpPr>
          <p:cNvPr id="8" name="Straight Connector 7"/>
          <p:cNvCxnSpPr/>
          <p:nvPr/>
        </p:nvCxnSpPr>
        <p:spPr bwMode="auto">
          <a:xfrm>
            <a:off x="6096000" y="1219200"/>
            <a:ext cx="0" cy="4800600"/>
          </a:xfrm>
          <a:prstGeom prst="line">
            <a:avLst/>
          </a:prstGeom>
          <a:solidFill>
            <a:srgbClr val="FFFFFF"/>
          </a:solidFill>
          <a:ln w="47625" cap="flat" cmpd="sng" algn="ctr">
            <a:solidFill>
              <a:srgbClr val="B3B2B1"/>
            </a:solidFill>
            <a:prstDash val="sysDot"/>
            <a:round/>
            <a:headEnd type="none" w="med" len="med"/>
            <a:tailEnd type="none" w="med" len="med"/>
          </a:ln>
          <a:effectLst/>
        </p:spPr>
      </p:cxnSp>
      <p:sp>
        <p:nvSpPr>
          <p:cNvPr id="9" name="TextBox 8"/>
          <p:cNvSpPr txBox="1"/>
          <p:nvPr/>
        </p:nvSpPr>
        <p:spPr>
          <a:xfrm>
            <a:off x="6443382" y="1092203"/>
            <a:ext cx="4800600" cy="2015936"/>
          </a:xfrm>
          <a:prstGeom prst="rect">
            <a:avLst/>
          </a:prstGeom>
          <a:noFill/>
        </p:spPr>
        <p:txBody>
          <a:bodyPr wrap="square" rtlCol="0">
            <a:spAutoFit/>
          </a:bodyPr>
          <a:lstStyle/>
          <a:p>
            <a:pPr algn="ctr"/>
            <a:r>
              <a:rPr lang="ja-JP" sz="12500" b="1">
                <a:solidFill>
                  <a:srgbClr val="EBB700"/>
                </a:solidFill>
                <a:latin typeface="Arial" charset="0"/>
                <a:ea typeface="Arial" charset="0"/>
                <a:cs typeface="Arial" charset="0"/>
              </a:rPr>
              <a:t>##%</a:t>
            </a:r>
          </a:p>
        </p:txBody>
      </p:sp>
      <p:sp>
        <p:nvSpPr>
          <p:cNvPr id="21" name="Page Number - Blue">
            <a:extLst>
              <a:ext uri="{FF2B5EF4-FFF2-40B4-BE49-F238E27FC236}">
                <a16:creationId xmlns:a16="http://schemas.microsoft.com/office/drawing/2014/main" id="{0E2EE005-FB0E-CE4C-8F64-07AF0F3C9B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dirty="0">
              <a:solidFill>
                <a:srgbClr val="00338D"/>
              </a:solidFill>
            </a:endParaRPr>
          </a:p>
        </p:txBody>
      </p:sp>
      <p:sp>
        <p:nvSpPr>
          <p:cNvPr id="13" name="TextBox 12">
            <a:extLst>
              <a:ext uri="{FF2B5EF4-FFF2-40B4-BE49-F238E27FC236}">
                <a16:creationId xmlns:a16="http://schemas.microsoft.com/office/drawing/2014/main" id="{E05E00E2-EF1D-4883-9069-13343FEB00CC}"/>
              </a:ext>
            </a:extLst>
          </p:cNvPr>
          <p:cNvSpPr txBox="1"/>
          <p:nvPr/>
        </p:nvSpPr>
        <p:spPr>
          <a:xfrm>
            <a:off x="6438899" y="3384233"/>
            <a:ext cx="4800600" cy="2015936"/>
          </a:xfrm>
          <a:prstGeom prst="rect">
            <a:avLst/>
          </a:prstGeom>
          <a:noFill/>
        </p:spPr>
        <p:txBody>
          <a:bodyPr wrap="square" rtlCol="0">
            <a:spAutoFit/>
          </a:bodyPr>
          <a:lstStyle/>
          <a:p>
            <a:pPr algn="ctr"/>
            <a:r>
              <a:rPr lang="ja-JP" sz="12500" b="1">
                <a:solidFill>
                  <a:srgbClr val="EBB700"/>
                </a:solidFill>
                <a:latin typeface="Arial" charset="0"/>
                <a:ea typeface="Arial" charset="0"/>
                <a:cs typeface="Arial" charset="0"/>
              </a:rPr>
              <a:t>##%</a:t>
            </a:r>
          </a:p>
        </p:txBody>
      </p:sp>
      <p:sp>
        <p:nvSpPr>
          <p:cNvPr id="14" name="TextBox 13">
            <a:extLst>
              <a:ext uri="{FF2B5EF4-FFF2-40B4-BE49-F238E27FC236}">
                <a16:creationId xmlns:a16="http://schemas.microsoft.com/office/drawing/2014/main" id="{914AD3AC-10E7-4170-BE10-D8DA7EB2FAA3}"/>
              </a:ext>
            </a:extLst>
          </p:cNvPr>
          <p:cNvSpPr txBox="1"/>
          <p:nvPr/>
        </p:nvSpPr>
        <p:spPr>
          <a:xfrm>
            <a:off x="6092302" y="5281953"/>
            <a:ext cx="5871411" cy="384721"/>
          </a:xfrm>
          <a:prstGeom prst="rect">
            <a:avLst/>
          </a:prstGeom>
          <a:noFill/>
        </p:spPr>
        <p:txBody>
          <a:bodyPr wrap="square" rtlCol="0">
            <a:spAutoFit/>
          </a:bodyPr>
          <a:lstStyle/>
          <a:p>
            <a:pPr algn="ctr"/>
            <a:r>
              <a:rPr lang="ja-JP" altLang="en-US" sz="1900" dirty="0">
                <a:solidFill>
                  <a:srgbClr val="55565A"/>
                </a:solidFill>
                <a:latin typeface="MS PGothic" panose="020B0600070205080204" pitchFamily="34" charset="-128"/>
                <a:ea typeface="MS PGothic" panose="020B0600070205080204" pitchFamily="34" charset="-128"/>
                <a:cs typeface="Arial" charset="0"/>
              </a:rPr>
              <a:t>クラブ会員委員長が空席</a:t>
            </a:r>
            <a:endParaRPr lang="ja-JP" sz="1900" dirty="0">
              <a:solidFill>
                <a:srgbClr val="55565A"/>
              </a:solidFill>
              <a:latin typeface="MS PGothic" panose="020B0600070205080204" pitchFamily="34" charset="-128"/>
              <a:ea typeface="MS PGothic" panose="020B0600070205080204" pitchFamily="34" charset="-128"/>
              <a:cs typeface="Arial" charset="0"/>
            </a:endParaRPr>
          </a:p>
        </p:txBody>
      </p:sp>
      <p:sp>
        <p:nvSpPr>
          <p:cNvPr id="15" name="TextBox 14">
            <a:extLst>
              <a:ext uri="{FF2B5EF4-FFF2-40B4-BE49-F238E27FC236}">
                <a16:creationId xmlns:a16="http://schemas.microsoft.com/office/drawing/2014/main" id="{3ACEF402-C5D4-467A-BECF-B938C98411F1}"/>
              </a:ext>
            </a:extLst>
          </p:cNvPr>
          <p:cNvSpPr txBox="1"/>
          <p:nvPr/>
        </p:nvSpPr>
        <p:spPr>
          <a:xfrm>
            <a:off x="121756" y="4616794"/>
            <a:ext cx="5871411" cy="384721"/>
          </a:xfrm>
          <a:prstGeom prst="rect">
            <a:avLst/>
          </a:prstGeom>
          <a:noFill/>
        </p:spPr>
        <p:txBody>
          <a:bodyPr wrap="square" rtlCol="0">
            <a:spAutoFit/>
          </a:bodyPr>
          <a:lstStyle/>
          <a:p>
            <a:pPr algn="ctr"/>
            <a:r>
              <a:rPr lang="en-US" altLang="ja-JP" sz="1900" dirty="0">
                <a:solidFill>
                  <a:srgbClr val="55565A"/>
                </a:solidFill>
                <a:latin typeface="MS PGothic" panose="020B0600070205080204" pitchFamily="34" charset="-128"/>
                <a:ea typeface="MS PGothic" panose="020B0600070205080204" pitchFamily="34" charset="-128"/>
                <a:cs typeface="Arial" charset="0"/>
              </a:rPr>
              <a:t>GAT</a:t>
            </a:r>
            <a:r>
              <a:rPr lang="ja-JP" altLang="en-US" sz="1900" dirty="0">
                <a:solidFill>
                  <a:srgbClr val="55565A"/>
                </a:solidFill>
                <a:latin typeface="MS PGothic" panose="020B0600070205080204" pitchFamily="34" charset="-128"/>
                <a:ea typeface="MS PGothic" panose="020B0600070205080204" pitchFamily="34" charset="-128"/>
                <a:cs typeface="Arial" charset="0"/>
              </a:rPr>
              <a:t>グループ</a:t>
            </a:r>
            <a:r>
              <a:rPr lang="en-US" altLang="ja-JP" sz="1900" dirty="0">
                <a:solidFill>
                  <a:srgbClr val="55565A"/>
                </a:solidFill>
                <a:latin typeface="MS PGothic" panose="020B0600070205080204" pitchFamily="34" charset="-128"/>
                <a:ea typeface="MS PGothic" panose="020B0600070205080204" pitchFamily="34" charset="-128"/>
                <a:cs typeface="Arial" charset="0"/>
              </a:rPr>
              <a:t>4C</a:t>
            </a:r>
            <a:r>
              <a:rPr lang="ja-JP" altLang="en-US" sz="1900" dirty="0">
                <a:solidFill>
                  <a:srgbClr val="55565A"/>
                </a:solidFill>
                <a:latin typeface="MS PGothic" panose="020B0600070205080204" pitchFamily="34" charset="-128"/>
                <a:ea typeface="MS PGothic" panose="020B0600070205080204" pitchFamily="34" charset="-128"/>
                <a:cs typeface="Arial" charset="0"/>
              </a:rPr>
              <a:t>と</a:t>
            </a:r>
            <a:r>
              <a:rPr lang="en-US" altLang="ja-JP" sz="1900" dirty="0">
                <a:solidFill>
                  <a:srgbClr val="55565A"/>
                </a:solidFill>
                <a:latin typeface="MS PGothic" panose="020B0600070205080204" pitchFamily="34" charset="-128"/>
                <a:ea typeface="MS PGothic" panose="020B0600070205080204" pitchFamily="34" charset="-128"/>
                <a:cs typeface="Arial" charset="0"/>
              </a:rPr>
              <a:t>4D</a:t>
            </a:r>
            <a:r>
              <a:rPr lang="ja-JP" altLang="en-US" sz="1900" dirty="0">
                <a:solidFill>
                  <a:srgbClr val="55565A"/>
                </a:solidFill>
                <a:latin typeface="MS PGothic" panose="020B0600070205080204" pitchFamily="34" charset="-128"/>
                <a:ea typeface="MS PGothic" panose="020B0600070205080204" pitchFamily="34" charset="-128"/>
                <a:cs typeface="Arial" charset="0"/>
              </a:rPr>
              <a:t>のライオンズクラブ総数</a:t>
            </a:r>
            <a:endParaRPr lang="ja-JP" sz="1900" dirty="0">
              <a:solidFill>
                <a:srgbClr val="55565A"/>
              </a:solidFill>
              <a:latin typeface="MS PGothic" panose="020B0600070205080204" pitchFamily="34" charset="-128"/>
              <a:ea typeface="MS PGothic" panose="020B0600070205080204" pitchFamily="34" charset="-128"/>
              <a:cs typeface="Arial" charset="0"/>
            </a:endParaRPr>
          </a:p>
        </p:txBody>
      </p:sp>
      <p:sp>
        <p:nvSpPr>
          <p:cNvPr id="10" name="TextBox 9"/>
          <p:cNvSpPr txBox="1"/>
          <p:nvPr/>
        </p:nvSpPr>
        <p:spPr>
          <a:xfrm>
            <a:off x="5993167" y="2821817"/>
            <a:ext cx="5871411" cy="384721"/>
          </a:xfrm>
          <a:prstGeom prst="rect">
            <a:avLst/>
          </a:prstGeom>
          <a:noFill/>
        </p:spPr>
        <p:txBody>
          <a:bodyPr wrap="square" rtlCol="0">
            <a:spAutoFit/>
          </a:bodyPr>
          <a:lstStyle/>
          <a:p>
            <a:pPr algn="ctr"/>
            <a:r>
              <a:rPr lang="ja-JP" altLang="en-US" sz="1900" dirty="0">
                <a:solidFill>
                  <a:srgbClr val="55565A"/>
                </a:solidFill>
                <a:latin typeface="MS PGothic" panose="020B0600070205080204" pitchFamily="34" charset="-128"/>
                <a:ea typeface="MS PGothic" panose="020B0600070205080204" pitchFamily="34" charset="-128"/>
                <a:cs typeface="Arial" charset="0"/>
              </a:rPr>
              <a:t>クラブ会員委員長任命済み</a:t>
            </a:r>
            <a:endParaRPr lang="ja-JP" sz="1900" dirty="0">
              <a:solidFill>
                <a:srgbClr val="55565A"/>
              </a:solidFill>
              <a:latin typeface="MS PGothic" panose="020B0600070205080204" pitchFamily="34" charset="-128"/>
              <a:ea typeface="MS PGothic" panose="020B0600070205080204" pitchFamily="34" charset="-128"/>
              <a:cs typeface="Arial" charset="0"/>
            </a:endParaRPr>
          </a:p>
        </p:txBody>
      </p:sp>
    </p:spTree>
    <p:extLst>
      <p:ext uri="{BB962C8B-B14F-4D97-AF65-F5344CB8AC3E}">
        <p14:creationId xmlns:p14="http://schemas.microsoft.com/office/powerpoint/2010/main" val="49698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1A186B30-9EEE-A34D-A6BE-5FB0248CD9D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pic>
        <p:nvPicPr>
          <p:cNvPr id="8" name="Picture 7">
            <a:extLst>
              <a:ext uri="{FF2B5EF4-FFF2-40B4-BE49-F238E27FC236}">
                <a16:creationId xmlns:a16="http://schemas.microsoft.com/office/drawing/2014/main" id="{835D4A39-A4FE-47ED-8F6C-1B755D181824}"/>
              </a:ext>
            </a:extLst>
          </p:cNvPr>
          <p:cNvPicPr>
            <a:picLocks noChangeAspect="1"/>
          </p:cNvPicPr>
          <p:nvPr/>
        </p:nvPicPr>
        <p:blipFill>
          <a:blip r:embed="rId3"/>
          <a:srcRect/>
          <a:stretch/>
        </p:blipFill>
        <p:spPr>
          <a:xfrm>
            <a:off x="6253896" y="1958501"/>
            <a:ext cx="5239940" cy="3492441"/>
          </a:xfrm>
          <a:prstGeom prst="rect">
            <a:avLst/>
          </a:prstGeom>
        </p:spPr>
      </p:pic>
      <p:sp>
        <p:nvSpPr>
          <p:cNvPr id="13" name="Text Placeholder 18">
            <a:extLst>
              <a:ext uri="{FF2B5EF4-FFF2-40B4-BE49-F238E27FC236}">
                <a16:creationId xmlns:a16="http://schemas.microsoft.com/office/drawing/2014/main" id="{45948853-29CE-4C91-96DF-EFAAC9A73AE1}"/>
              </a:ext>
            </a:extLst>
          </p:cNvPr>
          <p:cNvSpPr txBox="1">
            <a:spLocks/>
          </p:cNvSpPr>
          <p:nvPr/>
        </p:nvSpPr>
        <p:spPr>
          <a:xfrm>
            <a:off x="0" y="3115684"/>
            <a:ext cx="641143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6000" dirty="0">
                <a:solidFill>
                  <a:srgbClr val="00338D"/>
                </a:solidFill>
                <a:latin typeface="MS PGothic" panose="020B0600070205080204" pitchFamily="34" charset="-128"/>
                <a:ea typeface="MS PGothic" panose="020B0600070205080204" pitchFamily="34" charset="-128"/>
              </a:rPr>
              <a:t>ディスカッション</a:t>
            </a:r>
          </a:p>
        </p:txBody>
      </p:sp>
      <p:sp>
        <p:nvSpPr>
          <p:cNvPr id="10" name="Text Placeholder 18">
            <a:extLst>
              <a:ext uri="{FF2B5EF4-FFF2-40B4-BE49-F238E27FC236}">
                <a16:creationId xmlns:a16="http://schemas.microsoft.com/office/drawing/2014/main" id="{DFF1D858-B0A5-16A6-A351-63DBCF7A2D4C}"/>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300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rPr>
              <a:t>会員委員長</a:t>
            </a:r>
          </a:p>
        </p:txBody>
      </p:sp>
      <p:pic>
        <p:nvPicPr>
          <p:cNvPr id="15" name="Picture 14">
            <a:extLst>
              <a:ext uri="{FF2B5EF4-FFF2-40B4-BE49-F238E27FC236}">
                <a16:creationId xmlns:a16="http://schemas.microsoft.com/office/drawing/2014/main" id="{07AA7764-30D5-1F8C-C974-26F5414F554A}"/>
              </a:ext>
            </a:extLst>
          </p:cNvPr>
          <p:cNvPicPr>
            <a:picLocks noChangeAspect="1"/>
          </p:cNvPicPr>
          <p:nvPr/>
        </p:nvPicPr>
        <p:blipFill>
          <a:blip r:embed="rId4"/>
          <a:srcRect/>
          <a:stretch/>
        </p:blipFill>
        <p:spPr>
          <a:xfrm>
            <a:off x="616288" y="5698526"/>
            <a:ext cx="702199" cy="702199"/>
          </a:xfrm>
          <a:prstGeom prst="rect">
            <a:avLst/>
          </a:prstGeom>
        </p:spPr>
      </p:pic>
      <p:sp>
        <p:nvSpPr>
          <p:cNvPr id="16" name="Rectangle 15">
            <a:extLst>
              <a:ext uri="{FF2B5EF4-FFF2-40B4-BE49-F238E27FC236}">
                <a16:creationId xmlns:a16="http://schemas.microsoft.com/office/drawing/2014/main" id="{D2B9AC01-AB46-7F4E-5D5D-CA78695EC374}"/>
              </a:ext>
            </a:extLst>
          </p:cNvPr>
          <p:cNvSpPr/>
          <p:nvPr/>
        </p:nvSpPr>
        <p:spPr>
          <a:xfrm>
            <a:off x="2281027" y="3911600"/>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93317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1879600" y="3175003"/>
            <a:ext cx="7835900" cy="1752600"/>
          </a:xfrm>
        </p:spPr>
        <p:txBody>
          <a:bodyPr/>
          <a:lstStyle/>
          <a:p>
            <a:r>
              <a:rPr lang="ja-JP" altLang="en-US" sz="3300" dirty="0">
                <a:latin typeface="MS PGothic" panose="020B0600070205080204" pitchFamily="34" charset="-128"/>
                <a:ea typeface="MS PGothic" panose="020B0600070205080204" pitchFamily="34" charset="-128"/>
              </a:rPr>
              <a:t>何かご不明な点がありましたら、</a:t>
            </a:r>
            <a:r>
              <a:rPr lang="ja-JP" sz="3300" dirty="0">
                <a:latin typeface="MS PGothic" panose="020B0600070205080204" pitchFamily="34" charset="-128"/>
                <a:ea typeface="MS PGothic" panose="020B0600070205080204" pitchFamily="34" charset="-128"/>
              </a:rPr>
              <a:t> </a:t>
            </a:r>
          </a:p>
          <a:p>
            <a:r>
              <a:rPr lang="ja-JP" sz="3300" b="1" dirty="0">
                <a:solidFill>
                  <a:srgbClr val="FFC000"/>
                </a:solidFill>
                <a:latin typeface="MS PGothic" panose="020B0600070205080204" pitchFamily="34" charset="-128"/>
                <a:ea typeface="MS PGothic" panose="020B0600070205080204" pitchFamily="34" charset="-128"/>
              </a:rPr>
              <a:t>[</a:t>
            </a:r>
            <a:r>
              <a:rPr lang="ja-JP" altLang="en-US" sz="3300" b="1" dirty="0">
                <a:solidFill>
                  <a:srgbClr val="FFC000"/>
                </a:solidFill>
                <a:latin typeface="MS PGothic" panose="020B0600070205080204" pitchFamily="34" charset="-128"/>
                <a:ea typeface="MS PGothic" panose="020B0600070205080204" pitchFamily="34" charset="-128"/>
              </a:rPr>
              <a:t>連絡先を入力</a:t>
            </a:r>
            <a:r>
              <a:rPr lang="ja-JP" sz="3300" b="1" dirty="0">
                <a:solidFill>
                  <a:srgbClr val="FFC000"/>
                </a:solidFill>
                <a:latin typeface="MS PGothic" panose="020B0600070205080204" pitchFamily="34" charset="-128"/>
                <a:ea typeface="MS PGothic" panose="020B0600070205080204" pitchFamily="34" charset="-128"/>
              </a:rPr>
              <a:t>]</a:t>
            </a:r>
            <a:r>
              <a:rPr lang="ja-JP" altLang="en-US" sz="3300" b="1" dirty="0">
                <a:solidFill>
                  <a:srgbClr val="FFC000"/>
                </a:solidFill>
                <a:latin typeface="MS PGothic" panose="020B0600070205080204" pitchFamily="34" charset="-128"/>
                <a:ea typeface="MS PGothic" panose="020B0600070205080204" pitchFamily="34" charset="-128"/>
              </a:rPr>
              <a:t>　</a:t>
            </a:r>
            <a:endParaRPr lang="ja-JP" sz="3300" dirty="0">
              <a:latin typeface="MS PGothic" panose="020B0600070205080204" pitchFamily="34" charset="-128"/>
              <a:ea typeface="MS PGothic" panose="020B0600070205080204" pitchFamily="34" charset="-128"/>
            </a:endParaRPr>
          </a:p>
          <a:p>
            <a:r>
              <a:rPr lang="ja-JP" altLang="en-US" sz="3300" dirty="0">
                <a:latin typeface="MS PGothic" panose="020B0600070205080204" pitchFamily="34" charset="-128"/>
                <a:ea typeface="MS PGothic" panose="020B0600070205080204" pitchFamily="34" charset="-128"/>
              </a:rPr>
              <a:t>までご連絡ください。</a:t>
            </a:r>
            <a:endParaRPr lang="ja-JP" sz="330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253560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3DE123AE-45F7-AD45-9A03-670F7C850085}"/>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Picture 13">
            <a:extLst>
              <a:ext uri="{FF2B5EF4-FFF2-40B4-BE49-F238E27FC236}">
                <a16:creationId xmlns:a16="http://schemas.microsoft.com/office/drawing/2014/main" id="{ABA97F3C-FB3B-BB42-84C0-9E85ABB52099}"/>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5" name="Picture 14">
            <a:extLst>
              <a:ext uri="{FF2B5EF4-FFF2-40B4-BE49-F238E27FC236}">
                <a16:creationId xmlns:a16="http://schemas.microsoft.com/office/drawing/2014/main" id="{7304098B-FD38-0249-B57F-1FE5ED74133A}"/>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8" y="3255034"/>
            <a:ext cx="8766449"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ja-JP" sz="6000" b="1" dirty="0">
                <a:solidFill>
                  <a:schemeClr val="bg1"/>
                </a:solidFill>
                <a:latin typeface="MS PGothic" panose="020B0600070205080204" pitchFamily="34" charset="-128"/>
                <a:ea typeface="MS PGothic" panose="020B0600070205080204" pitchFamily="34" charset="-128"/>
                <a:cs typeface="Arial" panose="020B0604020202020204" pitchFamily="34" charset="0"/>
              </a:rPr>
              <a:t>ありがとうございました</a:t>
            </a:r>
          </a:p>
        </p:txBody>
      </p:sp>
      <p:sp>
        <p:nvSpPr>
          <p:cNvPr id="6" name="Gold Bar"/>
          <p:cNvSpPr/>
          <p:nvPr/>
        </p:nvSpPr>
        <p:spPr>
          <a:xfrm>
            <a:off x="5379111" y="33783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3171770" y="6248400"/>
            <a:ext cx="3399810" cy="338554"/>
          </a:xfrm>
          <a:prstGeom prst="rect">
            <a:avLst/>
          </a:prstGeom>
          <a:noFill/>
        </p:spPr>
        <p:txBody>
          <a:bodyPr wrap="square" rtlCol="0">
            <a:spAutoFit/>
          </a:bodyPr>
          <a:lstStyle/>
          <a:p>
            <a:r>
              <a:rPr lang="ja-JP" sz="1600" b="1">
                <a:solidFill>
                  <a:schemeClr val="bg1"/>
                </a:solidFill>
              </a:rPr>
              <a:t>© 2022 Lions Clubs International</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ja-JP" sz="1600" b="1">
                <a:solidFill>
                  <a:schemeClr val="bg1"/>
                </a:solidFill>
              </a:rPr>
              <a:t>XXXX 00/00 JA</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pic>
        <p:nvPicPr>
          <p:cNvPr id="10" name="Picture 9">
            <a:extLst>
              <a:ext uri="{FF2B5EF4-FFF2-40B4-BE49-F238E27FC236}">
                <a16:creationId xmlns:a16="http://schemas.microsoft.com/office/drawing/2014/main" id="{7BEFAC29-297A-184B-B803-5B2FB20B298C}"/>
              </a:ext>
            </a:extLst>
          </p:cNvPr>
          <p:cNvPicPr>
            <a:picLocks noChangeAspect="1"/>
          </p:cNvPicPr>
          <p:nvPr/>
        </p:nvPicPr>
        <p:blipFill>
          <a:blip r:embed="rId3"/>
          <a:srcRect/>
          <a:stretch/>
        </p:blipFill>
        <p:spPr>
          <a:xfrm>
            <a:off x="616288" y="5698526"/>
            <a:ext cx="702199" cy="702199"/>
          </a:xfrm>
          <a:prstGeom prst="rect">
            <a:avLst/>
          </a:prstGeom>
        </p:spPr>
      </p:pic>
      <p:sp>
        <p:nvSpPr>
          <p:cNvPr id="9" name="Rectangle 8">
            <a:extLst>
              <a:ext uri="{FF2B5EF4-FFF2-40B4-BE49-F238E27FC236}">
                <a16:creationId xmlns:a16="http://schemas.microsoft.com/office/drawing/2014/main" id="{EFD82CCD-8BE4-4712-8692-2F42D58F9EAE}"/>
              </a:ext>
            </a:extLst>
          </p:cNvPr>
          <p:cNvSpPr/>
          <p:nvPr/>
        </p:nvSpPr>
        <p:spPr>
          <a:xfrm>
            <a:off x="616288" y="673197"/>
            <a:ext cx="10384347" cy="553998"/>
          </a:xfrm>
          <a:prstGeom prst="rect">
            <a:avLst/>
          </a:prstGeom>
        </p:spPr>
        <p:txBody>
          <a:bodyPr wrap="square">
            <a:spAutoFit/>
          </a:bodyPr>
          <a:lstStyle/>
          <a:p>
            <a:r>
              <a:rPr lang="ja-JP" altLang="en-US" sz="3000" b="1" dirty="0">
                <a:solidFill>
                  <a:srgbClr val="00338D"/>
                </a:solidFill>
                <a:latin typeface="MS PGothic" panose="020B0600070205080204" pitchFamily="34" charset="-128"/>
                <a:ea typeface="MS PGothic" panose="020B0600070205080204" pitchFamily="34" charset="-128"/>
                <a:cs typeface="Arial" panose="020B0604020202020204" pitchFamily="34" charset="0"/>
              </a:rPr>
              <a:t>クラブ会員委員長を設けることのメリット</a:t>
            </a:r>
            <a:endParaRPr lang="ja-JP" sz="3000" b="1" dirty="0">
              <a:solidFill>
                <a:srgbClr val="00338D"/>
              </a:solidFill>
              <a:latin typeface="MS PGothic" panose="020B0600070205080204" pitchFamily="34" charset="-128"/>
              <a:ea typeface="MS PGothic" panose="020B0600070205080204" pitchFamily="34" charset="-128"/>
              <a:cs typeface="Arial" panose="020B0604020202020204" pitchFamily="34" charset="0"/>
            </a:endParaRPr>
          </a:p>
        </p:txBody>
      </p:sp>
      <p:sp>
        <p:nvSpPr>
          <p:cNvPr id="11" name="TextBox 10">
            <a:extLst>
              <a:ext uri="{FF2B5EF4-FFF2-40B4-BE49-F238E27FC236}">
                <a16:creationId xmlns:a16="http://schemas.microsoft.com/office/drawing/2014/main" id="{91C207AA-140B-40FA-A28B-2F9AB3ADEF14}"/>
              </a:ext>
            </a:extLst>
          </p:cNvPr>
          <p:cNvSpPr txBox="1"/>
          <p:nvPr/>
        </p:nvSpPr>
        <p:spPr>
          <a:xfrm>
            <a:off x="616288" y="1682767"/>
            <a:ext cx="5982485" cy="3893374"/>
          </a:xfrm>
          <a:prstGeom prst="rect">
            <a:avLst/>
          </a:prstGeom>
          <a:noFill/>
        </p:spPr>
        <p:txBody>
          <a:bodyPr wrap="square" rtlCol="0">
            <a:spAutoFit/>
          </a:bodyPr>
          <a:lstStyle/>
          <a:p>
            <a:pPr marL="514350" indent="-514350" fontAlgn="base">
              <a:spcBef>
                <a:spcPct val="0"/>
              </a:spcBef>
              <a:spcAft>
                <a:spcPct val="0"/>
              </a:spcAft>
              <a:buFont typeface="+mj-lt"/>
              <a:buAutoNum type="arabicPeriod"/>
            </a:pPr>
            <a:r>
              <a:rPr lang="ja-JP" altLang="en-US"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rPr>
              <a:t>会員増強計画を立てる</a:t>
            </a:r>
            <a:endParaRPr lang="ja-JP"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endParaRP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endParaRPr>
          </a:p>
          <a:p>
            <a:pPr marL="514350" indent="-514350" fontAlgn="base">
              <a:spcBef>
                <a:spcPct val="0"/>
              </a:spcBef>
              <a:spcAft>
                <a:spcPct val="0"/>
              </a:spcAft>
              <a:buFont typeface="+mj-lt"/>
              <a:buAutoNum type="arabicPeriod"/>
            </a:pPr>
            <a:r>
              <a:rPr lang="ja-JP" altLang="en-US"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rPr>
              <a:t>会員がクラブに馴染めるよう配慮する</a:t>
            </a:r>
            <a:endParaRPr lang="ja-JP"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endParaRP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endParaRPr>
          </a:p>
          <a:p>
            <a:pPr marL="514350" indent="-514350" fontAlgn="base">
              <a:spcBef>
                <a:spcPct val="0"/>
              </a:spcBef>
              <a:spcAft>
                <a:spcPct val="0"/>
              </a:spcAft>
              <a:buFont typeface="+mj-lt"/>
              <a:buAutoNum type="arabicPeriod"/>
            </a:pPr>
            <a:r>
              <a:rPr lang="ja-JP" altLang="en-US"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rPr>
              <a:t>人々の目に触れる奉仕活動のイベントで、他のクラブ役員と協力してクラブを</a:t>
            </a:r>
            <a:r>
              <a:rPr lang="en-US" altLang="ja-JP"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rPr>
              <a:t>PR</a:t>
            </a:r>
            <a:r>
              <a:rPr lang="ja-JP" altLang="en-US"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rPr>
              <a:t>する</a:t>
            </a:r>
            <a:endParaRPr lang="ja-JP"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endParaRP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endParaRPr>
          </a:p>
          <a:p>
            <a:pPr marL="514350" indent="-514350" fontAlgn="base">
              <a:spcBef>
                <a:spcPct val="0"/>
              </a:spcBef>
              <a:spcAft>
                <a:spcPct val="0"/>
              </a:spcAft>
              <a:buFont typeface="+mj-lt"/>
              <a:buAutoNum type="arabicPeriod"/>
            </a:pPr>
            <a:r>
              <a:rPr lang="ja-JP" altLang="en-US"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rPr>
              <a:t>会員候補を勧誘し、クラブへの入会を呼びかける機会を見極める</a:t>
            </a:r>
            <a:endParaRPr lang="ja-JP"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endParaRP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endParaRPr>
          </a:p>
          <a:p>
            <a:pPr marL="514350" indent="-514350" fontAlgn="base">
              <a:spcBef>
                <a:spcPct val="0"/>
              </a:spcBef>
              <a:spcAft>
                <a:spcPct val="0"/>
              </a:spcAft>
              <a:buFont typeface="+mj-lt"/>
              <a:buAutoNum type="arabicPeriod"/>
            </a:pPr>
            <a:r>
              <a:rPr lang="ja-JP" altLang="en-US"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rPr>
              <a:t>クラブの知名度を高め、その取り組み、地域社会へのインパクト、会員の満足度向上に向けたプログラムの活用を強化する</a:t>
            </a:r>
            <a:endParaRPr lang="ja-JP" sz="1900" dirty="0">
              <a:solidFill>
                <a:schemeClr val="accent3">
                  <a:lumMod val="50000"/>
                </a:schemeClr>
              </a:solidFill>
              <a:latin typeface="MS PGothic" panose="020B0600070205080204" pitchFamily="34" charset="-128"/>
              <a:ea typeface="MS PGothic" panose="020B0600070205080204" pitchFamily="34" charset="-128"/>
              <a:cs typeface="Arial" panose="020B0604020202020204" pitchFamily="34" charset="0"/>
            </a:endParaRPr>
          </a:p>
        </p:txBody>
      </p:sp>
      <p:pic>
        <p:nvPicPr>
          <p:cNvPr id="3" name="Picture 2">
            <a:extLst>
              <a:ext uri="{FF2B5EF4-FFF2-40B4-BE49-F238E27FC236}">
                <a16:creationId xmlns:a16="http://schemas.microsoft.com/office/drawing/2014/main" id="{AC3CC86F-7F9C-4C9E-89F2-6D389BAB0E18}"/>
              </a:ext>
            </a:extLst>
          </p:cNvPr>
          <p:cNvPicPr>
            <a:picLocks noChangeAspect="1"/>
          </p:cNvPicPr>
          <p:nvPr/>
        </p:nvPicPr>
        <p:blipFill>
          <a:blip r:embed="rId4"/>
          <a:stretch>
            <a:fillRect/>
          </a:stretch>
        </p:blipFill>
        <p:spPr>
          <a:xfrm>
            <a:off x="6788936" y="1738369"/>
            <a:ext cx="4690975" cy="3128890"/>
          </a:xfrm>
          <a:prstGeom prst="rect">
            <a:avLst/>
          </a:prstGeom>
        </p:spPr>
      </p:pic>
      <p:sp>
        <p:nvSpPr>
          <p:cNvPr id="12" name="Rectangle 11">
            <a:extLst>
              <a:ext uri="{FF2B5EF4-FFF2-40B4-BE49-F238E27FC236}">
                <a16:creationId xmlns:a16="http://schemas.microsoft.com/office/drawing/2014/main" id="{8229E145-CD7E-9EB8-932D-09C0A583C4B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2473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967ECB-F462-46C4-8FC1-43F24B3E687D}"/>
              </a:ext>
            </a:extLst>
          </p:cNvPr>
          <p:cNvPicPr>
            <a:picLocks noChangeAspect="1"/>
          </p:cNvPicPr>
          <p:nvPr/>
        </p:nvPicPr>
        <p:blipFill>
          <a:blip r:embed="rId3"/>
          <a:stretch>
            <a:fillRect/>
          </a:stretch>
        </p:blipFill>
        <p:spPr>
          <a:xfrm>
            <a:off x="0" y="0"/>
            <a:ext cx="12192000" cy="6857999"/>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10" name="Overlay">
            <a:extLst>
              <a:ext uri="{FF2B5EF4-FFF2-40B4-BE49-F238E27FC236}">
                <a16:creationId xmlns:a16="http://schemas.microsoft.com/office/drawing/2014/main" id="{6D44972E-3941-CAED-2845-267AB7CA1BF8}"/>
              </a:ext>
            </a:extLst>
          </p:cNvPr>
          <p:cNvSpPr/>
          <p:nvPr/>
        </p:nvSpPr>
        <p:spPr>
          <a:xfrm>
            <a:off x="16933"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B302187-9CA7-8D43-BA0A-B93259139B6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altLang="en-US" sz="4000" u="none" strike="noStrike" cap="none" normalizeH="0" baseline="0" noProof="0" dirty="0">
                <a:ln>
                  <a:noFill/>
                </a:ln>
                <a:solidFill>
                  <a:schemeClr val="bg1"/>
                </a:solidFill>
                <a:uLnTx/>
                <a:uFillTx/>
                <a:latin typeface="MS PGothic" panose="020B0600070205080204" pitchFamily="34" charset="-128"/>
                <a:ea typeface="MS PGothic" panose="020B0600070205080204" pitchFamily="34" charset="-128"/>
              </a:rPr>
              <a:t>第一印象とその維持</a:t>
            </a:r>
            <a:endParaRPr kumimoji="0" lang="ja-JP" sz="4000" u="none" strike="noStrike" cap="none" normalizeH="0" baseline="0" noProof="0" dirty="0">
              <a:ln>
                <a:noFill/>
              </a:ln>
              <a:solidFill>
                <a:schemeClr val="bg1"/>
              </a:solidFill>
              <a:uLnTx/>
              <a:uFillTx/>
              <a:latin typeface="MS PGothic" panose="020B0600070205080204" pitchFamily="34" charset="-128"/>
              <a:ea typeface="MS PGothic" panose="020B0600070205080204" pitchFamily="34" charset="-128"/>
            </a:endParaRPr>
          </a:p>
        </p:txBody>
      </p:sp>
      <p:sp>
        <p:nvSpPr>
          <p:cNvPr id="11" name="Rectangle 10">
            <a:extLst>
              <a:ext uri="{FF2B5EF4-FFF2-40B4-BE49-F238E27FC236}">
                <a16:creationId xmlns:a16="http://schemas.microsoft.com/office/drawing/2014/main" id="{FC6C96E9-5F84-BB73-C1E8-5F51CFD7FD03}"/>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2" name="Page Number - Blue">
            <a:extLst>
              <a:ext uri="{FF2B5EF4-FFF2-40B4-BE49-F238E27FC236}">
                <a16:creationId xmlns:a16="http://schemas.microsoft.com/office/drawing/2014/main" id="{58585EA3-1F78-76B0-1A45-48E20D1AEC4F}"/>
              </a:ext>
            </a:extLst>
          </p:cNvPr>
          <p:cNvSpPr txBox="1">
            <a:spLocks noChangeArrowheads="1"/>
          </p:cNvSpPr>
          <p:nvPr/>
        </p:nvSpPr>
        <p:spPr bwMode="auto">
          <a:xfrm>
            <a:off x="11520226" y="638379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chemeClr val="bg1"/>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schemeClr val="bg1"/>
              </a:solidFill>
              <a:effectLst/>
              <a:uLnTx/>
              <a:uFillTx/>
              <a:latin typeface="Arial" charset="0"/>
              <a:ea typeface="ヒラギノ角ゴ Pro W3" charset="0"/>
            </a:endParaRPr>
          </a:p>
        </p:txBody>
      </p:sp>
    </p:spTree>
    <p:extLst>
      <p:ext uri="{BB962C8B-B14F-4D97-AF65-F5344CB8AC3E}">
        <p14:creationId xmlns:p14="http://schemas.microsoft.com/office/powerpoint/2010/main" val="2624313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alpha val="44000"/>
                  </a:prstClr>
                </a:solidFill>
                <a:uLnTx/>
                <a:uFillTx/>
                <a:latin typeface="Calibri" panose="020F0502020204030204"/>
                <a:ea typeface="+mn-ea"/>
                <a:cs typeface="+mn-cs"/>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Box 3">
            <a:extLst>
              <a:ext uri="{FF2B5EF4-FFF2-40B4-BE49-F238E27FC236}">
                <a16:creationId xmlns:a16="http://schemas.microsoft.com/office/drawing/2014/main" id="{3F323634-9FCC-4FCA-84AF-44CA63661321}"/>
              </a:ext>
            </a:extLst>
          </p:cNvPr>
          <p:cNvSpPr txBox="1"/>
          <p:nvPr/>
        </p:nvSpPr>
        <p:spPr>
          <a:xfrm>
            <a:off x="2541744" y="6019048"/>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この資料は</a:t>
            </a:r>
            <a:r>
              <a:rPr kumimoji="0" lang="ja-JP"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hlinkClick r:id="rId3"/>
              </a:rPr>
              <a:t>http://lionsclubs.org/membershipchair</a:t>
            </a:r>
            <a:r>
              <a:rPr kumimoji="0" lang="ja-JP"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で入手でき</a:t>
            </a:r>
            <a:r>
              <a:rPr kumimoji="0" lang="ja-JP" altLang="en-US"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ます</a:t>
            </a:r>
            <a:r>
              <a:rPr kumimoji="0" lang="ja-JP"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 </a:t>
            </a:r>
          </a:p>
        </p:txBody>
      </p:sp>
      <p:sp>
        <p:nvSpPr>
          <p:cNvPr id="5" name="TextBox 4">
            <a:extLst>
              <a:ext uri="{FF2B5EF4-FFF2-40B4-BE49-F238E27FC236}">
                <a16:creationId xmlns:a16="http://schemas.microsoft.com/office/drawing/2014/main" id="{FB42A4A2-9406-4FA0-B4E4-C9D0CB797771}"/>
              </a:ext>
            </a:extLst>
          </p:cNvPr>
          <p:cNvSpPr txBox="1"/>
          <p:nvPr/>
        </p:nvSpPr>
        <p:spPr>
          <a:xfrm>
            <a:off x="2541744" y="965878"/>
            <a:ext cx="5213925"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900" b="1"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ステップ</a:t>
            </a:r>
            <a:r>
              <a:rPr kumimoji="0" lang="en-US" altLang="ja-JP" sz="1900" b="1"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1</a:t>
            </a:r>
            <a:r>
              <a:rPr kumimoji="0" lang="ja-JP" altLang="en-US" sz="1900" b="1"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：自分のクラブにとっての会員の満足度とは何かを明確にする</a:t>
            </a:r>
            <a:endParaRPr kumimoji="0" lang="ja-JP" sz="1900" b="1"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会員の声に耳を傾ける！</a:t>
            </a:r>
            <a:endParaRPr kumimoji="0" lang="ja-JP"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900" b="1"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ステップ</a:t>
            </a:r>
            <a:r>
              <a:rPr kumimoji="0" lang="en-US" altLang="ja-JP" sz="1900" b="1"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2</a:t>
            </a:r>
            <a:r>
              <a:rPr kumimoji="0" lang="ja-JP" altLang="en-US" sz="1900" b="1"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a:t>
            </a:r>
            <a:r>
              <a:rPr kumimoji="0" lang="ja-JP" sz="1900" b="1"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クラブの計画を立てる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対立の解消</a:t>
            </a:r>
            <a:endParaRPr kumimoji="0" lang="ja-JP"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社会に貢献できていない</a:t>
            </a:r>
            <a:endParaRPr kumimoji="0" lang="ja-JP"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帰属意識を持っていない</a:t>
            </a:r>
            <a:endParaRPr kumimoji="0" lang="ja-JP"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900" b="1"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ステップ</a:t>
            </a:r>
            <a:r>
              <a:rPr kumimoji="0" lang="en-US" altLang="ja-JP" sz="1900" b="1"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3</a:t>
            </a:r>
            <a:r>
              <a:rPr kumimoji="0" lang="ja-JP" altLang="en-US" sz="1900" b="1"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a:t>
            </a:r>
            <a:r>
              <a:rPr kumimoji="0" lang="ja-JP" sz="1900" b="1"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計画を実行し、見直す</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計画を伝える</a:t>
            </a:r>
            <a:endParaRPr kumimoji="0" lang="ja-JP"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抵抗に対応する</a:t>
            </a:r>
            <a:endParaRPr kumimoji="0" lang="ja-JP"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継続的な実施</a:t>
            </a:r>
            <a:endParaRPr kumimoji="0" lang="ja-JP"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900" b="1"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ガイドに記載されている情報資料</a:t>
            </a:r>
            <a:endParaRPr kumimoji="0" lang="ja-JP" sz="1900" b="1"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新会員へのアンケート</a:t>
            </a:r>
            <a:endParaRPr lang="ja-JP" sz="1900" dirty="0">
              <a:solidFill>
                <a:prstClr val="black"/>
              </a:solidFill>
              <a:latin typeface="MS PGothic" panose="020B0600070205080204" pitchFamily="34" charset="-128"/>
              <a:ea typeface="MS PGothic" panose="020B060007020508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元会員へのアンケート</a:t>
            </a:r>
            <a:endParaRPr kumimoji="0" lang="ja-JP"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sz="190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panose="020B0604020202020204" pitchFamily="34" charset="0"/>
              </a:rPr>
              <a:t>行動計画テンプレート</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endParaRPr>
          </a:p>
        </p:txBody>
      </p:sp>
      <p:pic>
        <p:nvPicPr>
          <p:cNvPr id="2" name="Picture 1">
            <a:extLst>
              <a:ext uri="{FF2B5EF4-FFF2-40B4-BE49-F238E27FC236}">
                <a16:creationId xmlns:a16="http://schemas.microsoft.com/office/drawing/2014/main" id="{FE27A3D8-DEB5-4684-9D66-37C5742DEB0E}"/>
              </a:ext>
            </a:extLst>
          </p:cNvPr>
          <p:cNvPicPr>
            <a:picLocks noChangeAspect="1"/>
          </p:cNvPicPr>
          <p:nvPr/>
        </p:nvPicPr>
        <p:blipFill>
          <a:blip r:embed="rId4"/>
          <a:stretch>
            <a:fillRect/>
          </a:stretch>
        </p:blipFill>
        <p:spPr>
          <a:xfrm>
            <a:off x="7920790" y="988593"/>
            <a:ext cx="3774439" cy="4872789"/>
          </a:xfrm>
          <a:prstGeom prst="rect">
            <a:avLst/>
          </a:prstGeom>
        </p:spPr>
      </p:pic>
      <p:sp>
        <p:nvSpPr>
          <p:cNvPr id="14" name="Headline">
            <a:extLst>
              <a:ext uri="{FF2B5EF4-FFF2-40B4-BE49-F238E27FC236}">
                <a16:creationId xmlns:a16="http://schemas.microsoft.com/office/drawing/2014/main" id="{E17E5898-9DAB-4020-80C6-DD9F5A14055A}"/>
              </a:ext>
            </a:extLst>
          </p:cNvPr>
          <p:cNvSpPr txBox="1">
            <a:spLocks/>
          </p:cNvSpPr>
          <p:nvPr/>
        </p:nvSpPr>
        <p:spPr>
          <a:xfrm>
            <a:off x="372975" y="366727"/>
            <a:ext cx="1795794" cy="965362"/>
          </a:xfrm>
          <a:prstGeom prst="rect">
            <a:avLst/>
          </a:prstGeom>
          <a:noFill/>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ja-JP" sz="2400" u="none" strike="noStrike" cap="none" normalizeH="0" baseline="0" noProof="0" dirty="0">
                <a:ln>
                  <a:noFill/>
                </a:ln>
                <a:solidFill>
                  <a:srgbClr val="FFC000"/>
                </a:solidFill>
                <a:uLnTx/>
                <a:uFillTx/>
                <a:latin typeface="MS PGothic" panose="020B0600070205080204" pitchFamily="34" charset="-128"/>
                <a:ea typeface="MS PGothic" panose="020B0600070205080204" pitchFamily="34" charset="-128"/>
                <a:cs typeface="Arial" panose="020B0604020202020204" pitchFamily="34" charset="0"/>
              </a:rPr>
              <a:t>会員維持</a:t>
            </a:r>
          </a:p>
        </p:txBody>
      </p:sp>
    </p:spTree>
    <p:extLst>
      <p:ext uri="{BB962C8B-B14F-4D97-AF65-F5344CB8AC3E}">
        <p14:creationId xmlns:p14="http://schemas.microsoft.com/office/powerpoint/2010/main" val="315798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6" name="Overlay">
            <a:extLst>
              <a:ext uri="{FF2B5EF4-FFF2-40B4-BE49-F238E27FC236}">
                <a16:creationId xmlns:a16="http://schemas.microsoft.com/office/drawing/2014/main" id="{D86DA45A-CED1-EE1E-8EA4-4DDD6ADBD6C3}"/>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Headline">
            <a:extLst>
              <a:ext uri="{FF2B5EF4-FFF2-40B4-BE49-F238E27FC236}">
                <a16:creationId xmlns:a16="http://schemas.microsoft.com/office/drawing/2014/main" id="{CFD49E0D-E6D2-65AF-9A18-0B862EA9B099}"/>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altLang="en-US" sz="4000" u="none" strike="noStrike" cap="none" normalizeH="0" baseline="0" noProof="0" dirty="0">
                <a:ln>
                  <a:noFill/>
                </a:ln>
                <a:solidFill>
                  <a:schemeClr val="bg1"/>
                </a:solidFill>
                <a:uLnTx/>
                <a:uFillTx/>
                <a:latin typeface="MS PGothic" panose="020B0600070205080204" pitchFamily="34" charset="-128"/>
                <a:ea typeface="MS PGothic" panose="020B0600070205080204" pitchFamily="34" charset="-128"/>
              </a:rPr>
              <a:t>入会式およびオリエンテーション</a:t>
            </a:r>
            <a:endParaRPr kumimoji="0" lang="ja-JP" sz="4000" u="none" strike="noStrike" cap="none" normalizeH="0" baseline="0" noProof="0" dirty="0">
              <a:ln>
                <a:noFill/>
              </a:ln>
              <a:solidFill>
                <a:schemeClr val="bg1"/>
              </a:solidFill>
              <a:uLnTx/>
              <a:uFillTx/>
              <a:latin typeface="MS PGothic" panose="020B0600070205080204" pitchFamily="34" charset="-128"/>
              <a:ea typeface="MS PGothic" panose="020B0600070205080204" pitchFamily="34" charset="-128"/>
            </a:endParaRPr>
          </a:p>
        </p:txBody>
      </p:sp>
      <p:sp>
        <p:nvSpPr>
          <p:cNvPr id="10" name="Rectangle 9">
            <a:extLst>
              <a:ext uri="{FF2B5EF4-FFF2-40B4-BE49-F238E27FC236}">
                <a16:creationId xmlns:a16="http://schemas.microsoft.com/office/drawing/2014/main" id="{675D9730-4770-C0F7-7148-2D0B263CA8D6}"/>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9841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alpha val="44000"/>
                  </a:prstClr>
                </a:solidFill>
                <a:uLnTx/>
                <a:uFillTx/>
                <a:latin typeface="Calibri" panose="020F0502020204030204"/>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11667"/>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39" name="TextBox 138"/>
          <p:cNvSpPr txBox="1"/>
          <p:nvPr/>
        </p:nvSpPr>
        <p:spPr>
          <a:xfrm>
            <a:off x="685800" y="1257244"/>
            <a:ext cx="98085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charset="0"/>
              </a:rPr>
              <a:t>オリエンテーションと研修は綿密に計画され、考え抜かれたものでなければなりません。以下のツールを役立てて成功を確実にしましょう。</a:t>
            </a:r>
            <a:endParaRPr kumimoji="0" lang="ja-JP" sz="2400" b="1" i="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cs typeface="Arial" charset="0"/>
            </a:endParaRPr>
          </a:p>
        </p:txBody>
      </p:sp>
      <p:sp>
        <p:nvSpPr>
          <p:cNvPr id="140" name="TextBox 139"/>
          <p:cNvSpPr txBox="1"/>
          <p:nvPr/>
        </p:nvSpPr>
        <p:spPr>
          <a:xfrm>
            <a:off x="953704" y="2227278"/>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900" b="1" i="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cs typeface="Arial" charset="0"/>
              </a:rPr>
              <a:t>新会員へのアンケート</a:t>
            </a:r>
            <a:endParaRPr kumimoji="0" lang="ja-JP" sz="1900" b="1" i="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cs typeface="Arial" charset="0"/>
            </a:endParaRPr>
          </a:p>
        </p:txBody>
      </p:sp>
      <p:sp>
        <p:nvSpPr>
          <p:cNvPr id="141" name="TextBox 140"/>
          <p:cNvSpPr txBox="1"/>
          <p:nvPr/>
        </p:nvSpPr>
        <p:spPr>
          <a:xfrm>
            <a:off x="961610" y="3270570"/>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900" b="1" i="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cs typeface="Arial" charset="0"/>
              </a:rPr>
              <a:t>新会員入会式ガイド</a:t>
            </a:r>
            <a:endParaRPr kumimoji="0" lang="ja-JP" sz="1900" b="1" i="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cs typeface="Arial" charset="0"/>
            </a:endParaRPr>
          </a:p>
        </p:txBody>
      </p:sp>
      <p:sp>
        <p:nvSpPr>
          <p:cNvPr id="147" name="TextBox 146"/>
          <p:cNvSpPr txBox="1"/>
          <p:nvPr/>
        </p:nvSpPr>
        <p:spPr>
          <a:xfrm>
            <a:off x="961609" y="2582515"/>
            <a:ext cx="85747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cap="none" normalizeH="0" baseline="0" noProof="0" dirty="0">
                <a:ln>
                  <a:noFill/>
                </a:ln>
                <a:solidFill>
                  <a:srgbClr val="55565A"/>
                </a:solidFill>
                <a:uLnTx/>
                <a:uFillTx/>
                <a:latin typeface="MS PGothic" panose="020B0600070205080204" pitchFamily="34" charset="-128"/>
                <a:ea typeface="MS PGothic" panose="020B0600070205080204" pitchFamily="34" charset="-128"/>
                <a:cs typeface="Arial" charset="0"/>
              </a:rPr>
              <a:t>「誘ってみよう！」ガイドに含まれており、新会員にやりがいを感じる体験をしてもらうために活用することができます。</a:t>
            </a:r>
            <a:endParaRPr kumimoji="0" lang="ja-JP" sz="1600" b="0" i="0" u="none" strike="noStrike" cap="none" normalizeH="0" baseline="0" noProof="0" dirty="0">
              <a:ln>
                <a:noFill/>
              </a:ln>
              <a:solidFill>
                <a:srgbClr val="55565A"/>
              </a:solidFill>
              <a:uLnTx/>
              <a:uFillTx/>
              <a:latin typeface="MS PGothic" panose="020B0600070205080204" pitchFamily="34" charset="-128"/>
              <a:ea typeface="MS PGothic" panose="020B0600070205080204" pitchFamily="34" charset="-128"/>
              <a:cs typeface="Arial" charset="0"/>
            </a:endParaRPr>
          </a:p>
        </p:txBody>
      </p:sp>
      <p:sp>
        <p:nvSpPr>
          <p:cNvPr id="29" name="TextBox 28"/>
          <p:cNvSpPr txBox="1"/>
          <p:nvPr/>
        </p:nvSpPr>
        <p:spPr>
          <a:xfrm>
            <a:off x="961610" y="3787804"/>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900" b="1" i="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cs typeface="Arial" charset="0"/>
              </a:rPr>
              <a:t>新会員オリエンテーション用資料</a:t>
            </a:r>
            <a:endParaRPr kumimoji="0" lang="ja-JP" sz="1900" b="1" i="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cs typeface="Arial" charset="0"/>
            </a:endParaRPr>
          </a:p>
        </p:txBody>
      </p:sp>
      <p:sp>
        <p:nvSpPr>
          <p:cNvPr id="30" name="TextBox 29"/>
          <p:cNvSpPr txBox="1"/>
          <p:nvPr/>
        </p:nvSpPr>
        <p:spPr>
          <a:xfrm>
            <a:off x="1136624" y="4238713"/>
            <a:ext cx="5709896"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0" i="0" u="none" strike="noStrike" cap="none" normalizeH="0" baseline="0" noProof="0" dirty="0">
                <a:ln>
                  <a:noFill/>
                </a:ln>
                <a:solidFill>
                  <a:srgbClr val="55565A"/>
                </a:solidFill>
                <a:uLnTx/>
                <a:uFillTx/>
                <a:latin typeface="MS PGothic" panose="020B0600070205080204" pitchFamily="34" charset="-128"/>
                <a:ea typeface="MS PGothic" panose="020B0600070205080204" pitchFamily="34" charset="-128"/>
                <a:cs typeface="Arial" charset="0"/>
              </a:rPr>
              <a:t>講師ガイド</a:t>
            </a:r>
            <a:endParaRPr kumimoji="0" lang="ja-JP" sz="1600" b="0" i="0" u="none" strike="noStrike" cap="none" normalizeH="0" baseline="0" noProof="0" dirty="0">
              <a:ln>
                <a:noFill/>
              </a:ln>
              <a:solidFill>
                <a:srgbClr val="55565A"/>
              </a:solidFill>
              <a:uLnTx/>
              <a:uFillTx/>
              <a:latin typeface="MS PGothic" panose="020B0600070205080204" pitchFamily="34" charset="-128"/>
              <a:ea typeface="MS PGothic" panose="020B0600070205080204" pitchFamily="34" charset="-128"/>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0" i="0" u="none" strike="noStrike" cap="none" normalizeH="0" baseline="0" noProof="0" dirty="0">
                <a:ln>
                  <a:noFill/>
                </a:ln>
                <a:solidFill>
                  <a:srgbClr val="55565A"/>
                </a:solidFill>
                <a:uLnTx/>
                <a:uFillTx/>
                <a:latin typeface="MS PGothic" panose="020B0600070205080204" pitchFamily="34" charset="-128"/>
                <a:ea typeface="MS PGothic" panose="020B0600070205080204" pitchFamily="34" charset="-128"/>
                <a:cs typeface="Arial" charset="0"/>
              </a:rPr>
              <a:t>参加者ガイド</a:t>
            </a:r>
            <a:endParaRPr kumimoji="0" lang="ja-JP" sz="1600" b="0" i="0" u="none" strike="noStrike" cap="none" normalizeH="0" baseline="0" noProof="0" dirty="0">
              <a:ln>
                <a:noFill/>
              </a:ln>
              <a:solidFill>
                <a:srgbClr val="55565A"/>
              </a:solidFill>
              <a:uLnTx/>
              <a:uFillTx/>
              <a:latin typeface="MS PGothic" panose="020B0600070205080204" pitchFamily="34" charset="-128"/>
              <a:ea typeface="MS PGothic" panose="020B0600070205080204" pitchFamily="34" charset="-128"/>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sz="1600" b="0" i="0" u="none" strike="noStrike" cap="none" normalizeH="0" baseline="0" noProof="0" dirty="0">
                <a:ln>
                  <a:noFill/>
                </a:ln>
                <a:solidFill>
                  <a:srgbClr val="55565A"/>
                </a:solidFill>
                <a:uLnTx/>
                <a:uFillTx/>
                <a:latin typeface="MS PGothic" panose="020B0600070205080204" pitchFamily="34" charset="-128"/>
                <a:ea typeface="MS PGothic" panose="020B0600070205080204" pitchFamily="34" charset="-128"/>
                <a:cs typeface="Arial" charset="0"/>
              </a:rPr>
              <a:t>オリエンテーション・パワーポイント</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altLang="en-US" sz="300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rPr>
              <a:t>新会員オリエンテーション</a:t>
            </a:r>
            <a:endParaRPr kumimoji="0" lang="ja-JP" sz="300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endParaRPr>
          </a:p>
        </p:txBody>
      </p:sp>
      <p:sp>
        <p:nvSpPr>
          <p:cNvPr id="35" name="TextBox 34">
            <a:extLst>
              <a:ext uri="{FF2B5EF4-FFF2-40B4-BE49-F238E27FC236}">
                <a16:creationId xmlns:a16="http://schemas.microsoft.com/office/drawing/2014/main" id="{DA0089E0-5E2D-4802-A64C-8ED03F8C5041}"/>
              </a:ext>
            </a:extLst>
          </p:cNvPr>
          <p:cNvSpPr txBox="1"/>
          <p:nvPr/>
        </p:nvSpPr>
        <p:spPr>
          <a:xfrm>
            <a:off x="969516" y="5113426"/>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900" b="1" i="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cs typeface="Arial" charset="0"/>
              </a:rPr>
              <a:t>メンター・プログラム</a:t>
            </a:r>
            <a:endParaRPr kumimoji="0" lang="ja-JP" sz="1900" b="1" i="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cs typeface="Arial" charset="0"/>
            </a:endParaRPr>
          </a:p>
        </p:txBody>
      </p:sp>
      <p:sp>
        <p:nvSpPr>
          <p:cNvPr id="37" name="TextBox 36">
            <a:extLst>
              <a:ext uri="{FF2B5EF4-FFF2-40B4-BE49-F238E27FC236}">
                <a16:creationId xmlns:a16="http://schemas.microsoft.com/office/drawing/2014/main" id="{C303ABAD-F3C8-4B4A-B64F-81B2EEB95AA9}"/>
              </a:ext>
            </a:extLst>
          </p:cNvPr>
          <p:cNvSpPr txBox="1"/>
          <p:nvPr/>
        </p:nvSpPr>
        <p:spPr>
          <a:xfrm>
            <a:off x="961610" y="5613957"/>
            <a:ext cx="5717802"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900" b="1" i="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cs typeface="Arial" charset="0"/>
              </a:rPr>
              <a:t>「新会員の体験」</a:t>
            </a:r>
            <a:r>
              <a:rPr kumimoji="0" lang="en-US" altLang="ja-JP" sz="1900" b="1" i="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cs typeface="Arial" charset="0"/>
              </a:rPr>
              <a:t>E</a:t>
            </a:r>
            <a:r>
              <a:rPr kumimoji="0" lang="ja-JP" altLang="en-US" sz="1900" b="1" i="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cs typeface="Arial" charset="0"/>
              </a:rPr>
              <a:t>メール</a:t>
            </a:r>
            <a:endParaRPr kumimoji="0" lang="ja-JP" sz="1900" b="1" i="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cs typeface="Arial" charset="0"/>
            </a:endParaRPr>
          </a:p>
        </p:txBody>
      </p:sp>
      <p:sp>
        <p:nvSpPr>
          <p:cNvPr id="53" name="TextBox 52">
            <a:extLst>
              <a:ext uri="{FF2B5EF4-FFF2-40B4-BE49-F238E27FC236}">
                <a16:creationId xmlns:a16="http://schemas.microsoft.com/office/drawing/2014/main" id="{A28C63BB-5F4A-4DDF-9D66-7D7EDD1CC86B}"/>
              </a:ext>
            </a:extLst>
          </p:cNvPr>
          <p:cNvSpPr txBox="1"/>
          <p:nvPr/>
        </p:nvSpPr>
        <p:spPr>
          <a:xfrm>
            <a:off x="969516" y="6062171"/>
            <a:ext cx="897798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sz="1900" b="0" i="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rPr>
              <a:t>これらの資料は</a:t>
            </a:r>
            <a:r>
              <a:rPr kumimoji="0" lang="en-US" altLang="ja-JP" sz="1900" b="0" i="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hlinkClick r:id="rId3"/>
              </a:rPr>
              <a:t>https://www.lionsclubs.org/ja/resources-for-members/resource-center/club-membership-chairperson</a:t>
            </a:r>
            <a:r>
              <a:rPr kumimoji="0" lang="ja-JP" sz="1900" b="0" i="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rPr>
              <a:t>で入手でき</a:t>
            </a:r>
            <a:r>
              <a:rPr kumimoji="0" lang="ja-JP" altLang="en-US" sz="1900" b="0" i="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rPr>
              <a:t>ます</a:t>
            </a:r>
            <a:r>
              <a:rPr kumimoji="0" lang="ja-JP" sz="1900" b="0" i="0" u="none" strike="noStrike" cap="none" normalizeH="0" baseline="0" noProof="0" dirty="0">
                <a:ln>
                  <a:noFill/>
                </a:ln>
                <a:solidFill>
                  <a:prstClr val="black"/>
                </a:solidFill>
                <a:uLnTx/>
                <a:uFillTx/>
                <a:latin typeface="MS PGothic" panose="020B0600070205080204" pitchFamily="34" charset="-128"/>
                <a:ea typeface="MS PGothic" panose="020B0600070205080204" pitchFamily="34" charset="-128"/>
              </a:rPr>
              <a:t> </a:t>
            </a:r>
          </a:p>
        </p:txBody>
      </p:sp>
      <p:pic>
        <p:nvPicPr>
          <p:cNvPr id="16" name="Picture 15">
            <a:extLst>
              <a:ext uri="{FF2B5EF4-FFF2-40B4-BE49-F238E27FC236}">
                <a16:creationId xmlns:a16="http://schemas.microsoft.com/office/drawing/2014/main" id="{7A7EA1FB-A0F0-002E-4B7B-3229DD0C6011}"/>
              </a:ext>
            </a:extLst>
          </p:cNvPr>
          <p:cNvPicPr>
            <a:picLocks noChangeAspect="1"/>
          </p:cNvPicPr>
          <p:nvPr/>
        </p:nvPicPr>
        <p:blipFill>
          <a:blip r:embed="rId4"/>
          <a:srcRect/>
          <a:stretch/>
        </p:blipFill>
        <p:spPr>
          <a:xfrm>
            <a:off x="10053000" y="599095"/>
            <a:ext cx="702199" cy="702199"/>
          </a:xfrm>
          <a:prstGeom prst="rect">
            <a:avLst/>
          </a:prstGeom>
        </p:spPr>
      </p:pic>
    </p:spTree>
    <p:extLst>
      <p:ext uri="{BB962C8B-B14F-4D97-AF65-F5344CB8AC3E}">
        <p14:creationId xmlns:p14="http://schemas.microsoft.com/office/powerpoint/2010/main" val="236819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Overlay">
            <a:extLst>
              <a:ext uri="{FF2B5EF4-FFF2-40B4-BE49-F238E27FC236}">
                <a16:creationId xmlns:a16="http://schemas.microsoft.com/office/drawing/2014/main" id="{6FA0D1F0-F215-19FE-88B5-0A87ABE5FA66}"/>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BD4446A9-7334-2CC3-281B-F74596C1A19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altLang="en-US" sz="4000" u="none" strike="noStrike" cap="none" normalizeH="0" baseline="0" noProof="0" dirty="0">
                <a:ln>
                  <a:noFill/>
                </a:ln>
                <a:solidFill>
                  <a:schemeClr val="bg1"/>
                </a:solidFill>
                <a:uLnTx/>
                <a:uFillTx/>
              </a:rPr>
              <a:t>会員委員長ツールボックス</a:t>
            </a:r>
            <a:endParaRPr kumimoji="0" lang="ja-JP" sz="4000" u="none" strike="noStrike" cap="none" normalizeH="0" baseline="0" noProof="0" dirty="0">
              <a:ln>
                <a:noFill/>
              </a:ln>
              <a:solidFill>
                <a:schemeClr val="bg1"/>
              </a:solidFill>
              <a:uLnTx/>
              <a:uFillTx/>
            </a:endParaRPr>
          </a:p>
        </p:txBody>
      </p:sp>
      <p:sp>
        <p:nvSpPr>
          <p:cNvPr id="6" name="Rectangle 5">
            <a:extLst>
              <a:ext uri="{FF2B5EF4-FFF2-40B4-BE49-F238E27FC236}">
                <a16:creationId xmlns:a16="http://schemas.microsoft.com/office/drawing/2014/main" id="{FEC9D1DE-BA22-F26B-EEAE-F544AF6606B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Page Number - Blue">
            <a:extLst>
              <a:ext uri="{FF2B5EF4-FFF2-40B4-BE49-F238E27FC236}">
                <a16:creationId xmlns:a16="http://schemas.microsoft.com/office/drawing/2014/main" id="{E17CCE74-843F-644E-47EE-04A7656688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196483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1F10644C-7EA6-D111-AB0C-25886D4AE8D3}"/>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A0E551C7-6490-C99E-6B53-0FCCE3AA73A0}"/>
              </a:ext>
            </a:extLst>
          </p:cNvPr>
          <p:cNvSpPr txBox="1">
            <a:spLocks/>
          </p:cNvSpPr>
          <p:nvPr/>
        </p:nvSpPr>
        <p:spPr>
          <a:xfrm>
            <a:off x="728135" y="698501"/>
            <a:ext cx="8686801"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ltLang="en-US" sz="3000" dirty="0">
                <a:solidFill>
                  <a:schemeClr val="bg1"/>
                </a:solidFill>
                <a:latin typeface="MS PGothic" panose="020B0600070205080204" pitchFamily="34" charset="-128"/>
                <a:ea typeface="MS PGothic" panose="020B0600070205080204" pitchFamily="34" charset="-128"/>
                <a:cs typeface="Arial" panose="020B0604020202020204" pitchFamily="34" charset="0"/>
              </a:rPr>
              <a:t>会員委員長の主なリソース</a:t>
            </a:r>
            <a:endParaRPr lang="ja-JP" sz="300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p:txBody>
      </p:sp>
      <p:sp>
        <p:nvSpPr>
          <p:cNvPr id="4" name="Body Copy 1">
            <a:extLst>
              <a:ext uri="{FF2B5EF4-FFF2-40B4-BE49-F238E27FC236}">
                <a16:creationId xmlns:a16="http://schemas.microsoft.com/office/drawing/2014/main" id="{6F4AAE22-0525-EDB0-366C-B8CE2ED353AF}"/>
              </a:ext>
            </a:extLst>
          </p:cNvPr>
          <p:cNvSpPr txBox="1">
            <a:spLocks/>
          </p:cNvSpPr>
          <p:nvPr/>
        </p:nvSpPr>
        <p:spPr>
          <a:xfrm>
            <a:off x="838200"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ja-JP" altLang="en-US" sz="1600" dirty="0">
                <a:solidFill>
                  <a:schemeClr val="bg1"/>
                </a:solidFill>
                <a:latin typeface="MS PGothic" panose="020B0600070205080204" pitchFamily="34" charset="-128"/>
                <a:ea typeface="MS PGothic" panose="020B0600070205080204" pitchFamily="34" charset="-128"/>
              </a:rPr>
              <a:t>役割と責務を理解する</a:t>
            </a:r>
            <a:endParaRPr lang="ja-JP" sz="1600" dirty="0">
              <a:solidFill>
                <a:schemeClr val="bg1"/>
              </a:solidFill>
              <a:latin typeface="MS PGothic" panose="020B0600070205080204" pitchFamily="34" charset="-128"/>
              <a:ea typeface="MS PGothic" panose="020B0600070205080204" pitchFamily="34" charset="-128"/>
            </a:endParaRPr>
          </a:p>
        </p:txBody>
      </p:sp>
      <p:pic>
        <p:nvPicPr>
          <p:cNvPr id="5" name="Picture 4">
            <a:extLst>
              <a:ext uri="{FF2B5EF4-FFF2-40B4-BE49-F238E27FC236}">
                <a16:creationId xmlns:a16="http://schemas.microsoft.com/office/drawing/2014/main" id="{8BA7A287-8774-5674-FC75-47BA5646105C}"/>
              </a:ext>
            </a:extLst>
          </p:cNvPr>
          <p:cNvPicPr>
            <a:picLocks noChangeAspect="1"/>
          </p:cNvPicPr>
          <p:nvPr/>
        </p:nvPicPr>
        <p:blipFill>
          <a:blip r:embed="rId3"/>
          <a:stretch>
            <a:fillRect/>
          </a:stretch>
        </p:blipFill>
        <p:spPr>
          <a:xfrm>
            <a:off x="838200" y="1458142"/>
            <a:ext cx="9161752" cy="2731681"/>
          </a:xfrm>
          <a:prstGeom prst="rect">
            <a:avLst/>
          </a:prstGeom>
        </p:spPr>
      </p:pic>
      <p:sp>
        <p:nvSpPr>
          <p:cNvPr id="6" name="Body Copy 1">
            <a:extLst>
              <a:ext uri="{FF2B5EF4-FFF2-40B4-BE49-F238E27FC236}">
                <a16:creationId xmlns:a16="http://schemas.microsoft.com/office/drawing/2014/main" id="{AA9DB498-26DE-426E-29D1-D3A9E002DDF9}"/>
              </a:ext>
            </a:extLst>
          </p:cNvPr>
          <p:cNvSpPr txBox="1">
            <a:spLocks/>
          </p:cNvSpPr>
          <p:nvPr/>
        </p:nvSpPr>
        <p:spPr>
          <a:xfrm>
            <a:off x="3939887" y="4325347"/>
            <a:ext cx="2958378" cy="1947861"/>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ja-JP" altLang="en-US" sz="1600" dirty="0">
                <a:solidFill>
                  <a:schemeClr val="bg1"/>
                </a:solidFill>
                <a:latin typeface="MS PGothic" panose="020B0600070205080204" pitchFamily="34" charset="-128"/>
                <a:ea typeface="MS PGothic" panose="020B0600070205080204" pitchFamily="34" charset="-128"/>
              </a:rPr>
              <a:t>現会員と新会員の両方を支援するために役立つ</a:t>
            </a:r>
            <a:endParaRPr lang="ja-JP" sz="1600" dirty="0">
              <a:solidFill>
                <a:schemeClr val="bg1"/>
              </a:solidFill>
              <a:latin typeface="MS PGothic" panose="020B0600070205080204" pitchFamily="34" charset="-128"/>
              <a:ea typeface="MS PGothic" panose="020B0600070205080204" pitchFamily="34" charset="-128"/>
            </a:endParaRPr>
          </a:p>
          <a:p>
            <a:pPr marL="342900" indent="-342900">
              <a:buFont typeface="Arial" panose="020B0604020202020204" pitchFamily="34" charset="0"/>
              <a:buChar char="•"/>
            </a:pPr>
            <a:r>
              <a:rPr lang="ja-JP" altLang="en-US" sz="1600" dirty="0">
                <a:solidFill>
                  <a:schemeClr val="bg1"/>
                </a:solidFill>
                <a:latin typeface="MS PGothic" panose="020B0600070205080204" pitchFamily="34" charset="-128"/>
                <a:ea typeface="MS PGothic" panose="020B0600070205080204" pitchFamily="34" charset="-128"/>
              </a:rPr>
              <a:t>会員がクラブの一員として、有意義で、インパクトの大きい、やりがいのある体験ができるようにする</a:t>
            </a:r>
            <a:endParaRPr lang="ja-JP" sz="1600" dirty="0">
              <a:solidFill>
                <a:schemeClr val="bg1"/>
              </a:solidFill>
              <a:latin typeface="MS PGothic" panose="020B0600070205080204" pitchFamily="34" charset="-128"/>
              <a:ea typeface="MS PGothic" panose="020B0600070205080204" pitchFamily="34" charset="-128"/>
            </a:endParaRPr>
          </a:p>
        </p:txBody>
      </p:sp>
      <p:sp>
        <p:nvSpPr>
          <p:cNvPr id="7" name="Body Copy 1">
            <a:extLst>
              <a:ext uri="{FF2B5EF4-FFF2-40B4-BE49-F238E27FC236}">
                <a16:creationId xmlns:a16="http://schemas.microsoft.com/office/drawing/2014/main" id="{595DF607-60CA-9D80-D695-41DD9FC4CDE5}"/>
              </a:ext>
            </a:extLst>
          </p:cNvPr>
          <p:cNvSpPr txBox="1">
            <a:spLocks/>
          </p:cNvSpPr>
          <p:nvPr/>
        </p:nvSpPr>
        <p:spPr>
          <a:xfrm>
            <a:off x="7041574" y="4315756"/>
            <a:ext cx="2958378" cy="138277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ja-JP" altLang="en-US" sz="1600" dirty="0">
                <a:solidFill>
                  <a:schemeClr val="bg1"/>
                </a:solidFill>
                <a:latin typeface="MS PGothic" panose="020B0600070205080204" pitchFamily="34" charset="-128"/>
                <a:ea typeface="MS PGothic" panose="020B0600070205080204" pitchFamily="34" charset="-128"/>
              </a:rPr>
              <a:t>リーダーとしての役割に備え、成功に備える</a:t>
            </a:r>
            <a:endParaRPr lang="ja-JP" sz="1600" dirty="0">
              <a:solidFill>
                <a:schemeClr val="bg1"/>
              </a:solidFill>
              <a:latin typeface="MS PGothic" panose="020B0600070205080204" pitchFamily="34" charset="-128"/>
              <a:ea typeface="MS PGothic" panose="020B0600070205080204" pitchFamily="34" charset="-128"/>
            </a:endParaRPr>
          </a:p>
          <a:p>
            <a:pPr marL="342900" indent="-342900">
              <a:buFont typeface="Arial" panose="020B0604020202020204" pitchFamily="34" charset="0"/>
              <a:buChar char="•"/>
            </a:pPr>
            <a:r>
              <a:rPr lang="ja-JP" altLang="en-US" sz="1600" dirty="0">
                <a:solidFill>
                  <a:schemeClr val="bg1"/>
                </a:solidFill>
                <a:latin typeface="MS PGothic" panose="020B0600070205080204" pitchFamily="34" charset="-128"/>
                <a:ea typeface="MS PGothic" panose="020B0600070205080204" pitchFamily="34" charset="-128"/>
              </a:rPr>
              <a:t>会員委員長を成功に導くツールとリソースのリスト</a:t>
            </a:r>
            <a:endParaRPr lang="ja-JP" sz="1600" dirty="0">
              <a:solidFill>
                <a:schemeClr val="bg1"/>
              </a:solidFill>
              <a:latin typeface="MS PGothic" panose="020B0600070205080204" pitchFamily="34" charset="-128"/>
              <a:ea typeface="MS PGothic" panose="020B0600070205080204" pitchFamily="34" charset="-128"/>
            </a:endParaRPr>
          </a:p>
        </p:txBody>
      </p:sp>
      <p:sp>
        <p:nvSpPr>
          <p:cNvPr id="8" name="Rectangle 7">
            <a:extLst>
              <a:ext uri="{FF2B5EF4-FFF2-40B4-BE49-F238E27FC236}">
                <a16:creationId xmlns:a16="http://schemas.microsoft.com/office/drawing/2014/main" id="{EFFAC416-5D66-55EB-998C-AB6ACE69C845}"/>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pic>
        <p:nvPicPr>
          <p:cNvPr id="9" name="Picture 8">
            <a:extLst>
              <a:ext uri="{FF2B5EF4-FFF2-40B4-BE49-F238E27FC236}">
                <a16:creationId xmlns:a16="http://schemas.microsoft.com/office/drawing/2014/main" id="{E28AE902-6676-FFCE-6399-77E017C8698F}"/>
              </a:ext>
            </a:extLst>
          </p:cNvPr>
          <p:cNvPicPr>
            <a:picLocks noChangeAspect="1"/>
          </p:cNvPicPr>
          <p:nvPr/>
        </p:nvPicPr>
        <p:blipFill>
          <a:blip r:embed="rId4"/>
          <a:srcRect/>
          <a:stretch/>
        </p:blipFill>
        <p:spPr>
          <a:xfrm>
            <a:off x="616288" y="5698526"/>
            <a:ext cx="702199" cy="702199"/>
          </a:xfrm>
          <a:prstGeom prst="rect">
            <a:avLst/>
          </a:prstGeom>
        </p:spPr>
      </p:pic>
      <p:sp>
        <p:nvSpPr>
          <p:cNvPr id="10" name="Page Number - Blue">
            <a:extLst>
              <a:ext uri="{FF2B5EF4-FFF2-40B4-BE49-F238E27FC236}">
                <a16:creationId xmlns:a16="http://schemas.microsoft.com/office/drawing/2014/main" id="{FACA9420-8340-9BFA-9286-DC5B741BD6FC}"/>
              </a:ext>
            </a:extLst>
          </p:cNvPr>
          <p:cNvSpPr txBox="1">
            <a:spLocks noChangeArrowheads="1"/>
          </p:cNvSpPr>
          <p:nvPr/>
        </p:nvSpPr>
        <p:spPr bwMode="auto">
          <a:xfrm>
            <a:off x="11520226" y="6400728"/>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416260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Background - Solid">
            <a:extLst>
              <a:ext uri="{FF2B5EF4-FFF2-40B4-BE49-F238E27FC236}">
                <a16:creationId xmlns:a16="http://schemas.microsoft.com/office/drawing/2014/main" id="{C08E4802-5753-DB60-F6EA-3B1B32440F45}"/>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alpha val="44000"/>
                  </a:prstClr>
                </a:solidFill>
                <a:uLnTx/>
                <a:uFillTx/>
                <a:latin typeface="Calibri" panose="020F0502020204030204"/>
                <a:ea typeface="+mn-ea"/>
                <a:cs typeface="+mn-cs"/>
              </a:rPr>
              <a:t>aa</a:t>
            </a:r>
          </a:p>
        </p:txBody>
      </p:sp>
      <p:sp>
        <p:nvSpPr>
          <p:cNvPr id="16" name="Slice - Solid">
            <a:extLst>
              <a:ext uri="{FF2B5EF4-FFF2-40B4-BE49-F238E27FC236}">
                <a16:creationId xmlns:a16="http://schemas.microsoft.com/office/drawing/2014/main" id="{3B830920-B748-69EB-1CB5-EDDF24670B5F}"/>
              </a:ext>
            </a:extLst>
          </p:cNvPr>
          <p:cNvSpPr/>
          <p:nvPr/>
        </p:nvSpPr>
        <p:spPr>
          <a:xfrm rot="10800000">
            <a:off x="-1"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35BA38-08DA-94D8-3C95-639B561AAC7C}"/>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24" name="Text Placeholder 18">
            <a:extLst>
              <a:ext uri="{FF2B5EF4-FFF2-40B4-BE49-F238E27FC236}">
                <a16:creationId xmlns:a16="http://schemas.microsoft.com/office/drawing/2014/main" id="{7EA192E5-616A-D4E5-8466-BA6F642F4F9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3000" u="none" strike="noStrike" cap="none" normalizeH="0" baseline="0" noProof="0" dirty="0">
                <a:ln>
                  <a:noFill/>
                </a:ln>
                <a:solidFill>
                  <a:srgbClr val="00338D"/>
                </a:solidFill>
                <a:uLnTx/>
                <a:uFillTx/>
                <a:latin typeface="MS PGothic" panose="020B0600070205080204" pitchFamily="34" charset="-128"/>
                <a:ea typeface="MS PGothic" panose="020B0600070205080204" pitchFamily="34" charset="-128"/>
              </a:rPr>
              <a:t>会員委員長</a:t>
            </a:r>
          </a:p>
        </p:txBody>
      </p:sp>
      <p:sp>
        <p:nvSpPr>
          <p:cNvPr id="3" name="Text Placeholder 2">
            <a:extLst>
              <a:ext uri="{FF2B5EF4-FFF2-40B4-BE49-F238E27FC236}">
                <a16:creationId xmlns:a16="http://schemas.microsoft.com/office/drawing/2014/main" id="{F4A3E680-B976-A240-AC92-D9FDD9281336}"/>
              </a:ext>
            </a:extLst>
          </p:cNvPr>
          <p:cNvSpPr>
            <a:spLocks noGrp="1"/>
          </p:cNvSpPr>
          <p:nvPr>
            <p:ph type="body" sz="quarter" idx="13"/>
          </p:nvPr>
        </p:nvSpPr>
        <p:spPr>
          <a:xfrm>
            <a:off x="692937" y="1133403"/>
            <a:ext cx="9941196" cy="781712"/>
          </a:xfrm>
        </p:spPr>
        <p:txBody>
          <a:bodyPr/>
          <a:lstStyle/>
          <a:p>
            <a:r>
              <a:rPr lang="ja-JP" altLang="en-US" sz="2400" b="1" dirty="0">
                <a:solidFill>
                  <a:schemeClr val="tx1"/>
                </a:solidFill>
                <a:latin typeface="MS PGothic" panose="020B0600070205080204" pitchFamily="34" charset="-128"/>
                <a:ea typeface="MS PGothic" panose="020B0600070205080204" pitchFamily="34" charset="-128"/>
              </a:rPr>
              <a:t>クラブのニーズに応えるために、既存のリソースを活用し、カスタマイズする</a:t>
            </a:r>
            <a:endParaRPr lang="ja-JP" sz="2400" b="1" dirty="0">
              <a:solidFill>
                <a:schemeClr val="tx1"/>
              </a:solidFill>
              <a:latin typeface="MS PGothic" panose="020B0600070205080204" pitchFamily="34" charset="-128"/>
              <a:ea typeface="MS PGothic" panose="020B0600070205080204" pitchFamily="34" charset="-128"/>
            </a:endParaRPr>
          </a:p>
        </p:txBody>
      </p:sp>
      <p:pic>
        <p:nvPicPr>
          <p:cNvPr id="13" name="Picture 12">
            <a:extLst>
              <a:ext uri="{FF2B5EF4-FFF2-40B4-BE49-F238E27FC236}">
                <a16:creationId xmlns:a16="http://schemas.microsoft.com/office/drawing/2014/main" id="{2C4E3EC7-50ED-4F99-AF5F-8D0942E5EB21}"/>
              </a:ext>
            </a:extLst>
          </p:cNvPr>
          <p:cNvPicPr>
            <a:picLocks noChangeAspect="1"/>
          </p:cNvPicPr>
          <p:nvPr/>
        </p:nvPicPr>
        <p:blipFill rotWithShape="1">
          <a:blip r:embed="rId3"/>
          <a:srcRect b="85387"/>
          <a:stretch/>
        </p:blipFill>
        <p:spPr>
          <a:xfrm>
            <a:off x="692937" y="1879779"/>
            <a:ext cx="3232443" cy="529677"/>
          </a:xfrm>
          <a:prstGeom prst="rect">
            <a:avLst/>
          </a:prstGeom>
        </p:spPr>
      </p:pic>
      <p:pic>
        <p:nvPicPr>
          <p:cNvPr id="8" name="Picture 7">
            <a:extLst>
              <a:ext uri="{FF2B5EF4-FFF2-40B4-BE49-F238E27FC236}">
                <a16:creationId xmlns:a16="http://schemas.microsoft.com/office/drawing/2014/main" id="{BA0AB855-C870-457D-B45D-6EB26639EF07}"/>
              </a:ext>
            </a:extLst>
          </p:cNvPr>
          <p:cNvPicPr>
            <a:picLocks noChangeAspect="1"/>
          </p:cNvPicPr>
          <p:nvPr/>
        </p:nvPicPr>
        <p:blipFill rotWithShape="1">
          <a:blip r:embed="rId3"/>
          <a:srcRect t="19868"/>
          <a:stretch/>
        </p:blipFill>
        <p:spPr>
          <a:xfrm>
            <a:off x="685800" y="2501172"/>
            <a:ext cx="3232443" cy="2904553"/>
          </a:xfrm>
          <a:prstGeom prst="rect">
            <a:avLst/>
          </a:prstGeom>
        </p:spPr>
      </p:pic>
      <p:grpSp>
        <p:nvGrpSpPr>
          <p:cNvPr id="25" name="Group 24">
            <a:extLst>
              <a:ext uri="{FF2B5EF4-FFF2-40B4-BE49-F238E27FC236}">
                <a16:creationId xmlns:a16="http://schemas.microsoft.com/office/drawing/2014/main" id="{FA8CEB6E-03E5-2884-148A-9CB5E4D2BC06}"/>
              </a:ext>
            </a:extLst>
          </p:cNvPr>
          <p:cNvGrpSpPr/>
          <p:nvPr/>
        </p:nvGrpSpPr>
        <p:grpSpPr>
          <a:xfrm>
            <a:off x="4007585" y="1900399"/>
            <a:ext cx="2906316" cy="1179258"/>
            <a:chOff x="692937" y="5390402"/>
            <a:chExt cx="2906316" cy="1179258"/>
          </a:xfrm>
        </p:grpSpPr>
        <p:pic>
          <p:nvPicPr>
            <p:cNvPr id="14" name="Picture 13">
              <a:extLst>
                <a:ext uri="{FF2B5EF4-FFF2-40B4-BE49-F238E27FC236}">
                  <a16:creationId xmlns:a16="http://schemas.microsoft.com/office/drawing/2014/main" id="{149902C3-9A9C-4BA3-B89E-DB02EE88912F}"/>
                </a:ext>
              </a:extLst>
            </p:cNvPr>
            <p:cNvPicPr>
              <a:picLocks noChangeAspect="1"/>
            </p:cNvPicPr>
            <p:nvPr/>
          </p:nvPicPr>
          <p:blipFill rotWithShape="1">
            <a:blip r:embed="rId4"/>
            <a:srcRect b="69132"/>
            <a:stretch/>
          </p:blipFill>
          <p:spPr>
            <a:xfrm>
              <a:off x="692937" y="5390402"/>
              <a:ext cx="2906316" cy="494307"/>
            </a:xfrm>
            <a:prstGeom prst="rect">
              <a:avLst/>
            </a:prstGeom>
          </p:spPr>
        </p:pic>
        <p:pic>
          <p:nvPicPr>
            <p:cNvPr id="9" name="Picture 8">
              <a:extLst>
                <a:ext uri="{FF2B5EF4-FFF2-40B4-BE49-F238E27FC236}">
                  <a16:creationId xmlns:a16="http://schemas.microsoft.com/office/drawing/2014/main" id="{AD652E37-828E-424C-B60E-F8DA2E7538F0}"/>
                </a:ext>
              </a:extLst>
            </p:cNvPr>
            <p:cNvPicPr>
              <a:picLocks noChangeAspect="1"/>
            </p:cNvPicPr>
            <p:nvPr/>
          </p:nvPicPr>
          <p:blipFill rotWithShape="1">
            <a:blip r:embed="rId4"/>
            <a:srcRect t="40446" b="20494"/>
            <a:stretch/>
          </p:blipFill>
          <p:spPr>
            <a:xfrm>
              <a:off x="692937" y="5944169"/>
              <a:ext cx="2906316" cy="625491"/>
            </a:xfrm>
            <a:prstGeom prst="rect">
              <a:avLst/>
            </a:prstGeom>
          </p:spPr>
        </p:pic>
      </p:grpSp>
      <p:grpSp>
        <p:nvGrpSpPr>
          <p:cNvPr id="7" name="Group 6">
            <a:extLst>
              <a:ext uri="{FF2B5EF4-FFF2-40B4-BE49-F238E27FC236}">
                <a16:creationId xmlns:a16="http://schemas.microsoft.com/office/drawing/2014/main" id="{8AE8AE7C-0C9A-A569-C328-065E907B67A6}"/>
              </a:ext>
            </a:extLst>
          </p:cNvPr>
          <p:cNvGrpSpPr/>
          <p:nvPr/>
        </p:nvGrpSpPr>
        <p:grpSpPr>
          <a:xfrm>
            <a:off x="4007585" y="3427139"/>
            <a:ext cx="2826374" cy="1853803"/>
            <a:chOff x="4180288" y="1842918"/>
            <a:chExt cx="2826374" cy="1853803"/>
          </a:xfrm>
        </p:grpSpPr>
        <p:pic>
          <p:nvPicPr>
            <p:cNvPr id="15" name="Picture 14">
              <a:extLst>
                <a:ext uri="{FF2B5EF4-FFF2-40B4-BE49-F238E27FC236}">
                  <a16:creationId xmlns:a16="http://schemas.microsoft.com/office/drawing/2014/main" id="{00FCA9DB-3E7D-4028-90E9-2ECBCA6E5C52}"/>
                </a:ext>
              </a:extLst>
            </p:cNvPr>
            <p:cNvPicPr>
              <a:picLocks noChangeAspect="1"/>
            </p:cNvPicPr>
            <p:nvPr/>
          </p:nvPicPr>
          <p:blipFill rotWithShape="1">
            <a:blip r:embed="rId5"/>
            <a:srcRect b="71573"/>
            <a:stretch/>
          </p:blipFill>
          <p:spPr>
            <a:xfrm>
              <a:off x="4180288" y="1842918"/>
              <a:ext cx="2826374" cy="580193"/>
            </a:xfrm>
            <a:prstGeom prst="rect">
              <a:avLst/>
            </a:prstGeom>
          </p:spPr>
        </p:pic>
        <p:pic>
          <p:nvPicPr>
            <p:cNvPr id="10" name="Picture 9">
              <a:extLst>
                <a:ext uri="{FF2B5EF4-FFF2-40B4-BE49-F238E27FC236}">
                  <a16:creationId xmlns:a16="http://schemas.microsoft.com/office/drawing/2014/main" id="{94F00C55-B214-44C7-BF70-72691B3DC9EA}"/>
                </a:ext>
              </a:extLst>
            </p:cNvPr>
            <p:cNvPicPr>
              <a:picLocks noChangeAspect="1"/>
            </p:cNvPicPr>
            <p:nvPr/>
          </p:nvPicPr>
          <p:blipFill rotWithShape="1">
            <a:blip r:embed="rId5"/>
            <a:srcRect t="36233"/>
            <a:stretch/>
          </p:blipFill>
          <p:spPr>
            <a:xfrm>
              <a:off x="4183124" y="2482571"/>
              <a:ext cx="2636761" cy="1214150"/>
            </a:xfrm>
            <a:prstGeom prst="rect">
              <a:avLst/>
            </a:prstGeom>
          </p:spPr>
        </p:pic>
      </p:grpSp>
      <p:grpSp>
        <p:nvGrpSpPr>
          <p:cNvPr id="6" name="Group 5">
            <a:extLst>
              <a:ext uri="{FF2B5EF4-FFF2-40B4-BE49-F238E27FC236}">
                <a16:creationId xmlns:a16="http://schemas.microsoft.com/office/drawing/2014/main" id="{1E1DE119-E3D8-B5EF-0A1B-62D5ECF5C242}"/>
              </a:ext>
            </a:extLst>
          </p:cNvPr>
          <p:cNvGrpSpPr/>
          <p:nvPr/>
        </p:nvGrpSpPr>
        <p:grpSpPr>
          <a:xfrm>
            <a:off x="7024691" y="1915115"/>
            <a:ext cx="3234191" cy="1963898"/>
            <a:chOff x="12863647" y="4276076"/>
            <a:chExt cx="3234191" cy="1963898"/>
          </a:xfrm>
        </p:grpSpPr>
        <p:pic>
          <p:nvPicPr>
            <p:cNvPr id="18" name="Picture 17">
              <a:extLst>
                <a:ext uri="{FF2B5EF4-FFF2-40B4-BE49-F238E27FC236}">
                  <a16:creationId xmlns:a16="http://schemas.microsoft.com/office/drawing/2014/main" id="{2CBDE8BD-C61B-4B20-A404-1396BAEC0941}"/>
                </a:ext>
              </a:extLst>
            </p:cNvPr>
            <p:cNvPicPr>
              <a:picLocks noChangeAspect="1"/>
            </p:cNvPicPr>
            <p:nvPr/>
          </p:nvPicPr>
          <p:blipFill rotWithShape="1">
            <a:blip r:embed="rId6"/>
            <a:srcRect t="1720" r="43861" b="74472"/>
            <a:stretch/>
          </p:blipFill>
          <p:spPr>
            <a:xfrm>
              <a:off x="12884937" y="4276076"/>
              <a:ext cx="1767127" cy="505215"/>
            </a:xfrm>
            <a:prstGeom prst="rect">
              <a:avLst/>
            </a:prstGeom>
          </p:spPr>
        </p:pic>
        <p:pic>
          <p:nvPicPr>
            <p:cNvPr id="11" name="Picture 10">
              <a:extLst>
                <a:ext uri="{FF2B5EF4-FFF2-40B4-BE49-F238E27FC236}">
                  <a16:creationId xmlns:a16="http://schemas.microsoft.com/office/drawing/2014/main" id="{5590C811-5059-44DF-B37C-79BA1CEF4844}"/>
                </a:ext>
              </a:extLst>
            </p:cNvPr>
            <p:cNvPicPr>
              <a:picLocks noChangeAspect="1"/>
            </p:cNvPicPr>
            <p:nvPr/>
          </p:nvPicPr>
          <p:blipFill rotWithShape="1">
            <a:blip r:embed="rId6"/>
            <a:srcRect t="32506" b="3086"/>
            <a:stretch/>
          </p:blipFill>
          <p:spPr>
            <a:xfrm>
              <a:off x="12863647" y="4835713"/>
              <a:ext cx="3234191" cy="1404261"/>
            </a:xfrm>
            <a:prstGeom prst="rect">
              <a:avLst/>
            </a:prstGeom>
          </p:spPr>
        </p:pic>
      </p:grpSp>
      <p:pic>
        <p:nvPicPr>
          <p:cNvPr id="26" name="Picture 25">
            <a:extLst>
              <a:ext uri="{FF2B5EF4-FFF2-40B4-BE49-F238E27FC236}">
                <a16:creationId xmlns:a16="http://schemas.microsoft.com/office/drawing/2014/main" id="{881A80EA-D5CC-6654-0FEB-9BD0FD8158E9}"/>
              </a:ext>
            </a:extLst>
          </p:cNvPr>
          <p:cNvPicPr>
            <a:picLocks noChangeAspect="1"/>
          </p:cNvPicPr>
          <p:nvPr/>
        </p:nvPicPr>
        <p:blipFill>
          <a:blip r:embed="rId7"/>
          <a:srcRect/>
          <a:stretch/>
        </p:blipFill>
        <p:spPr>
          <a:xfrm>
            <a:off x="616288" y="5698526"/>
            <a:ext cx="702199" cy="702199"/>
          </a:xfrm>
          <a:prstGeom prst="rect">
            <a:avLst/>
          </a:prstGeom>
        </p:spPr>
      </p:pic>
      <p:sp>
        <p:nvSpPr>
          <p:cNvPr id="27" name="Page Number - Blue">
            <a:extLst>
              <a:ext uri="{FF2B5EF4-FFF2-40B4-BE49-F238E27FC236}">
                <a16:creationId xmlns:a16="http://schemas.microsoft.com/office/drawing/2014/main" id="{0436860A-4273-4637-3DEA-2FC2938E588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811183212"/>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10130</TotalTime>
  <Words>4404</Words>
  <Application>Microsoft Office PowerPoint</Application>
  <PresentationFormat>Widescreen</PresentationFormat>
  <Paragraphs>150</Paragraphs>
  <Slides>16</Slides>
  <Notes>14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MS PGothic</vt:lpstr>
      <vt:lpstr>Arial</vt:lpstr>
      <vt:lpstr>Arial Hebrew Scholar</vt:lpstr>
      <vt:lpstr>Calibri</vt:lpstr>
      <vt:lpstr>Helvetica</vt:lpstr>
      <vt:lpstr>Helvetica Neue</vt:lpstr>
      <vt:lpstr>Open Sans</vt:lpstr>
      <vt:lpstr>Segoe UI</vt:lpstr>
      <vt:lpstr>Segoe UI Semibold</vt:lpstr>
      <vt:lpstr>MASTER SLIDE - BLANK</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Barsema, Cheryl</cp:lastModifiedBy>
  <cp:revision>288</cp:revision>
  <cp:lastPrinted>2019-06-19T16:24:35Z</cp:lastPrinted>
  <dcterms:created xsi:type="dcterms:W3CDTF">2018-11-12T16:45:52Z</dcterms:created>
  <dcterms:modified xsi:type="dcterms:W3CDTF">2022-07-15T16:04:24Z</dcterms:modified>
</cp:coreProperties>
</file>