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6"/>
    <p:sldMasterId id="2147483882" r:id="rId7"/>
  </p:sldMasterIdLst>
  <p:notesMasterIdLst>
    <p:notesMasterId r:id="rId35"/>
  </p:notesMasterIdLst>
  <p:handoutMasterIdLst>
    <p:handoutMasterId r:id="rId36"/>
  </p:handoutMasterIdLst>
  <p:sldIdLst>
    <p:sldId id="1986" r:id="rId8"/>
    <p:sldId id="1968" r:id="rId9"/>
    <p:sldId id="1110" r:id="rId10"/>
    <p:sldId id="1987" r:id="rId11"/>
    <p:sldId id="1988" r:id="rId12"/>
    <p:sldId id="1989" r:id="rId13"/>
    <p:sldId id="1990" r:id="rId14"/>
    <p:sldId id="1982" r:id="rId15"/>
    <p:sldId id="1991" r:id="rId16"/>
    <p:sldId id="1992" r:id="rId17"/>
    <p:sldId id="1993" r:id="rId18"/>
    <p:sldId id="1994" r:id="rId19"/>
    <p:sldId id="1995" r:id="rId20"/>
    <p:sldId id="1996" r:id="rId21"/>
    <p:sldId id="1997" r:id="rId22"/>
    <p:sldId id="1998" r:id="rId23"/>
    <p:sldId id="1999" r:id="rId24"/>
    <p:sldId id="2000" r:id="rId25"/>
    <p:sldId id="2001" r:id="rId26"/>
    <p:sldId id="2002" r:id="rId27"/>
    <p:sldId id="2004" r:id="rId28"/>
    <p:sldId id="2005" r:id="rId29"/>
    <p:sldId id="2014" r:id="rId30"/>
    <p:sldId id="1967" r:id="rId31"/>
    <p:sldId id="2015" r:id="rId32"/>
    <p:sldId id="2016" r:id="rId33"/>
    <p:sldId id="2013" r:id="rId3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1" name="Burns, Andrea" initials="BA [55]" lastIdx="1" clrIdx="70"/>
  <p:cmAuthor id="1" name="Tamara" initials="TO" lastIdx="2" clrIdx="0"/>
  <p:cmAuthor id="72" name="Burns, Andrea" initials="BA [56]" lastIdx="1" clrIdx="71"/>
  <p:cmAuthor id="2" name="Tamara Osheroff" initials="TO" lastIdx="2" clrIdx="1"/>
  <p:cmAuthor id="73" name="Burns, Andrea" initials="BA [57]" lastIdx="1" clrIdx="72"/>
  <p:cmAuthor id="3" name="Tamara Osheroff" initials="TO [2]" lastIdx="1" clrIdx="2"/>
  <p:cmAuthor id="74" name="Burns, Andrea" initials="BA [58]" lastIdx="1" clrIdx="73"/>
  <p:cmAuthor id="4" name="Tamara Osheroff" initials="TO [3]" lastIdx="1" clrIdx="3"/>
  <p:cmAuthor id="75" name="Burns, Andrea" initials="BA [59]" lastIdx="1" clrIdx="74"/>
  <p:cmAuthor id="5" name="Tamara Osheroff" initials="TO [4]" lastIdx="1" clrIdx="4"/>
  <p:cmAuthor id="76" name="Burns, Andrea" initials="BA [60]" lastIdx="1" clrIdx="75"/>
  <p:cmAuthor id="6" name="Tamara Osheroff" initials="TO [5]" lastIdx="1" clrIdx="5"/>
  <p:cmAuthor id="77" name="Burns, Andrea" initials="BA [61]" lastIdx="1" clrIdx="76"/>
  <p:cmAuthor id="7" name="Tamara Osheroff" initials="TO [6]" lastIdx="1" clrIdx="6"/>
  <p:cmAuthor id="78" name="Burns, Andrea" initials="BA [62]" lastIdx="1" clrIdx="77"/>
  <p:cmAuthor id="8" name="Tamara Osheroff" initials="TO [7]" lastIdx="1" clrIdx="7"/>
  <p:cmAuthor id="79" name="Burns, Andrea" initials="BA [63]" lastIdx="1" clrIdx="78"/>
  <p:cmAuthor id="9" name="Tamara Osheroff" initials="TO [8]" lastIdx="1" clrIdx="8"/>
  <p:cmAuthor id="80" name="Burns, Andrea" initials="BA [64]" lastIdx="1" clrIdx="79"/>
  <p:cmAuthor id="10" name="Tamara Osheroff" initials="TO [9]" lastIdx="1" clrIdx="9"/>
  <p:cmAuthor id="81" name="Burns, Andrea" initials="BA [65]" lastIdx="1" clrIdx="80"/>
  <p:cmAuthor id="11" name="Tamara Osheroff" initials="TO [10]" lastIdx="1" clrIdx="10"/>
  <p:cmAuthor id="12" name="Tamara Osheroff" initials="TO [11]" lastIdx="1" clrIdx="11"/>
  <p:cmAuthor id="13" name="Tamara Osheroff" initials="TO [12]" lastIdx="1" clrIdx="12"/>
  <p:cmAuthor id="14" name="Tamara Osheroff" initials="TO [13]" lastIdx="1" clrIdx="13"/>
  <p:cmAuthor id="15" name="Tamara Osheroff" initials="TO [14]" lastIdx="1" clrIdx="14"/>
  <p:cmAuthor id="16" name="Tamara Osheroff" initials="TO [14] [2]" lastIdx="1" clrIdx="15"/>
  <p:cmAuthor id="17" name="Burns, Andrea" initials="BA" lastIdx="1" clrIdx="16"/>
  <p:cmAuthor id="18" name="Burns, Andrea" initials="BA [2]" lastIdx="1" clrIdx="17"/>
  <p:cmAuthor id="19" name="Burns, Andrea" initials="BA [3]" lastIdx="1" clrIdx="18"/>
  <p:cmAuthor id="20" name="Burns, Andrea" initials="BA [4]" lastIdx="1" clrIdx="19"/>
  <p:cmAuthor id="21" name="Burns, Andrea" initials="BA [5]" lastIdx="1" clrIdx="20"/>
  <p:cmAuthor id="22" name="Burns, Andrea" initials="BA [6]" lastIdx="1" clrIdx="21"/>
  <p:cmAuthor id="23" name="Burns, Andrea" initials="BA [7]" lastIdx="1" clrIdx="22"/>
  <p:cmAuthor id="24" name="Burns, Andrea" initials="BA [8]" lastIdx="1" clrIdx="23"/>
  <p:cmAuthor id="25" name="Burns, Andrea" initials="BA [9]" lastIdx="1" clrIdx="24"/>
  <p:cmAuthor id="26" name="Burns, Andrea" initials="BA [10]" lastIdx="1" clrIdx="25"/>
  <p:cmAuthor id="27" name="Burns, Andrea" initials="BA [11]" lastIdx="1" clrIdx="26"/>
  <p:cmAuthor id="28" name="Burns, Andrea" initials="BA [12]" lastIdx="1" clrIdx="27"/>
  <p:cmAuthor id="29" name="Burns, Andrea" initials="BA [13]" lastIdx="1" clrIdx="28"/>
  <p:cmAuthor id="30" name="Burns, Andrea" initials="BA [14]" lastIdx="1" clrIdx="29"/>
  <p:cmAuthor id="31" name="Burns, Andrea" initials="BA [15]" lastIdx="1" clrIdx="30"/>
  <p:cmAuthor id="32" name="Burns, Andrea" initials="BA [16]" lastIdx="1" clrIdx="31"/>
  <p:cmAuthor id="33" name="Burns, Andrea" initials="BA [17]" lastIdx="1" clrIdx="32"/>
  <p:cmAuthor id="34" name="Burns, Andrea" initials="BA [18]" lastIdx="1" clrIdx="33"/>
  <p:cmAuthor id="35" name="Burns, Andrea" initials="BA [19]" lastIdx="1" clrIdx="34"/>
  <p:cmAuthor id="36" name="Burns, Andrea" initials="BA [20]" lastIdx="1" clrIdx="35"/>
  <p:cmAuthor id="37" name="Burns, Andrea" initials="BA [21]" lastIdx="1" clrIdx="36"/>
  <p:cmAuthor id="38" name="Burns, Andrea" initials="BA [22]" lastIdx="1" clrIdx="37"/>
  <p:cmAuthor id="39" name="Burns, Andrea" initials="BA [23]" lastIdx="1" clrIdx="38"/>
  <p:cmAuthor id="40" name="Burns, Andrea" initials="BA [24]" lastIdx="1" clrIdx="39"/>
  <p:cmAuthor id="41" name="Burns, Andrea" initials="BA [25]" lastIdx="1" clrIdx="40"/>
  <p:cmAuthor id="42" name="Burns, Andrea" initials="BA [26]" lastIdx="1" clrIdx="41"/>
  <p:cmAuthor id="43" name="Burns, Andrea" initials="BA [27]" lastIdx="1" clrIdx="42"/>
  <p:cmAuthor id="44" name="Burns, Andrea" initials="BA [28]" lastIdx="1" clrIdx="43"/>
  <p:cmAuthor id="45" name="Burns, Andrea" initials="BA [29]" lastIdx="1" clrIdx="44"/>
  <p:cmAuthor id="46" name="Burns, Andrea" initials="BA [30]" lastIdx="1" clrIdx="45"/>
  <p:cmAuthor id="47" name="Burns, Andrea" initials="BA [31]" lastIdx="1" clrIdx="46"/>
  <p:cmAuthor id="48" name="Burns, Andrea" initials="BA [32]" lastIdx="1" clrIdx="47"/>
  <p:cmAuthor id="49" name="Burns, Andrea" initials="BA [33]" lastIdx="1" clrIdx="48"/>
  <p:cmAuthor id="50" name="Burns, Andrea" initials="BA [34]" lastIdx="1" clrIdx="49"/>
  <p:cmAuthor id="51" name="Burns, Andrea" initials="BA [35]" lastIdx="0" clrIdx="50"/>
  <p:cmAuthor id="52" name="Burns, Andrea" initials="BA [36]" lastIdx="1" clrIdx="51"/>
  <p:cmAuthor id="53" name="Burns, Andrea" initials="BA [37]" lastIdx="1" clrIdx="52"/>
  <p:cmAuthor id="54" name="Burns, Andrea" initials="BA [38]" lastIdx="1" clrIdx="53"/>
  <p:cmAuthor id="55" name="Burns, Andrea" initials="BA [39]" lastIdx="1" clrIdx="54"/>
  <p:cmAuthor id="56" name="Burns, Andrea" initials="BA [40]" lastIdx="1" clrIdx="55"/>
  <p:cmAuthor id="57" name="Burns, Andrea" initials="BA [41]" lastIdx="1" clrIdx="56"/>
  <p:cmAuthor id="58" name="Burns, Andrea" initials="BA [42]" lastIdx="1" clrIdx="57"/>
  <p:cmAuthor id="59" name="Burns, Andrea" initials="BA [43]" lastIdx="1" clrIdx="58"/>
  <p:cmAuthor id="60" name="Burns, Andrea" initials="BA [44]" lastIdx="1" clrIdx="59"/>
  <p:cmAuthor id="61" name="Burns, Andrea" initials="BA [45]" lastIdx="1" clrIdx="60"/>
  <p:cmAuthor id="62" name="Burns, Andrea" initials="BA [46]" lastIdx="1" clrIdx="61"/>
  <p:cmAuthor id="63" name="Burns, Andrea" initials="BA [47]" lastIdx="1" clrIdx="62"/>
  <p:cmAuthor id="64" name="Burns, Andrea" initials="BA [48]" lastIdx="1" clrIdx="63"/>
  <p:cmAuthor id="65" name="Burns, Andrea" initials="BA [49]" lastIdx="1" clrIdx="64"/>
  <p:cmAuthor id="66" name="Burns, Andrea" initials="BA [50]" lastIdx="1" clrIdx="65"/>
  <p:cmAuthor id="67" name="Burns, Andrea" initials="BA [51]" lastIdx="1" clrIdx="66"/>
  <p:cmAuthor id="68" name="Burns, Andrea" initials="BA [52]" lastIdx="1" clrIdx="67"/>
  <p:cmAuthor id="69" name="Burns, Andrea" initials="BA [53]" lastIdx="1" clrIdx="68"/>
  <p:cmAuthor id="70" name="Burns, Andrea" initials="BA [54]" lastIdx="1" clrIdx="6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10233F"/>
    <a:srgbClr val="0A5496"/>
    <a:srgbClr val="7A2682"/>
    <a:srgbClr val="660066"/>
    <a:srgbClr val="800080"/>
    <a:srgbClr val="732E81"/>
    <a:srgbClr val="9900CC"/>
    <a:srgbClr val="6600CC"/>
    <a:srgbClr val="56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3" autoAdjust="0"/>
    <p:restoredTop sz="95652" autoAdjust="0"/>
  </p:normalViewPr>
  <p:slideViewPr>
    <p:cSldViewPr showGuides="1">
      <p:cViewPr varScale="1">
        <p:scale>
          <a:sx n="109" d="100"/>
          <a:sy n="109" d="100"/>
        </p:scale>
        <p:origin x="828" y="102"/>
      </p:cViewPr>
      <p:guideLst>
        <p:guide orient="horz" pos="2160"/>
        <p:guide pos="3840"/>
        <p:guide orient="horz" pos="912"/>
        <p:guide orient="horz" pos="720"/>
        <p:guide orient="horz" pos="4128"/>
        <p:guide pos="640"/>
        <p:guide pos="7040"/>
        <p:guide orient="horz" pos="4032"/>
        <p:guide orient="horz" pos="1584"/>
        <p:guide pos="3584"/>
        <p:guide pos="4096"/>
        <p:guide orient="horz"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6318"/>
    </p:cViewPr>
  </p:sorterViewPr>
  <p:notesViewPr>
    <p:cSldViewPr showGuides="1">
      <p:cViewPr varScale="1">
        <p:scale>
          <a:sx n="58" d="100"/>
          <a:sy n="58" d="100"/>
        </p:scale>
        <p:origin x="246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16477" y="8337249"/>
            <a:ext cx="2927199" cy="465621"/>
          </a:xfrm>
          <a:prstGeom prst="rect">
            <a:avLst/>
          </a:prstGeom>
        </p:spPr>
        <p:txBody>
          <a:bodyPr vert="horz" wrap="square" lIns="91840" tIns="45920" rIns="91840" bIns="4592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>
          <a:xfrm>
            <a:off x="473550" y="290514"/>
            <a:ext cx="2864737" cy="46603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192838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2" tIns="46425" rIns="92852" bIns="464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193" y="4439747"/>
            <a:ext cx="6129536" cy="4182580"/>
          </a:xfrm>
          <a:prstGeom prst="rect">
            <a:avLst/>
          </a:prstGeom>
        </p:spPr>
        <p:txBody>
          <a:bodyPr vert="horz" lIns="92852" tIns="46425" rIns="92852" bIns="46425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607131" y="8622327"/>
            <a:ext cx="2963599" cy="29512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100">
                <a:latin typeface="+mn-lt"/>
              </a:defRPr>
            </a:lvl1pPr>
          </a:lstStyle>
          <a:p>
            <a:fld id="{2969122F-4C0D-4DB5-9DAD-9B5174DF7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92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110000"/>
      </a:lnSpc>
      <a:spcBef>
        <a:spcPts val="600"/>
      </a:spcBef>
      <a:spcAft>
        <a:spcPts val="60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indent="0" algn="l" rtl="0" eaLnBrk="0" fontAlgn="base" hangingPunct="0">
      <a:lnSpc>
        <a:spcPct val="110000"/>
      </a:lnSpc>
      <a:spcBef>
        <a:spcPts val="600"/>
      </a:spcBef>
      <a:spcAft>
        <a:spcPts val="600"/>
      </a:spcAft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________지구 __</a:t>
            </a:r>
            <a:r>
              <a:rPr lang="ko-KR" i="1" u="sng" dirty="0"/>
              <a:t>###</a:t>
            </a:r>
            <a:r>
              <a:rPr lang="ko-KR" dirty="0"/>
              <a:t>__지대 클럽임원 회의에 오신 것을 환영합니다.  저는 </a:t>
            </a:r>
            <a:r>
              <a:rPr lang="en-US" altLang="ko-KR" dirty="0"/>
              <a:t>_________________</a:t>
            </a:r>
            <a:r>
              <a:rPr lang="ko-KR" altLang="en-US" dirty="0"/>
              <a:t>지대위원장 입니다</a:t>
            </a:r>
            <a:r>
              <a:rPr lang="ko-KR" dirty="0"/>
              <a:t>.  여러분을 뵙게 되어 매우 기쁘고 반갑습니다. </a:t>
            </a:r>
          </a:p>
          <a:p>
            <a:endParaRPr lang="en-US" dirty="0"/>
          </a:p>
          <a:p>
            <a:r>
              <a:rPr lang="ko-KR" dirty="0"/>
              <a:t>오늘 이 자리가 서로 소통하는 기회가 될 수 있도록 채팅창에 인사말과 여러분의 클럽 이름을 입력해 주십시오.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5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 </a:t>
            </a:r>
            <a:r>
              <a:rPr lang="ko-KR" i="1" dirty="0"/>
              <a:t>참석자들이 주제에 집중할 수 있도록 슬라이드에 회의 주제를 입력하십시오. 클럽의 의견을 요청할 때 가장 먼저 발표할 클럽 순서를 정하는 것이 좋습니다. 예를 들면, 이전에 클럽 1부터 시작했다면 이번에는 클럽 2부터 시작하는 방식을 연중 계속 적용합니다.</a:t>
            </a:r>
          </a:p>
          <a:p>
            <a:endParaRPr lang="en-US" i="1" dirty="0"/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1" baseline="0" dirty="0"/>
              <a:t>하나의</a:t>
            </a:r>
            <a:r>
              <a:rPr lang="ko-KR" b="1" i="1" baseline="0" dirty="0"/>
              <a:t> 슬라이드에 복잡하게 나열하지 않고 슬라이드 2개를 추가하여 슬라이드당 클럽 하나씩 기재해도 됩니다.</a:t>
            </a:r>
          </a:p>
          <a:p>
            <a:endParaRPr lang="en-US" i="1" dirty="0"/>
          </a:p>
          <a:p>
            <a:r>
              <a:rPr lang="ko-KR" u="sng" dirty="0"/>
              <a:t>(주제)      </a:t>
            </a:r>
            <a:r>
              <a:rPr lang="ko-KR" dirty="0" err="1"/>
              <a:t>를</a:t>
            </a:r>
            <a:r>
              <a:rPr lang="ko-KR" dirty="0"/>
              <a:t> 위해 우리는 무엇을 하고 있나요? 또는 어떤 새 아이디어를 모색해야 할까요?</a:t>
            </a:r>
          </a:p>
          <a:p>
            <a:r>
              <a:rPr lang="ko-KR" dirty="0"/>
              <a:t>시간 관계상 2분 이내로 말씀해 주시기 바랍니다. </a:t>
            </a:r>
          </a:p>
          <a:p>
            <a:r>
              <a:rPr lang="ko-KR" u="sng" dirty="0"/>
              <a:t>(</a:t>
            </a:r>
            <a:r>
              <a:rPr lang="ko-KR" u="sng" dirty="0" err="1"/>
              <a:t>클럽명</a:t>
            </a:r>
            <a:r>
              <a:rPr lang="ko-KR" u="sng" dirty="0"/>
              <a:t>)    </a:t>
            </a:r>
            <a:r>
              <a:rPr lang="ko-KR" dirty="0"/>
              <a:t>클럽부터 시작하면 어떨까요? 클럽이 현재 진행 중인 조치 또는 개선을 위해 할 수 있는 일을 어느 분이 </a:t>
            </a:r>
            <a:r>
              <a:rPr lang="ko-KR" dirty="0" err="1"/>
              <a:t>말씀해주시겠습니까</a:t>
            </a:r>
            <a:r>
              <a:rPr lang="en-US" altLang="ko-KR" dirty="0"/>
              <a:t>?</a:t>
            </a:r>
            <a:endParaRPr 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91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 </a:t>
            </a:r>
            <a:r>
              <a:rPr lang="ko-KR" i="1" dirty="0"/>
              <a:t>참석자들이 주제에 집중할 수 있도록 슬라이드에 회의 주제를 입력하십시오. 클럽의 의견을 요청할 때 가장 먼저 발표할 클럽 순서를 정하는 것이 좋습니다. 예를 들면, 이전에 클럽 1부터 시작했다면 이번에는 클럽 2부터 시작하는 방식을 연중 계속 적용합니다.</a:t>
            </a:r>
          </a:p>
          <a:p>
            <a:endParaRPr lang="en-US" i="1" dirty="0"/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1" baseline="0" dirty="0"/>
              <a:t>하나의</a:t>
            </a:r>
            <a:r>
              <a:rPr lang="ko-KR" b="1" i="1" baseline="0" dirty="0"/>
              <a:t> 슬라이드에 복잡하게 나열하지 않고 슬라이드 2개를 추가하여 슬라이드당 클럽 하나씩 기재해도 됩니다.</a:t>
            </a:r>
          </a:p>
          <a:p>
            <a:endParaRPr lang="en-US" i="1" dirty="0"/>
          </a:p>
          <a:p>
            <a:r>
              <a:rPr lang="ko-KR" u="none" dirty="0"/>
              <a:t>(</a:t>
            </a:r>
            <a:r>
              <a:rPr lang="ko-KR" u="sng" dirty="0"/>
              <a:t>주제)      </a:t>
            </a:r>
            <a:r>
              <a:rPr lang="ko-KR" dirty="0" err="1"/>
              <a:t>를</a:t>
            </a:r>
            <a:r>
              <a:rPr lang="ko-KR" dirty="0"/>
              <a:t> 위해 우리는 무엇을 하고 있나요? 또는 어떤 새 아이디어를 모색해야 할까요?</a:t>
            </a:r>
          </a:p>
          <a:p>
            <a:r>
              <a:rPr lang="ko-KR" dirty="0"/>
              <a:t>시간 관계상 2분 이내로 말씀해 주시기 바랍니다. </a:t>
            </a:r>
          </a:p>
          <a:p>
            <a:r>
              <a:rPr lang="ko-KR" u="sng" dirty="0"/>
              <a:t>(</a:t>
            </a:r>
            <a:r>
              <a:rPr lang="ko-KR" u="sng" dirty="0" err="1"/>
              <a:t>클럽명</a:t>
            </a:r>
            <a:r>
              <a:rPr lang="ko-KR" u="sng" dirty="0"/>
              <a:t>)    </a:t>
            </a:r>
            <a:r>
              <a:rPr lang="ko-KR" dirty="0"/>
              <a:t>클럽부터 시작하면 어떨까요? 클럽이 현재 진행 중인 조치 또는 개선을 위해 할 수 있는 일을 어느 분이 </a:t>
            </a:r>
            <a:r>
              <a:rPr lang="ko-KR" dirty="0" err="1"/>
              <a:t>말씀해주시겠습니까</a:t>
            </a:r>
            <a:r>
              <a:rPr lang="en-US" altLang="ko-KR" dirty="0"/>
              <a:t>?</a:t>
            </a:r>
            <a:endParaRPr 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11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다음으로 </a:t>
            </a:r>
            <a:r>
              <a:rPr lang="ko-KR" u="sng" dirty="0"/>
              <a:t>     (주제)   </a:t>
            </a:r>
            <a:r>
              <a:rPr lang="ko-KR" dirty="0"/>
              <a:t>와 관련해 사용할 수 있는 몇 가지 자료를 살펴보겠습니다.</a:t>
            </a:r>
            <a:r>
              <a:rPr lang="ko-KR" baseline="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49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b="1" i="1" dirty="0"/>
              <a:t>발표 노트:</a:t>
            </a:r>
            <a:r>
              <a:rPr lang="ko-KR" i="1" dirty="0"/>
              <a:t> 회의 주제와 관련하여 가장 유용한 자료를 입력하여 슬라이드를 편집하십시오. 몇 가지 예를 들면 다음과 같습니다. 회의 중에 자료 접속 방법을 보여주거나 추후 메시지를 통해 자료 링크를 제공할 수도 있습니다. </a:t>
            </a:r>
          </a:p>
          <a:p>
            <a:endParaRPr lang="en-US" i="1" dirty="0"/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b="1" i="1" dirty="0"/>
              <a:t>봉사:</a:t>
            </a:r>
            <a:r>
              <a:rPr lang="ko-KR" i="1" dirty="0"/>
              <a:t> 봉사사업 아이디어 목록은 당뇨, 시력, 기아, 환경, 소아암 등 각 글로벌 주력사업 웹페이지에서 찾을 수 있습니다.</a:t>
            </a:r>
            <a:r>
              <a:rPr lang="ko-KR" i="1" baseline="0" dirty="0"/>
              <a:t> </a:t>
            </a:r>
            <a:r>
              <a:rPr lang="ko-KR" i="1" dirty="0"/>
              <a:t>또한 관심사에 바탕을 둔 봉사활동을 제안하는 대화형 도구인 봉사사업 준비패드도 있습니다.</a:t>
            </a:r>
            <a:r>
              <a:rPr lang="ko-KR" i="1" baseline="0" dirty="0"/>
              <a:t> 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endParaRPr lang="en-US" i="1" dirty="0"/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b="1" i="1" dirty="0"/>
              <a:t>회원:</a:t>
            </a:r>
            <a:r>
              <a:rPr lang="ko-KR" i="1" dirty="0"/>
              <a:t> </a:t>
            </a:r>
            <a:r>
              <a:rPr lang="ko-KR" dirty="0"/>
              <a:t>회원 초청 </a:t>
            </a:r>
            <a:r>
              <a:rPr lang="ko-KR" i="1" dirty="0"/>
              <a:t>웹페이지에는</a:t>
            </a:r>
            <a:r>
              <a:rPr lang="ko-KR" dirty="0"/>
              <a:t> 권유하자! </a:t>
            </a:r>
            <a:r>
              <a:rPr lang="ko-KR" altLang="en-US" i="1" dirty="0"/>
              <a:t>안</a:t>
            </a:r>
            <a:r>
              <a:rPr lang="ko-KR" i="1" dirty="0"/>
              <a:t>내서와 클럽 브로셔 링크가 있습니다. </a:t>
            </a:r>
            <a:r>
              <a:rPr lang="ko-KR" dirty="0"/>
              <a:t>청년 라이온 </a:t>
            </a:r>
            <a:r>
              <a:rPr lang="ko-KR" i="1" dirty="0"/>
              <a:t>웹페이지에는</a:t>
            </a:r>
            <a:r>
              <a:rPr lang="ko-KR" dirty="0"/>
              <a:t> 청년 라이온들과 소통하기 안내서 </a:t>
            </a:r>
            <a:r>
              <a:rPr lang="ko-KR" i="1" dirty="0"/>
              <a:t>링크가 있습니다.</a:t>
            </a:r>
            <a:r>
              <a:rPr lang="ko-KR" i="0" baseline="0" dirty="0"/>
              <a:t> </a:t>
            </a:r>
            <a:r>
              <a:rPr lang="ko-KR" i="1" baseline="0" dirty="0"/>
              <a:t> </a:t>
            </a:r>
            <a:r>
              <a:rPr lang="ko-KR" baseline="0" dirty="0"/>
              <a:t>회원 만족 안내서</a:t>
            </a:r>
            <a:r>
              <a:rPr lang="ko-KR" i="1" baseline="0" dirty="0"/>
              <a:t>에는 모든 클럽이 활용할 수 있는 아이디어가 있습니다. 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endParaRPr lang="en-US" i="1" dirty="0"/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b="1" i="1" dirty="0"/>
              <a:t>지도력:</a:t>
            </a:r>
            <a:r>
              <a:rPr lang="ko-KR" i="1" dirty="0"/>
              <a:t> </a:t>
            </a:r>
            <a:r>
              <a:rPr lang="ko-KR" dirty="0" err="1"/>
              <a:t>라이온스</a:t>
            </a:r>
            <a:r>
              <a:rPr lang="ko-KR" dirty="0"/>
              <a:t> 학습센터</a:t>
            </a:r>
            <a:r>
              <a:rPr lang="ko-KR" i="1" dirty="0"/>
              <a:t>는</a:t>
            </a:r>
            <a:r>
              <a:rPr lang="ko-KR" dirty="0"/>
              <a:t> 회원 포털</a:t>
            </a:r>
            <a:r>
              <a:rPr lang="ko-KR" i="1" dirty="0"/>
              <a:t>의</a:t>
            </a:r>
            <a:r>
              <a:rPr lang="ko-KR" dirty="0"/>
              <a:t> </a:t>
            </a:r>
            <a:r>
              <a:rPr lang="ko-KR" i="0" dirty="0" err="1"/>
              <a:t>Learn</a:t>
            </a:r>
            <a:r>
              <a:rPr lang="ko-KR" dirty="0"/>
              <a:t> 앱</a:t>
            </a:r>
            <a:r>
              <a:rPr lang="ko-KR" i="1" dirty="0"/>
              <a:t>을 통해 이용할 수 있습니다. </a:t>
            </a:r>
            <a:r>
              <a:rPr lang="ko-KR" dirty="0" err="1"/>
              <a:t>라이온스</a:t>
            </a:r>
            <a:r>
              <a:rPr lang="ko-KR" dirty="0"/>
              <a:t> 학습센터</a:t>
            </a:r>
            <a:r>
              <a:rPr lang="ko-KR" i="1" dirty="0"/>
              <a:t>에는 클럽 임원을 위한 코스 외에도 목표 설정, 실행 계획, 회의 관리 등 기타 유용한 과정이 많이 있습니다.</a:t>
            </a:r>
            <a:r>
              <a:rPr lang="ko-KR" i="1" baseline="0" dirty="0"/>
              <a:t> </a:t>
            </a:r>
            <a:r>
              <a:rPr lang="ko-KR" i="1" dirty="0"/>
              <a:t>또한</a:t>
            </a:r>
            <a:r>
              <a:rPr lang="ko-KR" dirty="0"/>
              <a:t> 원격 행사 센터</a:t>
            </a:r>
            <a:r>
              <a:rPr lang="ko-KR" i="1" dirty="0"/>
              <a:t>에는 라이온들이 관심을 갖는 다양한 주제에 대한 </a:t>
            </a:r>
            <a:r>
              <a:rPr lang="ko-KR" i="1" dirty="0" err="1"/>
              <a:t>웨비나</a:t>
            </a:r>
            <a:r>
              <a:rPr lang="ko-KR" i="1" dirty="0"/>
              <a:t> 녹화본이 있습니다.</a:t>
            </a:r>
            <a:r>
              <a:rPr lang="ko-KR" i="1" baseline="0" dirty="0"/>
              <a:t> 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endParaRPr lang="en-US" i="1" dirty="0"/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b="1" i="1" dirty="0"/>
              <a:t>표창:</a:t>
            </a:r>
            <a:r>
              <a:rPr lang="ko-KR" i="1" dirty="0"/>
              <a:t> </a:t>
            </a:r>
            <a:r>
              <a:rPr lang="ko-KR" dirty="0"/>
              <a:t>클럽 우수상 </a:t>
            </a:r>
            <a:r>
              <a:rPr lang="ko-KR" i="1" dirty="0"/>
              <a:t>및</a:t>
            </a:r>
            <a:r>
              <a:rPr lang="ko-KR" dirty="0"/>
              <a:t> 친절 봉사상 </a:t>
            </a:r>
            <a:r>
              <a:rPr lang="ko-KR" i="1" dirty="0"/>
              <a:t>등이 있으며,</a:t>
            </a:r>
            <a:r>
              <a:rPr lang="ko-KR" i="1" baseline="0" dirty="0"/>
              <a:t> </a:t>
            </a:r>
            <a:r>
              <a:rPr lang="ko-KR" dirty="0"/>
              <a:t>클럽용품부</a:t>
            </a:r>
            <a:r>
              <a:rPr lang="ko-KR" i="1" dirty="0"/>
              <a:t>에서 판매하는 용품으로 개인 회원을 표창할 수 있습니다. 클럽용품은</a:t>
            </a:r>
            <a:r>
              <a:rPr lang="ko-KR" dirty="0"/>
              <a:t> 회원 포털</a:t>
            </a:r>
            <a:r>
              <a:rPr lang="ko-KR" i="1" dirty="0"/>
              <a:t>의</a:t>
            </a:r>
            <a:r>
              <a:rPr lang="ko-KR" dirty="0"/>
              <a:t> 스토어 </a:t>
            </a:r>
            <a:r>
              <a:rPr lang="ko-KR" i="1" dirty="0"/>
              <a:t>앱을 통해 접속할 수 있습니다.</a:t>
            </a:r>
            <a:r>
              <a:rPr lang="ko-KR" i="1" baseline="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86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다음으로, 우리 클럽에서 어떤 일이 일어나고 있는지에 대해 이야기해 보겠습니다.</a:t>
            </a:r>
            <a:r>
              <a:rPr lang="ko-KR" baseline="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63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 </a:t>
            </a:r>
            <a:r>
              <a:rPr lang="ko-KR" i="1" dirty="0"/>
              <a:t>조금 전 가장 먼저 발표했던 클럽의 바로 뒤 클럽부터 시작하겠습니다. 이렇게 하면 모든 클럽이 가장 먼저 발언할 기회를 얻게 됩니다. </a:t>
            </a:r>
          </a:p>
          <a:p>
            <a:endParaRPr lang="en-US" i="1" dirty="0"/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1" baseline="0" dirty="0"/>
              <a:t>하나의</a:t>
            </a:r>
            <a:r>
              <a:rPr lang="ko-KR" b="1" i="1" baseline="0" dirty="0"/>
              <a:t> 슬라이드에 복잡하게 나열하지 않고 슬라이드 2개를 추가하여 슬라이드당 클럽 하나씩 기재해도 됩니다.</a:t>
            </a:r>
          </a:p>
          <a:p>
            <a:endParaRPr lang="en-US" i="1" dirty="0"/>
          </a:p>
          <a:p>
            <a:endParaRPr lang="en-US" altLang="ko-KR" dirty="0"/>
          </a:p>
          <a:p>
            <a:r>
              <a:rPr lang="ko-KR" dirty="0"/>
              <a:t>여러분이 마주했던 가장 큰 어려움과 최근의 성공에 대해 말씀해 주십시오. </a:t>
            </a:r>
          </a:p>
          <a:p>
            <a:endParaRPr lang="en-US" dirty="0"/>
          </a:p>
          <a:p>
            <a:r>
              <a:rPr lang="ko-KR" u="sng" dirty="0"/>
              <a:t>(</a:t>
            </a:r>
            <a:r>
              <a:rPr lang="ko-KR" u="sng" dirty="0" err="1"/>
              <a:t>클럽명</a:t>
            </a:r>
            <a:r>
              <a:rPr lang="ko-KR" u="sng" dirty="0"/>
              <a:t>)    </a:t>
            </a:r>
            <a:r>
              <a:rPr lang="ko-KR" dirty="0"/>
              <a:t>클럽부터 시작하면 어떨까요? 클럽이 겪고 있는 어려움이나 성공 사례를 공유하고 싶은 분 </a:t>
            </a:r>
            <a:r>
              <a:rPr lang="ko-KR" dirty="0" err="1"/>
              <a:t>계신가요</a:t>
            </a:r>
            <a:r>
              <a:rPr lang="ko-KR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20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 </a:t>
            </a:r>
            <a:r>
              <a:rPr lang="ko-KR" i="1" dirty="0"/>
              <a:t>조금 전 가장 먼저 발표했던 클럽의 바로 뒤 클럽부터 시작하겠습니다. 이렇게 하면 모든 클럽이 가장 먼저 발언할 기회를 얻게 됩니다. </a:t>
            </a:r>
          </a:p>
          <a:p>
            <a:endParaRPr lang="en-US" i="1" dirty="0"/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1" baseline="0" dirty="0"/>
              <a:t>하나의</a:t>
            </a:r>
            <a:r>
              <a:rPr lang="ko-KR" b="1" i="1" baseline="0" dirty="0"/>
              <a:t> 슬라이드에 복잡하게 나열하지 않고 슬라이드 2개를 추가하여 슬라이드당 클럽 하나씩 기재해도 됩니다.</a:t>
            </a:r>
          </a:p>
          <a:p>
            <a:endParaRPr lang="en-US" i="1" dirty="0"/>
          </a:p>
          <a:p>
            <a:endParaRPr lang="en-US" altLang="ko-KR" dirty="0"/>
          </a:p>
          <a:p>
            <a:r>
              <a:rPr lang="ko-KR" dirty="0"/>
              <a:t>여러분이 마주했던 가장 큰 어려움과 최근의 성공에 대해 말씀해 주십시오. </a:t>
            </a:r>
          </a:p>
          <a:p>
            <a:endParaRPr lang="en-US" dirty="0"/>
          </a:p>
          <a:p>
            <a:r>
              <a:rPr lang="ko-KR" u="sng" dirty="0"/>
              <a:t>(</a:t>
            </a:r>
            <a:r>
              <a:rPr lang="ko-KR" u="sng" dirty="0" err="1"/>
              <a:t>클럽명</a:t>
            </a:r>
            <a:r>
              <a:rPr lang="ko-KR" u="sng" dirty="0"/>
              <a:t>)    </a:t>
            </a:r>
            <a:r>
              <a:rPr lang="ko-KR" dirty="0"/>
              <a:t>클럽부터 시작하면 어떨까요? 클럽이 겪고 있는 어려움이나 성공 사례를 공유하고 싶은 분 </a:t>
            </a:r>
            <a:r>
              <a:rPr lang="ko-KR" dirty="0" err="1"/>
              <a:t>계신가요</a:t>
            </a:r>
            <a:r>
              <a:rPr lang="ko-KR" dirty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47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</a:t>
            </a:r>
            <a:r>
              <a:rPr lang="ko-KR" i="1" dirty="0"/>
              <a:t> 이 슬라이드는 </a:t>
            </a:r>
            <a:r>
              <a:rPr lang="ko-KR" i="1" dirty="0" err="1"/>
              <a:t>참석자들과의</a:t>
            </a:r>
            <a:r>
              <a:rPr lang="ko-KR" i="1" dirty="0"/>
              <a:t> 상호작용을 추가하기 위해 선택적으로 사용할 수 있습니다.</a:t>
            </a:r>
            <a:r>
              <a:rPr lang="ko-KR" i="1" baseline="0" dirty="0"/>
              <a:t> 질문은 </a:t>
            </a:r>
            <a:r>
              <a:rPr lang="ko-KR" i="1" baseline="0" dirty="0" err="1"/>
              <a:t>라이온스에</a:t>
            </a:r>
            <a:r>
              <a:rPr lang="ko-KR" i="1" baseline="0" dirty="0"/>
              <a:t> 관한 것일 수도 있고 </a:t>
            </a:r>
            <a:r>
              <a:rPr lang="ko-KR" i="1" baseline="0" dirty="0" err="1"/>
              <a:t>라이온스와</a:t>
            </a:r>
            <a:r>
              <a:rPr lang="ko-KR" i="1" baseline="0" dirty="0"/>
              <a:t> 무관한 것일 수도 있지만 대화를 촉발하고 참석자들이 서로에 대해 알아가는 데 도움이 되는 질문을 고려하십시오. 예시: “라이온이 되어서 가장 좋은 점은 무엇인가요?” 또는 “본인의 가장 강력한 능력은 무엇인가요?”</a:t>
            </a:r>
          </a:p>
          <a:p>
            <a:r>
              <a:rPr lang="ko-KR" i="1" baseline="0" dirty="0"/>
              <a:t>손들기, 채팅 기능 또는 투표 기능을 사용해 답변할 수 있습니다. </a:t>
            </a:r>
          </a:p>
          <a:p>
            <a:r>
              <a:rPr lang="ko-KR" i="1" baseline="0" dirty="0"/>
              <a:t>시간이 허용되면 회의가 활발히 진행될 수 있도록 한 가지 이상의 질문을 자유롭게 하십시오.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12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지대의 목표, 예정된 행사 및 다음 단계들을 검토하면서 회의를 마무리하겠습니다.</a:t>
            </a:r>
            <a:r>
              <a:rPr lang="ko-KR" baseline="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0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 </a:t>
            </a:r>
            <a:r>
              <a:rPr lang="ko-KR" i="1" dirty="0"/>
              <a:t>위의 항목을 회원 목표를 제외한 다른 목표로 바꾸십시오. 회원 목표는 다음 슬라이드에 나옵니다.</a:t>
            </a:r>
            <a:r>
              <a:rPr lang="ko-KR" i="1" baseline="0" dirty="0"/>
              <a:t> 강조하고 싶은 지대</a:t>
            </a:r>
            <a:r>
              <a:rPr lang="en-US" altLang="ko-KR" i="1" baseline="0" dirty="0"/>
              <a:t> </a:t>
            </a:r>
            <a:r>
              <a:rPr lang="ko-KR" altLang="en-US" i="1" baseline="0" dirty="0"/>
              <a:t>표창</a:t>
            </a:r>
            <a:r>
              <a:rPr lang="ko-KR" i="1" baseline="0" dirty="0"/>
              <a:t> 항목을 포함시키십시오.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 </a:t>
            </a:r>
          </a:p>
          <a:p>
            <a:r>
              <a:rPr lang="ko-KR" i="1" dirty="0"/>
              <a:t>이 프레젠테이션은 클럽 임원들이 참석하는 지대회의 진행을 돕는 자료입니다.</a:t>
            </a:r>
            <a:r>
              <a:rPr lang="ko-KR" i="1" baseline="0" dirty="0"/>
              <a:t> 슬라이드와 발표 노트를 읽어 보신 후 지대</a:t>
            </a:r>
            <a:r>
              <a:rPr lang="ko-KR" altLang="en-US" i="1" baseline="0" dirty="0"/>
              <a:t>의</a:t>
            </a:r>
            <a:r>
              <a:rPr lang="ko-KR" i="1" baseline="0" dirty="0"/>
              <a:t> 상황과 회의 성격에 맞게 편집하시기 바랍니다. </a:t>
            </a:r>
          </a:p>
          <a:p>
            <a:r>
              <a:rPr lang="ko-KR" i="1" baseline="0" dirty="0"/>
              <a:t>지대회의에 대한 자세한 내용은 협회 웹사이트(</a:t>
            </a:r>
            <a:r>
              <a:rPr lang="ko-KR" i="1" baseline="0" dirty="0" err="1"/>
              <a:t>lionsclubs.org</a:t>
            </a:r>
            <a:r>
              <a:rPr lang="ko-KR" i="1" baseline="0" dirty="0"/>
              <a:t>)</a:t>
            </a:r>
            <a:r>
              <a:rPr lang="ko-KR" baseline="0" dirty="0"/>
              <a:t> 지역 및 지대위원장 </a:t>
            </a:r>
            <a:r>
              <a:rPr lang="ko-KR" i="0" baseline="0" dirty="0"/>
              <a:t>웹페이지</a:t>
            </a:r>
            <a:r>
              <a:rPr lang="ko-KR" i="1" baseline="0" dirty="0"/>
              <a:t>에 있는 </a:t>
            </a:r>
            <a:r>
              <a:rPr lang="ko-KR" baseline="0" dirty="0"/>
              <a:t>표준 지구총재 자문위원회 회의 안내서</a:t>
            </a:r>
            <a:r>
              <a:rPr lang="ko-KR" i="1" baseline="0" dirty="0"/>
              <a:t>를 참조하십시오. </a:t>
            </a:r>
            <a:endParaRPr lang="en-US" altLang="ko-KR" i="1" baseline="0" dirty="0"/>
          </a:p>
          <a:p>
            <a:endParaRPr lang="ko-KR" i="1" baseline="0" dirty="0"/>
          </a:p>
          <a:p>
            <a:r>
              <a:rPr lang="ko-KR" i="1" dirty="0"/>
              <a:t>이 슬라이드는 모든 사람들이 잘 참석했는지 확인하고 회의 기능을 테스트하게 할 목적으로 </a:t>
            </a:r>
            <a:r>
              <a:rPr lang="ko-KR" i="1" dirty="0" err="1"/>
              <a:t>웨비나</a:t>
            </a:r>
            <a:r>
              <a:rPr lang="ko-KR" i="1" dirty="0"/>
              <a:t> 시작 전에 보여주는 슬라이드입니다.</a:t>
            </a:r>
            <a:r>
              <a:rPr lang="ko-KR" i="1" baseline="0" dirty="0"/>
              <a:t> 어떤 기능을 테스트해야 할지는 사용하는 </a:t>
            </a:r>
            <a:r>
              <a:rPr lang="ko-KR" i="1" baseline="0" dirty="0" err="1"/>
              <a:t>웨비나</a:t>
            </a:r>
            <a:r>
              <a:rPr lang="ko-KR" i="1" baseline="0" dirty="0"/>
              <a:t> 소프트웨어에서 안내해 드립니다. 팀이나 회의에 적합하지 않을 경우 이 슬라이드를 포함해 불필요한 부분을 자유롭게 삭제하십시오.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90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 </a:t>
            </a:r>
            <a:r>
              <a:rPr lang="ko-KR" i="1" dirty="0"/>
              <a:t>각 네모 칸에 목표와 현재 회원 수를 기입하십시오.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06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</a:t>
            </a:r>
            <a:r>
              <a:rPr lang="ko-KR" b="1" i="1" baseline="0" dirty="0"/>
              <a:t> </a:t>
            </a:r>
            <a:r>
              <a:rPr lang="ko-KR" b="0" i="1" baseline="0" dirty="0"/>
              <a:t>이 슬라이드의 항목과 노트 부분을 클럽 마케팅 아이디어, 다음 회기를 위한 모금이나 준비 등으로 대체하여 지대회의 슬라이드(#5)의 두 번째 주제에 맞게 수정해도 됩니다. </a:t>
            </a:r>
            <a:endParaRPr lang="en-US" altLang="ko-KR" b="0" i="1" baseline="0" dirty="0"/>
          </a:p>
          <a:p>
            <a:endParaRPr lang="ko-KR" b="0" i="1" baseline="0" dirty="0"/>
          </a:p>
          <a:p>
            <a:r>
              <a:rPr lang="ko-KR" b="0" dirty="0"/>
              <a:t>우리는 라이온으로서 지역사회에 봉사하는 것에 대해 많은 이야기를 나눴습니다.</a:t>
            </a:r>
            <a:r>
              <a:rPr lang="ko-KR" b="0" baseline="0" dirty="0"/>
              <a:t> 하지만 라이온 지도자로서 우리가 회원들에게 어떻게 </a:t>
            </a:r>
            <a:r>
              <a:rPr lang="ko-KR" altLang="en-US" b="0" baseline="0" dirty="0"/>
              <a:t>봉사</a:t>
            </a:r>
            <a:r>
              <a:rPr lang="ko-KR" b="0" baseline="0" dirty="0"/>
              <a:t>하고 있는지도 고려해야 합니다. 클럽 우수상은 클럽이 회원들에게 잘 봉사하고 있는지 확인할 수 있는 성과 체크리스트를 제공합니다. </a:t>
            </a:r>
            <a:r>
              <a:rPr lang="ko-KR" dirty="0"/>
              <a:t>수상 기준 요약 내용을 살펴보십시오. 수상에 대해 궁금한 점이 </a:t>
            </a:r>
            <a:r>
              <a:rPr lang="ko-KR" dirty="0" err="1"/>
              <a:t>있으신가요</a:t>
            </a:r>
            <a:r>
              <a:rPr lang="ko-KR" dirty="0"/>
              <a:t>? 여러분의 클럽이 올해 수상할 것으로 생각되시면 채팅창으로 알려주시기 바랍니다.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16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ko-KR" b="1" i="1" dirty="0"/>
              <a:t>이전 슬라이드에서 계속 </a:t>
            </a:r>
          </a:p>
          <a:p>
            <a:endParaRPr lang="en-US" b="1" i="1" dirty="0"/>
          </a:p>
          <a:p>
            <a:r>
              <a:rPr lang="ko-KR" b="1" i="1" dirty="0"/>
              <a:t>발표 노트:</a:t>
            </a:r>
            <a:r>
              <a:rPr lang="ko-KR" b="1" i="1" baseline="0" dirty="0"/>
              <a:t> </a:t>
            </a:r>
            <a:r>
              <a:rPr lang="ko-KR" b="0" i="1" baseline="0" dirty="0"/>
              <a:t>이 슬라이드의 항목과 노트 부분을 클럽 마케팅 아이디어, 다음 회기를 위한 모금이나 준비 등으로 대체하여 지대회의 슬라이드(#5)의 두 번째 주제에 맞게 수정해도 됩니다. </a:t>
            </a:r>
            <a:endParaRPr lang="en-US" altLang="ko-KR" b="0" i="1" baseline="0" dirty="0"/>
          </a:p>
          <a:p>
            <a:endParaRPr lang="ko-KR" b="0" i="1" baseline="0" dirty="0"/>
          </a:p>
          <a:p>
            <a:r>
              <a:rPr lang="ko-KR" b="0" dirty="0"/>
              <a:t>우리는 라이온으로서 지역사회에 봉사하는 것에 대해 많은 이야기를 나눴습니다.</a:t>
            </a:r>
            <a:r>
              <a:rPr lang="ko-KR" b="0" baseline="0" dirty="0"/>
              <a:t> 하지만 라이온 지도자로서 우리가 회원들에게 어떻게 봉사하고 있는지도 고려해야 합니다. 클럽 우수상은 클럽이 회원들에게 잘 봉사하고 있는지 확인할 수 있는 성과 체크리스트를 제공합니다. </a:t>
            </a:r>
            <a:endParaRPr lang="en-US" altLang="ko-KR" b="0" baseline="0" dirty="0"/>
          </a:p>
          <a:p>
            <a:endParaRPr lang="ko-KR" b="0" baseline="0" dirty="0"/>
          </a:p>
          <a:p>
            <a:r>
              <a:rPr lang="ko-KR" dirty="0"/>
              <a:t>수상 기준 요약 내용을 살펴보십시오. </a:t>
            </a:r>
          </a:p>
          <a:p>
            <a:r>
              <a:rPr lang="ko-KR" dirty="0"/>
              <a:t>수상에 대해 궁금한 점이 </a:t>
            </a:r>
            <a:r>
              <a:rPr lang="ko-KR" dirty="0" err="1"/>
              <a:t>있으신가요</a:t>
            </a:r>
            <a:r>
              <a:rPr lang="ko-KR" dirty="0"/>
              <a:t>? </a:t>
            </a:r>
          </a:p>
          <a:p>
            <a:r>
              <a:rPr lang="ko-KR" dirty="0"/>
              <a:t>여러분의 클럽이 올해 수상할 것으로 생각되시면 채팅창으로 알려주시기 바랍니다.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5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b="1" i="1" dirty="0"/>
              <a:t>발표 노트:</a:t>
            </a:r>
            <a:r>
              <a:rPr lang="ko-KR" i="1" dirty="0"/>
              <a:t> 지대, 지구, 복합지구 또는 헌장지역 활동 등의 행사를 입력하고 날짜와 장소 등 필수 정보나 등록 방법을 추가하여 슬라이드를 편집하십시오. </a:t>
            </a:r>
          </a:p>
          <a:p>
            <a:r>
              <a:rPr lang="ko-KR" i="1" baseline="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51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/>
              <a:t>질문이나 의견이 있으신가요?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21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</a:t>
            </a:r>
            <a:r>
              <a:rPr lang="ko-KR" i="1" baseline="0" dirty="0"/>
              <a:t> 회의 시간과 클럽의 관심에 맞게 항목을 자유롭게 편집하십시오. </a:t>
            </a:r>
          </a:p>
          <a:p>
            <a:r>
              <a:rPr lang="ko-KR" i="1" baseline="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76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b="1" i="1" dirty="0"/>
              <a:t>발표 노트:</a:t>
            </a:r>
            <a:r>
              <a:rPr lang="ko-KR" i="1" dirty="0"/>
              <a:t> 참석한 특별 </a:t>
            </a:r>
            <a:r>
              <a:rPr lang="ko-KR" altLang="en-US" i="1" dirty="0"/>
              <a:t>내빈</a:t>
            </a:r>
            <a:r>
              <a:rPr lang="ko-KR" i="1" dirty="0"/>
              <a:t>에게 마무리 발언을 요청한 후 진행자 본인의 발언도 추가하십시오.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10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dirty="0"/>
              <a:t>오늘 함께 자리해 주신 여러분께 감사드립니다. 향후 회의를 개선하는 데 도움이 될 의견이 있으시면 기탄없이 말씀해 주시기 바랍니다. </a:t>
            </a:r>
          </a:p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dirty="0"/>
              <a:t>질문이나 의견은 다음 회의 전까지 언제든지 저에게 연락주시면 됩니다.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8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sz="1200" b="1" i="1" dirty="0"/>
              <a:t>발표 노트: </a:t>
            </a:r>
            <a:r>
              <a:rPr lang="ko-KR" sz="1200" i="1" dirty="0"/>
              <a:t>회의에 참석한 특별 </a:t>
            </a:r>
            <a:r>
              <a:rPr lang="ko-KR" altLang="en-US" sz="1200" i="1" dirty="0"/>
              <a:t>내빈을</a:t>
            </a:r>
            <a:r>
              <a:rPr lang="ko-KR" sz="1200" i="1" dirty="0"/>
              <a:t> 소개하는 슬라이드입니다. 예를 들</a:t>
            </a:r>
            <a:r>
              <a:rPr lang="ko-KR" altLang="en-US" sz="1200" i="1" dirty="0"/>
              <a:t>면</a:t>
            </a:r>
            <a:r>
              <a:rPr lang="ko-KR" sz="1200" i="1" dirty="0"/>
              <a:t>, 지구총재팀</a:t>
            </a:r>
            <a:r>
              <a:rPr lang="ko-KR" altLang="en-US" sz="1200" i="1" dirty="0"/>
              <a:t>의 일</a:t>
            </a:r>
            <a:r>
              <a:rPr lang="ko-KR" sz="1200" i="1" dirty="0"/>
              <a:t>원이나 지구 GAT 멤버가 참석할 수 있습니다. 슬라이드에 이름과 직책을 입력하십시오. </a:t>
            </a:r>
            <a:endParaRPr lang="en-US" altLang="ko-KR" sz="1200" i="1" dirty="0"/>
          </a:p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endParaRPr lang="ko-KR" sz="1200" i="1" dirty="0"/>
          </a:p>
          <a:p>
            <a:r>
              <a:rPr lang="ko-KR" sz="1200" dirty="0"/>
              <a:t>지대위원장으로서 제 역할</a:t>
            </a:r>
            <a:r>
              <a:rPr lang="ko-KR" altLang="en-US" sz="1200" dirty="0"/>
              <a:t>을 말씀드리겠습니다</a:t>
            </a:r>
            <a:r>
              <a:rPr lang="en-US" altLang="ko-KR" sz="1200" dirty="0"/>
              <a:t>.</a:t>
            </a:r>
            <a:endParaRPr lang="ko-KR" sz="1200" dirty="0"/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sz="1200" dirty="0"/>
              <a:t>정보와 자료, 해결책</a:t>
            </a:r>
            <a:r>
              <a:rPr lang="ko-KR" altLang="en-US" sz="1200" dirty="0"/>
              <a:t>을 제공하여</a:t>
            </a:r>
            <a:r>
              <a:rPr lang="ko-KR" sz="1200" dirty="0"/>
              <a:t> 여러분의 클럽을 지원합니다.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sz="1200" dirty="0"/>
              <a:t>지구 수준에서 여러분의 클럽을 대표하고 지구 정보와 자료를 여러분께 전달해 드립니다.</a:t>
            </a:r>
          </a:p>
          <a:p>
            <a:pPr marL="165261" indent="-165261">
              <a:buFont typeface="Arial" panose="020B0604020202020204" pitchFamily="34" charset="0"/>
              <a:buChar char="•"/>
            </a:pPr>
            <a:r>
              <a:rPr lang="ko-KR" sz="1200" dirty="0"/>
              <a:t>라이온들의 우정을 클럽 외부로 확대합니다. </a:t>
            </a:r>
          </a:p>
          <a:p>
            <a:r>
              <a:rPr lang="ko-KR" sz="1200" dirty="0"/>
              <a:t>오늘 이 회의에서 이 세 가지에 대해 의미 있는 진전이 있기를 바랍니다. </a:t>
            </a:r>
          </a:p>
          <a:p>
            <a:endParaRPr lang="en-US" sz="1200" dirty="0"/>
          </a:p>
          <a:p>
            <a:r>
              <a:rPr lang="ko-KR" sz="1200" dirty="0"/>
              <a:t>오늘 __</a:t>
            </a:r>
            <a:r>
              <a:rPr lang="ko-KR" sz="1200" u="sng" dirty="0"/>
              <a:t> 이름</a:t>
            </a:r>
            <a:r>
              <a:rPr lang="ko-KR" sz="1200" dirty="0"/>
              <a:t>__ __</a:t>
            </a:r>
            <a:r>
              <a:rPr lang="ko-KR" sz="1200" u="sng" dirty="0" err="1"/>
              <a:t>직책</a:t>
            </a:r>
            <a:r>
              <a:rPr lang="ko-KR" sz="1200" dirty="0" err="1"/>
              <a:t>_님이</a:t>
            </a:r>
            <a:r>
              <a:rPr lang="ko-KR" sz="1200" dirty="0"/>
              <a:t> 이 자리에 함께해 주셨습니다. __</a:t>
            </a:r>
            <a:r>
              <a:rPr lang="ko-KR" sz="1200" u="sng" dirty="0" err="1"/>
              <a:t>이름</a:t>
            </a:r>
            <a:r>
              <a:rPr lang="ko-KR" sz="1200" dirty="0" err="1"/>
              <a:t>__님</a:t>
            </a:r>
            <a:r>
              <a:rPr lang="ko-KR" sz="1200" dirty="0"/>
              <a:t>, 간단한 인사 말씀 </a:t>
            </a:r>
            <a:r>
              <a:rPr lang="ko-KR" sz="1200" dirty="0" err="1"/>
              <a:t>전해주시겠습니까</a:t>
            </a:r>
            <a:r>
              <a:rPr lang="ko-KR" sz="1200" dirty="0"/>
              <a:t>? </a:t>
            </a:r>
          </a:p>
          <a:p>
            <a:r>
              <a:rPr lang="ko-KR" sz="1200" dirty="0"/>
              <a:t>지대위원장:  말씀 감사합니다 </a:t>
            </a:r>
            <a:r>
              <a:rPr lang="ko-KR" altLang="ko-KR" sz="1200" dirty="0"/>
              <a:t>__</a:t>
            </a:r>
            <a:r>
              <a:rPr lang="ko-KR" sz="1200" dirty="0"/>
              <a:t>____님.  오늘 함께해 주셔서 감사합니다. </a:t>
            </a:r>
          </a:p>
          <a:p>
            <a:endParaRPr lang="en-US" sz="1200" dirty="0"/>
          </a:p>
          <a:p>
            <a:endParaRPr lang="en-US" sz="1200" dirty="0"/>
          </a:p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sz="1200" dirty="0"/>
              <a:t>오늘 </a:t>
            </a:r>
            <a:r>
              <a:rPr lang="ko-KR" altLang="ko-KR" sz="1200" dirty="0"/>
              <a:t>__</a:t>
            </a:r>
            <a:r>
              <a:rPr lang="ko-KR" altLang="ko-KR" sz="1200" u="sng" dirty="0"/>
              <a:t> 이름</a:t>
            </a:r>
            <a:r>
              <a:rPr lang="ko-KR" altLang="ko-KR" sz="1200" dirty="0"/>
              <a:t>__ __</a:t>
            </a:r>
            <a:r>
              <a:rPr lang="ko-KR" altLang="ko-KR" sz="1200" u="sng" dirty="0"/>
              <a:t>직책</a:t>
            </a:r>
            <a:r>
              <a:rPr lang="ko-KR" altLang="ko-KR" sz="1200" dirty="0"/>
              <a:t>_</a:t>
            </a:r>
            <a:r>
              <a:rPr lang="en-US" altLang="ko-KR" sz="1200" dirty="0"/>
              <a:t> </a:t>
            </a:r>
            <a:r>
              <a:rPr lang="ko-KR" sz="1200" dirty="0"/>
              <a:t>님도 이 자리에 함께해 주셨습니다. _</a:t>
            </a:r>
            <a:r>
              <a:rPr lang="ko-KR" sz="1200" dirty="0" err="1"/>
              <a:t>이름__님</a:t>
            </a:r>
            <a:r>
              <a:rPr lang="ko-KR" sz="1200" dirty="0"/>
              <a:t>, 간단히 한 말씀 </a:t>
            </a:r>
            <a:r>
              <a:rPr lang="ko-KR" sz="1200" dirty="0" err="1"/>
              <a:t>해주시겠습니까</a:t>
            </a:r>
            <a:r>
              <a:rPr lang="ko-KR" sz="1200" dirty="0"/>
              <a:t>? </a:t>
            </a:r>
          </a:p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sz="1200" dirty="0"/>
              <a:t>지대위원장: 말씀 감사합니다 _</a:t>
            </a:r>
            <a:r>
              <a:rPr lang="ko-KR" altLang="ko-KR" sz="1200" dirty="0"/>
              <a:t>__</a:t>
            </a:r>
            <a:r>
              <a:rPr lang="ko-KR" sz="1200" dirty="0"/>
              <a:t>___님.  역시 오늘 함께해 주셔서 감사합니다.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3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b="1" i="1" dirty="0"/>
              <a:t>발표 노트:</a:t>
            </a:r>
            <a:r>
              <a:rPr lang="ko-KR" b="1" i="1" baseline="0" dirty="0"/>
              <a:t> </a:t>
            </a:r>
            <a:r>
              <a:rPr lang="ko-KR" i="1" dirty="0"/>
              <a:t>이 슬라이드에 클럽과 임원의 이름을 입력하여 여러분의 팀이 다른 동료들 및 </a:t>
            </a:r>
            <a:r>
              <a:rPr lang="ko-KR" altLang="en-US" i="1" dirty="0"/>
              <a:t>각자 맞고 있는</a:t>
            </a:r>
            <a:r>
              <a:rPr lang="ko-KR" i="1" dirty="0"/>
              <a:t> 역할을 알</a:t>
            </a:r>
            <a:r>
              <a:rPr lang="ko-KR" altLang="en-US" i="1" dirty="0"/>
              <a:t>도록</a:t>
            </a:r>
            <a:r>
              <a:rPr lang="ko-KR" i="1" dirty="0"/>
              <a:t> 하십시오.</a:t>
            </a:r>
            <a:r>
              <a:rPr lang="ko-KR" i="1" baseline="0" dirty="0"/>
              <a:t> 공석을 어떻게 처리할지 생각해 보십시오. </a:t>
            </a:r>
            <a:r>
              <a:rPr lang="ko-KR" i="1" baseline="0" dirty="0" err="1"/>
              <a:t>직책란을</a:t>
            </a:r>
            <a:r>
              <a:rPr lang="ko-KR" i="1" baseline="0" dirty="0"/>
              <a:t> 삭제하거나 아니면 충원해야 된다는 점을 알리는 차원에서 공란으로 남겨둘 수 있습니다. </a:t>
            </a:r>
            <a:r>
              <a:rPr lang="ko-KR" altLang="en-US" b="1" i="1" baseline="0" dirty="0"/>
              <a:t>하나의</a:t>
            </a:r>
            <a:r>
              <a:rPr lang="ko-KR" b="1" i="1" baseline="0" dirty="0"/>
              <a:t> 슬라이드에 복잡하게 나열하지 않고 슬라이드 2개를 추가하여 슬라이드당 클럽 하나씩 기재해도 됩니다.</a:t>
            </a:r>
          </a:p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endParaRPr lang="en-US" i="1" baseline="0" dirty="0"/>
          </a:p>
          <a:p>
            <a:r>
              <a:rPr lang="ko-KR" altLang="en-US" dirty="0"/>
              <a:t>지금 화면에서 </a:t>
            </a:r>
            <a:r>
              <a:rPr lang="ko-KR" dirty="0"/>
              <a:t>보시는 분들이 우리 지대의 클럽 지도자들입니다. 각 클럽 회장님께서 함께 참석한 분들을 </a:t>
            </a:r>
            <a:r>
              <a:rPr lang="ko-KR" altLang="en-US" dirty="0"/>
              <a:t>말씀해</a:t>
            </a:r>
            <a:r>
              <a:rPr lang="ko-KR" dirty="0"/>
              <a:t> 주시면 좋겠습니다. </a:t>
            </a:r>
          </a:p>
          <a:p>
            <a:r>
              <a:rPr lang="ko-KR" dirty="0"/>
              <a:t>____</a:t>
            </a:r>
            <a:r>
              <a:rPr lang="ko-KR" i="1" u="sng" dirty="0"/>
              <a:t>성 이름</a:t>
            </a:r>
            <a:r>
              <a:rPr lang="ko-KR" dirty="0"/>
              <a:t>______ 회장님부터 </a:t>
            </a:r>
            <a:r>
              <a:rPr lang="ko-KR" dirty="0" err="1"/>
              <a:t>시작해주시겠습니까</a:t>
            </a:r>
            <a:r>
              <a:rPr lang="ko-KR" dirty="0"/>
              <a:t>? 시간 관계상, 오늘 참석하신 임원의 이름과 직책만 소개해 주시기 바랍니다.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r>
              <a:rPr lang="ko-KR" b="1" i="1" dirty="0"/>
              <a:t>발표 노트:</a:t>
            </a:r>
            <a:r>
              <a:rPr lang="ko-KR" b="1" i="1" baseline="0" dirty="0"/>
              <a:t> </a:t>
            </a:r>
            <a:r>
              <a:rPr lang="ko-KR" altLang="en-US" i="1" dirty="0"/>
              <a:t>이 슬라이드에 클럽과 임원의 이름을 입력하여 여러분의 팀이 다른 동료들 및 각자 맞고 있는 역할을 알도록 하십시오</a:t>
            </a:r>
            <a:r>
              <a:rPr lang="en-US" altLang="ko-KR" i="1" dirty="0"/>
              <a:t>.</a:t>
            </a:r>
            <a:r>
              <a:rPr lang="ko-KR" i="1" baseline="0" dirty="0"/>
              <a:t> 공석을 어떻게 처리할지 생각해 보십시오. </a:t>
            </a:r>
            <a:r>
              <a:rPr lang="ko-KR" i="1" baseline="0" dirty="0" err="1"/>
              <a:t>직책란을</a:t>
            </a:r>
            <a:r>
              <a:rPr lang="ko-KR" i="1" baseline="0" dirty="0"/>
              <a:t> 삭제하거나 아니면 충원해야 된다는 점을 알리는 차원에서 공란으로 남겨둘 수 있습니다. </a:t>
            </a:r>
            <a:r>
              <a:rPr lang="ko-KR" altLang="en-US" b="1" i="1" baseline="0" dirty="0"/>
              <a:t>하나의</a:t>
            </a:r>
            <a:r>
              <a:rPr lang="ko-KR" b="1" i="1" baseline="0" dirty="0"/>
              <a:t> 슬라이드에 복잡하게 나열하지 않고 슬라이드 2개를 추가하여 슬라이드당 클럽 하나씩 기재해도 됩니다.</a:t>
            </a:r>
          </a:p>
          <a:p>
            <a:pPr defTabSz="881390">
              <a:spcBef>
                <a:spcPts val="578"/>
              </a:spcBef>
              <a:spcAft>
                <a:spcPts val="578"/>
              </a:spcAft>
              <a:defRPr/>
            </a:pPr>
            <a:endParaRPr lang="en-US" i="1" baseline="0" dirty="0"/>
          </a:p>
          <a:p>
            <a:r>
              <a:rPr lang="ko-KR" altLang="en-US" dirty="0"/>
              <a:t>지금 화면에서 보시는 분들이 우리 지대의 클럽 지도자들입니다</a:t>
            </a:r>
            <a:r>
              <a:rPr lang="en-US" altLang="ko-KR" dirty="0"/>
              <a:t>.</a:t>
            </a:r>
            <a:r>
              <a:rPr lang="ko-KR" dirty="0"/>
              <a:t> 각 클럽 회장님께서 함께 참석한 분들을 </a:t>
            </a:r>
            <a:r>
              <a:rPr lang="ko-KR" altLang="en-US" dirty="0"/>
              <a:t>말씀해</a:t>
            </a:r>
            <a:r>
              <a:rPr lang="ko-KR" dirty="0"/>
              <a:t> 주시면 좋겠습니다. </a:t>
            </a:r>
          </a:p>
          <a:p>
            <a:r>
              <a:rPr lang="ko-KR" dirty="0"/>
              <a:t>____</a:t>
            </a:r>
            <a:r>
              <a:rPr lang="ko-KR" i="1" u="sng" dirty="0"/>
              <a:t>성 이름_</a:t>
            </a:r>
            <a:r>
              <a:rPr lang="ko-KR" dirty="0"/>
              <a:t>_____ 회장님부터 </a:t>
            </a:r>
            <a:r>
              <a:rPr lang="ko-KR" dirty="0" err="1"/>
              <a:t>시작해주시겠습니까</a:t>
            </a:r>
            <a:r>
              <a:rPr lang="ko-KR" dirty="0"/>
              <a:t>? 시간 관계상, 오늘 참석하신 임원의 이름과 직책만 소개해 주시기 바랍니다.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48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 </a:t>
            </a:r>
            <a:r>
              <a:rPr lang="ko-KR" i="1" dirty="0"/>
              <a:t>이 슬라이드에 표시된 지대회의 횟수, 개최 시기, 의제는 제안사항일 뿐입니다. 지대의 상황에 맞게 자유롭게 조정하실 수 있습니다. </a:t>
            </a:r>
            <a:r>
              <a:rPr lang="ko-KR" altLang="ko-KR" i="1" dirty="0" err="1"/>
              <a:t>라이온스</a:t>
            </a:r>
            <a:r>
              <a:rPr lang="ko-KR" altLang="ko-KR" i="1" dirty="0"/>
              <a:t> 로고를</a:t>
            </a:r>
            <a:r>
              <a:rPr lang="en-US" altLang="ko-KR" i="1" dirty="0"/>
              <a:t> </a:t>
            </a:r>
            <a:r>
              <a:rPr lang="ko-KR" i="1" dirty="0"/>
              <a:t>상자 아래 왼쪽이나 오른쪽으로 옮겨 현재 진행 중인 회의를 표시할 수 있습니다. </a:t>
            </a:r>
          </a:p>
          <a:p>
            <a:endParaRPr lang="en-US" altLang="ko-KR" dirty="0"/>
          </a:p>
          <a:p>
            <a:r>
              <a:rPr lang="ko-KR" dirty="0"/>
              <a:t>이번 회의는 올해 </a:t>
            </a:r>
            <a:r>
              <a:rPr lang="ko-KR" u="sng" dirty="0"/>
              <a:t> (첫 번째/두 번째/세 번째/네 번째)</a:t>
            </a:r>
            <a:r>
              <a:rPr lang="ko-KR" dirty="0"/>
              <a:t> </a:t>
            </a:r>
            <a:r>
              <a:rPr lang="ko-KR" dirty="0" err="1"/>
              <a:t>지대회의입니다</a:t>
            </a:r>
            <a:r>
              <a:rPr lang="ko-KR" dirty="0"/>
              <a:t>. 오늘의 주요 의제는 </a:t>
            </a:r>
            <a:r>
              <a:rPr lang="ko-KR" u="sng" dirty="0"/>
              <a:t>    (주제)</a:t>
            </a:r>
            <a:r>
              <a:rPr lang="en-US" altLang="ko-KR" u="sng" dirty="0"/>
              <a:t> </a:t>
            </a:r>
            <a:r>
              <a:rPr lang="ko-KR" u="sng" dirty="0"/>
              <a:t>이며,      (두 번째 주제</a:t>
            </a:r>
            <a:r>
              <a:rPr lang="en-US" altLang="ko-KR" u="sng" dirty="0"/>
              <a:t>)</a:t>
            </a:r>
            <a:r>
              <a:rPr lang="ko-KR" dirty="0"/>
              <a:t>에 대한 의견도 나누도록 하겠습니다.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3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b="1" i="1" dirty="0"/>
              <a:t>발표 노트: </a:t>
            </a:r>
            <a:r>
              <a:rPr lang="en-US" altLang="ko-KR" b="1" i="1" dirty="0"/>
              <a:t>‘</a:t>
            </a:r>
            <a:r>
              <a:rPr lang="ko-KR" altLang="en-US" b="0" i="1" dirty="0"/>
              <a:t>초청 연사</a:t>
            </a:r>
            <a:r>
              <a:rPr lang="ko-KR" i="1" dirty="0"/>
              <a:t> 프레젠테이션’ </a:t>
            </a:r>
            <a:r>
              <a:rPr lang="ko-KR" altLang="en-US" i="1" dirty="0"/>
              <a:t>항목</a:t>
            </a:r>
            <a:r>
              <a:rPr lang="ko-KR" i="1" dirty="0"/>
              <a:t>을 초청 연사가 진행할 프레젠테이션 제목으로 바꾸십시오.</a:t>
            </a:r>
            <a:endParaRPr lang="en-US" altLang="ko-KR" i="1" dirty="0"/>
          </a:p>
          <a:p>
            <a:endParaRPr lang="ko-KR" i="1" dirty="0"/>
          </a:p>
          <a:p>
            <a:r>
              <a:rPr lang="ko-KR" u="sng" dirty="0"/>
              <a:t>(이름 직책)   </a:t>
            </a:r>
            <a:r>
              <a:rPr lang="ko-KR" dirty="0"/>
              <a:t>님부터 시작하겠습니다. </a:t>
            </a:r>
            <a:r>
              <a:rPr lang="ko-KR" u="sng" dirty="0"/>
              <a:t>   (주제)   </a:t>
            </a:r>
            <a:r>
              <a:rPr lang="ko-KR" dirty="0"/>
              <a:t>에 대해 가장 최근에 들은 라이온들의 의견을 </a:t>
            </a:r>
            <a:r>
              <a:rPr lang="ko-KR" altLang="en-US" dirty="0"/>
              <a:t>말씀해 </a:t>
            </a:r>
            <a:r>
              <a:rPr lang="ko-KR" dirty="0" err="1"/>
              <a:t>주시겠습니다</a:t>
            </a:r>
            <a:r>
              <a:rPr lang="ko-KR" dirty="0"/>
              <a:t>. </a:t>
            </a:r>
          </a:p>
          <a:p>
            <a:r>
              <a:rPr lang="ko-KR" dirty="0"/>
              <a:t>그런 다음, </a:t>
            </a:r>
            <a:r>
              <a:rPr lang="ko-KR" u="sng" dirty="0"/>
              <a:t>    (주제)    </a:t>
            </a:r>
            <a:r>
              <a:rPr lang="ko-KR" dirty="0"/>
              <a:t>에 대해 의견을 나누며 여기 계신 분들의 생각을 공유하는 시간을 갖겠습니다. </a:t>
            </a:r>
          </a:p>
          <a:p>
            <a:r>
              <a:rPr lang="ko-KR" dirty="0"/>
              <a:t>여러분이 사용하실 수 있는 자료도 살펴볼 예정입니다. </a:t>
            </a:r>
          </a:p>
          <a:p>
            <a:r>
              <a:rPr lang="ko-KR" dirty="0"/>
              <a:t>그런 다음, 여러분</a:t>
            </a:r>
            <a:r>
              <a:rPr lang="ko-KR" altLang="en-US" dirty="0"/>
              <a:t>의</a:t>
            </a:r>
            <a:r>
              <a:rPr lang="ko-KR" dirty="0"/>
              <a:t> 클럽</a:t>
            </a:r>
            <a:r>
              <a:rPr lang="ko-KR" altLang="en-US" dirty="0"/>
              <a:t>이 당면한 문제점</a:t>
            </a:r>
            <a:r>
              <a:rPr lang="ko-KR" dirty="0"/>
              <a:t>과 성공에 대</a:t>
            </a:r>
            <a:r>
              <a:rPr lang="ko-KR" altLang="en-US" dirty="0"/>
              <a:t>해</a:t>
            </a:r>
            <a:r>
              <a:rPr lang="ko-KR" dirty="0"/>
              <a:t> 전체 </a:t>
            </a:r>
            <a:r>
              <a:rPr lang="ko-KR" altLang="en-US" dirty="0"/>
              <a:t>그룹이 </a:t>
            </a:r>
            <a:r>
              <a:rPr lang="ko-KR" dirty="0"/>
              <a:t>토론</a:t>
            </a:r>
            <a:r>
              <a:rPr lang="ko-KR" altLang="en-US" dirty="0"/>
              <a:t>하는</a:t>
            </a:r>
            <a:r>
              <a:rPr lang="ko-KR" dirty="0"/>
              <a:t> 시간을 갖겠습니다. </a:t>
            </a:r>
          </a:p>
          <a:p>
            <a:r>
              <a:rPr lang="ko-KR" dirty="0"/>
              <a:t>마지막으로, 목표, 행사 및 다음 단계에 대해 이야기하겠습니다.  </a:t>
            </a:r>
          </a:p>
          <a:p>
            <a:r>
              <a:rPr lang="ko-KR" dirty="0"/>
              <a:t>회의 중 계속해서 채팅창을 </a:t>
            </a:r>
            <a:r>
              <a:rPr lang="ko-KR" altLang="en-US" dirty="0"/>
              <a:t>통해</a:t>
            </a:r>
            <a:r>
              <a:rPr lang="ko-KR" dirty="0"/>
              <a:t> 그룹과 의견을 공유하실 것을 권해드립니다.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9122F-4C0D-4DB5-9DAD-9B5174DF74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5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b="1" i="1" dirty="0"/>
              <a:t>발표 노트: </a:t>
            </a:r>
            <a:r>
              <a:rPr lang="ko-KR" i="1" dirty="0"/>
              <a:t>슬라이드에 초청 연사의 프레젠테이션 제목을 입력하십시오.</a:t>
            </a:r>
            <a:r>
              <a:rPr lang="ko-KR" i="1" baseline="0" dirty="0"/>
              <a:t> </a:t>
            </a:r>
            <a:r>
              <a:rPr lang="ko-KR" i="1" dirty="0"/>
              <a:t>초청 연사가 별도의 PPT 자료를 가져온 경우 이 </a:t>
            </a:r>
            <a:r>
              <a:rPr lang="ko-KR" altLang="en-US" i="1" dirty="0"/>
              <a:t>위치</a:t>
            </a:r>
            <a:r>
              <a:rPr lang="ko-KR" i="1" dirty="0"/>
              <a:t>에 슬라이드를 삽입하십시오.</a:t>
            </a:r>
            <a:r>
              <a:rPr lang="ko-KR" i="1" baseline="0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21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u="sng" dirty="0"/>
              <a:t>(</a:t>
            </a:r>
            <a:r>
              <a:rPr lang="ko-KR" altLang="en-US" u="sng" dirty="0"/>
              <a:t>초청 연사</a:t>
            </a:r>
            <a:r>
              <a:rPr lang="ko-KR" u="sng" dirty="0"/>
              <a:t> 이름) </a:t>
            </a:r>
            <a:r>
              <a:rPr lang="ko-KR" dirty="0"/>
              <a:t>님, 감사합니다.</a:t>
            </a:r>
            <a:r>
              <a:rPr lang="ko-KR" baseline="0" dirty="0"/>
              <a:t> 다음 순서는 서로 의견을 나누며 주제를 확장하는 것입니다.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4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4724400" y="3975313"/>
            <a:ext cx="2743200" cy="1394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28600" y="4556919"/>
            <a:ext cx="11658599" cy="77708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lang="en-US" sz="4400" b="1" dirty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6" name="Emblem - White" descr="lion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52" y="914400"/>
            <a:ext cx="2812095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B528F7-FFCE-164D-B6B9-E5AA98D573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A6FD9-0326-BB4A-94DB-C31C0BCB43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10200"/>
            <a:ext cx="11658600" cy="685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1200"/>
              </a:spcAft>
              <a:buNone/>
              <a:defRPr sz="360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7460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1752599"/>
            <a:ext cx="457201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rgbClr val="7A268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None/>
              <a:defRPr lang="en-US" sz="3200" dirty="0" smtClean="0">
                <a:solidFill>
                  <a:schemeClr val="tx1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74725" indent="-46672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lang="en-US" sz="2800" dirty="0" smtClean="0">
                <a:solidFill>
                  <a:schemeClr val="tx1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94259-EFF5-FD4E-A3AD-56D260E34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86103" y="202119"/>
            <a:ext cx="741107" cy="70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913" y="333645"/>
            <a:ext cx="1186487" cy="11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5964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7A268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761999" y="1524000"/>
            <a:ext cx="10667999" cy="4800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06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lang="en-US" sz="2800" dirty="0" smtClean="0">
                <a:solidFill>
                  <a:schemeClr val="tx1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8D18DC-4CA4-284E-A373-8E71803B4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D1B401-5433-A940-BDB6-BAFACC39C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10800000">
            <a:off x="-2" y="45720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4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143000"/>
            <a:ext cx="2743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5202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rgbClr val="7A268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761999" y="1371600"/>
            <a:ext cx="10667999" cy="495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06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lang="en-US" sz="2800" dirty="0" smtClean="0">
                <a:solidFill>
                  <a:schemeClr val="tx1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913" y="333645"/>
            <a:ext cx="1186487" cy="11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26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d 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 userDrawn="1"/>
        </p:nvSpPr>
        <p:spPr>
          <a:xfrm>
            <a:off x="1073041" y="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7A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000" y="990600"/>
            <a:ext cx="8324800" cy="6238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 userDrawn="1"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028950" y="2133600"/>
            <a:ext cx="847725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320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492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280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81000"/>
            <a:ext cx="16764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7A268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19099" indent="0">
              <a:buNone/>
              <a:defRPr>
                <a:solidFill>
                  <a:schemeClr val="accent1"/>
                </a:solidFill>
              </a:defRPr>
            </a:lvl2pPr>
            <a:lvl3pPr marL="914377" indent="0">
              <a:buNone/>
              <a:defRPr>
                <a:solidFill>
                  <a:schemeClr val="accent1"/>
                </a:solidFill>
              </a:defRPr>
            </a:lvl3pPr>
            <a:lvl4pPr marL="1371565" indent="0">
              <a:buNone/>
              <a:defRPr>
                <a:solidFill>
                  <a:schemeClr val="accent1"/>
                </a:solidFill>
              </a:defRPr>
            </a:lvl4pPr>
            <a:lvl5pPr marL="182875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Section Heading</a:t>
            </a: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11099800" y="6062246"/>
            <a:ext cx="55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60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4" y="5856644"/>
            <a:ext cx="792466" cy="7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 userDrawn="1"/>
        </p:nvSpPr>
        <p:spPr>
          <a:xfrm rot="16200000" flipV="1">
            <a:off x="-381000" y="381000"/>
            <a:ext cx="6858000" cy="609600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 userDrawn="1"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7A2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 userDrawn="1"/>
        </p:nvSpPr>
        <p:spPr>
          <a:xfrm rot="5400000">
            <a:off x="2607323" y="2431482"/>
            <a:ext cx="185822" cy="40670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1752600"/>
            <a:ext cx="4953000" cy="4114800"/>
          </a:xfrm>
          <a:prstGeom prst="rect">
            <a:avLst/>
          </a:prstGeom>
        </p:spPr>
        <p:txBody>
          <a:bodyPr anchor="ctr"/>
          <a:lstStyle>
            <a:lvl1pPr marL="466725" indent="-4667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565E04-6750-604C-B216-14F6DB223BE5}"/>
              </a:ext>
            </a:extLst>
          </p:cNvPr>
          <p:cNvGrpSpPr/>
          <p:nvPr userDrawn="1"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34" y="2072050"/>
            <a:ext cx="4419600" cy="2019731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07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5048"/>
            <a:ext cx="10515600" cy="925640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7A268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 userDrawn="1"/>
        </p:nvSpPr>
        <p:spPr>
          <a:xfrm>
            <a:off x="0" y="765048"/>
            <a:ext cx="533400" cy="92564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362200"/>
            <a:ext cx="3413760" cy="3581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362200"/>
            <a:ext cx="3413760" cy="3581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940040" y="2362200"/>
            <a:ext cx="3413760" cy="3581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 userDrawn="1"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83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1066801" y="1499358"/>
            <a:ext cx="4495800" cy="538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5334000" cy="685800"/>
          </a:xfrm>
          <a:prstGeom prst="rect">
            <a:avLst/>
          </a:prstGeom>
        </p:spPr>
        <p:txBody>
          <a:bodyPr/>
          <a:lstStyle>
            <a:lvl1pPr>
              <a:defRPr lang="en-US" sz="3600" b="1" dirty="0">
                <a:solidFill>
                  <a:srgbClr val="7A268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629400" y="685800"/>
            <a:ext cx="4800600" cy="5410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19099" indent="0">
              <a:buNone/>
              <a:defRPr/>
            </a:lvl2pPr>
            <a:lvl3pPr marL="914377" indent="0">
              <a:buNone/>
              <a:defRPr/>
            </a:lvl3pPr>
            <a:lvl4pPr marL="137156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enter text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23901" y="2057400"/>
            <a:ext cx="5295900" cy="4038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6346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38200"/>
            <a:ext cx="10515600" cy="609601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7A268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2914649" y="1524001"/>
            <a:ext cx="6362701" cy="76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981200"/>
            <a:ext cx="10668000" cy="4114800"/>
          </a:xfrm>
          <a:prstGeom prst="rect">
            <a:avLst/>
          </a:prstGeom>
        </p:spPr>
        <p:txBody>
          <a:bodyPr/>
          <a:lstStyle>
            <a:lvl1pPr marL="466725" indent="-46672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6107" indent="-22700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8D18DC-4CA4-284E-A373-8E71803B4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D1B401-5433-A940-BDB6-BAFACC39C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10800000">
            <a:off x="-2" y="45720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1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2EE2BF5C-B4A4-1B40-B3D6-5807C1E6D8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17526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>
              <a:defRPr>
                <a:ln>
                  <a:noFill/>
                </a:ln>
                <a:solidFill>
                  <a:srgbClr val="7A268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5027"/>
            <a:ext cx="1186487" cy="11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78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73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1752599"/>
            <a:ext cx="457201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None/>
              <a:defRPr lang="en-US" sz="3200" dirty="0" smtClean="0">
                <a:solidFill>
                  <a:schemeClr val="accent2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74725" indent="-46672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lang="en-US" sz="2800" dirty="0" smtClean="0">
                <a:solidFill>
                  <a:schemeClr val="accent2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94259-EFF5-FD4E-A3AD-56D260E34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21843" y="430719"/>
            <a:ext cx="993014" cy="9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5964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761999" y="1524000"/>
            <a:ext cx="10667999" cy="4800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None/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06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528F7-FFCE-164D-B6B9-E5AA98D57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A6FD9-0326-BB4A-94DB-C31C0BCB43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8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31"/>
          <a:stretch/>
        </p:blipFill>
        <p:spPr>
          <a:xfrm>
            <a:off x="7391400" y="2019300"/>
            <a:ext cx="4191000" cy="40386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143000"/>
            <a:ext cx="2743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5202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761999" y="1371600"/>
            <a:ext cx="10667999" cy="495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None/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06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lang="en-US" sz="2800" dirty="0" smtClean="0">
                <a:solidFill>
                  <a:schemeClr val="bg1"/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121025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 userDrawn="1"/>
        </p:nvSpPr>
        <p:spPr>
          <a:xfrm rot="16200000" flipV="1">
            <a:off x="-381000" y="381000"/>
            <a:ext cx="6858000" cy="609600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2A9514-7C35-AB43-B22D-AC06B53DD328}"/>
              </a:ext>
            </a:extLst>
          </p:cNvPr>
          <p:cNvSpPr/>
          <p:nvPr userDrawn="1"/>
        </p:nvSpPr>
        <p:spPr>
          <a:xfrm rot="5400000">
            <a:off x="2607323" y="2431482"/>
            <a:ext cx="185822" cy="40670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 userDrawn="1"/>
        </p:nvGrpSpPr>
        <p:grpSpPr>
          <a:xfrm>
            <a:off x="4418508" y="0"/>
            <a:ext cx="1677492" cy="6858001"/>
            <a:chOff x="4955038" y="0"/>
            <a:chExt cx="1677492" cy="68580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1752600"/>
            <a:ext cx="4953000" cy="4114800"/>
          </a:xfrm>
          <a:prstGeom prst="rect">
            <a:avLst/>
          </a:prstGeom>
        </p:spPr>
        <p:txBody>
          <a:bodyPr anchor="ctr"/>
          <a:lstStyle>
            <a:lvl1pPr marL="466725" indent="-4667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34" y="2072050"/>
            <a:ext cx="4419600" cy="201973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 sz="4000" b="1">
                <a:solidFill>
                  <a:srgbClr val="7A268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63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5048"/>
            <a:ext cx="10515600" cy="925640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F14A3E-E35D-614B-8464-A669E547DFC3}"/>
              </a:ext>
            </a:extLst>
          </p:cNvPr>
          <p:cNvSpPr/>
          <p:nvPr userDrawn="1"/>
        </p:nvSpPr>
        <p:spPr>
          <a:xfrm>
            <a:off x="0" y="765048"/>
            <a:ext cx="533400" cy="92564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362200"/>
            <a:ext cx="3413760" cy="3581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362200"/>
            <a:ext cx="3413760" cy="3581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940040" y="2362200"/>
            <a:ext cx="3413760" cy="3581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163987D-B335-414A-8A1E-47C55CCAF91E}"/>
              </a:ext>
            </a:extLst>
          </p:cNvPr>
          <p:cNvSpPr/>
          <p:nvPr userDrawn="1"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990599"/>
            <a:ext cx="10515600" cy="6096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2914649" y="1676400"/>
            <a:ext cx="6362701" cy="762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2133600"/>
            <a:ext cx="10668000" cy="3962400"/>
          </a:xfrm>
          <a:prstGeom prst="rect">
            <a:avLst/>
          </a:prstGeom>
        </p:spPr>
        <p:txBody>
          <a:bodyPr/>
          <a:lstStyle>
            <a:lvl1pPr marL="466725" indent="-466725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320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6107" indent="-22700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1BDFD-39A3-CC49-8A5D-E1E895440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5FEE6-C2C9-3544-A7EA-FE542E4FFB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6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gled 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 userDrawn="1"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000" y="990600"/>
            <a:ext cx="8324800" cy="623888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7A268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 userDrawn="1"/>
        </p:nvSpPr>
        <p:spPr>
          <a:xfrm>
            <a:off x="3029000" y="167335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3028950" y="2133600"/>
            <a:ext cx="8477250" cy="426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4492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28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81000"/>
            <a:ext cx="16764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519099" indent="0">
              <a:buNone/>
              <a:defRPr>
                <a:solidFill>
                  <a:schemeClr val="accent1"/>
                </a:solidFill>
              </a:defRPr>
            </a:lvl2pPr>
            <a:lvl3pPr marL="914377" indent="0">
              <a:buNone/>
              <a:defRPr>
                <a:solidFill>
                  <a:schemeClr val="accent1"/>
                </a:solidFill>
              </a:defRPr>
            </a:lvl3pPr>
            <a:lvl4pPr marL="1371565" indent="0">
              <a:buNone/>
              <a:defRPr>
                <a:solidFill>
                  <a:schemeClr val="accent1"/>
                </a:solidFill>
              </a:defRPr>
            </a:lvl4pPr>
            <a:lvl5pPr marL="182875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Optional Section Heading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11099800" y="6062246"/>
            <a:ext cx="55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60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84"/>
          <a:stretch/>
        </p:blipFill>
        <p:spPr>
          <a:xfrm>
            <a:off x="8355714" y="2124227"/>
            <a:ext cx="3575487" cy="344370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  <a:defRPr sz="280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630726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A2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099800" y="6062246"/>
            <a:ext cx="55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60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0" r:id="rId2"/>
    <p:sldLayoutId id="2147483874" r:id="rId3"/>
    <p:sldLayoutId id="2147483870" r:id="rId4"/>
    <p:sldLayoutId id="2147483880" r:id="rId5"/>
    <p:sldLayoutId id="2147483878" r:id="rId6"/>
    <p:sldLayoutId id="2147483879" r:id="rId7"/>
    <p:sldLayoutId id="2147483881" r:id="rId8"/>
    <p:sldLayoutId id="2147483899" r:id="rId9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099800" y="6062246"/>
            <a:ext cx="558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60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95" r:id="rId4"/>
    <p:sldLayoutId id="2147483905" r:id="rId5"/>
    <p:sldLayoutId id="2147483893" r:id="rId6"/>
    <p:sldLayoutId id="2147483888" r:id="rId7"/>
    <p:sldLayoutId id="2147483892" r:id="rId8"/>
    <p:sldLayoutId id="2147483897" r:id="rId9"/>
    <p:sldLayoutId id="2147483906" r:id="rId10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04AD820B-8EDF-F405-AAAD-C929612FE5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1000"/>
                </a:srgbClr>
              </a:gs>
              <a:gs pos="99000">
                <a:srgbClr val="7A2582">
                  <a:alpha val="9100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" name="Yellow Bar">
            <a:extLst>
              <a:ext uri="{FF2B5EF4-FFF2-40B4-BE49-F238E27FC236}">
                <a16:creationId xmlns:a16="http://schemas.microsoft.com/office/drawing/2014/main" id="{82ACFACC-D02E-967E-BD77-6A5B41FA28E2}"/>
              </a:ext>
            </a:extLst>
          </p:cNvPr>
          <p:cNvSpPr/>
          <p:nvPr/>
        </p:nvSpPr>
        <p:spPr>
          <a:xfrm>
            <a:off x="802943" y="3886200"/>
            <a:ext cx="2778457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8E85C6EC-B9A3-E787-9C8B-E0A81E8D3346}"/>
              </a:ext>
            </a:extLst>
          </p:cNvPr>
          <p:cNvSpPr txBox="1">
            <a:spLocks/>
          </p:cNvSpPr>
          <p:nvPr/>
        </p:nvSpPr>
        <p:spPr>
          <a:xfrm>
            <a:off x="761999" y="2397042"/>
            <a:ext cx="6209629" cy="1253399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alt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지구</a:t>
            </a:r>
          </a:p>
          <a:p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</a:t>
            </a:r>
            <a:r>
              <a:rPr lang="ko-KR" alt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</a:t>
            </a: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 지대회의</a:t>
            </a:r>
          </a:p>
        </p:txBody>
      </p:sp>
      <p:sp>
        <p:nvSpPr>
          <p:cNvPr id="5" name="Subhead">
            <a:extLst>
              <a:ext uri="{FF2B5EF4-FFF2-40B4-BE49-F238E27FC236}">
                <a16:creationId xmlns:a16="http://schemas.microsoft.com/office/drawing/2014/main" id="{AE5776BB-3EB3-8128-A9D4-C7E9737CDCC0}"/>
              </a:ext>
            </a:extLst>
          </p:cNvPr>
          <p:cNvSpPr txBox="1">
            <a:spLocks/>
          </p:cNvSpPr>
          <p:nvPr/>
        </p:nvSpPr>
        <p:spPr>
          <a:xfrm>
            <a:off x="761998" y="4634164"/>
            <a:ext cx="4648201" cy="627076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날짜 __</a:t>
            </a:r>
            <a:r>
              <a:rPr lang="ko-KR" alt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______</a:t>
            </a:r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</a:t>
            </a:r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605487ED-A44C-4433-46BB-E6C4D5D2C6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0" y="827786"/>
            <a:ext cx="1172364" cy="114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3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ko-KR" sz="3000" b="0" i="0" u="none" strike="noStrike" cap="none" normalizeH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v</a:t>
            </a: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256824C-2B02-2735-973D-4D7957E2D60D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98641075-39D8-B523-2CC8-8C4F92F28E03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2AC43-288D-D2C2-B200-D312FAE61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A48BE-65EF-220A-FC09-5B5D6AADE8BE}"/>
              </a:ext>
            </a:extLst>
          </p:cNvPr>
          <p:cNvSpPr txBox="1"/>
          <p:nvPr/>
        </p:nvSpPr>
        <p:spPr>
          <a:xfrm>
            <a:off x="438822" y="1070377"/>
            <a:ext cx="94671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의견 교환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: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___</a:t>
            </a:r>
            <a:r>
              <a:rPr lang="ko-KR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___주제</a:t>
            </a:r>
            <a:r>
              <a:rPr lang="ko-KR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_______</a:t>
            </a:r>
            <a:endParaRPr lang="ko-KR" sz="3200" dirty="0">
              <a:solidFill>
                <a:schemeClr val="accent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5BF9E0-BEA0-9173-7A70-D383ADB4D157}"/>
              </a:ext>
            </a:extLst>
          </p:cNvPr>
          <p:cNvSpPr txBox="1"/>
          <p:nvPr/>
        </p:nvSpPr>
        <p:spPr>
          <a:xfrm>
            <a:off x="153230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04BB1A-0F77-5CB3-2EBC-2F707BA6A9E6}"/>
              </a:ext>
            </a:extLst>
          </p:cNvPr>
          <p:cNvSpPr txBox="1"/>
          <p:nvPr/>
        </p:nvSpPr>
        <p:spPr>
          <a:xfrm>
            <a:off x="4276579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E93D23-D6B0-7CB9-C2E7-6E9B460395DF}"/>
              </a:ext>
            </a:extLst>
          </p:cNvPr>
          <p:cNvSpPr txBox="1"/>
          <p:nvPr/>
        </p:nvSpPr>
        <p:spPr>
          <a:xfrm>
            <a:off x="8234289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9793D67D-4D7C-D442-DF23-0BAFE74C490E}"/>
              </a:ext>
            </a:extLst>
          </p:cNvPr>
          <p:cNvCxnSpPr>
            <a:cxnSpLocks/>
          </p:cNvCxnSpPr>
          <p:nvPr/>
        </p:nvCxnSpPr>
        <p:spPr bwMode="auto">
          <a:xfrm>
            <a:off x="457200" y="1865727"/>
            <a:ext cx="22860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814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ko-KR" sz="3000" b="0" i="0" u="none" strike="noStrike" cap="none" normalizeH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v</a:t>
            </a: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256824C-2B02-2735-973D-4D7957E2D60D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98641075-39D8-B523-2CC8-8C4F92F28E03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2AC43-288D-D2C2-B200-D312FAE61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A48BE-65EF-220A-FC09-5B5D6AADE8BE}"/>
              </a:ext>
            </a:extLst>
          </p:cNvPr>
          <p:cNvSpPr txBox="1"/>
          <p:nvPr/>
        </p:nvSpPr>
        <p:spPr>
          <a:xfrm>
            <a:off x="438822" y="1177455"/>
            <a:ext cx="88315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의견 교환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: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___</a:t>
            </a:r>
            <a:r>
              <a:rPr lang="ko-KR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___주제</a:t>
            </a:r>
            <a:r>
              <a:rPr lang="ko-KR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_______</a:t>
            </a:r>
            <a:endParaRPr lang="ko-KR" sz="3200" dirty="0">
              <a:solidFill>
                <a:schemeClr val="accent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E0E780-065D-131E-7D86-50AF5FE0254A}"/>
              </a:ext>
            </a:extLst>
          </p:cNvPr>
          <p:cNvCxnSpPr>
            <a:cxnSpLocks/>
          </p:cNvCxnSpPr>
          <p:nvPr/>
        </p:nvCxnSpPr>
        <p:spPr bwMode="auto">
          <a:xfrm>
            <a:off x="457200" y="1865727"/>
            <a:ext cx="22860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3E97C5-0F32-3210-C4AA-CF0ED9FBC58A}"/>
              </a:ext>
            </a:extLst>
          </p:cNvPr>
          <p:cNvSpPr txBox="1"/>
          <p:nvPr/>
        </p:nvSpPr>
        <p:spPr>
          <a:xfrm>
            <a:off x="153230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96B17-0D2A-B947-E6A6-EF7EE69244EB}"/>
              </a:ext>
            </a:extLst>
          </p:cNvPr>
          <p:cNvSpPr txBox="1"/>
          <p:nvPr/>
        </p:nvSpPr>
        <p:spPr>
          <a:xfrm>
            <a:off x="4276579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32695B-6FD4-6583-4A31-27AB460397EE}"/>
              </a:ext>
            </a:extLst>
          </p:cNvPr>
          <p:cNvSpPr txBox="1"/>
          <p:nvPr/>
        </p:nvSpPr>
        <p:spPr>
          <a:xfrm>
            <a:off x="8234289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</p:spTree>
    <p:extLst>
      <p:ext uri="{BB962C8B-B14F-4D97-AF65-F5344CB8AC3E}">
        <p14:creationId xmlns:p14="http://schemas.microsoft.com/office/powerpoint/2010/main" val="152227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EC7E90DB-B1B5-FEBC-30C9-D7ADA059F292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ackground - Solid">
            <a:extLst>
              <a:ext uri="{FF2B5EF4-FFF2-40B4-BE49-F238E27FC236}">
                <a16:creationId xmlns:a16="http://schemas.microsoft.com/office/drawing/2014/main" id="{26C9493D-B927-21D3-4B4F-86EA848474B2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ED813-A4E2-8BA3-938D-AEB2FE9C03F6}"/>
              </a:ext>
            </a:extLst>
          </p:cNvPr>
          <p:cNvSpPr txBox="1"/>
          <p:nvPr/>
        </p:nvSpPr>
        <p:spPr>
          <a:xfrm>
            <a:off x="609600" y="1216371"/>
            <a:ext cx="3429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자료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3D2D0-F0F3-52BD-05E3-E78024C68E06}"/>
              </a:ext>
            </a:extLst>
          </p:cNvPr>
          <p:cNvSpPr txBox="1"/>
          <p:nvPr/>
        </p:nvSpPr>
        <p:spPr>
          <a:xfrm>
            <a:off x="31645" y="871368"/>
            <a:ext cx="457200" cy="16001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222554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ko-KR" sz="3000" b="0" i="0" u="none" strike="noStrike" cap="none" normalizeH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v</a:t>
            </a: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256824C-2B02-2735-973D-4D7957E2D60D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98641075-39D8-B523-2CC8-8C4F92F28E03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2AC43-288D-D2C2-B200-D312FAE61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A48BE-65EF-220A-FC09-5B5D6AADE8BE}"/>
              </a:ext>
            </a:extLst>
          </p:cNvPr>
          <p:cNvSpPr txBox="1"/>
          <p:nvPr/>
        </p:nvSpPr>
        <p:spPr>
          <a:xfrm>
            <a:off x="438822" y="1105970"/>
            <a:ext cx="88315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</a:t>
            </a:r>
            <a:r>
              <a:rPr lang="ko-KR" sz="3200" u="sng" dirty="0" err="1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주제</a:t>
            </a:r>
            <a:r>
              <a:rPr lang="ko-KR" sz="3200" dirty="0" err="1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_____에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대한 클럽 자료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E0E780-065D-131E-7D86-50AF5FE0254A}"/>
              </a:ext>
            </a:extLst>
          </p:cNvPr>
          <p:cNvCxnSpPr>
            <a:cxnSpLocks/>
          </p:cNvCxnSpPr>
          <p:nvPr/>
        </p:nvCxnSpPr>
        <p:spPr bwMode="auto">
          <a:xfrm>
            <a:off x="533400" y="1828800"/>
            <a:ext cx="28194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E43F43D-5F42-C577-FEF1-1534407D1FD6}"/>
              </a:ext>
            </a:extLst>
          </p:cNvPr>
          <p:cNvSpPr txBox="1">
            <a:spLocks/>
          </p:cNvSpPr>
          <p:nvPr/>
        </p:nvSpPr>
        <p:spPr>
          <a:xfrm>
            <a:off x="2133600" y="2512813"/>
            <a:ext cx="8991600" cy="388791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첫 번째 자료는 ___ 이며 ___에서 찾을 수 있습니다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두 번째 자료는 ___ 이며 ___에서 찾을 수 있습니다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세 번째 자료는 ___ 이며 ___에서 찾을 수 있습니다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45720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네 번째 자료는 ___ 이며 ___에서 찾을 수 있습니다</a:t>
            </a:r>
          </a:p>
        </p:txBody>
      </p:sp>
    </p:spTree>
    <p:extLst>
      <p:ext uri="{BB962C8B-B14F-4D97-AF65-F5344CB8AC3E}">
        <p14:creationId xmlns:p14="http://schemas.microsoft.com/office/powerpoint/2010/main" val="355158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EC7E90DB-B1B5-FEBC-30C9-D7ADA059F292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ackground - Solid">
            <a:extLst>
              <a:ext uri="{FF2B5EF4-FFF2-40B4-BE49-F238E27FC236}">
                <a16:creationId xmlns:a16="http://schemas.microsoft.com/office/drawing/2014/main" id="{26C9493D-B927-21D3-4B4F-86EA848474B2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ED813-A4E2-8BA3-938D-AEB2FE9C03F6}"/>
              </a:ext>
            </a:extLst>
          </p:cNvPr>
          <p:cNvSpPr txBox="1"/>
          <p:nvPr/>
        </p:nvSpPr>
        <p:spPr>
          <a:xfrm>
            <a:off x="609600" y="1066800"/>
            <a:ext cx="5486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클럽의 문제점과 성공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3D2D0-F0F3-52BD-05E3-E78024C68E06}"/>
              </a:ext>
            </a:extLst>
          </p:cNvPr>
          <p:cNvSpPr txBox="1"/>
          <p:nvPr/>
        </p:nvSpPr>
        <p:spPr>
          <a:xfrm>
            <a:off x="31645" y="871368"/>
            <a:ext cx="457200" cy="16001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1343727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ko-KR" sz="3000" b="0" i="0" u="none" strike="noStrike" cap="none" normalizeH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v</a:t>
            </a: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256824C-2B02-2735-973D-4D7957E2D60D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98641075-39D8-B523-2CC8-8C4F92F28E03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2AC43-288D-D2C2-B200-D312FAE61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A48BE-65EF-220A-FC09-5B5D6AADE8BE}"/>
              </a:ext>
            </a:extLst>
          </p:cNvPr>
          <p:cNvSpPr txBox="1"/>
          <p:nvPr/>
        </p:nvSpPr>
        <p:spPr>
          <a:xfrm>
            <a:off x="438822" y="1177455"/>
            <a:ext cx="88315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클럽의 문제점과 성공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E0E780-065D-131E-7D86-50AF5FE0254A}"/>
              </a:ext>
            </a:extLst>
          </p:cNvPr>
          <p:cNvCxnSpPr>
            <a:cxnSpLocks/>
          </p:cNvCxnSpPr>
          <p:nvPr/>
        </p:nvCxnSpPr>
        <p:spPr bwMode="auto">
          <a:xfrm>
            <a:off x="533400" y="1828800"/>
            <a:ext cx="22860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74D9E4-4286-DC1F-0144-3F6EC39007BC}"/>
              </a:ext>
            </a:extLst>
          </p:cNvPr>
          <p:cNvSpPr txBox="1"/>
          <p:nvPr/>
        </p:nvSpPr>
        <p:spPr>
          <a:xfrm>
            <a:off x="153230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327BD-3790-6AA8-14F0-0F54AB727A6D}"/>
              </a:ext>
            </a:extLst>
          </p:cNvPr>
          <p:cNvSpPr txBox="1"/>
          <p:nvPr/>
        </p:nvSpPr>
        <p:spPr>
          <a:xfrm>
            <a:off x="4276579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2BCE1-7ED3-ED34-A52F-BB6A7ABF6CF6}"/>
              </a:ext>
            </a:extLst>
          </p:cNvPr>
          <p:cNvSpPr txBox="1"/>
          <p:nvPr/>
        </p:nvSpPr>
        <p:spPr>
          <a:xfrm>
            <a:off x="8234289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</p:spTree>
    <p:extLst>
      <p:ext uri="{BB962C8B-B14F-4D97-AF65-F5344CB8AC3E}">
        <p14:creationId xmlns:p14="http://schemas.microsoft.com/office/powerpoint/2010/main" val="37274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ko-KR" sz="3000" b="0" i="0" u="none" strike="noStrike" cap="none" normalizeH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rPr>
              <a:t>v</a:t>
            </a: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256824C-2B02-2735-973D-4D7957E2D60D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98641075-39D8-B523-2CC8-8C4F92F28E03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2AC43-288D-D2C2-B200-D312FAE61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A48BE-65EF-220A-FC09-5B5D6AADE8BE}"/>
              </a:ext>
            </a:extLst>
          </p:cNvPr>
          <p:cNvSpPr txBox="1"/>
          <p:nvPr/>
        </p:nvSpPr>
        <p:spPr>
          <a:xfrm>
            <a:off x="438822" y="1177455"/>
            <a:ext cx="88315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클럽의 문제점과 성공 (계속)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E0E780-065D-131E-7D86-50AF5FE0254A}"/>
              </a:ext>
            </a:extLst>
          </p:cNvPr>
          <p:cNvCxnSpPr>
            <a:cxnSpLocks/>
          </p:cNvCxnSpPr>
          <p:nvPr/>
        </p:nvCxnSpPr>
        <p:spPr bwMode="auto">
          <a:xfrm>
            <a:off x="533400" y="1828800"/>
            <a:ext cx="22860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4EEED7-2A7C-E3E2-54E3-3EDB2DDE4E6F}"/>
              </a:ext>
            </a:extLst>
          </p:cNvPr>
          <p:cNvSpPr txBox="1"/>
          <p:nvPr/>
        </p:nvSpPr>
        <p:spPr>
          <a:xfrm>
            <a:off x="153230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D7060-2897-945B-186E-68A949C4DA1B}"/>
              </a:ext>
            </a:extLst>
          </p:cNvPr>
          <p:cNvSpPr txBox="1"/>
          <p:nvPr/>
        </p:nvSpPr>
        <p:spPr>
          <a:xfrm>
            <a:off x="4276579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CC3EA-39E2-A716-F8F8-0D237E345226}"/>
              </a:ext>
            </a:extLst>
          </p:cNvPr>
          <p:cNvSpPr txBox="1"/>
          <p:nvPr/>
        </p:nvSpPr>
        <p:spPr>
          <a:xfrm>
            <a:off x="8234289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</p:spTree>
    <p:extLst>
      <p:ext uri="{BB962C8B-B14F-4D97-AF65-F5344CB8AC3E}">
        <p14:creationId xmlns:p14="http://schemas.microsoft.com/office/powerpoint/2010/main" val="1522977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B93FCC-63BC-A6B6-79AD-0005AA412D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2" name="Page Number - Blue">
            <a:extLst>
              <a:ext uri="{FF2B5EF4-FFF2-40B4-BE49-F238E27FC236}">
                <a16:creationId xmlns:a16="http://schemas.microsoft.com/office/drawing/2014/main" id="{D58306AF-9124-D8F4-2499-B4C1E9C4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E9A1FCC6-2FE3-30AA-D60A-9E4366B49780}"/>
              </a:ext>
            </a:extLst>
          </p:cNvPr>
          <p:cNvSpPr/>
          <p:nvPr/>
        </p:nvSpPr>
        <p:spPr>
          <a:xfrm rot="10800000">
            <a:off x="0" y="-1"/>
            <a:ext cx="4343400" cy="5029200"/>
          </a:xfrm>
          <a:custGeom>
            <a:avLst/>
            <a:gdLst>
              <a:gd name="connsiteX0" fmla="*/ 0 w 1451806"/>
              <a:gd name="connsiteY0" fmla="*/ 2514600 h 2514600"/>
              <a:gd name="connsiteX1" fmla="*/ 1451806 w 1451806"/>
              <a:gd name="connsiteY1" fmla="*/ 0 h 2514600"/>
              <a:gd name="connsiteX2" fmla="*/ 1451806 w 1451806"/>
              <a:gd name="connsiteY2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806" h="2514600">
                <a:moveTo>
                  <a:pt x="0" y="2514600"/>
                </a:moveTo>
                <a:lnTo>
                  <a:pt x="1451806" y="0"/>
                </a:lnTo>
                <a:lnTo>
                  <a:pt x="1451806" y="251460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9800000" scaled="0"/>
          </a:gradFill>
          <a:ln w="29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EAB49D99-04AC-DFC1-9AB8-E98ECAE78DAA}"/>
              </a:ext>
            </a:extLst>
          </p:cNvPr>
          <p:cNvSpPr/>
          <p:nvPr/>
        </p:nvSpPr>
        <p:spPr>
          <a:xfrm rot="10800000">
            <a:off x="-15240" y="3155"/>
            <a:ext cx="3429041" cy="4179604"/>
          </a:xfrm>
          <a:custGeom>
            <a:avLst/>
            <a:gdLst>
              <a:gd name="connsiteX0" fmla="*/ 0 w 2111717"/>
              <a:gd name="connsiteY0" fmla="*/ 3657600 h 3657599"/>
              <a:gd name="connsiteX1" fmla="*/ 2111718 w 2111717"/>
              <a:gd name="connsiteY1" fmla="*/ 0 h 3657599"/>
              <a:gd name="connsiteX2" fmla="*/ 2111718 w 2111717"/>
              <a:gd name="connsiteY2" fmla="*/ 3657600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717" h="3657599">
                <a:moveTo>
                  <a:pt x="0" y="3657600"/>
                </a:moveTo>
                <a:lnTo>
                  <a:pt x="2111718" y="0"/>
                </a:lnTo>
                <a:lnTo>
                  <a:pt x="2111718" y="3657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Headline">
            <a:extLst>
              <a:ext uri="{FF2B5EF4-FFF2-40B4-BE49-F238E27FC236}">
                <a16:creationId xmlns:a16="http://schemas.microsoft.com/office/drawing/2014/main" id="{3D068CE8-71DB-9C63-97D1-F475CA606F73}"/>
              </a:ext>
            </a:extLst>
          </p:cNvPr>
          <p:cNvSpPr txBox="1">
            <a:spLocks/>
          </p:cNvSpPr>
          <p:nvPr/>
        </p:nvSpPr>
        <p:spPr>
          <a:xfrm>
            <a:off x="94527" y="602433"/>
            <a:ext cx="2496274" cy="61676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질문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CB713-2B45-C3EF-E6CF-D3DF12C83C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69" y="5944675"/>
            <a:ext cx="739156" cy="702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7AF07E-AEF3-A7ED-7F22-7881BBB768C8}"/>
              </a:ext>
            </a:extLst>
          </p:cNvPr>
          <p:cNvSpPr txBox="1"/>
          <p:nvPr/>
        </p:nvSpPr>
        <p:spPr>
          <a:xfrm>
            <a:off x="5319514" y="1905000"/>
            <a:ext cx="3992349" cy="3306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옵션 1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옵션 2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옵션 3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옵션 4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옵션 5</a:t>
            </a:r>
          </a:p>
        </p:txBody>
      </p:sp>
    </p:spTree>
    <p:extLst>
      <p:ext uri="{BB962C8B-B14F-4D97-AF65-F5344CB8AC3E}">
        <p14:creationId xmlns:p14="http://schemas.microsoft.com/office/powerpoint/2010/main" val="2157705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EC7E90DB-B1B5-FEBC-30C9-D7ADA059F292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ackground - Solid">
            <a:extLst>
              <a:ext uri="{FF2B5EF4-FFF2-40B4-BE49-F238E27FC236}">
                <a16:creationId xmlns:a16="http://schemas.microsoft.com/office/drawing/2014/main" id="{26C9493D-B927-21D3-4B4F-86EA848474B2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ED813-A4E2-8BA3-938D-AEB2FE9C03F6}"/>
              </a:ext>
            </a:extLst>
          </p:cNvPr>
          <p:cNvSpPr txBox="1"/>
          <p:nvPr/>
        </p:nvSpPr>
        <p:spPr>
          <a:xfrm>
            <a:off x="609600" y="1066800"/>
            <a:ext cx="5486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목표, 행사 및 다음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3D2D0-F0F3-52BD-05E3-E78024C68E06}"/>
              </a:ext>
            </a:extLst>
          </p:cNvPr>
          <p:cNvSpPr txBox="1"/>
          <p:nvPr/>
        </p:nvSpPr>
        <p:spPr>
          <a:xfrm>
            <a:off x="31645" y="871368"/>
            <a:ext cx="457200" cy="16001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221776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B93FCC-63BC-A6B6-79AD-0005AA412D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2" name="Page Number - Blue">
            <a:extLst>
              <a:ext uri="{FF2B5EF4-FFF2-40B4-BE49-F238E27FC236}">
                <a16:creationId xmlns:a16="http://schemas.microsoft.com/office/drawing/2014/main" id="{D58306AF-9124-D8F4-2499-B4C1E9C4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E9A1FCC6-2FE3-30AA-D60A-9E4366B49780}"/>
              </a:ext>
            </a:extLst>
          </p:cNvPr>
          <p:cNvSpPr/>
          <p:nvPr/>
        </p:nvSpPr>
        <p:spPr>
          <a:xfrm rot="10800000">
            <a:off x="0" y="-1"/>
            <a:ext cx="4343400" cy="5029200"/>
          </a:xfrm>
          <a:custGeom>
            <a:avLst/>
            <a:gdLst>
              <a:gd name="connsiteX0" fmla="*/ 0 w 1451806"/>
              <a:gd name="connsiteY0" fmla="*/ 2514600 h 2514600"/>
              <a:gd name="connsiteX1" fmla="*/ 1451806 w 1451806"/>
              <a:gd name="connsiteY1" fmla="*/ 0 h 2514600"/>
              <a:gd name="connsiteX2" fmla="*/ 1451806 w 1451806"/>
              <a:gd name="connsiteY2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806" h="2514600">
                <a:moveTo>
                  <a:pt x="0" y="2514600"/>
                </a:moveTo>
                <a:lnTo>
                  <a:pt x="1451806" y="0"/>
                </a:lnTo>
                <a:lnTo>
                  <a:pt x="1451806" y="251460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9800000" scaled="0"/>
          </a:gradFill>
          <a:ln w="29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EAB49D99-04AC-DFC1-9AB8-E98ECAE78DAA}"/>
              </a:ext>
            </a:extLst>
          </p:cNvPr>
          <p:cNvSpPr/>
          <p:nvPr/>
        </p:nvSpPr>
        <p:spPr>
          <a:xfrm rot="10800000">
            <a:off x="-15240" y="3155"/>
            <a:ext cx="3429041" cy="4179604"/>
          </a:xfrm>
          <a:custGeom>
            <a:avLst/>
            <a:gdLst>
              <a:gd name="connsiteX0" fmla="*/ 0 w 2111717"/>
              <a:gd name="connsiteY0" fmla="*/ 3657600 h 3657599"/>
              <a:gd name="connsiteX1" fmla="*/ 2111718 w 2111717"/>
              <a:gd name="connsiteY1" fmla="*/ 0 h 3657599"/>
              <a:gd name="connsiteX2" fmla="*/ 2111718 w 2111717"/>
              <a:gd name="connsiteY2" fmla="*/ 3657600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717" h="3657599">
                <a:moveTo>
                  <a:pt x="0" y="3657600"/>
                </a:moveTo>
                <a:lnTo>
                  <a:pt x="2111718" y="0"/>
                </a:lnTo>
                <a:lnTo>
                  <a:pt x="2111718" y="3657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Headline">
            <a:extLst>
              <a:ext uri="{FF2B5EF4-FFF2-40B4-BE49-F238E27FC236}">
                <a16:creationId xmlns:a16="http://schemas.microsoft.com/office/drawing/2014/main" id="{3D068CE8-71DB-9C63-97D1-F475CA606F73}"/>
              </a:ext>
            </a:extLst>
          </p:cNvPr>
          <p:cNvSpPr txBox="1">
            <a:spLocks/>
          </p:cNvSpPr>
          <p:nvPr/>
        </p:nvSpPr>
        <p:spPr>
          <a:xfrm>
            <a:off x="94527" y="457201"/>
            <a:ext cx="3105874" cy="38099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지대 목표 확인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CB713-2B45-C3EF-E6CF-D3DF12C83C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69" y="5944675"/>
            <a:ext cx="739156" cy="702199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6E890C-5C90-A8DE-8802-810D6A994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166479"/>
              </p:ext>
            </p:extLst>
          </p:nvPr>
        </p:nvGraphicFramePr>
        <p:xfrm>
          <a:off x="3413605" y="1676400"/>
          <a:ext cx="8477250" cy="4095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3462641295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734686406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algn="ctr"/>
                      <a:r>
                        <a:rPr lang="ko-KR" sz="36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sz="2800" dirty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모든 클럽이 회의 개최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33368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sz="36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sz="2800" dirty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모든 클럽이 봉사 실시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207655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rtl="0"/>
                      <a:endParaRPr lang="en-US" sz="3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sz="2800" dirty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모든 클럽이 봉사활동 보고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71217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rtl="0"/>
                      <a:endParaRPr lang="en-US" sz="3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o-KR" sz="2800" dirty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모든 클럽이 임원 승계 준비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382937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algn="l" rtl="0"/>
                      <a:endParaRPr lang="en-US" sz="3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sz="2800" dirty="0">
                          <a:solidFill>
                            <a:schemeClr val="bg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모든 클럽이 지대 뉴스레터 수신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941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6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B93FCC-63BC-A6B6-79AD-0005AA412D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2" name="Page Number - Blue">
            <a:extLst>
              <a:ext uri="{FF2B5EF4-FFF2-40B4-BE49-F238E27FC236}">
                <a16:creationId xmlns:a16="http://schemas.microsoft.com/office/drawing/2014/main" id="{D58306AF-9124-D8F4-2499-B4C1E9C4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E9A1FCC6-2FE3-30AA-D60A-9E4366B49780}"/>
              </a:ext>
            </a:extLst>
          </p:cNvPr>
          <p:cNvSpPr/>
          <p:nvPr/>
        </p:nvSpPr>
        <p:spPr>
          <a:xfrm rot="10800000">
            <a:off x="0" y="-1"/>
            <a:ext cx="4343400" cy="5029200"/>
          </a:xfrm>
          <a:custGeom>
            <a:avLst/>
            <a:gdLst>
              <a:gd name="connsiteX0" fmla="*/ 0 w 1451806"/>
              <a:gd name="connsiteY0" fmla="*/ 2514600 h 2514600"/>
              <a:gd name="connsiteX1" fmla="*/ 1451806 w 1451806"/>
              <a:gd name="connsiteY1" fmla="*/ 0 h 2514600"/>
              <a:gd name="connsiteX2" fmla="*/ 1451806 w 1451806"/>
              <a:gd name="connsiteY2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806" h="2514600">
                <a:moveTo>
                  <a:pt x="0" y="2514600"/>
                </a:moveTo>
                <a:lnTo>
                  <a:pt x="1451806" y="0"/>
                </a:lnTo>
                <a:lnTo>
                  <a:pt x="1451806" y="251460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9800000" scaled="0"/>
          </a:gradFill>
          <a:ln w="29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EAB49D99-04AC-DFC1-9AB8-E98ECAE78DAA}"/>
              </a:ext>
            </a:extLst>
          </p:cNvPr>
          <p:cNvSpPr/>
          <p:nvPr/>
        </p:nvSpPr>
        <p:spPr>
          <a:xfrm rot="10800000">
            <a:off x="-15240" y="3155"/>
            <a:ext cx="3429041" cy="4179604"/>
          </a:xfrm>
          <a:custGeom>
            <a:avLst/>
            <a:gdLst>
              <a:gd name="connsiteX0" fmla="*/ 0 w 2111717"/>
              <a:gd name="connsiteY0" fmla="*/ 3657600 h 3657599"/>
              <a:gd name="connsiteX1" fmla="*/ 2111718 w 2111717"/>
              <a:gd name="connsiteY1" fmla="*/ 0 h 3657599"/>
              <a:gd name="connsiteX2" fmla="*/ 2111718 w 2111717"/>
              <a:gd name="connsiteY2" fmla="*/ 3657600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717" h="3657599">
                <a:moveTo>
                  <a:pt x="0" y="3657600"/>
                </a:moveTo>
                <a:lnTo>
                  <a:pt x="2111718" y="0"/>
                </a:lnTo>
                <a:lnTo>
                  <a:pt x="2111718" y="3657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Headline">
            <a:extLst>
              <a:ext uri="{FF2B5EF4-FFF2-40B4-BE49-F238E27FC236}">
                <a16:creationId xmlns:a16="http://schemas.microsoft.com/office/drawing/2014/main" id="{3D068CE8-71DB-9C63-97D1-F475CA606F73}"/>
              </a:ext>
            </a:extLst>
          </p:cNvPr>
          <p:cNvSpPr txBox="1">
            <a:spLocks/>
          </p:cNvSpPr>
          <p:nvPr/>
        </p:nvSpPr>
        <p:spPr>
          <a:xfrm>
            <a:off x="94526" y="602433"/>
            <a:ext cx="3334515" cy="9653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시작하기 전</a:t>
            </a:r>
          </a:p>
          <a:p>
            <a:endParaRPr lang="en-US" sz="2400" kern="0" dirty="0">
              <a:solidFill>
                <a:srgbClr val="EBB700"/>
              </a:solidFill>
              <a:latin typeface="굴림" panose="020B0600000101010101" pitchFamily="50" charset="-127"/>
              <a:ea typeface="굴림" panose="020B0600000101010101" pitchFamily="50" charset="-127"/>
              <a:cs typeface="ZWAdobeF" pitchFamily="2" charset="0"/>
            </a:endParaRPr>
          </a:p>
          <a:p>
            <a:r>
              <a:rPr lang="ko-KR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유용한 </a:t>
            </a:r>
            <a:r>
              <a:rPr lang="ko-KR" sz="2400" dirty="0" err="1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웨비나</a:t>
            </a:r>
            <a:r>
              <a:rPr lang="ko-KR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 팁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CB713-2B45-C3EF-E6CF-D3DF12C83C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69" y="5944675"/>
            <a:ext cx="739156" cy="702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4DC151-133B-3C20-DD57-F7FA1F69FF08}"/>
              </a:ext>
            </a:extLst>
          </p:cNvPr>
          <p:cNvSpPr txBox="1"/>
          <p:nvPr/>
        </p:nvSpPr>
        <p:spPr>
          <a:xfrm>
            <a:off x="3810000" y="1567795"/>
            <a:ext cx="7543800" cy="4789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회의는 __</a:t>
            </a:r>
            <a:r>
              <a:rPr lang="ko-KR" sz="1800" u="sng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(시간)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__에 시작하겠습니다. 회의 시작 전에 기능을 테스트해주세요.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도착을 알려주시고 원하면 카메라를 켜주세요.</a:t>
            </a:r>
          </a:p>
          <a:p>
            <a:pPr marL="403225" indent="-403225">
              <a:lnSpc>
                <a:spcPct val="110000"/>
              </a:lnSpc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모든 사람들이 잘 들을 수 있도록 발언하지 않을 때는 </a:t>
            </a:r>
            <a:r>
              <a:rPr lang="ko-KR" sz="1800" b="1" i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마이크를 </a:t>
            </a:r>
            <a:r>
              <a:rPr lang="ko-KR" sz="1800" b="1" i="1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음소거</a:t>
            </a:r>
            <a:r>
              <a:rPr lang="ko-KR" sz="1800" b="1" i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 해주세요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.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발표할 때 손 들기 기능을 사용하세요.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필요한 경우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, 얼굴과 이름을 연결시킬 수 있도록 참가자 이름을 수정하세요. 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채팅창을 사용해 의견을 공유하세요. 어려움이 있는 경우 </a:t>
            </a:r>
            <a:br>
              <a:rPr lang="en-US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</a:b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_____에게 문의하세요.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ZWAdobeF" pitchFamily="2" charset="0"/>
              </a:rPr>
              <a:t>참석하지 못하신 분들을 위해 회의 녹화본을 공유하겠습니다.</a:t>
            </a:r>
          </a:p>
        </p:txBody>
      </p:sp>
    </p:spTree>
    <p:extLst>
      <p:ext uri="{BB962C8B-B14F-4D97-AF65-F5344CB8AC3E}">
        <p14:creationId xmlns:p14="http://schemas.microsoft.com/office/powerpoint/2010/main" val="30764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256824C-2B02-2735-973D-4D7957E2D60D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98641075-39D8-B523-2CC8-8C4F92F28E03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2AC43-288D-D2C2-B200-D312FAE61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A48BE-65EF-220A-FC09-5B5D6AADE8BE}"/>
              </a:ext>
            </a:extLst>
          </p:cNvPr>
          <p:cNvSpPr txBox="1"/>
          <p:nvPr/>
        </p:nvSpPr>
        <p:spPr>
          <a:xfrm>
            <a:off x="464820" y="1219200"/>
            <a:ext cx="73075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지대 목표 확인 - 회원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E0E780-065D-131E-7D86-50AF5FE0254A}"/>
              </a:ext>
            </a:extLst>
          </p:cNvPr>
          <p:cNvCxnSpPr>
            <a:cxnSpLocks/>
          </p:cNvCxnSpPr>
          <p:nvPr/>
        </p:nvCxnSpPr>
        <p:spPr bwMode="auto">
          <a:xfrm>
            <a:off x="533400" y="1912455"/>
            <a:ext cx="34290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F81DC5-56BF-6A02-E6FA-60B15591E0C3}"/>
              </a:ext>
            </a:extLst>
          </p:cNvPr>
          <p:cNvGrpSpPr/>
          <p:nvPr/>
        </p:nvGrpSpPr>
        <p:grpSpPr>
          <a:xfrm>
            <a:off x="464820" y="3122585"/>
            <a:ext cx="11277600" cy="2308324"/>
            <a:chOff x="533400" y="2514614"/>
            <a:chExt cx="11277600" cy="23083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375CF8-130D-6283-CE49-DBE046C510F5}"/>
                </a:ext>
              </a:extLst>
            </p:cNvPr>
            <p:cNvSpPr txBox="1"/>
            <p:nvPr/>
          </p:nvSpPr>
          <p:spPr>
            <a:xfrm>
              <a:off x="533400" y="3050655"/>
              <a:ext cx="1600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sz="30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rPr>
                <a:t>목표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6971C3-F227-A593-BBE8-5FCC565057C4}"/>
                </a:ext>
              </a:extLst>
            </p:cNvPr>
            <p:cNvSpPr txBox="1"/>
            <p:nvPr/>
          </p:nvSpPr>
          <p:spPr>
            <a:xfrm>
              <a:off x="533400" y="3810000"/>
              <a:ext cx="1600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sz="30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rPr>
                <a:t>현재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E00B466-E661-3390-056C-F54A6CEC5320}"/>
                </a:ext>
              </a:extLst>
            </p:cNvPr>
            <p:cNvGrpSpPr/>
            <p:nvPr/>
          </p:nvGrpSpPr>
          <p:grpSpPr>
            <a:xfrm>
              <a:off x="2133600" y="2514614"/>
              <a:ext cx="2971800" cy="2308324"/>
              <a:chOff x="2476500" y="2514614"/>
              <a:chExt cx="2971800" cy="230832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DF3E2E-1316-5CDC-C2A5-859E25EE2E9C}"/>
                  </a:ext>
                </a:extLst>
              </p:cNvPr>
              <p:cNvSpPr txBox="1"/>
              <p:nvPr/>
            </p:nvSpPr>
            <p:spPr>
              <a:xfrm>
                <a:off x="2476500" y="2514614"/>
                <a:ext cx="2971800" cy="2308324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2400" b="1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Calibri" panose="020F0502020204030204" pitchFamily="34" charset="0"/>
                  </a:rPr>
                  <a:t>신입 회원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D83EA1-B26C-0016-1E72-69EB7B497B79}"/>
                  </a:ext>
                </a:extLst>
              </p:cNvPr>
              <p:cNvSpPr txBox="1"/>
              <p:nvPr/>
            </p:nvSpPr>
            <p:spPr>
              <a:xfrm>
                <a:off x="2667000" y="3152001"/>
                <a:ext cx="2438400" cy="5539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300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X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FB37BB-410C-3B2E-B7D1-E65C41F81275}"/>
                  </a:ext>
                </a:extLst>
              </p:cNvPr>
              <p:cNvSpPr txBox="1"/>
              <p:nvPr/>
            </p:nvSpPr>
            <p:spPr>
              <a:xfrm>
                <a:off x="2667000" y="3940172"/>
                <a:ext cx="2438400" cy="5539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300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X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A3246B1-8406-C0AF-F142-46E209DC2812}"/>
                </a:ext>
              </a:extLst>
            </p:cNvPr>
            <p:cNvGrpSpPr/>
            <p:nvPr/>
          </p:nvGrpSpPr>
          <p:grpSpPr>
            <a:xfrm>
              <a:off x="5486400" y="2514614"/>
              <a:ext cx="2971800" cy="2308324"/>
              <a:chOff x="2476500" y="2514614"/>
              <a:chExt cx="2971800" cy="230832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C4FCDF-7B1A-2CE3-CDF2-37F6DDF25BCA}"/>
                  </a:ext>
                </a:extLst>
              </p:cNvPr>
              <p:cNvSpPr txBox="1"/>
              <p:nvPr/>
            </p:nvSpPr>
            <p:spPr>
              <a:xfrm>
                <a:off x="2476500" y="2514614"/>
                <a:ext cx="2971800" cy="2308324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Calibri" panose="020F0502020204030204" pitchFamily="34" charset="0"/>
                  </a:rPr>
                  <a:t>탈회 회원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4691F7-30E4-E539-A319-EA4D5E5BAC0D}"/>
                  </a:ext>
                </a:extLst>
              </p:cNvPr>
              <p:cNvSpPr txBox="1"/>
              <p:nvPr/>
            </p:nvSpPr>
            <p:spPr>
              <a:xfrm>
                <a:off x="2667000" y="3152001"/>
                <a:ext cx="2438400" cy="5539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300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X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445A69-512F-097C-9CDA-B272A1384624}"/>
                  </a:ext>
                </a:extLst>
              </p:cNvPr>
              <p:cNvSpPr txBox="1"/>
              <p:nvPr/>
            </p:nvSpPr>
            <p:spPr>
              <a:xfrm>
                <a:off x="2667000" y="3940172"/>
                <a:ext cx="2438400" cy="5539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300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X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BC5057-25BE-9BA3-A128-0D634302F545}"/>
                </a:ext>
              </a:extLst>
            </p:cNvPr>
            <p:cNvGrpSpPr/>
            <p:nvPr/>
          </p:nvGrpSpPr>
          <p:grpSpPr>
            <a:xfrm>
              <a:off x="8839200" y="2514614"/>
              <a:ext cx="2971800" cy="2308324"/>
              <a:chOff x="2476500" y="2514614"/>
              <a:chExt cx="2971800" cy="230832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451EAF-7849-ED94-4ED6-67FBF7A48D08}"/>
                  </a:ext>
                </a:extLst>
              </p:cNvPr>
              <p:cNvSpPr txBox="1"/>
              <p:nvPr/>
            </p:nvSpPr>
            <p:spPr>
              <a:xfrm>
                <a:off x="2476500" y="2514614"/>
                <a:ext cx="2971800" cy="2308324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Calibri" panose="020F0502020204030204" pitchFamily="34" charset="0"/>
                  </a:rPr>
                  <a:t>회원 순증감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741DA4-31B2-2E2C-373C-F65A6A1BF3D2}"/>
                  </a:ext>
                </a:extLst>
              </p:cNvPr>
              <p:cNvSpPr txBox="1"/>
              <p:nvPr/>
            </p:nvSpPr>
            <p:spPr>
              <a:xfrm>
                <a:off x="2667000" y="3152001"/>
                <a:ext cx="2438400" cy="5539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300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X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E6810F-5512-AF3B-F7F3-E4ABEAFCDD95}"/>
                  </a:ext>
                </a:extLst>
              </p:cNvPr>
              <p:cNvSpPr txBox="1"/>
              <p:nvPr/>
            </p:nvSpPr>
            <p:spPr>
              <a:xfrm>
                <a:off x="2667000" y="3940172"/>
                <a:ext cx="2438400" cy="5539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300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7881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B93FCC-63BC-A6B6-79AD-0005AA412D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2" name="Page Number - Blue">
            <a:extLst>
              <a:ext uri="{FF2B5EF4-FFF2-40B4-BE49-F238E27FC236}">
                <a16:creationId xmlns:a16="http://schemas.microsoft.com/office/drawing/2014/main" id="{D58306AF-9124-D8F4-2499-B4C1E9C4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E9A1FCC6-2FE3-30AA-D60A-9E4366B49780}"/>
              </a:ext>
            </a:extLst>
          </p:cNvPr>
          <p:cNvSpPr/>
          <p:nvPr/>
        </p:nvSpPr>
        <p:spPr>
          <a:xfrm rot="10800000">
            <a:off x="0" y="-1"/>
            <a:ext cx="4343400" cy="5029200"/>
          </a:xfrm>
          <a:custGeom>
            <a:avLst/>
            <a:gdLst>
              <a:gd name="connsiteX0" fmla="*/ 0 w 1451806"/>
              <a:gd name="connsiteY0" fmla="*/ 2514600 h 2514600"/>
              <a:gd name="connsiteX1" fmla="*/ 1451806 w 1451806"/>
              <a:gd name="connsiteY1" fmla="*/ 0 h 2514600"/>
              <a:gd name="connsiteX2" fmla="*/ 1451806 w 1451806"/>
              <a:gd name="connsiteY2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806" h="2514600">
                <a:moveTo>
                  <a:pt x="0" y="2514600"/>
                </a:moveTo>
                <a:lnTo>
                  <a:pt x="1451806" y="0"/>
                </a:lnTo>
                <a:lnTo>
                  <a:pt x="1451806" y="251460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9800000" scaled="0"/>
          </a:gradFill>
          <a:ln w="29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EAB49D99-04AC-DFC1-9AB8-E98ECAE78DAA}"/>
              </a:ext>
            </a:extLst>
          </p:cNvPr>
          <p:cNvSpPr/>
          <p:nvPr/>
        </p:nvSpPr>
        <p:spPr>
          <a:xfrm rot="10800000">
            <a:off x="-15240" y="3155"/>
            <a:ext cx="3429041" cy="4179604"/>
          </a:xfrm>
          <a:custGeom>
            <a:avLst/>
            <a:gdLst>
              <a:gd name="connsiteX0" fmla="*/ 0 w 2111717"/>
              <a:gd name="connsiteY0" fmla="*/ 3657600 h 3657599"/>
              <a:gd name="connsiteX1" fmla="*/ 2111718 w 2111717"/>
              <a:gd name="connsiteY1" fmla="*/ 0 h 3657599"/>
              <a:gd name="connsiteX2" fmla="*/ 2111718 w 2111717"/>
              <a:gd name="connsiteY2" fmla="*/ 3657600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717" h="3657599">
                <a:moveTo>
                  <a:pt x="0" y="3657600"/>
                </a:moveTo>
                <a:lnTo>
                  <a:pt x="2111718" y="0"/>
                </a:lnTo>
                <a:lnTo>
                  <a:pt x="2111718" y="3657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Headline">
            <a:extLst>
              <a:ext uri="{FF2B5EF4-FFF2-40B4-BE49-F238E27FC236}">
                <a16:creationId xmlns:a16="http://schemas.microsoft.com/office/drawing/2014/main" id="{3D068CE8-71DB-9C63-97D1-F475CA606F73}"/>
              </a:ext>
            </a:extLst>
          </p:cNvPr>
          <p:cNvSpPr txBox="1">
            <a:spLocks/>
          </p:cNvSpPr>
          <p:nvPr/>
        </p:nvSpPr>
        <p:spPr>
          <a:xfrm>
            <a:off x="94527" y="457201"/>
            <a:ext cx="3319078" cy="68579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altLang="en-US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</a:t>
            </a:r>
            <a:r>
              <a:rPr lang="en-US" altLang="ko-KR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우수상</a:t>
            </a:r>
            <a:br>
              <a:rPr lang="en-US" altLang="ko-KR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</a:br>
            <a:r>
              <a:rPr lang="ko-KR" altLang="en-US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수상 기준</a:t>
            </a:r>
            <a:endParaRPr lang="ko-KR" sz="2400" dirty="0">
              <a:solidFill>
                <a:srgbClr val="EBB700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CB713-2B45-C3EF-E6CF-D3DF12C83C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69" y="5944675"/>
            <a:ext cx="739156" cy="702199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E51AB4C-25FD-A74A-0742-24DCC710E892}"/>
              </a:ext>
            </a:extLst>
          </p:cNvPr>
          <p:cNvSpPr txBox="1">
            <a:spLocks/>
          </p:cNvSpPr>
          <p:nvPr/>
        </p:nvSpPr>
        <p:spPr>
          <a:xfrm>
            <a:off x="2753445" y="2066451"/>
            <a:ext cx="4343401" cy="2866913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ko-KR" sz="24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</a:t>
            </a:r>
          </a:p>
          <a:p>
            <a:pPr marL="0" indent="0">
              <a:buNone/>
            </a:pPr>
            <a:endParaRPr lang="en-US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 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명 또는 클럽 전원의 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10% 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상당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둘 중 높은 수로 반영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 순증가 </a:t>
            </a:r>
            <a:endParaRPr lang="en-US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                   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또는</a:t>
            </a:r>
          </a:p>
          <a:p>
            <a:pPr marL="0" indent="0">
              <a:spcBef>
                <a:spcPts val="0"/>
              </a:spcBef>
              <a:buNone/>
            </a:pPr>
            <a:endParaRPr lang="en-US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신생 라이온스클럽 조직</a:t>
            </a:r>
          </a:p>
          <a:p>
            <a:pPr marL="0" indent="0">
              <a:spcBef>
                <a:spcPts val="0"/>
              </a:spcBef>
              <a:buNone/>
            </a:pPr>
            <a:endParaRPr lang="en-US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99AC8E-FC41-9EF8-52B2-133168157131}"/>
              </a:ext>
            </a:extLst>
          </p:cNvPr>
          <p:cNvSpPr txBox="1">
            <a:spLocks/>
          </p:cNvSpPr>
          <p:nvPr/>
        </p:nvSpPr>
        <p:spPr>
          <a:xfrm>
            <a:off x="7396523" y="1981200"/>
            <a:ext cx="4495800" cy="3398803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ko-KR" sz="24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</a:t>
            </a: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새로운 봉사사업 시작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.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b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</a:br>
            <a:r>
              <a:rPr lang="ko-KR" i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글로벌 주력사업 분야 중 선택하기!</a:t>
            </a:r>
          </a:p>
          <a:p>
            <a:pPr marL="0" indent="0">
              <a:spcBef>
                <a:spcPts val="0"/>
              </a:spcBef>
              <a:buNone/>
            </a:pPr>
            <a:endParaRPr lang="en-US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소속 클럽에서 참여한 봉사사업 중 국제협회에 보고된 세 가지 사업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기재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4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B93FCC-63BC-A6B6-79AD-0005AA412DA3}"/>
              </a:ext>
            </a:extLst>
          </p:cNvPr>
          <p:cNvSpPr/>
          <p:nvPr/>
        </p:nvSpPr>
        <p:spPr>
          <a:xfrm>
            <a:off x="8068" y="-1"/>
            <a:ext cx="12183932" cy="6937355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2" name="Page Number - Blue">
            <a:extLst>
              <a:ext uri="{FF2B5EF4-FFF2-40B4-BE49-F238E27FC236}">
                <a16:creationId xmlns:a16="http://schemas.microsoft.com/office/drawing/2014/main" id="{D58306AF-9124-D8F4-2499-B4C1E9C4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E9A1FCC6-2FE3-30AA-D60A-9E4366B49780}"/>
              </a:ext>
            </a:extLst>
          </p:cNvPr>
          <p:cNvSpPr/>
          <p:nvPr/>
        </p:nvSpPr>
        <p:spPr>
          <a:xfrm rot="10800000">
            <a:off x="0" y="-1"/>
            <a:ext cx="4343400" cy="5029200"/>
          </a:xfrm>
          <a:custGeom>
            <a:avLst/>
            <a:gdLst>
              <a:gd name="connsiteX0" fmla="*/ 0 w 1451806"/>
              <a:gd name="connsiteY0" fmla="*/ 2514600 h 2514600"/>
              <a:gd name="connsiteX1" fmla="*/ 1451806 w 1451806"/>
              <a:gd name="connsiteY1" fmla="*/ 0 h 2514600"/>
              <a:gd name="connsiteX2" fmla="*/ 1451806 w 1451806"/>
              <a:gd name="connsiteY2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806" h="2514600">
                <a:moveTo>
                  <a:pt x="0" y="2514600"/>
                </a:moveTo>
                <a:lnTo>
                  <a:pt x="1451806" y="0"/>
                </a:lnTo>
                <a:lnTo>
                  <a:pt x="1451806" y="251460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9800000" scaled="0"/>
          </a:gradFill>
          <a:ln w="29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EAB49D99-04AC-DFC1-9AB8-E98ECAE78DAA}"/>
              </a:ext>
            </a:extLst>
          </p:cNvPr>
          <p:cNvSpPr/>
          <p:nvPr/>
        </p:nvSpPr>
        <p:spPr>
          <a:xfrm rot="10800000">
            <a:off x="-15240" y="3155"/>
            <a:ext cx="3429041" cy="4179604"/>
          </a:xfrm>
          <a:custGeom>
            <a:avLst/>
            <a:gdLst>
              <a:gd name="connsiteX0" fmla="*/ 0 w 2111717"/>
              <a:gd name="connsiteY0" fmla="*/ 3657600 h 3657599"/>
              <a:gd name="connsiteX1" fmla="*/ 2111718 w 2111717"/>
              <a:gd name="connsiteY1" fmla="*/ 0 h 3657599"/>
              <a:gd name="connsiteX2" fmla="*/ 2111718 w 2111717"/>
              <a:gd name="connsiteY2" fmla="*/ 3657600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717" h="3657599">
                <a:moveTo>
                  <a:pt x="0" y="3657600"/>
                </a:moveTo>
                <a:lnTo>
                  <a:pt x="2111718" y="0"/>
                </a:lnTo>
                <a:lnTo>
                  <a:pt x="2111718" y="3657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Headline">
            <a:extLst>
              <a:ext uri="{FF2B5EF4-FFF2-40B4-BE49-F238E27FC236}">
                <a16:creationId xmlns:a16="http://schemas.microsoft.com/office/drawing/2014/main" id="{3D068CE8-71DB-9C63-97D1-F475CA606F73}"/>
              </a:ext>
            </a:extLst>
          </p:cNvPr>
          <p:cNvSpPr txBox="1">
            <a:spLocks/>
          </p:cNvSpPr>
          <p:nvPr/>
        </p:nvSpPr>
        <p:spPr>
          <a:xfrm>
            <a:off x="184019" y="211125"/>
            <a:ext cx="2406782" cy="17129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altLang="en-US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우수상</a:t>
            </a:r>
            <a:endParaRPr lang="ko-KR" sz="2400" dirty="0">
              <a:solidFill>
                <a:srgbClr val="EBB700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수상 기준</a:t>
            </a:r>
          </a:p>
          <a:p>
            <a:endParaRPr lang="en-US" sz="2400" kern="0" dirty="0">
              <a:solidFill>
                <a:srgbClr val="EBB700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계속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CB713-2B45-C3EF-E6CF-D3DF12C83C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69" y="5944675"/>
            <a:ext cx="739156" cy="702199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D6E6735-0637-26F1-191A-FBD6510F7C13}"/>
              </a:ext>
            </a:extLst>
          </p:cNvPr>
          <p:cNvSpPr txBox="1">
            <a:spLocks/>
          </p:cNvSpPr>
          <p:nvPr/>
        </p:nvSpPr>
        <p:spPr>
          <a:xfrm>
            <a:off x="3663997" y="2155775"/>
            <a:ext cx="7802949" cy="262580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ko-KR" sz="24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지도력 및 운영의 우수성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굿 </a:t>
            </a:r>
            <a:r>
              <a:rPr lang="ko-KR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스탠딩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클럽: </a:t>
            </a:r>
            <a:r>
              <a:rPr lang="ko-KR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스태터스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쿼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또는 활동정지 상태가 아닌 클럽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.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b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</a:b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지구 회비 납부 완료 및 국제협회 미납액이 US$50 이하 </a:t>
            </a:r>
          </a:p>
          <a:p>
            <a:pPr marL="0" indent="0">
              <a:spcBef>
                <a:spcPts val="0"/>
              </a:spcBef>
              <a:buNone/>
            </a:pPr>
            <a:endParaRPr lang="en-US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국제협회에 클럽 임원 보고 </a:t>
            </a:r>
          </a:p>
          <a:p>
            <a:pPr marL="0" indent="0">
              <a:spcBef>
                <a:spcPts val="0"/>
              </a:spcBef>
              <a:buNone/>
            </a:pPr>
            <a:endParaRPr lang="en-US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주요 임원들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이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클럽임원 연수회 참여</a:t>
            </a:r>
            <a:endParaRPr lang="en-US" alt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	- 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지구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복합지구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국제 연수회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웨비나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라이온스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학습센터</a:t>
            </a:r>
            <a:endParaRPr lang="ko-KR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92773-8518-4750-FF6B-9A60D0796451}"/>
              </a:ext>
            </a:extLst>
          </p:cNvPr>
          <p:cNvSpPr txBox="1">
            <a:spLocks/>
          </p:cNvSpPr>
          <p:nvPr/>
        </p:nvSpPr>
        <p:spPr>
          <a:xfrm>
            <a:off x="3663997" y="5152774"/>
            <a:ext cx="6560250" cy="11430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ko-KR" sz="24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</a:t>
            </a: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현지 언론 및 소셜 미디어를 통해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클럽의 봉사활동 홍보</a:t>
            </a: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2A94675-70A9-3FA0-3BA8-EEC9575B5E0F}"/>
              </a:ext>
            </a:extLst>
          </p:cNvPr>
          <p:cNvSpPr txBox="1">
            <a:spLocks/>
          </p:cNvSpPr>
          <p:nvPr/>
        </p:nvSpPr>
        <p:spPr>
          <a:xfrm>
            <a:off x="3659448" y="765152"/>
            <a:ext cx="6560250" cy="11430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24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</a:t>
            </a:r>
            <a:endParaRPr lang="ko-KR" sz="2400" dirty="0">
              <a:solidFill>
                <a:schemeClr val="accent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국제재단 기부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기부액은 클럽 회원 수에 </a:t>
            </a:r>
            <a:r>
              <a:rPr lang="en-US" alt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US$10</a:t>
            </a: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를 곱한 금액 이상</a:t>
            </a:r>
            <a:endParaRPr lang="en-US" sz="80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79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B93FCC-63BC-A6B6-79AD-0005AA412DA3}"/>
              </a:ext>
            </a:extLst>
          </p:cNvPr>
          <p:cNvSpPr/>
          <p:nvPr/>
        </p:nvSpPr>
        <p:spPr>
          <a:xfrm>
            <a:off x="-15241" y="0"/>
            <a:ext cx="12207242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2" name="Page Number - Blue">
            <a:extLst>
              <a:ext uri="{FF2B5EF4-FFF2-40B4-BE49-F238E27FC236}">
                <a16:creationId xmlns:a16="http://schemas.microsoft.com/office/drawing/2014/main" id="{D58306AF-9124-D8F4-2499-B4C1E9C4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E9A1FCC6-2FE3-30AA-D60A-9E4366B49780}"/>
              </a:ext>
            </a:extLst>
          </p:cNvPr>
          <p:cNvSpPr/>
          <p:nvPr/>
        </p:nvSpPr>
        <p:spPr>
          <a:xfrm rot="10800000">
            <a:off x="0" y="-1"/>
            <a:ext cx="4343400" cy="5029200"/>
          </a:xfrm>
          <a:custGeom>
            <a:avLst/>
            <a:gdLst>
              <a:gd name="connsiteX0" fmla="*/ 0 w 1451806"/>
              <a:gd name="connsiteY0" fmla="*/ 2514600 h 2514600"/>
              <a:gd name="connsiteX1" fmla="*/ 1451806 w 1451806"/>
              <a:gd name="connsiteY1" fmla="*/ 0 h 2514600"/>
              <a:gd name="connsiteX2" fmla="*/ 1451806 w 1451806"/>
              <a:gd name="connsiteY2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806" h="2514600">
                <a:moveTo>
                  <a:pt x="0" y="2514600"/>
                </a:moveTo>
                <a:lnTo>
                  <a:pt x="1451806" y="0"/>
                </a:lnTo>
                <a:lnTo>
                  <a:pt x="1451806" y="251460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9800000" scaled="0"/>
          </a:gradFill>
          <a:ln w="29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EAB49D99-04AC-DFC1-9AB8-E98ECAE78DAA}"/>
              </a:ext>
            </a:extLst>
          </p:cNvPr>
          <p:cNvSpPr/>
          <p:nvPr/>
        </p:nvSpPr>
        <p:spPr>
          <a:xfrm rot="10800000">
            <a:off x="-15240" y="3155"/>
            <a:ext cx="3429041" cy="4179604"/>
          </a:xfrm>
          <a:custGeom>
            <a:avLst/>
            <a:gdLst>
              <a:gd name="connsiteX0" fmla="*/ 0 w 2111717"/>
              <a:gd name="connsiteY0" fmla="*/ 3657600 h 3657599"/>
              <a:gd name="connsiteX1" fmla="*/ 2111718 w 2111717"/>
              <a:gd name="connsiteY1" fmla="*/ 0 h 3657599"/>
              <a:gd name="connsiteX2" fmla="*/ 2111718 w 2111717"/>
              <a:gd name="connsiteY2" fmla="*/ 3657600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717" h="3657599">
                <a:moveTo>
                  <a:pt x="0" y="3657600"/>
                </a:moveTo>
                <a:lnTo>
                  <a:pt x="2111718" y="0"/>
                </a:lnTo>
                <a:lnTo>
                  <a:pt x="2111718" y="3657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Headline">
            <a:extLst>
              <a:ext uri="{FF2B5EF4-FFF2-40B4-BE49-F238E27FC236}">
                <a16:creationId xmlns:a16="http://schemas.microsoft.com/office/drawing/2014/main" id="{3D068CE8-71DB-9C63-97D1-F475CA606F73}"/>
              </a:ext>
            </a:extLst>
          </p:cNvPr>
          <p:cNvSpPr txBox="1">
            <a:spLocks/>
          </p:cNvSpPr>
          <p:nvPr/>
        </p:nvSpPr>
        <p:spPr>
          <a:xfrm>
            <a:off x="94527" y="457201"/>
            <a:ext cx="3105874" cy="38099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라이온 행사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CB713-2B45-C3EF-E6CF-D3DF12C83C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69" y="5944675"/>
            <a:ext cx="739156" cy="70219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7DE2EB9-C1C0-024F-469B-905E0BDEBACF}"/>
              </a:ext>
            </a:extLst>
          </p:cNvPr>
          <p:cNvSpPr txBox="1">
            <a:spLocks/>
          </p:cNvSpPr>
          <p:nvPr/>
        </p:nvSpPr>
        <p:spPr>
          <a:xfrm>
            <a:off x="4555210" y="1981200"/>
            <a:ext cx="5791200" cy="4114800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지대회의: </a:t>
            </a:r>
            <a:r>
              <a:rPr lang="ko-KR" sz="2800" i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날짜, 시간</a:t>
            </a:r>
          </a:p>
          <a:p>
            <a:pPr marL="45720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지구대회: </a:t>
            </a:r>
            <a:r>
              <a:rPr lang="ko-KR" sz="2800" i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날짜, 등록 정보</a:t>
            </a:r>
          </a:p>
          <a:p>
            <a:pPr marL="457200" indent="-457200"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국제대회; </a:t>
            </a:r>
            <a:r>
              <a:rPr lang="ko-KR" sz="2800" i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날짜, 등록 정보</a:t>
            </a:r>
          </a:p>
        </p:txBody>
      </p:sp>
    </p:spTree>
    <p:extLst>
      <p:ext uri="{BB962C8B-B14F-4D97-AF65-F5344CB8AC3E}">
        <p14:creationId xmlns:p14="http://schemas.microsoft.com/office/powerpoint/2010/main" val="3597568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F90016EF-5E02-3748-42BC-9BE8F54099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338D"/>
              </a:gs>
              <a:gs pos="1000">
                <a:srgbClr val="7A2582"/>
              </a:gs>
            </a:gsLst>
            <a:lin ang="18600000" scaled="0"/>
          </a:gra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2E236949-5593-011E-4DF5-C5D5A30F802F}"/>
              </a:ext>
            </a:extLst>
          </p:cNvPr>
          <p:cNvSpPr/>
          <p:nvPr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9738FE9-74F7-07F5-F8BF-A96A2CEDA620}"/>
              </a:ext>
            </a:extLst>
          </p:cNvPr>
          <p:cNvSpPr/>
          <p:nvPr/>
        </p:nvSpPr>
        <p:spPr>
          <a:xfrm>
            <a:off x="6719908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7F4C8-9E45-7BE6-E75D-EC776CE61D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91400" y="2057400"/>
            <a:ext cx="2491108" cy="2366552"/>
          </a:xfrm>
          <a:prstGeom prst="rect">
            <a:avLst/>
          </a:prstGeom>
        </p:spPr>
      </p:pic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98CD74B-E337-A241-98BF-C5DF0C4EF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A5C7BD0-1ABD-70DE-F011-38EF7D12BF7F}"/>
              </a:ext>
            </a:extLst>
          </p:cNvPr>
          <p:cNvSpPr txBox="1">
            <a:spLocks/>
          </p:cNvSpPr>
          <p:nvPr/>
        </p:nvSpPr>
        <p:spPr>
          <a:xfrm>
            <a:off x="762000" y="664458"/>
            <a:ext cx="3718322" cy="2065480"/>
          </a:xfrm>
          <a:prstGeom prst="rect">
            <a:avLst/>
          </a:prstGeom>
        </p:spPr>
        <p:txBody>
          <a:bodyPr anchor="b" anchorCtr="0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4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의견과 </a:t>
            </a:r>
            <a:r>
              <a:rPr lang="ko-KR" sz="4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질문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E4AE9751-7D17-A2FA-C3CA-F097073A25A9}"/>
              </a:ext>
            </a:extLst>
          </p:cNvPr>
          <p:cNvSpPr/>
          <p:nvPr/>
        </p:nvSpPr>
        <p:spPr>
          <a:xfrm>
            <a:off x="909468" y="2819400"/>
            <a:ext cx="2595732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9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B93FCC-63BC-A6B6-79AD-0005AA412DA3}"/>
              </a:ext>
            </a:extLst>
          </p:cNvPr>
          <p:cNvSpPr/>
          <p:nvPr/>
        </p:nvSpPr>
        <p:spPr>
          <a:xfrm>
            <a:off x="-15241" y="0"/>
            <a:ext cx="12207242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2" name="Page Number - Blue">
            <a:extLst>
              <a:ext uri="{FF2B5EF4-FFF2-40B4-BE49-F238E27FC236}">
                <a16:creationId xmlns:a16="http://schemas.microsoft.com/office/drawing/2014/main" id="{D58306AF-9124-D8F4-2499-B4C1E9C4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25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E9A1FCC6-2FE3-30AA-D60A-9E4366B49780}"/>
              </a:ext>
            </a:extLst>
          </p:cNvPr>
          <p:cNvSpPr/>
          <p:nvPr/>
        </p:nvSpPr>
        <p:spPr>
          <a:xfrm rot="10800000">
            <a:off x="0" y="-1"/>
            <a:ext cx="4343400" cy="5029200"/>
          </a:xfrm>
          <a:custGeom>
            <a:avLst/>
            <a:gdLst>
              <a:gd name="connsiteX0" fmla="*/ 0 w 1451806"/>
              <a:gd name="connsiteY0" fmla="*/ 2514600 h 2514600"/>
              <a:gd name="connsiteX1" fmla="*/ 1451806 w 1451806"/>
              <a:gd name="connsiteY1" fmla="*/ 0 h 2514600"/>
              <a:gd name="connsiteX2" fmla="*/ 1451806 w 1451806"/>
              <a:gd name="connsiteY2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806" h="2514600">
                <a:moveTo>
                  <a:pt x="0" y="2514600"/>
                </a:moveTo>
                <a:lnTo>
                  <a:pt x="1451806" y="0"/>
                </a:lnTo>
                <a:lnTo>
                  <a:pt x="1451806" y="251460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9800000" scaled="0"/>
          </a:gradFill>
          <a:ln w="29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EAB49D99-04AC-DFC1-9AB8-E98ECAE78DAA}"/>
              </a:ext>
            </a:extLst>
          </p:cNvPr>
          <p:cNvSpPr/>
          <p:nvPr/>
        </p:nvSpPr>
        <p:spPr>
          <a:xfrm rot="10800000">
            <a:off x="-15240" y="3155"/>
            <a:ext cx="3429041" cy="4179604"/>
          </a:xfrm>
          <a:custGeom>
            <a:avLst/>
            <a:gdLst>
              <a:gd name="connsiteX0" fmla="*/ 0 w 2111717"/>
              <a:gd name="connsiteY0" fmla="*/ 3657600 h 3657599"/>
              <a:gd name="connsiteX1" fmla="*/ 2111718 w 2111717"/>
              <a:gd name="connsiteY1" fmla="*/ 0 h 3657599"/>
              <a:gd name="connsiteX2" fmla="*/ 2111718 w 2111717"/>
              <a:gd name="connsiteY2" fmla="*/ 3657600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717" h="3657599">
                <a:moveTo>
                  <a:pt x="0" y="3657600"/>
                </a:moveTo>
                <a:lnTo>
                  <a:pt x="2111718" y="0"/>
                </a:lnTo>
                <a:lnTo>
                  <a:pt x="2111718" y="3657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Headline">
            <a:extLst>
              <a:ext uri="{FF2B5EF4-FFF2-40B4-BE49-F238E27FC236}">
                <a16:creationId xmlns:a16="http://schemas.microsoft.com/office/drawing/2014/main" id="{3D068CE8-71DB-9C63-97D1-F475CA606F73}"/>
              </a:ext>
            </a:extLst>
          </p:cNvPr>
          <p:cNvSpPr txBox="1">
            <a:spLocks/>
          </p:cNvSpPr>
          <p:nvPr/>
        </p:nvSpPr>
        <p:spPr>
          <a:xfrm>
            <a:off x="94527" y="457201"/>
            <a:ext cx="3105874" cy="38099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다음 단계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CB713-2B45-C3EF-E6CF-D3DF12C83C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69" y="5944675"/>
            <a:ext cx="739156" cy="702199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EDF0458-7552-5254-F1BA-9614809BEFE6}"/>
              </a:ext>
            </a:extLst>
          </p:cNvPr>
          <p:cNvSpPr txBox="1">
            <a:spLocks/>
          </p:cNvSpPr>
          <p:nvPr/>
        </p:nvSpPr>
        <p:spPr>
          <a:xfrm>
            <a:off x="3124200" y="2223669"/>
            <a:ext cx="8412956" cy="2881731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토론에서 얻은 의견을 클럽에 전달</a:t>
            </a:r>
          </a:p>
          <a:p>
            <a:pPr marL="514350" indent="-514350"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우수상</a:t>
            </a:r>
            <a:r>
              <a:rPr lang="en-US" alt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수상을</a:t>
            </a: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위</a:t>
            </a:r>
            <a:r>
              <a:rPr lang="ko-KR" altLang="en-US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한</a:t>
            </a: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다음 단계 진행</a:t>
            </a:r>
          </a:p>
          <a:p>
            <a:pPr marL="514350" indent="-514350"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ko-KR" sz="2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회원들에게 지구대회와 국제대회 참가 요청</a:t>
            </a:r>
          </a:p>
        </p:txBody>
      </p:sp>
    </p:spTree>
    <p:extLst>
      <p:ext uri="{BB962C8B-B14F-4D97-AF65-F5344CB8AC3E}">
        <p14:creationId xmlns:p14="http://schemas.microsoft.com/office/powerpoint/2010/main" val="2243674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F90016EF-5E02-3748-42BC-9BE8F54099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338D"/>
              </a:gs>
              <a:gs pos="1000">
                <a:srgbClr val="7A2582"/>
              </a:gs>
            </a:gsLst>
            <a:lin ang="18600000" scaled="0"/>
          </a:gra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2E236949-5593-011E-4DF5-C5D5A30F802F}"/>
              </a:ext>
            </a:extLst>
          </p:cNvPr>
          <p:cNvSpPr/>
          <p:nvPr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9738FE9-74F7-07F5-F8BF-A96A2CEDA620}"/>
              </a:ext>
            </a:extLst>
          </p:cNvPr>
          <p:cNvSpPr/>
          <p:nvPr/>
        </p:nvSpPr>
        <p:spPr>
          <a:xfrm>
            <a:off x="6719908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7F4C8-9E45-7BE6-E75D-EC776CE61D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91400" y="2057400"/>
            <a:ext cx="2491108" cy="2366552"/>
          </a:xfrm>
          <a:prstGeom prst="rect">
            <a:avLst/>
          </a:prstGeom>
        </p:spPr>
      </p:pic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98CD74B-E337-A241-98BF-C5DF0C4EF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26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A5C7BD0-1ABD-70DE-F011-38EF7D12BF7F}"/>
              </a:ext>
            </a:extLst>
          </p:cNvPr>
          <p:cNvSpPr txBox="1">
            <a:spLocks/>
          </p:cNvSpPr>
          <p:nvPr/>
        </p:nvSpPr>
        <p:spPr>
          <a:xfrm>
            <a:off x="674861" y="2913575"/>
            <a:ext cx="6065666" cy="654202"/>
          </a:xfrm>
          <a:prstGeom prst="rect">
            <a:avLst/>
          </a:prstGeom>
        </p:spPr>
        <p:txBody>
          <a:bodyPr anchor="b" anchorCtr="0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마무리 발언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E4AE9751-7D17-A2FA-C3CA-F097073A25A9}"/>
              </a:ext>
            </a:extLst>
          </p:cNvPr>
          <p:cNvSpPr/>
          <p:nvPr/>
        </p:nvSpPr>
        <p:spPr>
          <a:xfrm>
            <a:off x="838200" y="3657600"/>
            <a:ext cx="2595732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1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9AAEE6B7-D87C-CCC3-75CB-511F2A9DBA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C8D6252D-342D-6BBB-5B28-F72D1A96E9B2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100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5D8EBE0-2FCF-F143-8AE5-BF5B06A0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5" name="Picture 4" descr="lionlogo_white.eps">
            <a:extLst>
              <a:ext uri="{FF2B5EF4-FFF2-40B4-BE49-F238E27FC236}">
                <a16:creationId xmlns:a16="http://schemas.microsoft.com/office/drawing/2014/main" id="{96E4C017-D504-4266-BD3D-D61DA60B16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828800"/>
            <a:ext cx="1204464" cy="11749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5CE7D0-AE24-51D1-E0D3-63022C87CC56}"/>
              </a:ext>
            </a:extLst>
          </p:cNvPr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ko-KR" sz="4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Helvetica Neue" charset="0"/>
              </a:rPr>
              <a:t>감사합니다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A182A-F7C9-2D50-1338-065060B5634B}"/>
              </a:ext>
            </a:extLst>
          </p:cNvPr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-1524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256824C-2B02-2735-973D-4D7957E2D60D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98641075-39D8-B523-2CC8-8C4F92F28E03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2AC43-288D-D2C2-B200-D312FAE61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65EA02-EBA4-EA94-3657-100E22CF363D}"/>
              </a:ext>
            </a:extLst>
          </p:cNvPr>
          <p:cNvSpPr txBox="1"/>
          <p:nvPr/>
        </p:nvSpPr>
        <p:spPr>
          <a:xfrm>
            <a:off x="438822" y="1200489"/>
            <a:ext cx="38283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환영 인사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02CD1-4278-0733-6E74-77075DA87647}"/>
              </a:ext>
            </a:extLst>
          </p:cNvPr>
          <p:cNvSpPr txBox="1"/>
          <p:nvPr/>
        </p:nvSpPr>
        <p:spPr>
          <a:xfrm>
            <a:off x="2017776" y="3276600"/>
            <a:ext cx="8153400" cy="150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지대위원장	</a:t>
            </a:r>
            <a:r>
              <a:rPr lang="ko-KR" altLang="en-US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내빈</a:t>
            </a:r>
            <a:r>
              <a:rPr 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1	</a:t>
            </a:r>
            <a:r>
              <a:rPr lang="en-US" alt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  </a:t>
            </a:r>
            <a:r>
              <a:rPr lang="ko-KR" altLang="en-US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내빈</a:t>
            </a:r>
            <a:r>
              <a:rPr 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2</a:t>
            </a:r>
          </a:p>
          <a:p>
            <a:endParaRPr lang="en-US" sz="30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Calibri" panose="020F0502020204030204" pitchFamily="34" charset="0"/>
            </a:endParaRPr>
          </a:p>
          <a:p>
            <a:r>
              <a:rPr 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이름			이름		</a:t>
            </a:r>
            <a:r>
              <a:rPr lang="en-US" alt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  </a:t>
            </a:r>
            <a:r>
              <a:rPr lang="ko-KR" sz="3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이름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80E840-27F0-CA30-7A79-84E07E3C49E5}"/>
              </a:ext>
            </a:extLst>
          </p:cNvPr>
          <p:cNvCxnSpPr>
            <a:cxnSpLocks/>
          </p:cNvCxnSpPr>
          <p:nvPr/>
        </p:nvCxnSpPr>
        <p:spPr bwMode="auto">
          <a:xfrm>
            <a:off x="502818" y="1912455"/>
            <a:ext cx="1935582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034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-1524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256824C-2B02-2735-973D-4D7957E2D60D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98641075-39D8-B523-2CC8-8C4F92F28E03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2AC43-288D-D2C2-B200-D312FAE61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80E840-27F0-CA30-7A79-84E07E3C49E5}"/>
              </a:ext>
            </a:extLst>
          </p:cNvPr>
          <p:cNvCxnSpPr>
            <a:cxnSpLocks/>
          </p:cNvCxnSpPr>
          <p:nvPr/>
        </p:nvCxnSpPr>
        <p:spPr bwMode="auto">
          <a:xfrm>
            <a:off x="533400" y="1912455"/>
            <a:ext cx="2833885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5B92F8-05DE-045F-B3CB-A45BEE9BD742}"/>
              </a:ext>
            </a:extLst>
          </p:cNvPr>
          <p:cNvSpPr txBox="1"/>
          <p:nvPr/>
        </p:nvSpPr>
        <p:spPr>
          <a:xfrm>
            <a:off x="419996" y="1274994"/>
            <a:ext cx="777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임원 소개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8DD91A-9B1A-5328-3D3D-239ED1C6AE35}"/>
              </a:ext>
            </a:extLst>
          </p:cNvPr>
          <p:cNvSpPr txBox="1"/>
          <p:nvPr/>
        </p:nvSpPr>
        <p:spPr>
          <a:xfrm>
            <a:off x="153230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6C141-C9A8-0F12-CAE2-7830FAE1A18D}"/>
              </a:ext>
            </a:extLst>
          </p:cNvPr>
          <p:cNvSpPr txBox="1"/>
          <p:nvPr/>
        </p:nvSpPr>
        <p:spPr>
          <a:xfrm>
            <a:off x="4276579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6871F-7267-4E79-65A4-6FE10A479878}"/>
              </a:ext>
            </a:extLst>
          </p:cNvPr>
          <p:cNvSpPr txBox="1"/>
          <p:nvPr/>
        </p:nvSpPr>
        <p:spPr>
          <a:xfrm>
            <a:off x="8234289" y="2564353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</p:spTree>
    <p:extLst>
      <p:ext uri="{BB962C8B-B14F-4D97-AF65-F5344CB8AC3E}">
        <p14:creationId xmlns:p14="http://schemas.microsoft.com/office/powerpoint/2010/main" val="117025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-1524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256824C-2B02-2735-973D-4D7957E2D60D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98641075-39D8-B523-2CC8-8C4F92F28E03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2AC43-288D-D2C2-B200-D312FAE61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80E840-27F0-CA30-7A79-84E07E3C49E5}"/>
              </a:ext>
            </a:extLst>
          </p:cNvPr>
          <p:cNvCxnSpPr>
            <a:cxnSpLocks/>
          </p:cNvCxnSpPr>
          <p:nvPr/>
        </p:nvCxnSpPr>
        <p:spPr bwMode="auto">
          <a:xfrm>
            <a:off x="499110" y="1912455"/>
            <a:ext cx="414909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5B92F8-05DE-045F-B3CB-A45BEE9BD742}"/>
              </a:ext>
            </a:extLst>
          </p:cNvPr>
          <p:cNvSpPr txBox="1"/>
          <p:nvPr/>
        </p:nvSpPr>
        <p:spPr>
          <a:xfrm>
            <a:off x="419996" y="1274994"/>
            <a:ext cx="777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임원 소개... 계속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80673-3A82-1F87-2522-2CEE3D1FDD7C}"/>
              </a:ext>
            </a:extLst>
          </p:cNvPr>
          <p:cNvSpPr txBox="1"/>
          <p:nvPr/>
        </p:nvSpPr>
        <p:spPr>
          <a:xfrm>
            <a:off x="8344796" y="2951394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12374-1815-8DDB-7B6F-50EC9F22CBBF}"/>
              </a:ext>
            </a:extLst>
          </p:cNvPr>
          <p:cNvSpPr txBox="1"/>
          <p:nvPr/>
        </p:nvSpPr>
        <p:spPr>
          <a:xfrm>
            <a:off x="4382396" y="2892916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63954-6D27-B11B-61E8-7C07B0B984D9}"/>
              </a:ext>
            </a:extLst>
          </p:cNvPr>
          <p:cNvSpPr txBox="1"/>
          <p:nvPr/>
        </p:nvSpPr>
        <p:spPr>
          <a:xfrm>
            <a:off x="419996" y="2892916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_____ 라이온스클럽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회장: 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1부회장:_______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총무: 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재무: _________ 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회원위원장: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봉사위원장: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마케팅위원장: _________</a:t>
            </a:r>
          </a:p>
          <a:p>
            <a:r>
              <a:rPr lang="ko-KR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LCIF 코디네이터: _________</a:t>
            </a:r>
          </a:p>
        </p:txBody>
      </p:sp>
    </p:spTree>
    <p:extLst>
      <p:ext uri="{BB962C8B-B14F-4D97-AF65-F5344CB8AC3E}">
        <p14:creationId xmlns:p14="http://schemas.microsoft.com/office/powerpoint/2010/main" val="119920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256824C-2B02-2735-973D-4D7957E2D60D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98641075-39D8-B523-2CC8-8C4F92F28E03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2AC43-288D-D2C2-B200-D312FAE613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A48BE-65EF-220A-FC09-5B5D6AADE8BE}"/>
              </a:ext>
            </a:extLst>
          </p:cNvPr>
          <p:cNvSpPr txBox="1"/>
          <p:nvPr/>
        </p:nvSpPr>
        <p:spPr>
          <a:xfrm>
            <a:off x="464820" y="1307061"/>
            <a:ext cx="66979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XXXX 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–</a:t>
            </a:r>
            <a:r>
              <a:rPr lang="ko-KR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XXXX</a:t>
            </a:r>
            <a:r>
              <a:rPr lang="en-US" alt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지대 회의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E3BBB5C6-6BDA-116B-35C1-24E3AA701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99364"/>
              </p:ext>
            </p:extLst>
          </p:nvPr>
        </p:nvGraphicFramePr>
        <p:xfrm>
          <a:off x="236220" y="3821658"/>
          <a:ext cx="2667000" cy="150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882502632"/>
                    </a:ext>
                  </a:extLst>
                </a:gridCol>
              </a:tblGrid>
              <a:tr h="682925">
                <a:tc>
                  <a:txBody>
                    <a:bodyPr/>
                    <a:lstStyle/>
                    <a:p>
                      <a:pPr algn="ctr"/>
                      <a:r>
                        <a:rPr lang="ko-KR" sz="20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7월 ____일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44376"/>
                  </a:ext>
                </a:extLst>
              </a:tr>
              <a:tr h="7648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봉사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우수성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44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E44C69-5A95-A39D-8BCC-3C2B13F28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95654"/>
              </p:ext>
            </p:extLst>
          </p:nvPr>
        </p:nvGraphicFramePr>
        <p:xfrm>
          <a:off x="3200400" y="3821659"/>
          <a:ext cx="2667000" cy="150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882502632"/>
                    </a:ext>
                  </a:extLst>
                </a:gridCol>
              </a:tblGrid>
              <a:tr h="682925">
                <a:tc>
                  <a:txBody>
                    <a:bodyPr/>
                    <a:lstStyle/>
                    <a:p>
                      <a:pPr algn="ctr"/>
                      <a:r>
                        <a:rPr lang="ko-KR" sz="20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10월 ____일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44376"/>
                  </a:ext>
                </a:extLst>
              </a:tr>
              <a:tr h="7648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회원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마케팅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44904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F51A2679-982F-5BAF-6D88-8B6A0732D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344589"/>
              </p:ext>
            </p:extLst>
          </p:nvPr>
        </p:nvGraphicFramePr>
        <p:xfrm>
          <a:off x="6238875" y="3821660"/>
          <a:ext cx="2667000" cy="151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882502632"/>
                    </a:ext>
                  </a:extLst>
                </a:gridCol>
              </a:tblGrid>
              <a:tr h="691982">
                <a:tc>
                  <a:txBody>
                    <a:bodyPr/>
                    <a:lstStyle/>
                    <a:p>
                      <a:pPr algn="ctr"/>
                      <a:r>
                        <a:rPr lang="ko-KR" sz="20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1월 ____일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44376"/>
                  </a:ext>
                </a:extLst>
              </a:tr>
              <a:tr h="7648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지도력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모금 활동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44904"/>
                  </a:ext>
                </a:extLst>
              </a:tr>
            </a:tbl>
          </a:graphicData>
        </a:graphic>
      </p:graphicFrame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3BE1B292-60C9-3E86-E35E-348BC14D7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12266"/>
              </p:ext>
            </p:extLst>
          </p:nvPr>
        </p:nvGraphicFramePr>
        <p:xfrm>
          <a:off x="9304020" y="3821660"/>
          <a:ext cx="2667000" cy="150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882502632"/>
                    </a:ext>
                  </a:extLst>
                </a:gridCol>
              </a:tblGrid>
              <a:tr h="682925">
                <a:tc>
                  <a:txBody>
                    <a:bodyPr/>
                    <a:lstStyle/>
                    <a:p>
                      <a:pPr algn="ctr"/>
                      <a:r>
                        <a:rPr lang="ko-KR" sz="20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4월 ____일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44376"/>
                  </a:ext>
                </a:extLst>
              </a:tr>
              <a:tr h="7648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표창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sz="2400" dirty="0">
                          <a:solidFill>
                            <a:srgbClr val="002060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Calibri" panose="020F0502020204030204" pitchFamily="34" charset="0"/>
                        </a:rPr>
                        <a:t>준비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244904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E0E780-065D-131E-7D86-50AF5FE0254A}"/>
              </a:ext>
            </a:extLst>
          </p:cNvPr>
          <p:cNvCxnSpPr>
            <a:cxnSpLocks/>
          </p:cNvCxnSpPr>
          <p:nvPr/>
        </p:nvCxnSpPr>
        <p:spPr bwMode="auto">
          <a:xfrm>
            <a:off x="465201" y="1912455"/>
            <a:ext cx="4563999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6332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B93FCC-63BC-A6B6-79AD-0005AA412D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2" name="Page Number - Blue">
            <a:extLst>
              <a:ext uri="{FF2B5EF4-FFF2-40B4-BE49-F238E27FC236}">
                <a16:creationId xmlns:a16="http://schemas.microsoft.com/office/drawing/2014/main" id="{D58306AF-9124-D8F4-2499-B4C1E9C4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E9A1FCC6-2FE3-30AA-D60A-9E4366B49780}"/>
              </a:ext>
            </a:extLst>
          </p:cNvPr>
          <p:cNvSpPr/>
          <p:nvPr/>
        </p:nvSpPr>
        <p:spPr>
          <a:xfrm rot="10800000">
            <a:off x="0" y="-1"/>
            <a:ext cx="4343400" cy="5029200"/>
          </a:xfrm>
          <a:custGeom>
            <a:avLst/>
            <a:gdLst>
              <a:gd name="connsiteX0" fmla="*/ 0 w 1451806"/>
              <a:gd name="connsiteY0" fmla="*/ 2514600 h 2514600"/>
              <a:gd name="connsiteX1" fmla="*/ 1451806 w 1451806"/>
              <a:gd name="connsiteY1" fmla="*/ 0 h 2514600"/>
              <a:gd name="connsiteX2" fmla="*/ 1451806 w 1451806"/>
              <a:gd name="connsiteY2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806" h="2514600">
                <a:moveTo>
                  <a:pt x="0" y="2514600"/>
                </a:moveTo>
                <a:lnTo>
                  <a:pt x="1451806" y="0"/>
                </a:lnTo>
                <a:lnTo>
                  <a:pt x="1451806" y="251460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9800000" scaled="0"/>
          </a:gradFill>
          <a:ln w="29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EAB49D99-04AC-DFC1-9AB8-E98ECAE78DAA}"/>
              </a:ext>
            </a:extLst>
          </p:cNvPr>
          <p:cNvSpPr/>
          <p:nvPr/>
        </p:nvSpPr>
        <p:spPr>
          <a:xfrm rot="10800000">
            <a:off x="0" y="-21515"/>
            <a:ext cx="3429041" cy="4179604"/>
          </a:xfrm>
          <a:custGeom>
            <a:avLst/>
            <a:gdLst>
              <a:gd name="connsiteX0" fmla="*/ 0 w 2111717"/>
              <a:gd name="connsiteY0" fmla="*/ 3657600 h 3657599"/>
              <a:gd name="connsiteX1" fmla="*/ 2111718 w 2111717"/>
              <a:gd name="connsiteY1" fmla="*/ 0 h 3657599"/>
              <a:gd name="connsiteX2" fmla="*/ 2111718 w 2111717"/>
              <a:gd name="connsiteY2" fmla="*/ 3657600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1717" h="3657599">
                <a:moveTo>
                  <a:pt x="0" y="3657600"/>
                </a:moveTo>
                <a:lnTo>
                  <a:pt x="2111718" y="0"/>
                </a:lnTo>
                <a:lnTo>
                  <a:pt x="2111718" y="3657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Headline">
            <a:extLst>
              <a:ext uri="{FF2B5EF4-FFF2-40B4-BE49-F238E27FC236}">
                <a16:creationId xmlns:a16="http://schemas.microsoft.com/office/drawing/2014/main" id="{3D068CE8-71DB-9C63-97D1-F475CA606F73}"/>
              </a:ext>
            </a:extLst>
          </p:cNvPr>
          <p:cNvSpPr txBox="1">
            <a:spLocks/>
          </p:cNvSpPr>
          <p:nvPr/>
        </p:nvSpPr>
        <p:spPr>
          <a:xfrm>
            <a:off x="593938" y="990600"/>
            <a:ext cx="1353273" cy="9653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2400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의제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CB713-2B45-C3EF-E6CF-D3DF12C83C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69" y="5944675"/>
            <a:ext cx="739156" cy="702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AA464-1B03-DF12-0F05-4FB42B438932}"/>
              </a:ext>
            </a:extLst>
          </p:cNvPr>
          <p:cNvSpPr txBox="1"/>
          <p:nvPr/>
        </p:nvSpPr>
        <p:spPr>
          <a:xfrm>
            <a:off x="5334000" y="2362200"/>
            <a:ext cx="4263390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초청 연사</a:t>
            </a: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프레젠테이션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의견 교환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 자료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클럽의 문제점과 성공</a:t>
            </a:r>
          </a:p>
          <a:p>
            <a:pPr marL="403225" indent="-403225">
              <a:spcBef>
                <a:spcPts val="800"/>
              </a:spcBef>
              <a:spcAft>
                <a:spcPts val="1200"/>
              </a:spcAft>
              <a:buClr>
                <a:schemeClr val="accent1"/>
              </a:buClr>
              <a:buFont typeface="Wingdings 3" panose="05040102010807070707" pitchFamily="18" charset="2"/>
              <a:buChar char="u"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목표, 행사 및 다음 단계</a:t>
            </a:r>
          </a:p>
        </p:txBody>
      </p:sp>
    </p:spTree>
    <p:extLst>
      <p:ext uri="{BB962C8B-B14F-4D97-AF65-F5344CB8AC3E}">
        <p14:creationId xmlns:p14="http://schemas.microsoft.com/office/powerpoint/2010/main" val="368141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EC7E90DB-B1B5-FEBC-30C9-D7ADA059F292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ackground - Solid">
            <a:extLst>
              <a:ext uri="{FF2B5EF4-FFF2-40B4-BE49-F238E27FC236}">
                <a16:creationId xmlns:a16="http://schemas.microsoft.com/office/drawing/2014/main" id="{26C9493D-B927-21D3-4B4F-86EA848474B2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ED813-A4E2-8BA3-938D-AEB2FE9C03F6}"/>
              </a:ext>
            </a:extLst>
          </p:cNvPr>
          <p:cNvSpPr txBox="1"/>
          <p:nvPr/>
        </p:nvSpPr>
        <p:spPr>
          <a:xfrm>
            <a:off x="609600" y="1216371"/>
            <a:ext cx="3429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초청 연사</a:t>
            </a:r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 프레젠테이션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3D2D0-F0F3-52BD-05E3-E78024C68E06}"/>
              </a:ext>
            </a:extLst>
          </p:cNvPr>
          <p:cNvSpPr txBox="1"/>
          <p:nvPr/>
        </p:nvSpPr>
        <p:spPr>
          <a:xfrm>
            <a:off x="31645" y="871368"/>
            <a:ext cx="457200" cy="16001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388616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EC7E90DB-B1B5-FEBC-30C9-D7ADA059F292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Background - Solid">
            <a:extLst>
              <a:ext uri="{FF2B5EF4-FFF2-40B4-BE49-F238E27FC236}">
                <a16:creationId xmlns:a16="http://schemas.microsoft.com/office/drawing/2014/main" id="{26C9493D-B927-21D3-4B4F-86EA848474B2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ED813-A4E2-8BA3-938D-AEB2FE9C03F6}"/>
              </a:ext>
            </a:extLst>
          </p:cNvPr>
          <p:cNvSpPr txBox="1"/>
          <p:nvPr/>
        </p:nvSpPr>
        <p:spPr>
          <a:xfrm>
            <a:off x="609600" y="1216371"/>
            <a:ext cx="3429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sz="3200" dirty="0">
                <a:solidFill>
                  <a:schemeClr val="accent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" panose="020F0502020204030204" pitchFamily="34" charset="0"/>
              </a:rPr>
              <a:t>의견 교환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3D2D0-F0F3-52BD-05E3-E78024C68E06}"/>
              </a:ext>
            </a:extLst>
          </p:cNvPr>
          <p:cNvSpPr txBox="1"/>
          <p:nvPr/>
        </p:nvSpPr>
        <p:spPr>
          <a:xfrm>
            <a:off x="31645" y="871368"/>
            <a:ext cx="457200" cy="16001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3000" dirty="0" err="1"/>
          </a:p>
        </p:txBody>
      </p:sp>
    </p:spTree>
    <p:extLst>
      <p:ext uri="{BB962C8B-B14F-4D97-AF65-F5344CB8AC3E}">
        <p14:creationId xmlns:p14="http://schemas.microsoft.com/office/powerpoint/2010/main" val="3322981433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ght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A8C181-E056-415E-9B59-40F04FA43837}">
  <ds:schemaRefs>
    <ds:schemaRef ds:uri="a7495015-d16d-4dd1-a72f-488cd8119f34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41457</TotalTime>
  <Words>2639</Words>
  <Application>Microsoft Office PowerPoint</Application>
  <PresentationFormat>Widescreen</PresentationFormat>
  <Paragraphs>448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굴림</vt:lpstr>
      <vt:lpstr>Arial</vt:lpstr>
      <vt:lpstr>Calibri</vt:lpstr>
      <vt:lpstr>Helvetica</vt:lpstr>
      <vt:lpstr>Helvetica Neue</vt:lpstr>
      <vt:lpstr>Open Sans Regular</vt:lpstr>
      <vt:lpstr>Segoe UI</vt:lpstr>
      <vt:lpstr>Wingdings 3</vt:lpstr>
      <vt:lpstr>ヒラギノ角ゴ Pro W3</vt:lpstr>
      <vt:lpstr>Dark Background</vt:lpstr>
      <vt:lpstr>Light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Wielgus, Natalie</cp:lastModifiedBy>
  <cp:revision>1897</cp:revision>
  <cp:lastPrinted>2022-03-03T14:34:46Z</cp:lastPrinted>
  <dcterms:created xsi:type="dcterms:W3CDTF">2016-11-15T15:12:50Z</dcterms:created>
  <dcterms:modified xsi:type="dcterms:W3CDTF">2024-05-20T15:38:45Z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