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1" r:id="rId6"/>
  </p:sldMasterIdLst>
  <p:notesMasterIdLst>
    <p:notesMasterId r:id="rId29"/>
  </p:notesMasterIdLst>
  <p:handoutMasterIdLst>
    <p:handoutMasterId r:id="rId30"/>
  </p:handoutMasterIdLst>
  <p:sldIdLst>
    <p:sldId id="305" r:id="rId7"/>
    <p:sldId id="258" r:id="rId8"/>
    <p:sldId id="336" r:id="rId9"/>
    <p:sldId id="337" r:id="rId10"/>
    <p:sldId id="340" r:id="rId11"/>
    <p:sldId id="286" r:id="rId12"/>
    <p:sldId id="285" r:id="rId13"/>
    <p:sldId id="353" r:id="rId14"/>
    <p:sldId id="341" r:id="rId15"/>
    <p:sldId id="344" r:id="rId16"/>
    <p:sldId id="345" r:id="rId17"/>
    <p:sldId id="342" r:id="rId18"/>
    <p:sldId id="346" r:id="rId19"/>
    <p:sldId id="347" r:id="rId20"/>
    <p:sldId id="349" r:id="rId21"/>
    <p:sldId id="289" r:id="rId22"/>
    <p:sldId id="287" r:id="rId23"/>
    <p:sldId id="357" r:id="rId24"/>
    <p:sldId id="350" r:id="rId25"/>
    <p:sldId id="351" r:id="rId26"/>
    <p:sldId id="355" r:id="rId27"/>
    <p:sldId id="301" r:id="rId28"/>
  </p:sldIdLst>
  <p:sldSz cx="16249650" cy="9144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1pPr>
    <a:lvl2pPr marL="81258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2pPr>
    <a:lvl3pPr marL="16251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3pPr>
    <a:lvl4pPr marL="24377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4pPr>
    <a:lvl5pPr marL="325032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5pPr>
    <a:lvl6pPr marL="4062908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6pPr>
    <a:lvl7pPr marL="4875489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7pPr>
    <a:lvl8pPr marL="5688071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8pPr>
    <a:lvl9pPr marL="6500652" algn="l" defTabSz="1625163" rtl="0" eaLnBrk="1" latinLnBrk="0" hangingPunct="1">
      <a:defRPr kern="1200">
        <a:solidFill>
          <a:schemeClr val="tx1"/>
        </a:solidFill>
        <a:latin typeface="Arial" pitchFamily="34" charset="0"/>
        <a:ea typeface="ヒラギノ角ゴ Pro W3" pitchFamily="12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5118" userDrawn="1">
          <p15:clr>
            <a:srgbClr val="A4A3A4"/>
          </p15:clr>
        </p15:guide>
        <p15:guide id="5" orient="horz" pos="1216" userDrawn="1">
          <p15:clr>
            <a:srgbClr val="A4A3A4"/>
          </p15:clr>
        </p15:guide>
        <p15:guide id="6" orient="horz" pos="896" userDrawn="1">
          <p15:clr>
            <a:srgbClr val="A4A3A4"/>
          </p15:clr>
        </p15:guide>
        <p15:guide id="7" orient="horz" pos="5504" userDrawn="1">
          <p15:clr>
            <a:srgbClr val="A4A3A4"/>
          </p15:clr>
        </p15:guide>
        <p15:guide id="8" pos="853" userDrawn="1">
          <p15:clr>
            <a:srgbClr val="A4A3A4"/>
          </p15:clr>
        </p15:guide>
        <p15:guide id="9" pos="9383" userDrawn="1">
          <p15:clr>
            <a:srgbClr val="A4A3A4"/>
          </p15:clr>
        </p15:guide>
        <p15:guide id="10" orient="horz" pos="5376" userDrawn="1">
          <p15:clr>
            <a:srgbClr val="A4A3A4"/>
          </p15:clr>
        </p15:guide>
        <p15:guide id="11" orient="horz" pos="2112" userDrawn="1">
          <p15:clr>
            <a:srgbClr val="A4A3A4"/>
          </p15:clr>
        </p15:guide>
        <p15:guide id="12" pos="4777" userDrawn="1">
          <p15:clr>
            <a:srgbClr val="A4A3A4"/>
          </p15:clr>
        </p15:guide>
        <p15:guide id="13" pos="5459" userDrawn="1">
          <p15:clr>
            <a:srgbClr val="A4A3A4"/>
          </p15:clr>
        </p15:guide>
        <p15:guide id="14" orient="horz" pos="2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mara" initials="TO" lastIdx="2" clrIdx="0">
    <p:extLst/>
  </p:cmAuthor>
  <p:cmAuthor id="2" name="Tamara Osheroff" initials="TO" lastIdx="2" clrIdx="1">
    <p:extLst/>
  </p:cmAuthor>
  <p:cmAuthor id="3" name="Tamara Osheroff" initials="TO [2]" lastIdx="1" clrIdx="2">
    <p:extLst/>
  </p:cmAuthor>
  <p:cmAuthor id="4" name="Tamara Osheroff" initials="TO [3]" lastIdx="1" clrIdx="3">
    <p:extLst/>
  </p:cmAuthor>
  <p:cmAuthor id="5" name="Tamara Osheroff" initials="TO [4]" lastIdx="1" clrIdx="4">
    <p:extLst/>
  </p:cmAuthor>
  <p:cmAuthor id="6" name="Tamara Osheroff" initials="TO [5]" lastIdx="1" clrIdx="5">
    <p:extLst/>
  </p:cmAuthor>
  <p:cmAuthor id="7" name="Tamara Osheroff" initials="TO [6]" lastIdx="1" clrIdx="6">
    <p:extLst/>
  </p:cmAuthor>
  <p:cmAuthor id="8" name="Tamara Osheroff" initials="TO [7]" lastIdx="1" clrIdx="7">
    <p:extLst/>
  </p:cmAuthor>
  <p:cmAuthor id="9" name="Tamara Osheroff" initials="TO [8]" lastIdx="1" clrIdx="8">
    <p:extLst/>
  </p:cmAuthor>
  <p:cmAuthor id="10" name="Tamara Osheroff" initials="TO [9]" lastIdx="1" clrIdx="9">
    <p:extLst/>
  </p:cmAuthor>
  <p:cmAuthor id="11" name="Tamara Osheroff" initials="TO [10]" lastIdx="1" clrIdx="10">
    <p:extLst/>
  </p:cmAuthor>
  <p:cmAuthor id="12" name="Tamara Osheroff" initials="TO [11]" lastIdx="1" clrIdx="11">
    <p:extLst/>
  </p:cmAuthor>
  <p:cmAuthor id="13" name="Tamara Osheroff" initials="TO [12]" lastIdx="1" clrIdx="12">
    <p:extLst/>
  </p:cmAuthor>
  <p:cmAuthor id="14" name="Tamara Osheroff" initials="TO [13]" lastIdx="1" clrIdx="13">
    <p:extLst/>
  </p:cmAuthor>
  <p:cmAuthor id="15" name="Tamara Osheroff" initials="TO [14]" lastIdx="1" clrIdx="14">
    <p:extLst/>
  </p:cmAuthor>
  <p:cmAuthor id="16" name="Tamara Osheroff" initials="TO [14] [2]" lastIdx="1" clrIdx="1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8D"/>
    <a:srgbClr val="004BD2"/>
    <a:srgbClr val="FBC40E"/>
    <a:srgbClr val="ADB9CA"/>
    <a:srgbClr val="8343C9"/>
    <a:srgbClr val="766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586" autoAdjust="0"/>
    <p:restoredTop sz="81625" autoAdjust="0"/>
  </p:normalViewPr>
  <p:slideViewPr>
    <p:cSldViewPr snapToGrid="0" showGuides="1">
      <p:cViewPr>
        <p:scale>
          <a:sx n="79" d="100"/>
          <a:sy n="79" d="100"/>
        </p:scale>
        <p:origin x="1920" y="208"/>
      </p:cViewPr>
      <p:guideLst>
        <p:guide orient="horz" pos="2880"/>
        <p:guide pos="5118"/>
        <p:guide orient="horz" pos="1216"/>
        <p:guide orient="horz" pos="896"/>
        <p:guide orient="horz" pos="5504"/>
        <p:guide pos="853"/>
        <p:guide pos="9383"/>
        <p:guide orient="horz" pos="5376"/>
        <p:guide orient="horz" pos="2112"/>
        <p:guide pos="4777"/>
        <p:guide pos="5459"/>
        <p:guide orient="horz" pos="2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howGuides="1">
      <p:cViewPr varScale="1">
        <p:scale>
          <a:sx n="78" d="100"/>
          <a:sy n="78" d="100"/>
        </p:scale>
        <p:origin x="2995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customXml" Target="../customXml/item5.xml"/><Relationship Id="rId30" Type="http://schemas.openxmlformats.org/officeDocument/2006/relationships/handoutMaster" Target="handoutMasters/handout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89638C7-9707-45AE-AE83-92CE285BD967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5280" tIns="47640" rIns="95280" bIns="4764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5280" tIns="47640" rIns="95280" bIns="47640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1E64A479-6DF5-45F9-A38D-2D86FF822E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621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2" y="0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t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DA1377C3-FA04-4196-A641-E871B28A80A8}" type="datetimeFigureOut">
              <a:rPr lang="en-US"/>
              <a:pPr>
                <a:defRPr/>
              </a:pPr>
              <a:t>12/1/17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60375" y="720725"/>
            <a:ext cx="6396038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29" tIns="48164" rIns="96329" bIns="48164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3" y="4560984"/>
            <a:ext cx="5850835" cy="4319714"/>
          </a:xfrm>
          <a:prstGeom prst="rect">
            <a:avLst/>
          </a:prstGeom>
        </p:spPr>
        <p:txBody>
          <a:bodyPr vert="horz" lIns="96329" tIns="48164" rIns="96329" bIns="4816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8662"/>
            <a:ext cx="3170583" cy="480887"/>
          </a:xfrm>
          <a:prstGeom prst="rect">
            <a:avLst/>
          </a:prstGeom>
        </p:spPr>
        <p:txBody>
          <a:bodyPr vert="horz" lIns="96329" tIns="48164" rIns="96329" bIns="48164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2" y="9118662"/>
            <a:ext cx="3170583" cy="480887"/>
          </a:xfrm>
          <a:prstGeom prst="rect">
            <a:avLst/>
          </a:prstGeom>
        </p:spPr>
        <p:txBody>
          <a:bodyPr vert="horz" wrap="square" lIns="96329" tIns="48164" rIns="96329" bIns="48164" numCol="1" anchor="b" anchorCtr="0" compatLnSpc="1">
            <a:prstTxWarp prst="textNoShape">
              <a:avLst/>
            </a:prstTxWarp>
          </a:bodyPr>
          <a:lstStyle>
            <a:lvl1pPr algn="r">
              <a:defRPr sz="1300" smtClean="0">
                <a:latin typeface="Calibri" pitchFamily="34" charset="0"/>
              </a:defRPr>
            </a:lvl1pPr>
          </a:lstStyle>
          <a:p>
            <a:pPr>
              <a:defRPr/>
            </a:pPr>
            <a:fld id="{6627F33C-24D4-41C1-BFA2-68160C39F8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0692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812582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2pPr>
    <a:lvl3pPr marL="1625163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3pPr>
    <a:lvl4pPr marL="2437745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4pPr>
    <a:lvl5pPr marL="3250326" algn="l" rtl="0" eaLnBrk="0" fontAlgn="base" hangingPunct="0">
      <a:spcBef>
        <a:spcPct val="30000"/>
      </a:spcBef>
      <a:spcAft>
        <a:spcPct val="0"/>
      </a:spcAft>
      <a:defRPr sz="2133" kern="1200">
        <a:solidFill>
          <a:schemeClr val="tx1"/>
        </a:solidFill>
        <a:latin typeface="+mn-lt"/>
        <a:ea typeface="ヒラギノ角ゴ Pro W3" charset="0"/>
        <a:cs typeface="+mn-cs"/>
      </a:defRPr>
    </a:lvl5pPr>
    <a:lvl6pPr marL="4062908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4875489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5688071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6500652" algn="l" defTabSz="1625163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5763" y="692150"/>
            <a:ext cx="6146800" cy="34591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MS PGothic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9300" indent="-28733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52525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12900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74863" indent="-230188" eaLnBrk="0" hangingPunct="0">
              <a:spcBef>
                <a:spcPct val="30000"/>
              </a:spcBef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320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892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464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903663" indent="-230188" defTabSz="1219200" eaLnBrk="0" fontAlgn="base" hangingPunct="0">
              <a:spcBef>
                <a:spcPct val="3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4E390C0-E9A6-C745-9212-19842ADF1733}" type="slidenum">
              <a:rPr lang="en-US" altLang="en-US" sz="1200"/>
              <a:pPr eaLnBrk="1" hangingPunct="1">
                <a:spcBef>
                  <a:spcPct val="0"/>
                </a:spcBef>
              </a:pPr>
              <a:t>1</a:t>
            </a:fld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609347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712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57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715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6662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11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444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6292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4425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7443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6376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283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charset="0"/>
              <a:buNone/>
            </a:pP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5278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2405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4209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0069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2000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7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821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2133" kern="1200" dirty="0">
              <a:solidFill>
                <a:schemeClr val="tx1"/>
              </a:solidFill>
              <a:effectLst/>
              <a:latin typeface="+mn-lt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7F33C-24D4-41C1-BFA2-68160C39F89C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258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8956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13B6CF-6372-4870-B0E3-56572A5F98F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26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95652" y="5237934"/>
            <a:ext cx="7312343" cy="1032277"/>
          </a:xfrm>
        </p:spPr>
        <p:txBody>
          <a:bodyPr vert="horz" lIns="0" tIns="0" rIns="0" bIns="0" anchor="t" anchorCtr="0">
            <a:normAutofit/>
          </a:bodyPr>
          <a:lstStyle>
            <a:lvl1pPr marL="385087" indent="-385087" algn="r">
              <a:defRPr lang="en-US" sz="3199" b="0" i="0" kern="1200" dirty="0">
                <a:solidFill>
                  <a:schemeClr val="tx2"/>
                </a:solidFill>
                <a:latin typeface="Segoe UI Semibold" panose="020B0702040204020203" pitchFamily="34" charset="0"/>
                <a:ea typeface="ヒラギノ角ゴ Pro W3" pitchFamily="125" charset="-128"/>
                <a:cs typeface="Segoe UI Semibold" panose="020B07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7312342" y="7613038"/>
            <a:ext cx="8395653" cy="611616"/>
          </a:xfrm>
        </p:spPr>
        <p:txBody>
          <a:bodyPr lIns="0" tIns="0" rIns="0" bIns="0" anchor="t" anchorCtr="0"/>
          <a:lstStyle>
            <a:lvl1pPr marL="0" indent="0" algn="r">
              <a:buFont typeface="Arial" panose="020B0604020202020204" pitchFamily="34" charset="0"/>
              <a:buNone/>
              <a:defRPr lang="en-US" sz="2399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Click to edit Master subtitle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7853997" y="6441868"/>
            <a:ext cx="7853998" cy="611616"/>
          </a:xfrm>
        </p:spPr>
        <p:txBody>
          <a:bodyPr lIns="0" tIns="0" rIns="0" bIns="0" anchor="ctr" anchorCtr="0"/>
          <a:lstStyle>
            <a:lvl1pPr marL="0" indent="0" algn="r" rtl="0" fontAlgn="base">
              <a:spcBef>
                <a:spcPct val="0"/>
              </a:spcBef>
              <a:spcAft>
                <a:spcPct val="0"/>
              </a:spcAft>
              <a:buNone/>
              <a:defRPr lang="en-US" sz="2666" kern="1200" dirty="0">
                <a:solidFill>
                  <a:schemeClr val="tx1"/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lvl="0"/>
            <a:r>
              <a:rPr lang="en-US" dirty="0"/>
              <a:t>Click to edit Master subtitle style</a:t>
            </a:r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2"/>
          </p:nvPr>
        </p:nvSpPr>
        <p:spPr>
          <a:xfrm>
            <a:off x="7176929" y="8128003"/>
            <a:ext cx="8531066" cy="537406"/>
          </a:xfrm>
        </p:spPr>
        <p:txBody>
          <a:bodyPr lIns="0" anchor="ctr" anchorCtr="0"/>
          <a:lstStyle>
            <a:lvl1pPr marL="0" indent="0" algn="r">
              <a:buNone/>
              <a:defRPr lang="en-US" sz="2133" kern="1200" dirty="0">
                <a:solidFill>
                  <a:schemeClr val="tx1">
                    <a:lumMod val="40000"/>
                    <a:lumOff val="60000"/>
                  </a:schemeClr>
                </a:solidFill>
                <a:latin typeface="Segoe UI Light" panose="020B0502040204020203" pitchFamily="34" charset="0"/>
                <a:ea typeface="ヒラギノ角ゴ Pro W3" pitchFamily="125" charset="-128"/>
                <a:cs typeface="Segoe UI Light" panose="020B0502040204020203" pitchFamily="34" charset="0"/>
              </a:defRPr>
            </a:lvl1pPr>
          </a:lstStyle>
          <a:p>
            <a:pPr marL="0" lvl="0" indent="0" algn="r" rtl="0" eaLnBrk="1" fontAlgn="base" hangingPunct="1">
              <a:spcBef>
                <a:spcPct val="0"/>
              </a:spcBef>
              <a:spcAft>
                <a:spcPct val="0"/>
              </a:spcAft>
              <a:buFont typeface="Arial" pitchFamily="34" charset="0"/>
              <a:buNone/>
            </a:pPr>
            <a:r>
              <a:rPr lang="en-US" dirty="0"/>
              <a:t>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5572581" y="4411641"/>
            <a:ext cx="3321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i="0" dirty="0">
                <a:latin typeface="Helvetica Regular" charset="0"/>
              </a:rPr>
              <a:t>TM</a:t>
            </a:r>
            <a:endParaRPr lang="en-US" sz="1400" b="0" i="0" dirty="0"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67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9895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reak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7393591" y="5283200"/>
            <a:ext cx="1462469" cy="85344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marR="0" indent="-812490" algn="ctr" defTabSz="1218735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998" b="0" i="0" u="none" strike="noStrike" cap="none" normalizeH="0" dirty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41655" y="4165600"/>
            <a:ext cx="15166340" cy="914400"/>
          </a:xfrm>
          <a:noFill/>
        </p:spPr>
        <p:txBody>
          <a:bodyPr anchor="ctr" anchorCtr="0">
            <a:normAutofit/>
          </a:bodyPr>
          <a:lstStyle>
            <a:lvl1pPr marL="0" indent="0" algn="ctr">
              <a:buNone/>
              <a:defRPr sz="5998" b="0" i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lvl="0"/>
            <a:r>
              <a:rPr lang="en-US" alt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140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5" y="1930400"/>
            <a:ext cx="15166340" cy="5994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/>
            </a:lvl3pPr>
          </a:lstStyle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11328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8"/>
          <p:cNvSpPr>
            <a:spLocks noGrp="1"/>
          </p:cNvSpPr>
          <p:nvPr>
            <p:ph sz="quarter" idx="10" hasCustomPrompt="1"/>
          </p:nvPr>
        </p:nvSpPr>
        <p:spPr>
          <a:xfrm>
            <a:off x="541658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8398476" y="1930400"/>
            <a:ext cx="7309522" cy="6502400"/>
          </a:xfrm>
        </p:spPr>
        <p:txBody>
          <a:bodyPr/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</a:lstStyle>
          <a:p>
            <a:pPr marL="306800" marR="0" lvl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Click to edit Master text styles</a:t>
            </a:r>
          </a:p>
          <a:p>
            <a:pPr marL="994454" marR="0" lvl="1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/>
            </a:pPr>
            <a:r>
              <a:rPr kumimoji="0" lang="en-US" altLang="en-US" sz="2133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 Second level</a:t>
            </a:r>
          </a:p>
          <a:p>
            <a:pPr marL="1525536" marR="0" lvl="2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66" b="0" i="0" u="none" strike="noStrike" kern="0" cap="none" spc="0" normalizeH="0" baseline="0" noProof="0" dirty="0">
                <a:ln>
                  <a:noFill/>
                </a:ln>
                <a:solidFill>
                  <a:srgbClr val="33373B"/>
                </a:solidFill>
                <a:effectLst/>
                <a:uLnTx/>
                <a:uFillTx/>
                <a:latin typeface="+mn-lt"/>
                <a:ea typeface="ヒラギノ角ゴ Pro W3" charset="0"/>
              </a:rPr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1065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967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0" y="0"/>
            <a:ext cx="16249650" cy="914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61443-E28E-4D3A-8F6E-F566776CD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701" y="2279654"/>
            <a:ext cx="14015323" cy="3803650"/>
          </a:xfrm>
        </p:spPr>
        <p:txBody>
          <a:bodyPr anchor="b"/>
          <a:lstStyle>
            <a:lvl1pPr>
              <a:defRPr sz="79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9C1399A-8443-4862-B137-45DF331AC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701" y="6119287"/>
            <a:ext cx="14015323" cy="2000249"/>
          </a:xfrm>
        </p:spPr>
        <p:txBody>
          <a:bodyPr/>
          <a:lstStyle>
            <a:lvl1pPr marL="0" indent="0">
              <a:buNone/>
              <a:defRPr sz="3199">
                <a:solidFill>
                  <a:schemeClr val="tx1">
                    <a:tint val="75000"/>
                  </a:schemeClr>
                </a:solidFill>
              </a:defRPr>
            </a:lvl1pPr>
            <a:lvl2pPr marL="609353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2pPr>
            <a:lvl3pPr marL="1218705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3pPr>
            <a:lvl4pPr marL="182805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74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676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611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546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482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E20469-AFE1-4160-AFB3-F7235FFE5E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7164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6C5F329C-5F45-4E75-B377-D42A12F741D5}" type="datetimeFigureOut">
              <a:rPr lang="en-US" smtClean="0"/>
              <a:pPr/>
              <a:t>12/1/17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794D8A-2B22-40C3-A85B-BE0B8297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82697" y="8475136"/>
            <a:ext cx="5484257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4D12C-4049-4AF1-9E85-40738A78A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6315" y="8475136"/>
            <a:ext cx="3656171" cy="48683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Helvetica Regular" charset="0"/>
              </a:defRPr>
            </a:lvl1pPr>
          </a:lstStyle>
          <a:p>
            <a:fld id="{53DF6F15-8C36-42E4-BC7D-6090444AA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185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49650" cy="9144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131" baseline="0">
                <a:latin typeface="Georgia"/>
                <a:cs typeface="Georgia"/>
              </a:defRPr>
            </a:lvl1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05886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1">
            <a:alphaModFix amt="40000"/>
          </a:blip>
          <a:srcRect r="2918"/>
          <a:stretch/>
        </p:blipFill>
        <p:spPr>
          <a:xfrm>
            <a:off x="1" y="0"/>
            <a:ext cx="16249648" cy="9144000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1655" y="406400"/>
            <a:ext cx="15166340" cy="10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1655" y="1926357"/>
            <a:ext cx="15166340" cy="6506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 Second level</a:t>
            </a:r>
          </a:p>
          <a:p>
            <a:pPr lvl="2"/>
            <a:r>
              <a:rPr lang="en-US" altLang="en-US" dirty="0"/>
              <a:t>Third level</a:t>
            </a:r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4963219" y="8549717"/>
            <a:ext cx="744776" cy="297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333" b="0" i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333" b="0" i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3EFE540-7DA2-4D3A-8B7C-5B620E1BC9F3}"/>
              </a:ext>
            </a:extLst>
          </p:cNvPr>
          <p:cNvSpPr txBox="1"/>
          <p:nvPr userDrawn="1"/>
        </p:nvSpPr>
        <p:spPr>
          <a:xfrm>
            <a:off x="312493" y="8523923"/>
            <a:ext cx="9437297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b="0" i="0" dirty="0" smtClean="0">
                <a:latin typeface="Helvetica Regular" charset="0"/>
                <a:ea typeface="Helvetica Regular" charset="0"/>
                <a:cs typeface="Helvetica Regular" charset="0"/>
              </a:rPr>
              <a:t>© 2017 Lions Clubs International. 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76" r:id="rId2"/>
    <p:sldLayoutId id="2147483751" r:id="rId3"/>
    <p:sldLayoutId id="2147483752" r:id="rId4"/>
    <p:sldLayoutId id="2147483758" r:id="rId5"/>
    <p:sldLayoutId id="2147483762" r:id="rId6"/>
    <p:sldLayoutId id="2147483777" r:id="rId7"/>
    <p:sldLayoutId id="2147483773" r:id="rId8"/>
    <p:sldLayoutId id="2147483774" r:id="rId9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32" b="0" i="0">
          <a:solidFill>
            <a:schemeClr val="accent6"/>
          </a:solidFill>
          <a:latin typeface="Helvetica Regular" charset="0"/>
          <a:ea typeface="Helvetica Regular" charset="0"/>
          <a:cs typeface="Helvetica Regular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32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609368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6pPr>
      <a:lvl7pPr marL="1218735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7pPr>
      <a:lvl8pPr marL="1828103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8pPr>
      <a:lvl9pPr marL="2437470" algn="l" rtl="0" eaLnBrk="1" fontAlgn="base" hangingPunct="1">
        <a:spcBef>
          <a:spcPct val="0"/>
        </a:spcBef>
        <a:spcAft>
          <a:spcPct val="0"/>
        </a:spcAft>
        <a:defRPr sz="3199">
          <a:solidFill>
            <a:schemeClr val="tx2"/>
          </a:solidFill>
          <a:latin typeface="Arial" charset="0"/>
        </a:defRPr>
      </a:lvl9pPr>
    </p:titleStyle>
    <p:bodyStyle>
      <a:lvl1pPr marL="306800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399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1pPr>
      <a:lvl2pPr marL="994454" indent="-302569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2133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2pPr>
      <a:lvl3pPr marL="1525536" indent="-3068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6" b="0" i="0">
          <a:solidFill>
            <a:schemeClr val="tx1"/>
          </a:solidFill>
          <a:latin typeface="Helvetica Regular" charset="0"/>
          <a:ea typeface="Helvetica Regular" charset="0"/>
          <a:cs typeface="Helvetica Regular" charset="0"/>
        </a:defRPr>
      </a:lvl3pPr>
      <a:lvl4pPr marL="2130672" indent="-302569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744271" indent="-3068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2133">
          <a:solidFill>
            <a:schemeClr val="tx1"/>
          </a:solidFill>
          <a:latin typeface="+mn-lt"/>
          <a:ea typeface="ヒラギノ角ゴ Pro W3" charset="0"/>
        </a:defRPr>
      </a:lvl5pPr>
      <a:lvl6pPr marL="3046838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6pPr>
      <a:lvl7pPr marL="3656206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7pPr>
      <a:lvl8pPr marL="4265573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8pPr>
      <a:lvl9pPr marL="4874941" algn="l" rtl="0" eaLnBrk="1" fontAlgn="base" hangingPunct="1">
        <a:spcBef>
          <a:spcPct val="20000"/>
        </a:spcBef>
        <a:spcAft>
          <a:spcPct val="0"/>
        </a:spcAft>
        <a:buChar char="»"/>
        <a:defRPr sz="3199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36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735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10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470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6838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206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573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4941" algn="l" defTabSz="1218735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9895" userDrawn="1">
          <p15:clr>
            <a:srgbClr val="F26B43"/>
          </p15:clr>
        </p15:guide>
        <p15:guide id="3" pos="34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www.youtube.com/watch?v=w9KmkBH5uLc" TargetMode="External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5541" b="18582"/>
          <a:stretch/>
        </p:blipFill>
        <p:spPr>
          <a:xfrm>
            <a:off x="8916" y="0"/>
            <a:ext cx="16231818" cy="713232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179" name="Subtitle 2"/>
          <p:cNvSpPr txBox="1">
            <a:spLocks/>
          </p:cNvSpPr>
          <p:nvPr/>
        </p:nvSpPr>
        <p:spPr bwMode="auto">
          <a:xfrm>
            <a:off x="0" y="1812980"/>
            <a:ext cx="16249650" cy="2721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ko-KR" altLang="en-US" sz="18500" spc="-300" dirty="0">
                <a:latin typeface="Arial" charset="0"/>
                <a:ea typeface="Arial" charset="0"/>
                <a:cs typeface="Arial" charset="0"/>
              </a:rPr>
              <a:t>지금 시작</a:t>
            </a:r>
            <a:r>
              <a:rPr lang="en-US" altLang="ko-KR" sz="18500" spc="-300" dirty="0">
                <a:latin typeface="Arial" charset="0"/>
                <a:ea typeface="Arial" charset="0"/>
                <a:cs typeface="Arial" charset="0"/>
              </a:rPr>
              <a:t>!</a:t>
            </a:r>
            <a:endParaRPr lang="en-US" altLang="en-US" sz="185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Subtitle 2"/>
          <p:cNvSpPr txBox="1">
            <a:spLocks/>
          </p:cNvSpPr>
          <p:nvPr/>
        </p:nvSpPr>
        <p:spPr bwMode="auto">
          <a:xfrm>
            <a:off x="4739481" y="5260628"/>
            <a:ext cx="6770688" cy="73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en-US" altLang="en-US" sz="2488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8" name="Subtitle 2"/>
          <p:cNvSpPr txBox="1">
            <a:spLocks/>
          </p:cNvSpPr>
          <p:nvPr/>
        </p:nvSpPr>
        <p:spPr bwMode="auto">
          <a:xfrm>
            <a:off x="-26893" y="950318"/>
            <a:ext cx="16249650" cy="1009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ko-KR" altLang="en-US" sz="5400" dirty="0">
                <a:latin typeface="Arial" charset="0"/>
                <a:ea typeface="Arial" charset="0"/>
                <a:cs typeface="Arial" charset="0"/>
              </a:rPr>
              <a:t>당뇨병 퇴치에 함께해 주십시오</a:t>
            </a:r>
            <a:endParaRPr lang="en-US" alt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Subtitle 2"/>
          <p:cNvSpPr txBox="1">
            <a:spLocks/>
          </p:cNvSpPr>
          <p:nvPr/>
        </p:nvSpPr>
        <p:spPr bwMode="auto">
          <a:xfrm>
            <a:off x="26894" y="4593631"/>
            <a:ext cx="16069235" cy="91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62333" tIns="81167" rIns="162333" bIns="81167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endParaRPr lang="en-US" altLang="en-US" sz="3600" spc="3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>
            <a:off x="2850776" y="4719525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2850776" y="1989776"/>
            <a:ext cx="10327342" cy="0"/>
          </a:xfrm>
          <a:prstGeom prst="line">
            <a:avLst/>
          </a:prstGeom>
          <a:ln w="1905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EFE540-7DA2-4D3A-8B7C-5B620E1BC9F3}"/>
              </a:ext>
            </a:extLst>
          </p:cNvPr>
          <p:cNvSpPr txBox="1"/>
          <p:nvPr/>
        </p:nvSpPr>
        <p:spPr>
          <a:xfrm>
            <a:off x="3039019" y="8523923"/>
            <a:ext cx="4966180" cy="31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22" dirty="0" smtClean="0">
                <a:latin typeface="Helvetica Regular" charset="0"/>
                <a:ea typeface="Helvetica Regular" charset="0"/>
                <a:cs typeface="Helvetica Regular" charset="0"/>
              </a:rPr>
              <a:t>WWSD3.KO</a:t>
            </a:r>
            <a:endParaRPr lang="en-US" sz="1422" b="0" i="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5233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전략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예방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관리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연구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247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당뇨병이란 무엇인가</a:t>
            </a:r>
            <a:r>
              <a:rPr lang="en-US" altLang="ko-KR" dirty="0">
                <a:latin typeface="Arial" charset="0"/>
                <a:ea typeface="Arial" charset="0"/>
                <a:cs typeface="Arial" charset="0"/>
              </a:rPr>
              <a:t>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44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당뇨병이란 무엇인가</a:t>
            </a:r>
            <a:r>
              <a:rPr lang="en-US" altLang="ko-KR" sz="4000" dirty="0">
                <a:latin typeface="Arial" charset="0"/>
                <a:ea typeface="Arial" charset="0"/>
                <a:cs typeface="Arial" charset="0"/>
              </a:rPr>
              <a:t>?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811755" y="2427705"/>
            <a:ext cx="12626140" cy="599440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당뇨병은 인체가 충분한 인슐린을 생성하지 못하거나 인슐린을 제대로 사용할 수 없을 때 발생하는 만성 질환입니다</a:t>
            </a:r>
            <a:r>
              <a:rPr lang="en-US" altLang="ko-KR" sz="40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27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ko-KR" alt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우리는 </a:t>
            </a:r>
            <a:r>
              <a:rPr lang="en-US" altLang="ko-KR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ko-KR" alt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가지 유형의 당뇨병과 싸우고 있습니다</a:t>
            </a:r>
            <a:r>
              <a:rPr lang="en-US" altLang="ko-KR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7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58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우리는 </a:t>
            </a:r>
            <a:r>
              <a:rPr lang="en-US" altLang="ko-KR" sz="4000" dirty="0">
                <a:latin typeface="Arial" charset="0"/>
                <a:ea typeface="Arial" charset="0"/>
                <a:cs typeface="Arial" charset="0"/>
              </a:rPr>
              <a:t>3</a:t>
            </a:r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가지 유형의 당뇨병과 싸우고 있습니다</a:t>
            </a:r>
            <a:r>
              <a:rPr lang="en-US" altLang="ko-KR" sz="40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290941" y="5208103"/>
            <a:ext cx="3771930" cy="3214001"/>
          </a:xfrm>
          <a:prstGeom prst="rect">
            <a:avLst/>
          </a:prstGeom>
        </p:spPr>
        <p:txBody>
          <a:bodyPr/>
          <a:lstStyle/>
          <a:p>
            <a:pPr marL="0" lvl="0" indent="0" algn="ctr">
              <a:buClr>
                <a:srgbClr val="00338D"/>
              </a:buClr>
              <a:buNone/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제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형 당뇨병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청소년 당뇨병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151916" y="2948002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880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Helvetica Regular" charset="0"/>
                <a:ea typeface="Helvetica Regular" charset="0"/>
                <a:cs typeface="Helvetica Regular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7018238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2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0884560" y="2908246"/>
            <a:ext cx="2017059" cy="2017059"/>
          </a:xfrm>
          <a:prstGeom prst="ellipse">
            <a:avLst/>
          </a:prstGeom>
          <a:solidFill>
            <a:srgbClr val="00338D"/>
          </a:solidFill>
          <a:ln w="76200">
            <a:headEnd type="none" w="med" len="med"/>
            <a:tailEnd type="none" w="med" len="med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indent="-609600" algn="ctr"/>
            <a:r>
              <a:rPr lang="en-US" sz="9600" dirty="0" smtClean="0">
                <a:solidFill>
                  <a:schemeClr val="bg1"/>
                </a:solidFill>
                <a:latin typeface="Helvetica Regular" charset="0"/>
                <a:ea typeface="Helvetica Regular" charset="0"/>
                <a:cs typeface="Helvetica Regular" charset="0"/>
              </a:rPr>
              <a:t>3</a:t>
            </a:r>
            <a:endParaRPr lang="en-US" sz="9600" dirty="0">
              <a:solidFill>
                <a:schemeClr val="bg1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6674096" y="5208103"/>
            <a:ext cx="2698504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ko-KR" altLang="en-US" sz="3200" kern="0" dirty="0">
                <a:latin typeface="Arial" charset="0"/>
                <a:ea typeface="Arial" charset="0"/>
                <a:cs typeface="Arial" charset="0"/>
              </a:rPr>
              <a:t>제</a:t>
            </a:r>
            <a:r>
              <a:rPr lang="en-US" altLang="ko-KR" sz="3200" kern="0" dirty="0">
                <a:latin typeface="Arial" charset="0"/>
                <a:ea typeface="Arial" charset="0"/>
                <a:cs typeface="Arial" charset="0"/>
              </a:rPr>
              <a:t>2</a:t>
            </a:r>
            <a:r>
              <a:rPr lang="ko-KR" altLang="en-US" sz="3200" kern="0" dirty="0">
                <a:latin typeface="Arial" charset="0"/>
                <a:ea typeface="Arial" charset="0"/>
                <a:cs typeface="Arial" charset="0"/>
              </a:rPr>
              <a:t>형 당뇨병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 txBox="1">
            <a:spLocks/>
          </p:cNvSpPr>
          <p:nvPr/>
        </p:nvSpPr>
        <p:spPr bwMode="auto">
          <a:xfrm>
            <a:off x="10003704" y="5208103"/>
            <a:ext cx="3771930" cy="321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marR="0" indent="-302569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egoe UI" panose="020B0502040204020203" pitchFamily="34" charset="0"/>
              <a:buChar char="—"/>
              <a:tabLst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marR="0" indent="-306800" algn="l" defTabSz="121873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Clr>
                <a:srgbClr val="00338D"/>
              </a:buClr>
              <a:buNone/>
            </a:pPr>
            <a:r>
              <a:rPr lang="ko-KR" altLang="en-US" sz="3200" kern="0" dirty="0">
                <a:latin typeface="Arial" charset="0"/>
                <a:ea typeface="Arial" charset="0"/>
                <a:cs typeface="Arial" charset="0"/>
              </a:rPr>
              <a:t>임신성 당뇨병</a:t>
            </a:r>
            <a:endParaRPr lang="en-US" sz="3200" kern="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20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당뇨병의 글로벌 영향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75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당뇨병은 세계적인 유행성 질병으로 간주됩니다</a:t>
            </a:r>
            <a:r>
              <a:rPr lang="en-US" altLang="ko-KR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79065" y="3343192"/>
            <a:ext cx="803065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s-IS" sz="96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4억2,200만</a:t>
            </a:r>
            <a:endParaRPr lang="en-US" sz="96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65259" y="3343192"/>
            <a:ext cx="6962274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s-IS" sz="9600" b="1" kern="0" dirty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6억 4,200만</a:t>
            </a:r>
            <a:endParaRPr lang="en-US" sz="88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65802" y="5357172"/>
            <a:ext cx="7057184" cy="1244851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현재 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4</a:t>
            </a: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억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2,200</a:t>
            </a: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만 명 발병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. 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xmlns="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309113" y="5357173"/>
            <a:ext cx="707456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lvl="1" indent="0" algn="ctr">
              <a:buNone/>
            </a:pPr>
            <a:r>
              <a:rPr lang="en-US" altLang="ko-KR" sz="2400" dirty="0">
                <a:latin typeface="Helvetica Regular" charset="0"/>
                <a:ea typeface="Helvetica Regular" charset="0"/>
                <a:cs typeface="Helvetica Regular" charset="0"/>
              </a:rPr>
              <a:t>2040</a:t>
            </a:r>
            <a:r>
              <a:rPr lang="ko-KR" altLang="en-US" sz="2400" dirty="0">
                <a:latin typeface="Helvetica Regular" charset="0"/>
                <a:ea typeface="Helvetica Regular" charset="0"/>
                <a:cs typeface="Helvetica Regular" charset="0"/>
              </a:rPr>
              <a:t>년까지 </a:t>
            </a:r>
            <a:r>
              <a:rPr lang="en-US" altLang="ko-KR" sz="2400" dirty="0">
                <a:latin typeface="Helvetica Regular" charset="0"/>
                <a:ea typeface="Helvetica Regular" charset="0"/>
                <a:cs typeface="Helvetica Regular" charset="0"/>
              </a:rPr>
              <a:t>6</a:t>
            </a:r>
            <a:r>
              <a:rPr lang="ko-KR" altLang="en-US" sz="2400" dirty="0">
                <a:latin typeface="Helvetica Regular" charset="0"/>
                <a:ea typeface="Helvetica Regular" charset="0"/>
                <a:cs typeface="Helvetica Regular" charset="0"/>
              </a:rPr>
              <a:t>억 </a:t>
            </a:r>
            <a:r>
              <a:rPr lang="en-US" altLang="ko-KR" sz="2400" dirty="0">
                <a:latin typeface="Helvetica Regular" charset="0"/>
                <a:ea typeface="Helvetica Regular" charset="0"/>
                <a:cs typeface="Helvetica Regular" charset="0"/>
              </a:rPr>
              <a:t>4,200</a:t>
            </a:r>
            <a:r>
              <a:rPr lang="ko-KR" altLang="en-US" sz="2400" dirty="0">
                <a:latin typeface="Helvetica Regular" charset="0"/>
                <a:ea typeface="Helvetica Regular" charset="0"/>
                <a:cs typeface="Helvetica Regular" charset="0"/>
              </a:rPr>
              <a:t>만 명으로 예상</a:t>
            </a:r>
            <a:r>
              <a:rPr lang="en-US" altLang="ko-KR" sz="2400" dirty="0">
                <a:latin typeface="Helvetica Regular" charset="0"/>
                <a:ea typeface="Helvetica Regular" charset="0"/>
                <a:cs typeface="Helvetica Regular" charset="0"/>
              </a:rPr>
              <a:t>.</a:t>
            </a:r>
            <a:endParaRPr lang="en-US" sz="2400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786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5488"/>
            <a:ext cx="16249650" cy="38085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9177281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어떻게 도울 수 있을까</a:t>
            </a:r>
            <a:r>
              <a:rPr lang="en-US" altLang="ko-KR" dirty="0">
                <a:latin typeface="Arial" charset="0"/>
                <a:ea typeface="Arial" charset="0"/>
                <a:cs typeface="Arial" charset="0"/>
              </a:rPr>
              <a:t>?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178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E46828-C3BE-49CB-A51B-FA3AA9E2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당뇨병은 세계적인 유행성 질병으로 간주됩니다</a:t>
            </a:r>
            <a:r>
              <a:rPr lang="en-US" altLang="ko-KR" dirty="0">
                <a:latin typeface="Arial" charset="0"/>
                <a:ea typeface="Arial" charset="0"/>
                <a:cs typeface="Arial" charset="0"/>
              </a:rPr>
              <a:t>.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3291581"/>
            <a:ext cx="37378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전 세계 사망 원인 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위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3243456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8" y="4398485"/>
            <a:ext cx="3978442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여성 사망 원인 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6</a:t>
            </a: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위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6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3034747" y="5601643"/>
            <a:ext cx="4468711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당뇨병으로 인해 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7</a:t>
            </a: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초 당 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ko-KR" altLang="en-US" sz="2666" dirty="0">
                <a:latin typeface="Arial" charset="0"/>
                <a:ea typeface="Arial" charset="0"/>
                <a:cs typeface="Arial" charset="0"/>
              </a:rPr>
              <a:t>명씩 사망</a:t>
            </a:r>
            <a:r>
              <a:rPr lang="en-US" altLang="ko-KR" sz="2666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270116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1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2" y="3281813"/>
            <a:ext cx="4459704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연간 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500</a:t>
            </a: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만 명이 당뇨병으로 사망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800" kern="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7366118" y="3233688"/>
            <a:ext cx="3112168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Helvetica Regular" charset="0"/>
                <a:ea typeface="Helvetica Regular" charset="0"/>
                <a:cs typeface="Helvetica Regular" charset="0"/>
              </a:rPr>
              <a:t>5</a:t>
            </a:r>
            <a:endParaRPr lang="en-US" sz="5400" b="1" kern="0" dirty="0">
              <a:solidFill>
                <a:srgbClr val="00338D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4398485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당뇨병 환자의 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50%</a:t>
            </a: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는 본인이 환자라는 사실조차 모르고 있음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4350360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50%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10526411" y="5601643"/>
            <a:ext cx="5529377" cy="1244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4231" indent="0">
              <a:buNone/>
            </a:pP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당뇨병 환자의 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77%</a:t>
            </a:r>
            <a:r>
              <a:rPr lang="ko-KR" altLang="en-US" sz="2800" dirty="0">
                <a:latin typeface="Arial" charset="0"/>
                <a:ea typeface="Arial" charset="0"/>
                <a:cs typeface="Arial" charset="0"/>
              </a:rPr>
              <a:t>가 중후진국에 거주</a:t>
            </a:r>
            <a:r>
              <a:rPr lang="en-US" altLang="ko-KR" sz="28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2666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="" xmlns:a16="http://schemas.microsoft.com/office/drawing/2014/main" id="{8F0D4475-9ECB-45A3-AAA0-BFE3F5F756E3}"/>
              </a:ext>
            </a:extLst>
          </p:cNvPr>
          <p:cNvSpPr txBox="1">
            <a:spLocks/>
          </p:cNvSpPr>
          <p:nvPr/>
        </p:nvSpPr>
        <p:spPr bwMode="auto">
          <a:xfrm>
            <a:off x="8761780" y="5553518"/>
            <a:ext cx="1716506" cy="122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06800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399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94454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2133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525536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6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3pPr>
            <a:lvl4pPr marL="2130672" indent="-302569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744271" indent="-3068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2133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30468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6pPr>
            <a:lvl7pPr marL="365620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7pPr>
            <a:lvl8pPr marL="426557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8pPr>
            <a:lvl9pPr marL="487494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3199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en-US" sz="6000" b="1" kern="0" dirty="0" smtClean="0">
                <a:solidFill>
                  <a:srgbClr val="00338D"/>
                </a:solidFill>
                <a:latin typeface="Arial" charset="0"/>
                <a:ea typeface="Arial" charset="0"/>
                <a:cs typeface="Arial" charset="0"/>
              </a:rPr>
              <a:t>77%</a:t>
            </a:r>
            <a:endParaRPr lang="en-US" sz="5400" b="1" kern="0" dirty="0">
              <a:solidFill>
                <a:srgbClr val="00338D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1142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회의 개최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261936"/>
            <a:ext cx="15166340" cy="5662863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인식 증진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개인적 연관성에 대해 논의 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봉사활동에 대한 결정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768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" y="0"/>
            <a:ext cx="16243300" cy="9144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0" y="3572"/>
            <a:ext cx="16249650" cy="9140428"/>
          </a:xfrm>
          <a:prstGeom prst="rect">
            <a:avLst/>
          </a:prstGeom>
          <a:solidFill>
            <a:schemeClr val="tx1">
              <a:alpha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ko-KR" altLang="en-US" dirty="0">
                <a:latin typeface="Arial" charset="0"/>
                <a:ea typeface="Arial" charset="0"/>
                <a:cs typeface="Arial" charset="0"/>
              </a:rPr>
              <a:t>새로운 글로벌 봉사체계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07369" y="5582652"/>
            <a:ext cx="10186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세상은 변하고 있습니다</a:t>
            </a:r>
            <a:r>
              <a:rPr lang="en-US" altLang="ko-KR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ko-KR" altLang="en-US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내일의 어려움을 해결하기 위해서는 오늘 행동해야 합니다</a:t>
            </a:r>
            <a:r>
              <a:rPr lang="en-US" altLang="ko-KR" sz="3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endParaRPr lang="en-US" sz="30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467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건강한 생활습관을 약속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 lvl="0"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정상 체중 유지 </a:t>
            </a:r>
          </a:p>
          <a:p>
            <a:pPr lvl="0"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규칙적인 운동 </a:t>
            </a:r>
          </a:p>
          <a:p>
            <a:pPr lvl="0"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식사와 간식으로 건강식을 섭취 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120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1655" y="3332480"/>
            <a:ext cx="15166340" cy="1032277"/>
          </a:xfrm>
        </p:spPr>
        <p:txBody>
          <a:bodyPr/>
          <a:lstStyle/>
          <a:p>
            <a:r>
              <a:rPr lang="ko-KR" altLang="en-US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지금 시작하십시오</a:t>
            </a:r>
            <a:r>
              <a:rPr lang="en-US" altLang="ko-KR" sz="115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!</a:t>
            </a:r>
            <a:endParaRPr lang="en-US" sz="115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512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0" y="1786"/>
            <a:ext cx="16249650" cy="7143075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963FDA-2898-4BAE-8112-A926DAEB07F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322388"/>
            <a:ext cx="16249650" cy="3802062"/>
          </a:xfrm>
        </p:spPr>
        <p:txBody>
          <a:bodyPr/>
          <a:lstStyle/>
          <a:p>
            <a:r>
              <a:rPr lang="ko-KR" altLang="en-US" sz="1777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감사합니다</a:t>
            </a:r>
            <a:r>
              <a:rPr lang="en-US" altLang="ko-KR" sz="1777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777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612" y="6332379"/>
            <a:ext cx="1658427" cy="157136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708606"/>
            <a:ext cx="16249650" cy="25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" marR="0" algn="ctr">
              <a:lnSpc>
                <a:spcPts val="12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© 2017 Lions Clubs International. 300 W. 22nd Street, Oak Brook, IL, USA 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60523-8842</a:t>
            </a:r>
            <a:endParaRPr lang="en-US" sz="1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15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541655" y="2507916"/>
            <a:ext cx="15166340" cy="5994400"/>
          </a:xfrm>
        </p:spPr>
        <p:txBody>
          <a:bodyPr/>
          <a:lstStyle/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당뇨병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시력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기근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환경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소아암</a:t>
            </a:r>
            <a:endParaRPr lang="en-US" sz="3200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5</a:t>
            </a:r>
            <a:r>
              <a:rPr lang="ko-KR" altLang="en-US" sz="400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대 중점 분야</a:t>
            </a:r>
            <a:endParaRPr lang="en-US" sz="4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392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6249650" cy="8337542"/>
          </a:xfrm>
          <a:prstGeom prst="rect">
            <a:avLst/>
          </a:prstGeom>
          <a:solidFill>
            <a:srgbClr val="0033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36345" y="3990848"/>
            <a:ext cx="12176960" cy="1032277"/>
          </a:xfrm>
        </p:spPr>
        <p:txBody>
          <a:bodyPr/>
          <a:lstStyle/>
          <a:p>
            <a:r>
              <a:rPr lang="en-US" sz="8000" dirty="0" smtClean="0">
                <a:solidFill>
                  <a:schemeClr val="bg1"/>
                </a:solidFill>
              </a:rPr>
              <a:t/>
            </a:r>
            <a:br>
              <a:rPr lang="en-US" sz="8000" dirty="0" smtClean="0">
                <a:solidFill>
                  <a:schemeClr val="bg1"/>
                </a:solidFill>
              </a:rPr>
            </a:br>
            <a:r>
              <a:rPr lang="en-US" sz="7200" dirty="0">
                <a:solidFill>
                  <a:srgbClr val="FBC40E"/>
                </a:solidFill>
              </a:rPr>
              <a:t> </a:t>
            </a:r>
            <a:r>
              <a:rPr lang="ko-KR" altLang="en-US" sz="7200" dirty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우리의 </a:t>
            </a:r>
            <a:r>
              <a:rPr lang="ko-KR" altLang="en-US" sz="7200" dirty="0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목표</a:t>
            </a:r>
            <a:r>
              <a:rPr lang="en-US" sz="7200" dirty="0" smtClean="0">
                <a:solidFill>
                  <a:srgbClr val="FBC40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altLang="ko-KR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2021</a:t>
            </a:r>
            <a:r>
              <a:rPr lang="ko-KR" alt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년을 기해 연간 </a:t>
            </a:r>
            <a:r>
              <a:rPr lang="en-US" altLang="ko-KR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ko-KR" altLang="en-US" sz="7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억 명에게 봉사</a:t>
            </a:r>
            <a:endParaRPr lang="en-US" sz="4800" spc="-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9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0" y="1786"/>
            <a:ext cx="16249650" cy="8337542"/>
          </a:xfrm>
          <a:prstGeom prst="rect">
            <a:avLst/>
          </a:prstGeom>
          <a:solidFill>
            <a:srgbClr val="FBC40E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05313" y="3990848"/>
            <a:ext cx="11439024" cy="1032277"/>
          </a:xfrm>
        </p:spPr>
        <p:txBody>
          <a:bodyPr/>
          <a:lstStyle/>
          <a:p>
            <a:r>
              <a:rPr lang="ko-KR" altLang="en-US" sz="8000" dirty="0">
                <a:latin typeface="Arial" charset="0"/>
                <a:ea typeface="Arial" charset="0"/>
                <a:cs typeface="Arial" charset="0"/>
              </a:rPr>
              <a:t>당뇨병 퇴치에 동참해 주십시오</a:t>
            </a:r>
            <a:r>
              <a:rPr lang="en-US" altLang="ko-KR" sz="80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8000" dirty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877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에이미와 라일라의 당뇨병 여정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  <p:pic>
        <p:nvPicPr>
          <p:cNvPr id="3" name="Picture 2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175" y="2390274"/>
            <a:ext cx="10413132" cy="5839326"/>
          </a:xfrm>
          <a:prstGeom prst="rect">
            <a:avLst/>
          </a:prstGeom>
        </p:spPr>
      </p:pic>
      <p:sp>
        <p:nvSpPr>
          <p:cNvPr id="4" name="Triangle 3"/>
          <p:cNvSpPr/>
          <p:nvPr/>
        </p:nvSpPr>
        <p:spPr bwMode="auto">
          <a:xfrm rot="5400000">
            <a:off x="7748336" y="4780547"/>
            <a:ext cx="1060704" cy="914400"/>
          </a:xfrm>
          <a:prstGeom prst="triangle">
            <a:avLst/>
          </a:prstGeom>
          <a:solidFill>
            <a:srgbClr val="FFFFFF">
              <a:alpha val="7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u="none" strike="noStrike" cap="none" normalizeH="0" dirty="0" err="1" smtClean="0">
              <a:ln>
                <a:noFill/>
              </a:ln>
              <a:solidFill>
                <a:srgbClr val="404040"/>
              </a:solidFill>
              <a:effectLst/>
              <a:latin typeface="Helvetica Regular" charset="0"/>
              <a:ea typeface="ヒラギノ角ゴ Pro W3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089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0"/>
            <a:ext cx="16230600" cy="9144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0" y="1786"/>
            <a:ext cx="16249650" cy="9140428"/>
          </a:xfrm>
          <a:prstGeom prst="rect">
            <a:avLst/>
          </a:prstGeom>
          <a:solidFill>
            <a:schemeClr val="tx1"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541655" y="2807368"/>
            <a:ext cx="15166340" cy="227263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ko-KR" altLang="en-US" sz="5400" dirty="0" smtClean="0">
                <a:latin typeface="Arial" charset="0"/>
                <a:ea typeface="Arial" charset="0"/>
                <a:cs typeface="Arial" charset="0"/>
              </a:rPr>
              <a:t>국제라이온스협회</a:t>
            </a:r>
            <a:endParaRPr lang="en-US" altLang="ko-KR" sz="5400" dirty="0" smtClean="0">
              <a:latin typeface="Arial" charset="0"/>
              <a:ea typeface="Arial" charset="0"/>
              <a:cs typeface="Arial" charset="0"/>
            </a:endParaRPr>
          </a:p>
          <a:p>
            <a:pPr>
              <a:spcBef>
                <a:spcPts val="0"/>
              </a:spcBef>
            </a:pPr>
            <a:r>
              <a:rPr lang="ko-KR" altLang="en-US" sz="5400" dirty="0">
                <a:latin typeface="Arial" charset="0"/>
                <a:ea typeface="Arial" charset="0"/>
                <a:cs typeface="Arial" charset="0"/>
              </a:rPr>
              <a:t>당뇨병 사업 플랫폼</a:t>
            </a:r>
            <a:endParaRPr lang="en-US" sz="5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393591" y="5282922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772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비전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409855" y="3172715"/>
            <a:ext cx="13413050" cy="4069333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ko-KR" altLang="en-US" sz="6000" dirty="0">
                <a:latin typeface="Arial" charset="0"/>
                <a:ea typeface="Arial" charset="0"/>
                <a:cs typeface="Arial" charset="0"/>
              </a:rPr>
              <a:t>당뇨병을 예방하고 당뇨병 환자들의 삶의 질을 개선한다</a:t>
            </a:r>
            <a:r>
              <a:rPr lang="en-US" altLang="ko-KR" sz="60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6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60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alphaModFix amt="57000"/>
          </a:blip>
          <a:srcRect r="2918"/>
          <a:stretch/>
        </p:blipFill>
        <p:spPr>
          <a:xfrm>
            <a:off x="1" y="1786"/>
            <a:ext cx="16249648" cy="914042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0" y="1786"/>
            <a:ext cx="16249650" cy="2132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62497" tIns="81248" rIns="162497" bIns="81248" numCol="1" rtlCol="0" anchor="t" anchorCtr="0" compatLnSpc="1">
            <a:prstTxWarp prst="textNoShape">
              <a:avLst/>
            </a:prstTxWarp>
          </a:bodyPr>
          <a:lstStyle/>
          <a:p>
            <a:pPr marL="1083320" indent="-1083320" algn="ctr" defTabSz="1624980"/>
            <a:endParaRPr lang="en-US" sz="5331" dirty="0">
              <a:solidFill>
                <a:srgbClr val="404040"/>
              </a:solidFill>
              <a:latin typeface="Helvetica Regular" charset="0"/>
              <a:ea typeface="ヒラギノ角ゴ Pro W3" pitchFamily="8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D96F8C-4F6B-4BD2-BD51-0E3D7FF76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z="4000" dirty="0">
                <a:latin typeface="Arial" charset="0"/>
                <a:ea typeface="Arial" charset="0"/>
                <a:cs typeface="Arial" charset="0"/>
              </a:rPr>
              <a:t>목표</a:t>
            </a:r>
            <a:endParaRPr lang="en-US" sz="40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BD9AC7-AB44-49DF-BADF-55BE0525ADC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1655" y="2427705"/>
            <a:ext cx="15166340" cy="5994400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우리 자신과 지역사회를 교육한다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건강한 생활습관을 장려하고 지원하는 환경을 조성한다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당뇨병 관리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약물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, </a:t>
            </a: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진단 장비에 대한 접근성을 높인다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>
              <a:buClr>
                <a:srgbClr val="00338D"/>
              </a:buClr>
            </a:pPr>
            <a:r>
              <a:rPr lang="ko-KR" altLang="en-US" sz="3200" dirty="0">
                <a:latin typeface="Arial" charset="0"/>
                <a:ea typeface="Arial" charset="0"/>
                <a:cs typeface="Arial" charset="0"/>
              </a:rPr>
              <a:t>국가 당뇨병 정책과 계획 실행을 돕는다</a:t>
            </a:r>
            <a:r>
              <a:rPr lang="en-US" altLang="ko-KR" sz="3200" dirty="0">
                <a:latin typeface="Arial" charset="0"/>
                <a:ea typeface="Arial" charset="0"/>
                <a:cs typeface="Arial" charset="0"/>
              </a:rPr>
              <a:t>.</a:t>
            </a:r>
            <a:endParaRPr 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393591" y="1592897"/>
            <a:ext cx="1462469" cy="85311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872" tIns="60936" rIns="121872" bIns="60936" numCol="1" rtlCol="0" anchor="t" anchorCtr="0" compatLnSpc="1">
            <a:prstTxWarp prst="textNoShape">
              <a:avLst/>
            </a:prstTxWarp>
          </a:bodyPr>
          <a:lstStyle/>
          <a:p>
            <a:pPr marL="812490" indent="-812490" algn="ctr" defTabSz="1218735"/>
            <a:endParaRPr lang="en-US" sz="3998" dirty="0">
              <a:solidFill>
                <a:srgbClr val="404040"/>
              </a:solidFill>
              <a:latin typeface="Helvetica Regular" charset="0"/>
              <a:ea typeface="Helvetica Regular" charset="0"/>
              <a:cs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6968"/>
      </p:ext>
    </p:extLst>
  </p:cSld>
  <p:clrMapOvr>
    <a:masterClrMapping/>
  </p:clrMapOvr>
</p:sld>
</file>

<file path=ppt/theme/theme1.xml><?xml version="1.0" encoding="utf-8"?>
<a:theme xmlns:a="http://schemas.openxmlformats.org/drawingml/2006/main" name="Lions_PowerPoint_Template_June2016_Template-1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5A8D4EDE643945BAA82E38DD69E065" ma:contentTypeVersion="3" ma:contentTypeDescription="Create a new document." ma:contentTypeScope="" ma:versionID="9b02c1e8987dd280cc01bc84d3c16527">
  <xsd:schema xmlns:xsd="http://www.w3.org/2001/XMLSchema" xmlns:xs="http://www.w3.org/2001/XMLSchema" xmlns:p="http://schemas.microsoft.com/office/2006/metadata/properties" xmlns:ns2="a7495015-d16d-4dd1-a72f-488cd8119f34" targetNamespace="http://schemas.microsoft.com/office/2006/metadata/properties" ma:root="true" ma:fieldsID="b78db394faa2d7461e33401fde30deec" ns2:_="">
    <xsd:import namespace="a7495015-d16d-4dd1-a72f-488cd8119f3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95015-d16d-4dd1-a72f-488cd8119f3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C6324C-4351-4A54-A5CC-A482A4792C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A8C181-E056-415E-9B59-40F04FA4383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a7495015-d16d-4dd1-a72f-488cd8119f34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C1FB9C5-FCF7-40CA-B88F-2FCAC75B8805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82C1470-9FF8-4C48-A872-BCD0DE68C023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F65FF038-D687-4170-9B83-093AAB34CB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495015-d16d-4dd1-a72f-488cd8119f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Lions_PowerPoint_Template_June2016_Template-1</Template>
  <TotalTime>16786</TotalTime>
  <Words>313</Words>
  <Application>Microsoft Macintosh PowerPoint</Application>
  <PresentationFormat>Custom</PresentationFormat>
  <Paragraphs>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Calibri</vt:lpstr>
      <vt:lpstr>Georgia</vt:lpstr>
      <vt:lpstr>Helvetica</vt:lpstr>
      <vt:lpstr>Helvetica Regular</vt:lpstr>
      <vt:lpstr>MS PGothic</vt:lpstr>
      <vt:lpstr>Segoe UI</vt:lpstr>
      <vt:lpstr>Segoe UI Light</vt:lpstr>
      <vt:lpstr>Segoe UI Semibold</vt:lpstr>
      <vt:lpstr>ヒラギノ角ゴ Pro W3</vt:lpstr>
      <vt:lpstr>Arial</vt:lpstr>
      <vt:lpstr>Lions_PowerPoint_Template_June2016_Template-1</vt:lpstr>
      <vt:lpstr>PowerPoint Presentation</vt:lpstr>
      <vt:lpstr>PowerPoint Presentation</vt:lpstr>
      <vt:lpstr>5대 중점 분야</vt:lpstr>
      <vt:lpstr>  우리의 목표  2021년을 기해 연간 2억 명에게 봉사</vt:lpstr>
      <vt:lpstr>당뇨병 퇴치에 동참해 주십시오.</vt:lpstr>
      <vt:lpstr>에이미와 라일라의 당뇨병 여정</vt:lpstr>
      <vt:lpstr>PowerPoint Presentation</vt:lpstr>
      <vt:lpstr>비전</vt:lpstr>
      <vt:lpstr>목표</vt:lpstr>
      <vt:lpstr>전략</vt:lpstr>
      <vt:lpstr>PowerPoint Presentation</vt:lpstr>
      <vt:lpstr>당뇨병이란 무엇인가?</vt:lpstr>
      <vt:lpstr>우리는 3가지 유형의 당뇨병과 싸우고 있습니다.</vt:lpstr>
      <vt:lpstr>우리는 3가지 유형의 당뇨병과 싸우고 있습니다.</vt:lpstr>
      <vt:lpstr>PowerPoint Presentation</vt:lpstr>
      <vt:lpstr>당뇨병은 세계적인 유행성 질병으로 간주됩니다.</vt:lpstr>
      <vt:lpstr>PowerPoint Presentation</vt:lpstr>
      <vt:lpstr>당뇨병은 세계적인 유행성 질병으로 간주됩니다. </vt:lpstr>
      <vt:lpstr>회의 개최</vt:lpstr>
      <vt:lpstr>건강한 생활습관을 약속</vt:lpstr>
      <vt:lpstr>지금 시작하십시오!</vt:lpstr>
      <vt:lpstr>감사합니다.</vt:lpstr>
    </vt:vector>
  </TitlesOfParts>
  <Company>Lions Clubs International</Company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Maurey, Andrea</dc:creator>
  <cp:lastModifiedBy>Kaitlyn Landers</cp:lastModifiedBy>
  <cp:revision>839</cp:revision>
  <cp:lastPrinted>2017-03-08T19:40:15Z</cp:lastPrinted>
  <dcterms:created xsi:type="dcterms:W3CDTF">2016-11-15T15:12:50Z</dcterms:created>
  <dcterms:modified xsi:type="dcterms:W3CDTF">2017-12-01T19:44:19Z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">
    <vt:lpwstr>2Z733PFY5E2U-163-69</vt:lpwstr>
  </property>
  <property fmtid="{D5CDD505-2E9C-101B-9397-08002B2CF9AE}" pid="3" name="_dlc_DocIdItemGuid">
    <vt:lpwstr>527daf3e-de7e-428b-8481-11904d93cdc4</vt:lpwstr>
  </property>
  <property fmtid="{D5CDD505-2E9C-101B-9397-08002B2CF9AE}" pid="4" name="_dlc_DocIdUrl">
    <vt:lpwstr>http://my.lionsclubs.org/Divisions/PR/_layouts/DocIdRedir.aspx?ID=2Z733PFY5E2U-163-69, 2Z733PFY5E2U-163-69</vt:lpwstr>
  </property>
</Properties>
</file>