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871" r:id="rId2"/>
    <p:sldId id="874" r:id="rId3"/>
    <p:sldId id="1075" r:id="rId4"/>
    <p:sldId id="1121" r:id="rId5"/>
    <p:sldId id="974" r:id="rId6"/>
    <p:sldId id="953" r:id="rId7"/>
    <p:sldId id="1104" r:id="rId8"/>
    <p:sldId id="889" r:id="rId9"/>
    <p:sldId id="1137" r:id="rId10"/>
    <p:sldId id="1138" r:id="rId11"/>
    <p:sldId id="1133" r:id="rId12"/>
    <p:sldId id="954" r:id="rId13"/>
    <p:sldId id="1134" r:id="rId14"/>
    <p:sldId id="982" r:id="rId15"/>
    <p:sldId id="1136" r:id="rId16"/>
    <p:sldId id="955" r:id="rId17"/>
    <p:sldId id="894" r:id="rId18"/>
    <p:sldId id="95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urns, Andrea" initials="BA" lastIdx="21" clrIdx="0">
    <p:extLst>
      <p:ext uri="{19B8F6BF-5375-455C-9EA6-DF929625EA0E}">
        <p15:presenceInfo xmlns:p15="http://schemas.microsoft.com/office/powerpoint/2012/main" userId="S::aburns@lionsclubs.org::a9d9e45e-56e8-4c87-b4e0-b1ceb4907a9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2240"/>
    <a:srgbClr val="00338D"/>
    <a:srgbClr val="55565A"/>
    <a:srgbClr val="EBB700"/>
    <a:srgbClr val="7A2682"/>
    <a:srgbClr val="FF5C35"/>
    <a:srgbClr val="407CCA"/>
    <a:srgbClr val="00AC69"/>
    <a:srgbClr val="B3B2B1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09"/>
    <p:restoredTop sz="69918" autoAdjust="0"/>
  </p:normalViewPr>
  <p:slideViewPr>
    <p:cSldViewPr snapToGrid="0" snapToObjects="1">
      <p:cViewPr varScale="1">
        <p:scale>
          <a:sx n="50" d="100"/>
          <a:sy n="50" d="100"/>
        </p:scale>
        <p:origin x="1692" y="54"/>
      </p:cViewPr>
      <p:guideLst>
        <p:guide orient="horz" pos="218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EC50FC-F9F0-994C-8ED5-9766C18DAC95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F38A34-01B5-8B47-8788-985DCB17B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430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062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034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022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O Programa do Leãozinho é uma forma dos Lions Clubes envolverem os jovens da comunidade em servi-la.  Veja mais sobre este programa nos próximos slides.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rgbClr val="000000"/>
                </a:solidFill>
              </a:rPr>
              <a:t>“Liderança, Experiência e Oportunidade”.</a:t>
            </a:r>
            <a:r>
              <a:rPr lang="pt-BR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Isso é o que faz um Leo. Como os associados mais jovens de Lions Clubs </a:t>
            </a:r>
            <a:r>
              <a:rPr lang="pt-BR" sz="1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International</a:t>
            </a:r>
            <a:r>
              <a:rPr lang="pt-BR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os Leos incorporam as melhores qualidades da nossa incrível organização. Veja mais informações sobre Leos em slides mais adiante.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Os clubes universitários são uma ótima maneira de envolver famílias que fazem parte de um campus.  Ao envolver um campus local, também abrirá o seu clube para os alunos e funcionários da comunidade.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O interesse especial do seu clube pode ser o envolvimento de famílias ou crianças.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Os clubes virtuais oferecem àqueles muito ocupados para participar de reuniões tradicionais a opção de fazer login nas reuniões online.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568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444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73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temp.lionsclubs.org/PO/pdfs/tk30.pdf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 - Image">
            <a:extLst>
              <a:ext uri="{FF2B5EF4-FFF2-40B4-BE49-F238E27FC236}">
                <a16:creationId xmlns:a16="http://schemas.microsoft.com/office/drawing/2014/main" id="{EE3AF1F3-18D9-3440-8175-06C7FDC28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Background - Overlay">
            <a:extLst>
              <a:ext uri="{FF2B5EF4-FFF2-40B4-BE49-F238E27FC236}">
                <a16:creationId xmlns:a16="http://schemas.microsoft.com/office/drawing/2014/main" id="{556C90B0-9C7D-8D4F-866C-362FA58528D1}"/>
              </a:ext>
            </a:extLst>
          </p:cNvPr>
          <p:cNvSpPr/>
          <p:nvPr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Yellow Bar">
            <a:extLst>
              <a:ext uri="{FF2B5EF4-FFF2-40B4-BE49-F238E27FC236}">
                <a16:creationId xmlns:a16="http://schemas.microsoft.com/office/drawing/2014/main" id="{64EEA7D3-3EFE-CE4D-AE89-2B7DA6B416D9}"/>
              </a:ext>
            </a:extLst>
          </p:cNvPr>
          <p:cNvSpPr/>
          <p:nvPr/>
        </p:nvSpPr>
        <p:spPr>
          <a:xfrm>
            <a:off x="5506829" y="3356240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pic>
        <p:nvPicPr>
          <p:cNvPr id="9" name="Emblem - White" descr="lionlogo_white.eps">
            <a:extLst>
              <a:ext uri="{FF2B5EF4-FFF2-40B4-BE49-F238E27FC236}">
                <a16:creationId xmlns:a16="http://schemas.microsoft.com/office/drawing/2014/main" id="{1EADB74F-C5D5-A94A-9986-74C53C060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10" name="Headline">
            <a:extLst>
              <a:ext uri="{FF2B5EF4-FFF2-40B4-BE49-F238E27FC236}">
                <a16:creationId xmlns:a16="http://schemas.microsoft.com/office/drawing/2014/main" id="{EAD956A8-6B12-6248-8B5F-6E0746CD6E73}"/>
              </a:ext>
            </a:extLst>
          </p:cNvPr>
          <p:cNvSpPr txBox="1">
            <a:spLocks/>
          </p:cNvSpPr>
          <p:nvPr/>
        </p:nvSpPr>
        <p:spPr>
          <a:xfrm>
            <a:off x="762000" y="3608362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>
                <a:solidFill>
                  <a:srgbClr val="EBB700"/>
                </a:solidFill>
              </a:rPr>
              <a:t>Unidades Familiares</a:t>
            </a:r>
          </a:p>
        </p:txBody>
      </p:sp>
      <p:sp>
        <p:nvSpPr>
          <p:cNvPr id="11" name="Subhead">
            <a:extLst>
              <a:ext uri="{FF2B5EF4-FFF2-40B4-BE49-F238E27FC236}">
                <a16:creationId xmlns:a16="http://schemas.microsoft.com/office/drawing/2014/main" id="{DA775879-761C-0241-882C-441AE5159163}"/>
              </a:ext>
            </a:extLst>
          </p:cNvPr>
          <p:cNvSpPr txBox="1">
            <a:spLocks/>
          </p:cNvSpPr>
          <p:nvPr/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dirty="0"/>
              <a:t>Ajudado a promover Lions clubes com diferentes gerações para que possam servir suas comunidades, atender às necessidades humanas, fomentar a paz e promover a compreensão mundial.</a:t>
            </a:r>
          </a:p>
        </p:txBody>
      </p:sp>
      <p:sp>
        <p:nvSpPr>
          <p:cNvPr id="14" name="Page Number - White">
            <a:extLst>
              <a:ext uri="{FF2B5EF4-FFF2-40B4-BE49-F238E27FC236}">
                <a16:creationId xmlns:a16="http://schemas.microsoft.com/office/drawing/2014/main" id="{F5D8EBE0-2FCF-F143-8AE5-BF5B06A0A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</a:t>
            </a:fld>
            <a:endParaRPr lang="en-U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533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1600">
                <a:solidFill>
                  <a:srgbClr val="EBB700"/>
                </a:solidFill>
              </a:rPr>
              <a:t>Como iniciar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1931246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1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Programas juvenis de Lions Clubs International 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1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Outras atividades infantis da comunidade - escotismo, esportes, escolas etc. 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1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Ajuda a idosos 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1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Trabalho com sem tetos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1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Projetos de alfabetização 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1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Projetos ambientais 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1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Eventos esportivos na escola 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1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Ensinar adolescentes a cuidarem de crianças </a:t>
            </a:r>
          </a:p>
          <a:p>
            <a:pPr lvl="1"/>
            <a:endParaRPr lang="en-US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10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67033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987288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3200">
                <a:solidFill>
                  <a:schemeClr val="bg1"/>
                </a:solidFill>
              </a:rPr>
              <a:t>Possíveis ideias para projetos de serviço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2033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3" name="Background - Solid">
            <a:extLst>
              <a:ext uri="{FF2B5EF4-FFF2-40B4-BE49-F238E27FC236}">
                <a16:creationId xmlns:a16="http://schemas.microsoft.com/office/drawing/2014/main" id="{39DEA152-9DD4-0D44-A4E0-DE46220E5B3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10E9795-63A4-9348-B0A9-A3DEA1C69EFB}"/>
              </a:ext>
            </a:extLst>
          </p:cNvPr>
          <p:cNvGrpSpPr/>
          <p:nvPr/>
        </p:nvGrpSpPr>
        <p:grpSpPr>
          <a:xfrm>
            <a:off x="-10667" y="1214846"/>
            <a:ext cx="12202667" cy="5643154"/>
            <a:chOff x="-10667" y="0"/>
            <a:chExt cx="12202667" cy="6858000"/>
          </a:xfrm>
        </p:grpSpPr>
        <p:sp>
          <p:nvSpPr>
            <p:cNvPr id="19" name="Background - Solid">
              <a:extLst>
                <a:ext uri="{FF2B5EF4-FFF2-40B4-BE49-F238E27FC236}">
                  <a16:creationId xmlns:a16="http://schemas.microsoft.com/office/drawing/2014/main" id="{D129B19E-2B4C-3249-85E4-5E4A13456EC3}"/>
                </a:ext>
              </a:extLst>
            </p:cNvPr>
            <p:cNvSpPr/>
            <p:nvPr/>
          </p:nvSpPr>
          <p:spPr>
            <a:xfrm>
              <a:off x="4056127" y="0"/>
              <a:ext cx="4069080" cy="3429000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20" name="Background - Solid">
              <a:extLst>
                <a:ext uri="{FF2B5EF4-FFF2-40B4-BE49-F238E27FC236}">
                  <a16:creationId xmlns:a16="http://schemas.microsoft.com/office/drawing/2014/main" id="{E2392956-7547-3542-9E17-74D05BD61977}"/>
                </a:ext>
              </a:extLst>
            </p:cNvPr>
            <p:cNvSpPr/>
            <p:nvPr/>
          </p:nvSpPr>
          <p:spPr>
            <a:xfrm>
              <a:off x="8122920" y="0"/>
              <a:ext cx="4069080" cy="3429000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8" name="Background - Solid">
              <a:extLst>
                <a:ext uri="{FF2B5EF4-FFF2-40B4-BE49-F238E27FC236}">
                  <a16:creationId xmlns:a16="http://schemas.microsoft.com/office/drawing/2014/main" id="{AAEC7A52-DD5C-B640-BCE3-CD561B286312}"/>
                </a:ext>
              </a:extLst>
            </p:cNvPr>
            <p:cNvSpPr/>
            <p:nvPr/>
          </p:nvSpPr>
          <p:spPr>
            <a:xfrm>
              <a:off x="-10667" y="0"/>
              <a:ext cx="4069080" cy="3429000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21" name="Background - Solid">
              <a:extLst>
                <a:ext uri="{FF2B5EF4-FFF2-40B4-BE49-F238E27FC236}">
                  <a16:creationId xmlns:a16="http://schemas.microsoft.com/office/drawing/2014/main" id="{40D8B86D-C852-484F-8B17-BE68059ED362}"/>
                </a:ext>
              </a:extLst>
            </p:cNvPr>
            <p:cNvSpPr/>
            <p:nvPr/>
          </p:nvSpPr>
          <p:spPr>
            <a:xfrm>
              <a:off x="4056127" y="3429000"/>
              <a:ext cx="4069080" cy="3429000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22" name="Background - Solid">
              <a:extLst>
                <a:ext uri="{FF2B5EF4-FFF2-40B4-BE49-F238E27FC236}">
                  <a16:creationId xmlns:a16="http://schemas.microsoft.com/office/drawing/2014/main" id="{ED131092-7AA6-9B40-8990-B4F127F1F0DA}"/>
                </a:ext>
              </a:extLst>
            </p:cNvPr>
            <p:cNvSpPr/>
            <p:nvPr/>
          </p:nvSpPr>
          <p:spPr>
            <a:xfrm>
              <a:off x="8122920" y="3429000"/>
              <a:ext cx="4069080" cy="3429000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23" name="Background - Solid">
              <a:extLst>
                <a:ext uri="{FF2B5EF4-FFF2-40B4-BE49-F238E27FC236}">
                  <a16:creationId xmlns:a16="http://schemas.microsoft.com/office/drawing/2014/main" id="{136A74EF-2BAE-7641-9021-9ECE7056AE77}"/>
                </a:ext>
              </a:extLst>
            </p:cNvPr>
            <p:cNvSpPr/>
            <p:nvPr/>
          </p:nvSpPr>
          <p:spPr>
            <a:xfrm>
              <a:off x="-10667" y="3429000"/>
              <a:ext cx="4069080" cy="3429000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11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53" name="Body Copy">
            <a:extLst>
              <a:ext uri="{FF2B5EF4-FFF2-40B4-BE49-F238E27FC236}">
                <a16:creationId xmlns:a16="http://schemas.microsoft.com/office/drawing/2014/main" id="{E4238763-68B1-7D4A-8064-4D37CB46BB52}"/>
              </a:ext>
            </a:extLst>
          </p:cNvPr>
          <p:cNvSpPr txBox="1">
            <a:spLocks/>
          </p:cNvSpPr>
          <p:nvPr/>
        </p:nvSpPr>
        <p:spPr>
          <a:xfrm>
            <a:off x="226310" y="1476103"/>
            <a:ext cx="3595125" cy="204433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pt-BR" sz="2400" b="1">
                <a:solidFill>
                  <a:schemeClr val="bg1"/>
                </a:solidFill>
              </a:rPr>
              <a:t>Fale com professores e alunos</a:t>
            </a:r>
            <a:r>
              <a:rPr lang="pt-BR" sz="18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5" name="Body Copy">
            <a:extLst>
              <a:ext uri="{FF2B5EF4-FFF2-40B4-BE49-F238E27FC236}">
                <a16:creationId xmlns:a16="http://schemas.microsoft.com/office/drawing/2014/main" id="{038B1A03-491C-3A4D-979D-80D6A5D83D9F}"/>
              </a:ext>
            </a:extLst>
          </p:cNvPr>
          <p:cNvSpPr txBox="1">
            <a:spLocks/>
          </p:cNvSpPr>
          <p:nvPr/>
        </p:nvSpPr>
        <p:spPr>
          <a:xfrm>
            <a:off x="226310" y="4304135"/>
            <a:ext cx="3595125" cy="204433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pt-BR" sz="2400" b="1">
                <a:solidFill>
                  <a:schemeClr val="bg1"/>
                </a:solidFill>
              </a:rPr>
              <a:t>Aborde membros de famílias</a:t>
            </a:r>
            <a:r>
              <a:rPr lang="pt-BR" sz="18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6" name="Body Copy">
            <a:extLst>
              <a:ext uri="{FF2B5EF4-FFF2-40B4-BE49-F238E27FC236}">
                <a16:creationId xmlns:a16="http://schemas.microsoft.com/office/drawing/2014/main" id="{A88FC208-A008-1148-9E4E-77B6529AABD3}"/>
              </a:ext>
            </a:extLst>
          </p:cNvPr>
          <p:cNvSpPr txBox="1">
            <a:spLocks/>
          </p:cNvSpPr>
          <p:nvPr/>
        </p:nvSpPr>
        <p:spPr>
          <a:xfrm>
            <a:off x="4290817" y="1476103"/>
            <a:ext cx="3595125" cy="204433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pt-BR" sz="2400" b="1">
                <a:solidFill>
                  <a:schemeClr val="bg1"/>
                </a:solidFill>
              </a:rPr>
              <a:t>Entre em contato com treinadores e integrantes de times de esportes </a:t>
            </a:r>
            <a:r>
              <a:rPr lang="pt-BR" sz="18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7" name="Body Copy">
            <a:extLst>
              <a:ext uri="{FF2B5EF4-FFF2-40B4-BE49-F238E27FC236}">
                <a16:creationId xmlns:a16="http://schemas.microsoft.com/office/drawing/2014/main" id="{BD5477CE-F4DD-304C-9A9A-50C5A804F010}"/>
              </a:ext>
            </a:extLst>
          </p:cNvPr>
          <p:cNvSpPr txBox="1">
            <a:spLocks/>
          </p:cNvSpPr>
          <p:nvPr/>
        </p:nvSpPr>
        <p:spPr>
          <a:xfrm>
            <a:off x="4290817" y="4304135"/>
            <a:ext cx="3595125" cy="204433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pt-BR" sz="2400" b="1">
                <a:solidFill>
                  <a:schemeClr val="bg1"/>
                </a:solidFill>
              </a:rPr>
              <a:t>Fale com seus vizinhos</a:t>
            </a:r>
            <a:r>
              <a:rPr lang="pt-BR" sz="18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5" name="Body Copy">
            <a:extLst>
              <a:ext uri="{FF2B5EF4-FFF2-40B4-BE49-F238E27FC236}">
                <a16:creationId xmlns:a16="http://schemas.microsoft.com/office/drawing/2014/main" id="{73FBC161-6FDA-F14F-9779-F442BAC6EA99}"/>
              </a:ext>
            </a:extLst>
          </p:cNvPr>
          <p:cNvSpPr txBox="1">
            <a:spLocks/>
          </p:cNvSpPr>
          <p:nvPr/>
        </p:nvSpPr>
        <p:spPr>
          <a:xfrm>
            <a:off x="8370565" y="1476103"/>
            <a:ext cx="3595125" cy="204433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pt-BR" sz="2400" b="1">
                <a:solidFill>
                  <a:schemeClr val="bg1"/>
                </a:solidFill>
              </a:rPr>
              <a:t>Converse com líderes religiosos e comunitários</a:t>
            </a:r>
            <a:r>
              <a:rPr lang="pt-BR" sz="18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Body Copy">
            <a:extLst>
              <a:ext uri="{FF2B5EF4-FFF2-40B4-BE49-F238E27FC236}">
                <a16:creationId xmlns:a16="http://schemas.microsoft.com/office/drawing/2014/main" id="{7DDD5C4A-BAAA-7244-A04D-DD862C5DFE2E}"/>
              </a:ext>
            </a:extLst>
          </p:cNvPr>
          <p:cNvSpPr txBox="1">
            <a:spLocks/>
          </p:cNvSpPr>
          <p:nvPr/>
        </p:nvSpPr>
        <p:spPr>
          <a:xfrm>
            <a:off x="8370565" y="4304135"/>
            <a:ext cx="3595125" cy="204433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pt-BR" sz="2400" b="1" dirty="0">
                <a:solidFill>
                  <a:schemeClr val="bg1"/>
                </a:solidFill>
              </a:rPr>
              <a:t>Faça parceria com outras organizações e clubes comunitários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8" name="Header Copy">
            <a:extLst>
              <a:ext uri="{FF2B5EF4-FFF2-40B4-BE49-F238E27FC236}">
                <a16:creationId xmlns:a16="http://schemas.microsoft.com/office/drawing/2014/main" id="{EBB3B6C9-877F-1A44-A330-67A1296B30E3}"/>
              </a:ext>
            </a:extLst>
          </p:cNvPr>
          <p:cNvSpPr txBox="1">
            <a:spLocks/>
          </p:cNvSpPr>
          <p:nvPr/>
        </p:nvSpPr>
        <p:spPr>
          <a:xfrm>
            <a:off x="226310" y="233780"/>
            <a:ext cx="7220970" cy="732795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 b="1">
                <a:solidFill>
                  <a:srgbClr val="082E87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3200" dirty="0">
                <a:solidFill>
                  <a:schemeClr val="bg1"/>
                </a:solidFill>
              </a:rPr>
              <a:t>Onde se pode recrutar famílias?</a:t>
            </a:r>
          </a:p>
        </p:txBody>
      </p:sp>
    </p:spTree>
    <p:extLst>
      <p:ext uri="{BB962C8B-B14F-4D97-AF65-F5344CB8AC3E}">
        <p14:creationId xmlns:p14="http://schemas.microsoft.com/office/powerpoint/2010/main" val="20131742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- Image">
            <a:extLst>
              <a:ext uri="{FF2B5EF4-FFF2-40B4-BE49-F238E27FC236}">
                <a16:creationId xmlns:a16="http://schemas.microsoft.com/office/drawing/2014/main" id="{8BB30BA4-CC00-0C41-BC3E-81481A35D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4" t="8212" r="474" b="82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Background - Overlay">
            <a:extLst>
              <a:ext uri="{FF2B5EF4-FFF2-40B4-BE49-F238E27FC236}">
                <a16:creationId xmlns:a16="http://schemas.microsoft.com/office/drawing/2014/main" id="{57A097A5-E818-E049-8FDC-E004EF87476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83479473-9EF7-934F-8036-05F8F4131C6D}"/>
              </a:ext>
            </a:extLst>
          </p:cNvPr>
          <p:cNvSpPr txBox="1">
            <a:spLocks/>
          </p:cNvSpPr>
          <p:nvPr/>
        </p:nvSpPr>
        <p:spPr>
          <a:xfrm>
            <a:off x="1934817" y="3025998"/>
            <a:ext cx="8905461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/>
              <a:t>Programas Leonísticos atuais que ajudam a envolver famílias</a:t>
            </a: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04EC0EED-33A8-9346-B2E9-91432F1BB78F}"/>
              </a:ext>
            </a:extLst>
          </p:cNvPr>
          <p:cNvSpPr/>
          <p:nvPr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FB4D99EA-85AC-2A49-AB05-6DBA783E0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12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4132B06-5C36-C044-AC2D-1C222AC7C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A304C1A-EC23-2843-9F16-B1E11DC6D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C937F7-38C0-A14C-8F06-ED8F191FBAD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587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3" name="Background - Solid">
            <a:extLst>
              <a:ext uri="{FF2B5EF4-FFF2-40B4-BE49-F238E27FC236}">
                <a16:creationId xmlns:a16="http://schemas.microsoft.com/office/drawing/2014/main" id="{39DEA152-9DD4-0D44-A4E0-DE46220E5B3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10E9795-63A4-9348-B0A9-A3DEA1C69EFB}"/>
              </a:ext>
            </a:extLst>
          </p:cNvPr>
          <p:cNvGrpSpPr/>
          <p:nvPr/>
        </p:nvGrpSpPr>
        <p:grpSpPr>
          <a:xfrm>
            <a:off x="-10667" y="1214846"/>
            <a:ext cx="12202667" cy="5643154"/>
            <a:chOff x="-10667" y="0"/>
            <a:chExt cx="12202667" cy="6858000"/>
          </a:xfrm>
        </p:grpSpPr>
        <p:sp>
          <p:nvSpPr>
            <p:cNvPr id="19" name="Background - Solid">
              <a:extLst>
                <a:ext uri="{FF2B5EF4-FFF2-40B4-BE49-F238E27FC236}">
                  <a16:creationId xmlns:a16="http://schemas.microsoft.com/office/drawing/2014/main" id="{D129B19E-2B4C-3249-85E4-5E4A13456EC3}"/>
                </a:ext>
              </a:extLst>
            </p:cNvPr>
            <p:cNvSpPr/>
            <p:nvPr/>
          </p:nvSpPr>
          <p:spPr>
            <a:xfrm>
              <a:off x="4056127" y="0"/>
              <a:ext cx="4069080" cy="3429000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20" name="Background - Solid">
              <a:extLst>
                <a:ext uri="{FF2B5EF4-FFF2-40B4-BE49-F238E27FC236}">
                  <a16:creationId xmlns:a16="http://schemas.microsoft.com/office/drawing/2014/main" id="{E2392956-7547-3542-9E17-74D05BD61977}"/>
                </a:ext>
              </a:extLst>
            </p:cNvPr>
            <p:cNvSpPr/>
            <p:nvPr/>
          </p:nvSpPr>
          <p:spPr>
            <a:xfrm>
              <a:off x="8122920" y="0"/>
              <a:ext cx="4069080" cy="3429000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8" name="Background - Solid">
              <a:extLst>
                <a:ext uri="{FF2B5EF4-FFF2-40B4-BE49-F238E27FC236}">
                  <a16:creationId xmlns:a16="http://schemas.microsoft.com/office/drawing/2014/main" id="{AAEC7A52-DD5C-B640-BCE3-CD561B286312}"/>
                </a:ext>
              </a:extLst>
            </p:cNvPr>
            <p:cNvSpPr/>
            <p:nvPr/>
          </p:nvSpPr>
          <p:spPr>
            <a:xfrm>
              <a:off x="-10667" y="0"/>
              <a:ext cx="4069080" cy="3429000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21" name="Background - Solid">
              <a:extLst>
                <a:ext uri="{FF2B5EF4-FFF2-40B4-BE49-F238E27FC236}">
                  <a16:creationId xmlns:a16="http://schemas.microsoft.com/office/drawing/2014/main" id="{40D8B86D-C852-484F-8B17-BE68059ED362}"/>
                </a:ext>
              </a:extLst>
            </p:cNvPr>
            <p:cNvSpPr/>
            <p:nvPr/>
          </p:nvSpPr>
          <p:spPr>
            <a:xfrm>
              <a:off x="4056127" y="3429000"/>
              <a:ext cx="4069080" cy="3429000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22" name="Background - Solid">
              <a:extLst>
                <a:ext uri="{FF2B5EF4-FFF2-40B4-BE49-F238E27FC236}">
                  <a16:creationId xmlns:a16="http://schemas.microsoft.com/office/drawing/2014/main" id="{ED131092-7AA6-9B40-8990-B4F127F1F0DA}"/>
                </a:ext>
              </a:extLst>
            </p:cNvPr>
            <p:cNvSpPr/>
            <p:nvPr/>
          </p:nvSpPr>
          <p:spPr>
            <a:xfrm>
              <a:off x="8122920" y="3429000"/>
              <a:ext cx="4069080" cy="3429000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23" name="Background - Solid">
              <a:extLst>
                <a:ext uri="{FF2B5EF4-FFF2-40B4-BE49-F238E27FC236}">
                  <a16:creationId xmlns:a16="http://schemas.microsoft.com/office/drawing/2014/main" id="{136A74EF-2BAE-7641-9021-9ECE7056AE77}"/>
                </a:ext>
              </a:extLst>
            </p:cNvPr>
            <p:cNvSpPr/>
            <p:nvPr/>
          </p:nvSpPr>
          <p:spPr>
            <a:xfrm>
              <a:off x="-10667" y="3429000"/>
              <a:ext cx="4069080" cy="3429000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13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53" name="Body Copy">
            <a:extLst>
              <a:ext uri="{FF2B5EF4-FFF2-40B4-BE49-F238E27FC236}">
                <a16:creationId xmlns:a16="http://schemas.microsoft.com/office/drawing/2014/main" id="{E4238763-68B1-7D4A-8064-4D37CB46BB52}"/>
              </a:ext>
            </a:extLst>
          </p:cNvPr>
          <p:cNvSpPr txBox="1">
            <a:spLocks/>
          </p:cNvSpPr>
          <p:nvPr/>
        </p:nvSpPr>
        <p:spPr>
          <a:xfrm>
            <a:off x="226310" y="1476103"/>
            <a:ext cx="3736090" cy="204433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2400" b="1" dirty="0">
                <a:solidFill>
                  <a:schemeClr val="bg1"/>
                </a:solidFill>
              </a:rPr>
              <a:t>Programa do Leãozinho </a:t>
            </a:r>
          </a:p>
          <a:p>
            <a:endParaRPr lang="en-US" sz="2400" b="1" kern="0" dirty="0">
              <a:solidFill>
                <a:schemeClr val="bg1"/>
              </a:solidFill>
            </a:endParaRPr>
          </a:p>
        </p:txBody>
      </p:sp>
      <p:sp>
        <p:nvSpPr>
          <p:cNvPr id="25" name="Body Copy">
            <a:extLst>
              <a:ext uri="{FF2B5EF4-FFF2-40B4-BE49-F238E27FC236}">
                <a16:creationId xmlns:a16="http://schemas.microsoft.com/office/drawing/2014/main" id="{038B1A03-491C-3A4D-979D-80D6A5D83D9F}"/>
              </a:ext>
            </a:extLst>
          </p:cNvPr>
          <p:cNvSpPr txBox="1">
            <a:spLocks/>
          </p:cNvSpPr>
          <p:nvPr/>
        </p:nvSpPr>
        <p:spPr>
          <a:xfrm>
            <a:off x="101600" y="4060295"/>
            <a:ext cx="3860800" cy="204433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2400" b="1" dirty="0">
                <a:solidFill>
                  <a:schemeClr val="bg1"/>
                </a:solidFill>
              </a:rPr>
              <a:t>Clubes de Interesse Especial </a:t>
            </a:r>
          </a:p>
          <a:p>
            <a:r>
              <a:rPr lang="pt-BR" sz="1800" dirty="0">
                <a:solidFill>
                  <a:schemeClr val="bg1"/>
                </a:solidFill>
                <a:ea typeface="Calibri" panose="020F0502020204030204" pitchFamily="34" charset="0"/>
              </a:rPr>
              <a:t>O programa de Clubes de Interesse Especial foi criado para formar clubes em que os associados compartilhem um interesse ou paixão em comum, permitindo que se conectem de forma mais profunda.</a:t>
            </a:r>
          </a:p>
        </p:txBody>
      </p:sp>
      <p:sp>
        <p:nvSpPr>
          <p:cNvPr id="26" name="Body Copy">
            <a:extLst>
              <a:ext uri="{FF2B5EF4-FFF2-40B4-BE49-F238E27FC236}">
                <a16:creationId xmlns:a16="http://schemas.microsoft.com/office/drawing/2014/main" id="{A88FC208-A008-1148-9E4E-77B6529AABD3}"/>
              </a:ext>
            </a:extLst>
          </p:cNvPr>
          <p:cNvSpPr txBox="1">
            <a:spLocks/>
          </p:cNvSpPr>
          <p:nvPr/>
        </p:nvSpPr>
        <p:spPr>
          <a:xfrm>
            <a:off x="4152140" y="1476103"/>
            <a:ext cx="3981449" cy="2044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2400" b="1" dirty="0">
                <a:solidFill>
                  <a:schemeClr val="bg1"/>
                </a:solidFill>
              </a:rPr>
              <a:t>Leo clubes 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pt-BR" sz="1800" dirty="0">
                <a:solidFill>
                  <a:schemeClr val="bg1"/>
                </a:solidFill>
                <a:latin typeface="Arial"/>
                <a:ea typeface="Calibri" panose="020F0502020204030204" pitchFamily="34" charset="0"/>
                <a:cs typeface="Arial"/>
              </a:rPr>
              <a:t>Uma atividade patrocinada por um Lions clube, onde Leo clubes convidam jovens adultos de 12 a 18 e 18 a 30 anos a criarem os próprios Leo clubes e desenvolverem habilidades para a vida por meio de serviço e valores Leonísticos.   </a:t>
            </a:r>
          </a:p>
        </p:txBody>
      </p:sp>
      <p:sp>
        <p:nvSpPr>
          <p:cNvPr id="27" name="Body Copy">
            <a:extLst>
              <a:ext uri="{FF2B5EF4-FFF2-40B4-BE49-F238E27FC236}">
                <a16:creationId xmlns:a16="http://schemas.microsoft.com/office/drawing/2014/main" id="{BD5477CE-F4DD-304C-9A9A-50C5A804F010}"/>
              </a:ext>
            </a:extLst>
          </p:cNvPr>
          <p:cNvSpPr txBox="1">
            <a:spLocks/>
          </p:cNvSpPr>
          <p:nvPr/>
        </p:nvSpPr>
        <p:spPr>
          <a:xfrm>
            <a:off x="4290817" y="4151735"/>
            <a:ext cx="3595125" cy="204433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2400" b="1" dirty="0">
                <a:solidFill>
                  <a:schemeClr val="bg1"/>
                </a:solidFill>
              </a:rPr>
              <a:t>Clubes virtuais </a:t>
            </a:r>
          </a:p>
          <a:p>
            <a:r>
              <a:rPr lang="pt-BR" sz="1800" dirty="0">
                <a:solidFill>
                  <a:schemeClr val="bg1"/>
                </a:solidFill>
                <a:ea typeface="Calibri" panose="020F0502020204030204" pitchFamily="34" charset="0"/>
              </a:rPr>
              <a:t>Muitas famílias no mundo de hoje estão bastante ocupadas e não conseguem comparecer às reuniões em pessoa. Considere adotar um modelo híbrido para o seu clube, permitindo que os associados participem das reuniões online.</a:t>
            </a:r>
          </a:p>
        </p:txBody>
      </p:sp>
      <p:sp>
        <p:nvSpPr>
          <p:cNvPr id="35" name="Body Copy">
            <a:extLst>
              <a:ext uri="{FF2B5EF4-FFF2-40B4-BE49-F238E27FC236}">
                <a16:creationId xmlns:a16="http://schemas.microsoft.com/office/drawing/2014/main" id="{73FBC161-6FDA-F14F-9779-F442BAC6EA99}"/>
              </a:ext>
            </a:extLst>
          </p:cNvPr>
          <p:cNvSpPr txBox="1">
            <a:spLocks/>
          </p:cNvSpPr>
          <p:nvPr/>
        </p:nvSpPr>
        <p:spPr>
          <a:xfrm>
            <a:off x="8370565" y="1476103"/>
            <a:ext cx="3725422" cy="204433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2400" b="1" dirty="0">
                <a:solidFill>
                  <a:schemeClr val="bg1"/>
                </a:solidFill>
              </a:rPr>
              <a:t>Clubes Universitários </a:t>
            </a:r>
          </a:p>
          <a:p>
            <a:r>
              <a:rPr lang="pt-BR" sz="1800" dirty="0">
                <a:solidFill>
                  <a:schemeClr val="bg1"/>
                </a:solidFill>
                <a:ea typeface="Calibri" panose="020F0502020204030204" pitchFamily="34" charset="0"/>
              </a:rPr>
              <a:t>Os Lions clubes universitários podem causar impacto positivo na comunidade universitária local e em comunidades do mundo todo, além de promoverem a união entre estudantes, corpo docente e empresários.</a:t>
            </a:r>
          </a:p>
          <a:p>
            <a:r>
              <a:rPr lang="pt-BR" sz="18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Body Copy">
            <a:extLst>
              <a:ext uri="{FF2B5EF4-FFF2-40B4-BE49-F238E27FC236}">
                <a16:creationId xmlns:a16="http://schemas.microsoft.com/office/drawing/2014/main" id="{7DDD5C4A-BAAA-7244-A04D-DD862C5DFE2E}"/>
              </a:ext>
            </a:extLst>
          </p:cNvPr>
          <p:cNvSpPr txBox="1">
            <a:spLocks/>
          </p:cNvSpPr>
          <p:nvPr/>
        </p:nvSpPr>
        <p:spPr>
          <a:xfrm>
            <a:off x="8370565" y="4304135"/>
            <a:ext cx="3595125" cy="204433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1800" kern="0" dirty="0">
              <a:solidFill>
                <a:schemeClr val="bg1"/>
              </a:solidFill>
            </a:endParaRPr>
          </a:p>
        </p:txBody>
      </p:sp>
      <p:sp>
        <p:nvSpPr>
          <p:cNvPr id="38" name="Header Copy">
            <a:extLst>
              <a:ext uri="{FF2B5EF4-FFF2-40B4-BE49-F238E27FC236}">
                <a16:creationId xmlns:a16="http://schemas.microsoft.com/office/drawing/2014/main" id="{EBB3B6C9-877F-1A44-A330-67A1296B30E3}"/>
              </a:ext>
            </a:extLst>
          </p:cNvPr>
          <p:cNvSpPr txBox="1">
            <a:spLocks/>
          </p:cNvSpPr>
          <p:nvPr/>
        </p:nvSpPr>
        <p:spPr>
          <a:xfrm>
            <a:off x="0" y="233780"/>
            <a:ext cx="12192000" cy="732795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 b="1">
                <a:solidFill>
                  <a:srgbClr val="082E87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3200" dirty="0">
                <a:solidFill>
                  <a:srgbClr val="00338D"/>
                </a:solidFill>
              </a:rPr>
              <a:t>Programas Leonísticos atuais que ajudam a envolver famílias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55F2F33-A663-42B2-9D96-A2B5E5B70640}"/>
              </a:ext>
            </a:extLst>
          </p:cNvPr>
          <p:cNvSpPr txBox="1"/>
          <p:nvPr/>
        </p:nvSpPr>
        <p:spPr>
          <a:xfrm>
            <a:off x="130298" y="1993763"/>
            <a:ext cx="3784866" cy="14773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Arial"/>
                <a:ea typeface="Calibri" panose="020F0502020204030204" pitchFamily="34" charset="0"/>
                <a:cs typeface="Arial"/>
              </a:rPr>
              <a:t>Um programa especial para </a:t>
            </a:r>
            <a:r>
              <a:rPr lang="pt-BR" sz="1800" dirty="0">
                <a:solidFill>
                  <a:schemeClr val="bg1"/>
                </a:solidFill>
                <a:latin typeface="Arial"/>
                <a:ea typeface="Calibri" panose="020F0502020204030204" pitchFamily="34" charset="0"/>
                <a:cs typeface="Arial"/>
              </a:rPr>
              <a:t>crianças, com idade igual ou inferior a 12 anos e parentes de </a:t>
            </a:r>
            <a:r>
              <a:rPr lang="pt-BR" dirty="0">
                <a:solidFill>
                  <a:schemeClr val="bg1"/>
                </a:solidFill>
                <a:latin typeface="Arial"/>
                <a:ea typeface="Calibri" panose="020F0502020204030204" pitchFamily="34" charset="0"/>
                <a:cs typeface="Arial"/>
              </a:rPr>
              <a:t>associados Leões </a:t>
            </a:r>
            <a:r>
              <a:rPr lang="pt-BR" sz="1800" dirty="0">
                <a:solidFill>
                  <a:schemeClr val="bg1"/>
                </a:solidFill>
                <a:latin typeface="Arial"/>
                <a:ea typeface="Calibri" panose="020F0502020204030204" pitchFamily="34" charset="0"/>
                <a:cs typeface="Arial"/>
              </a:rPr>
              <a:t>que </a:t>
            </a:r>
            <a:r>
              <a:rPr lang="pt-BR" dirty="0">
                <a:solidFill>
                  <a:schemeClr val="bg1"/>
                </a:solidFill>
                <a:latin typeface="Arial"/>
                <a:ea typeface="Calibri" panose="020F0502020204030204" pitchFamily="34" charset="0"/>
                <a:cs typeface="Arial"/>
              </a:rPr>
              <a:t>sirvam junto com um Lions clube </a:t>
            </a:r>
          </a:p>
        </p:txBody>
      </p:sp>
    </p:spTree>
    <p:extLst>
      <p:ext uri="{BB962C8B-B14F-4D97-AF65-F5344CB8AC3E}">
        <p14:creationId xmlns:p14="http://schemas.microsoft.com/office/powerpoint/2010/main" val="1811906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ckground - Solid">
            <a:extLst>
              <a:ext uri="{FF2B5EF4-FFF2-40B4-BE49-F238E27FC236}">
                <a16:creationId xmlns:a16="http://schemas.microsoft.com/office/drawing/2014/main" id="{26686E2C-7ED9-1544-816E-ED77CB499B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0D2240">
                  <a:alpha val="44000"/>
                </a:srgbClr>
              </a:solidFill>
            </a:endParaRP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E39E4B24-8DD0-8746-989F-ADE4C1B100E8}"/>
              </a:ext>
            </a:extLst>
          </p:cNvPr>
          <p:cNvSpPr/>
          <p:nvPr/>
        </p:nvSpPr>
        <p:spPr>
          <a:xfrm rot="16200000" flipV="1">
            <a:off x="-105115" y="105115"/>
            <a:ext cx="6858000" cy="6647770"/>
          </a:xfrm>
          <a:custGeom>
            <a:avLst/>
            <a:gdLst>
              <a:gd name="connsiteX0" fmla="*/ 0 w 6858000"/>
              <a:gd name="connsiteY0" fmla="*/ 922089 h 6647770"/>
              <a:gd name="connsiteX1" fmla="*/ 0 w 6858000"/>
              <a:gd name="connsiteY1" fmla="*/ 2959412 h 6647770"/>
              <a:gd name="connsiteX2" fmla="*/ 0 w 6858000"/>
              <a:gd name="connsiteY2" fmla="*/ 4610448 h 6647770"/>
              <a:gd name="connsiteX3" fmla="*/ 0 w 6858000"/>
              <a:gd name="connsiteY3" fmla="*/ 6647770 h 6647770"/>
              <a:gd name="connsiteX4" fmla="*/ 6858000 w 6858000"/>
              <a:gd name="connsiteY4" fmla="*/ 6647770 h 6647770"/>
              <a:gd name="connsiteX5" fmla="*/ 6858000 w 6858000"/>
              <a:gd name="connsiteY5" fmla="*/ 4610448 h 6647770"/>
              <a:gd name="connsiteX6" fmla="*/ 6858000 w 6858000"/>
              <a:gd name="connsiteY6" fmla="*/ 2037322 h 6647770"/>
              <a:gd name="connsiteX7" fmla="*/ 6858000 w 6858000"/>
              <a:gd name="connsiteY7" fmla="*/ 0 h 664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647770">
                <a:moveTo>
                  <a:pt x="0" y="922089"/>
                </a:moveTo>
                <a:lnTo>
                  <a:pt x="0" y="2959412"/>
                </a:lnTo>
                <a:lnTo>
                  <a:pt x="0" y="4610448"/>
                </a:lnTo>
                <a:lnTo>
                  <a:pt x="0" y="6647770"/>
                </a:lnTo>
                <a:lnTo>
                  <a:pt x="6858000" y="6647770"/>
                </a:lnTo>
                <a:lnTo>
                  <a:pt x="6858000" y="4610448"/>
                </a:lnTo>
                <a:lnTo>
                  <a:pt x="6858000" y="2037322"/>
                </a:lnTo>
                <a:lnTo>
                  <a:pt x="68580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4A5E45F-A3AE-2E46-A663-87F532F6A4EC}"/>
              </a:ext>
            </a:extLst>
          </p:cNvPr>
          <p:cNvGrpSpPr/>
          <p:nvPr/>
        </p:nvGrpSpPr>
        <p:grpSpPr>
          <a:xfrm>
            <a:off x="4955038" y="0"/>
            <a:ext cx="1677492" cy="6858000"/>
            <a:chOff x="4955038" y="0"/>
            <a:chExt cx="1677492" cy="6858000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ABA8735-21A0-D941-BAFF-2C6DFDE50D15}"/>
                </a:ext>
              </a:extLst>
            </p:cNvPr>
            <p:cNvSpPr/>
            <p:nvPr/>
          </p:nvSpPr>
          <p:spPr>
            <a:xfrm>
              <a:off x="4955038" y="0"/>
              <a:ext cx="1360969" cy="6858000"/>
            </a:xfrm>
            <a:custGeom>
              <a:avLst/>
              <a:gdLst>
                <a:gd name="connsiteX0" fmla="*/ 903769 w 1360969"/>
                <a:gd name="connsiteY0" fmla="*/ 0 h 6858000"/>
                <a:gd name="connsiteX1" fmla="*/ 1360969 w 1360969"/>
                <a:gd name="connsiteY1" fmla="*/ 0 h 6858000"/>
                <a:gd name="connsiteX2" fmla="*/ 457200 w 1360969"/>
                <a:gd name="connsiteY2" fmla="*/ 6858000 h 6858000"/>
                <a:gd name="connsiteX3" fmla="*/ 0 w 136096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0969" h="6858000">
                  <a:moveTo>
                    <a:pt x="903769" y="0"/>
                  </a:moveTo>
                  <a:lnTo>
                    <a:pt x="1360969" y="0"/>
                  </a:lnTo>
                  <a:lnTo>
                    <a:pt x="4572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0D2240">
                <a:alpha val="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AABB41B-29AE-AA4C-A273-97195EE7BD4E}"/>
                </a:ext>
              </a:extLst>
            </p:cNvPr>
            <p:cNvSpPr/>
            <p:nvPr/>
          </p:nvSpPr>
          <p:spPr>
            <a:xfrm>
              <a:off x="5271561" y="0"/>
              <a:ext cx="1360969" cy="6858000"/>
            </a:xfrm>
            <a:custGeom>
              <a:avLst/>
              <a:gdLst>
                <a:gd name="connsiteX0" fmla="*/ 903769 w 1360969"/>
                <a:gd name="connsiteY0" fmla="*/ 0 h 6858000"/>
                <a:gd name="connsiteX1" fmla="*/ 1360969 w 1360969"/>
                <a:gd name="connsiteY1" fmla="*/ 0 h 6858000"/>
                <a:gd name="connsiteX2" fmla="*/ 457200 w 1360969"/>
                <a:gd name="connsiteY2" fmla="*/ 6858000 h 6858000"/>
                <a:gd name="connsiteX3" fmla="*/ 0 w 136096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0969" h="6858000">
                  <a:moveTo>
                    <a:pt x="903769" y="0"/>
                  </a:moveTo>
                  <a:lnTo>
                    <a:pt x="1360969" y="0"/>
                  </a:lnTo>
                  <a:lnTo>
                    <a:pt x="4572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0D2240">
                <a:alpha val="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26" name="Body Copy">
            <a:extLst>
              <a:ext uri="{FF2B5EF4-FFF2-40B4-BE49-F238E27FC236}">
                <a16:creationId xmlns:a16="http://schemas.microsoft.com/office/drawing/2014/main" id="{2E50E5EB-D1FE-7D49-B16E-C5870ABEC04F}"/>
              </a:ext>
            </a:extLst>
          </p:cNvPr>
          <p:cNvSpPr txBox="1">
            <a:spLocks/>
          </p:cNvSpPr>
          <p:nvPr/>
        </p:nvSpPr>
        <p:spPr>
          <a:xfrm>
            <a:off x="6810975" y="1624322"/>
            <a:ext cx="4914756" cy="351733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r>
              <a:rPr lang="pt-BR" dirty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Ajuda a incentivar as famílias a trabalharem como voluntárias, integrando associados Leõezinhos às reuniões, atividades e projetos de serviço do seu Lions clube</a:t>
            </a: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r>
              <a:rPr lang="pt-BR" dirty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Criado para crianças de até 12 anos</a:t>
            </a: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r>
              <a:rPr lang="pt-BR" dirty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Os associados podem solicitar emblemas do Leãozinho para cada um dos três níveis que Lions Clubs </a:t>
            </a:r>
            <a:r>
              <a:rPr lang="pt-BR" dirty="0" err="1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International</a:t>
            </a:r>
            <a:r>
              <a:rPr lang="pt-BR" dirty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 disponibiliza</a:t>
            </a:r>
            <a:br>
              <a:rPr lang="pt-BR" dirty="0">
                <a:latin typeface="Arial" charset="0"/>
                <a:ea typeface="Arial" charset="0"/>
                <a:cs typeface="Arial" charset="0"/>
              </a:rPr>
            </a:br>
            <a:endParaRPr lang="pt-BR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Large #">
            <a:extLst>
              <a:ext uri="{FF2B5EF4-FFF2-40B4-BE49-F238E27FC236}">
                <a16:creationId xmlns:a16="http://schemas.microsoft.com/office/drawing/2014/main" id="{2E20D425-63F8-344E-9EAF-9DA816EF30EC}"/>
              </a:ext>
            </a:extLst>
          </p:cNvPr>
          <p:cNvSpPr txBox="1"/>
          <p:nvPr/>
        </p:nvSpPr>
        <p:spPr>
          <a:xfrm>
            <a:off x="179053" y="1138708"/>
            <a:ext cx="5465843" cy="317009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ts val="8000"/>
              </a:lnSpc>
            </a:pPr>
            <a:r>
              <a:rPr lang="pt-BR" sz="8000" b="1" dirty="0">
                <a:solidFill>
                  <a:srgbClr val="00338D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Programa do Leãozinho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F2A9514-7C35-AB43-B22D-AC06B53DD328}"/>
              </a:ext>
            </a:extLst>
          </p:cNvPr>
          <p:cNvSpPr/>
          <p:nvPr/>
        </p:nvSpPr>
        <p:spPr>
          <a:xfrm rot="5400000">
            <a:off x="2607323" y="2431482"/>
            <a:ext cx="185822" cy="406708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Page Number - White">
            <a:extLst>
              <a:ext uri="{FF2B5EF4-FFF2-40B4-BE49-F238E27FC236}">
                <a16:creationId xmlns:a16="http://schemas.microsoft.com/office/drawing/2014/main" id="{225A5E7C-DEA0-714B-805B-03D83CE15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14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E0D3F9F-984D-824C-9AE7-FE50AD0703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286103" y="202119"/>
            <a:ext cx="741107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9060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ckground - Solid">
            <a:extLst>
              <a:ext uri="{FF2B5EF4-FFF2-40B4-BE49-F238E27FC236}">
                <a16:creationId xmlns:a16="http://schemas.microsoft.com/office/drawing/2014/main" id="{26686E2C-7ED9-1544-816E-ED77CB499B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E39E4B24-8DD0-8746-989F-ADE4C1B100E8}"/>
              </a:ext>
            </a:extLst>
          </p:cNvPr>
          <p:cNvSpPr/>
          <p:nvPr/>
        </p:nvSpPr>
        <p:spPr>
          <a:xfrm rot="16200000" flipV="1">
            <a:off x="-105115" y="105115"/>
            <a:ext cx="6858000" cy="6647770"/>
          </a:xfrm>
          <a:custGeom>
            <a:avLst/>
            <a:gdLst>
              <a:gd name="connsiteX0" fmla="*/ 0 w 6858000"/>
              <a:gd name="connsiteY0" fmla="*/ 922089 h 6647770"/>
              <a:gd name="connsiteX1" fmla="*/ 0 w 6858000"/>
              <a:gd name="connsiteY1" fmla="*/ 2959412 h 6647770"/>
              <a:gd name="connsiteX2" fmla="*/ 0 w 6858000"/>
              <a:gd name="connsiteY2" fmla="*/ 4610448 h 6647770"/>
              <a:gd name="connsiteX3" fmla="*/ 0 w 6858000"/>
              <a:gd name="connsiteY3" fmla="*/ 6647770 h 6647770"/>
              <a:gd name="connsiteX4" fmla="*/ 6858000 w 6858000"/>
              <a:gd name="connsiteY4" fmla="*/ 6647770 h 6647770"/>
              <a:gd name="connsiteX5" fmla="*/ 6858000 w 6858000"/>
              <a:gd name="connsiteY5" fmla="*/ 4610448 h 6647770"/>
              <a:gd name="connsiteX6" fmla="*/ 6858000 w 6858000"/>
              <a:gd name="connsiteY6" fmla="*/ 2037322 h 6647770"/>
              <a:gd name="connsiteX7" fmla="*/ 6858000 w 6858000"/>
              <a:gd name="connsiteY7" fmla="*/ 0 h 664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647770">
                <a:moveTo>
                  <a:pt x="0" y="922089"/>
                </a:moveTo>
                <a:lnTo>
                  <a:pt x="0" y="2959412"/>
                </a:lnTo>
                <a:lnTo>
                  <a:pt x="0" y="4610448"/>
                </a:lnTo>
                <a:lnTo>
                  <a:pt x="0" y="6647770"/>
                </a:lnTo>
                <a:lnTo>
                  <a:pt x="6858000" y="6647770"/>
                </a:lnTo>
                <a:lnTo>
                  <a:pt x="6858000" y="4610448"/>
                </a:lnTo>
                <a:lnTo>
                  <a:pt x="6858000" y="2037322"/>
                </a:lnTo>
                <a:lnTo>
                  <a:pt x="6858000" y="0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4565E04-6750-604C-B216-14F6DB223BE5}"/>
              </a:ext>
            </a:extLst>
          </p:cNvPr>
          <p:cNvGrpSpPr/>
          <p:nvPr/>
        </p:nvGrpSpPr>
        <p:grpSpPr>
          <a:xfrm>
            <a:off x="4955038" y="0"/>
            <a:ext cx="1677492" cy="6858000"/>
            <a:chOff x="3697870" y="0"/>
            <a:chExt cx="1677492" cy="6858000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ABA8735-21A0-D941-BAFF-2C6DFDE50D15}"/>
                </a:ext>
              </a:extLst>
            </p:cNvPr>
            <p:cNvSpPr/>
            <p:nvPr/>
          </p:nvSpPr>
          <p:spPr>
            <a:xfrm>
              <a:off x="3697870" y="0"/>
              <a:ext cx="1360969" cy="6858000"/>
            </a:xfrm>
            <a:custGeom>
              <a:avLst/>
              <a:gdLst>
                <a:gd name="connsiteX0" fmla="*/ 903769 w 1360969"/>
                <a:gd name="connsiteY0" fmla="*/ 0 h 6858000"/>
                <a:gd name="connsiteX1" fmla="*/ 1360969 w 1360969"/>
                <a:gd name="connsiteY1" fmla="*/ 0 h 6858000"/>
                <a:gd name="connsiteX2" fmla="*/ 457200 w 1360969"/>
                <a:gd name="connsiteY2" fmla="*/ 6858000 h 6858000"/>
                <a:gd name="connsiteX3" fmla="*/ 0 w 136096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0969" h="6858000">
                  <a:moveTo>
                    <a:pt x="903769" y="0"/>
                  </a:moveTo>
                  <a:lnTo>
                    <a:pt x="1360969" y="0"/>
                  </a:lnTo>
                  <a:lnTo>
                    <a:pt x="4572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AABB41B-29AE-AA4C-A273-97195EE7BD4E}"/>
                </a:ext>
              </a:extLst>
            </p:cNvPr>
            <p:cNvSpPr/>
            <p:nvPr/>
          </p:nvSpPr>
          <p:spPr>
            <a:xfrm>
              <a:off x="4014393" y="0"/>
              <a:ext cx="1360969" cy="6858000"/>
            </a:xfrm>
            <a:custGeom>
              <a:avLst/>
              <a:gdLst>
                <a:gd name="connsiteX0" fmla="*/ 903769 w 1360969"/>
                <a:gd name="connsiteY0" fmla="*/ 0 h 6858000"/>
                <a:gd name="connsiteX1" fmla="*/ 1360969 w 1360969"/>
                <a:gd name="connsiteY1" fmla="*/ 0 h 6858000"/>
                <a:gd name="connsiteX2" fmla="*/ 457200 w 1360969"/>
                <a:gd name="connsiteY2" fmla="*/ 6858000 h 6858000"/>
                <a:gd name="connsiteX3" fmla="*/ 0 w 136096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0969" h="6858000">
                  <a:moveTo>
                    <a:pt x="903769" y="0"/>
                  </a:moveTo>
                  <a:lnTo>
                    <a:pt x="1360969" y="0"/>
                  </a:lnTo>
                  <a:lnTo>
                    <a:pt x="4572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26" name="Body Copy">
            <a:extLst>
              <a:ext uri="{FF2B5EF4-FFF2-40B4-BE49-F238E27FC236}">
                <a16:creationId xmlns:a16="http://schemas.microsoft.com/office/drawing/2014/main" id="{2E50E5EB-D1FE-7D49-B16E-C5870ABEC04F}"/>
              </a:ext>
            </a:extLst>
          </p:cNvPr>
          <p:cNvSpPr txBox="1">
            <a:spLocks/>
          </p:cNvSpPr>
          <p:nvPr/>
        </p:nvSpPr>
        <p:spPr>
          <a:xfrm>
            <a:off x="6796598" y="1955001"/>
            <a:ext cx="4914756" cy="351733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r>
              <a:rPr lang="pt-BR">
                <a:latin typeface="Arial"/>
                <a:ea typeface="Arial" charset="0"/>
                <a:cs typeface="Arial"/>
              </a:rPr>
              <a:t>Os Lions clubes podem patrocinar um Leo clube para mentorarem e empoderarem jovens líderes, promovendo desta forma o compromisso com servir</a:t>
            </a: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r>
              <a:rPr lang="pt-BR">
                <a:latin typeface="Arial"/>
                <a:ea typeface="Arial" charset="0"/>
                <a:cs typeface="Arial"/>
              </a:rPr>
              <a:t>Leos Alfa: 12 a 18 anos de idade</a:t>
            </a: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r>
              <a:rPr lang="pt-BR">
                <a:latin typeface="Arial"/>
                <a:ea typeface="Arial" charset="0"/>
                <a:cs typeface="Arial"/>
              </a:rPr>
              <a:t>Leos Ômega: 18 a 30 anos de idade</a:t>
            </a: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r>
              <a:rPr lang="pt-BR">
                <a:latin typeface="Arial"/>
                <a:ea typeface="Arial" charset="0"/>
                <a:cs typeface="Arial"/>
              </a:rPr>
              <a:t>LEO significa: </a:t>
            </a:r>
          </a:p>
          <a:p>
            <a:pPr marL="861695" lvl="1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r>
              <a:rPr lang="pt-BR">
                <a:latin typeface="Arial"/>
                <a:ea typeface="Arial" charset="0"/>
                <a:cs typeface="Arial"/>
              </a:rPr>
              <a:t>Liderança</a:t>
            </a:r>
          </a:p>
          <a:p>
            <a:pPr marL="861695" lvl="1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r>
              <a:rPr lang="pt-BR">
                <a:latin typeface="Arial"/>
                <a:ea typeface="Arial" charset="0"/>
                <a:cs typeface="Arial"/>
              </a:rPr>
              <a:t>Experiência</a:t>
            </a:r>
          </a:p>
          <a:p>
            <a:pPr marL="861695" lvl="1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r>
              <a:rPr lang="pt-BR">
                <a:latin typeface="Arial" charset="0"/>
                <a:ea typeface="Arial" charset="0"/>
                <a:cs typeface="Arial" charset="0"/>
              </a:rPr>
              <a:t>Oportunidade</a:t>
            </a:r>
            <a:br>
              <a:rPr lang="pt-BR">
                <a:latin typeface="Arial" charset="0"/>
                <a:ea typeface="Arial" charset="0"/>
                <a:cs typeface="Arial" charset="0"/>
              </a:rPr>
            </a:br>
            <a:endParaRPr lang="pt-BR"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rgbClr val="EBB700"/>
              </a:buClr>
              <a:buSzPct val="100000"/>
            </a:pPr>
            <a:endParaRPr lang="en-US" kern="0" dirty="0">
              <a:solidFill>
                <a:srgbClr val="0D224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rgbClr val="EBB700"/>
              </a:buClr>
              <a:buSzPct val="100000"/>
            </a:pPr>
            <a:endParaRPr lang="en-US" kern="0" dirty="0">
              <a:solidFill>
                <a:srgbClr val="0D22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Large #">
            <a:extLst>
              <a:ext uri="{FF2B5EF4-FFF2-40B4-BE49-F238E27FC236}">
                <a16:creationId xmlns:a16="http://schemas.microsoft.com/office/drawing/2014/main" id="{2E20D425-63F8-344E-9EAF-9DA816EF30EC}"/>
              </a:ext>
            </a:extLst>
          </p:cNvPr>
          <p:cNvSpPr txBox="1"/>
          <p:nvPr/>
        </p:nvSpPr>
        <p:spPr>
          <a:xfrm>
            <a:off x="179053" y="2164630"/>
            <a:ext cx="5092507" cy="21441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ts val="8000"/>
              </a:lnSpc>
            </a:pPr>
            <a:r>
              <a:rPr lang="pt-BR" sz="8000" b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Leo clubes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F2A9514-7C35-AB43-B22D-AC06B53DD328}"/>
              </a:ext>
            </a:extLst>
          </p:cNvPr>
          <p:cNvSpPr/>
          <p:nvPr/>
        </p:nvSpPr>
        <p:spPr>
          <a:xfrm rot="5400000">
            <a:off x="2607323" y="2431482"/>
            <a:ext cx="185822" cy="406708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Page Number - Blue">
            <a:extLst>
              <a:ext uri="{FF2B5EF4-FFF2-40B4-BE49-F238E27FC236}">
                <a16:creationId xmlns:a16="http://schemas.microsoft.com/office/drawing/2014/main" id="{9EF8C11C-B97D-B04F-8EC2-671F9B1B8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15</a:t>
            </a:fld>
            <a:endParaRPr lang="en-US" sz="1000">
              <a:solidFill>
                <a:srgbClr val="00338D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1325D6-7824-F444-951E-D53971D53F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286103" y="202119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2881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- Image">
            <a:extLst>
              <a:ext uri="{FF2B5EF4-FFF2-40B4-BE49-F238E27FC236}">
                <a16:creationId xmlns:a16="http://schemas.microsoft.com/office/drawing/2014/main" id="{8BB30BA4-CC00-0C41-BC3E-81481A35D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" t="8413" r="203" b="74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Background - Overlay">
            <a:extLst>
              <a:ext uri="{FF2B5EF4-FFF2-40B4-BE49-F238E27FC236}">
                <a16:creationId xmlns:a16="http://schemas.microsoft.com/office/drawing/2014/main" id="{57A097A5-E818-E049-8FDC-E004EF87476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83479473-9EF7-934F-8036-05F8F4131C6D}"/>
              </a:ext>
            </a:extLst>
          </p:cNvPr>
          <p:cNvSpPr txBox="1">
            <a:spLocks/>
          </p:cNvSpPr>
          <p:nvPr/>
        </p:nvSpPr>
        <p:spPr>
          <a:xfrm>
            <a:off x="1572768" y="3170382"/>
            <a:ext cx="8802623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dirty="0"/>
              <a:t>Como reportar unidades familiares</a:t>
            </a: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04EC0EED-33A8-9346-B2E9-91432F1BB78F}"/>
              </a:ext>
            </a:extLst>
          </p:cNvPr>
          <p:cNvSpPr/>
          <p:nvPr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914DF02-25B9-A943-9ECD-68005E5FD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0C9B824-8C4F-D949-B088-442798ED5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8" name="Page Number - White">
            <a:extLst>
              <a:ext uri="{FF2B5EF4-FFF2-40B4-BE49-F238E27FC236}">
                <a16:creationId xmlns:a16="http://schemas.microsoft.com/office/drawing/2014/main" id="{A7BA4B8B-61B5-EA4B-AFE0-E5EA026E1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16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04E847-7143-DE42-9E3D-A21E4F89D1C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932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s Circles">
            <a:extLst>
              <a:ext uri="{FF2B5EF4-FFF2-40B4-BE49-F238E27FC236}">
                <a16:creationId xmlns:a16="http://schemas.microsoft.com/office/drawing/2014/main" id="{D35B8394-C793-4D43-9BCE-C3C948BD0F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447" y="3429000"/>
            <a:ext cx="4824982" cy="3203252"/>
          </a:xfrm>
          <a:prstGeom prst="rect">
            <a:avLst/>
          </a:prstGeom>
        </p:spPr>
      </p:pic>
      <p:sp>
        <p:nvSpPr>
          <p:cNvPr id="7" name="Subhead">
            <a:extLst>
              <a:ext uri="{FF2B5EF4-FFF2-40B4-BE49-F238E27FC236}">
                <a16:creationId xmlns:a16="http://schemas.microsoft.com/office/drawing/2014/main" id="{6D7BD20D-3CBE-904D-BAF6-087B7453C430}"/>
              </a:ext>
            </a:extLst>
          </p:cNvPr>
          <p:cNvSpPr txBox="1">
            <a:spLocks/>
          </p:cNvSpPr>
          <p:nvPr/>
        </p:nvSpPr>
        <p:spPr>
          <a:xfrm>
            <a:off x="1746019" y="2351867"/>
            <a:ext cx="8699961" cy="838200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dirty="0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Para fazer parte do programa de Unidade Familiar, o secretário do clube tem que preencher o </a:t>
            </a:r>
            <a:r>
              <a:rPr lang="pt-BR" dirty="0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  <a:hlinkClick r:id="rId3"/>
              </a:rPr>
              <a:t>formulário de Certificação da Unidade Familiar</a:t>
            </a:r>
            <a:r>
              <a:rPr lang="pt-BR" dirty="0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 ou registrá-la online.</a:t>
            </a:r>
          </a:p>
        </p:txBody>
      </p:sp>
      <p:sp>
        <p:nvSpPr>
          <p:cNvPr id="18" name="Page Number - Blue">
            <a:extLst>
              <a:ext uri="{FF2B5EF4-FFF2-40B4-BE49-F238E27FC236}">
                <a16:creationId xmlns:a16="http://schemas.microsoft.com/office/drawing/2014/main" id="{D1E2F2A6-1540-2643-B160-2A046D3CB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17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19" name="Headline">
            <a:extLst>
              <a:ext uri="{FF2B5EF4-FFF2-40B4-BE49-F238E27FC236}">
                <a16:creationId xmlns:a16="http://schemas.microsoft.com/office/drawing/2014/main" id="{740A47B8-6F7F-0345-A738-FF471743261F}"/>
              </a:ext>
            </a:extLst>
          </p:cNvPr>
          <p:cNvSpPr txBox="1">
            <a:spLocks/>
          </p:cNvSpPr>
          <p:nvPr/>
        </p:nvSpPr>
        <p:spPr>
          <a:xfrm>
            <a:off x="372975" y="366728"/>
            <a:ext cx="5376661" cy="37449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1600">
                <a:solidFill>
                  <a:srgbClr val="EBB700"/>
                </a:solidFill>
              </a:rPr>
              <a:t>Como reportar unidades familiares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0F44EF3A-6441-F749-AD46-F9A1FDBF6E47}"/>
              </a:ext>
            </a:extLst>
          </p:cNvPr>
          <p:cNvSpPr txBox="1">
            <a:spLocks/>
          </p:cNvSpPr>
          <p:nvPr/>
        </p:nvSpPr>
        <p:spPr>
          <a:xfrm>
            <a:off x="1997612" y="1225924"/>
            <a:ext cx="8032653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>
                <a:solidFill>
                  <a:srgbClr val="00338D"/>
                </a:solidFill>
              </a:rPr>
              <a:t>Como reportar unidades familiares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123B0F2-3BA1-9B40-92FC-6873BD7D0948}"/>
              </a:ext>
            </a:extLst>
          </p:cNvPr>
          <p:cNvSpPr/>
          <p:nvPr/>
        </p:nvSpPr>
        <p:spPr>
          <a:xfrm>
            <a:off x="4724398" y="2002074"/>
            <a:ext cx="2743200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0058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ackground - Image">
            <a:extLst>
              <a:ext uri="{FF2B5EF4-FFF2-40B4-BE49-F238E27FC236}">
                <a16:creationId xmlns:a16="http://schemas.microsoft.com/office/drawing/2014/main" id="{4972701C-247A-3448-8A68-1078D203B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Background - Overlay">
            <a:extLst>
              <a:ext uri="{FF2B5EF4-FFF2-40B4-BE49-F238E27FC236}">
                <a16:creationId xmlns:a16="http://schemas.microsoft.com/office/drawing/2014/main" id="{FE160F02-72FD-634C-A0E2-F170E78E8F17}"/>
              </a:ext>
            </a:extLst>
          </p:cNvPr>
          <p:cNvSpPr/>
          <p:nvPr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4" name="Emblem - White" descr="lionlogo_whi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10" y="1295401"/>
            <a:ext cx="1751259" cy="1708355"/>
          </a:xfrm>
          <a:prstGeom prst="rect">
            <a:avLst/>
          </a:prstGeom>
        </p:spPr>
      </p:pic>
      <p:sp>
        <p:nvSpPr>
          <p:cNvPr id="5" name="Headline"/>
          <p:cNvSpPr txBox="1">
            <a:spLocks/>
          </p:cNvSpPr>
          <p:nvPr/>
        </p:nvSpPr>
        <p:spPr>
          <a:xfrm>
            <a:off x="2238249" y="3034905"/>
            <a:ext cx="7772400" cy="1920033"/>
          </a:xfrm>
          <a:prstGeom prst="rect">
            <a:avLst/>
          </a:prstGeom>
        </p:spPr>
        <p:txBody>
          <a:bodyPr vert="horz" lIns="81527" tIns="40763" rIns="81527" bIns="40763" rtlCol="0" anchor="ctr">
            <a:noAutofit/>
          </a:bodyPr>
          <a:lstStyle>
            <a:lvl1pPr algn="ctr" defTabSz="40769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pt-BR" sz="4800" b="1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Muito obrigado</a:t>
            </a:r>
          </a:p>
        </p:txBody>
      </p:sp>
      <p:sp>
        <p:nvSpPr>
          <p:cNvPr id="6" name="Gold Bar"/>
          <p:cNvSpPr/>
          <p:nvPr/>
        </p:nvSpPr>
        <p:spPr>
          <a:xfrm>
            <a:off x="5379111" y="3321604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71" tIns="47336" rIns="94671" bIns="47336" rtlCol="0" anchor="ctr"/>
          <a:lstStyle/>
          <a:p>
            <a:pPr algn="ctr"/>
            <a:endParaRPr lang="en-US"/>
          </a:p>
        </p:txBody>
      </p:sp>
      <p:sp>
        <p:nvSpPr>
          <p:cNvPr id="7" name="Copyright"/>
          <p:cNvSpPr txBox="1"/>
          <p:nvPr/>
        </p:nvSpPr>
        <p:spPr>
          <a:xfrm>
            <a:off x="3171770" y="6248400"/>
            <a:ext cx="3399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>
                <a:solidFill>
                  <a:schemeClr val="bg1"/>
                </a:solidFill>
              </a:rPr>
              <a:t>© 2019 Lions Clubs International</a:t>
            </a:r>
          </a:p>
        </p:txBody>
      </p:sp>
      <p:sp>
        <p:nvSpPr>
          <p:cNvPr id="8" name="Date Lang Code"/>
          <p:cNvSpPr txBox="1"/>
          <p:nvPr/>
        </p:nvSpPr>
        <p:spPr>
          <a:xfrm>
            <a:off x="6829370" y="6248400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>
                <a:solidFill>
                  <a:schemeClr val="bg1"/>
                </a:solidFill>
              </a:rPr>
              <a:t>XXXX 00/00 PO</a:t>
            </a:r>
          </a:p>
        </p:txBody>
      </p:sp>
      <p:sp>
        <p:nvSpPr>
          <p:cNvPr id="12" name="Page Number - White">
            <a:extLst>
              <a:ext uri="{FF2B5EF4-FFF2-40B4-BE49-F238E27FC236}">
                <a16:creationId xmlns:a16="http://schemas.microsoft.com/office/drawing/2014/main" id="{7D11791B-A09B-C447-8C0A-F079F842B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18</a:t>
            </a:fld>
            <a:endParaRPr lang="en-U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36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- Image">
            <a:extLst>
              <a:ext uri="{FF2B5EF4-FFF2-40B4-BE49-F238E27FC236}">
                <a16:creationId xmlns:a16="http://schemas.microsoft.com/office/drawing/2014/main" id="{8BB30BA4-CC00-0C41-BC3E-81481A35DC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59" r="936" b="80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Background - Overlay">
            <a:extLst>
              <a:ext uri="{FF2B5EF4-FFF2-40B4-BE49-F238E27FC236}">
                <a16:creationId xmlns:a16="http://schemas.microsoft.com/office/drawing/2014/main" id="{57A097A5-E818-E049-8FDC-E004EF87476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83479473-9EF7-934F-8036-05F8F4131C6D}"/>
              </a:ext>
            </a:extLst>
          </p:cNvPr>
          <p:cNvSpPr txBox="1">
            <a:spLocks/>
          </p:cNvSpPr>
          <p:nvPr/>
        </p:nvSpPr>
        <p:spPr>
          <a:xfrm>
            <a:off x="2286000" y="3206478"/>
            <a:ext cx="8050695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dirty="0"/>
              <a:t>Informações básicas sobre unidades familiares</a:t>
            </a: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04EC0EED-33A8-9346-B2E9-91432F1BB78F}"/>
              </a:ext>
            </a:extLst>
          </p:cNvPr>
          <p:cNvSpPr/>
          <p:nvPr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32F9EF3D-342F-B44E-B679-6B19F4FC8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B129129-D69E-474F-93F9-A060C0A1F8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B7696C6-B7AF-2A4E-93D5-D5EF0FB983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E14198-4178-D149-9867-21BDDD8BAA2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045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5C446A39-8E9B-6A44-A58E-9E04CA77630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solidFill>
                  <a:schemeClr val="bg1">
                    <a:alpha val="44000"/>
                  </a:schemeClr>
                </a:solidFill>
              </a:rPr>
              <a:t>aa</a:t>
            </a:r>
          </a:p>
        </p:txBody>
      </p:sp>
      <p:pic>
        <p:nvPicPr>
          <p:cNvPr id="21" name="Background - Image">
            <a:extLst>
              <a:ext uri="{FF2B5EF4-FFF2-40B4-BE49-F238E27FC236}">
                <a16:creationId xmlns:a16="http://schemas.microsoft.com/office/drawing/2014/main" id="{724387C4-EDA2-C547-8F28-B6C9906A09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6957" t="6712" r="37905" b="97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Freeform 23">
            <a:extLst>
              <a:ext uri="{FF2B5EF4-FFF2-40B4-BE49-F238E27FC236}">
                <a16:creationId xmlns:a16="http://schemas.microsoft.com/office/drawing/2014/main" id="{DDC8AA71-55A8-3649-9696-D505B3711E6E}"/>
              </a:ext>
            </a:extLst>
          </p:cNvPr>
          <p:cNvSpPr/>
          <p:nvPr/>
        </p:nvSpPr>
        <p:spPr>
          <a:xfrm rot="16200000" flipV="1">
            <a:off x="-105115" y="105115"/>
            <a:ext cx="6858000" cy="6647770"/>
          </a:xfrm>
          <a:custGeom>
            <a:avLst/>
            <a:gdLst>
              <a:gd name="connsiteX0" fmla="*/ 0 w 6858000"/>
              <a:gd name="connsiteY0" fmla="*/ 922089 h 6647770"/>
              <a:gd name="connsiteX1" fmla="*/ 0 w 6858000"/>
              <a:gd name="connsiteY1" fmla="*/ 2959412 h 6647770"/>
              <a:gd name="connsiteX2" fmla="*/ 0 w 6858000"/>
              <a:gd name="connsiteY2" fmla="*/ 4610448 h 6647770"/>
              <a:gd name="connsiteX3" fmla="*/ 0 w 6858000"/>
              <a:gd name="connsiteY3" fmla="*/ 6647770 h 6647770"/>
              <a:gd name="connsiteX4" fmla="*/ 6858000 w 6858000"/>
              <a:gd name="connsiteY4" fmla="*/ 6647770 h 6647770"/>
              <a:gd name="connsiteX5" fmla="*/ 6858000 w 6858000"/>
              <a:gd name="connsiteY5" fmla="*/ 4610448 h 6647770"/>
              <a:gd name="connsiteX6" fmla="*/ 6858000 w 6858000"/>
              <a:gd name="connsiteY6" fmla="*/ 2037322 h 6647770"/>
              <a:gd name="connsiteX7" fmla="*/ 6858000 w 6858000"/>
              <a:gd name="connsiteY7" fmla="*/ 0 h 664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647770">
                <a:moveTo>
                  <a:pt x="0" y="922089"/>
                </a:moveTo>
                <a:lnTo>
                  <a:pt x="0" y="2959412"/>
                </a:lnTo>
                <a:lnTo>
                  <a:pt x="0" y="4610448"/>
                </a:lnTo>
                <a:lnTo>
                  <a:pt x="0" y="6647770"/>
                </a:lnTo>
                <a:lnTo>
                  <a:pt x="6858000" y="6647770"/>
                </a:lnTo>
                <a:lnTo>
                  <a:pt x="6858000" y="4610448"/>
                </a:lnTo>
                <a:lnTo>
                  <a:pt x="6858000" y="2037322"/>
                </a:lnTo>
                <a:lnTo>
                  <a:pt x="6858000" y="0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884D2F3C-77C4-0842-BD09-61B2F6C68A95}"/>
              </a:ext>
            </a:extLst>
          </p:cNvPr>
          <p:cNvSpPr txBox="1">
            <a:spLocks/>
          </p:cNvSpPr>
          <p:nvPr/>
        </p:nvSpPr>
        <p:spPr>
          <a:xfrm>
            <a:off x="372975" y="366728"/>
            <a:ext cx="5376661" cy="37449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1600" dirty="0">
                <a:solidFill>
                  <a:srgbClr val="EBB700"/>
                </a:solidFill>
              </a:rPr>
              <a:t>Informações básicas sobre unidades familiares </a:t>
            </a:r>
          </a:p>
        </p:txBody>
      </p:sp>
      <p:sp>
        <p:nvSpPr>
          <p:cNvPr id="9" name="Body Copy">
            <a:extLst>
              <a:ext uri="{FF2B5EF4-FFF2-40B4-BE49-F238E27FC236}">
                <a16:creationId xmlns:a16="http://schemas.microsoft.com/office/drawing/2014/main" id="{4F9D6FC7-2D9D-0C42-93C1-8D451E9E3DCB}"/>
              </a:ext>
            </a:extLst>
          </p:cNvPr>
          <p:cNvSpPr txBox="1">
            <a:spLocks/>
          </p:cNvSpPr>
          <p:nvPr/>
        </p:nvSpPr>
        <p:spPr>
          <a:xfrm>
            <a:off x="516836" y="2937416"/>
            <a:ext cx="5232800" cy="230309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SzPct val="120000"/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Aumentar o tempo de qualidade que os membros da família passam juntos</a:t>
            </a:r>
          </a:p>
          <a:p>
            <a:pPr marL="457200" indent="-457200">
              <a:buSzPct val="120000"/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Dar o exemplo</a:t>
            </a:r>
          </a:p>
          <a:p>
            <a:pPr marL="457200" indent="-457200">
              <a:buSzPct val="120000"/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Ajudar a comunidade</a:t>
            </a:r>
          </a:p>
        </p:txBody>
      </p:sp>
      <p:sp>
        <p:nvSpPr>
          <p:cNvPr id="11" name="Body Copy">
            <a:extLst>
              <a:ext uri="{FF2B5EF4-FFF2-40B4-BE49-F238E27FC236}">
                <a16:creationId xmlns:a16="http://schemas.microsoft.com/office/drawing/2014/main" id="{53D039E2-1404-564C-9861-E013CD08AEA8}"/>
              </a:ext>
            </a:extLst>
          </p:cNvPr>
          <p:cNvSpPr txBox="1">
            <a:spLocks/>
          </p:cNvSpPr>
          <p:nvPr/>
        </p:nvSpPr>
        <p:spPr>
          <a:xfrm>
            <a:off x="770200" y="1573848"/>
            <a:ext cx="6087800" cy="83736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pt-BR" sz="3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Por que envolver os membros da família em serviços?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66CF88-24DB-A642-BA4B-2D0C90D4E9A6}"/>
              </a:ext>
            </a:extLst>
          </p:cNvPr>
          <p:cNvSpPr/>
          <p:nvPr/>
        </p:nvSpPr>
        <p:spPr>
          <a:xfrm rot="5400000" flipH="1">
            <a:off x="3039510" y="612469"/>
            <a:ext cx="70852" cy="422728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Page Number - White">
            <a:extLst>
              <a:ext uri="{FF2B5EF4-FFF2-40B4-BE49-F238E27FC236}">
                <a16:creationId xmlns:a16="http://schemas.microsoft.com/office/drawing/2014/main" id="{7CAAAE34-12FE-E746-A90B-1EE720FC66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A5A05A-B830-9F4B-AF70-ADEF243B95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459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4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1" name="Body Copy">
            <a:extLst>
              <a:ext uri="{FF2B5EF4-FFF2-40B4-BE49-F238E27FC236}">
                <a16:creationId xmlns:a16="http://schemas.microsoft.com/office/drawing/2014/main" id="{14B45C99-9127-3643-92CE-5F0614EE8BA5}"/>
              </a:ext>
            </a:extLst>
          </p:cNvPr>
          <p:cNvSpPr txBox="1">
            <a:spLocks/>
          </p:cNvSpPr>
          <p:nvPr/>
        </p:nvSpPr>
        <p:spPr>
          <a:xfrm>
            <a:off x="1016063" y="1776460"/>
            <a:ext cx="10159874" cy="336396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1800" dirty="0">
                <a:solidFill>
                  <a:schemeClr val="bg1"/>
                </a:solidFill>
              </a:rPr>
              <a:t>O Programa de Unidades Familiares está disponível aos familiares que sejam:</a:t>
            </a:r>
          </a:p>
          <a:p>
            <a:endParaRPr lang="en-US" sz="1800" kern="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bg1"/>
                </a:solidFill>
              </a:rPr>
              <a:t>Elegíveis para se afiliarem ao Lions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bg1"/>
                </a:solidFill>
              </a:rPr>
              <a:t>Atualmente associados ou no processo de se associarem ao mesmo Lions clube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bg1"/>
                </a:solidFill>
              </a:rPr>
              <a:t>Moradores do mesmo domicílio e se relacionem por nascimento, casamento ou outro tipo de laço legal</a:t>
            </a:r>
          </a:p>
        </p:txBody>
      </p:sp>
      <p:sp>
        <p:nvSpPr>
          <p:cNvPr id="12" name="Yellow Bar">
            <a:extLst>
              <a:ext uri="{FF2B5EF4-FFF2-40B4-BE49-F238E27FC236}">
                <a16:creationId xmlns:a16="http://schemas.microsoft.com/office/drawing/2014/main" id="{AF9F7C8F-5725-4A49-B3AF-B006117735B9}"/>
              </a:ext>
            </a:extLst>
          </p:cNvPr>
          <p:cNvSpPr/>
          <p:nvPr/>
        </p:nvSpPr>
        <p:spPr>
          <a:xfrm>
            <a:off x="1137330" y="1515546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8411C976-731F-9341-A82C-E53E5FB023B2}"/>
              </a:ext>
            </a:extLst>
          </p:cNvPr>
          <p:cNvSpPr txBox="1">
            <a:spLocks/>
          </p:cNvSpPr>
          <p:nvPr/>
        </p:nvSpPr>
        <p:spPr>
          <a:xfrm>
            <a:off x="1027265" y="832502"/>
            <a:ext cx="9468015" cy="53340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3200" dirty="0">
                <a:solidFill>
                  <a:schemeClr val="bg1"/>
                </a:solidFill>
              </a:rPr>
              <a:t>Quem se qualifica para o Programa de Unidades Familiares?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F6D475C-2038-A944-B3F4-ABFDC9D76E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87693" y="5446458"/>
            <a:ext cx="896739" cy="84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051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ckground - Solid">
            <a:extLst>
              <a:ext uri="{FF2B5EF4-FFF2-40B4-BE49-F238E27FC236}">
                <a16:creationId xmlns:a16="http://schemas.microsoft.com/office/drawing/2014/main" id="{26686E2C-7ED9-1544-816E-ED77CB499B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E39E4B24-8DD0-8746-989F-ADE4C1B100E8}"/>
              </a:ext>
            </a:extLst>
          </p:cNvPr>
          <p:cNvSpPr/>
          <p:nvPr/>
        </p:nvSpPr>
        <p:spPr>
          <a:xfrm rot="16200000" flipV="1">
            <a:off x="-105115" y="105115"/>
            <a:ext cx="6858000" cy="6647770"/>
          </a:xfrm>
          <a:custGeom>
            <a:avLst/>
            <a:gdLst>
              <a:gd name="connsiteX0" fmla="*/ 0 w 6858000"/>
              <a:gd name="connsiteY0" fmla="*/ 922089 h 6647770"/>
              <a:gd name="connsiteX1" fmla="*/ 0 w 6858000"/>
              <a:gd name="connsiteY1" fmla="*/ 2959412 h 6647770"/>
              <a:gd name="connsiteX2" fmla="*/ 0 w 6858000"/>
              <a:gd name="connsiteY2" fmla="*/ 4610448 h 6647770"/>
              <a:gd name="connsiteX3" fmla="*/ 0 w 6858000"/>
              <a:gd name="connsiteY3" fmla="*/ 6647770 h 6647770"/>
              <a:gd name="connsiteX4" fmla="*/ 6858000 w 6858000"/>
              <a:gd name="connsiteY4" fmla="*/ 6647770 h 6647770"/>
              <a:gd name="connsiteX5" fmla="*/ 6858000 w 6858000"/>
              <a:gd name="connsiteY5" fmla="*/ 4610448 h 6647770"/>
              <a:gd name="connsiteX6" fmla="*/ 6858000 w 6858000"/>
              <a:gd name="connsiteY6" fmla="*/ 2037322 h 6647770"/>
              <a:gd name="connsiteX7" fmla="*/ 6858000 w 6858000"/>
              <a:gd name="connsiteY7" fmla="*/ 0 h 664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647770">
                <a:moveTo>
                  <a:pt x="0" y="922089"/>
                </a:moveTo>
                <a:lnTo>
                  <a:pt x="0" y="2959412"/>
                </a:lnTo>
                <a:lnTo>
                  <a:pt x="0" y="4610448"/>
                </a:lnTo>
                <a:lnTo>
                  <a:pt x="0" y="6647770"/>
                </a:lnTo>
                <a:lnTo>
                  <a:pt x="6858000" y="6647770"/>
                </a:lnTo>
                <a:lnTo>
                  <a:pt x="6858000" y="4610448"/>
                </a:lnTo>
                <a:lnTo>
                  <a:pt x="6858000" y="2037322"/>
                </a:lnTo>
                <a:lnTo>
                  <a:pt x="6858000" y="0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4565E04-6750-604C-B216-14F6DB223BE5}"/>
              </a:ext>
            </a:extLst>
          </p:cNvPr>
          <p:cNvGrpSpPr/>
          <p:nvPr/>
        </p:nvGrpSpPr>
        <p:grpSpPr>
          <a:xfrm>
            <a:off x="4955038" y="0"/>
            <a:ext cx="1677492" cy="6858000"/>
            <a:chOff x="3697870" y="0"/>
            <a:chExt cx="1677492" cy="6858000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ABA8735-21A0-D941-BAFF-2C6DFDE50D15}"/>
                </a:ext>
              </a:extLst>
            </p:cNvPr>
            <p:cNvSpPr/>
            <p:nvPr/>
          </p:nvSpPr>
          <p:spPr>
            <a:xfrm>
              <a:off x="3697870" y="0"/>
              <a:ext cx="1360969" cy="6858000"/>
            </a:xfrm>
            <a:custGeom>
              <a:avLst/>
              <a:gdLst>
                <a:gd name="connsiteX0" fmla="*/ 903769 w 1360969"/>
                <a:gd name="connsiteY0" fmla="*/ 0 h 6858000"/>
                <a:gd name="connsiteX1" fmla="*/ 1360969 w 1360969"/>
                <a:gd name="connsiteY1" fmla="*/ 0 h 6858000"/>
                <a:gd name="connsiteX2" fmla="*/ 457200 w 1360969"/>
                <a:gd name="connsiteY2" fmla="*/ 6858000 h 6858000"/>
                <a:gd name="connsiteX3" fmla="*/ 0 w 136096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0969" h="6858000">
                  <a:moveTo>
                    <a:pt x="903769" y="0"/>
                  </a:moveTo>
                  <a:lnTo>
                    <a:pt x="1360969" y="0"/>
                  </a:lnTo>
                  <a:lnTo>
                    <a:pt x="4572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AABB41B-29AE-AA4C-A273-97195EE7BD4E}"/>
                </a:ext>
              </a:extLst>
            </p:cNvPr>
            <p:cNvSpPr/>
            <p:nvPr/>
          </p:nvSpPr>
          <p:spPr>
            <a:xfrm>
              <a:off x="4014393" y="0"/>
              <a:ext cx="1360969" cy="6858000"/>
            </a:xfrm>
            <a:custGeom>
              <a:avLst/>
              <a:gdLst>
                <a:gd name="connsiteX0" fmla="*/ 903769 w 1360969"/>
                <a:gd name="connsiteY0" fmla="*/ 0 h 6858000"/>
                <a:gd name="connsiteX1" fmla="*/ 1360969 w 1360969"/>
                <a:gd name="connsiteY1" fmla="*/ 0 h 6858000"/>
                <a:gd name="connsiteX2" fmla="*/ 457200 w 1360969"/>
                <a:gd name="connsiteY2" fmla="*/ 6858000 h 6858000"/>
                <a:gd name="connsiteX3" fmla="*/ 0 w 136096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0969" h="6858000">
                  <a:moveTo>
                    <a:pt x="903769" y="0"/>
                  </a:moveTo>
                  <a:lnTo>
                    <a:pt x="1360969" y="0"/>
                  </a:lnTo>
                  <a:lnTo>
                    <a:pt x="4572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26" name="Body Copy">
            <a:extLst>
              <a:ext uri="{FF2B5EF4-FFF2-40B4-BE49-F238E27FC236}">
                <a16:creationId xmlns:a16="http://schemas.microsoft.com/office/drawing/2014/main" id="{2E50E5EB-D1FE-7D49-B16E-C5870ABEC04F}"/>
              </a:ext>
            </a:extLst>
          </p:cNvPr>
          <p:cNvSpPr txBox="1">
            <a:spLocks/>
          </p:cNvSpPr>
          <p:nvPr/>
        </p:nvSpPr>
        <p:spPr>
          <a:xfrm>
            <a:off x="6796598" y="1955001"/>
            <a:ext cx="4914756" cy="351733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r>
              <a:rPr lang="pt-BR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A unidade familiar é um programa que oferece aos Leões a oportunidade de tornar mais fácil para outros familiares servirem à comunidade.</a:t>
            </a:r>
            <a:br>
              <a:rPr lang="pt-BR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</a:br>
            <a:endParaRPr lang="pt-BR" dirty="0">
              <a:solidFill>
                <a:srgbClr val="0D224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r>
              <a:rPr lang="pt-BR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O programa torna isso mais fácil, dando aos familiares um desconto nas quotas.</a:t>
            </a:r>
            <a:br>
              <a:rPr lang="pt-BR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</a:br>
            <a:endParaRPr lang="pt-BR" dirty="0">
              <a:solidFill>
                <a:srgbClr val="0D224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r>
              <a:rPr lang="pt-BR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O desconto das quotas é determinado pelo distrito.</a:t>
            </a:r>
          </a:p>
        </p:txBody>
      </p:sp>
      <p:sp>
        <p:nvSpPr>
          <p:cNvPr id="25" name="Large #">
            <a:extLst>
              <a:ext uri="{FF2B5EF4-FFF2-40B4-BE49-F238E27FC236}">
                <a16:creationId xmlns:a16="http://schemas.microsoft.com/office/drawing/2014/main" id="{2E20D425-63F8-344E-9EAF-9DA816EF30EC}"/>
              </a:ext>
            </a:extLst>
          </p:cNvPr>
          <p:cNvSpPr txBox="1"/>
          <p:nvPr/>
        </p:nvSpPr>
        <p:spPr>
          <a:xfrm>
            <a:off x="179053" y="2840984"/>
            <a:ext cx="5092507" cy="132343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pt-BR" sz="4000" b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 que é Unidade Familiar?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F2A9514-7C35-AB43-B22D-AC06B53DD328}"/>
              </a:ext>
            </a:extLst>
          </p:cNvPr>
          <p:cNvSpPr/>
          <p:nvPr/>
        </p:nvSpPr>
        <p:spPr>
          <a:xfrm rot="5400000">
            <a:off x="2607323" y="2431482"/>
            <a:ext cx="185822" cy="406708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Page Number - Blue">
            <a:extLst>
              <a:ext uri="{FF2B5EF4-FFF2-40B4-BE49-F238E27FC236}">
                <a16:creationId xmlns:a16="http://schemas.microsoft.com/office/drawing/2014/main" id="{9EF8C11C-B97D-B04F-8EC2-671F9B1B8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5</a:t>
            </a:fld>
            <a:endParaRPr lang="en-US" sz="1000">
              <a:solidFill>
                <a:srgbClr val="00338D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1325D6-7824-F444-951E-D53971D53F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286103" y="202119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897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- Image">
            <a:extLst>
              <a:ext uri="{FF2B5EF4-FFF2-40B4-BE49-F238E27FC236}">
                <a16:creationId xmlns:a16="http://schemas.microsoft.com/office/drawing/2014/main" id="{8BB30BA4-CC00-0C41-BC3E-81481A35D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4" t="9867" r="630" b="677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Background - Overlay">
            <a:extLst>
              <a:ext uri="{FF2B5EF4-FFF2-40B4-BE49-F238E27FC236}">
                <a16:creationId xmlns:a16="http://schemas.microsoft.com/office/drawing/2014/main" id="{57A097A5-E818-E049-8FDC-E004EF87476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83479473-9EF7-934F-8036-05F8F4131C6D}"/>
              </a:ext>
            </a:extLst>
          </p:cNvPr>
          <p:cNvSpPr txBox="1">
            <a:spLocks/>
          </p:cNvSpPr>
          <p:nvPr/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/>
              <a:t>Como iniciar</a:t>
            </a: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04EC0EED-33A8-9346-B2E9-91432F1BB78F}"/>
              </a:ext>
            </a:extLst>
          </p:cNvPr>
          <p:cNvSpPr/>
          <p:nvPr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F8F7C60F-FA98-9D49-B929-50B5CCDD5C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6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1FD43B3-3340-684D-889C-51B99200D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94FFC11-E11E-0F41-9FCC-C3CEECD67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FBF915-E310-5D48-96E3-416654B23B6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868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0" name="Background - Solid">
            <a:extLst>
              <a:ext uri="{FF2B5EF4-FFF2-40B4-BE49-F238E27FC236}">
                <a16:creationId xmlns:a16="http://schemas.microsoft.com/office/drawing/2014/main" id="{452DE08C-F2BF-A54D-B326-B04A101D8C30}"/>
              </a:ext>
            </a:extLst>
          </p:cNvPr>
          <p:cNvSpPr/>
          <p:nvPr/>
        </p:nvSpPr>
        <p:spPr>
          <a:xfrm>
            <a:off x="1" y="3409247"/>
            <a:ext cx="3050320" cy="3448751"/>
          </a:xfrm>
          <a:prstGeom prst="rect">
            <a:avLst/>
          </a:prstGeom>
          <a:solidFill>
            <a:srgbClr val="EBB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7" name="Background - Solid">
            <a:extLst>
              <a:ext uri="{FF2B5EF4-FFF2-40B4-BE49-F238E27FC236}">
                <a16:creationId xmlns:a16="http://schemas.microsoft.com/office/drawing/2014/main" id="{3ABBB681-35F2-E640-B821-4B731FF91872}"/>
              </a:ext>
            </a:extLst>
          </p:cNvPr>
          <p:cNvSpPr/>
          <p:nvPr/>
        </p:nvSpPr>
        <p:spPr>
          <a:xfrm>
            <a:off x="3045681" y="3409247"/>
            <a:ext cx="3050320" cy="3448751"/>
          </a:xfrm>
          <a:prstGeom prst="rect">
            <a:avLst/>
          </a:prstGeom>
          <a:solidFill>
            <a:srgbClr val="407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8" name="Background - Solid">
            <a:extLst>
              <a:ext uri="{FF2B5EF4-FFF2-40B4-BE49-F238E27FC236}">
                <a16:creationId xmlns:a16="http://schemas.microsoft.com/office/drawing/2014/main" id="{C0A8A5F3-89AE-4044-85BB-A697E02A9A44}"/>
              </a:ext>
            </a:extLst>
          </p:cNvPr>
          <p:cNvSpPr/>
          <p:nvPr/>
        </p:nvSpPr>
        <p:spPr>
          <a:xfrm>
            <a:off x="6091361" y="3409247"/>
            <a:ext cx="3050320" cy="3448751"/>
          </a:xfrm>
          <a:prstGeom prst="rect">
            <a:avLst/>
          </a:prstGeom>
          <a:solidFill>
            <a:srgbClr val="FF5C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9" name="Background - Solid">
            <a:extLst>
              <a:ext uri="{FF2B5EF4-FFF2-40B4-BE49-F238E27FC236}">
                <a16:creationId xmlns:a16="http://schemas.microsoft.com/office/drawing/2014/main" id="{8955A863-4945-0940-9E42-DB7F1DB24754}"/>
              </a:ext>
            </a:extLst>
          </p:cNvPr>
          <p:cNvSpPr/>
          <p:nvPr/>
        </p:nvSpPr>
        <p:spPr>
          <a:xfrm>
            <a:off x="9137040" y="3409247"/>
            <a:ext cx="3050320" cy="3448751"/>
          </a:xfrm>
          <a:prstGeom prst="rect">
            <a:avLst/>
          </a:prstGeom>
          <a:solidFill>
            <a:srgbClr val="B3B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7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1016063" y="1804467"/>
            <a:ext cx="10159874" cy="90051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pt-BR" sz="1800" dirty="0">
                <a:solidFill>
                  <a:schemeClr val="bg1"/>
                </a:solidFill>
              </a:rPr>
              <a:t>M</a:t>
            </a:r>
            <a:r>
              <a:rPr lang="pt-BR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esmo tendo muitos benefícios, o conceito de unidade familiar não é adequado para todos os clubes. Para implementar com sucesso o conceito de clube voltado à família, você precisa da aceitação e entusiasmo de todos os associados. Antes de prosseguir, certifique-se de compreender totalmente e estar preparado para fazer as mudanças necessárias para incluir famílias no seu Lions clube. </a:t>
            </a:r>
          </a:p>
          <a:p>
            <a:pPr algn="ctr"/>
            <a:endParaRPr lang="en-US" sz="1800" kern="0" dirty="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4632960" y="1543553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1909048" y="860509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pt-BR" sz="3200">
                <a:solidFill>
                  <a:schemeClr val="bg1"/>
                </a:solidFill>
              </a:rPr>
              <a:t>Por onde começar?</a:t>
            </a:r>
          </a:p>
        </p:txBody>
      </p:sp>
      <p:sp>
        <p:nvSpPr>
          <p:cNvPr id="20" name="Body Copy">
            <a:extLst>
              <a:ext uri="{FF2B5EF4-FFF2-40B4-BE49-F238E27FC236}">
                <a16:creationId xmlns:a16="http://schemas.microsoft.com/office/drawing/2014/main" id="{9283FD6C-7DBF-7041-B27F-755487286E6C}"/>
              </a:ext>
            </a:extLst>
          </p:cNvPr>
          <p:cNvSpPr txBox="1">
            <a:spLocks/>
          </p:cNvSpPr>
          <p:nvPr/>
        </p:nvSpPr>
        <p:spPr>
          <a:xfrm>
            <a:off x="268932" y="3755892"/>
            <a:ext cx="2470510" cy="283447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Introduza a ideia ao seu clube. Explique o conceito de unidade familiar e como isso impactaria o clube.</a:t>
            </a:r>
          </a:p>
        </p:txBody>
      </p:sp>
      <p:sp>
        <p:nvSpPr>
          <p:cNvPr id="21" name="Body Copy">
            <a:extLst>
              <a:ext uri="{FF2B5EF4-FFF2-40B4-BE49-F238E27FC236}">
                <a16:creationId xmlns:a16="http://schemas.microsoft.com/office/drawing/2014/main" id="{D25AA450-2FC6-294E-B094-F2FA3EE81BA9}"/>
              </a:ext>
            </a:extLst>
          </p:cNvPr>
          <p:cNvSpPr txBox="1">
            <a:spLocks/>
          </p:cNvSpPr>
          <p:nvPr/>
        </p:nvSpPr>
        <p:spPr>
          <a:xfrm>
            <a:off x="3336762" y="3755892"/>
            <a:ext cx="2470510" cy="283447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os associados do clube forem a favor de explorar mais a ideia, forme uma comissão para entender todas as questões importantes que o afetarão. Estabeleça um prazo para a comissão apresentar suas conclusões.</a:t>
            </a:r>
          </a:p>
        </p:txBody>
      </p:sp>
      <p:sp>
        <p:nvSpPr>
          <p:cNvPr id="22" name="Body Copy">
            <a:extLst>
              <a:ext uri="{FF2B5EF4-FFF2-40B4-BE49-F238E27FC236}">
                <a16:creationId xmlns:a16="http://schemas.microsoft.com/office/drawing/2014/main" id="{0BB80D65-9701-204D-BE31-1A1AF88C6587}"/>
              </a:ext>
            </a:extLst>
          </p:cNvPr>
          <p:cNvSpPr txBox="1">
            <a:spLocks/>
          </p:cNvSpPr>
          <p:nvPr/>
        </p:nvSpPr>
        <p:spPr>
          <a:xfrm>
            <a:off x="6372424" y="3755892"/>
            <a:ext cx="2470510" cy="283447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1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os associados do clube forem a favor de prosseguir, relacione as metas e crie um plano de ação para implementar as mudanças necessárias no clube. </a:t>
            </a:r>
          </a:p>
        </p:txBody>
      </p:sp>
      <p:sp>
        <p:nvSpPr>
          <p:cNvPr id="23" name="Body Copy">
            <a:extLst>
              <a:ext uri="{FF2B5EF4-FFF2-40B4-BE49-F238E27FC236}">
                <a16:creationId xmlns:a16="http://schemas.microsoft.com/office/drawing/2014/main" id="{4BF04623-02CB-E341-BD88-C0896F8C074B}"/>
              </a:ext>
            </a:extLst>
          </p:cNvPr>
          <p:cNvSpPr txBox="1">
            <a:spLocks/>
          </p:cNvSpPr>
          <p:nvPr/>
        </p:nvSpPr>
        <p:spPr>
          <a:xfrm>
            <a:off x="9413462" y="3755892"/>
            <a:ext cx="2470510" cy="283447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Depois que as mudanças forem feitas e o clube se ajustar confortavelmente à nova programação, planeje e implemente atividades para promover que o clube é voltado à família.</a:t>
            </a:r>
          </a:p>
        </p:txBody>
      </p:sp>
      <p:pic>
        <p:nvPicPr>
          <p:cNvPr id="24" name="Emblem - White" descr="lionlogo_white.eps">
            <a:extLst>
              <a:ext uri="{FF2B5EF4-FFF2-40B4-BE49-F238E27FC236}">
                <a16:creationId xmlns:a16="http://schemas.microsoft.com/office/drawing/2014/main" id="{9AE6649F-1131-9D41-90B4-68ED8B5076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534" y="238060"/>
            <a:ext cx="829848" cy="80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057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1600">
                <a:solidFill>
                  <a:srgbClr val="EBB700"/>
                </a:solidFill>
              </a:rPr>
              <a:t>Como iniciar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1931246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Reuniões de clube:</a:t>
            </a:r>
            <a:r>
              <a:rPr lang="pt-BR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As reuniões de clube precisariam ser alteradas para oferecerem um ambiente acolhedor às famílias e, ao mesmo tempo, serem produtivas.</a:t>
            </a:r>
          </a:p>
          <a:p>
            <a:pPr marL="804849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reuniões de clube precisarão ocorrer em um horário conveniente para o envolvimento das famílias. O clube também pode adotar uma plataforma virtual, para que os associados possam acessar a reunião de casa. </a:t>
            </a:r>
          </a:p>
          <a:p>
            <a:pPr marL="804849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local da reunião deve ser apropriado para crianças. Talvez possam ser incluídas atividades para crianças lideradas pelos Leos do clube.</a:t>
            </a:r>
          </a:p>
          <a:p>
            <a:pPr marL="804849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reuniões tradicionais com jantares sentados não seriam necessariamente propícias para reuniões com crianças mais novas. Considere algo mais casual, como buffet ou refeições em que cada família traz um prato. </a:t>
            </a:r>
          </a:p>
          <a:p>
            <a:pPr marL="804849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reuniões devem ser mais curtas para acomodar as agendas lotadas das famílias.</a:t>
            </a:r>
          </a:p>
          <a:p>
            <a:pPr lvl="1"/>
            <a:endParaRPr lang="en-US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8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67033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987288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3200" dirty="0">
                <a:solidFill>
                  <a:schemeClr val="bg1"/>
                </a:solidFill>
              </a:rPr>
              <a:t>Ideias para as reuniões de clube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91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1600">
                <a:solidFill>
                  <a:srgbClr val="EBB700"/>
                </a:solidFill>
              </a:rPr>
              <a:t>Como iniciar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1931246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Atividades de serviço:</a:t>
            </a:r>
            <a:r>
              <a:rPr lang="pt-BR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As atividades de serviço do clube precisam ser voltadas à família. Os seguintes elementos geralmente NÃO conduzem a atividades de serviço voltadas à família: </a:t>
            </a:r>
          </a:p>
          <a:p>
            <a:pPr marL="804849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Aqueles que exijam o envolvimento de toda a família o tempo todo. </a:t>
            </a:r>
          </a:p>
          <a:p>
            <a:pPr marL="804849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Misturar famílias com crianças pequenas com agências comunitárias com crianças pequenas (torna-se um problema supervisionar).</a:t>
            </a:r>
          </a:p>
          <a:p>
            <a:pPr marL="804849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Tarefas fixas e recorrentes. </a:t>
            </a:r>
          </a:p>
          <a:p>
            <a:pPr marL="804849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Tarefas de função única que não possam ser divididas. </a:t>
            </a:r>
          </a:p>
          <a:p>
            <a:pPr marL="804849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 projetos que duram várias horas talvez não sejam apropriados para famílias com crianças pequenas. </a:t>
            </a:r>
          </a:p>
          <a:p>
            <a:pPr marL="804849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 projetos com muita movimentação física talvez não sejam adequados para Leões ou membros da família mais velhos. </a:t>
            </a:r>
          </a:p>
          <a:p>
            <a:pPr lvl="1"/>
            <a:endParaRPr lang="en-US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9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67033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987288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3200">
                <a:solidFill>
                  <a:schemeClr val="bg1"/>
                </a:solidFill>
              </a:rPr>
              <a:t>Projetos de serviço para famílias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294375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SLIDE - 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4620</TotalTime>
  <Words>1248</Words>
  <Application>Microsoft Office PowerPoint</Application>
  <PresentationFormat>Widescreen</PresentationFormat>
  <Paragraphs>126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Helvetica Neue</vt:lpstr>
      <vt:lpstr>Lucida Grande</vt:lpstr>
      <vt:lpstr>Segoe UI</vt:lpstr>
      <vt:lpstr>MASTER SLIDE - 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Lynch, Jason</dc:creator>
  <cp:lastModifiedBy>Marsoun, Richard</cp:lastModifiedBy>
  <cp:revision>311</cp:revision>
  <cp:lastPrinted>2019-06-19T16:24:35Z</cp:lastPrinted>
  <dcterms:created xsi:type="dcterms:W3CDTF">2018-11-12T16:45:52Z</dcterms:created>
  <dcterms:modified xsi:type="dcterms:W3CDTF">2021-07-26T15:12:05Z</dcterms:modified>
</cp:coreProperties>
</file>