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6"/>
    <p:sldMasterId id="2147483882" r:id="rId7"/>
    <p:sldMasterId id="2147483911" r:id="rId8"/>
    <p:sldMasterId id="2147483913" r:id="rId9"/>
    <p:sldMasterId id="2147483917" r:id="rId10"/>
  </p:sldMasterIdLst>
  <p:notesMasterIdLst>
    <p:notesMasterId r:id="rId36"/>
  </p:notesMasterIdLst>
  <p:handoutMasterIdLst>
    <p:handoutMasterId r:id="rId37"/>
  </p:handoutMasterIdLst>
  <p:sldIdLst>
    <p:sldId id="1267" r:id="rId11"/>
    <p:sldId id="1453" r:id="rId12"/>
    <p:sldId id="1466" r:id="rId13"/>
    <p:sldId id="1443" r:id="rId14"/>
    <p:sldId id="1417" r:id="rId15"/>
    <p:sldId id="1456" r:id="rId16"/>
    <p:sldId id="1014" r:id="rId17"/>
    <p:sldId id="1027" r:id="rId18"/>
    <p:sldId id="1012" r:id="rId19"/>
    <p:sldId id="1089" r:id="rId20"/>
    <p:sldId id="1090" r:id="rId21"/>
    <p:sldId id="1091" r:id="rId22"/>
    <p:sldId id="1489" r:id="rId23"/>
    <p:sldId id="1099" r:id="rId24"/>
    <p:sldId id="1486" r:id="rId25"/>
    <p:sldId id="1488" r:id="rId26"/>
    <p:sldId id="1071" r:id="rId27"/>
    <p:sldId id="1074" r:id="rId28"/>
    <p:sldId id="1078" r:id="rId29"/>
    <p:sldId id="1075" r:id="rId30"/>
    <p:sldId id="1087" r:id="rId31"/>
    <p:sldId id="1100" r:id="rId32"/>
    <p:sldId id="1021" r:id="rId33"/>
    <p:sldId id="1433" r:id="rId34"/>
    <p:sldId id="1285" r:id="rId3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Grace, Khamisi" initials="GK" lastIdx="16" clrIdx="81">
    <p:extLst>
      <p:ext uri="{19B8F6BF-5375-455C-9EA6-DF929625EA0E}">
        <p15:presenceInfo xmlns:p15="http://schemas.microsoft.com/office/powerpoint/2012/main" userId="S::kgrace@lionsclubs.org::609a7397-3773-4306-89d7-963b1a7cb88b" providerId="AD"/>
      </p:ext>
    </p:extLst>
  </p:cmAuthor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shefanie.vin@gmail.com" initials="sh" lastIdx="4" clrIdx="82">
    <p:extLst>
      <p:ext uri="{19B8F6BF-5375-455C-9EA6-DF929625EA0E}">
        <p15:presenceInfo xmlns:p15="http://schemas.microsoft.com/office/powerpoint/2012/main" userId="S::urn:spo:guest#shefanie.vin@gmail.com::" providerId="AD"/>
      </p:ext>
    </p:extLst>
  </p:cmAuthor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69"/>
    <a:srgbClr val="EBB700"/>
    <a:srgbClr val="FFFFFF"/>
    <a:srgbClr val="407CCA"/>
    <a:srgbClr val="000000"/>
    <a:srgbClr val="56565A"/>
    <a:srgbClr val="0A5496"/>
    <a:srgbClr val="10233F"/>
    <a:srgbClr val="457DC8"/>
    <a:srgbClr val="082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1F58E-609D-4FE0-BCAB-468F4683C5C6}" v="11" dt="2022-08-26T02:15:30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3" autoAdjust="0"/>
    <p:restoredTop sz="67988" autoAdjust="0"/>
  </p:normalViewPr>
  <p:slideViewPr>
    <p:cSldViewPr showGuides="1">
      <p:cViewPr varScale="1">
        <p:scale>
          <a:sx n="68" d="100"/>
          <a:sy n="68" d="100"/>
        </p:scale>
        <p:origin x="1380" y="52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928"/>
    </p:cViewPr>
  </p:sorterViewPr>
  <p:notesViewPr>
    <p:cSldViewPr showGuides="1">
      <p:cViewPr varScale="1">
        <p:scale>
          <a:sx n="62" d="100"/>
          <a:sy n="62" d="100"/>
        </p:scale>
        <p:origin x="333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Harrington" userId="P++PGFJsgrntgntDJ/3fR+sdUAeP8upFNl3wRJMl3VA=" providerId="None" clId="Web-{4801F58E-609D-4FE0-BCAB-468F4683C5C6}"/>
    <pc:docChg chg="modSld">
      <pc:chgData name="Brett Harrington" userId="P++PGFJsgrntgntDJ/3fR+sdUAeP8upFNl3wRJMl3VA=" providerId="None" clId="Web-{4801F58E-609D-4FE0-BCAB-468F4683C5C6}" dt="2022-08-26T02:15:27.519" v="8" actId="1076"/>
      <pc:docMkLst>
        <pc:docMk/>
      </pc:docMkLst>
      <pc:sldChg chg="addSp delSp modSp">
        <pc:chgData name="Brett Harrington" userId="P++PGFJsgrntgntDJ/3fR+sdUAeP8upFNl3wRJMl3VA=" providerId="None" clId="Web-{4801F58E-609D-4FE0-BCAB-468F4683C5C6}" dt="2022-08-26T02:15:27.519" v="8" actId="1076"/>
        <pc:sldMkLst>
          <pc:docMk/>
          <pc:sldMk cId="2179641477" sldId="1012"/>
        </pc:sldMkLst>
        <pc:picChg chg="add mod">
          <ac:chgData name="Brett Harrington" userId="P++PGFJsgrntgntDJ/3fR+sdUAeP8upFNl3wRJMl3VA=" providerId="None" clId="Web-{4801F58E-609D-4FE0-BCAB-468F4683C5C6}" dt="2022-08-26T02:15:27.519" v="8" actId="1076"/>
          <ac:picMkLst>
            <pc:docMk/>
            <pc:sldMk cId="2179641477" sldId="1012"/>
            <ac:picMk id="3" creationId="{C7DD520B-2326-E162-DBC8-C5B18F13E7CB}"/>
          </ac:picMkLst>
        </pc:picChg>
        <pc:picChg chg="del">
          <ac:chgData name="Brett Harrington" userId="P++PGFJsgrntgntDJ/3fR+sdUAeP8upFNl3wRJMl3VA=" providerId="None" clId="Web-{4801F58E-609D-4FE0-BCAB-468F4683C5C6}" dt="2022-08-26T02:15:10.378" v="5"/>
          <ac:picMkLst>
            <pc:docMk/>
            <pc:sldMk cId="2179641477" sldId="1012"/>
            <ac:picMk id="7" creationId="{52BBE54E-0253-168D-C0BC-E0F9A4797AC8}"/>
          </ac:picMkLst>
        </pc:picChg>
      </pc:sldChg>
      <pc:sldChg chg="addSp delSp modSp">
        <pc:chgData name="Brett Harrington" userId="P++PGFJsgrntgntDJ/3fR+sdUAeP8upFNl3wRJMl3VA=" providerId="None" clId="Web-{4801F58E-609D-4FE0-BCAB-468F4683C5C6}" dt="2022-08-26T02:14:55.035" v="4" actId="1076"/>
        <pc:sldMkLst>
          <pc:docMk/>
          <pc:sldMk cId="1395894267" sldId="1466"/>
        </pc:sldMkLst>
        <pc:picChg chg="add mod">
          <ac:chgData name="Brett Harrington" userId="P++PGFJsgrntgntDJ/3fR+sdUAeP8upFNl3wRJMl3VA=" providerId="None" clId="Web-{4801F58E-609D-4FE0-BCAB-468F4683C5C6}" dt="2022-08-26T02:14:55.035" v="4" actId="1076"/>
          <ac:picMkLst>
            <pc:docMk/>
            <pc:sldMk cId="1395894267" sldId="1466"/>
            <ac:picMk id="2" creationId="{C7A76985-5C19-689B-1A2C-BDB047986C69}"/>
          </ac:picMkLst>
        </pc:picChg>
        <pc:picChg chg="del">
          <ac:chgData name="Brett Harrington" userId="P++PGFJsgrntgntDJ/3fR+sdUAeP8upFNl3wRJMl3VA=" providerId="None" clId="Web-{4801F58E-609D-4FE0-BCAB-468F4683C5C6}" dt="2022-08-26T02:14:30.691" v="0"/>
          <ac:picMkLst>
            <pc:docMk/>
            <pc:sldMk cId="1395894267" sldId="1466"/>
            <ac:picMk id="3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714" y="8610601"/>
            <a:ext cx="3054469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/>
          </p:nvPr>
        </p:nvSpPr>
        <p:spPr>
          <a:xfrm>
            <a:off x="494138" y="300038"/>
            <a:ext cx="2989291" cy="481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457200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4114800"/>
            <a:ext cx="6396038" cy="4790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763962" y="8905026"/>
            <a:ext cx="3170238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122F-4C0D-4DB5-9DAD-9B5174DF7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Helvetica" panose="020B0604020202020204" pitchFamily="34" charset="0"/>
        <a:ea typeface="ヒラギノ角ゴ Pro W3" charset="0"/>
        <a:cs typeface="Helvetica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pt-BR" sz="1300" dirty="0"/>
              <a:t>Obrigado por se juntar a mim hoje para falarmos sobre a estratégia global de Lions.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F3282-E3C9-4747-9F21-810D6389356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5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12750"/>
            <a:ext cx="6037263" cy="3397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3886199"/>
            <a:ext cx="6396038" cy="5323627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Primeiro, para fortalecer nossa Associação e Fundação: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Uniremos Lions Clubs International e Fundação de Lions Clubs International sob uma única marca de marketing para melhor representar nosso serviço combinado.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apresentaremos novos “pilares da missão” para nos dar uma nova maneira de falar sobre nossas causas globais, nossas causas de LCIF e as causas locais que os Leões estão servindo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Garantiremos que os novos clubes comecem com uma base sólida, forneceremos assistência adicional aos clubes com dificuldades e continuaremos a aumentar a satisfação de nossos associados.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ajudar a fundar novos clubes ao redor do mundo, adicionaremos mais apoio à fundação de clubes em nível distrital.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continuaremos a desenvolver uma cultura de doação à nossa Fundação em nossos clubes para garantir que os Leões tenham acesso ao financiamento de LCIF para projetos maiores e mais sustentáveis.</a:t>
            </a:r>
          </a:p>
          <a:p>
            <a:endParaRPr lang="en-US" sz="14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segundo lugar, desenvolver novos modelos para o crescimento de nossa associação e fundação: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expandir nossas parcerias com organizações que buscam a Responsabilidade Social Corporativa, ou CSR, que se refere às medidas que as empresas tomam para serem mais responsáveis socialmente. Isso criará novas oportunidades para projetos conjuntos, financiamento e maior visibilidade para os Leões.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pesquisaremos novos modelos de serviço e associação para adicionar ao nosso modelo de clube.  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desses novos modelos é o voluntariado episódico. Esses voluntários “ocasionais” podem ajudar a aumentar nosso impacto e levar a novos associados quando eles decidem se envolver mais.</a:t>
            </a:r>
          </a:p>
          <a:p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Terceiro, precisamos de um alinhamento ainda melhor em toda a nossa organização para atingir nossas metas. Para fazer isso: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Faremos reuniões anuais conjuntas da Diretoria de LCI e Conselho de Curadores de LCIF.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Atualizaremos as funções de nossos diretores e curadores para que estes líderes estejam melhor capacitados para servir os Leões e Leos.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exploraremos melhorias nos processos de eleições para nossos diretores internacionais e terceiros vice-presidentes.</a:t>
            </a:r>
          </a:p>
          <a:p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4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Embora o Ano Um tenha sido principalmente um ano de desenvolvimento, fizemos um bom progresso.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Vamos falar sobre algumas de nossas realizações do ano passado.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C4AFA-0550-4425-823D-C3155B6A49A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3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5400" y="457200"/>
            <a:ext cx="4648200" cy="2614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2895600"/>
            <a:ext cx="6705600" cy="640080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[clique] Aqui estão alguns passos que tomamos para fortalecer nossa associação e fundação no ano passado: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Selecionamos o novo nome da marca para nossa associação e fundação: “Lions International”. Falaremos mais sobre isso no próximo slide.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Realizamos uma pesquisa de satisfação do associado para nos ajudar a descobrir quais mudanças eles desejam ver.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reestruturamos nossos Subsídios para o Desenvolvimento do Quadro Associativo para maximizar seu uso. Portanto, certifique-se de revisar nossos subsídios se estiver interessado em aumentar seu quadro associativo.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[clique] Em desenvolver novos modelos, temos: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Asseguramos parceiros corporativos novos, incluindo Disney, Enel, BGRS e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EverSource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Lançamos um portal de doações para os funcionários dos nossos parceiros, que já está apoiando exames de visão e esforços de ajuda na Ucrânia.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conduzimos uma pesquisa para identificar atitudes e práticas de voluntariado episódico ou “ocasional” em clubes ao redor do mundo.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[clique] Ao alinhar nossas metas, governança e suporte, nós: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Realizamos a primeira reunião virtual conjunta das diretorias de LCI e LCIF em fevereiro de 2022.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começamos a analisar o processo de eleição de organizações de serviços semelhantes para ajudar a avaliar as nossas.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dedicar um momento para falar sobre a nossa nova marca.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Estamos unindo LCI e LCIF sob a marca “Lions International”.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dizemos “Lions International”, o que estamos realmente dizendo é Lions Clubs International e Fundação de Lions Clubs International,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marca Lions International trará ambas as organizações sob uma marca abrangente para que possamos falar com o mundo sobre o nosso serviço e impacto coletivos.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Porque o mundo nos vê como um. No vê como Leões.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 verdade é que nós somos um.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Nossa associação e fundação continuarão sendo organizações separadas e seus nomes não serão alterados.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Nosso modelo de clube </a:t>
            </a:r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está mudando.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Portanto, essa mudança não vai alterar quem somos e o que fazemos como Leões. Simplesmente mudará a maneira como falamos ao mundo sobre nossa associação e fundação.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somos Lions International.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estamos apresentando um novo slogan para nossa marca Lions International: A serviço de um mundo carente.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Isso vai ajudar o mundo entender o que fazemos como Leões.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4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5400" y="457200"/>
            <a:ext cx="4648200" cy="2614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2895600"/>
            <a:ext cx="6705600" cy="640080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ano, continuamos a desenvolver e implementar as principais áreas de enfoque do nosso plano.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[clique] Para ajudar a fortalecer nossa associação e fundação: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Começaremos a lançar a nova marca “Lions International” e as diretrizes da marca em 2023 e introduziremos nossos novos pilares da missão.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ajudar a reestruturar clubes, estamos revisando as ferramentas de avaliação de clubes, compartilhando as melhores práticas de clubes bem-sucedidos e aprimorando o Programa do Leão Orientador.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aproveitar o sucesso da Campanha 100, estamos nos concentrando em doações de clubes e indivíduos.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estamos desenvolvendo um programa de suporte abrangente para os novos clubes e materiais de pesquisa para avaliar a satisfação dos associados.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[clique] Para ajudar a focar no crescimento, vamos: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Continuar a desenvolver o nosso programa de CSR.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Estamos executando estratégias de captação de recursos para AJ I, AJ II e Índia.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Ampliando o voluntariado do funcionários entre nossos parceiros.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Lançando um “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Tank de CSR” (grupo de especialistas) para explorar novas oportunidades.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ajudar a envolver os voluntários de novas maneiras, estamos testando projetos pilotos para voluntários “ocasionais” e desenvolvendo recursos para ajudar os clubes a apoiar voluntários “ocasionais”.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estamos aprimorando nosso processo de avaliação para novos parceiros para maximizar nossos recursos e o nosso retorno.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[clique] Para ajudar a alinhar nossas metas, governança e suporte, estamos concentrados em: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Nossa próxima reunião virtual das diretorias de LCI e LCIF em 2023.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mudanças nas Normas da Diretoria para formalizar a abordagem para candidatos a terceiro vice-presidente.</a:t>
            </a:r>
          </a:p>
          <a:p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226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ajudar a tornar este plano um sucesso, há coisas que todos podemos fazer para ajudar a alcançar nossas metas.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Compartilhe as informações sobre o plano nos clubes e distritos.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Responda às pesquisas de nossa equipe internacional para ajudar a moldar o futuro do plano.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todos trabalhar para manter os associados engajados, servindo e felizes.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apoiar nossa fundação pessoalmente e como clube. E certifique-se de explorar as oportunidades de subsídio e compartilhar suas histórias da fundação.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9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 gostaria de compartilhar uma rápida visão geral do nosso Plano Estratégico de Leo Clubes.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Leos são uma parte importante do nosso serviço. E o futuro da prestação de serviços.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Assim como os Leões, os Leos precisam de um roteiro para seu futuro, a fim de manter o crescimento e o sucesso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81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o programa de Leo, estamos concentrados no crescimento.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Nossa meta é atingir 200.000 Leos reportados e 13.000 Leo-Lions reportados. 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Iniciamos o plano de Leo com cerca de 157.500 Leos reportados e 4.700 Leo-Lions reportados, de modo que o alcance desta meta refletirá um crescimento animador em ambas as áreas.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354529"/>
            <a:ext cx="5852160" cy="4042171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Antes de falarmos sobre nosso plano estratégico, vamos falar sobre o motivo dele ser tão importante.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mais de 100 anos, o Lions começou com alguns associados e alguns clubes. A cada ano, mais e mais associados se juntavam. E continuamos a crescer porque as pessoas abraçaram o poder do serviço e entenderam que podemos realizar muito mais juntos.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Hoje, existem mais do que 1,4 milhão de associados em mais de 48.000 clubes em todo o mundo. Somos a maior organização de serviços do mundo. E tantas comunidades, e tantas pessoas, estão dependendo do nosso serviço.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Precisamos de um plano para continuarmos a ser a organização que o mundo precisa que sejamos.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Agora, vamos falar sobre as medidas que estamos tomando para garantir que estejamos posicionados para o sucesso em todos os níveis do Lions.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657600" y="8701088"/>
            <a:ext cx="3169920" cy="48172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</p:spTree>
    <p:extLst>
      <p:ext uri="{BB962C8B-B14F-4D97-AF65-F5344CB8AC3E}">
        <p14:creationId xmlns:p14="http://schemas.microsoft.com/office/powerpoint/2010/main" val="1014565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Desenvolvemos 4 objetivos para apoiar nossa meta: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Recrutamento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Vamos equipar os associados com ferramentas de recrutamento e melhorar a estrutura do quadro associativo.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Experiência do associado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Aumentaremos o valor da afiliação de Leo, expandindo as oportunidades de desenvolvimento de habilidades e treinamento.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Transição para Leão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Proporcionaremos aos Leos experiências positivas e um caminho claro para a afiliação, oferecendo recursos para apoiar a transição para Leão. 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Conectar-se com LCIF </a:t>
            </a:r>
            <a:r>
              <a:rPr lang="pt-B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Fortaleceremos a conexão entre os Leos e nossa Fundação.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muitas maneiras excelentes de se envolver com os Leos.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Portanto, considere iniciar um Leo clube, planejar projetos juntos e convidar os Leos para se associarem ao seu clube.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pode encontrar mais informações e recursos em nossa webpage de Leos.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41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114799"/>
            <a:ext cx="6396038" cy="5095027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ambos os planos, estamos trabalhando para realizar coisas importantes que beneficiarão nossos associados, nossos clubes e nossas comunidades.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Queremos que todos tenham uma ótima experiência de associado.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Queremos crescer para que possamos aumentar o impacto do nosso serviço e fazer ainda mais o bem.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Queremos que os associados aproveitem os excelentes recursos e oportunidades que Lions International oferece.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queremos encontrar novas maneiras de envolver mais pessoas em nosso serviço.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F688773-0C5F-460B-86BA-E4C1236A4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47082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pode visitar nossa webpage do plano estratégico para obter mais informações ou fazer o download desta apresentação e pontos de discussão.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também pode enviar perguntas para nossa caixa de entrada do plano estratégico.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10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8163" y="757238"/>
            <a:ext cx="5997575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motivo pelo qual estamos concentrados no futuro é simples: o mundo precisa de nós.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 uma estratégia global e um plano para o futuro é a única maneira de garantir que estaremos sempre prontos para servir nossas comunidades e o mundo.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23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pt-BR" sz="1300" dirty="0"/>
              <a:t>Obrigado por se juntar a mim para aprender mais sobre nosso Plano Estratégico de Lions International e nossa visão para o futuro.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pt-BR" sz="1200" dirty="0"/>
              <a:t>Muito obrigado!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sz="1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C4AFA-0550-4425-823D-C3155B6A49A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1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06438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965714"/>
            <a:ext cx="5852160" cy="5364149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2015, lançamos o LCI Adiante. Esse plano estratégico foi introduzido pouco antes do nosso 100</a:t>
            </a:r>
            <a:r>
              <a:rPr lang="pt-BR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</a:t>
            </a: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aniversário em 2017 para ajudar a garantir que estávamos prontos para o nosso segundo século de serviços.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LCI Adiante se concentrou em 4 áreas-chave do Lions.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Fortalecer nosso quadro associativo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Aumentar o impacto do nosso serviço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Aumentar nossa visibilidade local e global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Buscar excelência em âmbito de clube, distrito e organização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Estabelecemos uma meta de LCI Adiante de servir 200 milhões de pessoas por ano, a cada ano. E conseguimos. Ano passado, os Leões serviram mais de 480 milhões de pessoas!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alcançamos mais do que nossa meta de LCI Adiante.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3904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336553"/>
            <a:ext cx="5852160" cy="4042171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meio do LCI Adiante, desenvolvemos nossas causas globais.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Expandimos nossos esforços de marketing e lançamos nossa campanha publicitária A Bondade Importa.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Lançamos a Equipe Global de Ação para apoiar nossa liderança, quadro associativo e serviço.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Iniciamos Clubes de Interesse Especial e disponibilizamos o aprendizado online para Leões e Leos.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Focamos em tornar a experiência dos associados ainda melhor e introduzimos novas ferramentas e produtos digitais.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Lançamos a Campanha 100 de LCIF e juntos superamos nossa meta de 300 milhões de dólares, angariando mais de US$ 324 milhões graças a você e aos Leões de todo o mundo.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 incrível progresso serviu de base para o Plano Estratégico de Lions International.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57600" y="8691086"/>
            <a:ext cx="3169920" cy="48172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</p:spTree>
    <p:extLst>
      <p:ext uri="{BB962C8B-B14F-4D97-AF65-F5344CB8AC3E}">
        <p14:creationId xmlns:p14="http://schemas.microsoft.com/office/powerpoint/2010/main" val="56501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Plano Estratégico de Lions International nos mantém focados no futuro para que possamos continuar a crescer e prosperar.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Isso inclui ambos Lions Clubs International e Fundação de Lions Clubs International, somos um. Isso inclui todos os Leões e todos os clubes.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Estamos todos unidos em nossa missão global de serviço.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458189" y="8691313"/>
            <a:ext cx="3169920" cy="4817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C4AFA-0550-4425-823D-C3155B6A49A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1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809625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nossa visão é sermos o líder global em serviços comunitários e humanitários.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 é uma meta ambiciosa. Mas temos os melhores voluntários do mundo e temos um plano para ajudar a alcançá-la.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DA020-F842-4D4C-B941-0FFEFC5A16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3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Plano Estratégico de Lions International será implementado ao longo do tempo.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primeiro ano focamos em criar o plano e avançar algumas estratégias iniciais importantes.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Estamos agora em nosso segundo ano, e continuamos avançando e executando o plano.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breve, falaremos sobre algumas de nossas conquistas do primeiro ano e no que estamos focados neste ano.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Mas, primeiro, vamos falar sobre nossa estratégia global e nossa abordagem.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0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457200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Desenvolvemos o plano estratégico com três metas em mente: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a Associação e Fundação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Queremos aumentar nosso impacto e oferecer suporte ainda melhor aos associados e clubes.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Desenvolver novos modelos de crescimento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modelo de clube sempre foi e sempre será o coração da nossa organização. Mas podemos aumentar essa tradição desenvolvendo oportunidades para pessoas interessadas em novas formas de servir e desenvolvendo novas parcerias.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Alinhar metas, governança e suporte organizacional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melhor alinhamento, estrutura e processos, podemos apoiar melhor nossas metas e objetivos.</a:t>
            </a:r>
          </a:p>
          <a:p>
            <a:endParaRPr lang="en-US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78557-5227-8B4D-822D-3FD105837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5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Iniciativas</a:t>
            </a:r>
            <a:r>
              <a:rPr lang="pt-BR" baseline="0" dirty="0"/>
              <a:t> específicas foram desenvolvidas para atingir cada meta.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aseline="0" dirty="0"/>
              <a:t>Nosso gráfico do plano estratégico ajuda a destacar o que estamos focados em alcançar. </a:t>
            </a:r>
          </a:p>
          <a:p>
            <a:endParaRPr lang="en-US" baseline="0" dirty="0"/>
          </a:p>
          <a:p>
            <a:pPr lvl="1"/>
            <a:r>
              <a:rPr lang="pt-BR" baseline="0" dirty="0"/>
              <a:t> - </a:t>
            </a:r>
            <a:r>
              <a:rPr lang="pt-BR" b="1" baseline="0" dirty="0"/>
              <a:t>Fortalecer</a:t>
            </a:r>
          </a:p>
          <a:p>
            <a:pPr lvl="1"/>
            <a:endParaRPr lang="en-US" b="1" baseline="0" dirty="0"/>
          </a:p>
          <a:p>
            <a:pPr lvl="1"/>
            <a:r>
              <a:rPr lang="pt-BR" b="1" baseline="0" dirty="0"/>
              <a:t> - Desenvolver</a:t>
            </a:r>
          </a:p>
          <a:p>
            <a:pPr lvl="1"/>
            <a:endParaRPr lang="en-US" baseline="0" dirty="0"/>
          </a:p>
          <a:p>
            <a:pPr lvl="1"/>
            <a:r>
              <a:rPr lang="pt-BR" baseline="0" dirty="0"/>
              <a:t> - </a:t>
            </a:r>
            <a:r>
              <a:rPr lang="pt-BR" b="1" baseline="0" dirty="0"/>
              <a:t>Alinhar</a:t>
            </a:r>
          </a:p>
          <a:p>
            <a:pPr lvl="1"/>
            <a:endParaRPr lang="en-US" b="1" baseline="0" dirty="0"/>
          </a:p>
          <a:p>
            <a:pPr lvl="1"/>
            <a:r>
              <a:rPr lang="pt-BR" b="0" baseline="0" dirty="0"/>
              <a:t> - </a:t>
            </a:r>
            <a:r>
              <a:rPr lang="pt-BR" b="1" baseline="0" dirty="0"/>
              <a:t>Fortalecer, Desenvolver, Alinhar </a:t>
            </a:r>
            <a:r>
              <a:rPr lang="pt-BR" baseline="0" dirty="0"/>
              <a:t> </a:t>
            </a:r>
          </a:p>
          <a:p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aseline="0" dirty="0"/>
              <a:t>Vamos analisar cada área de enfoque para ver por que elas são importantes para os Leões e nossa missão de serviço.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122F-4C0D-4DB5-9DAD-9B5174DF74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1143000"/>
            <a:ext cx="12192000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Emblem - White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587641"/>
            <a:ext cx="2580992" cy="251775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62928"/>
            <a:ext cx="121920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44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A85CD-EF90-E24C-ACB9-CEC7C2079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92" t="4927" r="6507" b="15964"/>
          <a:stretch/>
        </p:blipFill>
        <p:spPr>
          <a:xfrm>
            <a:off x="7086601" y="2643416"/>
            <a:ext cx="257694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527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280" y="2209800"/>
            <a:ext cx="8662604" cy="224769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Quote">
            <a:extLst>
              <a:ext uri="{FF2B5EF4-FFF2-40B4-BE49-F238E27FC236}">
                <a16:creationId xmlns:a16="http://schemas.microsoft.com/office/drawing/2014/main" id="{F103AB68-8EEE-284C-923A-25A076478FD8}"/>
              </a:ext>
            </a:extLst>
          </p:cNvPr>
          <p:cNvSpPr/>
          <p:nvPr userDrawn="1"/>
        </p:nvSpPr>
        <p:spPr>
          <a:xfrm>
            <a:off x="522278" y="121920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6" name="Quote">
            <a:extLst>
              <a:ext uri="{FF2B5EF4-FFF2-40B4-BE49-F238E27FC236}">
                <a16:creationId xmlns:a16="http://schemas.microsoft.com/office/drawing/2014/main" id="{5D2E1FD0-C95D-774F-9F8D-261706A96592}"/>
              </a:ext>
            </a:extLst>
          </p:cNvPr>
          <p:cNvSpPr/>
          <p:nvPr userDrawn="1"/>
        </p:nvSpPr>
        <p:spPr>
          <a:xfrm>
            <a:off x="10144881" y="3566695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5515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90599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676400"/>
            <a:ext cx="6362701" cy="762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2133600"/>
            <a:ext cx="10668000" cy="39624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320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936156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24000"/>
            <a:ext cx="12192000" cy="381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sz="4000" dirty="0">
                <a:latin typeface="+mn-lt"/>
              </a:rPr>
              <a:t>Text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D19E1-1279-7044-8EE0-DE47659FE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170" y="352045"/>
            <a:ext cx="6705599" cy="6353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04395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96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28600" y="4556919"/>
            <a:ext cx="11658599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10200"/>
            <a:ext cx="116586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36" y="694866"/>
            <a:ext cx="3964328" cy="37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6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1752599"/>
            <a:ext cx="457201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None/>
              <a:defRPr lang="en-US" sz="32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74725" indent="-46672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Optional Text</a:t>
            </a:r>
          </a:p>
          <a:p>
            <a:pPr lvl="1"/>
            <a:r>
              <a:rPr lang="en-US" dirty="0"/>
              <a:t>Bullet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235" y="777240"/>
            <a:ext cx="5716765" cy="54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764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954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33400"/>
            <a:ext cx="10667998" cy="609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524000"/>
            <a:ext cx="10667999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4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35224783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1"/>
          <a:stretch/>
        </p:blipFill>
        <p:spPr>
          <a:xfrm>
            <a:off x="7391400" y="2019300"/>
            <a:ext cx="4191000" cy="403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1430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202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371600"/>
            <a:ext cx="10667999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3912603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1564568"/>
            <a:ext cx="185822" cy="40670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1752600"/>
            <a:ext cx="4953000" cy="4114800"/>
          </a:xfrm>
          <a:prstGeom prst="rect">
            <a:avLst/>
          </a:prstGeom>
        </p:spPr>
        <p:txBody>
          <a:bodyPr anchor="ctr"/>
          <a:lstStyle>
            <a:lvl1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 userDrawn="1"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434" y="2072051"/>
            <a:ext cx="4419600" cy="13569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4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29755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-4157" y="5410200"/>
            <a:ext cx="12192000" cy="1447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519099" indent="0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5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022184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1752599"/>
            <a:ext cx="457201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None/>
              <a:defRPr lang="en-US" sz="32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74725" indent="-46672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1843" y="430719"/>
            <a:ext cx="993014" cy="9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86011" y="-2594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lnSpc>
                <a:spcPct val="110000"/>
              </a:lnSpc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81000"/>
            <a:ext cx="167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5" y="5944675"/>
            <a:ext cx="703244" cy="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56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5048"/>
            <a:ext cx="10515600" cy="92564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 userDrawn="1"/>
        </p:nvSpPr>
        <p:spPr>
          <a:xfrm>
            <a:off x="0" y="765048"/>
            <a:ext cx="533400" cy="92564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94004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8333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80" y="533400"/>
            <a:ext cx="10515600" cy="70167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817563" y="1524000"/>
            <a:ext cx="10515600" cy="472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1076325" indent="-55721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808633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1066801" y="1499358"/>
            <a:ext cx="4495800" cy="5384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85801" y="685800"/>
            <a:ext cx="5334000" cy="685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629400" y="685800"/>
            <a:ext cx="4800600" cy="5410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enter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723901" y="2057400"/>
            <a:ext cx="5295900" cy="4038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346607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47800"/>
            <a:ext cx="4724400" cy="957430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609600" y="2572219"/>
            <a:ext cx="4876800" cy="947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124200"/>
            <a:ext cx="48006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76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0671029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752600"/>
            <a:ext cx="10668000" cy="43434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561992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01"/>
          <a:stretch/>
        </p:blipFill>
        <p:spPr>
          <a:xfrm>
            <a:off x="0" y="1639111"/>
            <a:ext cx="12192001" cy="5218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12191999" cy="17363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440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7257826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4147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964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23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964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524000"/>
            <a:ext cx="10667999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14158083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28600" y="4556919"/>
            <a:ext cx="11658599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10200"/>
            <a:ext cx="116586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36" y="694866"/>
            <a:ext cx="3964328" cy="37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0231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1752599"/>
            <a:ext cx="457201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None/>
              <a:defRPr lang="en-US" sz="32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74725" indent="-466725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Optional Text</a:t>
            </a:r>
          </a:p>
          <a:p>
            <a:pPr lvl="1"/>
            <a:r>
              <a:rPr lang="en-US" dirty="0"/>
              <a:t>Bullet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60" y="777240"/>
            <a:ext cx="5716765" cy="54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36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954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533400"/>
            <a:ext cx="10667998" cy="609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524000"/>
            <a:ext cx="10667999" cy="480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4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95802140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1"/>
          <a:stretch/>
        </p:blipFill>
        <p:spPr>
          <a:xfrm>
            <a:off x="7391400" y="2019300"/>
            <a:ext cx="4191000" cy="403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1430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202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371600"/>
            <a:ext cx="10667999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tx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8025926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1564568"/>
            <a:ext cx="185822" cy="406708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1752600"/>
            <a:ext cx="4953000" cy="4114800"/>
          </a:xfrm>
          <a:prstGeom prst="rect">
            <a:avLst/>
          </a:prstGeom>
        </p:spPr>
        <p:txBody>
          <a:bodyPr anchor="ctr"/>
          <a:lstStyle>
            <a:lvl1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 userDrawn="1"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434" y="2072051"/>
            <a:ext cx="4419600" cy="13569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4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5705516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-4157" y="5410200"/>
            <a:ext cx="12192000" cy="1447800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519099" indent="0">
              <a:buNone/>
              <a:defRPr lang="en-US" sz="4000" dirty="0" smtClean="0">
                <a:ln>
                  <a:noFill/>
                </a:ln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5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0547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86011" y="-2594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lnSpc>
                <a:spcPct val="110000"/>
              </a:lnSpc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81000"/>
            <a:ext cx="167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5" y="5944675"/>
            <a:ext cx="703244" cy="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3059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5048"/>
            <a:ext cx="10515600" cy="92564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 userDrawn="1"/>
        </p:nvSpPr>
        <p:spPr>
          <a:xfrm>
            <a:off x="0" y="765048"/>
            <a:ext cx="533400" cy="92564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94004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1045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80" y="533400"/>
            <a:ext cx="10515600" cy="70167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817563" y="1524000"/>
            <a:ext cx="10515600" cy="472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1076325" indent="-55721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399515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1066801" y="1499358"/>
            <a:ext cx="4495800" cy="5384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85801" y="685800"/>
            <a:ext cx="5334000" cy="685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629400" y="685800"/>
            <a:ext cx="4800600" cy="5410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Click to enter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723901" y="2057400"/>
            <a:ext cx="5295900" cy="4038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190816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1"/>
          <a:stretch/>
        </p:blipFill>
        <p:spPr>
          <a:xfrm>
            <a:off x="7391400" y="1981200"/>
            <a:ext cx="4191000" cy="4038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143000"/>
            <a:ext cx="27432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202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 hasCustomPrompt="1"/>
          </p:nvPr>
        </p:nvSpPr>
        <p:spPr>
          <a:xfrm>
            <a:off x="761999" y="1371600"/>
            <a:ext cx="6629401" cy="4953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06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lang="en-US" sz="2800" dirty="0" smtClean="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47800"/>
            <a:ext cx="4724400" cy="957430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609600" y="2572219"/>
            <a:ext cx="4876800" cy="947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124200"/>
            <a:ext cx="48006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76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4238541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752600"/>
            <a:ext cx="10668000" cy="43434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84423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01"/>
          <a:stretch/>
        </p:blipFill>
        <p:spPr>
          <a:xfrm>
            <a:off x="0" y="1639111"/>
            <a:ext cx="12192001" cy="5218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-1"/>
            <a:ext cx="12191999" cy="17363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440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5333634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1999" cy="17526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4400">
                <a:ln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047999"/>
            <a:ext cx="3975017" cy="380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228600"/>
            <a:ext cx="4820753" cy="3498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28600"/>
            <a:ext cx="4327747" cy="253695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DDC8651-571B-4747-8510-542436905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819" y="2727891"/>
            <a:ext cx="4940382" cy="39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034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2021769"/>
            <a:ext cx="185822" cy="406708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 userDrawn="1"/>
        </p:nvGrpSpPr>
        <p:grpSpPr>
          <a:xfrm>
            <a:off x="4418508" y="0"/>
            <a:ext cx="1677492" cy="6858001"/>
            <a:chOff x="4955038" y="0"/>
            <a:chExt cx="1677492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74078" y="1371599"/>
            <a:ext cx="4953000" cy="4114800"/>
          </a:xfrm>
          <a:prstGeom prst="rect">
            <a:avLst/>
          </a:prstGeom>
        </p:spPr>
        <p:txBody>
          <a:bodyPr anchor="ctr"/>
          <a:lstStyle>
            <a:lvl1pPr marL="466725" indent="-4667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34" y="1905000"/>
            <a:ext cx="4419600" cy="201973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10000"/>
              </a:lnSpc>
              <a:defRPr sz="40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6322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bg2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381000"/>
            <a:ext cx="18288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6280883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5048"/>
            <a:ext cx="10515600" cy="92564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 userDrawn="1"/>
        </p:nvSpPr>
        <p:spPr>
          <a:xfrm>
            <a:off x="0" y="765048"/>
            <a:ext cx="533400" cy="92564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940040" y="2362200"/>
            <a:ext cx="3413760" cy="3581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Text</a:t>
            </a:r>
          </a:p>
          <a:p>
            <a:pPr lvl="1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874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1676400" y="1600200"/>
            <a:ext cx="4343233" cy="520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6362701" cy="685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723901" y="2057400"/>
            <a:ext cx="6324600" cy="40385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47800"/>
            <a:ext cx="4724400" cy="95743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10000"/>
              </a:lnSpc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609600" y="2438400"/>
            <a:ext cx="4876800" cy="947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124200"/>
            <a:ext cx="4800600" cy="27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346075" indent="-3460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  <a:defRPr sz="24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28986330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099800" y="6138446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bg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0" r:id="rId2"/>
    <p:sldLayoutId id="2147483874" r:id="rId3"/>
    <p:sldLayoutId id="2147483870" r:id="rId4"/>
    <p:sldLayoutId id="2147483880" r:id="rId5"/>
    <p:sldLayoutId id="2147483881" r:id="rId6"/>
    <p:sldLayoutId id="2147483878" r:id="rId7"/>
    <p:sldLayoutId id="2147483858" r:id="rId8"/>
    <p:sldLayoutId id="2147483890" r:id="rId9"/>
    <p:sldLayoutId id="2147483877" r:id="rId10"/>
    <p:sldLayoutId id="2147483879" r:id="rId11"/>
    <p:sldLayoutId id="2147483908" r:id="rId12"/>
    <p:sldLayoutId id="2147483909" r:id="rId13"/>
  </p:sldLayoutIdLst>
  <p:transition>
    <p:fade/>
  </p:transition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172200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94" r:id="rId5"/>
    <p:sldLayoutId id="2147483896" r:id="rId6"/>
    <p:sldLayoutId id="2147483895" r:id="rId7"/>
    <p:sldLayoutId id="2147483893" r:id="rId8"/>
    <p:sldLayoutId id="2147483887" r:id="rId9"/>
    <p:sldLayoutId id="2147483888" r:id="rId10"/>
    <p:sldLayoutId id="2147483875" r:id="rId11"/>
    <p:sldLayoutId id="2147483892" r:id="rId12"/>
    <p:sldLayoutId id="2147483897" r:id="rId13"/>
  </p:sldLayoutIdLst>
  <p:transition>
    <p:fade/>
  </p:transition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17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7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353800" y="6290846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8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>
    <p:fade/>
  </p:transition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lionsclubs.org/pt/discover-our-clubs/about-leos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412349" y="4368801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101600" y="3146351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 estratégico de Lions International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4067579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0C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cap="none" normalizeH="0" baseline="0" noProof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Notícias de 2022-2023</a:t>
            </a:r>
          </a:p>
        </p:txBody>
      </p:sp>
    </p:spTree>
    <p:extLst>
      <p:ext uri="{BB962C8B-B14F-4D97-AF65-F5344CB8AC3E}">
        <p14:creationId xmlns:p14="http://schemas.microsoft.com/office/powerpoint/2010/main" val="417907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1) Fortalecer a Associação e Fundação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677042"/>
            <a:ext cx="10667999" cy="4342758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Unir nossa associação e nossa fundação global (LCIF) sob uma única marca e um conjunto de pilares de missão.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Garantir que novos clubes comecem fortes, ajudar os clubes com dificuldades e aumentar a satisfação dos associados.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Aumentar o apoio à fundação de novos clubes em nível distrital.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Criar uma cultura de doação à LCIF.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304158"/>
            <a:ext cx="1143964" cy="11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73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2) Desenvolver novos modelos de crescimento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828800"/>
            <a:ext cx="10820401" cy="4495800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Desenvolver novos modelos de Responsabilidade Social Corporativa (CSR).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Pesquisar novos modelos de serviço e associação. </a:t>
            </a:r>
          </a:p>
          <a:p>
            <a:pPr marL="457200" indent="-457200">
              <a:spcBef>
                <a:spcPts val="2400"/>
              </a:spcBef>
              <a:spcAft>
                <a:spcPts val="24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Implementar um programa piloto de voluntariado episódico ou “ocasional” para aumentar o engajamento urbano.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304800"/>
            <a:ext cx="114332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7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11658600" cy="609600"/>
          </a:xfrm>
        </p:spPr>
        <p:txBody>
          <a:bodyPr>
            <a:noAutofit/>
          </a:bodyPr>
          <a:lstStyle/>
          <a:p>
            <a:pPr lvl="0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Alinhar metas, governança e suporte organizacional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2057400"/>
            <a:ext cx="10667999" cy="4114800"/>
          </a:xfrm>
        </p:spPr>
        <p:txBody>
          <a:bodyPr/>
          <a:lstStyle/>
          <a:p>
            <a:pPr marL="457200" indent="-457200">
              <a:spcBef>
                <a:spcPts val="3000"/>
              </a:spcBef>
              <a:spcAft>
                <a:spcPts val="30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Realizar reuniões de diretoria conjuntas virtuais. </a:t>
            </a:r>
          </a:p>
          <a:p>
            <a:pPr marL="457200" indent="-457200">
              <a:spcBef>
                <a:spcPts val="3000"/>
              </a:spcBef>
              <a:spcAft>
                <a:spcPts val="30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Atualizar as funções de diretor e curador. </a:t>
            </a:r>
          </a:p>
          <a:p>
            <a:pPr marL="457200" indent="-457200">
              <a:spcBef>
                <a:spcPts val="3000"/>
              </a:spcBef>
              <a:spcAft>
                <a:spcPts val="3000"/>
              </a:spcAft>
              <a:buClr>
                <a:schemeClr val="accent2"/>
              </a:buClr>
              <a:buFont typeface="Wingdings 3" panose="05040102010807070707" pitchFamily="18" charset="2"/>
              <a:buChar char="u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Explorar as melhorias nas eleições para 3VP e diretores.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304800"/>
            <a:ext cx="114332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584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5370869" y="3882036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9E1-1279-7044-8EE0-DE47659F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2810170" y="5087"/>
            <a:ext cx="6705599" cy="6353555"/>
          </a:xfrm>
          <a:prstGeom prst="rect">
            <a:avLst/>
          </a:prstGeom>
          <a:noFill/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761998" y="2193169"/>
            <a:ext cx="10667999" cy="207403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FFC000"/>
                </a:solidFill>
              </a:rPr>
              <a:t>Então, o que realizamos no primeiro ano?</a:t>
            </a:r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pt-BR" sz="4400" b="1" i="0" u="none" strike="noStrike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1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676400"/>
            <a:ext cx="3409865" cy="198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Fortalecer a Associação e Fundação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00635" y="1676400"/>
            <a:ext cx="3409865" cy="1981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Desenvolver novos </a:t>
            </a:r>
            <a:b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modelos de crescimento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48735" y="1676400"/>
            <a:ext cx="3409865" cy="198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Alinhar metas, governança e suporte organizacional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z="4400" b="1" i="0" u="none" strike="noStrike" cap="none" normalizeH="0" baseline="0" noProof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Ano Um - Principais realizações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29304-A344-47C8-86DD-8E11C39B6AD1}"/>
              </a:ext>
            </a:extLst>
          </p:cNvPr>
          <p:cNvSpPr txBox="1"/>
          <p:nvPr/>
        </p:nvSpPr>
        <p:spPr>
          <a:xfrm>
            <a:off x="533400" y="3917092"/>
            <a:ext cx="3409865" cy="227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Identificamos novo nome da marca e slogan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Conduzimos uma pesquisa de satisfação do associado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Reestruturamos os Subsídios para o Desenvolvimento do Quadro Associativo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C291B-D552-4E11-B467-EEB8623AB0A7}"/>
              </a:ext>
            </a:extLst>
          </p:cNvPr>
          <p:cNvSpPr txBox="1"/>
          <p:nvPr/>
        </p:nvSpPr>
        <p:spPr>
          <a:xfrm>
            <a:off x="4400635" y="3886200"/>
            <a:ext cx="3409865" cy="23401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Asseguramos novas parcerias corporativas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Lançamos o portal de doação para os funcionários das empresas parceiras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Pesquisa de voluntariado episódica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AB2B7-2724-46E4-A71F-1B0ED73E3412}"/>
              </a:ext>
            </a:extLst>
          </p:cNvPr>
          <p:cNvSpPr txBox="1"/>
          <p:nvPr/>
        </p:nvSpPr>
        <p:spPr>
          <a:xfrm>
            <a:off x="8261092" y="3904735"/>
            <a:ext cx="3397508" cy="13085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Realizamos a reunião conjunta inicial das diretorias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Analisamos o processo eleitoral de organizações semelhantes</a:t>
            </a:r>
          </a:p>
        </p:txBody>
      </p:sp>
    </p:spTree>
    <p:extLst>
      <p:ext uri="{BB962C8B-B14F-4D97-AF65-F5344CB8AC3E}">
        <p14:creationId xmlns:p14="http://schemas.microsoft.com/office/powerpoint/2010/main" val="3365823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1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399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937F7-38C0-A14C-8F06-ED8F191FBA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39192B9-9807-844B-AAF7-F002CF0C2096}"/>
              </a:ext>
            </a:extLst>
          </p:cNvPr>
          <p:cNvSpPr txBox="1">
            <a:spLocks/>
          </p:cNvSpPr>
          <p:nvPr/>
        </p:nvSpPr>
        <p:spPr>
          <a:xfrm>
            <a:off x="990599" y="2164080"/>
            <a:ext cx="10210800" cy="6858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Nossa marca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92EBA6-1693-AB46-AD28-2097CA584915}"/>
              </a:ext>
            </a:extLst>
          </p:cNvPr>
          <p:cNvSpPr/>
          <p:nvPr/>
        </p:nvSpPr>
        <p:spPr>
          <a:xfrm>
            <a:off x="5370870" y="318749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4ED1DD-7381-3E48-8C07-52F804AA508B}"/>
              </a:ext>
            </a:extLst>
          </p:cNvPr>
          <p:cNvSpPr txBox="1"/>
          <p:nvPr/>
        </p:nvSpPr>
        <p:spPr>
          <a:xfrm>
            <a:off x="1270542" y="3610363"/>
            <a:ext cx="9596387" cy="135530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Lions International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A serviço de um mundo carente</a:t>
            </a:r>
          </a:p>
        </p:txBody>
      </p:sp>
    </p:spTree>
    <p:extLst>
      <p:ext uri="{BB962C8B-B14F-4D97-AF65-F5344CB8AC3E}">
        <p14:creationId xmlns:p14="http://schemas.microsoft.com/office/powerpoint/2010/main" val="437456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676400"/>
            <a:ext cx="3409865" cy="198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Fortalecer a Associação e Fundação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00635" y="1676400"/>
            <a:ext cx="3409865" cy="1981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Desenvolver novos </a:t>
            </a:r>
            <a:b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modelos de crescimento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48735" y="1676400"/>
            <a:ext cx="3409865" cy="198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Alinhar metas, governança e suporte organizacional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Ano Dois - Áreas de enfoque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29304-A344-47C8-86DD-8E11C39B6AD1}"/>
              </a:ext>
            </a:extLst>
          </p:cNvPr>
          <p:cNvSpPr txBox="1"/>
          <p:nvPr/>
        </p:nvSpPr>
        <p:spPr>
          <a:xfrm>
            <a:off x="533400" y="3917092"/>
            <a:ext cx="3409865" cy="2377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Lançar nova marca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Introduzir os pilares da missão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Reestruturar clubes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Melhorar a fundação de clubes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Aproveitar o sucesso da Campanha 100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C291B-D552-4E11-B467-EEB8623AB0A7}"/>
              </a:ext>
            </a:extLst>
          </p:cNvPr>
          <p:cNvSpPr txBox="1"/>
          <p:nvPr/>
        </p:nvSpPr>
        <p:spPr>
          <a:xfrm>
            <a:off x="4400635" y="3886200"/>
            <a:ext cx="3409865" cy="14937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Criar nosso programa de CSR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Eventos de voluntariado episódicos piloto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Avaliação do parceiro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AB2B7-2724-46E4-A71F-1B0ED73E3412}"/>
              </a:ext>
            </a:extLst>
          </p:cNvPr>
          <p:cNvSpPr txBox="1"/>
          <p:nvPr/>
        </p:nvSpPr>
        <p:spPr>
          <a:xfrm>
            <a:off x="8261092" y="3904735"/>
            <a:ext cx="3397508" cy="13085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lvl1pPr>
          </a:lstStyle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Continuar a reunião conjunta das diretorias</a:t>
            </a:r>
          </a:p>
          <a:p>
            <a:pPr marL="342900" indent="-342900">
              <a:buClr>
                <a:schemeClr val="accent2"/>
              </a:buClr>
              <a:buFont typeface="Wingdings 3" panose="05040102010807070707" pitchFamily="18" charset="2"/>
              <a:buChar char=""/>
            </a:pPr>
            <a:r>
              <a:rPr lang="pt-BR" sz="1600" dirty="0"/>
              <a:t>Implementar mudanças para o processo de 3VP</a:t>
            </a:r>
          </a:p>
        </p:txBody>
      </p:sp>
    </p:spTree>
    <p:extLst>
      <p:ext uri="{BB962C8B-B14F-4D97-AF65-F5344CB8AC3E}">
        <p14:creationId xmlns:p14="http://schemas.microsoft.com/office/powerpoint/2010/main" val="4271834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1" grpId="0" animBg="1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400800" y="685800"/>
            <a:ext cx="5126278" cy="5638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Compartilhe notícias sobre nosso plano estratégico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Responda às pesquisas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Concentre-se na satisfação dos associados em seu clube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Faça doação regularmente à LCIF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47469"/>
            <a:ext cx="4953000" cy="201973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Você pode ajudar</a:t>
            </a:r>
          </a:p>
        </p:txBody>
      </p:sp>
    </p:spTree>
    <p:extLst>
      <p:ext uri="{BB962C8B-B14F-4D97-AF65-F5344CB8AC3E}">
        <p14:creationId xmlns:p14="http://schemas.microsoft.com/office/powerpoint/2010/main" val="7280141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F9008-759B-BF4A-A397-55EB3B46A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40" t="17140" r="42977" b="40535"/>
          <a:stretch/>
        </p:blipFill>
        <p:spPr>
          <a:xfrm>
            <a:off x="8190046" y="-3"/>
            <a:ext cx="4001954" cy="6888881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700192"/>
            <a:ext cx="9753600" cy="2252808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5400" dirty="0">
                <a:solidFill>
                  <a:srgbClr val="55565A"/>
                </a:solidFill>
              </a:rPr>
              <a:t>Plano Estratégico do</a:t>
            </a:r>
            <a:endParaRPr kumimoji="0" lang="pt-BR" sz="5400" b="1" i="0" u="none" strike="noStrike" cap="none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pt-BR" sz="5400" b="0" dirty="0">
                <a:solidFill>
                  <a:srgbClr val="00AC69"/>
                </a:solidFill>
              </a:rPr>
              <a:t>Programa de Leo Clubes</a:t>
            </a:r>
            <a:endParaRPr kumimoji="0" lang="pt-BR" sz="5400" b="1" i="0" u="none" strike="noStrike" cap="none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11298-17E2-0641-8FBE-2A3FB267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4" y="1037598"/>
            <a:ext cx="1679305" cy="1679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4" b="4901"/>
          <a:stretch/>
        </p:blipFill>
        <p:spPr>
          <a:xfrm>
            <a:off x="-1" y="5209574"/>
            <a:ext cx="991893" cy="1679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0C187D-881A-124B-AD8C-8CCB536CC5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54476" y="349537"/>
            <a:ext cx="2425700" cy="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216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15F89-6ED4-014E-BAF1-EAF400E5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6" t="38725" r="13273" b="18858"/>
          <a:stretch/>
        </p:blipFill>
        <p:spPr>
          <a:xfrm>
            <a:off x="-8627" y="-4"/>
            <a:ext cx="3896559" cy="6858004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A8ABF-F451-834E-959B-CB6351D33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2" t="39439" r="65220" b="6057"/>
          <a:stretch/>
        </p:blipFill>
        <p:spPr>
          <a:xfrm>
            <a:off x="10873688" y="2669027"/>
            <a:ext cx="1326938" cy="4188974"/>
          </a:xfrm>
          <a:prstGeom prst="rect">
            <a:avLst/>
          </a:prstGeom>
        </p:spPr>
      </p:pic>
      <p:sp>
        <p:nvSpPr>
          <p:cNvPr id="11" name="Headline">
            <a:extLst>
              <a:ext uri="{FF2B5EF4-FFF2-40B4-BE49-F238E27FC236}">
                <a16:creationId xmlns:a16="http://schemas.microsoft.com/office/drawing/2014/main" id="{622FE577-F779-D749-832E-E2BF2D349C8C}"/>
              </a:ext>
            </a:extLst>
          </p:cNvPr>
          <p:cNvSpPr txBox="1">
            <a:spLocks/>
          </p:cNvSpPr>
          <p:nvPr/>
        </p:nvSpPr>
        <p:spPr>
          <a:xfrm>
            <a:off x="3828723" y="2135533"/>
            <a:ext cx="7275095" cy="1025919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4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Nossa META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43F6E3-7FBB-F54B-B7C7-F2CB2E0AF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68" y="2422605"/>
            <a:ext cx="2113397" cy="2113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051735-97BA-4735-9154-FF849B6DCF6F}"/>
              </a:ext>
            </a:extLst>
          </p:cNvPr>
          <p:cNvSpPr txBox="1"/>
          <p:nvPr/>
        </p:nvSpPr>
        <p:spPr>
          <a:xfrm>
            <a:off x="3696003" y="3161452"/>
            <a:ext cx="7540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Até 2026, o número de associados de Leo Clubes aumentará para 200.000 associados reportados e os Leos em transição para Leões aumentarão para 13.000 associados reportados , como resultado de maiores esforços no recrutamento e transição e uma experiência aprimorada dos associados. </a:t>
            </a:r>
          </a:p>
        </p:txBody>
      </p:sp>
    </p:spTree>
    <p:extLst>
      <p:ext uri="{BB962C8B-B14F-4D97-AF65-F5344CB8AC3E}">
        <p14:creationId xmlns:p14="http://schemas.microsoft.com/office/powerpoint/2010/main" val="39673039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673" y="0"/>
            <a:ext cx="12204673" cy="6870357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0871" y="315460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773430" y="2133600"/>
            <a:ext cx="10645139" cy="66161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360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Nosso passado foi definido pelo nosso serviço.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259714" y="3326423"/>
            <a:ext cx="11672569" cy="8763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360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</a:t>
            </a:r>
            <a:r>
              <a:rPr kumimoji="0" lang="pt-BR" sz="36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dirty="0">
                <a:solidFill>
                  <a:srgbClr val="F0C300"/>
                </a:solidFill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nosso futuro</a:t>
            </a:r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 </a:t>
            </a:r>
            <a:r>
              <a:rPr lang="pt-BR" sz="3600" dirty="0">
                <a:latin typeface="Arial" charset="0"/>
                <a:ea typeface="Arial" charset="0"/>
                <a:cs typeface="Arial" charset="0"/>
              </a:rPr>
              <a:t>também será.</a:t>
            </a:r>
            <a:r>
              <a:rPr kumimoji="0" lang="pt-BR" sz="360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14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B767A0A2-1E75-6A43-AAFA-FDB254C946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819D7C-4A59-8C48-861C-894BCAFE8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5" t="44554" r="13495" b="5462"/>
          <a:stretch/>
        </p:blipFill>
        <p:spPr>
          <a:xfrm>
            <a:off x="-1" y="-1"/>
            <a:ext cx="2353591" cy="6857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C58F04-54E6-A54E-A92B-2AFFD17C3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 flipV="1">
            <a:off x="10958512" y="4769669"/>
            <a:ext cx="1233487" cy="2088331"/>
          </a:xfrm>
          <a:prstGeom prst="rect">
            <a:avLst/>
          </a:prstGeom>
        </p:spPr>
      </p:pic>
      <p:sp>
        <p:nvSpPr>
          <p:cNvPr id="34" name="Body Copy">
            <a:extLst>
              <a:ext uri="{FF2B5EF4-FFF2-40B4-BE49-F238E27FC236}">
                <a16:creationId xmlns:a16="http://schemas.microsoft.com/office/drawing/2014/main" id="{1132C406-3CC6-0345-9E27-27D0677D775F}"/>
              </a:ext>
            </a:extLst>
          </p:cNvPr>
          <p:cNvSpPr txBox="1">
            <a:spLocks/>
          </p:cNvSpPr>
          <p:nvPr/>
        </p:nvSpPr>
        <p:spPr>
          <a:xfrm>
            <a:off x="2362200" y="1670442"/>
            <a:ext cx="7408477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2600" b="0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Fortaleceremos o programa de Leo Clubes fazendo melhorias em cada uma das áreas principais do programa nos próximos 5 anos. 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89F29842-D656-6348-AFA3-DD72E03922A0}"/>
              </a:ext>
            </a:extLst>
          </p:cNvPr>
          <p:cNvSpPr txBox="1">
            <a:spLocks/>
          </p:cNvSpPr>
          <p:nvPr/>
        </p:nvSpPr>
        <p:spPr>
          <a:xfrm>
            <a:off x="2362200" y="756713"/>
            <a:ext cx="8627677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4400" b="1" i="0" u="none" strike="noStrike" cap="none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Uma abordagem abrangente</a:t>
            </a: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8A8129-BE2E-1C4A-8A9B-691E7D980676}"/>
              </a:ext>
            </a:extLst>
          </p:cNvPr>
          <p:cNvSpPr/>
          <p:nvPr/>
        </p:nvSpPr>
        <p:spPr bwMode="auto">
          <a:xfrm>
            <a:off x="8925241" y="3598546"/>
            <a:ext cx="2352359" cy="2352359"/>
          </a:xfrm>
          <a:prstGeom prst="ellipse">
            <a:avLst/>
          </a:prstGeom>
          <a:solidFill>
            <a:srgbClr val="B3B2B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Conectar-se</a:t>
            </a: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com LCIF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663DF4-83E2-904A-8703-E0CB46178C8E}"/>
              </a:ext>
            </a:extLst>
          </p:cNvPr>
          <p:cNvSpPr/>
          <p:nvPr/>
        </p:nvSpPr>
        <p:spPr bwMode="auto">
          <a:xfrm>
            <a:off x="6396182" y="3598546"/>
            <a:ext cx="2352359" cy="2352359"/>
          </a:xfrm>
          <a:prstGeom prst="ellipse">
            <a:avLst/>
          </a:prstGeom>
          <a:solidFill>
            <a:srgbClr val="00AC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Transição </a:t>
            </a: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para Leão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BFB3DD-AB1A-3B43-9859-33E24E44FB9D}"/>
              </a:ext>
            </a:extLst>
          </p:cNvPr>
          <p:cNvSpPr/>
          <p:nvPr/>
        </p:nvSpPr>
        <p:spPr bwMode="auto">
          <a:xfrm>
            <a:off x="3819258" y="3598546"/>
            <a:ext cx="2400224" cy="2352359"/>
          </a:xfrm>
          <a:prstGeom prst="ellipse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Experiência</a:t>
            </a: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do Associado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17FC6D-ED39-D845-A63B-061B23F7B7D1}"/>
              </a:ext>
            </a:extLst>
          </p:cNvPr>
          <p:cNvSpPr/>
          <p:nvPr/>
        </p:nvSpPr>
        <p:spPr bwMode="auto">
          <a:xfrm>
            <a:off x="1219200" y="3598546"/>
            <a:ext cx="2471221" cy="2352359"/>
          </a:xfrm>
          <a:prstGeom prst="ellipse">
            <a:avLst/>
          </a:prstGeom>
          <a:solidFill>
            <a:srgbClr val="F0C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r>
              <a:rPr kumimoji="0" lang="pt-BR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Recrutamento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7BD8820-7B02-BA48-ADAE-67B2BC5CDCE4}"/>
              </a:ext>
            </a:extLst>
          </p:cNvPr>
          <p:cNvSpPr/>
          <p:nvPr/>
        </p:nvSpPr>
        <p:spPr>
          <a:xfrm>
            <a:off x="3319262" y="4482756"/>
            <a:ext cx="1026248" cy="589126"/>
          </a:xfrm>
          <a:prstGeom prst="righ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EED92C2-C99E-9047-B6F5-7C7024D6AAA6}"/>
              </a:ext>
            </a:extLst>
          </p:cNvPr>
          <p:cNvSpPr/>
          <p:nvPr/>
        </p:nvSpPr>
        <p:spPr>
          <a:xfrm>
            <a:off x="5910062" y="4482756"/>
            <a:ext cx="1026248" cy="589126"/>
          </a:xfrm>
          <a:prstGeom prst="righ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FA65ECBC-BED0-6A47-BC1B-39EDC86B00C8}"/>
              </a:ext>
            </a:extLst>
          </p:cNvPr>
          <p:cNvSpPr/>
          <p:nvPr/>
        </p:nvSpPr>
        <p:spPr>
          <a:xfrm>
            <a:off x="8401977" y="4482756"/>
            <a:ext cx="1026248" cy="589126"/>
          </a:xfrm>
          <a:prstGeom prst="rightArrow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307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BBDB391-CE9C-0142-8DEB-76A14B49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2053" r="10928" b="4800"/>
          <a:stretch/>
        </p:blipFill>
        <p:spPr>
          <a:xfrm rot="10800000">
            <a:off x="10253452" y="-1"/>
            <a:ext cx="1938548" cy="373380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AB11298-17E2-0641-8FBE-2A3FB267B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89" y="0"/>
            <a:ext cx="1452911" cy="1452911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4" b="4901"/>
          <a:stretch/>
        </p:blipFill>
        <p:spPr>
          <a:xfrm>
            <a:off x="-1" y="5209574"/>
            <a:ext cx="991893" cy="1679305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203FD019-E43E-4444-A72A-E629EEF11B73}"/>
              </a:ext>
            </a:extLst>
          </p:cNvPr>
          <p:cNvSpPr txBox="1">
            <a:spLocks/>
          </p:cNvSpPr>
          <p:nvPr/>
        </p:nvSpPr>
        <p:spPr>
          <a:xfrm>
            <a:off x="831160" y="2878147"/>
            <a:ext cx="5671239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C9FC845C-3EEC-6F40-A790-5F0FEAB72A1D}"/>
              </a:ext>
            </a:extLst>
          </p:cNvPr>
          <p:cNvSpPr txBox="1">
            <a:spLocks/>
          </p:cNvSpPr>
          <p:nvPr/>
        </p:nvSpPr>
        <p:spPr>
          <a:xfrm>
            <a:off x="3911037" y="919241"/>
            <a:ext cx="4258021" cy="837361"/>
          </a:xfrm>
          <a:prstGeom prst="rect">
            <a:avLst/>
          </a:prstGeom>
        </p:spPr>
        <p:txBody>
          <a:bodyPr anchor="b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4400" b="1" i="0" u="none" strike="noStrike" cap="none" normalizeH="0" baseline="0" noProof="0">
                <a:ln>
                  <a:noFill/>
                </a:ln>
                <a:solidFill>
                  <a:srgbClr val="00AC69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Envolva-se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24840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D424D-0FBC-4828-A787-ED07961314E4}"/>
              </a:ext>
            </a:extLst>
          </p:cNvPr>
          <p:cNvSpPr txBox="1"/>
          <p:nvPr/>
        </p:nvSpPr>
        <p:spPr>
          <a:xfrm flipH="1">
            <a:off x="687051" y="2340382"/>
            <a:ext cx="1070599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Comece um Leo clube ou expanda um clube existente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Planeje para atividades de serviço e aprendizagem combinadas de Leo e Leão</a:t>
            </a:r>
          </a:p>
          <a:p>
            <a:pPr marL="342900" indent="-342900" fontAlgn="auto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Font typeface="Wingdings 3" panose="05040102010807070707" pitchFamily="18" charset="2"/>
              <a:buChar char=""/>
              <a:defRPr/>
            </a:pPr>
            <a:r>
              <a:rPr lang="pt-BR" sz="20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Certifique-se de que os Leos e Conselheiros de Leo Clubes sejam reportados no MyLCI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r>
              <a:rPr kumimoji="0" lang="pt-BR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Certifique-se de que os Leos sejam convidados a ingressar em Lions clubes OU iniciar um </a:t>
            </a:r>
            <a:r>
              <a:rPr lang="pt-BR" sz="20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clube para jovens Leões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buFont typeface="Wingdings 3" panose="05040102010807070707" pitchFamily="18" charset="2"/>
              <a:buChar char="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defRPr/>
            </a:pPr>
            <a:r>
              <a:rPr lang="pt-BR" sz="20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Visite </a:t>
            </a:r>
            <a:r>
              <a:rPr lang="pt-BR" sz="2000" dirty="0">
                <a:ea typeface="+mn-ea"/>
                <a:cs typeface="Arial" panose="020B0604020202020204" pitchFamily="34" charset="0"/>
                <a:hlinkClick r:id="rId6"/>
              </a:rPr>
              <a:t>https://www.lionsclubs.org/pt/discover-our-clubs/about-leos</a:t>
            </a:r>
            <a:r>
              <a:rPr lang="pt-BR" sz="2000" dirty="0">
                <a:ea typeface="+mn-ea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para saber mais.</a:t>
            </a:r>
          </a:p>
          <a:p>
            <a:pPr marR="0" lvl="0" algn="ctr" defTabSz="914400" rtl="0" eaLnBrk="1" fontAlgn="auto" latinLnBrk="0" hangingPunct="1">
              <a:spcBef>
                <a:spcPts val="600"/>
              </a:spcBef>
              <a:spcAft>
                <a:spcPts val="900"/>
              </a:spcAft>
              <a:buClr>
                <a:srgbClr val="EBB700"/>
              </a:buClr>
              <a:buSzTx/>
              <a:tabLst/>
              <a:defRPr/>
            </a:pPr>
            <a:r>
              <a:rPr lang="pt-BR" sz="20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Envie suas dúvidas para </a:t>
            </a:r>
            <a:r>
              <a:rPr lang="pt-BR" sz="2000" b="1" dirty="0">
                <a:solidFill>
                  <a:srgbClr val="00AC69"/>
                </a:solidFill>
                <a:ea typeface="+mn-ea"/>
                <a:cs typeface="Arial" panose="020B0604020202020204" pitchFamily="34" charset="0"/>
              </a:rPr>
              <a:t>leo@lionsclubs.org</a:t>
            </a:r>
            <a:r>
              <a:rPr lang="pt-BR" sz="2000" b="1" dirty="0"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45AC1-6109-800A-DFE5-6904F8BAFC02}"/>
              </a:ext>
            </a:extLst>
          </p:cNvPr>
          <p:cNvSpPr/>
          <p:nvPr/>
        </p:nvSpPr>
        <p:spPr>
          <a:xfrm>
            <a:off x="4745122" y="1866899"/>
            <a:ext cx="1450259" cy="72760"/>
          </a:xfrm>
          <a:prstGeom prst="rect">
            <a:avLst/>
          </a:prstGeom>
          <a:solidFill>
            <a:srgbClr val="FBC608"/>
          </a:solidFill>
          <a:ln w="9525" cap="flat" cmpd="sng" algn="ctr">
            <a:noFill/>
            <a:prstDash val="solid"/>
          </a:ln>
          <a:effectLst/>
        </p:spPr>
        <p:txBody>
          <a:bodyPr lIns="94685" tIns="47343" rIns="94685" bIns="4734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29101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4D76-90B8-4943-A6CF-FA00BF0E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609601"/>
          </a:xfrm>
        </p:spPr>
        <p:txBody>
          <a:bodyPr>
            <a:noAutofit/>
          </a:bodyPr>
          <a:lstStyle/>
          <a:p>
            <a:r>
              <a:rPr kumimoji="0" lang="pt-BR" sz="40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Resumo do Plano Estratégico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DD1B0-C4B9-4BDF-9942-04CEC46DC5D3}"/>
              </a:ext>
            </a:extLst>
          </p:cNvPr>
          <p:cNvSpPr txBox="1"/>
          <p:nvPr/>
        </p:nvSpPr>
        <p:spPr>
          <a:xfrm>
            <a:off x="609601" y="1981200"/>
            <a:ext cx="8229600" cy="703048"/>
          </a:xfrm>
          <a:prstGeom prst="rect">
            <a:avLst/>
          </a:prstGeom>
          <a:solidFill>
            <a:srgbClr val="407CCA"/>
          </a:solidFill>
          <a:ln w="76200">
            <a:solidFill>
              <a:srgbClr val="407CCA"/>
            </a:solidFill>
          </a:ln>
        </p:spPr>
        <p:txBody>
          <a:bodyPr wrap="square" rtlCol="0" anchor="ctr">
            <a:noAutofit/>
          </a:bodyPr>
          <a:lstStyle/>
          <a:p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2B612-2699-4433-AB30-37D3587260AB}"/>
              </a:ext>
            </a:extLst>
          </p:cNvPr>
          <p:cNvSpPr txBox="1"/>
          <p:nvPr/>
        </p:nvSpPr>
        <p:spPr>
          <a:xfrm>
            <a:off x="609601" y="2680723"/>
            <a:ext cx="8229600" cy="3098862"/>
          </a:xfrm>
          <a:prstGeom prst="rect">
            <a:avLst/>
          </a:prstGeom>
          <a:noFill/>
          <a:ln w="76200">
            <a:solidFill>
              <a:srgbClr val="407CCA"/>
            </a:solidFill>
          </a:ln>
        </p:spPr>
        <p:txBody>
          <a:bodyPr wrap="square" rtlCol="0">
            <a:spAutoFit/>
          </a:bodyPr>
          <a:lstStyle/>
          <a:p>
            <a:pPr marL="91440" algn="l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500" dirty="0">
                <a:cs typeface="Arial" panose="020B0604020202020204" pitchFamily="34" charset="0"/>
              </a:rPr>
              <a:t>Experiência do associado mais positiva</a:t>
            </a:r>
          </a:p>
          <a:p>
            <a:pPr marL="91440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500" dirty="0">
                <a:cs typeface="Arial" panose="020B0604020202020204" pitchFamily="34" charset="0"/>
              </a:rPr>
              <a:t>Mais associados para mais serviço comunitário</a:t>
            </a:r>
          </a:p>
          <a:p>
            <a:pPr marL="91440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500" dirty="0">
                <a:cs typeface="Arial" panose="020B0604020202020204" pitchFamily="34" charset="0"/>
              </a:rPr>
              <a:t>Novas maneiras de interagir com Lions International</a:t>
            </a:r>
          </a:p>
          <a:p>
            <a:pPr marL="91440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500" dirty="0">
                <a:cs typeface="Arial" panose="020B0604020202020204" pitchFamily="34" charset="0"/>
              </a:rPr>
              <a:t>Novas maneiras de envolver as pessoas em nossa missão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8E23F-AAB5-4AE8-B8F2-2AAC6E4E350D}"/>
              </a:ext>
            </a:extLst>
          </p:cNvPr>
          <p:cNvSpPr txBox="1"/>
          <p:nvPr/>
        </p:nvSpPr>
        <p:spPr>
          <a:xfrm>
            <a:off x="8855676" y="1981200"/>
            <a:ext cx="1371599" cy="703048"/>
          </a:xfrm>
          <a:prstGeom prst="rect">
            <a:avLst/>
          </a:prstGeom>
          <a:solidFill>
            <a:srgbClr val="407CCA"/>
          </a:solidFill>
          <a:ln w="76200">
            <a:solidFill>
              <a:srgbClr val="407CCA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2800" b="1">
                <a:solidFill>
                  <a:schemeClr val="bg2"/>
                </a:solidFill>
                <a:cs typeface="Arial" panose="020B0604020202020204" pitchFamily="34" charset="0"/>
              </a:rPr>
              <a:t>Leões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FC972-DBD3-4D81-B7AA-9B4F27E0607E}"/>
              </a:ext>
            </a:extLst>
          </p:cNvPr>
          <p:cNvSpPr txBox="1"/>
          <p:nvPr/>
        </p:nvSpPr>
        <p:spPr>
          <a:xfrm>
            <a:off x="8872151" y="2684248"/>
            <a:ext cx="1371599" cy="2878352"/>
          </a:xfrm>
          <a:prstGeom prst="rect">
            <a:avLst/>
          </a:prstGeom>
          <a:noFill/>
          <a:ln w="76200">
            <a:solidFill>
              <a:srgbClr val="407CC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3725A6-3087-479C-8222-6918AF3654AA}"/>
              </a:ext>
            </a:extLst>
          </p:cNvPr>
          <p:cNvSpPr txBox="1"/>
          <p:nvPr/>
        </p:nvSpPr>
        <p:spPr>
          <a:xfrm>
            <a:off x="10210799" y="1981200"/>
            <a:ext cx="1371599" cy="703048"/>
          </a:xfrm>
          <a:prstGeom prst="rect">
            <a:avLst/>
          </a:prstGeom>
          <a:solidFill>
            <a:srgbClr val="407CCA"/>
          </a:solidFill>
          <a:ln w="76200">
            <a:solidFill>
              <a:srgbClr val="407CCA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2800" b="1" dirty="0">
                <a:solidFill>
                  <a:schemeClr val="bg2"/>
                </a:solidFill>
                <a:cs typeface="Arial" panose="020B0604020202020204" pitchFamily="34" charset="0"/>
              </a:rPr>
              <a:t>Leos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76BD1-506A-477F-A34A-3EFC97D3F236}"/>
              </a:ext>
            </a:extLst>
          </p:cNvPr>
          <p:cNvSpPr txBox="1"/>
          <p:nvPr/>
        </p:nvSpPr>
        <p:spPr>
          <a:xfrm>
            <a:off x="10260225" y="2680723"/>
            <a:ext cx="1322173" cy="2878352"/>
          </a:xfrm>
          <a:prstGeom prst="rect">
            <a:avLst/>
          </a:prstGeom>
          <a:noFill/>
          <a:ln w="76200">
            <a:solidFill>
              <a:srgbClr val="407CC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</a:pPr>
            <a:r>
              <a:rPr lang="pt-BR" sz="2800">
                <a:cs typeface="Arial" panose="020B0604020202020204" pitchFamily="34" charset="0"/>
                <a:sym typeface="Wingdings 2" panose="05020102010507070707" pitchFamily="18" charset="2"/>
              </a:rPr>
              <a:t></a:t>
            </a:r>
          </a:p>
        </p:txBody>
      </p:sp>
    </p:spTree>
    <p:extLst>
      <p:ext uri="{BB962C8B-B14F-4D97-AF65-F5344CB8AC3E}">
        <p14:creationId xmlns:p14="http://schemas.microsoft.com/office/powerpoint/2010/main" val="12495449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53200" y="1600200"/>
            <a:ext cx="5105400" cy="41148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Webpage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https://www.lionsclubs.org/pt/resources-for-members/strategic-plan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 3" panose="05040102010807070707" pitchFamily="18" charset="2"/>
              <a:buChar char="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Lions PPT</a:t>
            </a:r>
          </a:p>
          <a:p>
            <a:pPr>
              <a:lnSpc>
                <a:spcPct val="120000"/>
              </a:lnSpc>
              <a:buFont typeface="Wingdings 3" panose="05040102010807070707" pitchFamily="18" charset="2"/>
              <a:buChar char="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Pontos a serem abordados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pt-B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strategicplan@lionsclubs.org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219200"/>
            <a:ext cx="4419600" cy="4114800"/>
          </a:xfrm>
        </p:spPr>
        <p:txBody>
          <a:bodyPr/>
          <a:lstStyle/>
          <a:p>
            <a:r>
              <a:rPr lang="pt-BR" sz="3600" dirty="0"/>
              <a:t>Plano Estratégico de Lions International</a:t>
            </a:r>
            <a:br>
              <a:rPr lang="pt-BR" dirty="0"/>
            </a:br>
            <a:br>
              <a:rPr lang="pt-BR" dirty="0"/>
            </a:b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55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0871" y="325718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594360" y="2413051"/>
            <a:ext cx="1064513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 mundo precisa de Leões e Leos.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354330" y="3774746"/>
            <a:ext cx="11672569" cy="8763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Nosso</a:t>
            </a:r>
            <a:r>
              <a:rPr kumimoji="0" lang="pt-BR" sz="36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3600" dirty="0">
                <a:solidFill>
                  <a:srgbClr val="F0C300"/>
                </a:solidFill>
                <a:latin typeface="Arial" panose="020B0604020202020204" pitchFamily="34" charset="0"/>
                <a:ea typeface="ヒラギノ角ゴ Pro W3" pitchFamily="125" charset="-128"/>
                <a:cs typeface="+mn-cs"/>
              </a:rPr>
              <a:t>plano estratégico</a:t>
            </a:r>
            <a:r>
              <a:rPr kumimoji="0" lang="pt-BR" sz="3600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t> </a:t>
            </a:r>
            <a:r>
              <a:rPr kumimoji="0" lang="pt-BR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garantirá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pt-BR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que estejamos prontos para atendê-lo. </a:t>
            </a:r>
          </a:p>
        </p:txBody>
      </p:sp>
    </p:spTree>
    <p:extLst>
      <p:ext uri="{BB962C8B-B14F-4D97-AF65-F5344CB8AC3E}">
        <p14:creationId xmlns:p14="http://schemas.microsoft.com/office/powerpoint/2010/main" val="3652183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9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28449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0" marR="0" lvl="0" indent="0" algn="ctr" defTabSz="40769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Obrigado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85028" y="6255657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© 2022 Lions Clubs International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aa</a:t>
            </a:r>
          </a:p>
        </p:txBody>
      </p:sp>
      <p:sp>
        <p:nvSpPr>
          <p:cNvPr id="52" name="Slice - Solid">
            <a:extLst>
              <a:ext uri="{FF2B5EF4-FFF2-40B4-BE49-F238E27FC236}">
                <a16:creationId xmlns:a16="http://schemas.microsoft.com/office/drawing/2014/main" id="{1F451C84-4E3E-B148-B349-C401C5F07101}"/>
              </a:ext>
            </a:extLst>
          </p:cNvPr>
          <p:cNvSpPr/>
          <p:nvPr/>
        </p:nvSpPr>
        <p:spPr>
          <a:xfrm rot="10800000">
            <a:off x="0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961610" y="1900392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Plano de LCI Adiante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1610" y="2261137"/>
            <a:ext cx="6932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Lançado em 2015 para guiar os Leões em nosso segundo século de serviço.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6752" y="5148817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Resultados de LCI Adiante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8846" y="5498546"/>
            <a:ext cx="641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Novos programas e iniciativas que</a:t>
            </a: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nos posicionou para o sucesso</a:t>
            </a:r>
            <a:r>
              <a:rPr lang="pt-BR" sz="16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10012680" cy="42725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 construção do nosso futuro começou com LCI Adiante.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C9070-701A-6C8B-5AE9-98A8C68CC535}"/>
              </a:ext>
            </a:extLst>
          </p:cNvPr>
          <p:cNvSpPr txBox="1"/>
          <p:nvPr/>
        </p:nvSpPr>
        <p:spPr>
          <a:xfrm>
            <a:off x="966229" y="2994586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Áreas de enfoque de LCI Adiante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4A45D-BAC7-A493-9E05-C0DB6E12431D}"/>
              </a:ext>
            </a:extLst>
          </p:cNvPr>
          <p:cNvSpPr txBox="1"/>
          <p:nvPr/>
        </p:nvSpPr>
        <p:spPr>
          <a:xfrm>
            <a:off x="958323" y="3344315"/>
            <a:ext cx="6087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Nosso quadro associativo</a:t>
            </a: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serviço, operações e imagem global.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01D19-8840-3164-1326-AE0B908FD86D}"/>
              </a:ext>
            </a:extLst>
          </p:cNvPr>
          <p:cNvSpPr txBox="1"/>
          <p:nvPr/>
        </p:nvSpPr>
        <p:spPr>
          <a:xfrm>
            <a:off x="953704" y="4089188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Meta de LCI Adiante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A27C83-85D4-5BA9-797D-93773DF6D71E}"/>
              </a:ext>
            </a:extLst>
          </p:cNvPr>
          <p:cNvSpPr txBox="1"/>
          <p:nvPr/>
        </p:nvSpPr>
        <p:spPr>
          <a:xfrm>
            <a:off x="961610" y="4444425"/>
            <a:ext cx="6757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cap="none" normalizeH="0" baseline="0" noProof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Atender mais de 200 milhões de pessoas por ano. </a:t>
            </a: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C7A76985-5C19-689B-1A2C-BDB04798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460" y="1946517"/>
            <a:ext cx="3826525" cy="379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163987D-B335-414A-8A1E-47C55CCAF91E}"/>
              </a:ext>
            </a:extLst>
          </p:cNvPr>
          <p:cNvSpPr/>
          <p:nvPr/>
        </p:nvSpPr>
        <p:spPr>
          <a:xfrm>
            <a:off x="3353896" y="-219768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0338D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295280"/>
            <a:ext cx="3145536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Estabelecemos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 causas globais</a:t>
            </a:r>
            <a:endParaRPr kumimoji="0" lang="pt-BR" sz="1800" b="1" i="0" u="none" strike="noStrike" cap="none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624804"/>
            <a:ext cx="10527030" cy="6896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2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Realizações de LCI Adiante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289C3D-A190-6A45-9219-40FAD55A27F5}"/>
              </a:ext>
            </a:extLst>
          </p:cNvPr>
          <p:cNvSpPr/>
          <p:nvPr/>
        </p:nvSpPr>
        <p:spPr>
          <a:xfrm>
            <a:off x="2822330" y="3320191"/>
            <a:ext cx="3440430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Expandimos nosso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esforços de marketing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E52E426-9202-494F-8A5F-075D8BBF744D}"/>
              </a:ext>
            </a:extLst>
          </p:cNvPr>
          <p:cNvSpPr/>
          <p:nvPr/>
        </p:nvSpPr>
        <p:spPr>
          <a:xfrm>
            <a:off x="5744558" y="3294866"/>
            <a:ext cx="3145536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Lançamos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Equipe Global de Ação</a:t>
            </a: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9942" y="1600200"/>
            <a:ext cx="1469388" cy="14693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2F917C-C375-49AC-A937-64CF58D88310}"/>
              </a:ext>
            </a:extLst>
          </p:cNvPr>
          <p:cNvSpPr>
            <a:spLocks/>
          </p:cNvSpPr>
          <p:nvPr/>
        </p:nvSpPr>
        <p:spPr>
          <a:xfrm>
            <a:off x="9702009" y="4388983"/>
            <a:ext cx="1527630" cy="153176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BFE8E-D59E-4023-A84F-50817F7FD268}"/>
              </a:ext>
            </a:extLst>
          </p:cNvPr>
          <p:cNvSpPr/>
          <p:nvPr/>
        </p:nvSpPr>
        <p:spPr>
          <a:xfrm>
            <a:off x="8567928" y="1901046"/>
            <a:ext cx="3145536" cy="2253887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Melhoramos a experiência do novo associado</a:t>
            </a:r>
          </a:p>
          <a:p>
            <a:pPr marL="0" marR="0" lvl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Incluindo um Kit de Novo Associado aprimorado </a:t>
            </a:r>
            <a:r>
              <a:rPr kumimoji="0" lang="pt-B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</a:t>
            </a:r>
            <a:endParaRPr kumimoji="0" lang="pt-BR" sz="2000" b="0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1249AB-31CA-4177-A12F-EED8B79AB32C}"/>
              </a:ext>
            </a:extLst>
          </p:cNvPr>
          <p:cNvSpPr>
            <a:spLocks/>
          </p:cNvSpPr>
          <p:nvPr/>
        </p:nvSpPr>
        <p:spPr>
          <a:xfrm>
            <a:off x="774505" y="4400956"/>
            <a:ext cx="1476552" cy="150782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B4BB0C-E07C-4CAE-BFD2-4C331097B1C2}"/>
              </a:ext>
            </a:extLst>
          </p:cNvPr>
          <p:cNvSpPr>
            <a:spLocks/>
          </p:cNvSpPr>
          <p:nvPr/>
        </p:nvSpPr>
        <p:spPr>
          <a:xfrm>
            <a:off x="9508027" y="1617361"/>
            <a:ext cx="1732410" cy="1544845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92B3B8-D4CC-4902-B77D-16FFA956DBE2}"/>
              </a:ext>
            </a:extLst>
          </p:cNvPr>
          <p:cNvSpPr>
            <a:spLocks/>
          </p:cNvSpPr>
          <p:nvPr/>
        </p:nvSpPr>
        <p:spPr>
          <a:xfrm>
            <a:off x="3765876" y="4427873"/>
            <a:ext cx="1606094" cy="1453985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94C15F-9C54-481C-86E2-FB194EF2AA24}"/>
              </a:ext>
            </a:extLst>
          </p:cNvPr>
          <p:cNvSpPr/>
          <p:nvPr/>
        </p:nvSpPr>
        <p:spPr>
          <a:xfrm>
            <a:off x="3082662" y="6053225"/>
            <a:ext cx="2811819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Melhoramos a experiência do associado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9EFE56-4CE5-480F-8CA3-4AEEF2D15964}"/>
              </a:ext>
            </a:extLst>
          </p:cNvPr>
          <p:cNvSpPr/>
          <p:nvPr/>
        </p:nvSpPr>
        <p:spPr>
          <a:xfrm>
            <a:off x="56435" y="5947352"/>
            <a:ext cx="3145536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Definimos novos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modelos de afiliação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37C707-3DEE-40B1-9BAF-90EDD4F5F92E}"/>
              </a:ext>
            </a:extLst>
          </p:cNvPr>
          <p:cNvSpPr/>
          <p:nvPr/>
        </p:nvSpPr>
        <p:spPr>
          <a:xfrm>
            <a:off x="8845435" y="3320190"/>
            <a:ext cx="3145536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Lançamos aprendizado para cada Leão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5766E-9EF0-4794-AD61-86EDF9265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555" y="4400956"/>
            <a:ext cx="1531101" cy="148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8E22F-B7CE-49E2-8765-C541456B7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685" y="1669544"/>
            <a:ext cx="1623010" cy="15407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D5A6DA-6962-4811-992F-CC45207A754E}"/>
              </a:ext>
            </a:extLst>
          </p:cNvPr>
          <p:cNvSpPr/>
          <p:nvPr/>
        </p:nvSpPr>
        <p:spPr>
          <a:xfrm>
            <a:off x="6325740" y="5971668"/>
            <a:ext cx="2484679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Enriquecemos as comunicações digitais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08895F-6D79-47FD-903F-00DAEF1E65D3}"/>
              </a:ext>
            </a:extLst>
          </p:cNvPr>
          <p:cNvSpPr/>
          <p:nvPr/>
        </p:nvSpPr>
        <p:spPr>
          <a:xfrm>
            <a:off x="9228785" y="5947352"/>
            <a:ext cx="2484679" cy="584775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Lançamos a Campanha 100 de LCIF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076FB-1BA6-9C13-19E9-E2FC960F0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140" y="1436236"/>
            <a:ext cx="1902117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5370869" y="3882036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9E1-1279-7044-8EE0-DE47659F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2810170" y="5087"/>
            <a:ext cx="6705599" cy="6353555"/>
          </a:xfrm>
          <a:prstGeom prst="rect">
            <a:avLst/>
          </a:prstGeom>
          <a:noFill/>
        </p:spPr>
      </p:pic>
      <p:sp>
        <p:nvSpPr>
          <p:cNvPr id="9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160270" y="3879798"/>
            <a:ext cx="8005401" cy="2258037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Estamos todos unidos na nossa missão global de servir. Isso inclui todos os Leões e todos os clubes. Isso inclui Lions Clubs International e a Fundação de Lions Clubs International (LCIF), somos um.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761998" y="1905000"/>
            <a:ext cx="10667999" cy="207403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Plano estratégico de Lions International </a:t>
            </a:r>
            <a:endParaRPr kumimoji="0" lang="pt-BR" sz="4400" b="1" i="0" u="none" strike="noStrike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9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52424" y="2125930"/>
            <a:ext cx="1148715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3600" b="1" dirty="0">
                <a:solidFill>
                  <a:srgbClr val="F0C300"/>
                </a:solidFill>
                <a:latin typeface="Arial" pitchFamily="34" charset="0"/>
                <a:ea typeface="ヒラギノ角ゴ Pro W3" pitchFamily="125" charset="-128"/>
                <a:cs typeface="+mn-cs"/>
              </a:rPr>
              <a:t>Nossa Visão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A96B7-9D00-DA40-A7EF-6300FB318E96}"/>
              </a:ext>
            </a:extLst>
          </p:cNvPr>
          <p:cNvSpPr/>
          <p:nvPr/>
        </p:nvSpPr>
        <p:spPr>
          <a:xfrm>
            <a:off x="5370870" y="318749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10266-91CE-804C-98F0-9AEFE1CB5458}"/>
              </a:ext>
            </a:extLst>
          </p:cNvPr>
          <p:cNvSpPr txBox="1"/>
          <p:nvPr/>
        </p:nvSpPr>
        <p:spPr>
          <a:xfrm>
            <a:off x="377190" y="3759138"/>
            <a:ext cx="1148715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Ser o líder global em serviços comunitários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e humanitários. </a:t>
            </a:r>
          </a:p>
        </p:txBody>
      </p:sp>
    </p:spTree>
    <p:extLst>
      <p:ext uri="{BB962C8B-B14F-4D97-AF65-F5344CB8AC3E}">
        <p14:creationId xmlns:p14="http://schemas.microsoft.com/office/powerpoint/2010/main" val="924651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817602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 história</a:t>
            </a:r>
          </a:p>
        </p:txBody>
      </p:sp>
      <p:sp>
        <p:nvSpPr>
          <p:cNvPr id="4" name="Round Diagonal Corner Rectangle 3"/>
          <p:cNvSpPr/>
          <p:nvPr/>
        </p:nvSpPr>
        <p:spPr bwMode="auto">
          <a:xfrm>
            <a:off x="102870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3000" b="0" i="0" u="none" strike="noStrike" cap="none" normalizeH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2021-22</a:t>
            </a:r>
          </a:p>
        </p:txBody>
      </p:sp>
      <p:sp>
        <p:nvSpPr>
          <p:cNvPr id="5" name="Round Diagonal Corner Rectangle 4"/>
          <p:cNvSpPr/>
          <p:nvPr/>
        </p:nvSpPr>
        <p:spPr bwMode="auto">
          <a:xfrm>
            <a:off x="318135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3000" b="0" i="0" u="none" strike="noStrike" cap="none" normalizeH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2022-23</a:t>
            </a:r>
          </a:p>
        </p:txBody>
      </p:sp>
      <p:sp>
        <p:nvSpPr>
          <p:cNvPr id="6" name="Round Diagonal Corner Rectangle 5"/>
          <p:cNvSpPr/>
          <p:nvPr/>
        </p:nvSpPr>
        <p:spPr bwMode="auto">
          <a:xfrm>
            <a:off x="533400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3000" b="0" i="0" u="none" strike="noStrike" cap="none" normalizeH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2023-24</a:t>
            </a:r>
          </a:p>
        </p:txBody>
      </p:sp>
      <p:sp>
        <p:nvSpPr>
          <p:cNvPr id="7" name="Round Diagonal Corner Rectangle 6"/>
          <p:cNvSpPr/>
          <p:nvPr/>
        </p:nvSpPr>
        <p:spPr bwMode="auto">
          <a:xfrm>
            <a:off x="7486650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3000" b="0" i="0" u="none" strike="noStrike" cap="none" normalizeH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2024-25</a:t>
            </a:r>
          </a:p>
        </p:txBody>
      </p:sp>
      <p:sp>
        <p:nvSpPr>
          <p:cNvPr id="8" name="Round Diagonal Corner Rectangle 7"/>
          <p:cNvSpPr/>
          <p:nvPr/>
        </p:nvSpPr>
        <p:spPr bwMode="auto">
          <a:xfrm>
            <a:off x="9639299" y="2971800"/>
            <a:ext cx="2057400" cy="12954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3000" b="0" i="0" u="none" strike="noStrike" cap="none" normalizeH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2025-26</a:t>
            </a:r>
          </a:p>
        </p:txBody>
      </p:sp>
      <p:sp>
        <p:nvSpPr>
          <p:cNvPr id="10" name="Pentagon 9"/>
          <p:cNvSpPr/>
          <p:nvPr/>
        </p:nvSpPr>
        <p:spPr bwMode="auto">
          <a:xfrm>
            <a:off x="1028700" y="4648200"/>
            <a:ext cx="10782300" cy="457200"/>
          </a:xfrm>
          <a:prstGeom prst="homePlate">
            <a:avLst/>
          </a:prstGeom>
          <a:gradFill flip="none" rotWithShape="1">
            <a:gsLst>
              <a:gs pos="0">
                <a:schemeClr val="accent2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2286000"/>
            <a:ext cx="1059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Ano 1          Ano 2          Ano 3          Ano 4          Ano 5</a:t>
            </a:r>
          </a:p>
        </p:txBody>
      </p:sp>
    </p:spTree>
    <p:extLst>
      <p:ext uri="{BB962C8B-B14F-4D97-AF65-F5344CB8AC3E}">
        <p14:creationId xmlns:p14="http://schemas.microsoft.com/office/powerpoint/2010/main" val="7490647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142222"/>
            <a:ext cx="3409865" cy="288697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Fortalecer a Associação e Fundação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52967" y="2142222"/>
            <a:ext cx="3409865" cy="288697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chemeClr val="bg2"/>
                </a:solidFill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esenvolver novos modelos de </a:t>
            </a: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chemeClr val="bg2"/>
                </a:solidFill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crescimento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0135" y="2142222"/>
            <a:ext cx="3409865" cy="288697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979" tIns="107979" rIns="107979" bIns="107979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Alinhar metas, governança e suporte organizacional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609601"/>
          </a:xfrm>
        </p:spPr>
        <p:txBody>
          <a:bodyPr/>
          <a:lstStyle/>
          <a:p>
            <a:r>
              <a:rPr kumimoji="0" lang="pt-BR" sz="4400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Nossas metas</a:t>
            </a:r>
          </a:p>
        </p:txBody>
      </p:sp>
    </p:spTree>
    <p:extLst>
      <p:ext uri="{BB962C8B-B14F-4D97-AF65-F5344CB8AC3E}">
        <p14:creationId xmlns:p14="http://schemas.microsoft.com/office/powerpoint/2010/main" val="11954164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00" y="1752599"/>
            <a:ext cx="4276800" cy="1325563"/>
          </a:xfrm>
        </p:spPr>
        <p:txBody>
          <a:bodyPr/>
          <a:lstStyle/>
          <a:p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Nossas</a:t>
            </a:r>
            <a:b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</a:br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00529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iniciativas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C7DD520B-2326-E162-DBC8-C5B18F13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92" y="521677"/>
            <a:ext cx="5802923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147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ark Background">
  <a:themeElements>
    <a:clrScheme name="Strategic Plan">
      <a:dk1>
        <a:srgbClr val="0D2240"/>
      </a:dk1>
      <a:lt1>
        <a:srgbClr val="E7E6E6"/>
      </a:lt1>
      <a:dk2>
        <a:srgbClr val="44546A"/>
      </a:dk2>
      <a:lt2>
        <a:srgbClr val="FFFFFF"/>
      </a:lt2>
      <a:accent1>
        <a:srgbClr val="00529B"/>
      </a:accent1>
      <a:accent2>
        <a:srgbClr val="FFC000"/>
      </a:accent2>
      <a:accent3>
        <a:srgbClr val="6A286D"/>
      </a:accent3>
      <a:accent4>
        <a:srgbClr val="FFFFFF"/>
      </a:accent4>
      <a:accent5>
        <a:srgbClr val="44546A"/>
      </a:accent5>
      <a:accent6>
        <a:srgbClr val="000000"/>
      </a:accent6>
      <a:hlink>
        <a:srgbClr val="6A286D"/>
      </a:hlink>
      <a:folHlink>
        <a:srgbClr val="6A286D"/>
      </a:folHlink>
    </a:clrScheme>
    <a:fontScheme name="Strategic Pla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ight Background">
  <a:themeElements>
    <a:clrScheme name="Strategic Plan">
      <a:dk1>
        <a:srgbClr val="0D2240"/>
      </a:dk1>
      <a:lt1>
        <a:srgbClr val="E7E6E6"/>
      </a:lt1>
      <a:dk2>
        <a:srgbClr val="44546A"/>
      </a:dk2>
      <a:lt2>
        <a:srgbClr val="FFFFFF"/>
      </a:lt2>
      <a:accent1>
        <a:srgbClr val="00529B"/>
      </a:accent1>
      <a:accent2>
        <a:srgbClr val="FFC000"/>
      </a:accent2>
      <a:accent3>
        <a:srgbClr val="6A286D"/>
      </a:accent3>
      <a:accent4>
        <a:srgbClr val="FFFFFF"/>
      </a:accent4>
      <a:accent5>
        <a:srgbClr val="44546A"/>
      </a:accent5>
      <a:accent6>
        <a:srgbClr val="000000"/>
      </a:accent6>
      <a:hlink>
        <a:srgbClr val="6A286D"/>
      </a:hlink>
      <a:folHlink>
        <a:srgbClr val="6A286D"/>
      </a:folHlink>
    </a:clrScheme>
    <a:fontScheme name="Strategic Pla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Light Background">
  <a:themeElements>
    <a:clrScheme name="Strategic Plan">
      <a:dk1>
        <a:srgbClr val="0D2240"/>
      </a:dk1>
      <a:lt1>
        <a:srgbClr val="E7E6E6"/>
      </a:lt1>
      <a:dk2>
        <a:srgbClr val="44546A"/>
      </a:dk2>
      <a:lt2>
        <a:srgbClr val="FFFFFF"/>
      </a:lt2>
      <a:accent1>
        <a:srgbClr val="00529B"/>
      </a:accent1>
      <a:accent2>
        <a:srgbClr val="FFC000"/>
      </a:accent2>
      <a:accent3>
        <a:srgbClr val="6A286D"/>
      </a:accent3>
      <a:accent4>
        <a:srgbClr val="FFFFFF"/>
      </a:accent4>
      <a:accent5>
        <a:srgbClr val="44546A"/>
      </a:accent5>
      <a:accent6>
        <a:srgbClr val="000000"/>
      </a:accent6>
      <a:hlink>
        <a:srgbClr val="6A286D"/>
      </a:hlink>
      <a:folHlink>
        <a:srgbClr val="6A286D"/>
      </a:folHlink>
    </a:clrScheme>
    <a:fontScheme name="Strategic Pla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schemas.microsoft.com/office/infopath/2007/PartnerControls"/>
    <ds:schemaRef ds:uri="http://purl.org/dc/elements/1.1/"/>
    <ds:schemaRef ds:uri="a7495015-d16d-4dd1-a72f-488cd8119f34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46581</TotalTime>
  <Words>3208</Words>
  <Application>Microsoft Office PowerPoint</Application>
  <PresentationFormat>Widescreen</PresentationFormat>
  <Paragraphs>382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Dark Background</vt:lpstr>
      <vt:lpstr>Light Background</vt:lpstr>
      <vt:lpstr>MASTER SLIDE - BLANK</vt:lpstr>
      <vt:lpstr>Lions_PowerPoint_Template_June2016_Template-1</vt:lpstr>
      <vt:lpstr>1_Light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Nossa história</vt:lpstr>
      <vt:lpstr>Nossas metas</vt:lpstr>
      <vt:lpstr>Nossas iniciativas</vt:lpstr>
      <vt:lpstr>1) Fortalecer a Associação e Fundação</vt:lpstr>
      <vt:lpstr>2) Desenvolver novos modelos de crescimento</vt:lpstr>
      <vt:lpstr>3) Alinhar metas, governança e suporte organizacional</vt:lpstr>
      <vt:lpstr>PowerPoint Presentation</vt:lpstr>
      <vt:lpstr>Ano Um - Principais realizações</vt:lpstr>
      <vt:lpstr>PowerPoint Presentation</vt:lpstr>
      <vt:lpstr>Ano Dois - Áreas de enfoque</vt:lpstr>
      <vt:lpstr>Você pode ajudar</vt:lpstr>
      <vt:lpstr>PowerPoint Presentation</vt:lpstr>
      <vt:lpstr>PowerPoint Presentation</vt:lpstr>
      <vt:lpstr>PowerPoint Presentation</vt:lpstr>
      <vt:lpstr>PowerPoint Presentation</vt:lpstr>
      <vt:lpstr>Resumo do Plano Estratégico</vt:lpstr>
      <vt:lpstr>Plano Estratégico de Lions International  Recursos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Bunch, Christopher</cp:lastModifiedBy>
  <cp:revision>3207</cp:revision>
  <cp:lastPrinted>2017-06-29T03:55:04Z</cp:lastPrinted>
  <dcterms:created xsi:type="dcterms:W3CDTF">2016-11-15T15:12:50Z</dcterms:created>
  <dcterms:modified xsi:type="dcterms:W3CDTF">2022-08-26T02:15:31Z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