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52465" autoAdjust="0"/>
  </p:normalViewPr>
  <p:slideViewPr>
    <p:cSldViewPr snapToGrid="0" showGuides="1">
      <p:cViewPr varScale="1">
        <p:scale>
          <a:sx n="40" d="100"/>
          <a:sy n="40" d="100"/>
        </p:scale>
        <p:origin x="876"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1/25/2024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Olá, hoje gostaríamos de fornecer uma atualização sobre nossos produtos digitais para os Leões e Leos.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a:t>Esta apresentação foi preparada pelos funcionários de LCI e LCIF.  Dúvidas podem ser enviadas para </a:t>
            </a:r>
            <a:r>
              <a:rPr lang="pt-BR" b="0" i="0" u="sng">
                <a:solidFill>
                  <a:srgbClr val="0563C1"/>
                </a:solidFill>
                <a:effectLst/>
                <a:latin typeface="Calibri" panose="020F0502020204030204" pitchFamily="34" charset="0"/>
                <a:hlinkClick r:id="rId3"/>
              </a:rPr>
              <a:t>Salesforcefeedback@lionsclubs.org</a:t>
            </a:r>
            <a:r>
              <a:rPr lang="pt-BR" b="0" i="0" u="sng">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u="none">
                <a:solidFill>
                  <a:srgbClr val="0563C1"/>
                </a:solidFill>
                <a:effectLst/>
                <a:latin typeface="Calibri" panose="020F0502020204030204" pitchFamily="34" charset="0"/>
              </a:rPr>
              <a:t>Esta é uma jornada para todos nós, suas perguntas são encorajadas!</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Então, como faremos essa transição?  Como vamos, juntos, chegar lá?  Trabalhando juntos nessa mudança.</a:t>
            </a:r>
          </a:p>
          <a:p>
            <a:endParaRPr lang="en-US"/>
          </a:p>
          <a:p>
            <a:r>
              <a:rPr lang="pt-BR"/>
              <a:t>O seu envolvimento é fundamental.  Então, como você pode se envolver para deixar sua voz ser ouvida?</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Compartilhar sua opinião e se envolver é fundamental!</a:t>
            </a:r>
          </a:p>
          <a:p>
            <a:endParaRPr lang="en-US"/>
          </a:p>
          <a:p>
            <a:r>
              <a:rPr lang="pt-BR"/>
              <a:t>Use o código QR para fazer pesquisa de uso da tecnologia.   Ela pergunta sobre como você usa todos os tipos de tecnologia em todos os níveis de participação; associado a líder, para fazer o trabalho que você faz em apoio à nossa missão compartilhada.</a:t>
            </a:r>
          </a:p>
          <a:p>
            <a:endParaRPr lang="en-US"/>
          </a:p>
          <a:p>
            <a:r>
              <a:rPr lang="pt-BR"/>
              <a:t>Ao final da pesquisa, você pode se inscrever para receber atualizações informativas ou participar de grupos de enfoque e equipes de teste.</a:t>
            </a:r>
          </a:p>
          <a:p>
            <a:endParaRPr lang="en-US"/>
          </a:p>
          <a:p>
            <a:r>
              <a:rPr lang="pt-BR"/>
              <a:t>Precisamos da sua participação para desenvolver soluções que funcionem para você.</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Vamos começar examinando nossa experiência atual</a:t>
            </a:r>
          </a:p>
          <a:p>
            <a:endParaRPr lang="en-US"/>
          </a:p>
          <a:p>
            <a:r>
              <a:rPr lang="pt-BR" i="1"/>
              <a:t>[Se a apresentação for ao vivo pedir opiniões de 4-5 pessoas da plateia]</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Hoje pensamos em nossa conta Lion Account… É uma conta para acessar todos os recursos que você precisa para liderar e servir.</a:t>
            </a:r>
          </a:p>
          <a:p>
            <a:r>
              <a:rPr lang="pt-BR"/>
              <a:t>Mas será que é assim mesmo?</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Nos bastidores, são cinco produtos diferentes.  Cada um desses aplicativos tem sua própria aparência, navegação e experiência do usuário.  </a:t>
            </a:r>
          </a:p>
          <a:p>
            <a:endParaRPr lang="en-US"/>
          </a:p>
          <a:p>
            <a:r>
              <a:rPr lang="pt-BR"/>
              <a:t>O que significa várias coisas para aprender, vários lugares para tentar encontrar o que você precisa.  </a:t>
            </a:r>
          </a:p>
          <a:p>
            <a:endParaRPr lang="en-US"/>
          </a:p>
          <a:p>
            <a:r>
              <a:rPr lang="pt-BR"/>
              <a:t>Ademais, isso depende de vários bancos de dados independentes que geralmente não possuem os mesmos dados.  </a:t>
            </a:r>
          </a:p>
          <a:p>
            <a:endParaRPr lang="en-US"/>
          </a:p>
          <a:p>
            <a:r>
              <a:rPr lang="pt-BR"/>
              <a:t>Os vários armazenamentos de dados adicionam complexidade significativa na proteção e gerenciamento para que você tenha acesso adequado e compatível aos dados de que precisa.</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Mesmo com nossas ferramentas digitais atuais, muitas de suas outras interações são completamente desconectadas de sua “Lion Account”.  Quando você precisa de assistência da Central de Atendimento aos Associados, eles estão trabalhando em um aplicativo independente sem dados integrados.  </a:t>
            </a:r>
          </a:p>
          <a:p>
            <a:endParaRPr lang="en-US"/>
          </a:p>
          <a:p>
            <a:r>
              <a:rPr lang="pt-BR"/>
              <a:t>Há informações de doações muito limitadas disponíveis hoje, o que geralmente significa uma ligação ou consulta à Fundação para obter uma resposta sobre o status de um prêmio ou reconhecimento.</a:t>
            </a:r>
          </a:p>
          <a:p>
            <a:endParaRPr lang="en-US"/>
          </a:p>
          <a:p>
            <a:r>
              <a:rPr lang="pt-BR"/>
              <a:t>Por falar em reconhecimentos, também pode ser muito confuso encontrar o relatório que pode conter os dados que você esteja procurando e, quando não houver nenhum relatório, talvez seja necessário ligar para alguém para obter ajuda.  Isso leva muito tempo para obter uma resposta a uma pergunta simples.</a:t>
            </a:r>
          </a:p>
          <a:p>
            <a:endParaRPr lang="en-US"/>
          </a:p>
          <a:p>
            <a:r>
              <a:rPr lang="pt-BR"/>
              <a:t>Por fim, hoje ainda existem funções altamente manuais, como solicitar e reportar um subsídio que apoia o trabalho fundamental que você está realizando. Isso faz com que o processo demore mais e com muito mais esforços.</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É preciso muito trabalho para administrar um clube, apoiar o crescimento e o desenvolvimento de uma área/distrito e prestar serviços às pessoas carentes.  Nossas ferramentas digitais atuais com vários aplicativos e fontes de dados tornaram essa experiência inconsistente e frustrante em todos os níveis.</a:t>
            </a:r>
          </a:p>
          <a:p>
            <a:endParaRPr lang="en-US"/>
          </a:p>
          <a:p>
            <a:r>
              <a:rPr lang="pt-BR"/>
              <a:t>O último grande investimento em ferramentas digitais foi há mais de cinco anos, e a tecnologia continuou avançando, ainda mais rápido durante a pandemia.  E precisamos aprimorar nossa tecnologia para melhor ajudá-lo a servir.</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Isso leva à questão de “para onde estamos caminhando”.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dirty="0"/>
              <a:t>Em nosso último ano Leonístico, a diretoria internacional aprovou o investimento em avançar com a modernização de nossas ferramentas digitais para simplificar nossas soluções, unificando os aplicativos e dados do Lions em uma experiência coesa e consistente.  </a:t>
            </a:r>
          </a:p>
          <a:p>
            <a:endParaRPr lang="en-US" dirty="0"/>
          </a:p>
          <a:p>
            <a:r>
              <a:rPr lang="pt-BR"/>
              <a:t>O trabalho nos bastidores está em andamento nos últimos meses e continuará no início de 2023 para o lançamento de uma experiência aprimorada em meados de 2023.</a:t>
            </a:r>
          </a:p>
          <a:p>
            <a:endParaRPr lang="en-US"/>
          </a:p>
          <a:p>
            <a:r>
              <a:rPr lang="pt-BR" dirty="0"/>
              <a:t>Esta é uma evolução, guiada por lições aprendidas, pelo feedback dos Leões, aproveitando o software novo, mais seguro e comercialmente disponível com base em nuvem.</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pt-BR"/>
              <a:t>Essa evolução usa nossos recursos existentes e os implementa em uma experiência unificada.  Permitindo o acesso de uma Lion Account para uma interface de usuário consistente, proporcionando uma experiência unificada com todos os recursos disponíveis em seu computador, tablet ou celular.  Para resumir, estamos usando a funcionalidade que você tem hoje com o MyLion, MyLCI, Insights e outras ferramentas e as combinando em uma experiência coesa e consistente – todas contidas em uma única plataforma. Salesforce. </a:t>
            </a:r>
          </a:p>
          <a:p>
            <a:endParaRPr lang="en-US">
              <a:cs typeface="Calibri"/>
            </a:endParaRPr>
          </a:p>
          <a:p>
            <a:r>
              <a:rPr lang="pt-BR"/>
              <a:t>A Salesforce é líder do setor em soluções em nuvem usada por mais de 150.000 organizações, incluindo mais de 40.000 entidades sem fins lucrativos.  Estamos em boa companhia, com suporte significativo desta tecnologia comprovada.</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a:xfrm>
            <a:off x="0" y="3429000"/>
            <a:ext cx="12192000" cy="1655762"/>
          </a:xfrm>
        </p:spPr>
        <p:txBody>
          <a:bodyPr>
            <a:normAutofit/>
          </a:bodyPr>
          <a:lstStyle/>
          <a:p>
            <a:r>
              <a:rPr lang="pt-BR" sz="4400" b="1" dirty="0">
                <a:latin typeface="Arial"/>
                <a:cs typeface="Arial"/>
              </a:rPr>
              <a:t>Evolução da Experiência Digital do Leão</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a:xfrm>
            <a:off x="0" y="4927115"/>
            <a:ext cx="12192000" cy="719836"/>
          </a:xfrm>
        </p:spPr>
        <p:txBody>
          <a:bodyPr vert="horz" lIns="91440" tIns="45720" rIns="91440" bIns="45720" rtlCol="0" anchor="t">
            <a:normAutofit lnSpcReduction="10000"/>
          </a:bodyPr>
          <a:lstStyle/>
          <a:p>
            <a:r>
              <a:rPr lang="pt-BR" dirty="0">
                <a:latin typeface="Arial"/>
                <a:cs typeface="Arial"/>
              </a:rPr>
              <a:t>Encontrando soluções tecnológicas para atender às necessidades dos nossos associados</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pt-BR" sz="4800" b="1">
                <a:latin typeface="Arial"/>
                <a:cs typeface="Arial"/>
              </a:rPr>
              <a:t>Como chegaremos lá?</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3135" y="3739301"/>
            <a:ext cx="4305730" cy="1200329"/>
          </a:xfrm>
          <a:prstGeom prst="rect">
            <a:avLst/>
          </a:prstGeom>
          <a:noFill/>
        </p:spPr>
        <p:txBody>
          <a:bodyPr wrap="none" lIns="91440" tIns="45720" rIns="91440" bIns="45720" rtlCol="0" anchor="t">
            <a:spAutoFit/>
          </a:bodyPr>
          <a:lstStyle/>
          <a:p>
            <a:r>
              <a:rPr lang="pt-BR" sz="7200" b="1" i="1" dirty="0">
                <a:solidFill>
                  <a:schemeClr val="accent2"/>
                </a:solidFill>
                <a:latin typeface="Arial"/>
                <a:cs typeface="Arial"/>
              </a:rPr>
              <a:t>Juntos.</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pt-BR"/>
              <a:t>Outubro de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pt-BR" b="1">
                <a:latin typeface="Arial"/>
                <a:cs typeface="Arial"/>
              </a:rPr>
              <a:t>Como você pode se envolver?</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pt-BR" sz="2800" dirty="0">
                <a:solidFill>
                  <a:schemeClr val="bg1"/>
                </a:solidFill>
                <a:latin typeface="Arial"/>
                <a:cs typeface="Arial"/>
              </a:rPr>
              <a:t>Use o código QR para fazer pesquisa de uso da tecnologia </a:t>
            </a:r>
            <a:br>
              <a:rPr lang="pt-BR" sz="3200" dirty="0">
                <a:latin typeface="Arial"/>
                <a:cs typeface="Arial"/>
              </a:rPr>
            </a:br>
            <a:endParaRPr lang="pt-BR" sz="3200" dirty="0">
              <a:latin typeface="Arial"/>
              <a:cs typeface="Arial"/>
            </a:endParaRP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pt-BR" sz="2800" dirty="0">
                <a:solidFill>
                  <a:schemeClr val="bg1"/>
                </a:solidFill>
                <a:latin typeface="Arial"/>
                <a:cs typeface="Arial"/>
              </a:rPr>
              <a:t>Participe de grupos de enfoque</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pt-BR" sz="1800">
                <a:solidFill>
                  <a:schemeClr val="bg1"/>
                </a:solidFill>
                <a:latin typeface="Arial"/>
                <a:cs typeface="Arial"/>
              </a:rPr>
              <a:t>Queremos saber o que é importante para você. </a:t>
            </a:r>
            <a:br>
              <a:rPr lang="pt-BR" sz="1500">
                <a:latin typeface="Arial"/>
                <a:cs typeface="Arial"/>
              </a:rPr>
            </a:br>
            <a:endParaRPr lang="pt-BR" sz="1500">
              <a:latin typeface="Arial"/>
              <a:cs typeface="Arial"/>
            </a:endParaRPr>
          </a:p>
          <a:p>
            <a:pPr marL="160020" indent="-160020" algn="l">
              <a:buFont typeface="Arial" panose="020B0604020202020204" pitchFamily="34" charset="0"/>
              <a:buChar char="•"/>
              <a:defRPr/>
            </a:pPr>
            <a:r>
              <a:rPr lang="pt-BR" sz="1400" b="0">
                <a:solidFill>
                  <a:schemeClr val="bg1"/>
                </a:solidFill>
                <a:latin typeface="Arial"/>
                <a:cs typeface="Arial"/>
              </a:rPr>
              <a:t>Websites de clube</a:t>
            </a:r>
          </a:p>
          <a:p>
            <a:pPr marL="160020" indent="-160020" algn="l">
              <a:buFont typeface="Arial" panose="020B0604020202020204" pitchFamily="34" charset="0"/>
              <a:buChar char="•"/>
              <a:defRPr/>
            </a:pPr>
            <a:r>
              <a:rPr lang="pt-BR" sz="1400" b="0">
                <a:solidFill>
                  <a:schemeClr val="bg1"/>
                </a:solidFill>
                <a:latin typeface="Arial"/>
                <a:cs typeface="Arial"/>
              </a:rPr>
              <a:t>Experiências de celular</a:t>
            </a:r>
          </a:p>
          <a:p>
            <a:pPr marL="160020" indent="-160020" algn="l">
              <a:buFont typeface="Arial" panose="020B0604020202020204" pitchFamily="34" charset="0"/>
              <a:buChar char="•"/>
              <a:defRPr/>
            </a:pPr>
            <a:r>
              <a:rPr lang="pt-BR" sz="1400" b="0">
                <a:solidFill>
                  <a:schemeClr val="bg1"/>
                </a:solidFill>
                <a:latin typeface="Arial"/>
                <a:cs typeface="Arial"/>
              </a:rPr>
              <a:t>Relatórios de serviço</a:t>
            </a:r>
          </a:p>
          <a:p>
            <a:pPr marL="160020" indent="-160020" algn="l">
              <a:buFont typeface="Arial" panose="020B0604020202020204" pitchFamily="34" charset="0"/>
              <a:buChar char="•"/>
              <a:defRPr/>
            </a:pPr>
            <a:r>
              <a:rPr lang="pt-BR" sz="1400" b="0">
                <a:solidFill>
                  <a:schemeClr val="bg1"/>
                </a:solidFill>
                <a:latin typeface="Arial"/>
                <a:cs typeface="Arial"/>
              </a:rPr>
              <a:t>Descobertas de atividade de serviço</a:t>
            </a:r>
          </a:p>
          <a:p>
            <a:pPr marL="160020" indent="-160020" algn="l">
              <a:buFont typeface="Arial" panose="020B0604020202020204" pitchFamily="34" charset="0"/>
              <a:buChar char="•"/>
              <a:defRPr/>
            </a:pPr>
            <a:r>
              <a:rPr lang="pt-BR" sz="1400" b="0">
                <a:solidFill>
                  <a:schemeClr val="bg1"/>
                </a:solidFill>
                <a:latin typeface="Arial"/>
                <a:cs typeface="Arial"/>
              </a:rPr>
              <a:t>Contato e comunicação </a:t>
            </a:r>
            <a:br>
              <a:rPr lang="pt-BR" sz="1400" b="0">
                <a:latin typeface="Arial"/>
                <a:cs typeface="Arial"/>
              </a:rPr>
            </a:br>
            <a:r>
              <a:rPr lang="pt-BR" sz="1400" b="0">
                <a:solidFill>
                  <a:schemeClr val="bg1"/>
                </a:solidFill>
                <a:latin typeface="Arial"/>
                <a:cs typeface="Arial"/>
              </a:rPr>
              <a:t>com associados</a:t>
            </a:r>
          </a:p>
          <a:p>
            <a:pPr marL="160020" indent="-160020" algn="l">
              <a:buFont typeface="Arial" panose="020B0604020202020204" pitchFamily="34" charset="0"/>
              <a:buChar char="•"/>
              <a:defRPr/>
            </a:pPr>
            <a:r>
              <a:rPr lang="pt-BR" sz="1400" b="0">
                <a:solidFill>
                  <a:schemeClr val="bg1"/>
                </a:solidFill>
                <a:latin typeface="Arial"/>
                <a:cs typeface="Arial"/>
              </a:rPr>
              <a:t>Integração com a mídia social</a:t>
            </a:r>
          </a:p>
          <a:p>
            <a:pPr marL="160020" indent="-160020" algn="l">
              <a:buFont typeface="Arial" panose="020B0604020202020204" pitchFamily="34" charset="0"/>
              <a:buChar char="•"/>
              <a:defRPr/>
            </a:pPr>
            <a:r>
              <a:rPr lang="pt-BR" sz="1400" b="0">
                <a:solidFill>
                  <a:schemeClr val="bg1"/>
                </a:solidFill>
                <a:latin typeface="Arial"/>
                <a:cs typeface="Arial"/>
              </a:rPr>
              <a:t>Pesquisa de documentos</a:t>
            </a:r>
          </a:p>
          <a:p>
            <a:pPr marL="160020" indent="-160020" algn="l">
              <a:buFont typeface="Arial" panose="020B0604020202020204" pitchFamily="34" charset="0"/>
              <a:buChar char="•"/>
              <a:defRPr/>
            </a:pPr>
            <a:r>
              <a:rPr lang="pt-BR" sz="1400" b="0">
                <a:solidFill>
                  <a:schemeClr val="bg1"/>
                </a:solidFill>
                <a:latin typeface="Arial"/>
                <a:cs typeface="Arial"/>
              </a:rPr>
              <a:t>Ferramentas de angariação de fundos</a:t>
            </a:r>
          </a:p>
          <a:p>
            <a:pPr marL="160020" indent="-160020" algn="l">
              <a:buFont typeface="Arial" panose="020B0604020202020204" pitchFamily="34" charset="0"/>
              <a:buChar char="•"/>
              <a:defRPr/>
            </a:pPr>
            <a:r>
              <a:rPr lang="pt-BR" sz="1400" b="0">
                <a:solidFill>
                  <a:schemeClr val="bg1"/>
                </a:solidFill>
                <a:latin typeface="Arial"/>
                <a:cs typeface="Arial"/>
              </a:rPr>
              <a:t>Gerenciamento de dados e preferências</a:t>
            </a:r>
          </a:p>
          <a:p>
            <a:pPr marL="160020" indent="-160020" algn="l">
              <a:buFont typeface="Arial" panose="020B0604020202020204" pitchFamily="34" charset="0"/>
              <a:buChar char="•"/>
              <a:defRPr/>
            </a:pPr>
            <a:r>
              <a:rPr lang="pt-BR" sz="1400" b="0">
                <a:solidFill>
                  <a:schemeClr val="bg1"/>
                </a:solidFill>
                <a:latin typeface="Arial"/>
                <a:cs typeface="Arial"/>
              </a:rPr>
              <a:t>Ferramentas de acessibilidade e suporte</a:t>
            </a:r>
          </a:p>
          <a:p>
            <a:pPr marL="160020" indent="-160020" algn="l">
              <a:buFont typeface="Arial" panose="020B0604020202020204" pitchFamily="34" charset="0"/>
              <a:buChar char="•"/>
              <a:defRPr/>
            </a:pPr>
            <a:r>
              <a:rPr lang="pt-BR" sz="1400" b="0">
                <a:solidFill>
                  <a:schemeClr val="bg1"/>
                </a:solidFill>
                <a:latin typeface="Arial"/>
                <a:cs typeface="Arial"/>
              </a:rPr>
              <a:t>Educação e suporte de ferramentas digitais</a:t>
            </a:r>
          </a:p>
          <a:p>
            <a:pPr marL="160020" indent="-160020" algn="l">
              <a:buFont typeface="Arial" panose="020B0604020202020204" pitchFamily="34" charset="0"/>
              <a:buChar char="•"/>
              <a:defRPr/>
            </a:pPr>
            <a:r>
              <a:rPr lang="pt-BR" sz="1400" b="0">
                <a:solidFill>
                  <a:schemeClr val="bg1"/>
                </a:solidFill>
                <a:latin typeface="Arial"/>
                <a:cs typeface="Arial"/>
              </a:rPr>
              <a:t>Outro ...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563097" y="4613548"/>
            <a:ext cx="60366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pt-BR" sz="2800" dirty="0">
                <a:solidFill>
                  <a:schemeClr val="bg1"/>
                </a:solidFill>
                <a:latin typeface="Arial"/>
                <a:cs typeface="Arial"/>
              </a:rPr>
              <a:t>Inscreva-se para se manter informado</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813231" y="4009753"/>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pt-BR" sz="2400">
                <a:solidFill>
                  <a:schemeClr val="accent2"/>
                </a:solidFill>
                <a:latin typeface="Arial"/>
                <a:cs typeface="Arial"/>
              </a:rPr>
              <a:t>Ao compartilhar sua opinião nos ajuda a acompanhar como a tecnologia pode ajudá-lo a fazer o que você faz de melhor: liderar e servir.</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pt-BR"/>
              <a:t>Outubro de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pt-BR" b="1">
                <a:latin typeface="Arial"/>
                <a:cs typeface="Arial"/>
              </a:rPr>
              <a:t>Obrigado!</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pt-BR"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pt-BR"/>
              <a:t>Outubro de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pt-BR"/>
              <a:t>Outubro de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pt-BR" sz="4000" b="1">
                <a:latin typeface="Arial"/>
                <a:cs typeface="Arial"/>
              </a:rPr>
              <a:t>Como é a experiência digital do Leão hoje?</a:t>
            </a:r>
            <a:br>
              <a:rPr lang="pt-BR" sz="4000" b="1">
                <a:latin typeface="Arial"/>
                <a:cs typeface="Arial"/>
              </a:rPr>
            </a:br>
            <a:endParaRPr lang="pt-BR"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pt-BR" b="1">
                <a:latin typeface="Arial"/>
                <a:cs typeface="Arial"/>
              </a:rPr>
              <a:t>Uma conta. Um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pt-BR"/>
              <a:t>Outubro de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Autofit/>
          </a:bodyPr>
          <a:lstStyle/>
          <a:p>
            <a:r>
              <a:rPr lang="pt-BR" sz="3200" b="1" dirty="0">
                <a:latin typeface="Arial"/>
                <a:cs typeface="Arial"/>
              </a:rPr>
              <a:t>Cinco produtos. Cinco experiências de usuário. </a:t>
            </a:r>
            <a:br>
              <a:rPr lang="pt-BR" sz="3200" b="1" dirty="0">
                <a:latin typeface="Arial"/>
                <a:cs typeface="Arial"/>
              </a:rPr>
            </a:br>
            <a:r>
              <a:rPr lang="pt-BR" sz="3200" b="1" dirty="0">
                <a:latin typeface="Arial"/>
                <a:cs typeface="Arial"/>
              </a:rPr>
              <a:t>Cinco lugares para armazenar dados.</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pt-BR"/>
              <a:t>Outubro de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pt-BR" sz="3200" b="1" dirty="0">
                <a:latin typeface="Arial"/>
                <a:cs typeface="Arial"/>
              </a:rPr>
              <a:t>Mesmo com o portal atual, muitas outras interações são completamente desconectadas</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pt-BR" sz="2000">
                  <a:solidFill>
                    <a:schemeClr val="bg1"/>
                  </a:solidFill>
                  <a:latin typeface="Arial"/>
                  <a:cs typeface="Arial"/>
                </a:rPr>
                <a:t>Consultas à Central de Atendimento aos Associados</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pt-BR" sz="2000">
                  <a:latin typeface="Arial"/>
                  <a:cs typeface="Arial"/>
                </a:rPr>
                <a:t>Visualização do histórico detalhado de doações</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pt-BR" sz="2000">
                  <a:latin typeface="Arial"/>
                  <a:cs typeface="Arial"/>
                </a:rPr>
                <a:t>Reconhecimentos e Prêmios Individuais e de Clubes</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pt-BR" sz="2000">
                  <a:latin typeface="Arial"/>
                  <a:cs typeface="Arial"/>
                </a:rPr>
                <a:t>Subsídios solicitados e concedidos</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pt-BR"/>
              <a:t>Outubro de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pt-BR" b="1">
                <a:latin typeface="Arial"/>
                <a:cs typeface="Arial"/>
              </a:rPr>
              <a:t>Criando uma experiência inconsistente e frustrante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Associado individual</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Doações feitas</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Planejamento de serviço</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Atendimento aos Associados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pt-BR" sz="1400" b="1">
                <a:solidFill>
                  <a:srgbClr val="FFFFFF"/>
                </a:solidFill>
                <a:latin typeface="Arial" panose="020B0604020202020204" pitchFamily="34" charset="0"/>
                <a:cs typeface="Arial" panose="020B0604020202020204" pitchFamily="34" charset="0"/>
              </a:rPr>
              <a:t>Gerenciamento de clube</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pt-BR" sz="1400" b="1">
                <a:solidFill>
                  <a:srgbClr val="FFFFFF"/>
                </a:solidFill>
                <a:latin typeface="Arial" panose="020B0604020202020204" pitchFamily="34" charset="0"/>
                <a:cs typeface="Arial" panose="020B0604020202020204" pitchFamily="34" charset="0"/>
              </a:rPr>
              <a:t>Reconhecimentos individuais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Relatórios</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Subsídios solicitados e concedidos</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Aprendizagem e histórico</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Reconhecimentos de clube</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Materiais e loja</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Pagamentos e histórico</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Convenção e delegados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pt-BR" sz="1400" b="1">
                <a:solidFill>
                  <a:srgbClr val="FFFFFF"/>
                </a:solidFill>
                <a:latin typeface="Arial" panose="020B0604020202020204" pitchFamily="34" charset="0"/>
                <a:cs typeface="Arial" panose="020B0604020202020204" pitchFamily="34" charset="0"/>
              </a:rPr>
              <a:t>Novo associado</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pt-BR" sz="1400" b="1">
                <a:solidFill>
                  <a:srgbClr val="FFFFFF"/>
                </a:solidFill>
                <a:latin typeface="Arial" panose="020B0604020202020204" pitchFamily="34" charset="0"/>
                <a:cs typeface="Arial" panose="020B0604020202020204" pitchFamily="34" charset="0"/>
              </a:rPr>
              <a:t>Novo clube</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pt-BR"/>
              <a:t>Outubro de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pt-BR" sz="5400" b="1" dirty="0">
                <a:latin typeface="Arial"/>
                <a:cs typeface="Arial"/>
              </a:rPr>
              <a:t>Para onde estamos caminhando?</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pt-BR"/>
              <a:t>Outubro de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pt-BR" sz="3200" b="1" dirty="0">
                <a:solidFill>
                  <a:schemeClr val="bg1"/>
                </a:solidFill>
                <a:latin typeface="Arial"/>
                <a:cs typeface="Arial"/>
              </a:rPr>
              <a:t>Em 2024, estamos migrando para uma experiência digital simplificada.</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pt-BR" sz="2000" b="1" i="1">
                <a:solidFill>
                  <a:schemeClr val="accent2"/>
                </a:solidFill>
                <a:latin typeface="Arial"/>
                <a:cs typeface="Arial"/>
              </a:rPr>
              <a:t>Reunindo aplicativos e dados do Lions</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pt-BR"/>
              <a:t>Outubro de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pt-BR" sz="2400" b="1" dirty="0">
                <a:solidFill>
                  <a:schemeClr val="bg1"/>
                </a:solidFill>
                <a:latin typeface="Arial"/>
                <a:cs typeface="Arial"/>
              </a:rPr>
              <a:t>Uma Lion </a:t>
            </a:r>
            <a:r>
              <a:rPr lang="pt-BR" sz="2400" b="1" dirty="0" err="1">
                <a:solidFill>
                  <a:schemeClr val="bg1"/>
                </a:solidFill>
                <a:latin typeface="Arial"/>
                <a:cs typeface="Arial"/>
              </a:rPr>
              <a:t>Account</a:t>
            </a:r>
            <a:r>
              <a:rPr lang="pt-BR" sz="2400" b="1" dirty="0">
                <a:solidFill>
                  <a:schemeClr val="bg1"/>
                </a:solidFill>
                <a:latin typeface="Arial"/>
                <a:cs typeface="Arial"/>
              </a:rPr>
              <a:t>.</a:t>
            </a:r>
          </a:p>
          <a:p>
            <a:pPr marL="571500" indent="-571500">
              <a:spcBef>
                <a:spcPct val="0"/>
              </a:spcBef>
              <a:buClr>
                <a:srgbClr val="F0C300"/>
              </a:buClr>
              <a:buSzTx/>
              <a:buFont typeface="Wingdings" pitchFamily="2" charset="2"/>
              <a:buChar char="ü"/>
            </a:pPr>
            <a:r>
              <a:rPr lang="pt-BR" sz="2400" b="1" dirty="0">
                <a:solidFill>
                  <a:schemeClr val="bg1"/>
                </a:solidFill>
                <a:latin typeface="Arial"/>
                <a:cs typeface="Arial"/>
              </a:rPr>
              <a:t>Um Portal de Associados.</a:t>
            </a:r>
          </a:p>
          <a:p>
            <a:pPr marL="571500" indent="-571500">
              <a:spcBef>
                <a:spcPct val="0"/>
              </a:spcBef>
              <a:buClr>
                <a:srgbClr val="F0C300"/>
              </a:buClr>
              <a:buSzTx/>
              <a:buFont typeface="Wingdings" pitchFamily="2" charset="2"/>
              <a:buChar char="ü"/>
            </a:pPr>
            <a:r>
              <a:rPr lang="pt-BR" sz="2400" b="1" dirty="0">
                <a:solidFill>
                  <a:schemeClr val="bg1"/>
                </a:solidFill>
                <a:latin typeface="Arial"/>
                <a:cs typeface="Arial"/>
              </a:rPr>
              <a:t>Uma experiência de usuário simplificada em todos os seus dispositivos; celular, tablet e computador.</a:t>
            </a:r>
          </a:p>
          <a:p>
            <a:pPr marL="571500" indent="-571500">
              <a:spcBef>
                <a:spcPct val="0"/>
              </a:spcBef>
              <a:buClr>
                <a:srgbClr val="F0C300"/>
              </a:buClr>
              <a:buSzTx/>
              <a:buFont typeface="Wingdings" pitchFamily="2" charset="2"/>
              <a:buChar char="ü"/>
            </a:pPr>
            <a:r>
              <a:rPr lang="pt-BR" sz="2400" b="1" dirty="0">
                <a:solidFill>
                  <a:schemeClr val="bg1"/>
                </a:solidFill>
                <a:latin typeface="Arial"/>
                <a:cs typeface="Arial"/>
              </a:rPr>
              <a:t>Uma plataforma de tecnologia que sustenta tudo.</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Autofit/>
          </a:bodyPr>
          <a:lstStyle/>
          <a:p>
            <a:r>
              <a:rPr lang="pt-BR" sz="2800" b="1" dirty="0">
                <a:latin typeface="Arial"/>
                <a:cs typeface="Arial"/>
              </a:rPr>
              <a:t>Estamos levando a funcionalidade das nossas ferramentas digitais atuais e evoluindo a experiência geral.</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pt-BR"/>
              <a:t>Outubro de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2.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3.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1192</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Evolução da Experiência Digital do Leão</vt:lpstr>
      <vt:lpstr>Como é a experiência digital do Leão hoje? </vt:lpstr>
      <vt:lpstr>Uma conta. Um portal. </vt:lpstr>
      <vt:lpstr>Cinco produtos. Cinco experiências de usuário.  Cinco lugares para armazenar dados.</vt:lpstr>
      <vt:lpstr>Mesmo com o portal atual, muitas outras interações são completamente desconectadas</vt:lpstr>
      <vt:lpstr>Criando uma experiência inconsistente e frustrante</vt:lpstr>
      <vt:lpstr>Para onde estamos caminhando?</vt:lpstr>
      <vt:lpstr>PowerPoint Presentation</vt:lpstr>
      <vt:lpstr>Estamos levando a funcionalidade das nossas ferramentas digitais atuais e evoluindo a experiência geral.</vt:lpstr>
      <vt:lpstr>Como chegaremos lá?</vt:lpstr>
      <vt:lpstr>Como você pode se envolver?</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Baldwin, Barbara</cp:lastModifiedBy>
  <cp:revision>80</cp:revision>
  <dcterms:created xsi:type="dcterms:W3CDTF">2022-09-25T16:28:06Z</dcterms:created>
  <dcterms:modified xsi:type="dcterms:W3CDTF">2024-01-25T18:52:26Z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