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6" r:id="rId3"/>
    <p:sldMasterId id="2147483720" r:id="rId4"/>
    <p:sldMasterId id="2147483734" r:id="rId5"/>
    <p:sldMasterId id="2147483770" r:id="rId6"/>
    <p:sldMasterId id="2147483874" r:id="rId7"/>
    <p:sldMasterId id="2147483881" r:id="rId8"/>
    <p:sldMasterId id="2147483895" r:id="rId9"/>
  </p:sldMasterIdLst>
  <p:notesMasterIdLst>
    <p:notesMasterId r:id="rId38"/>
  </p:notesMasterIdLst>
  <p:sldIdLst>
    <p:sldId id="443" r:id="rId10"/>
    <p:sldId id="434" r:id="rId11"/>
    <p:sldId id="435" r:id="rId12"/>
    <p:sldId id="436" r:id="rId13"/>
    <p:sldId id="437" r:id="rId14"/>
    <p:sldId id="438" r:id="rId15"/>
    <p:sldId id="365" r:id="rId16"/>
    <p:sldId id="333" r:id="rId17"/>
    <p:sldId id="439" r:id="rId18"/>
    <p:sldId id="402" r:id="rId19"/>
    <p:sldId id="403" r:id="rId20"/>
    <p:sldId id="405" r:id="rId21"/>
    <p:sldId id="406" r:id="rId22"/>
    <p:sldId id="407" r:id="rId23"/>
    <p:sldId id="408" r:id="rId24"/>
    <p:sldId id="409" r:id="rId25"/>
    <p:sldId id="410" r:id="rId26"/>
    <p:sldId id="411" r:id="rId27"/>
    <p:sldId id="381" r:id="rId28"/>
    <p:sldId id="378" r:id="rId29"/>
    <p:sldId id="277" r:id="rId30"/>
    <p:sldId id="399" r:id="rId31"/>
    <p:sldId id="440" r:id="rId32"/>
    <p:sldId id="400" r:id="rId33"/>
    <p:sldId id="415" r:id="rId34"/>
    <p:sldId id="441" r:id="rId35"/>
    <p:sldId id="442" r:id="rId36"/>
    <p:sldId id="32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rkey, Taylor" initials="BT" lastIdx="10" clrIdx="0">
    <p:extLst/>
  </p:cmAuthor>
  <p:cmAuthor id="2" name="Burns, Andrea" initials="BA" lastIdx="1" clrIdx="1">
    <p:extLst/>
  </p:cmAuthor>
  <p:cmAuthor id="3" name="Burns, Andrea" initials="BA [2]" lastIdx="1" clrIdx="2">
    <p:extLst/>
  </p:cmAuthor>
  <p:cmAuthor id="4" name="Burns, Andrea" initials="BA [3]" lastIdx="1" clrIdx="3">
    <p:extLst/>
  </p:cmAuthor>
  <p:cmAuthor id="5" name="Burns, Andrea" initials="BA [4]" lastIdx="1" clrIdx="4">
    <p:extLst/>
  </p:cmAuthor>
  <p:cmAuthor id="6" name="Burns, Andrea" initials="BA [5]" lastIdx="1" clrIdx="5">
    <p:extLst/>
  </p:cmAuthor>
  <p:cmAuthor id="7" name="Burns, Andrea" initials="BA [6]" lastIdx="1" clrIdx="6">
    <p:extLst/>
  </p:cmAuthor>
  <p:cmAuthor id="8" name="Burns, Andrea" initials="BA [7]" lastIdx="1" clrIdx="7">
    <p:extLst/>
  </p:cmAuthor>
  <p:cmAuthor id="9" name="Burns, Andrea" initials="BA [8]" lastIdx="1" clrIdx="8">
    <p:extLst/>
  </p:cmAuthor>
  <p:cmAuthor id="10" name="Burns, Andrea" initials="BA [9]" lastIdx="1" clrIdx="9">
    <p:extLst/>
  </p:cmAuthor>
  <p:cmAuthor id="11" name="Burns, Andrea" initials="BA [10]" lastIdx="1" clrIdx="10">
    <p:extLst/>
  </p:cmAuthor>
  <p:cmAuthor id="12" name="Burns, Andrea" initials="BA [11]" lastIdx="1" clrIdx="11">
    <p:extLst/>
  </p:cmAuthor>
  <p:cmAuthor id="13" name="Burns, Andrea" initials="BA [12]" lastIdx="1" clrIdx="12">
    <p:extLst/>
  </p:cmAuthor>
  <p:cmAuthor id="14" name="Burns, Andrea" initials="BA [13]" lastIdx="1" clrIdx="13">
    <p:extLst/>
  </p:cmAuthor>
  <p:cmAuthor id="15" name="Burns, Andrea" initials="BA [14]" lastIdx="1" clrIdx="14">
    <p:extLst/>
  </p:cmAuthor>
  <p:cmAuthor id="16" name="Burns, Andrea" initials="BA [15]" lastIdx="1" clrIdx="15">
    <p:extLst/>
  </p:cmAuthor>
  <p:cmAuthor id="17" name="Burns, Andrea" initials="BA [16]" lastIdx="1" clrIdx="16">
    <p:extLst/>
  </p:cmAuthor>
  <p:cmAuthor id="18" name="Burns, Andrea" initials="BA [17]" lastIdx="1" clrIdx="17">
    <p:extLst/>
  </p:cmAuthor>
  <p:cmAuthor id="19" name="Burns, Andrea" initials="BA [18]" lastIdx="1" clrIdx="18">
    <p:extLst/>
  </p:cmAuthor>
  <p:cmAuthor id="20" name="Burns, Andrea" initials="BA [19]" lastIdx="1" clrIdx="19">
    <p:extLst/>
  </p:cmAuthor>
  <p:cmAuthor id="21" name="Burns, Andrea" initials="BA [20]" lastIdx="1" clrIdx="20">
    <p:extLst/>
  </p:cmAuthor>
  <p:cmAuthor id="22" name="Burns, Andrea" initials="BA [21]" lastIdx="1" clrIdx="21">
    <p:extLst/>
  </p:cmAuthor>
  <p:cmAuthor id="23" name="Burns, Andrea" initials="BA [22]" lastIdx="1" clrIdx="22">
    <p:extLst/>
  </p:cmAuthor>
  <p:cmAuthor id="24" name="Burns, Andrea" initials="BA [23]" lastIdx="1" clrIdx="23">
    <p:extLst/>
  </p:cmAuthor>
  <p:cmAuthor id="25" name="Burns, Andrea" initials="BA [24]" lastIdx="1" clrIdx="24">
    <p:extLst/>
  </p:cmAuthor>
  <p:cmAuthor id="26" name="Burns, Andrea" initials="BA [25]" lastIdx="1" clrIdx="25">
    <p:extLst/>
  </p:cmAuthor>
  <p:cmAuthor id="27" name="Burns, Andrea" initials="BA [26]" lastIdx="1" clrIdx="26">
    <p:extLst/>
  </p:cmAuthor>
  <p:cmAuthor id="28" name="Burns, Andrea" initials="BA [27]" lastIdx="1" clrIdx="27">
    <p:extLst/>
  </p:cmAuthor>
  <p:cmAuthor id="29" name="Burns, Andrea" initials="BA [28]" lastIdx="1" clrIdx="28">
    <p:extLst/>
  </p:cmAuthor>
  <p:cmAuthor id="30" name="Burns, Andrea" initials="BA [29]" lastIdx="1" clrIdx="29">
    <p:extLst/>
  </p:cmAuthor>
  <p:cmAuthor id="31" name="Burns, Andrea" initials="BA [30]" lastIdx="1" clrIdx="30">
    <p:extLst/>
  </p:cmAuthor>
  <p:cmAuthor id="32" name="Burns, Andrea" initials="BA [31]" lastIdx="1" clrIdx="31">
    <p:extLst/>
  </p:cmAuthor>
  <p:cmAuthor id="33" name="Burns, Andrea" initials="BA [32]" lastIdx="1" clrIdx="32">
    <p:extLst/>
  </p:cmAuthor>
  <p:cmAuthor id="34" name="Burns, Andrea" initials="BA [33]" lastIdx="1" clrIdx="33">
    <p:extLst/>
  </p:cmAuthor>
  <p:cmAuthor id="35" name="Burns, Andrea" initials="BA [34]" lastIdx="1" clrIdx="34">
    <p:extLst/>
  </p:cmAuthor>
  <p:cmAuthor id="36" name="Burns, Andrea" initials="BA [35]" lastIdx="1" clrIdx="35">
    <p:extLst/>
  </p:cmAuthor>
  <p:cmAuthor id="37" name="Burns, Andrea" initials="BA [36]" lastIdx="1" clrIdx="3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73B"/>
    <a:srgbClr val="0A5496"/>
    <a:srgbClr val="1DBC73"/>
    <a:srgbClr val="FAC5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9" autoAdjust="0"/>
    <p:restoredTop sz="69820" autoAdjust="0"/>
  </p:normalViewPr>
  <p:slideViewPr>
    <p:cSldViewPr snapToGrid="0">
      <p:cViewPr varScale="1">
        <p:scale>
          <a:sx n="93" d="100"/>
          <a:sy n="93" d="100"/>
        </p:scale>
        <p:origin x="1560" y="78"/>
      </p:cViewPr>
      <p:guideLst/>
    </p:cSldViewPr>
  </p:slideViewPr>
  <p:notesTextViewPr>
    <p:cViewPr>
      <p:scale>
        <a:sx n="1" d="1"/>
        <a:sy n="1" d="1"/>
      </p:scale>
      <p:origin x="0" y="0"/>
    </p:cViewPr>
  </p:notesTextViewPr>
  <p:notesViewPr>
    <p:cSldViewPr snapToGrid="0">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DCD59-4BA4-4CEA-BEB7-915C803CB195}" type="datetimeFigureOut">
              <a:rPr lang="en-US" smtClean="0"/>
              <a:t>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16868-9BE2-4B90-A899-79CA97E21669}" type="slidenum">
              <a:rPr lang="en-US" smtClean="0"/>
              <a:t>‹#›</a:t>
            </a:fld>
            <a:endParaRPr lang="en-US"/>
          </a:p>
        </p:txBody>
      </p:sp>
    </p:spTree>
    <p:extLst>
      <p:ext uri="{BB962C8B-B14F-4D97-AF65-F5344CB8AC3E}">
        <p14:creationId xmlns:p14="http://schemas.microsoft.com/office/powerpoint/2010/main" val="70328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smtClean="0"/>
              <a:t>Olá, hoje gostaria de falar sobre o MyLion, nossa nova plataforma de serviços para Leões e Leos.</a:t>
            </a:r>
            <a:r>
              <a:rPr lang="pt-BR" baseline="0" dirty="0" smtClean="0"/>
              <a:t> O MyLion é uma das nossas novas ferramentas digitais para melhorar o serviço e conectar Leões e Leos ao redor do mundo</a:t>
            </a:r>
            <a:endParaRPr lang="ko-KR" altLang="en-US" baseline="0" dirty="0"/>
          </a:p>
        </p:txBody>
      </p:sp>
      <p:sp>
        <p:nvSpPr>
          <p:cNvPr id="4" name="Slide Number Placeholder 3"/>
          <p:cNvSpPr>
            <a:spLocks noGrp="1"/>
          </p:cNvSpPr>
          <p:nvPr>
            <p:ph type="sldNum" sz="quarter" idx="10"/>
          </p:nvPr>
        </p:nvSpPr>
        <p:spPr/>
        <p:txBody>
          <a:bodyPr/>
          <a:lstStyle/>
          <a:p>
            <a:fld id="{2EC16868-9BE2-4B90-A899-79CA97E2166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22397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0" i="0">
                <a:solidFill>
                  <a:schemeClr val="tx1"/>
                </a:solidFill>
                <a:latin typeface="+mn-lt"/>
                <a:ea typeface="ヒラギノ角ゴ Pro W3" charset="0"/>
                <a:cs typeface="ヒラギノ角ゴ Pro W3" charset="0"/>
              </a:rPr>
              <a:t>Envie mensagens para outros associados dentro do MyLion conforme planejar seus serviços.</a:t>
            </a: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5843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11</a:t>
            </a:fld>
            <a:endParaRPr lang="en-US" smtClean="0">
              <a:solidFill>
                <a:prstClr val="black"/>
              </a:solidFill>
            </a:endParaRPr>
          </a:p>
        </p:txBody>
      </p:sp>
    </p:spTree>
    <p:extLst>
      <p:ext uri="{BB962C8B-B14F-4D97-AF65-F5344CB8AC3E}">
        <p14:creationId xmlns:p14="http://schemas.microsoft.com/office/powerpoint/2010/main" val="197207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9759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0524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39155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42354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421460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3470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99602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Público: Todos</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19</a:t>
            </a:fld>
            <a:endParaRPr lang="en-US" smtClean="0">
              <a:solidFill>
                <a:prstClr val="black"/>
              </a:solidFill>
            </a:endParaRPr>
          </a:p>
        </p:txBody>
      </p:sp>
    </p:spTree>
    <p:extLst>
      <p:ext uri="{BB962C8B-B14F-4D97-AF65-F5344CB8AC3E}">
        <p14:creationId xmlns:p14="http://schemas.microsoft.com/office/powerpoint/2010/main" val="157486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MyLion é uma plataforma que você pode utilizar em um computador desktop, laptop, tablet, telefone móvel ou qualquer outro dispositivo que tenha um navegador da web.</a:t>
            </a:r>
            <a:r>
              <a:rPr lang="pt-BR" baseline="0"/>
              <a:t>  Você pode baixar o aplicativo MyLion no seu dispositivo móvel, gratuitamente, ou fazer o login no MyLion através que qualquer navegador da web.</a:t>
            </a:r>
          </a:p>
          <a:p>
            <a:endParaRPr lang="en-US" baseline="0" dirty="0" smtClean="0"/>
          </a:p>
          <a:p>
            <a:r>
              <a:rPr lang="pt-BR" baseline="0"/>
              <a:t>O MyLion nos ajuda a conectar e servir.  Com o MyLion você pode:</a:t>
            </a:r>
          </a:p>
          <a:p>
            <a:pPr marL="171450" indent="-171450">
              <a:buFont typeface="Arial" panose="020B0604020202020204" pitchFamily="34" charset="0"/>
              <a:buChar char="•"/>
            </a:pPr>
            <a:r>
              <a:rPr lang="pt-BR" baseline="0"/>
              <a:t>Planejar as próximas atividades de serviço e tirar vantagem dos recursos para o planejamento de serviços relacionados com todas as nossas causas globais</a:t>
            </a:r>
          </a:p>
          <a:p>
            <a:pPr marL="171450" indent="-171450">
              <a:buFont typeface="Arial" panose="020B0604020202020204" pitchFamily="34" charset="0"/>
              <a:buChar char="•"/>
            </a:pPr>
            <a:r>
              <a:rPr lang="pt-BR" baseline="0"/>
              <a:t>Rapidamente reportar suas atividades de serviço se for um dirigente</a:t>
            </a:r>
          </a:p>
          <a:p>
            <a:pPr marL="171450" indent="-171450">
              <a:buFont typeface="Arial" panose="020B0604020202020204" pitchFamily="34" charset="0"/>
              <a:buChar char="•"/>
            </a:pPr>
            <a:r>
              <a:rPr lang="pt-BR" baseline="0"/>
              <a:t>Enviar mensagens para outros usuários do MyLion</a:t>
            </a:r>
          </a:p>
          <a:p>
            <a:pPr marL="171450" indent="-171450">
              <a:buFont typeface="Arial" panose="020B0604020202020204" pitchFamily="34" charset="0"/>
              <a:buChar char="•"/>
            </a:pPr>
            <a:r>
              <a:rPr lang="pt-BR" baseline="0"/>
              <a:t>Explorar dados de serviços locais e globais</a:t>
            </a:r>
          </a:p>
          <a:p>
            <a:pPr marL="171450" indent="-171450">
              <a:buFont typeface="Arial" panose="020B0604020202020204" pitchFamily="34" charset="0"/>
              <a:buChar char="•"/>
            </a:pPr>
            <a:r>
              <a:rPr lang="pt-BR" baseline="0"/>
              <a:t>E muito mais!</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smtClean="0"/>
              <a:t>2</a:t>
            </a:fld>
            <a:endParaRPr lang="en-US" smtClean="0"/>
          </a:p>
        </p:txBody>
      </p:sp>
    </p:spTree>
    <p:extLst>
      <p:ext uri="{BB962C8B-B14F-4D97-AF65-F5344CB8AC3E}">
        <p14:creationId xmlns:p14="http://schemas.microsoft.com/office/powerpoint/2010/main" val="1300778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pt-BR" sz="1200" b="0" i="0" baseline="0"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938700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786701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pt-BR" sz="1200" b="0" i="0" u="none" strike="noStrike"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231543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44098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pt-BR" sz="1200" b="0" i="0" u="none" strike="noStrike"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80144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pt-BR" sz="1200" b="0" i="0" baseline="0" dirty="0">
              <a:solidFill>
                <a:schemeClr val="tx1"/>
              </a:solidFill>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7101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Agora vamos falar sobre o aplicativo MyLion.</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26</a:t>
            </a:fld>
            <a:endParaRPr lang="en-US" smtClean="0">
              <a:solidFill>
                <a:prstClr val="black"/>
              </a:solidFill>
            </a:endParaRPr>
          </a:p>
        </p:txBody>
      </p:sp>
    </p:spTree>
    <p:extLst>
      <p:ext uri="{BB962C8B-B14F-4D97-AF65-F5344CB8AC3E}">
        <p14:creationId xmlns:p14="http://schemas.microsoft.com/office/powerpoint/2010/main" val="2942417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28</a:t>
            </a:fld>
            <a:endParaRPr lang="en-US" smtClean="0">
              <a:solidFill>
                <a:prstClr val="black"/>
              </a:solidFill>
            </a:endParaRPr>
          </a:p>
        </p:txBody>
      </p:sp>
    </p:spTree>
    <p:extLst>
      <p:ext uri="{BB962C8B-B14F-4D97-AF65-F5344CB8AC3E}">
        <p14:creationId xmlns:p14="http://schemas.microsoft.com/office/powerpoint/2010/main" val="559637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pt-BR" baseline="0" dirty="0"/>
              <a:t>O que todos nós devemos saber sobre o MyLion?</a:t>
            </a:r>
          </a:p>
          <a:p>
            <a:pPr marL="0" indent="0">
              <a:buFont typeface="Arial" panose="020B0604020202020204" pitchFamily="34" charset="0"/>
              <a:buNone/>
            </a:pPr>
            <a:endParaRPr lang="en-US" baseline="0" dirty="0" smtClean="0"/>
          </a:p>
          <a:p>
            <a:pPr marL="228600" indent="-228600">
              <a:buFont typeface="Arial" panose="020B0604020202020204" pitchFamily="34" charset="0"/>
              <a:buAutoNum type="arabicPeriod"/>
            </a:pPr>
            <a:r>
              <a:rPr lang="pt-BR" baseline="0" dirty="0"/>
              <a:t>Primeiro, o MyLion está disponível em todos os lugares e para qualquer dispositivo.  Você pode fazer o </a:t>
            </a:r>
            <a:r>
              <a:rPr lang="pt-BR" baseline="0" dirty="0" err="1"/>
              <a:t>login</a:t>
            </a:r>
            <a:r>
              <a:rPr lang="pt-BR" baseline="0" dirty="0"/>
              <a:t> no MyLion de qualquer dispositivo que tenha um navegador na web.  Para uma melhor experiência com o MyLion em seu smartphone, faça o download do aplicativo MyLion da </a:t>
            </a:r>
            <a:r>
              <a:rPr lang="pt-BR" baseline="0" dirty="0" err="1"/>
              <a:t>App</a:t>
            </a:r>
            <a:r>
              <a:rPr lang="pt-BR" baseline="0" dirty="0"/>
              <a:t> </a:t>
            </a:r>
            <a:r>
              <a:rPr lang="pt-BR" baseline="0" dirty="0" err="1"/>
              <a:t>Store</a:t>
            </a:r>
            <a:r>
              <a:rPr lang="pt-BR" baseline="0" dirty="0"/>
              <a:t> (para </a:t>
            </a:r>
            <a:r>
              <a:rPr lang="pt-BR" baseline="0" dirty="0" err="1"/>
              <a:t>iPhones</a:t>
            </a:r>
            <a:r>
              <a:rPr lang="pt-BR" baseline="0" dirty="0"/>
              <a:t>) ou do Google Play </a:t>
            </a:r>
            <a:r>
              <a:rPr lang="pt-BR" baseline="0" dirty="0" err="1"/>
              <a:t>Store</a:t>
            </a:r>
            <a:r>
              <a:rPr lang="pt-BR" baseline="0" dirty="0"/>
              <a:t> (para </a:t>
            </a:r>
            <a:r>
              <a:rPr lang="pt-BR" baseline="0" dirty="0" err="1"/>
              <a:t>Androids</a:t>
            </a:r>
            <a:r>
              <a:rPr lang="pt-BR" baseline="0" dirty="0"/>
              <a:t>).</a:t>
            </a:r>
          </a:p>
          <a:p>
            <a:pPr marL="228600" indent="-228600">
              <a:buFont typeface="Arial" panose="020B0604020202020204" pitchFamily="34" charset="0"/>
              <a:buAutoNum type="arabicPeriod"/>
            </a:pPr>
            <a:endParaRPr lang="en-US" baseline="0" dirty="0" smtClean="0"/>
          </a:p>
          <a:p>
            <a:pPr marL="228600" indent="-228600">
              <a:buFont typeface="Arial" panose="020B0604020202020204" pitchFamily="34" charset="0"/>
              <a:buAutoNum type="arabicPeriod"/>
            </a:pPr>
            <a:r>
              <a:rPr lang="pt-BR" baseline="0" dirty="0"/>
              <a:t>Estamos constantemente aprimorando o MyLion com base no feedback dos Leões e </a:t>
            </a:r>
            <a:r>
              <a:rPr lang="pt-BR" baseline="0" dirty="0" err="1"/>
              <a:t>Leos</a:t>
            </a:r>
            <a:r>
              <a:rPr lang="pt-BR" baseline="0" dirty="0"/>
              <a:t>.  Antes do MyLion se tornar disponível globalmente, Leões e </a:t>
            </a:r>
            <a:r>
              <a:rPr lang="pt-BR" baseline="0" dirty="0" err="1"/>
              <a:t>Leos</a:t>
            </a:r>
            <a:r>
              <a:rPr lang="pt-BR" baseline="0" dirty="0"/>
              <a:t> de todas as nossas áreas jurisdicionais testaram o website e o aplicativo móvel.  As recomendações dos associados tornaram o MyLion melhor.  Mais recursos serão adicionados ao MyLion com o passar do tempo.</a:t>
            </a:r>
          </a:p>
          <a:p>
            <a:pPr marL="228600" indent="-228600">
              <a:buFont typeface="Arial" panose="020B0604020202020204" pitchFamily="34" charset="0"/>
              <a:buAutoNum type="arabicPeriod"/>
            </a:pPr>
            <a:endParaRPr lang="en-US" baseline="0" dirty="0" smtClean="0"/>
          </a:p>
          <a:p>
            <a:pPr marL="228600" indent="-228600">
              <a:buFont typeface="Arial" panose="020B0604020202020204" pitchFamily="34" charset="0"/>
              <a:buAutoNum type="arabicPeriod"/>
            </a:pPr>
            <a:r>
              <a:rPr lang="pt-BR" baseline="0" dirty="0"/>
              <a:t>MyLion será o local de destino para o planejamento e relatório de atividades de serviço, a partir de 1º de julho de 2019.  Todas as outras funções do MyLCI vão permanecer disponíveis. </a:t>
            </a:r>
            <a:r>
              <a:rPr lang="pt-BR" baseline="0" dirty="0" err="1"/>
              <a:t>Webinars</a:t>
            </a:r>
            <a:r>
              <a:rPr lang="pt-BR" baseline="0" dirty="0"/>
              <a:t>, kits de ferramentas de treinamento e outros recursos estarão disponíveis para ajudar os Leões e </a:t>
            </a:r>
            <a:r>
              <a:rPr lang="pt-BR" baseline="0" dirty="0" err="1"/>
              <a:t>Leos</a:t>
            </a:r>
            <a:r>
              <a:rPr lang="pt-BR" baseline="0" dirty="0"/>
              <a:t> a tirar vantagem do MyLion e a melhorar nosso serviço.</a:t>
            </a:r>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6741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4</a:t>
            </a:fld>
            <a:endParaRPr lang="en-US" smtClean="0">
              <a:solidFill>
                <a:prstClr val="black"/>
              </a:solidFill>
            </a:endParaRPr>
          </a:p>
        </p:txBody>
      </p:sp>
    </p:spTree>
    <p:extLst>
      <p:ext uri="{BB962C8B-B14F-4D97-AF65-F5344CB8AC3E}">
        <p14:creationId xmlns:p14="http://schemas.microsoft.com/office/powerpoint/2010/main" val="334726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baseline="0"/>
              <a:t>A inscrição no MyLion é um processo que acontece apenas uma vez.  Seja a sua inscrição feita pelo website ou pelo aplicativo, você pode usar o mesmo nome de usuário e senha para acessar o MyLion em qualquer lugar.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09777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Inscrever-se no aplicativo do MyLion móvel inclui as mesmas etapas.</a:t>
            </a:r>
            <a:r>
              <a:rPr lang="pt-BR" baseline="0"/>
              <a:t>  A inscrição é um processo de uma só vez.</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54442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7</a:t>
            </a:fld>
            <a:endParaRPr lang="en-US" smtClean="0">
              <a:solidFill>
                <a:prstClr val="black"/>
              </a:solidFill>
            </a:endParaRPr>
          </a:p>
        </p:txBody>
      </p:sp>
    </p:spTree>
    <p:extLst>
      <p:ext uri="{BB962C8B-B14F-4D97-AF65-F5344CB8AC3E}">
        <p14:creationId xmlns:p14="http://schemas.microsoft.com/office/powerpoint/2010/main" val="197059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pt-BR" sz="1200" b="0" i="0" baseline="0">
                <a:solidFill>
                  <a:schemeClr val="tx1"/>
                </a:solidFill>
                <a:latin typeface="+mn-lt"/>
                <a:ea typeface="ヒラギノ角ゴ Pro W3" charset="0"/>
                <a:cs typeface="ヒラギノ角ゴ Pro W3" charset="0"/>
              </a:rPr>
              <a:t>A página inicial do MyLion apresenta todas as suas opções de serviço, coloca a Jornada de Serviços na dianteira e no centro e torna personalizado o impacto sobre o serviço.</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959203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endParaRPr lang="en-US" sz="1200" b="0" i="0" u="none" strike="noStrike" kern="1200" dirty="0">
              <a:solidFill>
                <a:schemeClr val="tx1"/>
              </a:solidFill>
              <a:effectLst/>
              <a:latin typeface="+mn-lt"/>
              <a:ea typeface="ヒラギノ角ゴ Pro W3" charset="0"/>
              <a:cs typeface="ヒラギノ角ゴ Pro W3" charset="0"/>
            </a:endParaRPr>
          </a:p>
          <a:p>
            <a:pPr rtl="0" fontAlgn="base"/>
            <a:r>
              <a:rPr lang="pt-BR" sz="1200" b="0" i="0" u="none" strike="noStrike">
                <a:solidFill>
                  <a:schemeClr val="tx1"/>
                </a:solidFill>
                <a:latin typeface="+mn-lt"/>
                <a:ea typeface="ヒラギノ角ゴ Pro W3" charset="0"/>
                <a:cs typeface="ヒラギノ角ゴ Pro W3" charset="0"/>
              </a:rPr>
              <a:t>Com a funcionalidade Descobrir do MyLion, você pode buscar por atividades de serviço que estão acontecendo ao redor do mundo, ou ver quais atividades de serviço seus companheiros associados estão organizando. Encontre uma atividade do seu interesse, veja os detalhes e junte-se à ela.</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076434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29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5595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02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7078778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606899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66724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43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No Content">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3351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2" marR="0" indent="-230182" algn="l" defTabSz="914377" rtl="0" eaLnBrk="1" fontAlgn="base" latinLnBrk="0" hangingPunct="1">
              <a:lnSpc>
                <a:spcPct val="100000"/>
              </a:lnSpc>
              <a:spcBef>
                <a:spcPct val="20000"/>
              </a:spcBef>
              <a:spcAft>
                <a:spcPct val="0"/>
              </a:spcAft>
              <a:buClrTx/>
              <a:buSzTx/>
              <a:buFont typeface="Arial" pitchFamily="34" charset="0"/>
              <a:buChar char="•"/>
              <a:tabLst/>
              <a:defRPr sz="1800"/>
            </a:lvl1pPr>
            <a:lvl2pPr marL="746107" marR="0" indent="-227008" algn="l" defTabSz="914377"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59" marR="0" indent="-230182"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70438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690552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127615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6817554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289413608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179932936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49745484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26179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5633" b="-46"/>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979943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300033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086699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936219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166512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187666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450622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771877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2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456218340"/>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036539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3256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39370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879822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943247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672694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50275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068021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554867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1389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91567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751082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87700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978414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988630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51027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30359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317691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161323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2120403135"/>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sz="180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3658665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72841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b="-46"/>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30462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822709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62427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663342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3831505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4043203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354089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617022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5801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63791284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378466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796837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685340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646307778"/>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30562807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62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898849727"/>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2484252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32122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20983933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087556788"/>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6010159"/>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539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2856949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a:prstGeom prst="rect">
            <a:avLst/>
          </a:prstGeo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prstGeom prst="rect">
            <a:avLst/>
          </a:prstGeo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18482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a:prstGeom prst="rect">
            <a:avLst/>
          </a:prstGeo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718405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57863"/>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079255280"/>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4568827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52994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74575902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err="1">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3655511975"/>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108186507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894" r:id="rId14"/>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0937624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23174136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3791057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7059613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96859391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71741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90" r:id="rId4"/>
    <p:sldLayoutId id="2147483891" r:id="rId5"/>
    <p:sldLayoutId id="2147483892" r:id="rId6"/>
    <p:sldLayoutId id="2147483893"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96209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mailto:mylionsupport@lionsclubs.org" TargetMode="External"/><Relationship Id="rId2" Type="http://schemas.openxmlformats.org/officeDocument/2006/relationships/hyperlink" Target="https://app.mylion.org/"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A311C337-3B88-874A-B4AD-D9B20F202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erlay">
            <a:extLst>
              <a:ext uri="{FF2B5EF4-FFF2-40B4-BE49-F238E27FC236}">
                <a16:creationId xmlns="" xmlns:a16="http://schemas.microsoft.com/office/drawing/2014/main" id="{1D432D89-730D-1648-A778-0E2B3D63BAAC}"/>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Gold Bar">
            <a:extLst>
              <a:ext uri="{FF2B5EF4-FFF2-40B4-BE49-F238E27FC236}">
                <a16:creationId xmlns="" xmlns:a16="http://schemas.microsoft.com/office/drawing/2014/main" id="{026C0616-C76C-4A48-B69A-2B470B6DB415}"/>
              </a:ext>
            </a:extLst>
          </p:cNvPr>
          <p:cNvSpPr/>
          <p:nvPr/>
        </p:nvSpPr>
        <p:spPr>
          <a:xfrm>
            <a:off x="837647" y="3964445"/>
            <a:ext cx="4458748"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6" name="Text Placeholder 18">
            <a:extLst>
              <a:ext uri="{FF2B5EF4-FFF2-40B4-BE49-F238E27FC236}">
                <a16:creationId xmlns="" xmlns:a16="http://schemas.microsoft.com/office/drawing/2014/main" id="{F26A3931-E2AC-5B42-B0C6-F20D7E8F727A}"/>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t>Apresentando o MyLion</a:t>
            </a:r>
            <a:r>
              <a:rPr lang="en-US" baseline="30000" dirty="0"/>
              <a:t>®</a:t>
            </a:r>
            <a:endParaRPr lang="pt-BR" dirty="0"/>
          </a:p>
        </p:txBody>
      </p:sp>
      <p:sp>
        <p:nvSpPr>
          <p:cNvPr id="7" name="Text Placeholder 20">
            <a:extLst>
              <a:ext uri="{FF2B5EF4-FFF2-40B4-BE49-F238E27FC236}">
                <a16:creationId xmlns="" xmlns:a16="http://schemas.microsoft.com/office/drawing/2014/main" id="{8B790E74-54B4-0245-9ECA-20502B79334F}"/>
              </a:ext>
            </a:extLst>
          </p:cNvPr>
          <p:cNvSpPr txBox="1">
            <a:spLocks/>
          </p:cNvSpPr>
          <p:nvPr/>
        </p:nvSpPr>
        <p:spPr>
          <a:xfrm>
            <a:off x="761999" y="4201081"/>
            <a:ext cx="8476269" cy="1231880"/>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dirty="0"/>
              <a:t>Levando o Lions Clubs International adiante com novas ferramentas para os associados</a:t>
            </a:r>
          </a:p>
        </p:txBody>
      </p:sp>
      <p:pic>
        <p:nvPicPr>
          <p:cNvPr id="8" name="Picture 7">
            <a:extLst>
              <a:ext uri="{FF2B5EF4-FFF2-40B4-BE49-F238E27FC236}">
                <a16:creationId xmlns="" xmlns:a16="http://schemas.microsoft.com/office/drawing/2014/main" id="{EB6292F1-3791-E842-AFA8-BBC1B77A47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117539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6227" y="293854"/>
            <a:ext cx="11379200" cy="774208"/>
          </a:xfrm>
        </p:spPr>
        <p:txBody>
          <a:bodyPr/>
          <a:lstStyle/>
          <a:p>
            <a:r>
              <a:rPr lang="pt-BR" sz="3200" b="1" dirty="0" smtClean="0">
                <a:solidFill>
                  <a:srgbClr val="0A5496"/>
                </a:solidFill>
                <a:latin typeface="Arial" panose="020B0604020202020204" pitchFamily="34" charset="0"/>
                <a:ea typeface="Arial" charset="0"/>
                <a:cs typeface="Arial" panose="020B0604020202020204" pitchFamily="34" charset="0"/>
              </a:rPr>
              <a:t>Comunique-se </a:t>
            </a:r>
            <a:r>
              <a:rPr lang="pt-BR" sz="3200" b="1" dirty="0">
                <a:solidFill>
                  <a:srgbClr val="0A5496"/>
                </a:solidFill>
                <a:latin typeface="Arial" panose="020B0604020202020204" pitchFamily="34" charset="0"/>
                <a:ea typeface="Arial" charset="0"/>
                <a:cs typeface="Arial" panose="020B0604020202020204" pitchFamily="34" charset="0"/>
              </a:rPr>
              <a:t>instantaneamente</a:t>
            </a:r>
          </a:p>
        </p:txBody>
      </p:sp>
      <p:sp>
        <p:nvSpPr>
          <p:cNvPr id="8" name="TextBox 7"/>
          <p:cNvSpPr txBox="1"/>
          <p:nvPr/>
        </p:nvSpPr>
        <p:spPr>
          <a:xfrm>
            <a:off x="9752326" y="5012206"/>
            <a:ext cx="2049019" cy="1585049"/>
          </a:xfrm>
          <a:prstGeom prst="rect">
            <a:avLst/>
          </a:prstGeom>
          <a:solidFill>
            <a:schemeClr val="bg1"/>
          </a:solidFill>
        </p:spPr>
        <p:txBody>
          <a:bodyPr wrap="square" rtlCol="0">
            <a:spAutoFit/>
          </a:bodyPr>
          <a:lstStyle/>
          <a:p>
            <a:pPr>
              <a:spcAft>
                <a:spcPts val="600"/>
              </a:spcAft>
            </a:pPr>
            <a:r>
              <a:rPr lang="pt-BR" sz="1600" b="1">
                <a:solidFill>
                  <a:schemeClr val="tx2"/>
                </a:solidFill>
                <a:latin typeface="Arial" charset="0"/>
                <a:ea typeface="Arial" charset="0"/>
                <a:cs typeface="Arial" charset="0"/>
              </a:rPr>
              <a:t>Controlar sua mensagem</a:t>
            </a:r>
          </a:p>
          <a:p>
            <a:r>
              <a:rPr lang="pt-BR" sz="1200">
                <a:solidFill>
                  <a:schemeClr val="tx1">
                    <a:lumMod val="60000"/>
                    <a:lumOff val="40000"/>
                  </a:schemeClr>
                </a:solidFill>
                <a:latin typeface="Arial" charset="0"/>
                <a:ea typeface="Arial" charset="0"/>
                <a:cs typeface="Arial" charset="0"/>
              </a:rPr>
              <a:t>Você pode decidir iniciar ou deixar uma conversa, compartilhar uma foto ou vídeo ou deletar mensagens antigas.</a:t>
            </a:r>
          </a:p>
        </p:txBody>
      </p:sp>
      <p:sp>
        <p:nvSpPr>
          <p:cNvPr id="13" name="TextBox 12"/>
          <p:cNvSpPr txBox="1"/>
          <p:nvPr/>
        </p:nvSpPr>
        <p:spPr>
          <a:xfrm>
            <a:off x="391855" y="2375688"/>
            <a:ext cx="2049019" cy="1646605"/>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Recursos integrados de bate-papo</a:t>
            </a:r>
          </a:p>
          <a:p>
            <a:r>
              <a:rPr lang="pt-BR" sz="1200" dirty="0" smtClean="0">
                <a:solidFill>
                  <a:schemeClr val="tx1">
                    <a:lumMod val="60000"/>
                    <a:lumOff val="40000"/>
                  </a:schemeClr>
                </a:solidFill>
                <a:latin typeface="Arial" charset="0"/>
                <a:ea typeface="Arial" charset="0"/>
                <a:cs typeface="Arial" charset="0"/>
              </a:rPr>
              <a:t>Comunique-se </a:t>
            </a:r>
            <a:r>
              <a:rPr lang="pt-BR" sz="1200" dirty="0">
                <a:solidFill>
                  <a:schemeClr val="tx1">
                    <a:lumMod val="60000"/>
                    <a:lumOff val="40000"/>
                  </a:schemeClr>
                </a:solidFill>
                <a:latin typeface="Arial" charset="0"/>
                <a:ea typeface="Arial" charset="0"/>
                <a:cs typeface="Arial" charset="0"/>
              </a:rPr>
              <a:t>com Leões de todo o mundo e em âmbito local também. </a:t>
            </a:r>
          </a:p>
          <a:p>
            <a:endParaRPr lang="en-US" sz="1200" dirty="0">
              <a:solidFill>
                <a:schemeClr val="tx1">
                  <a:lumMod val="60000"/>
                  <a:lumOff val="40000"/>
                </a:schemeClr>
              </a:solidFill>
              <a:latin typeface="Arial" charset="0"/>
              <a:ea typeface="Arial" charset="0"/>
              <a:cs typeface="Arial" charset="0"/>
            </a:endParaRPr>
          </a:p>
        </p:txBody>
      </p:sp>
      <p:sp>
        <p:nvSpPr>
          <p:cNvPr id="16" name="Right Arrow 15"/>
          <p:cNvSpPr/>
          <p:nvPr/>
        </p:nvSpPr>
        <p:spPr bwMode="auto">
          <a:xfrm>
            <a:off x="2440874" y="2556967"/>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211414" y="519595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0" name="TextBox 9"/>
          <p:cNvSpPr txBox="1"/>
          <p:nvPr/>
        </p:nvSpPr>
        <p:spPr>
          <a:xfrm>
            <a:off x="9752326" y="2956716"/>
            <a:ext cx="2049019" cy="158504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Comunicação clara</a:t>
            </a:r>
          </a:p>
          <a:p>
            <a:r>
              <a:rPr lang="pt-BR" sz="1200" dirty="0">
                <a:solidFill>
                  <a:schemeClr val="tx1">
                    <a:lumMod val="60000"/>
                    <a:lumOff val="40000"/>
                  </a:schemeClr>
                </a:solidFill>
                <a:latin typeface="Arial" charset="0"/>
                <a:ea typeface="Arial" charset="0"/>
                <a:cs typeface="Arial" charset="0"/>
              </a:rPr>
              <a:t>Os “balões” de bate-papo aparecem em cores diferentes. Assim, de relance, você saberá quem está falando.</a:t>
            </a:r>
          </a:p>
          <a:p>
            <a:endParaRPr lang="en-US" sz="1200" dirty="0">
              <a:solidFill>
                <a:schemeClr val="tx1">
                  <a:lumMod val="60000"/>
                  <a:lumOff val="40000"/>
                </a:schemeClr>
              </a:solidFill>
              <a:latin typeface="Arial" charset="0"/>
              <a:ea typeface="Arial" charset="0"/>
              <a:cs typeface="Arial" charset="0"/>
            </a:endParaRPr>
          </a:p>
        </p:txBody>
      </p:sp>
      <p:sp>
        <p:nvSpPr>
          <p:cNvPr id="11" name="Right Arrow 10"/>
          <p:cNvSpPr/>
          <p:nvPr/>
        </p:nvSpPr>
        <p:spPr bwMode="auto">
          <a:xfrm rot="10800000">
            <a:off x="9211414" y="306502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206626" y="1215163"/>
            <a:ext cx="5698401" cy="5484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5545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p:txBody>
          <a:bodyPr>
            <a:noAutofit/>
          </a:bodyPr>
          <a:lstStyle/>
          <a:p>
            <a:r>
              <a:rPr lang="pt-BR" sz="3000" dirty="0" smtClean="0">
                <a:latin typeface="Arial" panose="020B0604020202020204" pitchFamily="34" charset="0"/>
                <a:cs typeface="Arial" panose="020B0604020202020204" pitchFamily="34" charset="0"/>
              </a:rPr>
              <a:t>seu </a:t>
            </a:r>
            <a:r>
              <a:rPr lang="pt-BR" sz="3000" dirty="0">
                <a:latin typeface="Arial" panose="020B0604020202020204" pitchFamily="34" charset="0"/>
                <a:cs typeface="Arial" panose="020B0604020202020204" pitchFamily="34" charset="0"/>
              </a:rPr>
              <a:t>serviço no MyLion para web</a:t>
            </a:r>
          </a:p>
        </p:txBody>
      </p:sp>
      <p:sp>
        <p:nvSpPr>
          <p:cNvPr id="2" name="Text Placeholder 1"/>
          <p:cNvSpPr>
            <a:spLocks noGrp="1"/>
          </p:cNvSpPr>
          <p:nvPr>
            <p:ph type="body" sz="quarter" idx="12"/>
          </p:nvPr>
        </p:nvSpPr>
        <p:spPr/>
        <p:txBody>
          <a:bodyPr>
            <a:normAutofit fontScale="92500" lnSpcReduction="10000"/>
          </a:bodyPr>
          <a:lstStyle/>
          <a:p>
            <a:r>
              <a:rPr lang="pt-BR" b="1" dirty="0" smtClean="0">
                <a:latin typeface="Arial" panose="020B0604020202020204" pitchFamily="34" charset="0"/>
                <a:cs typeface="Arial" panose="020B0604020202020204" pitchFamily="34" charset="0"/>
              </a:rPr>
              <a:t>Planeje, reporte </a:t>
            </a:r>
            <a:r>
              <a:rPr lang="pt-BR" b="1" dirty="0">
                <a:latin typeface="Arial" panose="020B0604020202020204" pitchFamily="34" charset="0"/>
                <a:cs typeface="Arial" panose="020B0604020202020204" pitchFamily="34" charset="0"/>
              </a:rPr>
              <a:t>e </a:t>
            </a:r>
            <a:r>
              <a:rPr lang="pt-BR" b="1" dirty="0" smtClean="0">
                <a:latin typeface="Arial" panose="020B0604020202020204" pitchFamily="34" charset="0"/>
                <a:cs typeface="Arial" panose="020B0604020202020204" pitchFamily="34" charset="0"/>
              </a:rPr>
              <a:t>comemore</a:t>
            </a:r>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970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649" y="323121"/>
            <a:ext cx="11379200" cy="774208"/>
          </a:xfrm>
        </p:spPr>
        <p:txBody>
          <a:bodyPr/>
          <a:lstStyle/>
          <a:p>
            <a:r>
              <a:rPr lang="pt-BR" sz="3200" b="1">
                <a:solidFill>
                  <a:srgbClr val="0A5496"/>
                </a:solidFill>
                <a:latin typeface="Arial" panose="020B0604020202020204" pitchFamily="34" charset="0"/>
                <a:ea typeface="Arial" charset="0"/>
                <a:cs typeface="Arial" panose="020B0604020202020204" pitchFamily="34" charset="0"/>
              </a:rPr>
              <a:t>Selecione a causa que sua atividade vai impactar.</a:t>
            </a:r>
          </a:p>
        </p:txBody>
      </p:sp>
      <p:sp>
        <p:nvSpPr>
          <p:cNvPr id="8" name="TextBox 7"/>
          <p:cNvSpPr txBox="1"/>
          <p:nvPr/>
        </p:nvSpPr>
        <p:spPr>
          <a:xfrm>
            <a:off x="9813911" y="3149660"/>
            <a:ext cx="2049019" cy="2877711"/>
          </a:xfrm>
          <a:prstGeom prst="rect">
            <a:avLst/>
          </a:prstGeom>
          <a:solidFill>
            <a:schemeClr val="bg1"/>
          </a:solidFill>
        </p:spPr>
        <p:txBody>
          <a:bodyPr wrap="square" rtlCol="0">
            <a:spAutoFit/>
          </a:bodyPr>
          <a:lstStyle/>
          <a:p>
            <a:pPr>
              <a:spcAft>
                <a:spcPts val="600"/>
              </a:spcAft>
            </a:pPr>
            <a:r>
              <a:rPr lang="pt-BR" sz="1600" b="1">
                <a:solidFill>
                  <a:schemeClr val="tx2"/>
                </a:solidFill>
                <a:latin typeface="Arial" charset="0"/>
                <a:ea typeface="Arial" charset="0"/>
                <a:cs typeface="Arial" charset="0"/>
              </a:rPr>
              <a:t>Saiba mais, sirva melhor</a:t>
            </a:r>
          </a:p>
          <a:p>
            <a:r>
              <a:rPr lang="pt-BR" sz="1200">
                <a:solidFill>
                  <a:schemeClr val="tx1">
                    <a:lumMod val="60000"/>
                    <a:lumOff val="40000"/>
                  </a:schemeClr>
                </a:solidFill>
                <a:latin typeface="Arial" charset="0"/>
                <a:ea typeface="Arial" charset="0"/>
                <a:cs typeface="Arial" charset="0"/>
              </a:rPr>
              <a:t>O painel do lado direito do MyLion oferece mais informações sobre a causa global selecionada. Se você clicar em uma causa diferente, as informações e os links para os recursos de suporte também serão alterados. Você pode até encontrar uma nova paixão pelo serviço lendo sobre nossas causas globais!</a:t>
            </a:r>
          </a:p>
          <a:p>
            <a:endParaRPr lang="en-US" sz="1200" dirty="0">
              <a:solidFill>
                <a:schemeClr val="tx1">
                  <a:lumMod val="60000"/>
                  <a:lumOff val="40000"/>
                </a:schemeClr>
              </a:solidFill>
              <a:latin typeface="Arial" charset="0"/>
              <a:ea typeface="Arial" charset="0"/>
              <a:cs typeface="Arial" charset="0"/>
            </a:endParaRPr>
          </a:p>
        </p:txBody>
      </p:sp>
      <p:sp>
        <p:nvSpPr>
          <p:cNvPr id="13" name="TextBox 12"/>
          <p:cNvSpPr txBox="1"/>
          <p:nvPr/>
        </p:nvSpPr>
        <p:spPr>
          <a:xfrm>
            <a:off x="372006" y="1978838"/>
            <a:ext cx="2049019" cy="158504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Acompanhe o seu avanço</a:t>
            </a:r>
          </a:p>
          <a:p>
            <a:r>
              <a:rPr lang="pt-BR" sz="1150" dirty="0">
                <a:solidFill>
                  <a:schemeClr val="tx1">
                    <a:lumMod val="60000"/>
                    <a:lumOff val="40000"/>
                  </a:schemeClr>
                </a:solidFill>
                <a:latin typeface="Arial" charset="0"/>
                <a:ea typeface="Arial" charset="0"/>
                <a:cs typeface="Arial" charset="0"/>
              </a:rPr>
              <a:t>O MyLion orienta você em cada etapa para criar uma atividade de serviço. Saiba sempre o que você terminou e o que é o próximo.</a:t>
            </a:r>
          </a:p>
        </p:txBody>
      </p:sp>
      <p:sp>
        <p:nvSpPr>
          <p:cNvPr id="16" name="Right Arrow 15"/>
          <p:cNvSpPr/>
          <p:nvPr/>
        </p:nvSpPr>
        <p:spPr bwMode="auto">
          <a:xfrm>
            <a:off x="2421025" y="215872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272999" y="329595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1" name="TextBox 10"/>
          <p:cNvSpPr txBox="1"/>
          <p:nvPr/>
        </p:nvSpPr>
        <p:spPr>
          <a:xfrm>
            <a:off x="367829" y="3743775"/>
            <a:ext cx="2049019" cy="1900520"/>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Compartilhe sua motivação</a:t>
            </a:r>
          </a:p>
          <a:p>
            <a:r>
              <a:rPr lang="pt-BR" sz="1150" dirty="0">
                <a:solidFill>
                  <a:schemeClr val="tx1">
                    <a:lumMod val="60000"/>
                    <a:lumOff val="40000"/>
                  </a:schemeClr>
                </a:solidFill>
                <a:latin typeface="Arial" charset="0"/>
                <a:ea typeface="Arial" charset="0"/>
                <a:cs typeface="Arial" charset="0"/>
              </a:rPr>
              <a:t>Os ícones ajudam você a escolher qual causa global motiva seu serviço. Você também pode escolher impactar uma necessidade diferente da comunidade selecionando </a:t>
            </a:r>
            <a:r>
              <a:rPr lang="pt-BR" sz="1150" dirty="0" smtClean="0">
                <a:solidFill>
                  <a:schemeClr val="tx1">
                    <a:lumMod val="60000"/>
                    <a:lumOff val="40000"/>
                  </a:schemeClr>
                </a:solidFill>
                <a:latin typeface="Arial" charset="0"/>
                <a:ea typeface="Arial" charset="0"/>
                <a:cs typeface="Arial" charset="0"/>
              </a:rPr>
              <a:t>“De outros</a:t>
            </a:r>
            <a:r>
              <a:rPr lang="pt-BR" sz="1150" dirty="0">
                <a:solidFill>
                  <a:schemeClr val="tx1">
                    <a:lumMod val="60000"/>
                    <a:lumOff val="40000"/>
                  </a:schemeClr>
                </a:solidFill>
                <a:latin typeface="Arial" charset="0"/>
                <a:ea typeface="Arial" charset="0"/>
                <a:cs typeface="Arial" charset="0"/>
              </a:rPr>
              <a:t>".</a:t>
            </a:r>
          </a:p>
        </p:txBody>
      </p:sp>
      <p:sp>
        <p:nvSpPr>
          <p:cNvPr id="12" name="Right Arrow 11"/>
          <p:cNvSpPr/>
          <p:nvPr/>
        </p:nvSpPr>
        <p:spPr bwMode="auto">
          <a:xfrm>
            <a:off x="2421025" y="386457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134676" y="1174950"/>
            <a:ext cx="5965584" cy="5572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9123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41727" y="435842"/>
            <a:ext cx="9508545" cy="774208"/>
          </a:xfrm>
        </p:spPr>
        <p:txBody>
          <a:bodyPr/>
          <a:lstStyle/>
          <a:p>
            <a:r>
              <a:rPr lang="pt-BR" sz="3200" b="1" dirty="0">
                <a:solidFill>
                  <a:srgbClr val="0A5496"/>
                </a:solidFill>
                <a:latin typeface="Arial" panose="020B0604020202020204" pitchFamily="34" charset="0"/>
                <a:ea typeface="Arial" charset="0"/>
                <a:cs typeface="Arial" panose="020B0604020202020204" pitchFamily="34" charset="0"/>
              </a:rPr>
              <a:t>Escolha um </a:t>
            </a:r>
            <a:r>
              <a:rPr lang="pt-BR" sz="3200" b="1" dirty="0" smtClean="0">
                <a:solidFill>
                  <a:srgbClr val="0A5496"/>
                </a:solidFill>
                <a:latin typeface="Arial" panose="020B0604020202020204" pitchFamily="34" charset="0"/>
                <a:ea typeface="Arial" charset="0"/>
                <a:cs typeface="Arial" panose="020B0604020202020204" pitchFamily="34" charset="0"/>
              </a:rPr>
              <a:t>gerenciador passo a passo de </a:t>
            </a:r>
            <a:r>
              <a:rPr lang="pt-BR" sz="3200" b="1" dirty="0">
                <a:solidFill>
                  <a:srgbClr val="0A5496"/>
                </a:solidFill>
                <a:latin typeface="Arial" panose="020B0604020202020204" pitchFamily="34" charset="0"/>
                <a:ea typeface="Arial" charset="0"/>
                <a:cs typeface="Arial" panose="020B0604020202020204" pitchFamily="34" charset="0"/>
              </a:rPr>
              <a:t>projetos para guiar seu serviço.</a:t>
            </a:r>
          </a:p>
        </p:txBody>
      </p:sp>
      <p:sp>
        <p:nvSpPr>
          <p:cNvPr id="8" name="TextBox 7"/>
          <p:cNvSpPr txBox="1"/>
          <p:nvPr/>
        </p:nvSpPr>
        <p:spPr>
          <a:xfrm>
            <a:off x="9798450" y="2264157"/>
            <a:ext cx="2049019" cy="257762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Detalhes rápidos para ajudá-lo a escolher o gerenciador certo</a:t>
            </a:r>
          </a:p>
          <a:p>
            <a:r>
              <a:rPr lang="pt-BR" sz="1150" dirty="0">
                <a:solidFill>
                  <a:schemeClr val="tx1">
                    <a:lumMod val="60000"/>
                    <a:lumOff val="40000"/>
                  </a:schemeClr>
                </a:solidFill>
                <a:latin typeface="Arial" charset="0"/>
                <a:ea typeface="Arial" charset="0"/>
                <a:cs typeface="Arial" charset="0"/>
              </a:rPr>
              <a:t>O painel do lado direito do MyLion agora muda para fornecer detalhes sobre a atividade de serviço que você escolheu. Clique para ver qual atividade atende aos interesses do seu </a:t>
            </a:r>
            <a:r>
              <a:rPr lang="pt-BR" sz="1200" dirty="0">
                <a:solidFill>
                  <a:schemeClr val="tx1">
                    <a:lumMod val="60000"/>
                    <a:lumOff val="40000"/>
                  </a:schemeClr>
                </a:solidFill>
                <a:latin typeface="Arial" charset="0"/>
                <a:ea typeface="Arial" charset="0"/>
                <a:cs typeface="Arial" charset="0"/>
              </a:rPr>
              <a:t>clube! </a:t>
            </a:r>
          </a:p>
        </p:txBody>
      </p:sp>
      <p:sp>
        <p:nvSpPr>
          <p:cNvPr id="13" name="TextBox 12"/>
          <p:cNvSpPr txBox="1"/>
          <p:nvPr/>
        </p:nvSpPr>
        <p:spPr>
          <a:xfrm>
            <a:off x="302814" y="2405213"/>
            <a:ext cx="2049019" cy="317009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Inspire-se e organize-se com os Gerenciadores de Projetos de Serviço</a:t>
            </a:r>
          </a:p>
          <a:p>
            <a:r>
              <a:rPr lang="pt-BR" sz="1150" dirty="0">
                <a:solidFill>
                  <a:schemeClr val="tx1">
                    <a:lumMod val="60000"/>
                    <a:lumOff val="40000"/>
                  </a:schemeClr>
                </a:solidFill>
                <a:latin typeface="Arial" charset="0"/>
                <a:ea typeface="Arial" charset="0"/>
                <a:cs typeface="Arial" charset="0"/>
              </a:rPr>
              <a:t>Escolha entre uma variedade de atividades de serviços populares ou crie o seu próprio com </a:t>
            </a:r>
            <a:r>
              <a:rPr lang="pt-BR" sz="1150" dirty="0" smtClean="0">
                <a:solidFill>
                  <a:schemeClr val="tx1">
                    <a:lumMod val="60000"/>
                    <a:lumOff val="40000"/>
                  </a:schemeClr>
                </a:solidFill>
                <a:latin typeface="Arial" charset="0"/>
                <a:ea typeface="Arial" charset="0"/>
                <a:cs typeface="Arial" charset="0"/>
              </a:rPr>
              <a:t>“De outros</a:t>
            </a:r>
            <a:r>
              <a:rPr lang="pt-BR" sz="1150" dirty="0">
                <a:solidFill>
                  <a:schemeClr val="tx1">
                    <a:lumMod val="60000"/>
                    <a:lumOff val="40000"/>
                  </a:schemeClr>
                </a:solidFill>
                <a:latin typeface="Arial" charset="0"/>
                <a:ea typeface="Arial" charset="0"/>
                <a:cs typeface="Arial" charset="0"/>
              </a:rPr>
              <a:t>". Cada atividade intitulada vem com seu próprio Gerenciador de Projetos de Serviço, ou um guia passo a passo para ajudá-lo a se organizar.</a:t>
            </a:r>
          </a:p>
        </p:txBody>
      </p:sp>
      <p:sp>
        <p:nvSpPr>
          <p:cNvPr id="16" name="Right Arrow 15"/>
          <p:cNvSpPr/>
          <p:nvPr/>
        </p:nvSpPr>
        <p:spPr bwMode="auto">
          <a:xfrm>
            <a:off x="2351833" y="272309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7" name="Right Arrow 16"/>
          <p:cNvSpPr/>
          <p:nvPr/>
        </p:nvSpPr>
        <p:spPr bwMode="auto">
          <a:xfrm rot="10800000">
            <a:off x="9257538" y="327513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825762" y="5034118"/>
            <a:ext cx="2049019" cy="172354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Faça o download e compartilhe</a:t>
            </a:r>
          </a:p>
          <a:p>
            <a:r>
              <a:rPr lang="pt-BR" sz="1150" dirty="0">
                <a:solidFill>
                  <a:schemeClr val="tx1">
                    <a:lumMod val="60000"/>
                    <a:lumOff val="40000"/>
                  </a:schemeClr>
                </a:solidFill>
                <a:latin typeface="Arial" charset="0"/>
                <a:ea typeface="Arial" charset="0"/>
                <a:cs typeface="Arial" charset="0"/>
              </a:rPr>
              <a:t>Faça o download do Gerenciador de Projetos de Serviço completo para levar para sua próxima reunião de clube e começar a organizar.</a:t>
            </a:r>
          </a:p>
        </p:txBody>
      </p:sp>
      <p:sp>
        <p:nvSpPr>
          <p:cNvPr id="18" name="Right Arrow 17"/>
          <p:cNvSpPr/>
          <p:nvPr/>
        </p:nvSpPr>
        <p:spPr bwMode="auto">
          <a:xfrm rot="10800000">
            <a:off x="9284850" y="606101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163201" y="1271719"/>
            <a:ext cx="5865595" cy="5437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618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Detalhes da atividade</a:t>
            </a:r>
          </a:p>
        </p:txBody>
      </p:sp>
      <p:sp>
        <p:nvSpPr>
          <p:cNvPr id="13" name="TextBox 12"/>
          <p:cNvSpPr txBox="1"/>
          <p:nvPr/>
        </p:nvSpPr>
        <p:spPr>
          <a:xfrm>
            <a:off x="360236" y="1999951"/>
            <a:ext cx="2049019" cy="1954381"/>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Conte sua história de serviço</a:t>
            </a:r>
          </a:p>
          <a:p>
            <a:r>
              <a:rPr lang="pt-BR" sz="1150" dirty="0">
                <a:solidFill>
                  <a:schemeClr val="tx1">
                    <a:lumMod val="60000"/>
                    <a:lumOff val="40000"/>
                  </a:schemeClr>
                </a:solidFill>
                <a:latin typeface="Arial" charset="0"/>
                <a:ea typeface="Arial" charset="0"/>
                <a:cs typeface="Arial" charset="0"/>
              </a:rPr>
              <a:t>Use a seção de detalhes da atividade para compartilhar mais informações sobre sua atividade de serviço. Envie imagens e exiba o que seu clube está planejando ou alcançou.</a:t>
            </a:r>
          </a:p>
        </p:txBody>
      </p:sp>
      <p:sp>
        <p:nvSpPr>
          <p:cNvPr id="16" name="Right Arrow 15"/>
          <p:cNvSpPr/>
          <p:nvPr/>
        </p:nvSpPr>
        <p:spPr bwMode="auto">
          <a:xfrm>
            <a:off x="2409255" y="223215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888294" y="2977141"/>
            <a:ext cx="2049019" cy="2215991"/>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Encontre mais informações sempre que precisar</a:t>
            </a:r>
          </a:p>
          <a:p>
            <a:r>
              <a:rPr lang="pt-BR" sz="1150" dirty="0">
                <a:solidFill>
                  <a:schemeClr val="tx1">
                    <a:lumMod val="60000"/>
                    <a:lumOff val="40000"/>
                  </a:schemeClr>
                </a:solidFill>
                <a:latin typeface="Arial" charset="0"/>
                <a:ea typeface="Arial" charset="0"/>
                <a:cs typeface="Arial" charset="0"/>
              </a:rPr>
              <a:t>Se você escolher um título de atividade, os detalhes da atividade e o Gerenciador de Projetos de Serviço aparecerão novamente no painel lateral.</a:t>
            </a:r>
          </a:p>
        </p:txBody>
      </p:sp>
      <p:sp>
        <p:nvSpPr>
          <p:cNvPr id="18" name="Right Arrow 17"/>
          <p:cNvSpPr/>
          <p:nvPr/>
        </p:nvSpPr>
        <p:spPr bwMode="auto">
          <a:xfrm rot="10800000">
            <a:off x="9347382" y="324143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1" name="TextBox 10"/>
          <p:cNvSpPr txBox="1"/>
          <p:nvPr/>
        </p:nvSpPr>
        <p:spPr>
          <a:xfrm>
            <a:off x="358392" y="4508789"/>
            <a:ext cx="2049019" cy="172354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Controle sua privacidade</a:t>
            </a:r>
          </a:p>
          <a:p>
            <a:r>
              <a:rPr lang="pt-BR" sz="1150" dirty="0">
                <a:solidFill>
                  <a:schemeClr val="tx1">
                    <a:lumMod val="60000"/>
                    <a:lumOff val="40000"/>
                  </a:schemeClr>
                </a:solidFill>
                <a:latin typeface="Arial" charset="0"/>
                <a:ea typeface="Arial" charset="0"/>
                <a:cs typeface="Arial" charset="0"/>
              </a:rPr>
              <a:t>Estamos comprometidos com sua privacidade e segurança. O MyLion lhe dá controle total de quem pode ver e participar da sua atividade. </a:t>
            </a:r>
          </a:p>
        </p:txBody>
      </p:sp>
      <p:sp>
        <p:nvSpPr>
          <p:cNvPr id="12" name="Right Arrow 11"/>
          <p:cNvSpPr/>
          <p:nvPr/>
        </p:nvSpPr>
        <p:spPr bwMode="auto">
          <a:xfrm>
            <a:off x="2407411" y="474131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a:blip r:embed="rId3"/>
          <a:stretch>
            <a:fillRect/>
          </a:stretch>
        </p:blipFill>
        <p:spPr>
          <a:xfrm>
            <a:off x="3123224" y="1221319"/>
            <a:ext cx="5945552" cy="5418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2788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2800" y="74706"/>
            <a:ext cx="11379200" cy="774208"/>
          </a:xfrm>
        </p:spPr>
        <p:txBody>
          <a:bodyPr/>
          <a:lstStyle/>
          <a:p>
            <a:r>
              <a:rPr lang="pt-BR" sz="3200" b="1">
                <a:solidFill>
                  <a:srgbClr val="0A5496"/>
                </a:solidFill>
                <a:latin typeface="Arial" panose="020B0604020202020204" pitchFamily="34" charset="0"/>
                <a:ea typeface="Arial" charset="0"/>
                <a:cs typeface="Arial" panose="020B0604020202020204" pitchFamily="34" charset="0"/>
              </a:rPr>
              <a:t>Convide pessoas para sua atividade de serviço </a:t>
            </a:r>
          </a:p>
        </p:txBody>
      </p:sp>
      <p:sp>
        <p:nvSpPr>
          <p:cNvPr id="13" name="TextBox 12"/>
          <p:cNvSpPr txBox="1"/>
          <p:nvPr/>
        </p:nvSpPr>
        <p:spPr>
          <a:xfrm>
            <a:off x="620296" y="2444319"/>
            <a:ext cx="2049019" cy="2254463"/>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Busque e convide em qualquer nível</a:t>
            </a:r>
          </a:p>
          <a:p>
            <a:r>
              <a:rPr lang="pt-BR" sz="1150" dirty="0">
                <a:solidFill>
                  <a:schemeClr val="tx1">
                    <a:lumMod val="60000"/>
                    <a:lumOff val="40000"/>
                  </a:schemeClr>
                </a:solidFill>
                <a:latin typeface="Arial" charset="0"/>
                <a:ea typeface="Arial" charset="0"/>
                <a:cs typeface="Arial" charset="0"/>
              </a:rPr>
              <a:t>Faça da sua atividade de serviço um sucesso, convidando outras pessoas para a sua atividade de serviço! Envolva clubes inteiros em seu distrito selecionando-os na coluna Clubes ou pesquise indivíduos. </a:t>
            </a:r>
          </a:p>
        </p:txBody>
      </p:sp>
      <p:sp>
        <p:nvSpPr>
          <p:cNvPr id="16" name="Right Arrow 15"/>
          <p:cNvSpPr/>
          <p:nvPr/>
        </p:nvSpPr>
        <p:spPr bwMode="auto">
          <a:xfrm>
            <a:off x="2669315" y="2657591"/>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920884" y="2657591"/>
            <a:ext cx="2049019" cy="1615827"/>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Gerencie os convites em poucos cliques</a:t>
            </a:r>
          </a:p>
          <a:p>
            <a:r>
              <a:rPr lang="pt-BR" sz="1150" dirty="0">
                <a:solidFill>
                  <a:schemeClr val="tx1">
                    <a:lumMod val="60000"/>
                    <a:lumOff val="40000"/>
                  </a:schemeClr>
                </a:solidFill>
                <a:latin typeface="Arial" charset="0"/>
                <a:ea typeface="Arial" charset="0"/>
                <a:cs typeface="Arial" charset="0"/>
              </a:rPr>
              <a:t>Adicione e remova convidados na coluna da direita enquanto desenvolve sua atividade.</a:t>
            </a:r>
          </a:p>
        </p:txBody>
      </p:sp>
      <p:sp>
        <p:nvSpPr>
          <p:cNvPr id="18" name="Right Arrow 17"/>
          <p:cNvSpPr/>
          <p:nvPr/>
        </p:nvSpPr>
        <p:spPr bwMode="auto">
          <a:xfrm rot="10800000">
            <a:off x="9383187" y="2791555"/>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rotWithShape="1">
          <a:blip r:embed="rId3"/>
          <a:srcRect l="862"/>
          <a:stretch/>
        </p:blipFill>
        <p:spPr>
          <a:xfrm>
            <a:off x="3473864" y="925820"/>
            <a:ext cx="5642471" cy="5688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9453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Visualizar</a:t>
            </a:r>
          </a:p>
        </p:txBody>
      </p:sp>
      <p:sp>
        <p:nvSpPr>
          <p:cNvPr id="13" name="TextBox 12"/>
          <p:cNvSpPr txBox="1"/>
          <p:nvPr/>
        </p:nvSpPr>
        <p:spPr>
          <a:xfrm>
            <a:off x="863203" y="2146487"/>
            <a:ext cx="2049019" cy="1900520"/>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Parece um ótimo plano!</a:t>
            </a:r>
          </a:p>
          <a:p>
            <a:r>
              <a:rPr lang="pt-BR" sz="1150" dirty="0">
                <a:solidFill>
                  <a:schemeClr val="tx1">
                    <a:lumMod val="60000"/>
                    <a:lumOff val="40000"/>
                  </a:schemeClr>
                </a:solidFill>
                <a:latin typeface="Arial" charset="0"/>
                <a:ea typeface="Arial" charset="0"/>
                <a:cs typeface="Arial" charset="0"/>
              </a:rPr>
              <a:t>As seções claras do seu plano de projeto contam sua próxima história de serviço. Quem, o que, quando, onde e porquê? Todos os detalhes em uma página limpa.</a:t>
            </a:r>
          </a:p>
        </p:txBody>
      </p:sp>
      <p:sp>
        <p:nvSpPr>
          <p:cNvPr id="16" name="Right Arrow 15"/>
          <p:cNvSpPr/>
          <p:nvPr/>
        </p:nvSpPr>
        <p:spPr bwMode="auto">
          <a:xfrm>
            <a:off x="2915145" y="282881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5" name="TextBox 14"/>
          <p:cNvSpPr txBox="1"/>
          <p:nvPr/>
        </p:nvSpPr>
        <p:spPr>
          <a:xfrm>
            <a:off x="9632423" y="4047007"/>
            <a:ext cx="2153177" cy="2539157"/>
          </a:xfrm>
          <a:prstGeom prst="rect">
            <a:avLst/>
          </a:prstGeom>
          <a:solidFill>
            <a:schemeClr val="bg1"/>
          </a:solidFill>
        </p:spPr>
        <p:txBody>
          <a:bodyPr wrap="square" rtlCol="0">
            <a:spAutoFit/>
          </a:bodyPr>
          <a:lstStyle/>
          <a:p>
            <a:pPr>
              <a:spcAft>
                <a:spcPts val="600"/>
              </a:spcAft>
            </a:pPr>
            <a:r>
              <a:rPr lang="pt-BR" sz="1550" b="1" dirty="0">
                <a:solidFill>
                  <a:schemeClr val="tx2"/>
                </a:solidFill>
                <a:latin typeface="Arial" charset="0"/>
                <a:ea typeface="Arial" charset="0"/>
                <a:cs typeface="Arial" charset="0"/>
              </a:rPr>
              <a:t>Atividade planejada (ou quase completamente reportada!)</a:t>
            </a:r>
          </a:p>
          <a:p>
            <a:r>
              <a:rPr lang="pt-BR" sz="1150" dirty="0">
                <a:solidFill>
                  <a:schemeClr val="tx1">
                    <a:lumMod val="60000"/>
                    <a:lumOff val="40000"/>
                  </a:schemeClr>
                </a:solidFill>
                <a:latin typeface="Arial" charset="0"/>
                <a:ea typeface="Arial" charset="0"/>
                <a:cs typeface="Arial" charset="0"/>
              </a:rPr>
              <a:t>Quando estiver satisfeito com seu plano, clique em publicar e compartilhar seu próximo serviço com convidados e outros Leões e </a:t>
            </a:r>
            <a:r>
              <a:rPr lang="pt-BR" sz="1150" dirty="0" err="1">
                <a:solidFill>
                  <a:schemeClr val="tx1">
                    <a:lumMod val="60000"/>
                    <a:lumOff val="40000"/>
                  </a:schemeClr>
                </a:solidFill>
                <a:latin typeface="Arial" charset="0"/>
                <a:ea typeface="Arial" charset="0"/>
                <a:cs typeface="Arial" charset="0"/>
              </a:rPr>
              <a:t>Leos</a:t>
            </a:r>
            <a:r>
              <a:rPr lang="pt-BR" sz="1150" dirty="0">
                <a:solidFill>
                  <a:schemeClr val="tx1">
                    <a:lumMod val="60000"/>
                    <a:lumOff val="40000"/>
                  </a:schemeClr>
                </a:solidFill>
                <a:latin typeface="Arial" charset="0"/>
                <a:ea typeface="Arial" charset="0"/>
                <a:cs typeface="Arial" charset="0"/>
              </a:rPr>
              <a:t>. Parabéns, você também concluiu a maior parte do relatório sua atividade futura.</a:t>
            </a:r>
          </a:p>
        </p:txBody>
      </p:sp>
      <p:sp>
        <p:nvSpPr>
          <p:cNvPr id="18" name="Right Arrow 17"/>
          <p:cNvSpPr/>
          <p:nvPr/>
        </p:nvSpPr>
        <p:spPr bwMode="auto">
          <a:xfrm rot="10800000">
            <a:off x="9091511" y="607031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0" name="TextBox 9"/>
          <p:cNvSpPr txBox="1"/>
          <p:nvPr/>
        </p:nvSpPr>
        <p:spPr>
          <a:xfrm>
            <a:off x="859192" y="4885411"/>
            <a:ext cx="2049019" cy="172354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Adicione ou edite detalhes</a:t>
            </a:r>
          </a:p>
          <a:p>
            <a:r>
              <a:rPr lang="pt-BR" sz="1150" dirty="0">
                <a:solidFill>
                  <a:schemeClr val="tx1">
                    <a:lumMod val="60000"/>
                    <a:lumOff val="40000"/>
                  </a:schemeClr>
                </a:solidFill>
                <a:latin typeface="Arial" charset="0"/>
                <a:ea typeface="Arial" charset="0"/>
                <a:cs typeface="Arial" charset="0"/>
              </a:rPr>
              <a:t>Se você não tem certeza sobre sua lista de convites (ou outros detalhes adicionados), tudo bem. Navegue de volta para fazer alterações.</a:t>
            </a:r>
          </a:p>
        </p:txBody>
      </p:sp>
      <p:sp>
        <p:nvSpPr>
          <p:cNvPr id="11" name="Right Arrow 10"/>
          <p:cNvSpPr/>
          <p:nvPr/>
        </p:nvSpPr>
        <p:spPr bwMode="auto">
          <a:xfrm>
            <a:off x="2915145" y="633824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3" name="Picture 2"/>
          <p:cNvPicPr>
            <a:picLocks noChangeAspect="1"/>
          </p:cNvPicPr>
          <p:nvPr/>
        </p:nvPicPr>
        <p:blipFill rotWithShape="1">
          <a:blip r:embed="rId3"/>
          <a:srcRect b="1067"/>
          <a:stretch/>
        </p:blipFill>
        <p:spPr>
          <a:xfrm>
            <a:off x="3606800" y="1168400"/>
            <a:ext cx="5252720" cy="5574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3870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Relatório (para os dirigentes)</a:t>
            </a:r>
          </a:p>
        </p:txBody>
      </p:sp>
      <p:sp>
        <p:nvSpPr>
          <p:cNvPr id="13" name="TextBox 12"/>
          <p:cNvSpPr txBox="1"/>
          <p:nvPr/>
        </p:nvSpPr>
        <p:spPr>
          <a:xfrm>
            <a:off x="406400" y="2425252"/>
            <a:ext cx="2049019" cy="2077492"/>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Comemore seu impacto</a:t>
            </a:r>
          </a:p>
          <a:p>
            <a:r>
              <a:rPr lang="pt-BR" sz="1150" dirty="0">
                <a:solidFill>
                  <a:srgbClr val="33373B">
                    <a:lumMod val="60000"/>
                    <a:lumOff val="40000"/>
                  </a:srgbClr>
                </a:solidFill>
                <a:latin typeface="Arial" charset="0"/>
                <a:ea typeface="Arial" charset="0"/>
                <a:cs typeface="Arial" charset="0"/>
              </a:rPr>
              <a:t>Relatar seu serviço é uma maneira de comemorar seu impacto em sua comunidade. Compartilhe como sua atividade de serviço ajudou sua comunidade de maneira mensurável.</a:t>
            </a:r>
          </a:p>
        </p:txBody>
      </p:sp>
      <p:sp>
        <p:nvSpPr>
          <p:cNvPr id="16" name="Right Arrow 15"/>
          <p:cNvSpPr/>
          <p:nvPr/>
        </p:nvSpPr>
        <p:spPr bwMode="auto">
          <a:xfrm>
            <a:off x="2455176" y="272658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0" name="TextBox 9"/>
          <p:cNvSpPr txBox="1"/>
          <p:nvPr/>
        </p:nvSpPr>
        <p:spPr>
          <a:xfrm>
            <a:off x="406157" y="4804078"/>
            <a:ext cx="2049019" cy="1969770"/>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Compartilhe a história por trás dos números</a:t>
            </a:r>
          </a:p>
          <a:p>
            <a:r>
              <a:rPr lang="pt-BR" sz="1150" dirty="0">
                <a:solidFill>
                  <a:srgbClr val="33373B">
                    <a:lumMod val="60000"/>
                    <a:lumOff val="40000"/>
                  </a:srgbClr>
                </a:solidFill>
                <a:latin typeface="Arial" charset="0"/>
                <a:ea typeface="Arial" charset="0"/>
                <a:cs typeface="Arial" charset="0"/>
              </a:rPr>
              <a:t>O campo "Resultados da comunidade" ajuda você a adicionar detalhes e profundidade às vidas impactadas. Conte a sua história de bondade. </a:t>
            </a:r>
          </a:p>
        </p:txBody>
      </p:sp>
      <p:sp>
        <p:nvSpPr>
          <p:cNvPr id="11" name="Right Arrow 10"/>
          <p:cNvSpPr/>
          <p:nvPr/>
        </p:nvSpPr>
        <p:spPr bwMode="auto">
          <a:xfrm>
            <a:off x="2455176" y="558575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3" name="Picture 2"/>
          <p:cNvPicPr>
            <a:picLocks noChangeAspect="1"/>
          </p:cNvPicPr>
          <p:nvPr/>
        </p:nvPicPr>
        <p:blipFill>
          <a:blip r:embed="rId3"/>
          <a:stretch>
            <a:fillRect/>
          </a:stretch>
        </p:blipFill>
        <p:spPr>
          <a:xfrm>
            <a:off x="3247097" y="1251758"/>
            <a:ext cx="6449383" cy="5352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5352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dirty="0">
                <a:solidFill>
                  <a:srgbClr val="0A5496"/>
                </a:solidFill>
                <a:latin typeface="Arial" panose="020B0604020202020204" pitchFamily="34" charset="0"/>
                <a:ea typeface="Arial" charset="0"/>
                <a:cs typeface="Arial" panose="020B0604020202020204" pitchFamily="34" charset="0"/>
              </a:rPr>
              <a:t>Comemorar: </a:t>
            </a:r>
            <a:r>
              <a:rPr lang="pt-BR" sz="3200" b="1" dirty="0" smtClean="0">
                <a:solidFill>
                  <a:srgbClr val="0A5496"/>
                </a:solidFill>
                <a:latin typeface="Arial" panose="020B0604020202020204" pitchFamily="34" charset="0"/>
                <a:ea typeface="Arial" charset="0"/>
                <a:cs typeface="Arial" panose="020B0604020202020204" pitchFamily="34" charset="0"/>
              </a:rPr>
              <a:t>explorar </a:t>
            </a:r>
            <a:r>
              <a:rPr lang="pt-BR" sz="3200" b="1" dirty="0">
                <a:solidFill>
                  <a:srgbClr val="0A5496"/>
                </a:solidFill>
                <a:latin typeface="Arial" panose="020B0604020202020204" pitchFamily="34" charset="0"/>
                <a:ea typeface="Arial" charset="0"/>
                <a:cs typeface="Arial" panose="020B0604020202020204" pitchFamily="34" charset="0"/>
              </a:rPr>
              <a:t>o impacto com o painel de métricas</a:t>
            </a:r>
          </a:p>
        </p:txBody>
      </p:sp>
      <p:sp>
        <p:nvSpPr>
          <p:cNvPr id="13" name="TextBox 12"/>
          <p:cNvSpPr txBox="1"/>
          <p:nvPr/>
        </p:nvSpPr>
        <p:spPr>
          <a:xfrm>
            <a:off x="521277" y="2647150"/>
            <a:ext cx="2049019" cy="1546577"/>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Sua rápida visão do serviço</a:t>
            </a:r>
          </a:p>
          <a:p>
            <a:r>
              <a:rPr lang="pt-BR" sz="1150" dirty="0">
                <a:solidFill>
                  <a:srgbClr val="33373B">
                    <a:lumMod val="60000"/>
                    <a:lumOff val="40000"/>
                  </a:srgbClr>
                </a:solidFill>
                <a:latin typeface="Arial" charset="0"/>
                <a:ea typeface="Arial" charset="0"/>
                <a:cs typeface="Arial" charset="0"/>
              </a:rPr>
              <a:t>Nossas principais métricas de serviço são exibidas de forma proeminente no painel de métricas para fácil referência.</a:t>
            </a:r>
          </a:p>
        </p:txBody>
      </p:sp>
      <p:sp>
        <p:nvSpPr>
          <p:cNvPr id="16" name="Right Arrow 15"/>
          <p:cNvSpPr/>
          <p:nvPr/>
        </p:nvSpPr>
        <p:spPr bwMode="auto">
          <a:xfrm>
            <a:off x="2570296" y="2861140"/>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5" name="TextBox 14"/>
          <p:cNvSpPr txBox="1"/>
          <p:nvPr/>
        </p:nvSpPr>
        <p:spPr>
          <a:xfrm>
            <a:off x="9816924" y="1862627"/>
            <a:ext cx="2049019" cy="2077492"/>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Explore o impacto em cada nível</a:t>
            </a:r>
          </a:p>
          <a:p>
            <a:r>
              <a:rPr lang="pt-BR" sz="1150" dirty="0">
                <a:solidFill>
                  <a:srgbClr val="33373B">
                    <a:lumMod val="60000"/>
                    <a:lumOff val="40000"/>
                  </a:srgbClr>
                </a:solidFill>
                <a:latin typeface="Arial" charset="0"/>
                <a:ea typeface="Arial" charset="0"/>
                <a:cs typeface="Arial" charset="0"/>
              </a:rPr>
              <a:t>Você define os parâmetros dos dados de impacto que vê. Veja a contribuição individual que você fez para sua comunidade ou aproveite a mudança global em termos de bondade e serviço.</a:t>
            </a:r>
          </a:p>
        </p:txBody>
      </p:sp>
      <p:sp>
        <p:nvSpPr>
          <p:cNvPr id="18" name="Right Arrow 17"/>
          <p:cNvSpPr/>
          <p:nvPr/>
        </p:nvSpPr>
        <p:spPr bwMode="auto">
          <a:xfrm rot="10800000">
            <a:off x="9276012" y="223340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0" name="TextBox 9"/>
          <p:cNvSpPr txBox="1"/>
          <p:nvPr/>
        </p:nvSpPr>
        <p:spPr>
          <a:xfrm>
            <a:off x="521277" y="4356509"/>
            <a:ext cx="2049019" cy="1862048"/>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Torne-se um </a:t>
            </a:r>
            <a:r>
              <a:rPr lang="pt-BR" sz="1600" b="1" dirty="0" smtClean="0">
                <a:solidFill>
                  <a:srgbClr val="002F87"/>
                </a:solidFill>
                <a:latin typeface="Arial" charset="0"/>
                <a:ea typeface="Arial" charset="0"/>
                <a:cs typeface="Arial" charset="0"/>
              </a:rPr>
              <a:t>especialista </a:t>
            </a:r>
            <a:r>
              <a:rPr lang="pt-BR" sz="1600" b="1" dirty="0">
                <a:solidFill>
                  <a:srgbClr val="002F87"/>
                </a:solidFill>
                <a:latin typeface="Arial" charset="0"/>
                <a:ea typeface="Arial" charset="0"/>
                <a:cs typeface="Arial" charset="0"/>
              </a:rPr>
              <a:t>em </a:t>
            </a:r>
            <a:r>
              <a:rPr lang="pt-BR" sz="1600" b="1" dirty="0" smtClean="0">
                <a:solidFill>
                  <a:srgbClr val="002F87"/>
                </a:solidFill>
                <a:latin typeface="Arial" charset="0"/>
                <a:ea typeface="Arial" charset="0"/>
                <a:cs typeface="Arial" charset="0"/>
              </a:rPr>
              <a:t>dados instantâneos</a:t>
            </a:r>
            <a:endParaRPr lang="pt-BR" sz="1600" b="1" dirty="0">
              <a:solidFill>
                <a:srgbClr val="002F87"/>
              </a:solidFill>
              <a:latin typeface="Arial" charset="0"/>
              <a:ea typeface="Arial" charset="0"/>
              <a:cs typeface="Arial" charset="0"/>
            </a:endParaRPr>
          </a:p>
          <a:p>
            <a:r>
              <a:rPr lang="pt-BR" sz="1150" dirty="0">
                <a:solidFill>
                  <a:srgbClr val="33373B">
                    <a:lumMod val="60000"/>
                    <a:lumOff val="40000"/>
                  </a:srgbClr>
                </a:solidFill>
                <a:latin typeface="Arial" charset="0"/>
                <a:ea typeface="Arial" charset="0"/>
                <a:cs typeface="Arial" charset="0"/>
              </a:rPr>
              <a:t>Nosso painel interativo é atualizado a cada poucas horas e compartilha onde e como impactamos o mundo.</a:t>
            </a:r>
          </a:p>
        </p:txBody>
      </p:sp>
      <p:sp>
        <p:nvSpPr>
          <p:cNvPr id="11" name="Right Arrow 10"/>
          <p:cNvSpPr/>
          <p:nvPr/>
        </p:nvSpPr>
        <p:spPr bwMode="auto">
          <a:xfrm>
            <a:off x="2570296" y="4633937"/>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sp>
        <p:nvSpPr>
          <p:cNvPr id="14" name="TextBox 13"/>
          <p:cNvSpPr txBox="1"/>
          <p:nvPr/>
        </p:nvSpPr>
        <p:spPr>
          <a:xfrm>
            <a:off x="9855384" y="4438856"/>
            <a:ext cx="2049019" cy="1554272"/>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Gere relatórios em segundos</a:t>
            </a:r>
          </a:p>
          <a:p>
            <a:r>
              <a:rPr lang="pt-BR" sz="1150" dirty="0">
                <a:solidFill>
                  <a:srgbClr val="33373B">
                    <a:lumMod val="60000"/>
                    <a:lumOff val="40000"/>
                  </a:srgbClr>
                </a:solidFill>
                <a:latin typeface="Arial" charset="0"/>
                <a:ea typeface="Arial" charset="0"/>
                <a:cs typeface="Arial" charset="0"/>
              </a:rPr>
              <a:t>Faça o download de conjuntos de dados para o seu dispositivo pessoal usando a função Exportar.</a:t>
            </a:r>
          </a:p>
          <a:p>
            <a:endParaRPr lang="en-US" sz="1200" dirty="0">
              <a:solidFill>
                <a:srgbClr val="33373B">
                  <a:lumMod val="60000"/>
                  <a:lumOff val="40000"/>
                </a:srgbClr>
              </a:solidFill>
              <a:latin typeface="Arial" charset="0"/>
              <a:ea typeface="Arial" charset="0"/>
              <a:cs typeface="Arial" charset="0"/>
            </a:endParaRPr>
          </a:p>
        </p:txBody>
      </p:sp>
      <p:sp>
        <p:nvSpPr>
          <p:cNvPr id="17" name="Right Arrow 16"/>
          <p:cNvSpPr/>
          <p:nvPr/>
        </p:nvSpPr>
        <p:spPr bwMode="auto">
          <a:xfrm rot="10800000">
            <a:off x="9314472" y="4484329"/>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3" name="Picture 2"/>
          <p:cNvPicPr>
            <a:picLocks noChangeAspect="1"/>
          </p:cNvPicPr>
          <p:nvPr/>
        </p:nvPicPr>
        <p:blipFill>
          <a:blip r:embed="rId3"/>
          <a:stretch>
            <a:fillRect/>
          </a:stretch>
        </p:blipFill>
        <p:spPr>
          <a:xfrm>
            <a:off x="3271520" y="1548143"/>
            <a:ext cx="5882640" cy="5060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8540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pt-BR" sz="4200" b="1">
                <a:latin typeface="Arial" panose="020B0604020202020204" pitchFamily="34" charset="0"/>
                <a:cs typeface="Arial" panose="020B0604020202020204" pitchFamily="34" charset="0"/>
              </a:rPr>
              <a:t>O aplicativo MyLion</a:t>
            </a:r>
          </a:p>
        </p:txBody>
      </p:sp>
    </p:spTree>
    <p:extLst>
      <p:ext uri="{BB962C8B-B14F-4D97-AF65-F5344CB8AC3E}">
        <p14:creationId xmlns:p14="http://schemas.microsoft.com/office/powerpoint/2010/main" val="3976713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14" name="Freeform 13">
            <a:extLst>
              <a:ext uri="{FF2B5EF4-FFF2-40B4-BE49-F238E27FC236}">
                <a16:creationId xmlns="" xmlns:a16="http://schemas.microsoft.com/office/drawing/2014/main"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pt-BR">
                <a:solidFill>
                  <a:prstClr val="white">
                    <a:alpha val="44000"/>
                  </a:prstClr>
                </a:solidFill>
              </a:rPr>
              <a:t>m</a:t>
            </a:r>
          </a:p>
        </p:txBody>
      </p:sp>
      <p:pic>
        <p:nvPicPr>
          <p:cNvPr id="5" name="Emblem - White">
            <a:extLst>
              <a:ext uri="{FF2B5EF4-FFF2-40B4-BE49-F238E27FC236}">
                <a16:creationId xmlns="" xmlns:a16="http://schemas.microsoft.com/office/drawing/2014/main" id="{ACA0C2C4-B706-7D48-A34A-56AD629954B9}"/>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8" name="Page Number - White">
            <a:extLst>
              <a:ext uri="{FF2B5EF4-FFF2-40B4-BE49-F238E27FC236}">
                <a16:creationId xmlns=""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prstClr val="white"/>
                </a:solidFill>
              </a:rPr>
              <a:pPr eaLnBrk="0" hangingPunct="0">
                <a:spcBef>
                  <a:spcPct val="50000"/>
                </a:spcBef>
                <a:defRPr/>
              </a:pPr>
              <a:t>2</a:t>
            </a:fld>
            <a:endParaRPr lang="en-US" sz="1000" smtClean="0">
              <a:solidFill>
                <a:prstClr val="white"/>
              </a:solidFill>
            </a:endParaRPr>
          </a:p>
        </p:txBody>
      </p:sp>
      <p:sp>
        <p:nvSpPr>
          <p:cNvPr id="17" name="TextBox 16">
            <a:extLst>
              <a:ext uri="{FF2B5EF4-FFF2-40B4-BE49-F238E27FC236}">
                <a16:creationId xmlns="" xmlns:a16="http://schemas.microsoft.com/office/drawing/2014/main" id="{29719075-B0AD-8546-BCA6-E5F79E5DA933}"/>
              </a:ext>
            </a:extLst>
          </p:cNvPr>
          <p:cNvSpPr txBox="1"/>
          <p:nvPr/>
        </p:nvSpPr>
        <p:spPr>
          <a:xfrm>
            <a:off x="723728" y="5487248"/>
            <a:ext cx="3063208" cy="646331"/>
          </a:xfrm>
          <a:prstGeom prst="rect">
            <a:avLst/>
          </a:prstGeom>
          <a:noFill/>
        </p:spPr>
        <p:txBody>
          <a:bodyPr wrap="square" rtlCol="0">
            <a:spAutoFit/>
          </a:bodyPr>
          <a:lstStyle/>
          <a:p>
            <a:r>
              <a:rPr lang="pt-BR" sz="1200" i="1" dirty="0">
                <a:solidFill>
                  <a:srgbClr val="EBB700"/>
                </a:solidFill>
              </a:rPr>
              <a:t>MyLion vai substituir o relatório de atividades de serviço do MyLCI, a partir de 1º de julho de 2019.  Todas as outras funções do MyLCI vão permanecer disponíveis.</a:t>
            </a: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pt-BR" sz="6000" b="1">
                <a:solidFill>
                  <a:prstClr val="white"/>
                </a:solidFill>
                <a:latin typeface="Arial" charset="0"/>
                <a:ea typeface="Arial"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20" name="Title 1">
            <a:extLst>
              <a:ext uri="{FF2B5EF4-FFF2-40B4-BE49-F238E27FC236}">
                <a16:creationId xmlns="" xmlns:a16="http://schemas.microsoft.com/office/drawing/2014/main" id="{17B240BB-0148-1648-AF92-E0D85AB1CB63}"/>
              </a:ext>
            </a:extLst>
          </p:cNvPr>
          <p:cNvSpPr txBox="1">
            <a:spLocks/>
          </p:cNvSpPr>
          <p:nvPr/>
        </p:nvSpPr>
        <p:spPr>
          <a:xfrm>
            <a:off x="7203204" y="2748719"/>
            <a:ext cx="4349770" cy="3162279"/>
          </a:xfrm>
          <a:prstGeom prst="rect">
            <a:avLst/>
          </a:prstGeom>
        </p:spPr>
        <p:txBody>
          <a:bodyPr anchor="t">
            <a:normAutofit fontScale="92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pt-BR" sz="1800" b="1" dirty="0">
                <a:solidFill>
                  <a:prstClr val="white"/>
                </a:solidFill>
                <a:ea typeface="Arial" charset="0"/>
                <a:cs typeface="Arial" charset="0"/>
              </a:rPr>
              <a:t>Planejar, convidar e compartilhar atividades de serviço </a:t>
            </a:r>
            <a:r>
              <a:rPr lang="pt-BR" sz="1800" dirty="0">
                <a:solidFill>
                  <a:prstClr val="white"/>
                </a:solidFill>
                <a:ea typeface="Arial" charset="0"/>
                <a:cs typeface="Arial" charset="0"/>
              </a:rPr>
              <a:t>com o seu clube.</a:t>
            </a:r>
          </a:p>
          <a:p>
            <a:pPr marL="560070" lvl="1" indent="-285750">
              <a:lnSpc>
                <a:spcPct val="105000"/>
              </a:lnSpc>
              <a:spcAft>
                <a:spcPts val="1200"/>
              </a:spcAft>
              <a:buFont typeface="Arial" pitchFamily="34" charset="0"/>
              <a:buChar char="•"/>
            </a:pPr>
            <a:r>
              <a:rPr lang="pt-BR" sz="1800" b="1" dirty="0">
                <a:solidFill>
                  <a:prstClr val="white"/>
                </a:solidFill>
                <a:ea typeface="Arial" charset="0"/>
                <a:cs typeface="Arial" charset="0"/>
              </a:rPr>
              <a:t>Reportar </a:t>
            </a:r>
            <a:r>
              <a:rPr lang="pt-BR" sz="1800" dirty="0">
                <a:solidFill>
                  <a:prstClr val="white"/>
                </a:solidFill>
                <a:ea typeface="Arial" charset="0"/>
                <a:cs typeface="Arial" charset="0"/>
              </a:rPr>
              <a:t>as atividades de serviço se for um dirigente.</a:t>
            </a:r>
          </a:p>
          <a:p>
            <a:pPr marL="560070" lvl="1" indent="-285750">
              <a:lnSpc>
                <a:spcPct val="105000"/>
              </a:lnSpc>
              <a:spcAft>
                <a:spcPts val="1200"/>
              </a:spcAft>
              <a:buFont typeface="Arial" pitchFamily="34" charset="0"/>
              <a:buChar char="•"/>
            </a:pPr>
            <a:r>
              <a:rPr lang="pt-BR" sz="1800" b="1" dirty="0">
                <a:solidFill>
                  <a:prstClr val="white"/>
                </a:solidFill>
                <a:ea typeface="Arial" charset="0"/>
                <a:cs typeface="Arial" charset="0"/>
              </a:rPr>
              <a:t>Encontrar, conectar, </a:t>
            </a:r>
            <a:r>
              <a:rPr lang="pt-BR" sz="1800" b="1" dirty="0" err="1">
                <a:solidFill>
                  <a:prstClr val="white"/>
                </a:solidFill>
                <a:ea typeface="Arial" charset="0"/>
                <a:cs typeface="Arial" charset="0"/>
              </a:rPr>
              <a:t>bater-papo</a:t>
            </a:r>
            <a:r>
              <a:rPr lang="pt-BR" sz="1800" b="1" dirty="0">
                <a:solidFill>
                  <a:prstClr val="white"/>
                </a:solidFill>
                <a:ea typeface="Arial" charset="0"/>
                <a:cs typeface="Arial" charset="0"/>
              </a:rPr>
              <a:t> </a:t>
            </a:r>
            <a:r>
              <a:rPr lang="pt-BR" sz="1800" dirty="0">
                <a:solidFill>
                  <a:prstClr val="white"/>
                </a:solidFill>
                <a:ea typeface="Arial" charset="0"/>
                <a:cs typeface="Arial" charset="0"/>
              </a:rPr>
              <a:t>com os Leões e </a:t>
            </a:r>
            <a:r>
              <a:rPr lang="pt-BR" sz="1800" dirty="0" err="1">
                <a:solidFill>
                  <a:prstClr val="white"/>
                </a:solidFill>
                <a:ea typeface="Arial" charset="0"/>
                <a:cs typeface="Arial" charset="0"/>
              </a:rPr>
              <a:t>Leos</a:t>
            </a:r>
            <a:r>
              <a:rPr lang="pt-BR" sz="1800" dirty="0">
                <a:solidFill>
                  <a:prstClr val="white"/>
                </a:solidFill>
                <a:ea typeface="Arial" charset="0"/>
                <a:cs typeface="Arial" charset="0"/>
              </a:rPr>
              <a:t> de todos os lugares do mundo.</a:t>
            </a:r>
          </a:p>
          <a:p>
            <a:pPr marL="560070" lvl="1" indent="-285750">
              <a:lnSpc>
                <a:spcPct val="105000"/>
              </a:lnSpc>
              <a:spcAft>
                <a:spcPts val="1200"/>
              </a:spcAft>
              <a:buFont typeface="Arial" pitchFamily="34" charset="0"/>
              <a:buChar char="•"/>
            </a:pPr>
            <a:r>
              <a:rPr lang="pt-BR" sz="1800" b="1" dirty="0">
                <a:solidFill>
                  <a:prstClr val="white"/>
                </a:solidFill>
                <a:ea typeface="Arial" charset="0"/>
                <a:cs typeface="Arial" charset="0"/>
              </a:rPr>
              <a:t>Visualizar dados de serviço importantes </a:t>
            </a:r>
            <a:r>
              <a:rPr lang="pt-BR" sz="1800" dirty="0">
                <a:solidFill>
                  <a:prstClr val="white"/>
                </a:solidFill>
                <a:ea typeface="Arial" charset="0"/>
                <a:cs typeface="Arial" charset="0"/>
              </a:rPr>
              <a:t>para seu clube, distrito, distrito múltiplo e etc.</a:t>
            </a:r>
          </a:p>
        </p:txBody>
      </p:sp>
      <p:pic>
        <p:nvPicPr>
          <p:cNvPr id="4" name="Picture 3">
            <a:extLst>
              <a:ext uri="{FF2B5EF4-FFF2-40B4-BE49-F238E27FC236}">
                <a16:creationId xmlns="" xmlns:a16="http://schemas.microsoft.com/office/drawing/2014/main" id="{238BF956-C5CF-E54A-8D16-4BDD31C4E8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4"/>
          <a:stretch/>
        </p:blipFill>
        <p:spPr>
          <a:xfrm>
            <a:off x="-212436" y="854715"/>
            <a:ext cx="8206927" cy="4554444"/>
          </a:xfrm>
          <a:prstGeom prst="rect">
            <a:avLst/>
          </a:prstGeom>
        </p:spPr>
      </p:pic>
    </p:spTree>
    <p:extLst>
      <p:ext uri="{BB962C8B-B14F-4D97-AF65-F5344CB8AC3E}">
        <p14:creationId xmlns:p14="http://schemas.microsoft.com/office/powerpoint/2010/main" val="1861010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Planeje e participe de atividades de serviço no aplicativo MyLion.</a:t>
            </a:r>
          </a:p>
        </p:txBody>
      </p:sp>
      <p:sp>
        <p:nvSpPr>
          <p:cNvPr id="12" name="TextBox 11"/>
          <p:cNvSpPr txBox="1"/>
          <p:nvPr/>
        </p:nvSpPr>
        <p:spPr>
          <a:xfrm>
            <a:off x="2130177" y="5123601"/>
            <a:ext cx="2098769" cy="1581912"/>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Crie ou apoie serviços</a:t>
            </a:r>
          </a:p>
          <a:p>
            <a:r>
              <a:rPr lang="pt-BR" sz="1150" dirty="0">
                <a:solidFill>
                  <a:schemeClr val="tx1">
                    <a:lumMod val="60000"/>
                    <a:lumOff val="40000"/>
                  </a:schemeClr>
                </a:solidFill>
                <a:latin typeface="Arial" charset="0"/>
                <a:ea typeface="Arial" charset="0"/>
                <a:cs typeface="Arial" charset="0"/>
              </a:rPr>
              <a:t>O MyLion pode ajudar a dar vida à sua ideia de atividade de serviço ou conectá-lo a atividades que precisam do seu suporte.</a:t>
            </a:r>
          </a:p>
        </p:txBody>
      </p:sp>
      <p:sp>
        <p:nvSpPr>
          <p:cNvPr id="13" name="TextBox 12"/>
          <p:cNvSpPr txBox="1"/>
          <p:nvPr/>
        </p:nvSpPr>
        <p:spPr>
          <a:xfrm>
            <a:off x="4979794" y="5123601"/>
            <a:ext cx="2041545" cy="1677382"/>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Inspire-se e envolva-se</a:t>
            </a:r>
          </a:p>
          <a:p>
            <a:r>
              <a:rPr lang="pt-BR" sz="1100" dirty="0">
                <a:solidFill>
                  <a:schemeClr val="tx1">
                    <a:lumMod val="60000"/>
                    <a:lumOff val="40000"/>
                  </a:schemeClr>
                </a:solidFill>
                <a:latin typeface="Arial" charset="0"/>
                <a:ea typeface="Arial" charset="0"/>
                <a:cs typeface="Arial" charset="0"/>
              </a:rPr>
              <a:t>Os filtros de pesquisa ajudam você a encontrar atividades. Inspire-se, participe de uma atividade quando viajar ou veja o que está acontecendo localmente.</a:t>
            </a:r>
          </a:p>
        </p:txBody>
      </p:sp>
      <p:sp>
        <p:nvSpPr>
          <p:cNvPr id="15" name="TextBox 14"/>
          <p:cNvSpPr txBox="1"/>
          <p:nvPr/>
        </p:nvSpPr>
        <p:spPr>
          <a:xfrm>
            <a:off x="7779659" y="5123601"/>
            <a:ext cx="2099276" cy="1581912"/>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Conecte-se com o mundo</a:t>
            </a:r>
          </a:p>
          <a:p>
            <a:pPr>
              <a:spcAft>
                <a:spcPts val="600"/>
              </a:spcAft>
            </a:pPr>
            <a:r>
              <a:rPr lang="pt-BR" sz="1150" dirty="0">
                <a:solidFill>
                  <a:schemeClr val="tx1">
                    <a:lumMod val="60000"/>
                    <a:lumOff val="40000"/>
                  </a:schemeClr>
                </a:solidFill>
                <a:latin typeface="Arial" charset="0"/>
                <a:ea typeface="Arial" charset="0"/>
                <a:cs typeface="Arial" charset="0"/>
              </a:rPr>
              <a:t>Curioso sobre outros clubes ou interessado em usuários específicos do MyLion? Pesquise e siga para ficar informado.</a:t>
            </a:r>
          </a:p>
        </p:txBody>
      </p:sp>
      <p:pic>
        <p:nvPicPr>
          <p:cNvPr id="14" name="Picture 13"/>
          <p:cNvPicPr>
            <a:picLocks noChangeAspect="1"/>
          </p:cNvPicPr>
          <p:nvPr/>
        </p:nvPicPr>
        <p:blipFill>
          <a:blip r:embed="rId3"/>
          <a:stretch>
            <a:fillRect/>
          </a:stretch>
        </p:blipFill>
        <p:spPr>
          <a:xfrm>
            <a:off x="2130177" y="1218642"/>
            <a:ext cx="2098769" cy="3688369"/>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stretch>
            <a:fillRect/>
          </a:stretch>
        </p:blipFill>
        <p:spPr>
          <a:xfrm>
            <a:off x="4979793" y="1242908"/>
            <a:ext cx="2041546" cy="3664103"/>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5"/>
          <a:stretch>
            <a:fillRect/>
          </a:stretch>
        </p:blipFill>
        <p:spPr>
          <a:xfrm>
            <a:off x="7779659" y="1218642"/>
            <a:ext cx="2099276" cy="36883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8990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406400" y="304800"/>
            <a:ext cx="11379200" cy="774208"/>
          </a:xfrm>
        </p:spPr>
        <p:txBody>
          <a:bodyPr/>
          <a:lstStyle/>
          <a:p>
            <a:r>
              <a:rPr lang="pt-BR" sz="3200" b="1">
                <a:solidFill>
                  <a:srgbClr val="0A5496"/>
                </a:solidFill>
                <a:latin typeface="Arial" panose="020B0604020202020204" pitchFamily="34" charset="0"/>
                <a:ea typeface="Arial" charset="0"/>
                <a:cs typeface="Arial" panose="020B0604020202020204" pitchFamily="34" charset="0"/>
              </a:rPr>
              <a:t>Crie uma atividade em movimento.</a:t>
            </a:r>
          </a:p>
        </p:txBody>
      </p:sp>
      <p:sp>
        <p:nvSpPr>
          <p:cNvPr id="13" name="TextBox 12"/>
          <p:cNvSpPr txBox="1"/>
          <p:nvPr/>
        </p:nvSpPr>
        <p:spPr>
          <a:xfrm>
            <a:off x="773153" y="5066502"/>
            <a:ext cx="2049019" cy="1400383"/>
          </a:xfrm>
          <a:prstGeom prst="rect">
            <a:avLst/>
          </a:prstGeom>
          <a:solidFill>
            <a:schemeClr val="bg1"/>
          </a:solidFill>
        </p:spPr>
        <p:txBody>
          <a:bodyPr wrap="square" rtlCol="0">
            <a:spAutoFit/>
          </a:bodyPr>
          <a:lstStyle/>
          <a:p>
            <a:pPr>
              <a:spcAft>
                <a:spcPts val="600"/>
              </a:spcAft>
            </a:pPr>
            <a:r>
              <a:rPr lang="pt-BR" sz="1600" b="1">
                <a:solidFill>
                  <a:schemeClr val="tx2"/>
                </a:solidFill>
                <a:latin typeface="Arial" charset="0"/>
                <a:ea typeface="Arial" charset="0"/>
                <a:cs typeface="Arial" charset="0"/>
              </a:rPr>
              <a:t>Use modelos simples</a:t>
            </a:r>
          </a:p>
          <a:p>
            <a:r>
              <a:rPr lang="pt-BR" sz="1200">
                <a:solidFill>
                  <a:schemeClr val="tx1">
                    <a:lumMod val="60000"/>
                    <a:lumOff val="40000"/>
                  </a:schemeClr>
                </a:solidFill>
                <a:latin typeface="Arial" charset="0"/>
                <a:ea typeface="Arial" charset="0"/>
                <a:cs typeface="Arial" charset="0"/>
              </a:rPr>
              <a:t>Considere qual atividade você deseja organizar com o MyLion e escolha um modelo simples.</a:t>
            </a:r>
          </a:p>
        </p:txBody>
      </p:sp>
      <p:sp>
        <p:nvSpPr>
          <p:cNvPr id="14" name="TextBox 13"/>
          <p:cNvSpPr txBox="1"/>
          <p:nvPr/>
        </p:nvSpPr>
        <p:spPr>
          <a:xfrm>
            <a:off x="3573029" y="5065831"/>
            <a:ext cx="2049019" cy="1399032"/>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Reúna os detalhes</a:t>
            </a:r>
          </a:p>
          <a:p>
            <a:r>
              <a:rPr lang="pt-BR" sz="1200" dirty="0">
                <a:solidFill>
                  <a:schemeClr val="tx1">
                    <a:lumMod val="60000"/>
                    <a:lumOff val="40000"/>
                  </a:schemeClr>
                </a:solidFill>
                <a:latin typeface="Arial" charset="0"/>
                <a:ea typeface="Arial" charset="0"/>
                <a:cs typeface="Arial" charset="0"/>
              </a:rPr>
              <a:t>Os </a:t>
            </a:r>
            <a:r>
              <a:rPr lang="pt-BR" sz="1200" dirty="0" err="1">
                <a:solidFill>
                  <a:schemeClr val="tx1">
                    <a:lumMod val="60000"/>
                    <a:lumOff val="40000"/>
                  </a:schemeClr>
                </a:solidFill>
                <a:latin typeface="Arial" charset="0"/>
                <a:ea typeface="Arial" charset="0"/>
                <a:cs typeface="Arial" charset="0"/>
              </a:rPr>
              <a:t>prompts</a:t>
            </a:r>
            <a:r>
              <a:rPr lang="pt-BR" sz="1200" dirty="0">
                <a:solidFill>
                  <a:schemeClr val="tx1">
                    <a:lumMod val="60000"/>
                    <a:lumOff val="40000"/>
                  </a:schemeClr>
                </a:solidFill>
                <a:latin typeface="Arial" charset="0"/>
                <a:ea typeface="Arial" charset="0"/>
                <a:cs typeface="Arial" charset="0"/>
              </a:rPr>
              <a:t> do MyLion ajudarão você a adicionar os detalhes necessários da causa que o motiva à linha do tempo do projeto.</a:t>
            </a:r>
          </a:p>
        </p:txBody>
      </p:sp>
      <p:sp>
        <p:nvSpPr>
          <p:cNvPr id="17" name="TextBox 16"/>
          <p:cNvSpPr txBox="1"/>
          <p:nvPr/>
        </p:nvSpPr>
        <p:spPr>
          <a:xfrm>
            <a:off x="6472163" y="5065831"/>
            <a:ext cx="2049019" cy="1369606"/>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Envolva todos os participantes</a:t>
            </a:r>
          </a:p>
          <a:p>
            <a:r>
              <a:rPr lang="pt-BR" sz="1150" dirty="0" smtClean="0">
                <a:solidFill>
                  <a:schemeClr val="tx1">
                    <a:lumMod val="60000"/>
                    <a:lumOff val="40000"/>
                  </a:schemeClr>
                </a:solidFill>
                <a:latin typeface="Arial" charset="0"/>
                <a:ea typeface="Arial" charset="0"/>
                <a:cs typeface="Arial" charset="0"/>
              </a:rPr>
              <a:t>Com apenas alguns toques, convide outras pessoas a se unirem a você e tornar seu serviço um sucesso.</a:t>
            </a:r>
            <a:endParaRPr lang="pt-BR" sz="1150" dirty="0">
              <a:solidFill>
                <a:schemeClr val="tx1">
                  <a:lumMod val="60000"/>
                  <a:lumOff val="40000"/>
                </a:schemeClr>
              </a:solidFill>
              <a:latin typeface="Arial" charset="0"/>
              <a:ea typeface="Arial" charset="0"/>
              <a:cs typeface="Arial" charset="0"/>
            </a:endParaRPr>
          </a:p>
        </p:txBody>
      </p:sp>
      <p:sp>
        <p:nvSpPr>
          <p:cNvPr id="18" name="TextBox 17"/>
          <p:cNvSpPr txBox="1"/>
          <p:nvPr/>
        </p:nvSpPr>
        <p:spPr>
          <a:xfrm>
            <a:off x="9275789" y="5045645"/>
            <a:ext cx="2049019" cy="1723549"/>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Vamos começar a servir</a:t>
            </a:r>
          </a:p>
          <a:p>
            <a:r>
              <a:rPr lang="pt-BR" sz="1150" dirty="0">
                <a:solidFill>
                  <a:schemeClr val="tx1">
                    <a:lumMod val="60000"/>
                    <a:lumOff val="40000"/>
                  </a:schemeClr>
                </a:solidFill>
                <a:latin typeface="Arial" charset="0"/>
                <a:ea typeface="Arial" charset="0"/>
                <a:cs typeface="Arial" charset="0"/>
              </a:rPr>
              <a:t>Quando estiver satisfeito com seu plano, clique em publicar e compartilhar seu próximo serviço com convidados e outros Leões e </a:t>
            </a:r>
            <a:r>
              <a:rPr lang="pt-BR" sz="1150" dirty="0" err="1">
                <a:solidFill>
                  <a:schemeClr val="tx1">
                    <a:lumMod val="60000"/>
                    <a:lumOff val="40000"/>
                  </a:schemeClr>
                </a:solidFill>
                <a:latin typeface="Arial" charset="0"/>
                <a:ea typeface="Arial" charset="0"/>
                <a:cs typeface="Arial" charset="0"/>
              </a:rPr>
              <a:t>Leos</a:t>
            </a:r>
            <a:r>
              <a:rPr lang="pt-BR" sz="1150" dirty="0">
                <a:solidFill>
                  <a:schemeClr val="tx1">
                    <a:lumMod val="60000"/>
                    <a:lumOff val="40000"/>
                  </a:schemeClr>
                </a:solidFill>
                <a:latin typeface="Arial" charset="0"/>
                <a:ea typeface="Arial" charset="0"/>
                <a:cs typeface="Arial" charset="0"/>
              </a:rPr>
              <a:t>.</a:t>
            </a:r>
          </a:p>
        </p:txBody>
      </p:sp>
      <p:pic>
        <p:nvPicPr>
          <p:cNvPr id="19" name="Picture 18"/>
          <p:cNvPicPr>
            <a:picLocks noChangeAspect="1"/>
          </p:cNvPicPr>
          <p:nvPr/>
        </p:nvPicPr>
        <p:blipFill>
          <a:blip r:embed="rId3"/>
          <a:stretch>
            <a:fillRect/>
          </a:stretch>
        </p:blipFill>
        <p:spPr>
          <a:xfrm>
            <a:off x="792125" y="1240355"/>
            <a:ext cx="2011077" cy="3573468"/>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4"/>
          <a:stretch>
            <a:fillRect/>
          </a:stretch>
        </p:blipFill>
        <p:spPr>
          <a:xfrm>
            <a:off x="3573029" y="1240355"/>
            <a:ext cx="2024966" cy="3590994"/>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5"/>
          <a:stretch>
            <a:fillRect/>
          </a:stretch>
        </p:blipFill>
        <p:spPr>
          <a:xfrm>
            <a:off x="6495672" y="1196263"/>
            <a:ext cx="2025510" cy="361756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6"/>
          <a:stretch>
            <a:fillRect/>
          </a:stretch>
        </p:blipFill>
        <p:spPr>
          <a:xfrm>
            <a:off x="9290465" y="1196263"/>
            <a:ext cx="2019669" cy="36175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641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Descubra sua próxima atividade de serviço e os parceiros.</a:t>
            </a:r>
          </a:p>
        </p:txBody>
      </p:sp>
      <p:sp>
        <p:nvSpPr>
          <p:cNvPr id="8" name="TextBox 7"/>
          <p:cNvSpPr txBox="1"/>
          <p:nvPr/>
        </p:nvSpPr>
        <p:spPr>
          <a:xfrm>
            <a:off x="3538959" y="5452496"/>
            <a:ext cx="5053742" cy="769441"/>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Inspire-se com os Leões locais e globais</a:t>
            </a:r>
          </a:p>
          <a:p>
            <a:r>
              <a:rPr lang="pt-BR" sz="1150" dirty="0">
                <a:solidFill>
                  <a:schemeClr val="tx1">
                    <a:lumMod val="60000"/>
                    <a:lumOff val="40000"/>
                  </a:schemeClr>
                </a:solidFill>
                <a:latin typeface="Arial" charset="0"/>
                <a:ea typeface="Arial" charset="0"/>
                <a:cs typeface="Arial" charset="0"/>
              </a:rPr>
              <a:t>Procure por outros usuários do MyLion e clubes para descobrir atividades de serviço perto de você ou se inspire pelas atividades globais.</a:t>
            </a:r>
          </a:p>
        </p:txBody>
      </p:sp>
      <p:pic>
        <p:nvPicPr>
          <p:cNvPr id="6" name="Picture 5"/>
          <p:cNvPicPr>
            <a:picLocks noChangeAspect="1"/>
          </p:cNvPicPr>
          <p:nvPr/>
        </p:nvPicPr>
        <p:blipFill>
          <a:blip r:embed="rId3"/>
          <a:stretch>
            <a:fillRect/>
          </a:stretch>
        </p:blipFill>
        <p:spPr>
          <a:xfrm>
            <a:off x="3538959" y="1334939"/>
            <a:ext cx="2183755" cy="3919335"/>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4"/>
          <a:stretch>
            <a:fillRect/>
          </a:stretch>
        </p:blipFill>
        <p:spPr>
          <a:xfrm>
            <a:off x="6361968" y="1334940"/>
            <a:ext cx="2230733" cy="39193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2410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Reporte e comemore seu serviço (para dirigentes)</a:t>
            </a:r>
          </a:p>
        </p:txBody>
      </p:sp>
      <p:sp>
        <p:nvSpPr>
          <p:cNvPr id="8" name="TextBox 7"/>
          <p:cNvSpPr txBox="1"/>
          <p:nvPr/>
        </p:nvSpPr>
        <p:spPr>
          <a:xfrm>
            <a:off x="3721497" y="5523096"/>
            <a:ext cx="4846870" cy="784830"/>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Reporte o seu serviço com rapidez.</a:t>
            </a:r>
          </a:p>
          <a:p>
            <a:r>
              <a:rPr lang="pt-BR" sz="1200" dirty="0">
                <a:solidFill>
                  <a:srgbClr val="33373B">
                    <a:lumMod val="60000"/>
                    <a:lumOff val="40000"/>
                  </a:srgbClr>
                </a:solidFill>
                <a:latin typeface="Arial" charset="0"/>
                <a:ea typeface="Arial" charset="0"/>
                <a:cs typeface="Arial" charset="0"/>
              </a:rPr>
              <a:t>Insira algumas informações básicas e envie para a conclusão do seu serviço de maneira rápida e fácil.</a:t>
            </a:r>
          </a:p>
        </p:txBody>
      </p:sp>
      <p:pic>
        <p:nvPicPr>
          <p:cNvPr id="16" name="Picture 15" descr="91033e7a-8bf4-48b7-8a75-a21b100de10d@namprd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0847" y="1223499"/>
            <a:ext cx="2219899" cy="4076551"/>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75e639b-c20c-4969-8078-eba5028584df@namprd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434" y="1276793"/>
            <a:ext cx="2256886" cy="4023418"/>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7b1d6ac8-7527-4c1f-8f5e-8cea3dcb1744@namprd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51" y="1284587"/>
            <a:ext cx="2291465" cy="4023418"/>
          </a:xfrm>
          <a:prstGeom prst="rect">
            <a:avLst/>
          </a:prstGeom>
          <a:effectLst>
            <a:outerShdw blurRad="152400" dist="38100" dir="3600000" sx="101000" sy="101000" algn="tl" rotWithShape="0">
              <a:prstClr val="black">
                <a:alpha val="3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332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Comunique-se instantaneamente.</a:t>
            </a:r>
          </a:p>
        </p:txBody>
      </p:sp>
      <p:sp>
        <p:nvSpPr>
          <p:cNvPr id="7" name="TextBox 6"/>
          <p:cNvSpPr txBox="1"/>
          <p:nvPr/>
        </p:nvSpPr>
        <p:spPr>
          <a:xfrm>
            <a:off x="3538959" y="5452496"/>
            <a:ext cx="5053742" cy="600164"/>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Recursos integrados de bate-papo</a:t>
            </a:r>
          </a:p>
          <a:p>
            <a:r>
              <a:rPr lang="pt-BR" sz="1200" dirty="0" smtClean="0">
                <a:solidFill>
                  <a:schemeClr val="tx1">
                    <a:lumMod val="60000"/>
                    <a:lumOff val="40000"/>
                  </a:schemeClr>
                </a:solidFill>
                <a:latin typeface="Arial" charset="0"/>
                <a:ea typeface="Arial" charset="0"/>
                <a:cs typeface="Arial" charset="0"/>
              </a:rPr>
              <a:t>Comunique-se </a:t>
            </a:r>
            <a:r>
              <a:rPr lang="pt-BR" sz="1200" dirty="0">
                <a:solidFill>
                  <a:schemeClr val="tx1">
                    <a:lumMod val="60000"/>
                    <a:lumOff val="40000"/>
                  </a:schemeClr>
                </a:solidFill>
                <a:latin typeface="Arial" charset="0"/>
                <a:ea typeface="Arial" charset="0"/>
                <a:cs typeface="Arial" charset="0"/>
              </a:rPr>
              <a:t>com Leões de todo o mundo e em âmbito local também. </a:t>
            </a:r>
          </a:p>
        </p:txBody>
      </p:sp>
      <p:pic>
        <p:nvPicPr>
          <p:cNvPr id="6" name="Picture 5"/>
          <p:cNvPicPr>
            <a:picLocks noChangeAspect="1"/>
          </p:cNvPicPr>
          <p:nvPr/>
        </p:nvPicPr>
        <p:blipFill>
          <a:blip r:embed="rId3"/>
          <a:stretch>
            <a:fillRect/>
          </a:stretch>
        </p:blipFill>
        <p:spPr>
          <a:xfrm>
            <a:off x="3538959" y="1334939"/>
            <a:ext cx="2183755" cy="391933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6361968" y="1334940"/>
            <a:ext cx="2230733" cy="39193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960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Doe para LCIF.</a:t>
            </a:r>
          </a:p>
        </p:txBody>
      </p:sp>
      <p:sp>
        <p:nvSpPr>
          <p:cNvPr id="7" name="TextBox 6"/>
          <p:cNvSpPr txBox="1"/>
          <p:nvPr/>
        </p:nvSpPr>
        <p:spPr>
          <a:xfrm>
            <a:off x="3484579" y="5550060"/>
            <a:ext cx="5193669" cy="969496"/>
          </a:xfrm>
          <a:prstGeom prst="rect">
            <a:avLst/>
          </a:prstGeom>
          <a:solidFill>
            <a:schemeClr val="bg1"/>
          </a:solidFill>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Processo rápido e seguro para doações</a:t>
            </a:r>
          </a:p>
          <a:p>
            <a:r>
              <a:rPr lang="pt-BR" sz="1200" dirty="0">
                <a:solidFill>
                  <a:schemeClr val="tx1">
                    <a:lumMod val="60000"/>
                    <a:lumOff val="40000"/>
                  </a:schemeClr>
                </a:solidFill>
                <a:latin typeface="Arial" charset="0"/>
                <a:ea typeface="Arial" charset="0"/>
                <a:cs typeface="Arial" charset="0"/>
              </a:rPr>
              <a:t>Insira algumas informações importantes, incluindo quanto você gostaria de doar, a frequência e sua forma de pagamento e doe!  Sua contribuição fará um mundo de diferença.</a:t>
            </a:r>
          </a:p>
        </p:txBody>
      </p:sp>
      <p:pic>
        <p:nvPicPr>
          <p:cNvPr id="9" name="Picture 8"/>
          <p:cNvPicPr>
            <a:picLocks noChangeAspect="1"/>
          </p:cNvPicPr>
          <p:nvPr/>
        </p:nvPicPr>
        <p:blipFill>
          <a:blip r:embed="rId3"/>
          <a:stretch>
            <a:fillRect/>
          </a:stretch>
        </p:blipFill>
        <p:spPr>
          <a:xfrm>
            <a:off x="3484579" y="1317895"/>
            <a:ext cx="2276711" cy="4101729"/>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4"/>
          <a:stretch>
            <a:fillRect/>
          </a:stretch>
        </p:blipFill>
        <p:spPr>
          <a:xfrm>
            <a:off x="6384758" y="1317895"/>
            <a:ext cx="2293490" cy="41017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14153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pt-BR" sz="4200" b="1">
                <a:latin typeface="Arial" panose="020B0604020202020204" pitchFamily="34" charset="0"/>
                <a:cs typeface="Arial" panose="020B0604020202020204" pitchFamily="34" charset="0"/>
              </a:rPr>
              <a:t>O que vem a seguir?</a:t>
            </a:r>
          </a:p>
        </p:txBody>
      </p:sp>
    </p:spTree>
    <p:extLst>
      <p:ext uri="{BB962C8B-B14F-4D97-AF65-F5344CB8AC3E}">
        <p14:creationId xmlns:p14="http://schemas.microsoft.com/office/powerpoint/2010/main" val="496624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72191"/>
            <a:ext cx="6096000" cy="2913618"/>
          </a:xfrm>
          <a:prstGeom prst="rect">
            <a:avLst/>
          </a:prstGeom>
        </p:spPr>
        <p:txBody>
          <a:bodyPr>
            <a:spAutoFit/>
          </a:bodyPr>
          <a:lstStyle/>
          <a:p>
            <a:pPr lvl="0" algn="ctr">
              <a:lnSpc>
                <a:spcPts val="11000"/>
              </a:lnSpc>
            </a:pPr>
            <a:r>
              <a:rPr lang="en-US" sz="12000" b="1" dirty="0">
                <a:solidFill>
                  <a:prstClr val="white"/>
                </a:solidFill>
                <a:latin typeface="Arial" panose="020B0604020202020204" pitchFamily="34" charset="0"/>
                <a:ea typeface="Arial" charset="0"/>
                <a:cs typeface="Arial" panose="020B0604020202020204" pitchFamily="34" charset="0"/>
              </a:rPr>
              <a:t>Next Steps</a:t>
            </a:r>
          </a:p>
        </p:txBody>
      </p:sp>
      <p:sp>
        <p:nvSpPr>
          <p:cNvPr id="3" name="Freeform 2">
            <a:extLst>
              <a:ext uri="{FF2B5EF4-FFF2-40B4-BE49-F238E27FC236}">
                <a16:creationId xmlns:a16="http://schemas.microsoft.com/office/drawing/2014/main" xmlns="" id="{B2522B32-6A0A-3947-9747-3E696854D05D}"/>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w="25400" cap="flat" cmpd="sng" algn="ctr">
            <a:noFill/>
            <a:prstDash val="solid"/>
          </a:ln>
          <a:effectLst/>
        </p:spPr>
        <p:txBody>
          <a:bodyPr wrap="square" lIns="94685" tIns="47343" rIns="94685" bIns="47343"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alpha val="44000"/>
                </a:prstClr>
              </a:solidFill>
              <a:effectLst/>
              <a:uLnTx/>
              <a:uFillTx/>
              <a:latin typeface="Segoe UI Semibold"/>
              <a:ea typeface="+mn-ea"/>
              <a:cs typeface="+mn-cs"/>
            </a:endParaRPr>
          </a:p>
        </p:txBody>
      </p:sp>
      <p:sp>
        <p:nvSpPr>
          <p:cNvPr id="5" name="Large #">
            <a:extLst>
              <a:ext uri="{FF2B5EF4-FFF2-40B4-BE49-F238E27FC236}">
                <a16:creationId xmlns:a16="http://schemas.microsoft.com/office/drawing/2014/main" xmlns="" id="{CE189A1C-85BB-DA4D-9138-6085E1E602F7}"/>
              </a:ext>
            </a:extLst>
          </p:cNvPr>
          <p:cNvSpPr txBox="1"/>
          <p:nvPr/>
        </p:nvSpPr>
        <p:spPr>
          <a:xfrm>
            <a:off x="94978" y="1620613"/>
            <a:ext cx="6001022" cy="2794483"/>
          </a:xfrm>
          <a:prstGeom prst="rect">
            <a:avLst/>
          </a:prstGeom>
          <a:noFill/>
        </p:spPr>
        <p:txBody>
          <a:bodyPr wrap="square" rtlCol="0" anchor="b">
            <a:spAutoFit/>
          </a:bodyPr>
          <a:lstStyle/>
          <a:p>
            <a:pPr algn="ctr">
              <a:lnSpc>
                <a:spcPts val="11000"/>
              </a:lnSpc>
            </a:pPr>
            <a:r>
              <a:rPr lang="en-US" sz="8000" b="1" dirty="0" err="1" smtClean="0">
                <a:solidFill>
                  <a:prstClr val="white"/>
                </a:solidFill>
                <a:latin typeface="Arial" panose="020B0604020202020204" pitchFamily="34" charset="0"/>
                <a:ea typeface="Arial" charset="0"/>
                <a:cs typeface="Arial" panose="020B0604020202020204" pitchFamily="34" charset="0"/>
              </a:rPr>
              <a:t>Próximos</a:t>
            </a:r>
            <a:r>
              <a:rPr lang="en-US" sz="8000" b="1" dirty="0" smtClean="0">
                <a:solidFill>
                  <a:prstClr val="white"/>
                </a:solidFill>
                <a:latin typeface="Arial" panose="020B0604020202020204" pitchFamily="34" charset="0"/>
                <a:ea typeface="Arial" charset="0"/>
                <a:cs typeface="Arial" panose="020B0604020202020204" pitchFamily="34" charset="0"/>
              </a:rPr>
              <a:t> </a:t>
            </a:r>
            <a:r>
              <a:rPr lang="en-US" sz="8000" b="1" dirty="0" err="1" smtClean="0">
                <a:solidFill>
                  <a:prstClr val="white"/>
                </a:solidFill>
                <a:latin typeface="Arial" panose="020B0604020202020204" pitchFamily="34" charset="0"/>
                <a:ea typeface="Arial" charset="0"/>
                <a:cs typeface="Arial" panose="020B0604020202020204" pitchFamily="34" charset="0"/>
              </a:rPr>
              <a:t>passos</a:t>
            </a:r>
            <a:endParaRPr lang="en-US" sz="8000" b="1" dirty="0">
              <a:solidFill>
                <a:prstClr val="white"/>
              </a:solidFill>
              <a:latin typeface="Arial" panose="020B0604020202020204" pitchFamily="34" charset="0"/>
              <a:ea typeface="Arial" charset="0"/>
              <a:cs typeface="Arial" panose="020B0604020202020204" pitchFamily="34" charset="0"/>
            </a:endParaRPr>
          </a:p>
        </p:txBody>
      </p:sp>
      <p:sp>
        <p:nvSpPr>
          <p:cNvPr id="6" name="Body Copy">
            <a:extLst>
              <a:ext uri="{FF2B5EF4-FFF2-40B4-BE49-F238E27FC236}">
                <a16:creationId xmlns:a16="http://schemas.microsoft.com/office/drawing/2014/main" xmlns="" id="{10FAD2B4-DF3E-734E-935B-04E14BD2A6CE}"/>
              </a:ext>
            </a:extLst>
          </p:cNvPr>
          <p:cNvSpPr txBox="1">
            <a:spLocks/>
          </p:cNvSpPr>
          <p:nvPr/>
        </p:nvSpPr>
        <p:spPr>
          <a:xfrm>
            <a:off x="6339841" y="1501478"/>
            <a:ext cx="5587999" cy="47901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1500"/>
              </a:spcBef>
              <a:spcAft>
                <a:spcPts val="1000"/>
              </a:spcAft>
              <a:buClr>
                <a:srgbClr val="EBB700"/>
              </a:buClr>
              <a:buSzPct val="100000"/>
              <a:buFont typeface="Lucida Grande" panose="020B0600040502020204" pitchFamily="34" charset="0"/>
              <a:buChar char="▶"/>
            </a:pPr>
            <a:r>
              <a:rPr lang="en-US" b="1" kern="0" dirty="0">
                <a:solidFill>
                  <a:srgbClr val="0D2240"/>
                </a:solidFill>
                <a:latin typeface="Arial" charset="0"/>
                <a:cs typeface="Arial" charset="0"/>
              </a:rPr>
              <a:t>MyLion </a:t>
            </a:r>
            <a:r>
              <a:rPr lang="en-US" b="1" kern="0" dirty="0" err="1" smtClean="0">
                <a:solidFill>
                  <a:srgbClr val="0D2240"/>
                </a:solidFill>
                <a:latin typeface="Arial" charset="0"/>
                <a:cs typeface="Arial" charset="0"/>
              </a:rPr>
              <a:t>está</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disponível</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em</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todos</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os</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lugares</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então</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inscreva</a:t>
            </a:r>
            <a:r>
              <a:rPr lang="en-US" b="1" kern="0" dirty="0" smtClean="0">
                <a:solidFill>
                  <a:srgbClr val="0D2240"/>
                </a:solidFill>
                <a:latin typeface="Arial" charset="0"/>
                <a:cs typeface="Arial" charset="0"/>
              </a:rPr>
              <a:t>-se e </a:t>
            </a:r>
            <a:r>
              <a:rPr lang="en-US" b="1" kern="0" dirty="0" err="1" smtClean="0">
                <a:solidFill>
                  <a:srgbClr val="0D2240"/>
                </a:solidFill>
                <a:latin typeface="Arial" charset="0"/>
                <a:cs typeface="Arial" charset="0"/>
              </a:rPr>
              <a:t>faça</a:t>
            </a:r>
            <a:r>
              <a:rPr lang="en-US" b="1" kern="0" dirty="0" smtClean="0">
                <a:solidFill>
                  <a:srgbClr val="0D2240"/>
                </a:solidFill>
                <a:latin typeface="Arial" charset="0"/>
                <a:cs typeface="Arial" charset="0"/>
              </a:rPr>
              <a:t> o login </a:t>
            </a:r>
            <a:r>
              <a:rPr lang="en-US" b="1" kern="0" dirty="0" err="1" smtClean="0">
                <a:solidFill>
                  <a:srgbClr val="0D2240"/>
                </a:solidFill>
                <a:latin typeface="Arial" charset="0"/>
                <a:cs typeface="Arial" charset="0"/>
              </a:rPr>
              <a:t>ainda</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hoje</a:t>
            </a:r>
            <a:r>
              <a:rPr lang="en-US" b="1" kern="0" dirty="0" smtClean="0">
                <a:solidFill>
                  <a:srgbClr val="0D2240"/>
                </a:solidFill>
                <a:latin typeface="Arial" charset="0"/>
                <a:cs typeface="Arial" charset="0"/>
              </a:rPr>
              <a:t>!</a:t>
            </a:r>
            <a:endParaRPr lang="en-US" b="1" kern="0" dirty="0">
              <a:solidFill>
                <a:srgbClr val="0D2240"/>
              </a:solidFill>
              <a:latin typeface="Arial" charset="0"/>
              <a:cs typeface="Arial" charset="0"/>
            </a:endParaRPr>
          </a:p>
          <a:p>
            <a:pPr marL="804849" lvl="1" indent="-285750">
              <a:buClr>
                <a:srgbClr val="EBB700"/>
              </a:buClr>
              <a:buFont typeface="Arial" panose="020B0604020202020204" pitchFamily="34" charset="0"/>
              <a:buChar char="•"/>
            </a:pPr>
            <a:r>
              <a:rPr lang="en-US" sz="1600" kern="0" dirty="0" err="1" smtClean="0">
                <a:solidFill>
                  <a:srgbClr val="0D2240"/>
                </a:solidFill>
                <a:latin typeface="Arial" charset="0"/>
                <a:cs typeface="Arial" charset="0"/>
              </a:rPr>
              <a:t>Visite</a:t>
            </a:r>
            <a:r>
              <a:rPr lang="en-US" sz="1600" kern="0" dirty="0" smtClean="0">
                <a:solidFill>
                  <a:srgbClr val="0D2240"/>
                </a:solidFill>
                <a:latin typeface="Arial" charset="0"/>
                <a:cs typeface="Arial" charset="0"/>
              </a:rPr>
              <a:t> </a:t>
            </a:r>
            <a:r>
              <a:rPr lang="en-US" sz="1600" kern="0" dirty="0">
                <a:solidFill>
                  <a:schemeClr val="tx2">
                    <a:lumMod val="60000"/>
                    <a:lumOff val="40000"/>
                  </a:schemeClr>
                </a:solidFill>
                <a:latin typeface="Arial" charset="0"/>
                <a:cs typeface="Arial" charset="0"/>
                <a:hlinkClick r:id="rId2">
                  <a:extLst>
                    <a:ext uri="{A12FA001-AC4F-418D-AE19-62706E023703}">
                      <ahyp:hlinkClr xmlns:ahyp="http://schemas.microsoft.com/office/drawing/2018/hyperlinkcolor" xmlns="" val="tx"/>
                    </a:ext>
                  </a:extLst>
                </a:hlinkClick>
              </a:rPr>
              <a:t>https://app.mylion.org</a:t>
            </a:r>
            <a:r>
              <a:rPr lang="en-US" sz="1600" kern="0" dirty="0">
                <a:solidFill>
                  <a:schemeClr val="tx2">
                    <a:lumMod val="60000"/>
                    <a:lumOff val="40000"/>
                  </a:schemeClr>
                </a:solidFill>
                <a:latin typeface="Arial" charset="0"/>
                <a:cs typeface="Arial" charset="0"/>
              </a:rPr>
              <a:t> </a:t>
            </a:r>
            <a:r>
              <a:rPr lang="en-US" sz="1600" kern="0" dirty="0" smtClean="0">
                <a:solidFill>
                  <a:srgbClr val="0D2240"/>
                </a:solidFill>
                <a:latin typeface="Arial" charset="0"/>
                <a:cs typeface="Arial" charset="0"/>
              </a:rPr>
              <a:t>de </a:t>
            </a:r>
            <a:r>
              <a:rPr lang="en-US" sz="1600" kern="0" dirty="0" err="1" smtClean="0">
                <a:solidFill>
                  <a:srgbClr val="0D2240"/>
                </a:solidFill>
                <a:latin typeface="Arial" charset="0"/>
                <a:cs typeface="Arial" charset="0"/>
              </a:rPr>
              <a:t>qualquer</a:t>
            </a:r>
            <a:r>
              <a:rPr lang="en-US" sz="1600" kern="0" dirty="0" smtClean="0">
                <a:solidFill>
                  <a:srgbClr val="0D2240"/>
                </a:solidFill>
                <a:latin typeface="Arial" charset="0"/>
                <a:cs typeface="Arial" charset="0"/>
              </a:rPr>
              <a:t> </a:t>
            </a:r>
            <a:r>
              <a:rPr lang="en-US" sz="1600" kern="0" dirty="0" err="1" smtClean="0">
                <a:solidFill>
                  <a:srgbClr val="0D2240"/>
                </a:solidFill>
                <a:latin typeface="Arial" charset="0"/>
                <a:cs typeface="Arial" charset="0"/>
              </a:rPr>
              <a:t>navegador</a:t>
            </a:r>
            <a:r>
              <a:rPr lang="en-US" sz="1600" kern="0" dirty="0" smtClean="0">
                <a:solidFill>
                  <a:srgbClr val="0D2240"/>
                </a:solidFill>
                <a:latin typeface="Arial" charset="0"/>
                <a:cs typeface="Arial" charset="0"/>
              </a:rPr>
              <a:t> da internet para se </a:t>
            </a:r>
            <a:r>
              <a:rPr lang="en-US" sz="1600" kern="0" dirty="0" err="1" smtClean="0">
                <a:solidFill>
                  <a:srgbClr val="0D2240"/>
                </a:solidFill>
                <a:latin typeface="Arial" charset="0"/>
                <a:cs typeface="Arial" charset="0"/>
              </a:rPr>
              <a:t>inscrever</a:t>
            </a:r>
            <a:r>
              <a:rPr lang="en-US" sz="1600" kern="0" dirty="0" smtClean="0">
                <a:solidFill>
                  <a:srgbClr val="0D2240"/>
                </a:solidFill>
                <a:latin typeface="Arial" charset="0"/>
                <a:cs typeface="Arial" charset="0"/>
              </a:rPr>
              <a:t> e </a:t>
            </a:r>
            <a:r>
              <a:rPr lang="en-US" sz="1600" kern="0" dirty="0" err="1" smtClean="0">
                <a:solidFill>
                  <a:srgbClr val="0D2240"/>
                </a:solidFill>
                <a:latin typeface="Arial" charset="0"/>
                <a:cs typeface="Arial" charset="0"/>
              </a:rPr>
              <a:t>fazer</a:t>
            </a:r>
            <a:r>
              <a:rPr lang="en-US" sz="1600" kern="0" dirty="0" smtClean="0">
                <a:solidFill>
                  <a:srgbClr val="0D2240"/>
                </a:solidFill>
                <a:latin typeface="Arial" charset="0"/>
                <a:cs typeface="Arial" charset="0"/>
              </a:rPr>
              <a:t> o login.</a:t>
            </a:r>
            <a:endParaRPr lang="en-US" sz="1600" kern="0" dirty="0">
              <a:solidFill>
                <a:srgbClr val="0D2240"/>
              </a:solidFill>
              <a:latin typeface="Arial" charset="0"/>
              <a:cs typeface="Arial" charset="0"/>
            </a:endParaRPr>
          </a:p>
          <a:p>
            <a:pPr marL="804849" lvl="1" indent="-285750">
              <a:buClr>
                <a:srgbClr val="EBB700"/>
              </a:buClr>
              <a:buFont typeface="Arial" panose="020B0604020202020204" pitchFamily="34" charset="0"/>
              <a:buChar char="•"/>
            </a:pPr>
            <a:r>
              <a:rPr lang="en-US" sz="1600" kern="0" dirty="0" err="1" smtClean="0">
                <a:solidFill>
                  <a:srgbClr val="0D2240"/>
                </a:solidFill>
                <a:latin typeface="Arial" charset="0"/>
                <a:cs typeface="Arial" charset="0"/>
              </a:rPr>
              <a:t>Faça</a:t>
            </a:r>
            <a:r>
              <a:rPr lang="en-US" sz="1600" kern="0" dirty="0" smtClean="0">
                <a:solidFill>
                  <a:srgbClr val="0D2240"/>
                </a:solidFill>
                <a:latin typeface="Arial" charset="0"/>
                <a:cs typeface="Arial" charset="0"/>
              </a:rPr>
              <a:t> o download do </a:t>
            </a:r>
            <a:r>
              <a:rPr lang="en-US" sz="1600" kern="0" dirty="0" err="1" smtClean="0">
                <a:solidFill>
                  <a:srgbClr val="0D2240"/>
                </a:solidFill>
                <a:latin typeface="Arial" charset="0"/>
                <a:cs typeface="Arial" charset="0"/>
              </a:rPr>
              <a:t>aplicativo</a:t>
            </a:r>
            <a:r>
              <a:rPr lang="en-US" sz="1600" kern="0" dirty="0" smtClean="0">
                <a:solidFill>
                  <a:srgbClr val="0D2240"/>
                </a:solidFill>
                <a:latin typeface="Arial" charset="0"/>
                <a:cs typeface="Arial" charset="0"/>
              </a:rPr>
              <a:t> MyLion </a:t>
            </a:r>
            <a:r>
              <a:rPr lang="en-US" sz="1600" kern="0" dirty="0" err="1" smtClean="0">
                <a:solidFill>
                  <a:srgbClr val="0D2240"/>
                </a:solidFill>
                <a:latin typeface="Arial" charset="0"/>
                <a:cs typeface="Arial" charset="0"/>
              </a:rPr>
              <a:t>em</a:t>
            </a:r>
            <a:r>
              <a:rPr lang="en-US" sz="1600" kern="0" dirty="0" smtClean="0">
                <a:solidFill>
                  <a:srgbClr val="0D2240"/>
                </a:solidFill>
                <a:latin typeface="Arial" charset="0"/>
                <a:cs typeface="Arial" charset="0"/>
              </a:rPr>
              <a:t> </a:t>
            </a:r>
            <a:r>
              <a:rPr lang="en-US" sz="1600" kern="0" dirty="0" err="1" smtClean="0">
                <a:solidFill>
                  <a:srgbClr val="0D2240"/>
                </a:solidFill>
                <a:latin typeface="Arial" charset="0"/>
                <a:cs typeface="Arial" charset="0"/>
              </a:rPr>
              <a:t>seu</a:t>
            </a:r>
            <a:r>
              <a:rPr lang="en-US" sz="1600" kern="0" dirty="0" smtClean="0">
                <a:solidFill>
                  <a:srgbClr val="0D2240"/>
                </a:solidFill>
                <a:latin typeface="Arial" charset="0"/>
                <a:cs typeface="Arial" charset="0"/>
              </a:rPr>
              <a:t> </a:t>
            </a:r>
            <a:r>
              <a:rPr lang="en-US" sz="1600" kern="0" dirty="0" err="1" smtClean="0">
                <a:solidFill>
                  <a:srgbClr val="0D2240"/>
                </a:solidFill>
                <a:latin typeface="Arial" charset="0"/>
                <a:cs typeface="Arial" charset="0"/>
              </a:rPr>
              <a:t>dispositivo</a:t>
            </a:r>
            <a:r>
              <a:rPr lang="en-US" sz="1600" kern="0" dirty="0" smtClean="0">
                <a:solidFill>
                  <a:srgbClr val="0D2240"/>
                </a:solidFill>
                <a:latin typeface="Arial" charset="0"/>
                <a:cs typeface="Arial" charset="0"/>
              </a:rPr>
              <a:t> </a:t>
            </a:r>
            <a:r>
              <a:rPr lang="en-US" sz="1600" kern="0" dirty="0" err="1" smtClean="0">
                <a:solidFill>
                  <a:srgbClr val="0D2240"/>
                </a:solidFill>
                <a:latin typeface="Arial" charset="0"/>
                <a:cs typeface="Arial" charset="0"/>
              </a:rPr>
              <a:t>móvel</a:t>
            </a:r>
            <a:r>
              <a:rPr lang="en-US" sz="1600" kern="0" dirty="0" smtClean="0">
                <a:solidFill>
                  <a:srgbClr val="0D2240"/>
                </a:solidFill>
                <a:latin typeface="Arial" charset="0"/>
                <a:cs typeface="Arial" charset="0"/>
              </a:rPr>
              <a:t>:</a:t>
            </a:r>
            <a:endParaRPr lang="en-US" sz="1600" kern="0" dirty="0">
              <a:solidFill>
                <a:srgbClr val="0D2240"/>
              </a:solidFill>
              <a:latin typeface="Arial" charset="0"/>
              <a:cs typeface="Arial" charset="0"/>
            </a:endParaRPr>
          </a:p>
          <a:p>
            <a:pPr marL="1657315" lvl="3" indent="-285750">
              <a:buClr>
                <a:srgbClr val="EBB700"/>
              </a:buClr>
              <a:buSzPct val="100000"/>
              <a:buFont typeface="Helvetica" pitchFamily="2" charset="0"/>
              <a:buChar char="‣"/>
            </a:pPr>
            <a:r>
              <a:rPr lang="en-US" sz="1400" kern="0" dirty="0" err="1" smtClean="0">
                <a:solidFill>
                  <a:srgbClr val="0D2240"/>
                </a:solidFill>
                <a:latin typeface="Arial" charset="0"/>
                <a:cs typeface="Arial" charset="0"/>
              </a:rPr>
              <a:t>Usuários</a:t>
            </a:r>
            <a:r>
              <a:rPr lang="en-US" sz="1400" kern="0" dirty="0" smtClean="0">
                <a:solidFill>
                  <a:srgbClr val="0D2240"/>
                </a:solidFill>
                <a:latin typeface="Arial" charset="0"/>
                <a:cs typeface="Arial" charset="0"/>
              </a:rPr>
              <a:t> de iPhone: visitor a </a:t>
            </a:r>
            <a:r>
              <a:rPr lang="en-US" sz="1400" kern="0" dirty="0">
                <a:solidFill>
                  <a:srgbClr val="0D2240"/>
                </a:solidFill>
                <a:latin typeface="Arial" charset="0"/>
                <a:cs typeface="Arial" charset="0"/>
              </a:rPr>
              <a:t>App Store</a:t>
            </a:r>
          </a:p>
          <a:p>
            <a:pPr marL="1657315" lvl="3" indent="-285750">
              <a:buClr>
                <a:srgbClr val="EBB700"/>
              </a:buClr>
              <a:buSzPct val="100000"/>
              <a:buFont typeface="Helvetica" pitchFamily="2" charset="0"/>
              <a:buChar char="‣"/>
            </a:pPr>
            <a:r>
              <a:rPr lang="en-US" sz="1400" kern="0" dirty="0" err="1" smtClean="0">
                <a:solidFill>
                  <a:srgbClr val="0D2240"/>
                </a:solidFill>
                <a:latin typeface="Arial" charset="0"/>
                <a:cs typeface="Arial" charset="0"/>
              </a:rPr>
              <a:t>Usuários</a:t>
            </a:r>
            <a:r>
              <a:rPr lang="en-US" sz="1400" kern="0" dirty="0" smtClean="0">
                <a:solidFill>
                  <a:srgbClr val="0D2240"/>
                </a:solidFill>
                <a:latin typeface="Arial" charset="0"/>
                <a:cs typeface="Arial" charset="0"/>
              </a:rPr>
              <a:t> de Android: visitor o </a:t>
            </a:r>
            <a:r>
              <a:rPr lang="en-US" sz="1400" kern="0" dirty="0">
                <a:solidFill>
                  <a:srgbClr val="0D2240"/>
                </a:solidFill>
                <a:latin typeface="Arial" charset="0"/>
                <a:cs typeface="Arial" charset="0"/>
              </a:rPr>
              <a:t>Google Play Store</a:t>
            </a:r>
          </a:p>
          <a:p>
            <a:pPr marL="342900" indent="-342900">
              <a:spcBef>
                <a:spcPts val="1500"/>
              </a:spcBef>
              <a:spcAft>
                <a:spcPts val="1000"/>
              </a:spcAft>
              <a:buClr>
                <a:srgbClr val="EBB700"/>
              </a:buClr>
              <a:buSzPct val="100000"/>
              <a:buFont typeface="Lucida Grande" panose="020B0600040502020204" pitchFamily="34" charset="0"/>
              <a:buChar char="▶"/>
            </a:pPr>
            <a:r>
              <a:rPr lang="en-US" b="1" kern="0" dirty="0" smtClean="0">
                <a:solidFill>
                  <a:srgbClr val="0D2240"/>
                </a:solidFill>
                <a:latin typeface="Arial" charset="0"/>
                <a:cs typeface="Arial" charset="0"/>
              </a:rPr>
              <a:t>Entre </a:t>
            </a:r>
            <a:r>
              <a:rPr lang="en-US" b="1" kern="0" dirty="0" err="1" smtClean="0">
                <a:solidFill>
                  <a:srgbClr val="0D2240"/>
                </a:solidFill>
                <a:latin typeface="Arial" charset="0"/>
                <a:cs typeface="Arial" charset="0"/>
              </a:rPr>
              <a:t>em</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contato</a:t>
            </a:r>
            <a:r>
              <a:rPr lang="en-US" b="1" kern="0" dirty="0" smtClean="0">
                <a:solidFill>
                  <a:srgbClr val="0D2240"/>
                </a:solidFill>
                <a:latin typeface="Arial" charset="0"/>
                <a:cs typeface="Arial" charset="0"/>
              </a:rPr>
              <a:t> com  </a:t>
            </a:r>
            <a:r>
              <a:rPr lang="en-US" b="1" kern="0" dirty="0" smtClean="0">
                <a:solidFill>
                  <a:srgbClr val="0D2240"/>
                </a:solidFill>
                <a:latin typeface="Arial" charset="0"/>
                <a:cs typeface="Arial" charset="0"/>
                <a:hlinkClick r:id="rId3"/>
              </a:rPr>
              <a:t>mylionsupport@lionsclubs.org</a:t>
            </a:r>
            <a:r>
              <a:rPr lang="en-US" b="1" kern="0" dirty="0" smtClean="0">
                <a:solidFill>
                  <a:srgbClr val="0D2240"/>
                </a:solidFill>
                <a:latin typeface="Arial" charset="0"/>
                <a:cs typeface="Arial" charset="0"/>
              </a:rPr>
              <a:t> se </a:t>
            </a:r>
            <a:r>
              <a:rPr lang="en-US" b="1" kern="0" dirty="0" err="1" smtClean="0">
                <a:solidFill>
                  <a:srgbClr val="0D2240"/>
                </a:solidFill>
                <a:latin typeface="Arial" charset="0"/>
                <a:cs typeface="Arial" charset="0"/>
              </a:rPr>
              <a:t>precisar</a:t>
            </a:r>
            <a:r>
              <a:rPr lang="en-US" b="1" kern="0" dirty="0" smtClean="0">
                <a:solidFill>
                  <a:srgbClr val="0D2240"/>
                </a:solidFill>
                <a:latin typeface="Arial" charset="0"/>
                <a:cs typeface="Arial" charset="0"/>
              </a:rPr>
              <a:t> de </a:t>
            </a:r>
            <a:r>
              <a:rPr lang="en-US" b="1" kern="0" dirty="0" err="1" smtClean="0">
                <a:solidFill>
                  <a:srgbClr val="0D2240"/>
                </a:solidFill>
                <a:latin typeface="Arial" charset="0"/>
                <a:cs typeface="Arial" charset="0"/>
              </a:rPr>
              <a:t>ajuda</a:t>
            </a:r>
            <a:r>
              <a:rPr lang="en-US" b="1" kern="0" dirty="0" smtClean="0">
                <a:solidFill>
                  <a:srgbClr val="0D2240"/>
                </a:solidFill>
                <a:latin typeface="Arial" charset="0"/>
                <a:cs typeface="Arial" charset="0"/>
              </a:rPr>
              <a:t> para se </a:t>
            </a:r>
            <a:r>
              <a:rPr lang="en-US" b="1" kern="0" dirty="0" err="1" smtClean="0">
                <a:solidFill>
                  <a:srgbClr val="0D2240"/>
                </a:solidFill>
                <a:latin typeface="Arial" charset="0"/>
                <a:cs typeface="Arial" charset="0"/>
              </a:rPr>
              <a:t>inscrever</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fazer</a:t>
            </a:r>
            <a:r>
              <a:rPr lang="en-US" b="1" kern="0" dirty="0" smtClean="0">
                <a:solidFill>
                  <a:srgbClr val="0D2240"/>
                </a:solidFill>
                <a:latin typeface="Arial" charset="0"/>
                <a:cs typeface="Arial" charset="0"/>
              </a:rPr>
              <a:t> o login </a:t>
            </a:r>
            <a:r>
              <a:rPr lang="en-US" b="1" kern="0" dirty="0" err="1" smtClean="0">
                <a:solidFill>
                  <a:srgbClr val="0D2240"/>
                </a:solidFill>
                <a:latin typeface="Arial" charset="0"/>
                <a:cs typeface="Arial" charset="0"/>
              </a:rPr>
              <a:t>ou</a:t>
            </a:r>
            <a:r>
              <a:rPr lang="en-US" b="1" kern="0" dirty="0" smtClean="0">
                <a:solidFill>
                  <a:srgbClr val="0D2240"/>
                </a:solidFill>
                <a:latin typeface="Arial" charset="0"/>
                <a:cs typeface="Arial" charset="0"/>
              </a:rPr>
              <a:t> </a:t>
            </a:r>
            <a:r>
              <a:rPr lang="en-US" b="1" kern="0" dirty="0" err="1" smtClean="0">
                <a:solidFill>
                  <a:srgbClr val="0D2240"/>
                </a:solidFill>
                <a:latin typeface="Arial" charset="0"/>
                <a:cs typeface="Arial" charset="0"/>
              </a:rPr>
              <a:t>usar</a:t>
            </a:r>
            <a:r>
              <a:rPr lang="en-US" b="1" kern="0" dirty="0" smtClean="0">
                <a:solidFill>
                  <a:srgbClr val="0D2240"/>
                </a:solidFill>
                <a:latin typeface="Arial" charset="0"/>
                <a:cs typeface="Arial" charset="0"/>
              </a:rPr>
              <a:t> o </a:t>
            </a:r>
            <a:r>
              <a:rPr lang="en-US" b="1" kern="0" dirty="0">
                <a:solidFill>
                  <a:srgbClr val="0D2240"/>
                </a:solidFill>
                <a:latin typeface="Arial" charset="0"/>
                <a:cs typeface="Arial" charset="0"/>
              </a:rPr>
              <a:t>MyLion.</a:t>
            </a:r>
          </a:p>
        </p:txBody>
      </p:sp>
    </p:spTree>
    <p:extLst>
      <p:ext uri="{BB962C8B-B14F-4D97-AF65-F5344CB8AC3E}">
        <p14:creationId xmlns:p14="http://schemas.microsoft.com/office/powerpoint/2010/main" val="294582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pic>
        <p:nvPicPr>
          <p:cNvPr id="4" name="Picture 3"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extBox 6"/>
          <p:cNvSpPr txBox="1"/>
          <p:nvPr/>
        </p:nvSpPr>
        <p:spPr>
          <a:xfrm>
            <a:off x="4404334" y="6195238"/>
            <a:ext cx="3399810" cy="338554"/>
          </a:xfrm>
          <a:prstGeom prst="rect">
            <a:avLst/>
          </a:prstGeom>
          <a:noFill/>
        </p:spPr>
        <p:txBody>
          <a:bodyPr wrap="square" rtlCol="0">
            <a:spAutoFit/>
          </a:bodyPr>
          <a:lstStyle/>
          <a:p>
            <a:pPr fontAlgn="base">
              <a:spcBef>
                <a:spcPct val="0"/>
              </a:spcBef>
              <a:spcAft>
                <a:spcPct val="0"/>
              </a:spcAft>
            </a:pPr>
            <a:r>
              <a:rPr lang="pt-BR" sz="1600" b="1">
                <a:solidFill>
                  <a:prstClr val="white"/>
                </a:solidFill>
                <a:latin typeface="Arial" pitchFamily="34" charset="0"/>
                <a:ea typeface="ヒラギノ角ゴ Pro W3" pitchFamily="125" charset="-128"/>
              </a:rPr>
              <a:t>© 2018 Lions Clubs International</a:t>
            </a:r>
          </a:p>
        </p:txBody>
      </p:sp>
      <p:sp>
        <p:nvSpPr>
          <p:cNvPr id="9" name="Text Placeholder 2"/>
          <p:cNvSpPr txBox="1">
            <a:spLocks/>
          </p:cNvSpPr>
          <p:nvPr/>
        </p:nvSpPr>
        <p:spPr>
          <a:xfrm>
            <a:off x="3143585" y="385431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4200"/>
              <a:t>Obrigado!</a:t>
            </a:r>
          </a:p>
        </p:txBody>
      </p:sp>
    </p:spTree>
    <p:extLst>
      <p:ext uri="{BB962C8B-B14F-4D97-AF65-F5344CB8AC3E}">
        <p14:creationId xmlns:p14="http://schemas.microsoft.com/office/powerpoint/2010/main" val="2157720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a16="http://schemas.microsoft.com/office/drawing/2014/main" xmlns=""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prstClr val="white">
                  <a:alpha val="44000"/>
                </a:prstClr>
              </a:solidFill>
            </a:endParaRPr>
          </a:p>
        </p:txBody>
      </p:sp>
      <p:sp>
        <p:nvSpPr>
          <p:cNvPr id="7" name="Rectangle 6">
            <a:extLst>
              <a:ext uri="{FF2B5EF4-FFF2-40B4-BE49-F238E27FC236}">
                <a16:creationId xmlns:a16="http://schemas.microsoft.com/office/drawing/2014/main" xmlns=""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xmlns=""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prstClr val="white"/>
                </a:solidFill>
              </a:rPr>
              <a:t>O que preciso saber sobre o MyLion?</a:t>
            </a:r>
          </a:p>
        </p:txBody>
      </p:sp>
      <p:sp>
        <p:nvSpPr>
          <p:cNvPr id="9" name="Page Number - Blue">
            <a:extLst>
              <a:ext uri="{FF2B5EF4-FFF2-40B4-BE49-F238E27FC236}">
                <a16:creationId xmlns:a16="http://schemas.microsoft.com/office/drawing/2014/main" xmlns=""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prstClr val="white"/>
                </a:solidFill>
              </a:rPr>
              <a:pPr eaLnBrk="0" hangingPunct="0">
                <a:spcBef>
                  <a:spcPct val="50000"/>
                </a:spcBef>
                <a:defRPr/>
              </a:pPr>
              <a:t>3</a:t>
            </a:fld>
            <a:endParaRPr lang="en-US" sz="1000" smtClean="0">
              <a:solidFill>
                <a:prstClr val="white"/>
              </a:solidFill>
            </a:endParaRPr>
          </a:p>
        </p:txBody>
      </p:sp>
      <p:sp>
        <p:nvSpPr>
          <p:cNvPr id="10" name="Text Placeholder 8">
            <a:extLst>
              <a:ext uri="{FF2B5EF4-FFF2-40B4-BE49-F238E27FC236}">
                <a16:creationId xmlns:a16="http://schemas.microsoft.com/office/drawing/2014/main" xmlns="" id="{6D47FA3D-6ED0-834D-914A-30CB8CB87125}"/>
              </a:ext>
            </a:extLst>
          </p:cNvPr>
          <p:cNvSpPr txBox="1">
            <a:spLocks/>
          </p:cNvSpPr>
          <p:nvPr/>
        </p:nvSpPr>
        <p:spPr>
          <a:xfrm>
            <a:off x="1509264" y="1790191"/>
            <a:ext cx="8360841"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pt-BR" sz="2400" dirty="0">
                <a:solidFill>
                  <a:prstClr val="white"/>
                </a:solidFill>
              </a:rPr>
              <a:t>MyLion está disponível em todos os lugares e para qualquer dispositivo</a:t>
            </a:r>
          </a:p>
          <a:p>
            <a:pPr marL="1884313" lvl="4" indent="-285750">
              <a:buClr>
                <a:srgbClr val="EBB700"/>
              </a:buClr>
              <a:buFont typeface="Arial" pitchFamily="34" charset="0"/>
              <a:buChar char="•"/>
            </a:pPr>
            <a:r>
              <a:rPr lang="pt-BR" dirty="0">
                <a:solidFill>
                  <a:prstClr val="white"/>
                </a:solidFill>
              </a:rPr>
              <a:t>Faça o </a:t>
            </a:r>
            <a:r>
              <a:rPr lang="pt-BR" dirty="0" err="1">
                <a:solidFill>
                  <a:prstClr val="white"/>
                </a:solidFill>
              </a:rPr>
              <a:t>login</a:t>
            </a:r>
            <a:r>
              <a:rPr lang="pt-BR" dirty="0">
                <a:solidFill>
                  <a:prstClr val="white"/>
                </a:solidFill>
              </a:rPr>
              <a:t> no MyLion de qualquer navegador da web</a:t>
            </a:r>
          </a:p>
          <a:p>
            <a:pPr marL="1884313" lvl="4" indent="-285750">
              <a:buClr>
                <a:srgbClr val="EBB700"/>
              </a:buClr>
              <a:buFont typeface="Arial" pitchFamily="34" charset="0"/>
              <a:buChar char="•"/>
            </a:pPr>
            <a:r>
              <a:rPr lang="pt-BR" dirty="0">
                <a:solidFill>
                  <a:prstClr val="white"/>
                </a:solidFill>
              </a:rPr>
              <a:t>Faça o download do aplicativo MyLion em seu smartphone </a:t>
            </a:r>
          </a:p>
          <a:p>
            <a:pPr marL="1371600" lvl="1" indent="-457200">
              <a:spcBef>
                <a:spcPts val="2000"/>
              </a:spcBef>
              <a:spcAft>
                <a:spcPts val="1000"/>
              </a:spcAft>
              <a:buClr>
                <a:srgbClr val="EBB700"/>
              </a:buClr>
              <a:buSzPct val="100000"/>
              <a:buFont typeface="+mj-lt"/>
              <a:buAutoNum type="arabicPeriod"/>
            </a:pPr>
            <a:r>
              <a:rPr lang="pt-BR" sz="2400" dirty="0">
                <a:solidFill>
                  <a:prstClr val="white"/>
                </a:solidFill>
              </a:rPr>
              <a:t>MyLion está constantemente sendo aprimorado</a:t>
            </a:r>
          </a:p>
          <a:p>
            <a:pPr marL="1884313" lvl="4" indent="-285750">
              <a:buClr>
                <a:srgbClr val="EBB700"/>
              </a:buClr>
              <a:buFont typeface="Arial" pitchFamily="34" charset="0"/>
              <a:buChar char="•"/>
            </a:pPr>
            <a:r>
              <a:rPr lang="pt-BR" dirty="0">
                <a:solidFill>
                  <a:prstClr val="white"/>
                </a:solidFill>
              </a:rPr>
              <a:t>MyLion foi testado por mais de 300 Leões e </a:t>
            </a:r>
            <a:r>
              <a:rPr lang="pt-BR" dirty="0" err="1">
                <a:solidFill>
                  <a:prstClr val="white"/>
                </a:solidFill>
              </a:rPr>
              <a:t>Leos</a:t>
            </a:r>
            <a:r>
              <a:rPr lang="pt-BR" dirty="0">
                <a:solidFill>
                  <a:prstClr val="white"/>
                </a:solidFill>
              </a:rPr>
              <a:t> e nós continuamos a desenvolver a plataforma com base no feedback dos usuários</a:t>
            </a:r>
          </a:p>
          <a:p>
            <a:pPr marL="1371600" lvl="1" indent="-457200">
              <a:spcBef>
                <a:spcPts val="2000"/>
              </a:spcBef>
              <a:spcAft>
                <a:spcPts val="1000"/>
              </a:spcAft>
              <a:buClr>
                <a:srgbClr val="EBB700"/>
              </a:buClr>
              <a:buSzPct val="100000"/>
              <a:buFont typeface="+mj-lt"/>
              <a:buAutoNum type="arabicPeriod"/>
            </a:pPr>
            <a:r>
              <a:rPr lang="pt-BR" sz="2400" dirty="0">
                <a:solidFill>
                  <a:prstClr val="white"/>
                </a:solidFill>
              </a:rPr>
              <a:t>MyLion vai substituir o relatório de atividades de serviço do MyLCI, a partir de 1º de julho de 2019</a:t>
            </a:r>
          </a:p>
          <a:p>
            <a:pPr marL="1884313" lvl="4" indent="-285750">
              <a:buClr>
                <a:srgbClr val="EBB700"/>
              </a:buClr>
              <a:buSzPct val="100000"/>
              <a:buFont typeface="Arial" pitchFamily="34" charset="0"/>
              <a:buChar char="•"/>
            </a:pPr>
            <a:r>
              <a:rPr lang="pt-BR" dirty="0" err="1">
                <a:solidFill>
                  <a:prstClr val="white"/>
                </a:solidFill>
              </a:rPr>
              <a:t>Webinars</a:t>
            </a:r>
            <a:r>
              <a:rPr lang="pt-BR" dirty="0">
                <a:solidFill>
                  <a:prstClr val="white"/>
                </a:solidFill>
              </a:rPr>
              <a:t>, kits de ferramentas do MyLion e outros recursos estarão disponíveis para suporte</a:t>
            </a:r>
          </a:p>
        </p:txBody>
      </p:sp>
    </p:spTree>
    <p:extLst>
      <p:ext uri="{BB962C8B-B14F-4D97-AF65-F5344CB8AC3E}">
        <p14:creationId xmlns:p14="http://schemas.microsoft.com/office/powerpoint/2010/main" val="173910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pt-BR" sz="4200" b="1">
                <a:latin typeface="Arial" panose="020B0604020202020204" pitchFamily="34" charset="0"/>
                <a:cs typeface="Arial" panose="020B0604020202020204" pitchFamily="34" charset="0"/>
              </a:rPr>
              <a:t>Como começar</a:t>
            </a:r>
          </a:p>
        </p:txBody>
      </p:sp>
    </p:spTree>
    <p:extLst>
      <p:ext uri="{BB962C8B-B14F-4D97-AF65-F5344CB8AC3E}">
        <p14:creationId xmlns:p14="http://schemas.microsoft.com/office/powerpoint/2010/main" val="1016530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1730" tIns="15865" rIns="31730" bIns="15865" rtlCol="0" anchor="ctr"/>
          <a:lstStyle/>
          <a:p>
            <a:pPr algn="ctr"/>
            <a:endParaRPr lang="en-US">
              <a:solidFill>
                <a:srgbClr val="000000">
                  <a:lumMod val="75000"/>
                </a:srgbClr>
              </a:solidFill>
              <a:latin typeface="Open Sans Light"/>
            </a:endParaRPr>
          </a:p>
        </p:txBody>
      </p:sp>
      <p:sp>
        <p:nvSpPr>
          <p:cNvPr id="6" name="Content Placeholder 1" hidden="1"/>
          <p:cNvSpPr txBox="1">
            <a:spLocks/>
          </p:cNvSpPr>
          <p:nvPr/>
        </p:nvSpPr>
        <p:spPr>
          <a:xfrm>
            <a:off x="2381" y="3035154"/>
            <a:ext cx="12187238" cy="426553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pPr>
            <a:r>
              <a:rPr lang="en-US" sz="2399" kern="0">
                <a:solidFill>
                  <a:srgbClr val="33373B"/>
                </a:solidFill>
              </a:rPr>
              <a:t>Chris Bunch – LION Managing Editor</a:t>
            </a:r>
          </a:p>
          <a:p>
            <a:pPr marL="0" indent="0" algn="ctr">
              <a:buFont typeface="Arial" pitchFamily="34" charset="0"/>
              <a:buNone/>
            </a:pPr>
            <a:r>
              <a:rPr lang="en-US" sz="2399" kern="0">
                <a:solidFill>
                  <a:srgbClr val="33373B"/>
                </a:solidFill>
              </a:rPr>
              <a:t>Sanjeev Ahuja – Chief of Marketing &amp; Membership</a:t>
            </a:r>
          </a:p>
          <a:p>
            <a:pPr marL="0" indent="0" algn="ctr">
              <a:buFont typeface="Arial" pitchFamily="34" charset="0"/>
              <a:buNone/>
            </a:pPr>
            <a:r>
              <a:rPr lang="en-US" sz="2399" kern="0">
                <a:solidFill>
                  <a:srgbClr val="33373B"/>
                </a:solidFill>
              </a:rPr>
              <a:t>Dan Hervey – Brand &amp; Creative Director</a:t>
            </a:r>
          </a:p>
          <a:p>
            <a:pPr marL="0" indent="0" algn="ctr">
              <a:buFont typeface="Arial" pitchFamily="34" charset="0"/>
              <a:buNone/>
            </a:pPr>
            <a:r>
              <a:rPr lang="en-US" sz="2399" kern="0">
                <a:solidFill>
                  <a:srgbClr val="33373B"/>
                </a:solidFill>
              </a:rPr>
              <a:t>Stephanie Morales – Meetings Manager</a:t>
            </a:r>
            <a:endParaRPr lang="en-US" sz="1799" kern="0">
              <a:solidFill>
                <a:srgbClr val="33373B"/>
              </a:solidFill>
            </a:endParaRPr>
          </a:p>
        </p:txBody>
      </p:sp>
      <p:sp>
        <p:nvSpPr>
          <p:cNvPr id="22" name="TextBox 21"/>
          <p:cNvSpPr txBox="1"/>
          <p:nvPr/>
        </p:nvSpPr>
        <p:spPr>
          <a:xfrm>
            <a:off x="4063900" y="328106"/>
            <a:ext cx="4204164" cy="584775"/>
          </a:xfrm>
          <a:prstGeom prst="rect">
            <a:avLst/>
          </a:prstGeom>
          <a:noFill/>
        </p:spPr>
        <p:txBody>
          <a:bodyPr wrap="square" rtlCol="0">
            <a:spAutoFit/>
          </a:bodyPr>
          <a:lstStyle/>
          <a:p>
            <a:r>
              <a:rPr lang="pt-BR" sz="3200" b="1">
                <a:solidFill>
                  <a:srgbClr val="0A5496"/>
                </a:solidFill>
                <a:latin typeface="Arial" panose="020B0604020202020204" pitchFamily="34" charset="0"/>
                <a:ea typeface="Arial" charset="0"/>
                <a:cs typeface="Arial" panose="020B0604020202020204" pitchFamily="34" charset="0"/>
              </a:rPr>
              <a:t>O website do Lions</a:t>
            </a:r>
          </a:p>
        </p:txBody>
      </p:sp>
      <p:sp>
        <p:nvSpPr>
          <p:cNvPr id="14" name="TextBox 13"/>
          <p:cNvSpPr txBox="1"/>
          <p:nvPr/>
        </p:nvSpPr>
        <p:spPr>
          <a:xfrm>
            <a:off x="697232" y="2165975"/>
            <a:ext cx="2049019" cy="1338828"/>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pt-BR" sz="1600" b="1" i="0" u="none" strike="noStrike" cap="none" normalizeH="0" noProof="0" dirty="0">
                <a:ln>
                  <a:noFill/>
                </a:ln>
                <a:solidFill>
                  <a:srgbClr val="002F87"/>
                </a:solidFill>
                <a:uLnTx/>
                <a:uFillTx/>
                <a:latin typeface="Arial" charset="0"/>
                <a:ea typeface="Arial" charset="0"/>
                <a:cs typeface="Arial" charset="0"/>
              </a:rPr>
              <a:t>Processo único</a:t>
            </a:r>
          </a:p>
          <a:p>
            <a:r>
              <a:rPr lang="pt-BR" sz="1200" dirty="0">
                <a:solidFill>
                  <a:srgbClr val="33373B">
                    <a:lumMod val="60000"/>
                    <a:lumOff val="40000"/>
                  </a:srgbClr>
                </a:solidFill>
                <a:latin typeface="Arial" charset="0"/>
                <a:ea typeface="Arial" charset="0"/>
                <a:cs typeface="Arial" charset="0"/>
              </a:rPr>
              <a:t>O login do seu MyLion lhe oferece acesso ao website do MyLion e ao aplicativo do MyLion. </a:t>
            </a:r>
            <a:endParaRPr lang="pt-BR" sz="1200" dirty="0" smtClean="0">
              <a:solidFill>
                <a:srgbClr val="33373B">
                  <a:lumMod val="60000"/>
                  <a:lumOff val="40000"/>
                </a:srgbClr>
              </a:solidFill>
              <a:latin typeface="Arial" charset="0"/>
              <a:ea typeface="Arial" charset="0"/>
              <a:cs typeface="Arial" charset="0"/>
            </a:endParaRPr>
          </a:p>
          <a:p>
            <a:endParaRPr lang="pt-BR" sz="1200" dirty="0">
              <a:solidFill>
                <a:srgbClr val="33373B">
                  <a:lumMod val="60000"/>
                  <a:lumOff val="40000"/>
                </a:srgbClr>
              </a:solidFill>
              <a:latin typeface="Arial" charset="0"/>
              <a:ea typeface="Arial" charset="0"/>
              <a:cs typeface="Arial" charset="0"/>
            </a:endParaRPr>
          </a:p>
        </p:txBody>
      </p:sp>
      <p:sp>
        <p:nvSpPr>
          <p:cNvPr id="15" name="Right Arrow 14"/>
          <p:cNvSpPr/>
          <p:nvPr/>
        </p:nvSpPr>
        <p:spPr bwMode="auto">
          <a:xfrm>
            <a:off x="2746251" y="2235276"/>
            <a:ext cx="540912" cy="26792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0" cap="none" spc="0" normalizeH="0" baseline="0" noProof="0" dirty="0" err="1" smtClean="0">
              <a:ln>
                <a:noFill/>
              </a:ln>
              <a:solidFill>
                <a:srgbClr val="404040"/>
              </a:solidFill>
              <a:effectLst/>
              <a:uLnTx/>
              <a:uFillTx/>
              <a:latin typeface="Segoe UI Semibold"/>
              <a:ea typeface="ヒラギノ角ゴ Pro W3" pitchFamily="84" charset="-128"/>
            </a:endParaRPr>
          </a:p>
        </p:txBody>
      </p:sp>
      <p:sp>
        <p:nvSpPr>
          <p:cNvPr id="18" name="TextBox 17"/>
          <p:cNvSpPr txBox="1"/>
          <p:nvPr/>
        </p:nvSpPr>
        <p:spPr>
          <a:xfrm>
            <a:off x="9494449" y="2639887"/>
            <a:ext cx="2049019" cy="3801041"/>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pt-BR" sz="1600" b="1" i="0" u="none" strike="noStrike" cap="none" normalizeH="0" baseline="0" noProof="0" dirty="0">
                <a:ln>
                  <a:noFill/>
                </a:ln>
                <a:solidFill>
                  <a:srgbClr val="002F87"/>
                </a:solidFill>
                <a:uLnTx/>
                <a:uFillTx/>
                <a:latin typeface="Arial" charset="0"/>
                <a:ea typeface="Arial" charset="0"/>
                <a:cs typeface="Arial" charset="0"/>
              </a:rPr>
              <a:t>O que você vai precisar</a:t>
            </a:r>
          </a:p>
          <a:p>
            <a:pPr marL="228600" indent="-228600">
              <a:buFont typeface="+mj-lt"/>
              <a:buAutoNum type="arabicPeriod"/>
            </a:pPr>
            <a:r>
              <a:rPr lang="pt-BR" sz="1200" dirty="0">
                <a:solidFill>
                  <a:srgbClr val="33373B">
                    <a:lumMod val="60000"/>
                    <a:lumOff val="40000"/>
                  </a:srgbClr>
                </a:solidFill>
                <a:latin typeface="Arial" charset="0"/>
                <a:ea typeface="Arial" charset="0"/>
                <a:cs typeface="Arial" charset="0"/>
              </a:rPr>
              <a:t>Seu número do associado</a:t>
            </a:r>
          </a:p>
          <a:p>
            <a:pPr marL="228600" indent="-228600">
              <a:buFont typeface="+mj-lt"/>
              <a:buAutoNum type="arabicPeriod"/>
            </a:pPr>
            <a:r>
              <a:rPr lang="pt-BR" sz="1200" dirty="0">
                <a:solidFill>
                  <a:srgbClr val="33373B">
                    <a:lumMod val="60000"/>
                    <a:lumOff val="40000"/>
                  </a:srgbClr>
                </a:solidFill>
                <a:latin typeface="Arial" charset="0"/>
                <a:ea typeface="Arial" charset="0"/>
                <a:cs typeface="Arial" charset="0"/>
              </a:rPr>
              <a:t>Um </a:t>
            </a:r>
            <a:r>
              <a:rPr lang="pt-BR" sz="1200" dirty="0" err="1">
                <a:solidFill>
                  <a:srgbClr val="33373B">
                    <a:lumMod val="60000"/>
                    <a:lumOff val="40000"/>
                  </a:srgbClr>
                </a:solidFill>
                <a:latin typeface="Arial" charset="0"/>
                <a:ea typeface="Arial" charset="0"/>
                <a:cs typeface="Arial" charset="0"/>
              </a:rPr>
              <a:t>email</a:t>
            </a:r>
            <a:r>
              <a:rPr lang="pt-BR" sz="1200" dirty="0">
                <a:solidFill>
                  <a:srgbClr val="33373B">
                    <a:lumMod val="60000"/>
                    <a:lumOff val="40000"/>
                  </a:srgbClr>
                </a:solidFill>
                <a:latin typeface="Arial" charset="0"/>
                <a:ea typeface="Arial" charset="0"/>
                <a:cs typeface="Arial" charset="0"/>
              </a:rPr>
              <a:t> ou número de telefone que esteja associado com seu </a:t>
            </a:r>
            <a:r>
              <a:rPr lang="pt-BR" sz="1200" dirty="0" err="1">
                <a:solidFill>
                  <a:srgbClr val="33373B">
                    <a:lumMod val="60000"/>
                    <a:lumOff val="40000"/>
                  </a:srgbClr>
                </a:solidFill>
                <a:latin typeface="Arial" charset="0"/>
                <a:ea typeface="Arial" charset="0"/>
                <a:cs typeface="Arial" charset="0"/>
              </a:rPr>
              <a:t>email</a:t>
            </a:r>
            <a:r>
              <a:rPr lang="pt-BR" sz="1200" dirty="0">
                <a:solidFill>
                  <a:srgbClr val="33373B">
                    <a:lumMod val="60000"/>
                    <a:lumOff val="40000"/>
                  </a:srgbClr>
                </a:solidFill>
                <a:latin typeface="Arial" charset="0"/>
                <a:ea typeface="Arial" charset="0"/>
                <a:cs typeface="Arial" charset="0"/>
              </a:rPr>
              <a:t> ou número de telefone no MyLCI</a:t>
            </a:r>
          </a:p>
          <a:p>
            <a:pPr marL="228600" indent="-228600">
              <a:buFont typeface="+mj-lt"/>
              <a:buAutoNum type="arabicPeriod"/>
            </a:pPr>
            <a:r>
              <a:rPr lang="pt-BR" sz="1200" dirty="0">
                <a:solidFill>
                  <a:srgbClr val="33373B">
                    <a:lumMod val="60000"/>
                    <a:lumOff val="40000"/>
                  </a:srgbClr>
                </a:solidFill>
                <a:latin typeface="Arial" charset="0"/>
                <a:ea typeface="Arial" charset="0"/>
                <a:cs typeface="Arial" charset="0"/>
              </a:rPr>
              <a:t>Uma senha que você escolher</a:t>
            </a:r>
          </a:p>
          <a:p>
            <a:endParaRPr lang="en-US" sz="1200" kern="0" dirty="0">
              <a:solidFill>
                <a:srgbClr val="33373B">
                  <a:lumMod val="60000"/>
                  <a:lumOff val="40000"/>
                </a:srgbClr>
              </a:solidFill>
              <a:latin typeface="Arial" charset="0"/>
              <a:ea typeface="Arial" charset="0"/>
              <a:cs typeface="Arial" charset="0"/>
            </a:endParaRPr>
          </a:p>
          <a:p>
            <a:r>
              <a:rPr lang="pt-BR" sz="1200" dirty="0">
                <a:solidFill>
                  <a:srgbClr val="33373B">
                    <a:lumMod val="60000"/>
                    <a:lumOff val="40000"/>
                  </a:srgbClr>
                </a:solidFill>
                <a:latin typeface="Arial" charset="0"/>
                <a:ea typeface="Arial" charset="0"/>
                <a:cs typeface="Arial" charset="0"/>
              </a:rPr>
              <a:t>O secretário do seu clube pode lhe ajudar a atualizar seu email e número de telefone no MyLCI, bem como lhe informar seu número de associado</a:t>
            </a:r>
            <a:r>
              <a:rPr lang="pt-BR" sz="1200" dirty="0" smtClean="0">
                <a:solidFill>
                  <a:srgbClr val="33373B">
                    <a:lumMod val="60000"/>
                    <a:lumOff val="40000"/>
                  </a:srgbClr>
                </a:solidFill>
                <a:latin typeface="Arial" charset="0"/>
                <a:ea typeface="Arial" charset="0"/>
                <a:cs typeface="Arial" charset="0"/>
              </a:rPr>
              <a:t>.</a:t>
            </a:r>
          </a:p>
          <a:p>
            <a:endParaRPr lang="pt-BR" sz="1200" dirty="0">
              <a:solidFill>
                <a:srgbClr val="33373B">
                  <a:lumMod val="60000"/>
                  <a:lumOff val="40000"/>
                </a:srgbClr>
              </a:solidFill>
              <a:latin typeface="Arial" charset="0"/>
              <a:ea typeface="Arial" charset="0"/>
              <a:cs typeface="Arial" charset="0"/>
            </a:endParaRPr>
          </a:p>
        </p:txBody>
      </p:sp>
      <p:sp>
        <p:nvSpPr>
          <p:cNvPr id="19" name="Right Arrow 18"/>
          <p:cNvSpPr/>
          <p:nvPr/>
        </p:nvSpPr>
        <p:spPr bwMode="auto">
          <a:xfrm rot="10800000">
            <a:off x="8953537" y="3653985"/>
            <a:ext cx="540912" cy="267928"/>
          </a:xfrm>
          <a:prstGeom prst="righ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0" cap="none" spc="0" normalizeH="0" baseline="0" noProof="0" dirty="0" err="1" smtClean="0">
              <a:ln>
                <a:noFill/>
              </a:ln>
              <a:solidFill>
                <a:srgbClr val="404040"/>
              </a:solidFill>
              <a:effectLst/>
              <a:uLnTx/>
              <a:uFillTx/>
              <a:latin typeface="Segoe UI Semibold"/>
              <a:ea typeface="ヒラギノ角ゴ Pro W3" pitchFamily="84" charset="-128"/>
            </a:endParaRPr>
          </a:p>
        </p:txBody>
      </p:sp>
      <p:pic>
        <p:nvPicPr>
          <p:cNvPr id="3" name="Picture 2"/>
          <p:cNvPicPr>
            <a:picLocks noChangeAspect="1"/>
          </p:cNvPicPr>
          <p:nvPr/>
        </p:nvPicPr>
        <p:blipFill>
          <a:blip r:embed="rId3"/>
          <a:stretch>
            <a:fillRect/>
          </a:stretch>
        </p:blipFill>
        <p:spPr>
          <a:xfrm>
            <a:off x="3593803" y="1473665"/>
            <a:ext cx="5053094" cy="3691110"/>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432182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31730" tIns="15865" rIns="31730" bIns="15865" rtlCol="0" anchor="ctr"/>
          <a:lstStyle/>
          <a:p>
            <a:pPr algn="ctr"/>
            <a:endParaRPr lang="en-US">
              <a:solidFill>
                <a:srgbClr val="000000">
                  <a:lumMod val="75000"/>
                </a:srgbClr>
              </a:solidFill>
              <a:latin typeface="Open Sans Light"/>
            </a:endParaRPr>
          </a:p>
        </p:txBody>
      </p:sp>
      <p:sp>
        <p:nvSpPr>
          <p:cNvPr id="2" name="Rectangle 1">
            <a:extLst>
              <a:ext uri="{FF2B5EF4-FFF2-40B4-BE49-F238E27FC236}">
                <a16:creationId xmlns="" xmlns:a16="http://schemas.microsoft.com/office/drawing/2014/main" id="{964ADD34-C541-EB4F-9A8C-12B8113698E7}"/>
              </a:ext>
            </a:extLst>
          </p:cNvPr>
          <p:cNvSpPr/>
          <p:nvPr/>
        </p:nvSpPr>
        <p:spPr bwMode="auto">
          <a:xfrm>
            <a:off x="0" y="1905000"/>
            <a:ext cx="2469930" cy="4191000"/>
          </a:xfrm>
          <a:prstGeom prst="rect">
            <a:avLst/>
          </a:prstGeom>
          <a:solidFill>
            <a:srgbClr val="33373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7" name="Picture 6">
            <a:extLst>
              <a:ext uri="{FF2B5EF4-FFF2-40B4-BE49-F238E27FC236}">
                <a16:creationId xmlns="" xmlns:a16="http://schemas.microsoft.com/office/drawing/2014/main" id="{DF18A01D-1CA0-114D-84B8-C17D40566893}"/>
              </a:ext>
            </a:extLst>
          </p:cNvPr>
          <p:cNvPicPr>
            <a:picLocks noChangeAspect="1"/>
          </p:cNvPicPr>
          <p:nvPr/>
        </p:nvPicPr>
        <p:blipFill rotWithShape="1">
          <a:blip r:embed="rId3"/>
          <a:srcRect l="11332" t="21268" r="11332" b="9313"/>
          <a:stretch/>
        </p:blipFill>
        <p:spPr>
          <a:xfrm>
            <a:off x="6609900" y="935421"/>
            <a:ext cx="3776233" cy="6025904"/>
          </a:xfrm>
          <a:prstGeom prst="rect">
            <a:avLst/>
          </a:prstGeom>
        </p:spPr>
      </p:pic>
      <p:sp>
        <p:nvSpPr>
          <p:cNvPr id="4" name="Title 3"/>
          <p:cNvSpPr>
            <a:spLocks noGrp="1"/>
          </p:cNvSpPr>
          <p:nvPr>
            <p:ph type="title"/>
          </p:nvPr>
        </p:nvSpPr>
        <p:spPr>
          <a:xfrm>
            <a:off x="406400" y="548317"/>
            <a:ext cx="11379200" cy="774208"/>
          </a:xfrm>
        </p:spPr>
        <p:txBody>
          <a:bodyPr/>
          <a:lstStyle/>
          <a:p>
            <a:r>
              <a:rPr lang="pt-BR" sz="3200" b="1" dirty="0">
                <a:solidFill>
                  <a:srgbClr val="0A5496"/>
                </a:solidFill>
                <a:latin typeface="Arial" panose="020B0604020202020204" pitchFamily="34" charset="0"/>
                <a:ea typeface="Arial" charset="0"/>
                <a:cs typeface="Arial" panose="020B0604020202020204" pitchFamily="34" charset="0"/>
              </a:rPr>
              <a:t>Faça o download e se inscreva no aplicativo  móvel MyLion.</a:t>
            </a:r>
          </a:p>
        </p:txBody>
      </p:sp>
      <p:sp>
        <p:nvSpPr>
          <p:cNvPr id="6" name="Freeform: Shape 21"/>
          <p:cNvSpPr txBox="1">
            <a:spLocks/>
          </p:cNvSpPr>
          <p:nvPr/>
        </p:nvSpPr>
        <p:spPr bwMode="auto">
          <a:xfrm>
            <a:off x="892917" y="1905000"/>
            <a:ext cx="4256691" cy="4191000"/>
          </a:xfrm>
          <a:custGeom>
            <a:avLst/>
            <a:gdLst>
              <a:gd name="connsiteX0" fmla="*/ 0 w 3124200"/>
              <a:gd name="connsiteY0" fmla="*/ 0 h 4191000"/>
              <a:gd name="connsiteX1" fmla="*/ 2908349 w 3124200"/>
              <a:gd name="connsiteY1" fmla="*/ 0 h 4191000"/>
              <a:gd name="connsiteX2" fmla="*/ 3124200 w 3124200"/>
              <a:gd name="connsiteY2" fmla="*/ 215851 h 4191000"/>
              <a:gd name="connsiteX3" fmla="*/ 3124200 w 3124200"/>
              <a:gd name="connsiteY3" fmla="*/ 3975149 h 4191000"/>
              <a:gd name="connsiteX4" fmla="*/ 2908349 w 3124200"/>
              <a:gd name="connsiteY4" fmla="*/ 4191000 h 4191000"/>
              <a:gd name="connsiteX5" fmla="*/ 0 w 3124200"/>
              <a:gd name="connsiteY5" fmla="*/ 41910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4191000">
                <a:moveTo>
                  <a:pt x="0" y="0"/>
                </a:moveTo>
                <a:lnTo>
                  <a:pt x="2908349" y="0"/>
                </a:lnTo>
                <a:cubicBezTo>
                  <a:pt x="3027560" y="0"/>
                  <a:pt x="3124200" y="96640"/>
                  <a:pt x="3124200" y="215851"/>
                </a:cubicBezTo>
                <a:lnTo>
                  <a:pt x="3124200" y="3975149"/>
                </a:lnTo>
                <a:cubicBezTo>
                  <a:pt x="3124200" y="4094360"/>
                  <a:pt x="3027560" y="4191000"/>
                  <a:pt x="2908349" y="4191000"/>
                </a:cubicBezTo>
                <a:lnTo>
                  <a:pt x="0" y="4191000"/>
                </a:lnTo>
                <a:close/>
              </a:path>
            </a:pathLst>
          </a:cu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274320" rIns="182880" bIns="274320" numCol="1" anchor="ctr" anchorCtr="0" compatLnSpc="1">
            <a:prstTxWarp prst="textNoShape">
              <a:avLst/>
            </a:prstTxWarp>
            <a:noAutofit/>
          </a:bodyPr>
          <a:lst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a:lstStyle>
          <a:p>
            <a:pPr marL="0" indent="0">
              <a:spcBef>
                <a:spcPts val="0"/>
              </a:spcBef>
              <a:spcAft>
                <a:spcPts val="2400"/>
              </a:spcAft>
              <a:buNone/>
            </a:pPr>
            <a:r>
              <a:rPr lang="pt-BR" sz="2800">
                <a:solidFill>
                  <a:prstClr val="white"/>
                </a:solidFill>
                <a:latin typeface="Arial" panose="020B0604020202020204" pitchFamily="34" charset="0"/>
                <a:cs typeface="Arial" panose="020B0604020202020204" pitchFamily="34" charset="0"/>
              </a:rPr>
              <a:t>Visite www.mylion.org</a:t>
            </a:r>
          </a:p>
          <a:p>
            <a:pPr marL="0" indent="0">
              <a:spcBef>
                <a:spcPts val="0"/>
              </a:spcBef>
              <a:spcAft>
                <a:spcPts val="2400"/>
              </a:spcAft>
              <a:buNone/>
            </a:pPr>
            <a:r>
              <a:rPr lang="pt-BR" b="1" cap="all">
                <a:solidFill>
                  <a:prstClr val="white"/>
                </a:solidFill>
                <a:latin typeface="Arial" panose="020B0604020202020204" pitchFamily="34" charset="0"/>
                <a:cs typeface="Arial" panose="020B0604020202020204" pitchFamily="34" charset="0"/>
              </a:rPr>
              <a:t>Faça o download do aplicativo</a:t>
            </a:r>
          </a:p>
          <a:p>
            <a:pPr marL="0" indent="0">
              <a:spcBef>
                <a:spcPts val="0"/>
              </a:spcBef>
              <a:spcAft>
                <a:spcPts val="1200"/>
              </a:spcAft>
              <a:buNone/>
            </a:pPr>
            <a:endParaRPr lang="en-US" sz="2400" kern="0" dirty="0">
              <a:solidFill>
                <a:prstClr val="white"/>
              </a:solidFill>
            </a:endParaRPr>
          </a:p>
          <a:p>
            <a:pPr marL="0" indent="0">
              <a:spcBef>
                <a:spcPts val="0"/>
              </a:spcBef>
              <a:spcAft>
                <a:spcPts val="1200"/>
              </a:spcAft>
              <a:buNone/>
            </a:pPr>
            <a:endParaRPr lang="en-US" sz="2400" kern="0" dirty="0">
              <a:solidFill>
                <a:prstClr val="white"/>
              </a:solidFill>
            </a:endParaRPr>
          </a:p>
          <a:p>
            <a:pPr marL="0" indent="0">
              <a:spcBef>
                <a:spcPts val="0"/>
              </a:spcBef>
              <a:spcAft>
                <a:spcPts val="1200"/>
              </a:spcAft>
              <a:buNone/>
            </a:pPr>
            <a:endParaRPr lang="en-US" sz="2400" kern="0" dirty="0">
              <a:solidFill>
                <a:prstClr val="white"/>
              </a:solidFill>
            </a:endParaRPr>
          </a:p>
        </p:txBody>
      </p:sp>
      <p:pic>
        <p:nvPicPr>
          <p:cNvPr id="1028" name="Picture 4" descr="Image result for ios app store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3211" y="3872776"/>
            <a:ext cx="2384247" cy="712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google play 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41763" y="4858975"/>
            <a:ext cx="2355272" cy="6976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8370" y="2223155"/>
            <a:ext cx="3875690" cy="651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6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p:txBody>
          <a:bodyPr>
            <a:noAutofit/>
          </a:bodyPr>
          <a:lstStyle/>
          <a:p>
            <a:r>
              <a:rPr lang="pt-BR" sz="3000">
                <a:latin typeface="Arial" panose="020B0604020202020204" pitchFamily="34" charset="0"/>
                <a:cs typeface="Arial" panose="020B0604020202020204" pitchFamily="34" charset="0"/>
              </a:rPr>
              <a:t>Explore os recursos do MyLion para web.</a:t>
            </a:r>
          </a:p>
        </p:txBody>
      </p:sp>
      <p:sp>
        <p:nvSpPr>
          <p:cNvPr id="2" name="Text Placeholder 1"/>
          <p:cNvSpPr>
            <a:spLocks noGrp="1"/>
          </p:cNvSpPr>
          <p:nvPr>
            <p:ph type="body" sz="quarter" idx="12"/>
          </p:nvPr>
        </p:nvSpPr>
        <p:spPr/>
        <p:txBody>
          <a:bodyPr>
            <a:normAutofit fontScale="92500" lnSpcReduction="10000"/>
          </a:bodyPr>
          <a:lstStyle/>
          <a:p>
            <a:r>
              <a:rPr lang="pt-BR" b="1">
                <a:latin typeface="Arial" panose="020B0604020202020204" pitchFamily="34" charset="0"/>
                <a:cs typeface="Arial" panose="020B0604020202020204" pitchFamily="34" charset="0"/>
              </a:rPr>
              <a:t>MyLion à sua maneira</a:t>
            </a:r>
          </a:p>
        </p:txBody>
      </p:sp>
    </p:spTree>
    <p:extLst>
      <p:ext uri="{BB962C8B-B14F-4D97-AF65-F5344CB8AC3E}">
        <p14:creationId xmlns:p14="http://schemas.microsoft.com/office/powerpoint/2010/main" val="1590518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400" y="304800"/>
            <a:ext cx="11379200" cy="774208"/>
          </a:xfrm>
        </p:spPr>
        <p:txBody>
          <a:bodyPr/>
          <a:lstStyle/>
          <a:p>
            <a:r>
              <a:rPr lang="pt-BR" sz="3200" b="1">
                <a:solidFill>
                  <a:srgbClr val="0A5496"/>
                </a:solidFill>
                <a:latin typeface="Arial" panose="020B0604020202020204" pitchFamily="34" charset="0"/>
                <a:cs typeface="Arial" panose="020B0604020202020204" pitchFamily="34" charset="0"/>
              </a:rPr>
              <a:t>Sua página inicial no MyLion</a:t>
            </a:r>
          </a:p>
        </p:txBody>
      </p:sp>
      <p:sp>
        <p:nvSpPr>
          <p:cNvPr id="8" name="TextBox 7"/>
          <p:cNvSpPr txBox="1"/>
          <p:nvPr/>
        </p:nvSpPr>
        <p:spPr>
          <a:xfrm>
            <a:off x="706444" y="2213856"/>
            <a:ext cx="1765193" cy="1969770"/>
          </a:xfrm>
          <a:prstGeom prst="rect">
            <a:avLst/>
          </a:prstGeom>
          <a:solidFill>
            <a:schemeClr val="bg1"/>
          </a:solidFill>
          <a:ln>
            <a:solidFill>
              <a:schemeClr val="bg1"/>
            </a:solidFill>
          </a:ln>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Veja claramente </a:t>
            </a:r>
            <a:br>
              <a:rPr lang="pt-BR" sz="1600" b="1" dirty="0">
                <a:solidFill>
                  <a:schemeClr val="tx2"/>
                </a:solidFill>
                <a:latin typeface="Arial" charset="0"/>
                <a:ea typeface="Arial" charset="0"/>
                <a:cs typeface="Arial" charset="0"/>
              </a:rPr>
            </a:br>
            <a:r>
              <a:rPr lang="pt-BR" sz="1600" b="1" dirty="0">
                <a:solidFill>
                  <a:schemeClr val="tx2"/>
                </a:solidFill>
                <a:latin typeface="Arial" charset="0"/>
                <a:ea typeface="Arial" charset="0"/>
                <a:cs typeface="Arial" charset="0"/>
              </a:rPr>
              <a:t>o impacto de Serviço</a:t>
            </a:r>
          </a:p>
          <a:p>
            <a:pPr>
              <a:spcAft>
                <a:spcPts val="1200"/>
              </a:spcAft>
            </a:pPr>
            <a:r>
              <a:rPr lang="pt-BR" sz="1150" dirty="0">
                <a:solidFill>
                  <a:schemeClr val="tx1">
                    <a:lumMod val="60000"/>
                    <a:lumOff val="40000"/>
                  </a:schemeClr>
                </a:solidFill>
                <a:latin typeface="Arial" charset="0"/>
                <a:ea typeface="Arial" charset="0"/>
                <a:cs typeface="Arial" charset="0"/>
              </a:rPr>
              <a:t>O impacto de serviço é personalizado. Sua página inicial orgulhosamente mostra suas métricas de serviço de clube.</a:t>
            </a:r>
          </a:p>
        </p:txBody>
      </p:sp>
      <p:sp>
        <p:nvSpPr>
          <p:cNvPr id="9" name="TextBox 8"/>
          <p:cNvSpPr txBox="1"/>
          <p:nvPr/>
        </p:nvSpPr>
        <p:spPr>
          <a:xfrm>
            <a:off x="699351" y="4387962"/>
            <a:ext cx="1772286" cy="2431435"/>
          </a:xfrm>
          <a:prstGeom prst="rect">
            <a:avLst/>
          </a:prstGeom>
          <a:solidFill>
            <a:schemeClr val="bg1"/>
          </a:solidFill>
          <a:ln>
            <a:solidFill>
              <a:schemeClr val="bg1"/>
            </a:solidFill>
          </a:ln>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Esteja informado</a:t>
            </a:r>
          </a:p>
          <a:p>
            <a:r>
              <a:rPr lang="pt-BR" sz="1150" dirty="0">
                <a:solidFill>
                  <a:schemeClr val="bg1">
                    <a:lumMod val="50000"/>
                  </a:schemeClr>
                </a:solidFill>
                <a:latin typeface="Arial" charset="0"/>
                <a:ea typeface="Arial" charset="0"/>
                <a:cs typeface="Arial" charset="0"/>
              </a:rPr>
              <a:t>Veja as próximas atividades de serviço do seu clube. Veja em quais atividades você está participando, junte-se àquelas que lhe interessam </a:t>
            </a:r>
            <a:r>
              <a:rPr lang="pt-BR" sz="1150" dirty="0" smtClean="0">
                <a:solidFill>
                  <a:schemeClr val="bg1">
                    <a:lumMod val="50000"/>
                  </a:schemeClr>
                </a:solidFill>
                <a:latin typeface="Arial" charset="0"/>
                <a:ea typeface="Arial" charset="0"/>
                <a:cs typeface="Arial" charset="0"/>
              </a:rPr>
              <a:t>e encerre as </a:t>
            </a:r>
            <a:r>
              <a:rPr lang="pt-BR" sz="1150" dirty="0">
                <a:solidFill>
                  <a:schemeClr val="bg1">
                    <a:lumMod val="50000"/>
                  </a:schemeClr>
                </a:solidFill>
                <a:latin typeface="Arial" charset="0"/>
                <a:ea typeface="Arial" charset="0"/>
                <a:cs typeface="Arial" charset="0"/>
              </a:rPr>
              <a:t>atividades de serviço que precisam ser reportadas.</a:t>
            </a:r>
          </a:p>
        </p:txBody>
      </p:sp>
      <p:sp>
        <p:nvSpPr>
          <p:cNvPr id="12" name="TextBox 11"/>
          <p:cNvSpPr txBox="1"/>
          <p:nvPr/>
        </p:nvSpPr>
        <p:spPr>
          <a:xfrm>
            <a:off x="9694618" y="3834975"/>
            <a:ext cx="1877086" cy="2769989"/>
          </a:xfrm>
          <a:prstGeom prst="rect">
            <a:avLst/>
          </a:prstGeom>
          <a:solidFill>
            <a:schemeClr val="bg1"/>
          </a:solidFill>
          <a:ln>
            <a:solidFill>
              <a:schemeClr val="bg1"/>
            </a:solidFill>
          </a:ln>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Continuar sua Jornada de Serviços</a:t>
            </a:r>
          </a:p>
          <a:p>
            <a:pPr marL="171450" indent="-171450">
              <a:buFont typeface="Arial" charset="0"/>
              <a:buChar char="•"/>
            </a:pPr>
            <a:r>
              <a:rPr lang="pt-BR" sz="1100" b="1" dirty="0">
                <a:solidFill>
                  <a:schemeClr val="bg1">
                    <a:lumMod val="50000"/>
                  </a:schemeClr>
                </a:solidFill>
                <a:latin typeface="Arial" charset="0"/>
                <a:ea typeface="Arial" charset="0"/>
                <a:cs typeface="Arial" charset="0"/>
              </a:rPr>
              <a:t>Aprender</a:t>
            </a:r>
            <a:r>
              <a:rPr lang="pt-BR" sz="1100" dirty="0">
                <a:solidFill>
                  <a:schemeClr val="bg1">
                    <a:lumMod val="50000"/>
                  </a:schemeClr>
                </a:solidFill>
                <a:latin typeface="Arial" charset="0"/>
                <a:ea typeface="Arial" charset="0"/>
                <a:cs typeface="Arial" charset="0"/>
              </a:rPr>
              <a:t> sobre nossas causas globais</a:t>
            </a:r>
          </a:p>
          <a:p>
            <a:pPr marL="171450" indent="-171450">
              <a:buFont typeface="Arial" charset="0"/>
              <a:buChar char="•"/>
            </a:pPr>
            <a:r>
              <a:rPr lang="pt-BR" sz="1100" b="1" dirty="0">
                <a:solidFill>
                  <a:schemeClr val="bg1">
                    <a:lumMod val="50000"/>
                  </a:schemeClr>
                </a:solidFill>
                <a:latin typeface="Arial" charset="0"/>
                <a:ea typeface="Arial" charset="0"/>
                <a:cs typeface="Arial" charset="0"/>
              </a:rPr>
              <a:t>Descobrir</a:t>
            </a:r>
            <a:r>
              <a:rPr lang="pt-BR" sz="1100" dirty="0">
                <a:solidFill>
                  <a:schemeClr val="bg1">
                    <a:lumMod val="50000"/>
                  </a:schemeClr>
                </a:solidFill>
                <a:latin typeface="Arial" charset="0"/>
                <a:ea typeface="Arial" charset="0"/>
                <a:cs typeface="Arial" charset="0"/>
              </a:rPr>
              <a:t> atividades de serviço que você pode aderir</a:t>
            </a:r>
          </a:p>
          <a:p>
            <a:pPr marL="171450" indent="-171450">
              <a:buFont typeface="Arial" charset="0"/>
              <a:buChar char="•"/>
            </a:pPr>
            <a:r>
              <a:rPr lang="pt-BR" sz="1100" b="1" dirty="0">
                <a:solidFill>
                  <a:schemeClr val="bg1">
                    <a:lumMod val="50000"/>
                  </a:schemeClr>
                </a:solidFill>
                <a:latin typeface="Arial" charset="0"/>
                <a:ea typeface="Arial" charset="0"/>
                <a:cs typeface="Arial" charset="0"/>
              </a:rPr>
              <a:t>Agir</a:t>
            </a:r>
            <a:r>
              <a:rPr lang="pt-BR" sz="1100" dirty="0">
                <a:solidFill>
                  <a:schemeClr val="bg1">
                    <a:lumMod val="50000"/>
                  </a:schemeClr>
                </a:solidFill>
                <a:latin typeface="Arial" charset="0"/>
                <a:ea typeface="Arial" charset="0"/>
                <a:cs typeface="Arial" charset="0"/>
              </a:rPr>
              <a:t> ao criar sua própria atividade de serviço</a:t>
            </a:r>
          </a:p>
          <a:p>
            <a:pPr marL="171450" indent="-171450">
              <a:buFont typeface="Arial" charset="0"/>
              <a:buChar char="•"/>
            </a:pPr>
            <a:r>
              <a:rPr lang="pt-BR" sz="1100" b="1" dirty="0">
                <a:solidFill>
                  <a:schemeClr val="bg1">
                    <a:lumMod val="50000"/>
                  </a:schemeClr>
                </a:solidFill>
                <a:latin typeface="Arial" charset="0"/>
                <a:ea typeface="Arial" charset="0"/>
                <a:cs typeface="Arial" charset="0"/>
              </a:rPr>
              <a:t>Comemorar</a:t>
            </a:r>
            <a:r>
              <a:rPr lang="pt-BR" sz="1100" dirty="0">
                <a:solidFill>
                  <a:schemeClr val="bg1">
                    <a:lumMod val="50000"/>
                  </a:schemeClr>
                </a:solidFill>
                <a:latin typeface="Arial" charset="0"/>
                <a:ea typeface="Arial" charset="0"/>
                <a:cs typeface="Arial" charset="0"/>
              </a:rPr>
              <a:t> ao compartilhar sua história e explorar as métricas de impacto de serviço.</a:t>
            </a:r>
          </a:p>
        </p:txBody>
      </p:sp>
      <p:sp>
        <p:nvSpPr>
          <p:cNvPr id="29" name="TextBox 28"/>
          <p:cNvSpPr txBox="1"/>
          <p:nvPr/>
        </p:nvSpPr>
        <p:spPr>
          <a:xfrm>
            <a:off x="9788299" y="1567205"/>
            <a:ext cx="1869992" cy="1400383"/>
          </a:xfrm>
          <a:prstGeom prst="rect">
            <a:avLst/>
          </a:prstGeom>
          <a:solidFill>
            <a:schemeClr val="bg1"/>
          </a:solidFill>
          <a:ln>
            <a:solidFill>
              <a:schemeClr val="bg1"/>
            </a:solidFill>
          </a:ln>
        </p:spPr>
        <p:txBody>
          <a:bodyPr wrap="square" rtlCol="0">
            <a:spAutoFit/>
          </a:bodyPr>
          <a:lstStyle/>
          <a:p>
            <a:pPr>
              <a:spcAft>
                <a:spcPts val="600"/>
              </a:spcAft>
            </a:pPr>
            <a:r>
              <a:rPr lang="pt-BR" sz="1600" b="1" dirty="0">
                <a:solidFill>
                  <a:schemeClr val="tx2"/>
                </a:solidFill>
                <a:latin typeface="Arial" charset="0"/>
                <a:ea typeface="Arial" charset="0"/>
                <a:cs typeface="Arial" charset="0"/>
              </a:rPr>
              <a:t>Navegue com facilidade</a:t>
            </a:r>
          </a:p>
          <a:p>
            <a:r>
              <a:rPr lang="pt-BR" sz="1200" dirty="0">
                <a:solidFill>
                  <a:schemeClr val="bg1">
                    <a:lumMod val="50000"/>
                  </a:schemeClr>
                </a:solidFill>
                <a:latin typeface="Arial" charset="0"/>
                <a:ea typeface="Arial" charset="0"/>
                <a:cs typeface="Arial" charset="0"/>
              </a:rPr>
              <a:t>Guias simples significam que você sempre sabe onde está e para onde quer ir.</a:t>
            </a:r>
          </a:p>
        </p:txBody>
      </p:sp>
      <p:sp>
        <p:nvSpPr>
          <p:cNvPr id="3" name="Right Arrow 2"/>
          <p:cNvSpPr/>
          <p:nvPr/>
        </p:nvSpPr>
        <p:spPr bwMode="auto">
          <a:xfrm>
            <a:off x="2477987" y="2464767"/>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3" name="Right Arrow 12"/>
          <p:cNvSpPr/>
          <p:nvPr/>
        </p:nvSpPr>
        <p:spPr bwMode="auto">
          <a:xfrm>
            <a:off x="2471637" y="5086006"/>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6" name="Right Arrow 15"/>
          <p:cNvSpPr/>
          <p:nvPr/>
        </p:nvSpPr>
        <p:spPr bwMode="auto">
          <a:xfrm rot="10800000">
            <a:off x="9247387" y="1701284"/>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sp>
        <p:nvSpPr>
          <p:cNvPr id="18" name="Right Arrow 17"/>
          <p:cNvSpPr/>
          <p:nvPr/>
        </p:nvSpPr>
        <p:spPr bwMode="auto">
          <a:xfrm rot="10800000">
            <a:off x="9153706" y="404966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pic>
        <p:nvPicPr>
          <p:cNvPr id="2" name="Picture 1"/>
          <p:cNvPicPr>
            <a:picLocks noChangeAspect="1"/>
          </p:cNvPicPr>
          <p:nvPr/>
        </p:nvPicPr>
        <p:blipFill>
          <a:blip r:embed="rId3"/>
          <a:stretch>
            <a:fillRect/>
          </a:stretch>
        </p:blipFill>
        <p:spPr>
          <a:xfrm>
            <a:off x="3206260" y="1497239"/>
            <a:ext cx="5853766" cy="4966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9004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t-BR" sz="3200" b="1">
                <a:solidFill>
                  <a:srgbClr val="0A5496"/>
                </a:solidFill>
                <a:latin typeface="Arial" panose="020B0604020202020204" pitchFamily="34" charset="0"/>
                <a:ea typeface="Arial" charset="0"/>
                <a:cs typeface="Arial" panose="020B0604020202020204" pitchFamily="34" charset="0"/>
              </a:rPr>
              <a:t>Descubra as atividades de serviço</a:t>
            </a:r>
          </a:p>
        </p:txBody>
      </p:sp>
      <p:sp>
        <p:nvSpPr>
          <p:cNvPr id="8" name="TextBox 7"/>
          <p:cNvSpPr txBox="1"/>
          <p:nvPr/>
        </p:nvSpPr>
        <p:spPr>
          <a:xfrm>
            <a:off x="325813" y="2071408"/>
            <a:ext cx="2049019" cy="2446824"/>
          </a:xfrm>
          <a:prstGeom prst="rect">
            <a:avLst/>
          </a:prstGeom>
          <a:solidFill>
            <a:schemeClr val="bg1"/>
          </a:solidFill>
        </p:spPr>
        <p:txBody>
          <a:bodyPr wrap="square" rtlCol="0">
            <a:spAutoFit/>
          </a:bodyPr>
          <a:lstStyle/>
          <a:p>
            <a:pPr>
              <a:spcAft>
                <a:spcPts val="600"/>
              </a:spcAft>
            </a:pPr>
            <a:r>
              <a:rPr lang="pt-BR" sz="1600" b="1" dirty="0">
                <a:solidFill>
                  <a:srgbClr val="002F87"/>
                </a:solidFill>
                <a:latin typeface="Arial" charset="0"/>
                <a:ea typeface="Arial" charset="0"/>
                <a:cs typeface="Arial" charset="0"/>
              </a:rPr>
              <a:t>Filtre as atividades para encontrar o que é o certo para você</a:t>
            </a:r>
          </a:p>
          <a:p>
            <a:r>
              <a:rPr lang="pt-BR" sz="1200" dirty="0">
                <a:solidFill>
                  <a:srgbClr val="33373B">
                    <a:lumMod val="60000"/>
                    <a:lumOff val="40000"/>
                  </a:srgbClr>
                </a:solidFill>
                <a:latin typeface="Arial" charset="0"/>
                <a:ea typeface="Arial" charset="0"/>
                <a:cs typeface="Arial" charset="0"/>
              </a:rPr>
              <a:t>Personalize sua busca para ver as atividades passadas e as próximas em cada nível de Lions. Inspire-se e junte-se a uma atividade perto de você</a:t>
            </a:r>
            <a:r>
              <a:rPr lang="pt-BR" sz="1200" dirty="0" smtClean="0">
                <a:solidFill>
                  <a:srgbClr val="33373B">
                    <a:lumMod val="60000"/>
                    <a:lumOff val="40000"/>
                  </a:srgbClr>
                </a:solidFill>
                <a:latin typeface="Arial" charset="0"/>
                <a:ea typeface="Arial" charset="0"/>
                <a:cs typeface="Arial" charset="0"/>
              </a:rPr>
              <a:t>.</a:t>
            </a:r>
          </a:p>
          <a:p>
            <a:endParaRPr lang="pt-BR" sz="1200" dirty="0">
              <a:solidFill>
                <a:srgbClr val="33373B">
                  <a:lumMod val="60000"/>
                  <a:lumOff val="40000"/>
                </a:srgbClr>
              </a:solidFill>
              <a:latin typeface="Arial" charset="0"/>
              <a:ea typeface="Arial" charset="0"/>
              <a:cs typeface="Arial" charset="0"/>
            </a:endParaRPr>
          </a:p>
        </p:txBody>
      </p:sp>
      <p:sp>
        <p:nvSpPr>
          <p:cNvPr id="16" name="Right Arrow 15"/>
          <p:cNvSpPr/>
          <p:nvPr/>
        </p:nvSpPr>
        <p:spPr bwMode="auto">
          <a:xfrm>
            <a:off x="2374832" y="2226222"/>
            <a:ext cx="540912" cy="267928"/>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smtClean="0">
              <a:solidFill>
                <a:srgbClr val="404040"/>
              </a:solidFill>
              <a:ea typeface="ヒラギノ角ゴ Pro W3" pitchFamily="8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779" y="1298133"/>
            <a:ext cx="5986599" cy="4404614"/>
          </a:xfrm>
          <a:prstGeom prst="rect">
            <a:avLst/>
          </a:prstGeom>
          <a:effectLst>
            <a:outerShdw blurRad="152400" dist="38100" dir="3600000" sx="101000" sy="101000" algn="tl" rotWithShape="0">
              <a:prstClr val="black">
                <a:alpha val="35000"/>
              </a:prstClr>
            </a:outerShdw>
          </a:effectLst>
        </p:spPr>
      </p:pic>
    </p:spTree>
    <p:extLst>
      <p:ext uri="{BB962C8B-B14F-4D97-AF65-F5344CB8AC3E}">
        <p14:creationId xmlns:p14="http://schemas.microsoft.com/office/powerpoint/2010/main" val="2803447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158</TotalTime>
  <Words>2284</Words>
  <Application>Microsoft Office PowerPoint</Application>
  <PresentationFormat>Widescreen</PresentationFormat>
  <Paragraphs>201</Paragraphs>
  <Slides>28</Slides>
  <Notes>27</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28</vt:i4>
      </vt:variant>
    </vt:vector>
  </HeadingPairs>
  <TitlesOfParts>
    <vt:vector size="51" baseType="lpstr">
      <vt:lpstr>맑은 고딕</vt:lpstr>
      <vt:lpstr>Arial</vt:lpstr>
      <vt:lpstr>Arial Hebrew Scholar</vt:lpstr>
      <vt:lpstr>Calibri</vt:lpstr>
      <vt:lpstr>Helvetica</vt:lpstr>
      <vt:lpstr>Helvetica Neue</vt:lpstr>
      <vt:lpstr>Lucida Grande</vt:lpstr>
      <vt:lpstr>Open sans</vt:lpstr>
      <vt:lpstr>Open Sans Light</vt:lpstr>
      <vt:lpstr>Open Sans Regular</vt:lpstr>
      <vt:lpstr>Segoe UI</vt:lpstr>
      <vt:lpstr>Segoe UI Light</vt:lpstr>
      <vt:lpstr>Segoe UI Semibold</vt:lpstr>
      <vt:lpstr>ヒラギノ角ゴ Pro W3</vt:lpstr>
      <vt:lpstr>2_Lions_PowerPoint_Template_June2016_Template-1</vt:lpstr>
      <vt:lpstr>3_Lions_PowerPoint_Template_June2016_Template-1</vt:lpstr>
      <vt:lpstr>Lions_PowerPoint_Template_June2016_Template-1</vt:lpstr>
      <vt:lpstr>1_Lions_PowerPoint_Template_June2016_Template-1</vt:lpstr>
      <vt:lpstr>Blue Page Number</vt:lpstr>
      <vt:lpstr>4_Lions_PowerPoint_Template_June2016_Template-1</vt:lpstr>
      <vt:lpstr>White Page Number</vt:lpstr>
      <vt:lpstr>No Page Number</vt:lpstr>
      <vt:lpstr>1_No Page Number</vt:lpstr>
      <vt:lpstr>PowerPoint Presentation</vt:lpstr>
      <vt:lpstr>PowerPoint Presentation</vt:lpstr>
      <vt:lpstr>PowerPoint Presentation</vt:lpstr>
      <vt:lpstr>PowerPoint Presentation</vt:lpstr>
      <vt:lpstr>PowerPoint Presentation</vt:lpstr>
      <vt:lpstr>Faça o download e se inscreva no aplicativo  móvel MyLion.</vt:lpstr>
      <vt:lpstr>PowerPoint Presentation</vt:lpstr>
      <vt:lpstr>Sua página inicial no MyLion</vt:lpstr>
      <vt:lpstr>Descubra as atividades de serviço</vt:lpstr>
      <vt:lpstr>Comunique-se instantaneamente</vt:lpstr>
      <vt:lpstr>PowerPoint Presentation</vt:lpstr>
      <vt:lpstr>Selecione a causa que sua atividade vai impactar.</vt:lpstr>
      <vt:lpstr>Escolha um gerenciador passo a passo de projetos para guiar seu serviço.</vt:lpstr>
      <vt:lpstr>Detalhes da atividade</vt:lpstr>
      <vt:lpstr>Convide pessoas para sua atividade de serviço </vt:lpstr>
      <vt:lpstr>Visualizar</vt:lpstr>
      <vt:lpstr>Relatório (para os dirigentes)</vt:lpstr>
      <vt:lpstr>Comemorar: explorar o impacto com o painel de métricas</vt:lpstr>
      <vt:lpstr>PowerPoint Presentation</vt:lpstr>
      <vt:lpstr>Planeje e participe de atividades de serviço no aplicativo MyLion.</vt:lpstr>
      <vt:lpstr>Crie uma atividade em movimento.</vt:lpstr>
      <vt:lpstr>Descubra sua próxima atividade de serviço e os parceiros.</vt:lpstr>
      <vt:lpstr>Reporte e comemore seu serviço (para dirigentes)</vt:lpstr>
      <vt:lpstr>Comunique-se instantaneamente.</vt:lpstr>
      <vt:lpstr>Doe para LCIF.</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MacMillen, Clare</dc:creator>
  <cp:lastModifiedBy>MacMillen, Clare</cp:lastModifiedBy>
  <cp:revision>408</cp:revision>
  <dcterms:created xsi:type="dcterms:W3CDTF">2018-05-21T23:35:47Z</dcterms:created>
  <dcterms:modified xsi:type="dcterms:W3CDTF">2019-02-06T16:50:04Z</dcterms:modified>
</cp:coreProperties>
</file>