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46"/>
  </p:notesMasterIdLst>
  <p:sldIdLst>
    <p:sldId id="256" r:id="rId3"/>
    <p:sldId id="305" r:id="rId4"/>
    <p:sldId id="257" r:id="rId5"/>
    <p:sldId id="258" r:id="rId6"/>
    <p:sldId id="259" r:id="rId7"/>
    <p:sldId id="260" r:id="rId8"/>
    <p:sldId id="261" r:id="rId9"/>
    <p:sldId id="262" r:id="rId10"/>
    <p:sldId id="263" r:id="rId11"/>
    <p:sldId id="264" r:id="rId12"/>
    <p:sldId id="265" r:id="rId13"/>
    <p:sldId id="298" r:id="rId14"/>
    <p:sldId id="299" r:id="rId15"/>
    <p:sldId id="304" r:id="rId16"/>
    <p:sldId id="266" r:id="rId17"/>
    <p:sldId id="268" r:id="rId18"/>
    <p:sldId id="269" r:id="rId19"/>
    <p:sldId id="270" r:id="rId20"/>
    <p:sldId id="271" r:id="rId21"/>
    <p:sldId id="273" r:id="rId22"/>
    <p:sldId id="274" r:id="rId23"/>
    <p:sldId id="275" r:id="rId24"/>
    <p:sldId id="276" r:id="rId25"/>
    <p:sldId id="277" r:id="rId26"/>
    <p:sldId id="279" r:id="rId27"/>
    <p:sldId id="281" r:id="rId28"/>
    <p:sldId id="282" r:id="rId29"/>
    <p:sldId id="284" r:id="rId30"/>
    <p:sldId id="286" r:id="rId31"/>
    <p:sldId id="302" r:id="rId32"/>
    <p:sldId id="301" r:id="rId33"/>
    <p:sldId id="303" r:id="rId34"/>
    <p:sldId id="287" r:id="rId35"/>
    <p:sldId id="288" r:id="rId36"/>
    <p:sldId id="289" r:id="rId37"/>
    <p:sldId id="290" r:id="rId38"/>
    <p:sldId id="291" r:id="rId39"/>
    <p:sldId id="292" r:id="rId40"/>
    <p:sldId id="293" r:id="rId41"/>
    <p:sldId id="294" r:id="rId42"/>
    <p:sldId id="295" r:id="rId43"/>
    <p:sldId id="296" r:id="rId44"/>
    <p:sldId id="29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nez, Gabriela" initials="NG" lastIdx="1" clrIdx="0">
    <p:extLst>
      <p:ext uri="{19B8F6BF-5375-455C-9EA6-DF929625EA0E}">
        <p15:presenceInfo xmlns:p15="http://schemas.microsoft.com/office/powerpoint/2012/main" userId="S-1-5-21-1659004503-1409082233-839522115-131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65969" autoAdjust="0"/>
  </p:normalViewPr>
  <p:slideViewPr>
    <p:cSldViewPr snapToGrid="0">
      <p:cViewPr varScale="1">
        <p:scale>
          <a:sx n="76" d="100"/>
          <a:sy n="76" d="100"/>
        </p:scale>
        <p:origin x="11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618A0-4C2F-4476-8442-2FB61C63CC13}"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AC084D1C-3B52-48EC-A783-35C98AA0E77A}">
      <dgm:prSet phldrT="[Text]" custT="1"/>
      <dgm:spPr/>
      <dgm:t>
        <a:bodyPr/>
        <a:lstStyle/>
        <a:p>
          <a:r>
            <a:rPr lang="en-US" sz="2000" dirty="0">
              <a:solidFill>
                <a:schemeClr val="tx1"/>
              </a:solidFill>
            </a:rPr>
            <a:t>Tell Your Story</a:t>
          </a:r>
        </a:p>
      </dgm:t>
    </dgm:pt>
    <dgm:pt modelId="{53DD44DA-3E5E-4D14-96B7-901896077EE4}" type="parTrans" cxnId="{3FAA2919-06ED-4B15-9C81-6C8B4E51328B}">
      <dgm:prSet/>
      <dgm:spPr/>
      <dgm:t>
        <a:bodyPr/>
        <a:lstStyle/>
        <a:p>
          <a:endParaRPr lang="en-US">
            <a:solidFill>
              <a:schemeClr val="tx1"/>
            </a:solidFill>
          </a:endParaRPr>
        </a:p>
      </dgm:t>
    </dgm:pt>
    <dgm:pt modelId="{14472584-1526-4B73-8ADC-B5482BD65CB7}" type="sibTrans" cxnId="{3FAA2919-06ED-4B15-9C81-6C8B4E51328B}">
      <dgm:prSet/>
      <dgm:spPr/>
      <dgm:t>
        <a:bodyPr/>
        <a:lstStyle/>
        <a:p>
          <a:endParaRPr lang="en-US">
            <a:solidFill>
              <a:schemeClr val="tx1"/>
            </a:solidFill>
          </a:endParaRPr>
        </a:p>
      </dgm:t>
    </dgm:pt>
    <dgm:pt modelId="{4201B79F-5411-4C77-A7E4-F2687BE6F385}">
      <dgm:prSet phldrT="[Text]" custT="1"/>
      <dgm:spPr/>
      <dgm:t>
        <a:bodyPr/>
        <a:lstStyle/>
        <a:p>
          <a:r>
            <a:rPr lang="en-US" sz="2000" dirty="0">
              <a:solidFill>
                <a:schemeClr val="tx1"/>
              </a:solidFill>
            </a:rPr>
            <a:t>Make a Plan</a:t>
          </a:r>
        </a:p>
      </dgm:t>
    </dgm:pt>
    <dgm:pt modelId="{62F9A0BC-3040-4184-A884-8BDAA7EE2023}" type="parTrans" cxnId="{A2A77408-508D-4C7E-B477-0D16A941D9F1}">
      <dgm:prSet/>
      <dgm:spPr/>
      <dgm:t>
        <a:bodyPr/>
        <a:lstStyle/>
        <a:p>
          <a:endParaRPr lang="en-US">
            <a:solidFill>
              <a:schemeClr val="tx1"/>
            </a:solidFill>
          </a:endParaRPr>
        </a:p>
      </dgm:t>
    </dgm:pt>
    <dgm:pt modelId="{B757E892-89A9-4BC8-8BE1-8ECA1C130DCE}" type="sibTrans" cxnId="{A2A77408-508D-4C7E-B477-0D16A941D9F1}">
      <dgm:prSet/>
      <dgm:spPr/>
      <dgm:t>
        <a:bodyPr/>
        <a:lstStyle/>
        <a:p>
          <a:endParaRPr lang="en-US">
            <a:solidFill>
              <a:schemeClr val="tx1"/>
            </a:solidFill>
          </a:endParaRPr>
        </a:p>
      </dgm:t>
    </dgm:pt>
    <dgm:pt modelId="{A84D044F-EB25-4D06-85C8-00ED85D15D32}">
      <dgm:prSet phldrT="[Text]" custT="1"/>
      <dgm:spPr/>
      <dgm:t>
        <a:bodyPr/>
        <a:lstStyle/>
        <a:p>
          <a:r>
            <a:rPr lang="en-US" sz="2000" dirty="0">
              <a:solidFill>
                <a:schemeClr val="tx1"/>
              </a:solidFill>
            </a:rPr>
            <a:t>Build a Team</a:t>
          </a:r>
        </a:p>
      </dgm:t>
    </dgm:pt>
    <dgm:pt modelId="{4542CA38-2ED5-493A-B9BE-51F86553B9C5}" type="parTrans" cxnId="{1006FE97-C641-4F7B-A386-6BEFD7273B37}">
      <dgm:prSet/>
      <dgm:spPr/>
      <dgm:t>
        <a:bodyPr/>
        <a:lstStyle/>
        <a:p>
          <a:endParaRPr lang="en-US">
            <a:solidFill>
              <a:schemeClr val="tx1"/>
            </a:solidFill>
          </a:endParaRPr>
        </a:p>
      </dgm:t>
    </dgm:pt>
    <dgm:pt modelId="{53DA4750-9141-4C57-8955-92D91FB72D25}" type="sibTrans" cxnId="{1006FE97-C641-4F7B-A386-6BEFD7273B37}">
      <dgm:prSet/>
      <dgm:spPr/>
      <dgm:t>
        <a:bodyPr/>
        <a:lstStyle/>
        <a:p>
          <a:endParaRPr lang="en-US">
            <a:solidFill>
              <a:schemeClr val="tx1"/>
            </a:solidFill>
          </a:endParaRPr>
        </a:p>
      </dgm:t>
    </dgm:pt>
    <dgm:pt modelId="{67A5D81B-321C-4577-B3EE-F3293DC03687}">
      <dgm:prSet custT="1"/>
      <dgm:spPr/>
      <dgm:t>
        <a:bodyPr/>
        <a:lstStyle/>
        <a:p>
          <a:r>
            <a:rPr lang="en-US" sz="2000" dirty="0">
              <a:solidFill>
                <a:schemeClr val="tx1"/>
              </a:solidFill>
            </a:rPr>
            <a:t>Raise Funds</a:t>
          </a:r>
        </a:p>
      </dgm:t>
    </dgm:pt>
    <dgm:pt modelId="{CBD9282F-481B-404F-B09C-CBE27F7A7E06}" type="parTrans" cxnId="{805772DC-6F13-42B4-84ED-1AEACC2C5BE3}">
      <dgm:prSet/>
      <dgm:spPr/>
      <dgm:t>
        <a:bodyPr/>
        <a:lstStyle/>
        <a:p>
          <a:endParaRPr lang="en-US">
            <a:solidFill>
              <a:schemeClr val="tx1"/>
            </a:solidFill>
          </a:endParaRPr>
        </a:p>
      </dgm:t>
    </dgm:pt>
    <dgm:pt modelId="{502C3DD5-FE21-4B67-A54F-00128B6A5B40}" type="sibTrans" cxnId="{805772DC-6F13-42B4-84ED-1AEACC2C5BE3}">
      <dgm:prSet/>
      <dgm:spPr/>
      <dgm:t>
        <a:bodyPr/>
        <a:lstStyle/>
        <a:p>
          <a:endParaRPr lang="en-US">
            <a:solidFill>
              <a:schemeClr val="tx1"/>
            </a:solidFill>
          </a:endParaRPr>
        </a:p>
      </dgm:t>
    </dgm:pt>
    <dgm:pt modelId="{B8ACB670-B30A-4241-93BE-CF2DA01B4738}" type="pres">
      <dgm:prSet presAssocID="{6B0618A0-4C2F-4476-8442-2FB61C63CC13}" presName="CompostProcess" presStyleCnt="0">
        <dgm:presLayoutVars>
          <dgm:dir/>
          <dgm:resizeHandles val="exact"/>
        </dgm:presLayoutVars>
      </dgm:prSet>
      <dgm:spPr/>
      <dgm:t>
        <a:bodyPr/>
        <a:lstStyle/>
        <a:p>
          <a:endParaRPr lang="en-US"/>
        </a:p>
      </dgm:t>
    </dgm:pt>
    <dgm:pt modelId="{44772432-840F-4850-877C-58145F5BC3A5}" type="pres">
      <dgm:prSet presAssocID="{6B0618A0-4C2F-4476-8442-2FB61C63CC13}" presName="arrow" presStyleLbl="bgShp" presStyleIdx="0" presStyleCnt="1"/>
      <dgm:spPr/>
    </dgm:pt>
    <dgm:pt modelId="{095BE432-7AFB-4197-9B83-C066E86C0D0F}" type="pres">
      <dgm:prSet presAssocID="{6B0618A0-4C2F-4476-8442-2FB61C63CC13}" presName="linearProcess" presStyleCnt="0"/>
      <dgm:spPr/>
    </dgm:pt>
    <dgm:pt modelId="{44ADCECF-B9C6-4DE8-88D2-D4359DD37B19}" type="pres">
      <dgm:prSet presAssocID="{AC084D1C-3B52-48EC-A783-35C98AA0E77A}" presName="textNode" presStyleLbl="node1" presStyleIdx="0" presStyleCnt="4">
        <dgm:presLayoutVars>
          <dgm:bulletEnabled val="1"/>
        </dgm:presLayoutVars>
      </dgm:prSet>
      <dgm:spPr/>
      <dgm:t>
        <a:bodyPr/>
        <a:lstStyle/>
        <a:p>
          <a:endParaRPr lang="en-US"/>
        </a:p>
      </dgm:t>
    </dgm:pt>
    <dgm:pt modelId="{FE40CED2-5371-4E32-8958-485BD9F5FFB4}" type="pres">
      <dgm:prSet presAssocID="{14472584-1526-4B73-8ADC-B5482BD65CB7}" presName="sibTrans" presStyleCnt="0"/>
      <dgm:spPr/>
    </dgm:pt>
    <dgm:pt modelId="{260D4328-6060-4562-850C-A53BDA79B886}" type="pres">
      <dgm:prSet presAssocID="{4201B79F-5411-4C77-A7E4-F2687BE6F385}" presName="textNode" presStyleLbl="node1" presStyleIdx="1" presStyleCnt="4">
        <dgm:presLayoutVars>
          <dgm:bulletEnabled val="1"/>
        </dgm:presLayoutVars>
      </dgm:prSet>
      <dgm:spPr/>
      <dgm:t>
        <a:bodyPr/>
        <a:lstStyle/>
        <a:p>
          <a:endParaRPr lang="en-US"/>
        </a:p>
      </dgm:t>
    </dgm:pt>
    <dgm:pt modelId="{939AAFAC-299E-467B-AF76-0069EFD7FF16}" type="pres">
      <dgm:prSet presAssocID="{B757E892-89A9-4BC8-8BE1-8ECA1C130DCE}" presName="sibTrans" presStyleCnt="0"/>
      <dgm:spPr/>
    </dgm:pt>
    <dgm:pt modelId="{6B325155-B290-4EA6-B51E-E89D4987C297}" type="pres">
      <dgm:prSet presAssocID="{A84D044F-EB25-4D06-85C8-00ED85D15D32}" presName="textNode" presStyleLbl="node1" presStyleIdx="2" presStyleCnt="4">
        <dgm:presLayoutVars>
          <dgm:bulletEnabled val="1"/>
        </dgm:presLayoutVars>
      </dgm:prSet>
      <dgm:spPr/>
      <dgm:t>
        <a:bodyPr/>
        <a:lstStyle/>
        <a:p>
          <a:endParaRPr lang="en-US"/>
        </a:p>
      </dgm:t>
    </dgm:pt>
    <dgm:pt modelId="{F519E5FD-E6C8-4356-B81A-63878169C6AD}" type="pres">
      <dgm:prSet presAssocID="{53DA4750-9141-4C57-8955-92D91FB72D25}" presName="sibTrans" presStyleCnt="0"/>
      <dgm:spPr/>
    </dgm:pt>
    <dgm:pt modelId="{6F685777-C635-40B7-91C5-C8C7488B1D3B}" type="pres">
      <dgm:prSet presAssocID="{67A5D81B-321C-4577-B3EE-F3293DC03687}" presName="textNode" presStyleLbl="node1" presStyleIdx="3" presStyleCnt="4">
        <dgm:presLayoutVars>
          <dgm:bulletEnabled val="1"/>
        </dgm:presLayoutVars>
      </dgm:prSet>
      <dgm:spPr/>
      <dgm:t>
        <a:bodyPr/>
        <a:lstStyle/>
        <a:p>
          <a:endParaRPr lang="en-US"/>
        </a:p>
      </dgm:t>
    </dgm:pt>
  </dgm:ptLst>
  <dgm:cxnLst>
    <dgm:cxn modelId="{6EC280E9-1F11-4295-B6E2-09404555F639}" type="presOf" srcId="{AC084D1C-3B52-48EC-A783-35C98AA0E77A}" destId="{44ADCECF-B9C6-4DE8-88D2-D4359DD37B19}" srcOrd="0" destOrd="0" presId="urn:microsoft.com/office/officeart/2005/8/layout/hProcess9"/>
    <dgm:cxn modelId="{805772DC-6F13-42B4-84ED-1AEACC2C5BE3}" srcId="{6B0618A0-4C2F-4476-8442-2FB61C63CC13}" destId="{67A5D81B-321C-4577-B3EE-F3293DC03687}" srcOrd="3" destOrd="0" parTransId="{CBD9282F-481B-404F-B09C-CBE27F7A7E06}" sibTransId="{502C3DD5-FE21-4B67-A54F-00128B6A5B40}"/>
    <dgm:cxn modelId="{A2A77408-508D-4C7E-B477-0D16A941D9F1}" srcId="{6B0618A0-4C2F-4476-8442-2FB61C63CC13}" destId="{4201B79F-5411-4C77-A7E4-F2687BE6F385}" srcOrd="1" destOrd="0" parTransId="{62F9A0BC-3040-4184-A884-8BDAA7EE2023}" sibTransId="{B757E892-89A9-4BC8-8BE1-8ECA1C130DCE}"/>
    <dgm:cxn modelId="{1006FE97-C641-4F7B-A386-6BEFD7273B37}" srcId="{6B0618A0-4C2F-4476-8442-2FB61C63CC13}" destId="{A84D044F-EB25-4D06-85C8-00ED85D15D32}" srcOrd="2" destOrd="0" parTransId="{4542CA38-2ED5-493A-B9BE-51F86553B9C5}" sibTransId="{53DA4750-9141-4C57-8955-92D91FB72D25}"/>
    <dgm:cxn modelId="{1D387FC1-53AA-4B8B-9D87-F090AACD4316}" type="presOf" srcId="{6B0618A0-4C2F-4476-8442-2FB61C63CC13}" destId="{B8ACB670-B30A-4241-93BE-CF2DA01B4738}" srcOrd="0" destOrd="0" presId="urn:microsoft.com/office/officeart/2005/8/layout/hProcess9"/>
    <dgm:cxn modelId="{3FAA2919-06ED-4B15-9C81-6C8B4E51328B}" srcId="{6B0618A0-4C2F-4476-8442-2FB61C63CC13}" destId="{AC084D1C-3B52-48EC-A783-35C98AA0E77A}" srcOrd="0" destOrd="0" parTransId="{53DD44DA-3E5E-4D14-96B7-901896077EE4}" sibTransId="{14472584-1526-4B73-8ADC-B5482BD65CB7}"/>
    <dgm:cxn modelId="{5B1200E0-26DC-4723-B34E-6393570D6125}" type="presOf" srcId="{4201B79F-5411-4C77-A7E4-F2687BE6F385}" destId="{260D4328-6060-4562-850C-A53BDA79B886}" srcOrd="0" destOrd="0" presId="urn:microsoft.com/office/officeart/2005/8/layout/hProcess9"/>
    <dgm:cxn modelId="{0BBA0528-C132-4FCE-A600-28E580E07D20}" type="presOf" srcId="{A84D044F-EB25-4D06-85C8-00ED85D15D32}" destId="{6B325155-B290-4EA6-B51E-E89D4987C297}" srcOrd="0" destOrd="0" presId="urn:microsoft.com/office/officeart/2005/8/layout/hProcess9"/>
    <dgm:cxn modelId="{85190E2C-9A21-4450-9311-942DBBD0CB62}" type="presOf" srcId="{67A5D81B-321C-4577-B3EE-F3293DC03687}" destId="{6F685777-C635-40B7-91C5-C8C7488B1D3B}" srcOrd="0" destOrd="0" presId="urn:microsoft.com/office/officeart/2005/8/layout/hProcess9"/>
    <dgm:cxn modelId="{CF32D266-ABA7-4D69-B22D-E845A9701539}" type="presParOf" srcId="{B8ACB670-B30A-4241-93BE-CF2DA01B4738}" destId="{44772432-840F-4850-877C-58145F5BC3A5}" srcOrd="0" destOrd="0" presId="urn:microsoft.com/office/officeart/2005/8/layout/hProcess9"/>
    <dgm:cxn modelId="{096FE911-4E84-482E-B11F-1F4F8E554EFE}" type="presParOf" srcId="{B8ACB670-B30A-4241-93BE-CF2DA01B4738}" destId="{095BE432-7AFB-4197-9B83-C066E86C0D0F}" srcOrd="1" destOrd="0" presId="urn:microsoft.com/office/officeart/2005/8/layout/hProcess9"/>
    <dgm:cxn modelId="{E37DD66D-0312-450B-B664-C7A6B76A3FC6}" type="presParOf" srcId="{095BE432-7AFB-4197-9B83-C066E86C0D0F}" destId="{44ADCECF-B9C6-4DE8-88D2-D4359DD37B19}" srcOrd="0" destOrd="0" presId="urn:microsoft.com/office/officeart/2005/8/layout/hProcess9"/>
    <dgm:cxn modelId="{DBA152B1-5D99-4865-A0A2-597AA4FBB143}" type="presParOf" srcId="{095BE432-7AFB-4197-9B83-C066E86C0D0F}" destId="{FE40CED2-5371-4E32-8958-485BD9F5FFB4}" srcOrd="1" destOrd="0" presId="urn:microsoft.com/office/officeart/2005/8/layout/hProcess9"/>
    <dgm:cxn modelId="{5C2C96A4-E8E7-41F8-91A5-579862272D1F}" type="presParOf" srcId="{095BE432-7AFB-4197-9B83-C066E86C0D0F}" destId="{260D4328-6060-4562-850C-A53BDA79B886}" srcOrd="2" destOrd="0" presId="urn:microsoft.com/office/officeart/2005/8/layout/hProcess9"/>
    <dgm:cxn modelId="{427D3107-2907-4BC4-9A64-8685912DD8ED}" type="presParOf" srcId="{095BE432-7AFB-4197-9B83-C066E86C0D0F}" destId="{939AAFAC-299E-467B-AF76-0069EFD7FF16}" srcOrd="3" destOrd="0" presId="urn:microsoft.com/office/officeart/2005/8/layout/hProcess9"/>
    <dgm:cxn modelId="{67D6CCD6-0E22-4CA4-8C60-EAE8CC2423AF}" type="presParOf" srcId="{095BE432-7AFB-4197-9B83-C066E86C0D0F}" destId="{6B325155-B290-4EA6-B51E-E89D4987C297}" srcOrd="4" destOrd="0" presId="urn:microsoft.com/office/officeart/2005/8/layout/hProcess9"/>
    <dgm:cxn modelId="{377FE093-7749-46E3-8EC6-9C75952236BD}" type="presParOf" srcId="{095BE432-7AFB-4197-9B83-C066E86C0D0F}" destId="{F519E5FD-E6C8-4356-B81A-63878169C6AD}" srcOrd="5" destOrd="0" presId="urn:microsoft.com/office/officeart/2005/8/layout/hProcess9"/>
    <dgm:cxn modelId="{5A61DD81-D6CB-4588-9A03-66CE86F871E1}" type="presParOf" srcId="{095BE432-7AFB-4197-9B83-C066E86C0D0F}" destId="{6F685777-C635-40B7-91C5-C8C7488B1D3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AFD010-C85C-49EE-8D13-5CBF41037C90}"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51281D4B-67E4-4113-9794-3AD53C887C29}">
      <dgm:prSet phldrT="[Text]" custT="1"/>
      <dgm:spPr>
        <a:xfrm>
          <a:off x="2024" y="315973"/>
          <a:ext cx="1606346" cy="963807"/>
        </a:xfrm>
      </dgm:spPr>
      <dgm:t>
        <a:bodyPr/>
        <a:lstStyle/>
        <a:p>
          <a:r>
            <a:rPr lang="en-US" sz="1800" b="0" dirty="0">
              <a:solidFill>
                <a:schemeClr val="tx1"/>
              </a:solidFill>
              <a:latin typeface="+mn-lt"/>
              <a:ea typeface="+mn-ea"/>
              <a:cs typeface="+mn-cs"/>
            </a:rPr>
            <a:t>Active, engaged members</a:t>
          </a:r>
        </a:p>
      </dgm:t>
    </dgm:pt>
    <dgm:pt modelId="{3B00476E-404C-408A-802B-D99841821423}" type="parTrans" cxnId="{C1959E42-C65D-4921-9DBE-73B36F39A31D}">
      <dgm:prSet/>
      <dgm:spPr/>
      <dgm:t>
        <a:bodyPr/>
        <a:lstStyle/>
        <a:p>
          <a:endParaRPr lang="en-US" sz="1800" b="0">
            <a:solidFill>
              <a:schemeClr val="tx1"/>
            </a:solidFill>
            <a:latin typeface="+mn-lt"/>
          </a:endParaRPr>
        </a:p>
      </dgm:t>
    </dgm:pt>
    <dgm:pt modelId="{345858AD-638A-4F31-BB94-33287292EEE0}" type="sibTrans" cxnId="{C1959E42-C65D-4921-9DBE-73B36F39A31D}">
      <dgm:prSet/>
      <dgm:spPr/>
      <dgm:t>
        <a:bodyPr/>
        <a:lstStyle/>
        <a:p>
          <a:endParaRPr lang="en-US" sz="1800" b="0">
            <a:solidFill>
              <a:schemeClr val="tx1"/>
            </a:solidFill>
            <a:latin typeface="+mn-lt"/>
          </a:endParaRPr>
        </a:p>
      </dgm:t>
    </dgm:pt>
    <dgm:pt modelId="{7BD737DB-E271-42E8-AA48-2BAABB09589E}">
      <dgm:prSet phldrT="[Text]" custT="1"/>
      <dgm:spPr>
        <a:xfrm>
          <a:off x="1769006" y="315973"/>
          <a:ext cx="1606346" cy="963807"/>
        </a:xfrm>
      </dgm:spPr>
      <dgm:t>
        <a:bodyPr/>
        <a:lstStyle/>
        <a:p>
          <a:r>
            <a:rPr lang="en-US" sz="1800" b="0">
              <a:solidFill>
                <a:schemeClr val="tx1"/>
              </a:solidFill>
              <a:latin typeface="+mn-lt"/>
              <a:ea typeface="+mn-ea"/>
              <a:cs typeface="+mn-cs"/>
            </a:rPr>
            <a:t>Committed to </a:t>
          </a:r>
          <a:r>
            <a:rPr lang="en-US" sz="1800" b="0" dirty="0">
              <a:solidFill>
                <a:schemeClr val="tx1"/>
              </a:solidFill>
              <a:latin typeface="+mn-lt"/>
              <a:ea typeface="+mn-ea"/>
              <a:cs typeface="+mn-cs"/>
            </a:rPr>
            <a:t>the causes of Campaign 100</a:t>
          </a:r>
        </a:p>
      </dgm:t>
    </dgm:pt>
    <dgm:pt modelId="{4BA031CF-919C-4746-9DD7-9B17C3083BAE}" type="parTrans" cxnId="{2D33BA98-25D6-47A4-8FDC-BF15435F90C1}">
      <dgm:prSet/>
      <dgm:spPr/>
      <dgm:t>
        <a:bodyPr/>
        <a:lstStyle/>
        <a:p>
          <a:endParaRPr lang="en-US" sz="1800" b="0">
            <a:solidFill>
              <a:schemeClr val="tx1"/>
            </a:solidFill>
            <a:latin typeface="+mn-lt"/>
          </a:endParaRPr>
        </a:p>
      </dgm:t>
    </dgm:pt>
    <dgm:pt modelId="{E6144223-1129-4240-80D7-586C87040593}" type="sibTrans" cxnId="{2D33BA98-25D6-47A4-8FDC-BF15435F90C1}">
      <dgm:prSet/>
      <dgm:spPr/>
      <dgm:t>
        <a:bodyPr/>
        <a:lstStyle/>
        <a:p>
          <a:endParaRPr lang="en-US" sz="1800" b="0">
            <a:solidFill>
              <a:schemeClr val="tx1"/>
            </a:solidFill>
            <a:latin typeface="+mn-lt"/>
          </a:endParaRPr>
        </a:p>
      </dgm:t>
    </dgm:pt>
    <dgm:pt modelId="{C1817760-50CC-4FF4-82F4-A9D1B90E51EB}">
      <dgm:prSet phldrT="[Text]" custT="1"/>
      <dgm:spPr>
        <a:xfrm>
          <a:off x="3535987" y="315973"/>
          <a:ext cx="1606346" cy="963807"/>
        </a:xfrm>
      </dgm:spPr>
      <dgm:t>
        <a:bodyPr/>
        <a:lstStyle/>
        <a:p>
          <a:r>
            <a:rPr lang="en-US" sz="1800" b="0" dirty="0">
              <a:solidFill>
                <a:schemeClr val="tx1"/>
              </a:solidFill>
              <a:latin typeface="+mn-lt"/>
              <a:ea typeface="+mn-ea"/>
              <a:cs typeface="+mn-cs"/>
            </a:rPr>
            <a:t>Willing to make a personal donation or pledge to Campaign 100</a:t>
          </a:r>
        </a:p>
      </dgm:t>
    </dgm:pt>
    <dgm:pt modelId="{CCC059A5-0EE6-45E7-90AC-92175E7AB3D9}" type="parTrans" cxnId="{A16C3E81-7896-465F-92D2-D79F633A6617}">
      <dgm:prSet/>
      <dgm:spPr/>
      <dgm:t>
        <a:bodyPr/>
        <a:lstStyle/>
        <a:p>
          <a:endParaRPr lang="en-US" sz="1800" b="0">
            <a:solidFill>
              <a:schemeClr val="tx1"/>
            </a:solidFill>
            <a:latin typeface="+mn-lt"/>
          </a:endParaRPr>
        </a:p>
      </dgm:t>
    </dgm:pt>
    <dgm:pt modelId="{180296D3-6C5B-4AB6-98CB-635726E6D7B0}" type="sibTrans" cxnId="{A16C3E81-7896-465F-92D2-D79F633A6617}">
      <dgm:prSet/>
      <dgm:spPr/>
      <dgm:t>
        <a:bodyPr/>
        <a:lstStyle/>
        <a:p>
          <a:endParaRPr lang="en-US" sz="1800" b="0">
            <a:solidFill>
              <a:schemeClr val="tx1"/>
            </a:solidFill>
            <a:latin typeface="+mn-lt"/>
          </a:endParaRPr>
        </a:p>
      </dgm:t>
    </dgm:pt>
    <dgm:pt modelId="{A9753523-8634-47FD-A6E1-E735C0E2A6F2}">
      <dgm:prSet phldrT="[Text]" custT="1"/>
      <dgm:spPr>
        <a:xfrm>
          <a:off x="5302968" y="315973"/>
          <a:ext cx="1606346" cy="963807"/>
        </a:xfrm>
      </dgm:spPr>
      <dgm:t>
        <a:bodyPr/>
        <a:lstStyle/>
        <a:p>
          <a:r>
            <a:rPr lang="en-US" sz="1800" b="0" dirty="0">
              <a:solidFill>
                <a:schemeClr val="tx1"/>
              </a:solidFill>
              <a:latin typeface="+mn-lt"/>
              <a:ea typeface="+mn-ea"/>
              <a:cs typeface="+mn-cs"/>
            </a:rPr>
            <a:t>Able to commit two to three hours per week to the campaign</a:t>
          </a:r>
        </a:p>
      </dgm:t>
    </dgm:pt>
    <dgm:pt modelId="{75582646-3F86-4E5A-8B59-787453C4AB61}" type="parTrans" cxnId="{B2BD077C-8D35-40E9-833B-23CEA57A320F}">
      <dgm:prSet/>
      <dgm:spPr/>
      <dgm:t>
        <a:bodyPr/>
        <a:lstStyle/>
        <a:p>
          <a:endParaRPr lang="en-US" sz="1800" b="0">
            <a:solidFill>
              <a:schemeClr val="tx1"/>
            </a:solidFill>
            <a:latin typeface="+mn-lt"/>
          </a:endParaRPr>
        </a:p>
      </dgm:t>
    </dgm:pt>
    <dgm:pt modelId="{5B991C0F-8466-490E-9C9A-E2D81AD3928B}" type="sibTrans" cxnId="{B2BD077C-8D35-40E9-833B-23CEA57A320F}">
      <dgm:prSet/>
      <dgm:spPr/>
      <dgm:t>
        <a:bodyPr/>
        <a:lstStyle/>
        <a:p>
          <a:endParaRPr lang="en-US" sz="1800" b="0">
            <a:solidFill>
              <a:schemeClr val="tx1"/>
            </a:solidFill>
            <a:latin typeface="+mn-lt"/>
          </a:endParaRPr>
        </a:p>
      </dgm:t>
    </dgm:pt>
    <dgm:pt modelId="{DFD1B00F-9DD9-4FC7-A1A4-3732006863AC}">
      <dgm:prSet custT="1"/>
      <dgm:spPr/>
      <dgm:t>
        <a:bodyPr/>
        <a:lstStyle/>
        <a:p>
          <a:r>
            <a:rPr lang="en-US" sz="1800" dirty="0">
              <a:solidFill>
                <a:schemeClr val="tx1"/>
              </a:solidFill>
            </a:rPr>
            <a:t>Willing to learn about and advocate for LCIF</a:t>
          </a:r>
        </a:p>
      </dgm:t>
    </dgm:pt>
    <dgm:pt modelId="{5D515751-B1B4-4650-9036-BD790E30DDB4}" type="parTrans" cxnId="{04E25F82-C265-40CF-88A5-A045B638B4BE}">
      <dgm:prSet/>
      <dgm:spPr/>
      <dgm:t>
        <a:bodyPr/>
        <a:lstStyle/>
        <a:p>
          <a:endParaRPr lang="en-US" sz="1800">
            <a:solidFill>
              <a:schemeClr val="tx1"/>
            </a:solidFill>
          </a:endParaRPr>
        </a:p>
      </dgm:t>
    </dgm:pt>
    <dgm:pt modelId="{99B101D0-A90E-4046-AD2B-B256D786F518}" type="sibTrans" cxnId="{04E25F82-C265-40CF-88A5-A045B638B4BE}">
      <dgm:prSet/>
      <dgm:spPr/>
      <dgm:t>
        <a:bodyPr/>
        <a:lstStyle/>
        <a:p>
          <a:endParaRPr lang="en-US" sz="1800">
            <a:solidFill>
              <a:schemeClr val="tx1"/>
            </a:solidFill>
          </a:endParaRPr>
        </a:p>
      </dgm:t>
    </dgm:pt>
    <dgm:pt modelId="{B1FB191E-A47B-41CC-BCE8-D3A9FBFDF3C0}" type="pres">
      <dgm:prSet presAssocID="{44AFD010-C85C-49EE-8D13-5CBF41037C90}" presName="Name0" presStyleCnt="0">
        <dgm:presLayoutVars>
          <dgm:dir/>
          <dgm:resizeHandles val="exact"/>
        </dgm:presLayoutVars>
      </dgm:prSet>
      <dgm:spPr/>
      <dgm:t>
        <a:bodyPr/>
        <a:lstStyle/>
        <a:p>
          <a:endParaRPr lang="en-US"/>
        </a:p>
      </dgm:t>
    </dgm:pt>
    <dgm:pt modelId="{BD7D2A39-13CD-4878-8505-6FE09D53178F}" type="pres">
      <dgm:prSet presAssocID="{51281D4B-67E4-4113-9794-3AD53C887C29}" presName="node" presStyleLbl="node1" presStyleIdx="0" presStyleCnt="5">
        <dgm:presLayoutVars>
          <dgm:bulletEnabled val="1"/>
        </dgm:presLayoutVars>
      </dgm:prSet>
      <dgm:spPr/>
      <dgm:t>
        <a:bodyPr/>
        <a:lstStyle/>
        <a:p>
          <a:endParaRPr lang="en-US"/>
        </a:p>
      </dgm:t>
    </dgm:pt>
    <dgm:pt modelId="{4472E4E2-C5ED-41CD-A221-16416CA32B33}" type="pres">
      <dgm:prSet presAssocID="{345858AD-638A-4F31-BB94-33287292EEE0}" presName="sibTrans" presStyleCnt="0"/>
      <dgm:spPr/>
    </dgm:pt>
    <dgm:pt modelId="{B3F0C41D-BF24-4FB3-BD6B-39883CFF6375}" type="pres">
      <dgm:prSet presAssocID="{DFD1B00F-9DD9-4FC7-A1A4-3732006863AC}" presName="node" presStyleLbl="node1" presStyleIdx="1" presStyleCnt="5">
        <dgm:presLayoutVars>
          <dgm:bulletEnabled val="1"/>
        </dgm:presLayoutVars>
      </dgm:prSet>
      <dgm:spPr/>
      <dgm:t>
        <a:bodyPr/>
        <a:lstStyle/>
        <a:p>
          <a:endParaRPr lang="en-US"/>
        </a:p>
      </dgm:t>
    </dgm:pt>
    <dgm:pt modelId="{3B07F1DB-0A53-4A5F-A099-6C4A066DADA4}" type="pres">
      <dgm:prSet presAssocID="{99B101D0-A90E-4046-AD2B-B256D786F518}" presName="sibTrans" presStyleCnt="0"/>
      <dgm:spPr/>
    </dgm:pt>
    <dgm:pt modelId="{39038ECE-61B2-4097-AB05-8AEC2E8D422A}" type="pres">
      <dgm:prSet presAssocID="{7BD737DB-E271-42E8-AA48-2BAABB09589E}" presName="node" presStyleLbl="node1" presStyleIdx="2" presStyleCnt="5">
        <dgm:presLayoutVars>
          <dgm:bulletEnabled val="1"/>
        </dgm:presLayoutVars>
      </dgm:prSet>
      <dgm:spPr/>
      <dgm:t>
        <a:bodyPr/>
        <a:lstStyle/>
        <a:p>
          <a:endParaRPr lang="en-US"/>
        </a:p>
      </dgm:t>
    </dgm:pt>
    <dgm:pt modelId="{C27D8AE1-6352-4251-9E21-72AA95308C9A}" type="pres">
      <dgm:prSet presAssocID="{E6144223-1129-4240-80D7-586C87040593}" presName="sibTrans" presStyleCnt="0"/>
      <dgm:spPr/>
    </dgm:pt>
    <dgm:pt modelId="{AA30372B-3C2B-48EC-832C-A90D32CDC4EC}" type="pres">
      <dgm:prSet presAssocID="{C1817760-50CC-4FF4-82F4-A9D1B90E51EB}" presName="node" presStyleLbl="node1" presStyleIdx="3" presStyleCnt="5">
        <dgm:presLayoutVars>
          <dgm:bulletEnabled val="1"/>
        </dgm:presLayoutVars>
      </dgm:prSet>
      <dgm:spPr/>
      <dgm:t>
        <a:bodyPr/>
        <a:lstStyle/>
        <a:p>
          <a:endParaRPr lang="en-US"/>
        </a:p>
      </dgm:t>
    </dgm:pt>
    <dgm:pt modelId="{4649CA1F-F49C-4803-A3AA-B320938B9F7E}" type="pres">
      <dgm:prSet presAssocID="{180296D3-6C5B-4AB6-98CB-635726E6D7B0}" presName="sibTrans" presStyleCnt="0"/>
      <dgm:spPr/>
    </dgm:pt>
    <dgm:pt modelId="{620EEDFF-8E8D-4682-A1DA-3CEE6553760F}" type="pres">
      <dgm:prSet presAssocID="{A9753523-8634-47FD-A6E1-E735C0E2A6F2}" presName="node" presStyleLbl="node1" presStyleIdx="4" presStyleCnt="5">
        <dgm:presLayoutVars>
          <dgm:bulletEnabled val="1"/>
        </dgm:presLayoutVars>
      </dgm:prSet>
      <dgm:spPr/>
      <dgm:t>
        <a:bodyPr/>
        <a:lstStyle/>
        <a:p>
          <a:endParaRPr lang="en-US"/>
        </a:p>
      </dgm:t>
    </dgm:pt>
  </dgm:ptLst>
  <dgm:cxnLst>
    <dgm:cxn modelId="{D700B91A-02FE-4683-89F1-4D52F97BA2E3}" type="presOf" srcId="{7BD737DB-E271-42E8-AA48-2BAABB09589E}" destId="{39038ECE-61B2-4097-AB05-8AEC2E8D422A}" srcOrd="0" destOrd="0" presId="urn:microsoft.com/office/officeart/2005/8/layout/hList6"/>
    <dgm:cxn modelId="{0352D320-EB9D-4372-A7CA-5179AEF44320}" type="presOf" srcId="{A9753523-8634-47FD-A6E1-E735C0E2A6F2}" destId="{620EEDFF-8E8D-4682-A1DA-3CEE6553760F}" srcOrd="0" destOrd="0" presId="urn:microsoft.com/office/officeart/2005/8/layout/hList6"/>
    <dgm:cxn modelId="{B2BD077C-8D35-40E9-833B-23CEA57A320F}" srcId="{44AFD010-C85C-49EE-8D13-5CBF41037C90}" destId="{A9753523-8634-47FD-A6E1-E735C0E2A6F2}" srcOrd="4" destOrd="0" parTransId="{75582646-3F86-4E5A-8B59-787453C4AB61}" sibTransId="{5B991C0F-8466-490E-9C9A-E2D81AD3928B}"/>
    <dgm:cxn modelId="{8EEEE4FF-26D1-471E-B0AA-8FE8ABE55DE5}" type="presOf" srcId="{44AFD010-C85C-49EE-8D13-5CBF41037C90}" destId="{B1FB191E-A47B-41CC-BCE8-D3A9FBFDF3C0}" srcOrd="0" destOrd="0" presId="urn:microsoft.com/office/officeart/2005/8/layout/hList6"/>
    <dgm:cxn modelId="{C1959E42-C65D-4921-9DBE-73B36F39A31D}" srcId="{44AFD010-C85C-49EE-8D13-5CBF41037C90}" destId="{51281D4B-67E4-4113-9794-3AD53C887C29}" srcOrd="0" destOrd="0" parTransId="{3B00476E-404C-408A-802B-D99841821423}" sibTransId="{345858AD-638A-4F31-BB94-33287292EEE0}"/>
    <dgm:cxn modelId="{44097FA9-F3F2-456A-816B-AA7163C0B849}" type="presOf" srcId="{51281D4B-67E4-4113-9794-3AD53C887C29}" destId="{BD7D2A39-13CD-4878-8505-6FE09D53178F}" srcOrd="0" destOrd="0" presId="urn:microsoft.com/office/officeart/2005/8/layout/hList6"/>
    <dgm:cxn modelId="{A16C3E81-7896-465F-92D2-D79F633A6617}" srcId="{44AFD010-C85C-49EE-8D13-5CBF41037C90}" destId="{C1817760-50CC-4FF4-82F4-A9D1B90E51EB}" srcOrd="3" destOrd="0" parTransId="{CCC059A5-0EE6-45E7-90AC-92175E7AB3D9}" sibTransId="{180296D3-6C5B-4AB6-98CB-635726E6D7B0}"/>
    <dgm:cxn modelId="{2D33BA98-25D6-47A4-8FDC-BF15435F90C1}" srcId="{44AFD010-C85C-49EE-8D13-5CBF41037C90}" destId="{7BD737DB-E271-42E8-AA48-2BAABB09589E}" srcOrd="2" destOrd="0" parTransId="{4BA031CF-919C-4746-9DD7-9B17C3083BAE}" sibTransId="{E6144223-1129-4240-80D7-586C87040593}"/>
    <dgm:cxn modelId="{6C555FB8-0AF1-4675-9276-2A161D212BB3}" type="presOf" srcId="{C1817760-50CC-4FF4-82F4-A9D1B90E51EB}" destId="{AA30372B-3C2B-48EC-832C-A90D32CDC4EC}" srcOrd="0" destOrd="0" presId="urn:microsoft.com/office/officeart/2005/8/layout/hList6"/>
    <dgm:cxn modelId="{36C9739A-5903-4521-B430-A6FB1DB40885}" type="presOf" srcId="{DFD1B00F-9DD9-4FC7-A1A4-3732006863AC}" destId="{B3F0C41D-BF24-4FB3-BD6B-39883CFF6375}" srcOrd="0" destOrd="0" presId="urn:microsoft.com/office/officeart/2005/8/layout/hList6"/>
    <dgm:cxn modelId="{04E25F82-C265-40CF-88A5-A045B638B4BE}" srcId="{44AFD010-C85C-49EE-8D13-5CBF41037C90}" destId="{DFD1B00F-9DD9-4FC7-A1A4-3732006863AC}" srcOrd="1" destOrd="0" parTransId="{5D515751-B1B4-4650-9036-BD790E30DDB4}" sibTransId="{99B101D0-A90E-4046-AD2B-B256D786F518}"/>
    <dgm:cxn modelId="{F16A84B4-C987-4E5C-9FD6-BC0751AAC8CC}" type="presParOf" srcId="{B1FB191E-A47B-41CC-BCE8-D3A9FBFDF3C0}" destId="{BD7D2A39-13CD-4878-8505-6FE09D53178F}" srcOrd="0" destOrd="0" presId="urn:microsoft.com/office/officeart/2005/8/layout/hList6"/>
    <dgm:cxn modelId="{DC96D9BE-B67D-4572-BA6A-18B20CAE16C7}" type="presParOf" srcId="{B1FB191E-A47B-41CC-BCE8-D3A9FBFDF3C0}" destId="{4472E4E2-C5ED-41CD-A221-16416CA32B33}" srcOrd="1" destOrd="0" presId="urn:microsoft.com/office/officeart/2005/8/layout/hList6"/>
    <dgm:cxn modelId="{A05E7821-7C1D-4317-9BAF-4B087C8849DA}" type="presParOf" srcId="{B1FB191E-A47B-41CC-BCE8-D3A9FBFDF3C0}" destId="{B3F0C41D-BF24-4FB3-BD6B-39883CFF6375}" srcOrd="2" destOrd="0" presId="urn:microsoft.com/office/officeart/2005/8/layout/hList6"/>
    <dgm:cxn modelId="{3B76FCC9-56A8-42EB-9CA2-9F0E1138274B}" type="presParOf" srcId="{B1FB191E-A47B-41CC-BCE8-D3A9FBFDF3C0}" destId="{3B07F1DB-0A53-4A5F-A099-6C4A066DADA4}" srcOrd="3" destOrd="0" presId="urn:microsoft.com/office/officeart/2005/8/layout/hList6"/>
    <dgm:cxn modelId="{54E1626A-8C5B-462B-9B8A-9A019AE9CB9E}" type="presParOf" srcId="{B1FB191E-A47B-41CC-BCE8-D3A9FBFDF3C0}" destId="{39038ECE-61B2-4097-AB05-8AEC2E8D422A}" srcOrd="4" destOrd="0" presId="urn:microsoft.com/office/officeart/2005/8/layout/hList6"/>
    <dgm:cxn modelId="{4A99420B-79EF-4B90-A583-1958022FF767}" type="presParOf" srcId="{B1FB191E-A47B-41CC-BCE8-D3A9FBFDF3C0}" destId="{C27D8AE1-6352-4251-9E21-72AA95308C9A}" srcOrd="5" destOrd="0" presId="urn:microsoft.com/office/officeart/2005/8/layout/hList6"/>
    <dgm:cxn modelId="{3A86759A-8B52-40D2-90B0-291D1D1A81F5}" type="presParOf" srcId="{B1FB191E-A47B-41CC-BCE8-D3A9FBFDF3C0}" destId="{AA30372B-3C2B-48EC-832C-A90D32CDC4EC}" srcOrd="6" destOrd="0" presId="urn:microsoft.com/office/officeart/2005/8/layout/hList6"/>
    <dgm:cxn modelId="{F709634E-D374-4389-A3BD-0CFB161E16A5}" type="presParOf" srcId="{B1FB191E-A47B-41CC-BCE8-D3A9FBFDF3C0}" destId="{4649CA1F-F49C-4803-A3AA-B320938B9F7E}" srcOrd="7" destOrd="0" presId="urn:microsoft.com/office/officeart/2005/8/layout/hList6"/>
    <dgm:cxn modelId="{E090FC72-F0E7-40A7-B4B3-E30DC8E1E51A}" type="presParOf" srcId="{B1FB191E-A47B-41CC-BCE8-D3A9FBFDF3C0}" destId="{620EEDFF-8E8D-4682-A1DA-3CEE6553760F}"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4BD1CF-A9B5-42CB-859C-9DA131FAF6C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91192D85-F181-4C9A-AEFF-EA49B0A2037C}">
      <dgm:prSet phldrT="[Text]"/>
      <dgm:spPr/>
      <dgm:t>
        <a:bodyPr/>
        <a:lstStyle/>
        <a:p>
          <a:r>
            <a:rPr lang="en-US" dirty="0">
              <a:solidFill>
                <a:schemeClr val="tx1"/>
              </a:solidFill>
            </a:rPr>
            <a:t>Schedule a regular time to speak</a:t>
          </a:r>
        </a:p>
      </dgm:t>
    </dgm:pt>
    <dgm:pt modelId="{213F8CC9-47D8-4292-A22C-7A68281C3607}" type="parTrans" cxnId="{21AA5163-9D0E-40CC-AC8E-ED22121C857E}">
      <dgm:prSet/>
      <dgm:spPr/>
      <dgm:t>
        <a:bodyPr/>
        <a:lstStyle/>
        <a:p>
          <a:endParaRPr lang="en-US">
            <a:solidFill>
              <a:schemeClr val="tx1"/>
            </a:solidFill>
          </a:endParaRPr>
        </a:p>
      </dgm:t>
    </dgm:pt>
    <dgm:pt modelId="{1A6688A4-8594-4A4B-ADF1-4EB8E870F423}" type="sibTrans" cxnId="{21AA5163-9D0E-40CC-AC8E-ED22121C857E}">
      <dgm:prSet/>
      <dgm:spPr/>
      <dgm:t>
        <a:bodyPr/>
        <a:lstStyle/>
        <a:p>
          <a:endParaRPr lang="en-US">
            <a:solidFill>
              <a:schemeClr val="tx1"/>
            </a:solidFill>
          </a:endParaRPr>
        </a:p>
      </dgm:t>
    </dgm:pt>
    <dgm:pt modelId="{A74C5594-D998-4CBC-9EE7-DEA96ED5A148}">
      <dgm:prSet phldrT="[Text]"/>
      <dgm:spPr/>
      <dgm:t>
        <a:bodyPr/>
        <a:lstStyle/>
        <a:p>
          <a:r>
            <a:rPr lang="en-US" dirty="0">
              <a:solidFill>
                <a:schemeClr val="tx1"/>
              </a:solidFill>
            </a:rPr>
            <a:t>Respond promptly to requests for information</a:t>
          </a:r>
        </a:p>
      </dgm:t>
    </dgm:pt>
    <dgm:pt modelId="{E41FFA6A-156D-4B9C-96B4-070E8488B120}" type="parTrans" cxnId="{F3AF5AAA-1EBE-4992-B03B-028F55969CFA}">
      <dgm:prSet/>
      <dgm:spPr/>
      <dgm:t>
        <a:bodyPr/>
        <a:lstStyle/>
        <a:p>
          <a:endParaRPr lang="en-US">
            <a:solidFill>
              <a:schemeClr val="tx1"/>
            </a:solidFill>
          </a:endParaRPr>
        </a:p>
      </dgm:t>
    </dgm:pt>
    <dgm:pt modelId="{33665B49-7A4E-44F2-9F21-D243918818FE}" type="sibTrans" cxnId="{F3AF5AAA-1EBE-4992-B03B-028F55969CFA}">
      <dgm:prSet/>
      <dgm:spPr/>
      <dgm:t>
        <a:bodyPr/>
        <a:lstStyle/>
        <a:p>
          <a:endParaRPr lang="en-US">
            <a:solidFill>
              <a:schemeClr val="tx1"/>
            </a:solidFill>
          </a:endParaRPr>
        </a:p>
      </dgm:t>
    </dgm:pt>
    <dgm:pt modelId="{AE0F1B7D-1614-40B9-8915-B8EA3F4B0EDA}">
      <dgm:prSet phldrT="[Text]"/>
      <dgm:spPr/>
      <dgm:t>
        <a:bodyPr/>
        <a:lstStyle/>
        <a:p>
          <a:r>
            <a:rPr lang="en-US" dirty="0">
              <a:solidFill>
                <a:schemeClr val="tx1"/>
              </a:solidFill>
            </a:rPr>
            <a:t>Join in-person meetings when possible</a:t>
          </a:r>
        </a:p>
      </dgm:t>
    </dgm:pt>
    <dgm:pt modelId="{DDD16744-A6C1-4AA5-BECE-746141F9AA8E}" type="parTrans" cxnId="{8DD6752C-7572-49C3-BBBB-560A30C258D9}">
      <dgm:prSet/>
      <dgm:spPr/>
      <dgm:t>
        <a:bodyPr/>
        <a:lstStyle/>
        <a:p>
          <a:endParaRPr lang="en-US">
            <a:solidFill>
              <a:schemeClr val="tx1"/>
            </a:solidFill>
          </a:endParaRPr>
        </a:p>
      </dgm:t>
    </dgm:pt>
    <dgm:pt modelId="{1A9FAC8C-102E-4E42-B469-3D9367272125}" type="sibTrans" cxnId="{8DD6752C-7572-49C3-BBBB-560A30C258D9}">
      <dgm:prSet/>
      <dgm:spPr/>
      <dgm:t>
        <a:bodyPr/>
        <a:lstStyle/>
        <a:p>
          <a:endParaRPr lang="en-US">
            <a:solidFill>
              <a:schemeClr val="tx1"/>
            </a:solidFill>
          </a:endParaRPr>
        </a:p>
      </dgm:t>
    </dgm:pt>
    <dgm:pt modelId="{2CA92560-A5C0-425A-9CE0-2C8528239953}">
      <dgm:prSet phldrT="[Text]"/>
      <dgm:spPr/>
      <dgm:t>
        <a:bodyPr/>
        <a:lstStyle/>
        <a:p>
          <a:r>
            <a:rPr lang="en-US" dirty="0">
              <a:solidFill>
                <a:schemeClr val="tx1"/>
              </a:solidFill>
            </a:rPr>
            <a:t>Send frequent updates</a:t>
          </a:r>
        </a:p>
      </dgm:t>
    </dgm:pt>
    <dgm:pt modelId="{0E1B0F75-E9A0-4BC6-B6B4-E8D95B7D8597}" type="parTrans" cxnId="{164405FF-6A10-4518-9A9A-E70E65AF051E}">
      <dgm:prSet/>
      <dgm:spPr/>
      <dgm:t>
        <a:bodyPr/>
        <a:lstStyle/>
        <a:p>
          <a:endParaRPr lang="en-US">
            <a:solidFill>
              <a:schemeClr val="tx1"/>
            </a:solidFill>
          </a:endParaRPr>
        </a:p>
      </dgm:t>
    </dgm:pt>
    <dgm:pt modelId="{F5CE4C11-CB6A-4589-A21D-3ABF50A13C85}" type="sibTrans" cxnId="{164405FF-6A10-4518-9A9A-E70E65AF051E}">
      <dgm:prSet/>
      <dgm:spPr/>
      <dgm:t>
        <a:bodyPr/>
        <a:lstStyle/>
        <a:p>
          <a:endParaRPr lang="en-US">
            <a:solidFill>
              <a:schemeClr val="tx1"/>
            </a:solidFill>
          </a:endParaRPr>
        </a:p>
      </dgm:t>
    </dgm:pt>
    <dgm:pt modelId="{BBAA059E-60BA-4A03-AF2A-C60054D49680}">
      <dgm:prSet phldrT="[Text]"/>
      <dgm:spPr/>
      <dgm:t>
        <a:bodyPr/>
        <a:lstStyle/>
        <a:p>
          <a:r>
            <a:rPr lang="en-US" dirty="0">
              <a:solidFill>
                <a:schemeClr val="tx1"/>
              </a:solidFill>
            </a:rPr>
            <a:t>Invite your district coordinator to attend and present at a club meeting with you</a:t>
          </a:r>
        </a:p>
      </dgm:t>
    </dgm:pt>
    <dgm:pt modelId="{3A27776F-E00B-4606-A50E-2EFF9F06B2B6}" type="parTrans" cxnId="{CC87292E-3802-44FF-832E-99E315340EFB}">
      <dgm:prSet/>
      <dgm:spPr/>
      <dgm:t>
        <a:bodyPr/>
        <a:lstStyle/>
        <a:p>
          <a:endParaRPr lang="en-US">
            <a:solidFill>
              <a:schemeClr val="tx1"/>
            </a:solidFill>
          </a:endParaRPr>
        </a:p>
      </dgm:t>
    </dgm:pt>
    <dgm:pt modelId="{99E74C52-77B9-4860-8929-759CE2FFA9E2}" type="sibTrans" cxnId="{CC87292E-3802-44FF-832E-99E315340EFB}">
      <dgm:prSet/>
      <dgm:spPr/>
      <dgm:t>
        <a:bodyPr/>
        <a:lstStyle/>
        <a:p>
          <a:endParaRPr lang="en-US">
            <a:solidFill>
              <a:schemeClr val="tx1"/>
            </a:solidFill>
          </a:endParaRPr>
        </a:p>
      </dgm:t>
    </dgm:pt>
    <dgm:pt modelId="{92D323DC-883E-4E20-B983-6C970A09919D}" type="pres">
      <dgm:prSet presAssocID="{334BD1CF-A9B5-42CB-859C-9DA131FAF6C6}" presName="diagram" presStyleCnt="0">
        <dgm:presLayoutVars>
          <dgm:dir/>
          <dgm:resizeHandles val="exact"/>
        </dgm:presLayoutVars>
      </dgm:prSet>
      <dgm:spPr/>
      <dgm:t>
        <a:bodyPr/>
        <a:lstStyle/>
        <a:p>
          <a:endParaRPr lang="en-US"/>
        </a:p>
      </dgm:t>
    </dgm:pt>
    <dgm:pt modelId="{35131680-771B-409B-8AFB-3062A441DEF2}" type="pres">
      <dgm:prSet presAssocID="{91192D85-F181-4C9A-AEFF-EA49B0A2037C}" presName="node" presStyleLbl="node1" presStyleIdx="0" presStyleCnt="5">
        <dgm:presLayoutVars>
          <dgm:bulletEnabled val="1"/>
        </dgm:presLayoutVars>
      </dgm:prSet>
      <dgm:spPr/>
      <dgm:t>
        <a:bodyPr/>
        <a:lstStyle/>
        <a:p>
          <a:endParaRPr lang="en-US"/>
        </a:p>
      </dgm:t>
    </dgm:pt>
    <dgm:pt modelId="{57BC24AE-B789-4157-91D6-0C91E024B732}" type="pres">
      <dgm:prSet presAssocID="{1A6688A4-8594-4A4B-ADF1-4EB8E870F423}" presName="sibTrans" presStyleCnt="0"/>
      <dgm:spPr/>
    </dgm:pt>
    <dgm:pt modelId="{1D7BE7F9-7BC2-4402-92AF-B3B4B697FCCE}" type="pres">
      <dgm:prSet presAssocID="{A74C5594-D998-4CBC-9EE7-DEA96ED5A148}" presName="node" presStyleLbl="node1" presStyleIdx="1" presStyleCnt="5">
        <dgm:presLayoutVars>
          <dgm:bulletEnabled val="1"/>
        </dgm:presLayoutVars>
      </dgm:prSet>
      <dgm:spPr/>
      <dgm:t>
        <a:bodyPr/>
        <a:lstStyle/>
        <a:p>
          <a:endParaRPr lang="en-US"/>
        </a:p>
      </dgm:t>
    </dgm:pt>
    <dgm:pt modelId="{CF05646F-329A-4D0F-B89D-D84DA14177A2}" type="pres">
      <dgm:prSet presAssocID="{33665B49-7A4E-44F2-9F21-D243918818FE}" presName="sibTrans" presStyleCnt="0"/>
      <dgm:spPr/>
    </dgm:pt>
    <dgm:pt modelId="{1EA7DD3C-D019-4452-BD5D-5D561BF11D3E}" type="pres">
      <dgm:prSet presAssocID="{AE0F1B7D-1614-40B9-8915-B8EA3F4B0EDA}" presName="node" presStyleLbl="node1" presStyleIdx="2" presStyleCnt="5">
        <dgm:presLayoutVars>
          <dgm:bulletEnabled val="1"/>
        </dgm:presLayoutVars>
      </dgm:prSet>
      <dgm:spPr/>
      <dgm:t>
        <a:bodyPr/>
        <a:lstStyle/>
        <a:p>
          <a:endParaRPr lang="en-US"/>
        </a:p>
      </dgm:t>
    </dgm:pt>
    <dgm:pt modelId="{E4E1BBD8-A3DB-4D7F-AFED-D37909081EC4}" type="pres">
      <dgm:prSet presAssocID="{1A9FAC8C-102E-4E42-B469-3D9367272125}" presName="sibTrans" presStyleCnt="0"/>
      <dgm:spPr/>
    </dgm:pt>
    <dgm:pt modelId="{30A0DDEA-D296-4D2C-837E-F90022F8290D}" type="pres">
      <dgm:prSet presAssocID="{2CA92560-A5C0-425A-9CE0-2C8528239953}" presName="node" presStyleLbl="node1" presStyleIdx="3" presStyleCnt="5">
        <dgm:presLayoutVars>
          <dgm:bulletEnabled val="1"/>
        </dgm:presLayoutVars>
      </dgm:prSet>
      <dgm:spPr/>
      <dgm:t>
        <a:bodyPr/>
        <a:lstStyle/>
        <a:p>
          <a:endParaRPr lang="en-US"/>
        </a:p>
      </dgm:t>
    </dgm:pt>
    <dgm:pt modelId="{EAD1F357-6AC2-411E-AA9A-4E8D251DF8B4}" type="pres">
      <dgm:prSet presAssocID="{F5CE4C11-CB6A-4589-A21D-3ABF50A13C85}" presName="sibTrans" presStyleCnt="0"/>
      <dgm:spPr/>
    </dgm:pt>
    <dgm:pt modelId="{9076AB19-2285-4C1F-AF06-2B54CB5ACB1B}" type="pres">
      <dgm:prSet presAssocID="{BBAA059E-60BA-4A03-AF2A-C60054D49680}" presName="node" presStyleLbl="node1" presStyleIdx="4" presStyleCnt="5">
        <dgm:presLayoutVars>
          <dgm:bulletEnabled val="1"/>
        </dgm:presLayoutVars>
      </dgm:prSet>
      <dgm:spPr/>
      <dgm:t>
        <a:bodyPr/>
        <a:lstStyle/>
        <a:p>
          <a:endParaRPr lang="en-US"/>
        </a:p>
      </dgm:t>
    </dgm:pt>
  </dgm:ptLst>
  <dgm:cxnLst>
    <dgm:cxn modelId="{B6D7A480-209E-4A55-925E-74470D0937C5}" type="presOf" srcId="{BBAA059E-60BA-4A03-AF2A-C60054D49680}" destId="{9076AB19-2285-4C1F-AF06-2B54CB5ACB1B}" srcOrd="0" destOrd="0" presId="urn:microsoft.com/office/officeart/2005/8/layout/default"/>
    <dgm:cxn modelId="{8DD6752C-7572-49C3-BBBB-560A30C258D9}" srcId="{334BD1CF-A9B5-42CB-859C-9DA131FAF6C6}" destId="{AE0F1B7D-1614-40B9-8915-B8EA3F4B0EDA}" srcOrd="2" destOrd="0" parTransId="{DDD16744-A6C1-4AA5-BECE-746141F9AA8E}" sibTransId="{1A9FAC8C-102E-4E42-B469-3D9367272125}"/>
    <dgm:cxn modelId="{991943A5-6C27-4EE7-B5AC-B020C4C356AC}" type="presOf" srcId="{334BD1CF-A9B5-42CB-859C-9DA131FAF6C6}" destId="{92D323DC-883E-4E20-B983-6C970A09919D}" srcOrd="0" destOrd="0" presId="urn:microsoft.com/office/officeart/2005/8/layout/default"/>
    <dgm:cxn modelId="{0DACE514-08EB-4AA7-A102-41FD0932C567}" type="presOf" srcId="{91192D85-F181-4C9A-AEFF-EA49B0A2037C}" destId="{35131680-771B-409B-8AFB-3062A441DEF2}" srcOrd="0" destOrd="0" presId="urn:microsoft.com/office/officeart/2005/8/layout/default"/>
    <dgm:cxn modelId="{CC87292E-3802-44FF-832E-99E315340EFB}" srcId="{334BD1CF-A9B5-42CB-859C-9DA131FAF6C6}" destId="{BBAA059E-60BA-4A03-AF2A-C60054D49680}" srcOrd="4" destOrd="0" parTransId="{3A27776F-E00B-4606-A50E-2EFF9F06B2B6}" sibTransId="{99E74C52-77B9-4860-8929-759CE2FFA9E2}"/>
    <dgm:cxn modelId="{164405FF-6A10-4518-9A9A-E70E65AF051E}" srcId="{334BD1CF-A9B5-42CB-859C-9DA131FAF6C6}" destId="{2CA92560-A5C0-425A-9CE0-2C8528239953}" srcOrd="3" destOrd="0" parTransId="{0E1B0F75-E9A0-4BC6-B6B4-E8D95B7D8597}" sibTransId="{F5CE4C11-CB6A-4589-A21D-3ABF50A13C85}"/>
    <dgm:cxn modelId="{21AA5163-9D0E-40CC-AC8E-ED22121C857E}" srcId="{334BD1CF-A9B5-42CB-859C-9DA131FAF6C6}" destId="{91192D85-F181-4C9A-AEFF-EA49B0A2037C}" srcOrd="0" destOrd="0" parTransId="{213F8CC9-47D8-4292-A22C-7A68281C3607}" sibTransId="{1A6688A4-8594-4A4B-ADF1-4EB8E870F423}"/>
    <dgm:cxn modelId="{B5BBF761-2615-49B8-9974-2793E20D0180}" type="presOf" srcId="{AE0F1B7D-1614-40B9-8915-B8EA3F4B0EDA}" destId="{1EA7DD3C-D019-4452-BD5D-5D561BF11D3E}" srcOrd="0" destOrd="0" presId="urn:microsoft.com/office/officeart/2005/8/layout/default"/>
    <dgm:cxn modelId="{F3AF5AAA-1EBE-4992-B03B-028F55969CFA}" srcId="{334BD1CF-A9B5-42CB-859C-9DA131FAF6C6}" destId="{A74C5594-D998-4CBC-9EE7-DEA96ED5A148}" srcOrd="1" destOrd="0" parTransId="{E41FFA6A-156D-4B9C-96B4-070E8488B120}" sibTransId="{33665B49-7A4E-44F2-9F21-D243918818FE}"/>
    <dgm:cxn modelId="{0EAB2660-FDDF-4582-AD44-CD4C5C49FE6B}" type="presOf" srcId="{2CA92560-A5C0-425A-9CE0-2C8528239953}" destId="{30A0DDEA-D296-4D2C-837E-F90022F8290D}" srcOrd="0" destOrd="0" presId="urn:microsoft.com/office/officeart/2005/8/layout/default"/>
    <dgm:cxn modelId="{4656DD11-A9DD-4744-9966-BD86057F40B1}" type="presOf" srcId="{A74C5594-D998-4CBC-9EE7-DEA96ED5A148}" destId="{1D7BE7F9-7BC2-4402-92AF-B3B4B697FCCE}" srcOrd="0" destOrd="0" presId="urn:microsoft.com/office/officeart/2005/8/layout/default"/>
    <dgm:cxn modelId="{DF5A8162-8029-4649-AE28-8BD67AAD0710}" type="presParOf" srcId="{92D323DC-883E-4E20-B983-6C970A09919D}" destId="{35131680-771B-409B-8AFB-3062A441DEF2}" srcOrd="0" destOrd="0" presId="urn:microsoft.com/office/officeart/2005/8/layout/default"/>
    <dgm:cxn modelId="{B09444EB-5AA5-4FBB-B631-D57FF2654D9E}" type="presParOf" srcId="{92D323DC-883E-4E20-B983-6C970A09919D}" destId="{57BC24AE-B789-4157-91D6-0C91E024B732}" srcOrd="1" destOrd="0" presId="urn:microsoft.com/office/officeart/2005/8/layout/default"/>
    <dgm:cxn modelId="{B0278868-18FE-4A3F-844E-968856074C37}" type="presParOf" srcId="{92D323DC-883E-4E20-B983-6C970A09919D}" destId="{1D7BE7F9-7BC2-4402-92AF-B3B4B697FCCE}" srcOrd="2" destOrd="0" presId="urn:microsoft.com/office/officeart/2005/8/layout/default"/>
    <dgm:cxn modelId="{1663C05D-0752-4F64-8FE6-46558D501D03}" type="presParOf" srcId="{92D323DC-883E-4E20-B983-6C970A09919D}" destId="{CF05646F-329A-4D0F-B89D-D84DA14177A2}" srcOrd="3" destOrd="0" presId="urn:microsoft.com/office/officeart/2005/8/layout/default"/>
    <dgm:cxn modelId="{D880EB59-0B3E-4A6E-BEB4-C104EDC1D5F7}" type="presParOf" srcId="{92D323DC-883E-4E20-B983-6C970A09919D}" destId="{1EA7DD3C-D019-4452-BD5D-5D561BF11D3E}" srcOrd="4" destOrd="0" presId="urn:microsoft.com/office/officeart/2005/8/layout/default"/>
    <dgm:cxn modelId="{1EB379DA-259C-4113-886E-38ABE45357C5}" type="presParOf" srcId="{92D323DC-883E-4E20-B983-6C970A09919D}" destId="{E4E1BBD8-A3DB-4D7F-AFED-D37909081EC4}" srcOrd="5" destOrd="0" presId="urn:microsoft.com/office/officeart/2005/8/layout/default"/>
    <dgm:cxn modelId="{DD74F0CA-76EB-43D2-B70B-F6C17B34F691}" type="presParOf" srcId="{92D323DC-883E-4E20-B983-6C970A09919D}" destId="{30A0DDEA-D296-4D2C-837E-F90022F8290D}" srcOrd="6" destOrd="0" presId="urn:microsoft.com/office/officeart/2005/8/layout/default"/>
    <dgm:cxn modelId="{88BADAB0-2A5D-46E9-858E-F24B158EED56}" type="presParOf" srcId="{92D323DC-883E-4E20-B983-6C970A09919D}" destId="{EAD1F357-6AC2-411E-AA9A-4E8D251DF8B4}" srcOrd="7" destOrd="0" presId="urn:microsoft.com/office/officeart/2005/8/layout/default"/>
    <dgm:cxn modelId="{757E3D85-ACC7-45A8-93DF-70D0E6C55930}" type="presParOf" srcId="{92D323DC-883E-4E20-B983-6C970A09919D}" destId="{9076AB19-2285-4C1F-AF06-2B54CB5ACB1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78F267-0B10-43A3-B69C-4B84863A042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55BC675-31FA-4876-B357-AD1C50D42162}">
      <dgm:prSet phldrT="[Text]"/>
      <dgm:spPr/>
      <dgm:t>
        <a:bodyPr/>
        <a:lstStyle/>
        <a:p>
          <a:r>
            <a:rPr lang="en-US" dirty="0">
              <a:solidFill>
                <a:schemeClr val="tx1"/>
              </a:solidFill>
            </a:rPr>
            <a:t>Individual member giving</a:t>
          </a:r>
        </a:p>
      </dgm:t>
    </dgm:pt>
    <dgm:pt modelId="{D1F5C469-CBB5-4638-A25F-CDB9C1AC4343}" type="parTrans" cxnId="{C8A9F874-B26E-471E-BFC3-A357A87425EC}">
      <dgm:prSet/>
      <dgm:spPr/>
      <dgm:t>
        <a:bodyPr/>
        <a:lstStyle/>
        <a:p>
          <a:endParaRPr lang="en-US">
            <a:solidFill>
              <a:schemeClr val="tx1"/>
            </a:solidFill>
          </a:endParaRPr>
        </a:p>
      </dgm:t>
    </dgm:pt>
    <dgm:pt modelId="{F2EC79DA-73CF-4E01-9EFB-F394B80A875D}" type="sibTrans" cxnId="{C8A9F874-B26E-471E-BFC3-A357A87425EC}">
      <dgm:prSet/>
      <dgm:spPr/>
      <dgm:t>
        <a:bodyPr/>
        <a:lstStyle/>
        <a:p>
          <a:endParaRPr lang="en-US">
            <a:solidFill>
              <a:schemeClr val="tx1"/>
            </a:solidFill>
          </a:endParaRPr>
        </a:p>
      </dgm:t>
    </dgm:pt>
    <dgm:pt modelId="{BBF5A65C-EBFE-4637-949B-F194ADF646E6}">
      <dgm:prSet phldrT="[Text]"/>
      <dgm:spPr/>
      <dgm:t>
        <a:bodyPr/>
        <a:lstStyle/>
        <a:p>
          <a:r>
            <a:rPr lang="en-US" dirty="0">
              <a:solidFill>
                <a:schemeClr val="tx1"/>
              </a:solidFill>
            </a:rPr>
            <a:t>Fundraising events</a:t>
          </a:r>
        </a:p>
      </dgm:t>
    </dgm:pt>
    <dgm:pt modelId="{09820BE4-ADD8-4FB0-8F9F-D7A9F1B0F3B1}" type="parTrans" cxnId="{664D833F-9FD3-46DE-84D7-8BA2F9556019}">
      <dgm:prSet/>
      <dgm:spPr/>
      <dgm:t>
        <a:bodyPr/>
        <a:lstStyle/>
        <a:p>
          <a:endParaRPr lang="en-US">
            <a:solidFill>
              <a:schemeClr val="tx1"/>
            </a:solidFill>
          </a:endParaRPr>
        </a:p>
      </dgm:t>
    </dgm:pt>
    <dgm:pt modelId="{A86AD20C-524F-44CD-9F9B-28EE6294310E}" type="sibTrans" cxnId="{664D833F-9FD3-46DE-84D7-8BA2F9556019}">
      <dgm:prSet/>
      <dgm:spPr/>
      <dgm:t>
        <a:bodyPr/>
        <a:lstStyle/>
        <a:p>
          <a:endParaRPr lang="en-US">
            <a:solidFill>
              <a:schemeClr val="tx1"/>
            </a:solidFill>
          </a:endParaRPr>
        </a:p>
      </dgm:t>
    </dgm:pt>
    <dgm:pt modelId="{B35AA9FD-F2E4-4319-9FBB-6C484C86D97A}">
      <dgm:prSet phldrT="[Text]"/>
      <dgm:spPr/>
      <dgm:t>
        <a:bodyPr/>
        <a:lstStyle/>
        <a:p>
          <a:r>
            <a:rPr lang="en-US" dirty="0">
              <a:solidFill>
                <a:schemeClr val="tx1"/>
              </a:solidFill>
            </a:rPr>
            <a:t>Club treasury gifts</a:t>
          </a:r>
        </a:p>
      </dgm:t>
    </dgm:pt>
    <dgm:pt modelId="{6D16C524-1900-4DB9-B3E7-38F8FE65212D}" type="parTrans" cxnId="{824180FF-C4B0-4B30-9C03-B28F450FB1CC}">
      <dgm:prSet/>
      <dgm:spPr/>
      <dgm:t>
        <a:bodyPr/>
        <a:lstStyle/>
        <a:p>
          <a:endParaRPr lang="en-US">
            <a:solidFill>
              <a:schemeClr val="tx1"/>
            </a:solidFill>
          </a:endParaRPr>
        </a:p>
      </dgm:t>
    </dgm:pt>
    <dgm:pt modelId="{D66FC144-FB5E-47E7-8988-0DF9870298A8}" type="sibTrans" cxnId="{824180FF-C4B0-4B30-9C03-B28F450FB1CC}">
      <dgm:prSet/>
      <dgm:spPr/>
      <dgm:t>
        <a:bodyPr/>
        <a:lstStyle/>
        <a:p>
          <a:endParaRPr lang="en-US">
            <a:solidFill>
              <a:schemeClr val="tx1"/>
            </a:solidFill>
          </a:endParaRPr>
        </a:p>
      </dgm:t>
    </dgm:pt>
    <dgm:pt modelId="{7311D03C-DABE-4734-8D92-1E7F54D7853C}">
      <dgm:prSet phldrT="[Text]"/>
      <dgm:spPr/>
      <dgm:t>
        <a:bodyPr/>
        <a:lstStyle/>
        <a:p>
          <a:r>
            <a:rPr lang="en-US" dirty="0">
              <a:solidFill>
                <a:schemeClr val="tx1"/>
              </a:solidFill>
            </a:rPr>
            <a:t>Local businesses and non-Lions</a:t>
          </a:r>
        </a:p>
      </dgm:t>
    </dgm:pt>
    <dgm:pt modelId="{021B56B5-1D70-44FF-A158-786953D9552C}" type="parTrans" cxnId="{1E6F0EA6-3BC9-4D22-8AA7-55DF23756599}">
      <dgm:prSet/>
      <dgm:spPr/>
      <dgm:t>
        <a:bodyPr/>
        <a:lstStyle/>
        <a:p>
          <a:endParaRPr lang="en-US">
            <a:solidFill>
              <a:schemeClr val="tx1"/>
            </a:solidFill>
          </a:endParaRPr>
        </a:p>
      </dgm:t>
    </dgm:pt>
    <dgm:pt modelId="{382BC6DE-BAB8-4324-BD0D-7C2333840F70}" type="sibTrans" cxnId="{1E6F0EA6-3BC9-4D22-8AA7-55DF23756599}">
      <dgm:prSet/>
      <dgm:spPr/>
      <dgm:t>
        <a:bodyPr/>
        <a:lstStyle/>
        <a:p>
          <a:endParaRPr lang="en-US">
            <a:solidFill>
              <a:schemeClr val="tx1"/>
            </a:solidFill>
          </a:endParaRPr>
        </a:p>
      </dgm:t>
    </dgm:pt>
    <dgm:pt modelId="{40FFB688-9CA8-47B8-BCA3-2B862811E95F}" type="pres">
      <dgm:prSet presAssocID="{4778F267-0B10-43A3-B69C-4B84863A0428}" presName="diagram" presStyleCnt="0">
        <dgm:presLayoutVars>
          <dgm:dir/>
          <dgm:resizeHandles val="exact"/>
        </dgm:presLayoutVars>
      </dgm:prSet>
      <dgm:spPr/>
      <dgm:t>
        <a:bodyPr/>
        <a:lstStyle/>
        <a:p>
          <a:endParaRPr lang="en-US"/>
        </a:p>
      </dgm:t>
    </dgm:pt>
    <dgm:pt modelId="{9B5A6BBD-BFB2-41E0-A901-20DBF816A342}" type="pres">
      <dgm:prSet presAssocID="{E55BC675-31FA-4876-B357-AD1C50D42162}" presName="node" presStyleLbl="node1" presStyleIdx="0" presStyleCnt="4">
        <dgm:presLayoutVars>
          <dgm:bulletEnabled val="1"/>
        </dgm:presLayoutVars>
      </dgm:prSet>
      <dgm:spPr/>
      <dgm:t>
        <a:bodyPr/>
        <a:lstStyle/>
        <a:p>
          <a:endParaRPr lang="en-US"/>
        </a:p>
      </dgm:t>
    </dgm:pt>
    <dgm:pt modelId="{9C2FE815-B8A2-44D7-9631-441C235F34B4}" type="pres">
      <dgm:prSet presAssocID="{F2EC79DA-73CF-4E01-9EFB-F394B80A875D}" presName="sibTrans" presStyleCnt="0"/>
      <dgm:spPr/>
    </dgm:pt>
    <dgm:pt modelId="{25F955FD-25C2-4561-9E1F-29C67B42574D}" type="pres">
      <dgm:prSet presAssocID="{BBF5A65C-EBFE-4637-949B-F194ADF646E6}" presName="node" presStyleLbl="node1" presStyleIdx="1" presStyleCnt="4">
        <dgm:presLayoutVars>
          <dgm:bulletEnabled val="1"/>
        </dgm:presLayoutVars>
      </dgm:prSet>
      <dgm:spPr/>
      <dgm:t>
        <a:bodyPr/>
        <a:lstStyle/>
        <a:p>
          <a:endParaRPr lang="en-US"/>
        </a:p>
      </dgm:t>
    </dgm:pt>
    <dgm:pt modelId="{E1DEBE92-7545-4B20-BACE-21902CBFE63C}" type="pres">
      <dgm:prSet presAssocID="{A86AD20C-524F-44CD-9F9B-28EE6294310E}" presName="sibTrans" presStyleCnt="0"/>
      <dgm:spPr/>
    </dgm:pt>
    <dgm:pt modelId="{8294F782-E9D2-43EB-BBF4-F03E9D39C89B}" type="pres">
      <dgm:prSet presAssocID="{B35AA9FD-F2E4-4319-9FBB-6C484C86D97A}" presName="node" presStyleLbl="node1" presStyleIdx="2" presStyleCnt="4">
        <dgm:presLayoutVars>
          <dgm:bulletEnabled val="1"/>
        </dgm:presLayoutVars>
      </dgm:prSet>
      <dgm:spPr/>
      <dgm:t>
        <a:bodyPr/>
        <a:lstStyle/>
        <a:p>
          <a:endParaRPr lang="en-US"/>
        </a:p>
      </dgm:t>
    </dgm:pt>
    <dgm:pt modelId="{740271F2-D209-4DB4-BF68-8A93CC8F72B4}" type="pres">
      <dgm:prSet presAssocID="{D66FC144-FB5E-47E7-8988-0DF9870298A8}" presName="sibTrans" presStyleCnt="0"/>
      <dgm:spPr/>
    </dgm:pt>
    <dgm:pt modelId="{E19D0B52-7963-462E-8FAE-814EC596BA23}" type="pres">
      <dgm:prSet presAssocID="{7311D03C-DABE-4734-8D92-1E7F54D7853C}" presName="node" presStyleLbl="node1" presStyleIdx="3" presStyleCnt="4">
        <dgm:presLayoutVars>
          <dgm:bulletEnabled val="1"/>
        </dgm:presLayoutVars>
      </dgm:prSet>
      <dgm:spPr/>
      <dgm:t>
        <a:bodyPr/>
        <a:lstStyle/>
        <a:p>
          <a:endParaRPr lang="en-US"/>
        </a:p>
      </dgm:t>
    </dgm:pt>
  </dgm:ptLst>
  <dgm:cxnLst>
    <dgm:cxn modelId="{BEBA13DB-9C27-416D-929C-9D7A95A74554}" type="presOf" srcId="{7311D03C-DABE-4734-8D92-1E7F54D7853C}" destId="{E19D0B52-7963-462E-8FAE-814EC596BA23}" srcOrd="0" destOrd="0" presId="urn:microsoft.com/office/officeart/2005/8/layout/default"/>
    <dgm:cxn modelId="{1B1F76AB-DCC1-457A-A663-705EF556F78B}" type="presOf" srcId="{4778F267-0B10-43A3-B69C-4B84863A0428}" destId="{40FFB688-9CA8-47B8-BCA3-2B862811E95F}" srcOrd="0" destOrd="0" presId="urn:microsoft.com/office/officeart/2005/8/layout/default"/>
    <dgm:cxn modelId="{E09D7148-B387-4B7B-ADD0-5F096BE3DE55}" type="presOf" srcId="{BBF5A65C-EBFE-4637-949B-F194ADF646E6}" destId="{25F955FD-25C2-4561-9E1F-29C67B42574D}" srcOrd="0" destOrd="0" presId="urn:microsoft.com/office/officeart/2005/8/layout/default"/>
    <dgm:cxn modelId="{664D833F-9FD3-46DE-84D7-8BA2F9556019}" srcId="{4778F267-0B10-43A3-B69C-4B84863A0428}" destId="{BBF5A65C-EBFE-4637-949B-F194ADF646E6}" srcOrd="1" destOrd="0" parTransId="{09820BE4-ADD8-4FB0-8F9F-D7A9F1B0F3B1}" sibTransId="{A86AD20C-524F-44CD-9F9B-28EE6294310E}"/>
    <dgm:cxn modelId="{E7D89089-9861-4AF6-B033-7E6BD708D1BB}" type="presOf" srcId="{E55BC675-31FA-4876-B357-AD1C50D42162}" destId="{9B5A6BBD-BFB2-41E0-A901-20DBF816A342}" srcOrd="0" destOrd="0" presId="urn:microsoft.com/office/officeart/2005/8/layout/default"/>
    <dgm:cxn modelId="{C8A9F874-B26E-471E-BFC3-A357A87425EC}" srcId="{4778F267-0B10-43A3-B69C-4B84863A0428}" destId="{E55BC675-31FA-4876-B357-AD1C50D42162}" srcOrd="0" destOrd="0" parTransId="{D1F5C469-CBB5-4638-A25F-CDB9C1AC4343}" sibTransId="{F2EC79DA-73CF-4E01-9EFB-F394B80A875D}"/>
    <dgm:cxn modelId="{66EC9EDF-F014-4432-8A68-32B849D29B3C}" type="presOf" srcId="{B35AA9FD-F2E4-4319-9FBB-6C484C86D97A}" destId="{8294F782-E9D2-43EB-BBF4-F03E9D39C89B}" srcOrd="0" destOrd="0" presId="urn:microsoft.com/office/officeart/2005/8/layout/default"/>
    <dgm:cxn modelId="{824180FF-C4B0-4B30-9C03-B28F450FB1CC}" srcId="{4778F267-0B10-43A3-B69C-4B84863A0428}" destId="{B35AA9FD-F2E4-4319-9FBB-6C484C86D97A}" srcOrd="2" destOrd="0" parTransId="{6D16C524-1900-4DB9-B3E7-38F8FE65212D}" sibTransId="{D66FC144-FB5E-47E7-8988-0DF9870298A8}"/>
    <dgm:cxn modelId="{1E6F0EA6-3BC9-4D22-8AA7-55DF23756599}" srcId="{4778F267-0B10-43A3-B69C-4B84863A0428}" destId="{7311D03C-DABE-4734-8D92-1E7F54D7853C}" srcOrd="3" destOrd="0" parTransId="{021B56B5-1D70-44FF-A158-786953D9552C}" sibTransId="{382BC6DE-BAB8-4324-BD0D-7C2333840F70}"/>
    <dgm:cxn modelId="{37881D05-5975-40F9-A637-2079506693EF}" type="presParOf" srcId="{40FFB688-9CA8-47B8-BCA3-2B862811E95F}" destId="{9B5A6BBD-BFB2-41E0-A901-20DBF816A342}" srcOrd="0" destOrd="0" presId="urn:microsoft.com/office/officeart/2005/8/layout/default"/>
    <dgm:cxn modelId="{0376BCF6-6082-4DA1-B128-686C961C9936}" type="presParOf" srcId="{40FFB688-9CA8-47B8-BCA3-2B862811E95F}" destId="{9C2FE815-B8A2-44D7-9631-441C235F34B4}" srcOrd="1" destOrd="0" presId="urn:microsoft.com/office/officeart/2005/8/layout/default"/>
    <dgm:cxn modelId="{B3A5E730-8206-4C44-B49B-8F7D7363BB0D}" type="presParOf" srcId="{40FFB688-9CA8-47B8-BCA3-2B862811E95F}" destId="{25F955FD-25C2-4561-9E1F-29C67B42574D}" srcOrd="2" destOrd="0" presId="urn:microsoft.com/office/officeart/2005/8/layout/default"/>
    <dgm:cxn modelId="{FBA6FCCA-50CB-4B50-A8F0-FADEAB393EC0}" type="presParOf" srcId="{40FFB688-9CA8-47B8-BCA3-2B862811E95F}" destId="{E1DEBE92-7545-4B20-BACE-21902CBFE63C}" srcOrd="3" destOrd="0" presId="urn:microsoft.com/office/officeart/2005/8/layout/default"/>
    <dgm:cxn modelId="{3FD1B0CF-D2B2-4FF5-BF81-116532CD98AE}" type="presParOf" srcId="{40FFB688-9CA8-47B8-BCA3-2B862811E95F}" destId="{8294F782-E9D2-43EB-BBF4-F03E9D39C89B}" srcOrd="4" destOrd="0" presId="urn:microsoft.com/office/officeart/2005/8/layout/default"/>
    <dgm:cxn modelId="{9D917B3C-BA2F-4A9C-A44A-61A470CFF3C9}" type="presParOf" srcId="{40FFB688-9CA8-47B8-BCA3-2B862811E95F}" destId="{740271F2-D209-4DB4-BF68-8A93CC8F72B4}" srcOrd="5" destOrd="0" presId="urn:microsoft.com/office/officeart/2005/8/layout/default"/>
    <dgm:cxn modelId="{8FFEEA3F-3023-489C-803A-7555F997ADE6}" type="presParOf" srcId="{40FFB688-9CA8-47B8-BCA3-2B862811E95F}" destId="{E19D0B52-7963-462E-8FAE-814EC596BA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EFEE1AF-1B17-41ED-BA97-72A35CE792B4}" type="doc">
      <dgm:prSet loTypeId="urn:microsoft.com/office/officeart/2005/8/layout/venn3" loCatId="relationship" qsTypeId="urn:microsoft.com/office/officeart/2005/8/quickstyle/simple1" qsCatId="simple" csTypeId="urn:microsoft.com/office/officeart/2005/8/colors/colorful5" csCatId="colorful" phldr="1"/>
      <dgm:spPr/>
    </dgm:pt>
    <dgm:pt modelId="{669BA42E-15A2-4670-BA29-CDF47A8E1430}">
      <dgm:prSet phldrT="[Text]"/>
      <dgm:spPr/>
      <dgm:t>
        <a:bodyPr/>
        <a:lstStyle/>
        <a:p>
          <a:r>
            <a:rPr lang="en-US" dirty="0"/>
            <a:t>Make your own donation first</a:t>
          </a:r>
        </a:p>
      </dgm:t>
    </dgm:pt>
    <dgm:pt modelId="{83094B37-C781-455E-B9F0-FE0C856491F9}" type="parTrans" cxnId="{A9E42B1E-7127-47F0-9C36-2C2ED67A00FC}">
      <dgm:prSet/>
      <dgm:spPr/>
      <dgm:t>
        <a:bodyPr/>
        <a:lstStyle/>
        <a:p>
          <a:endParaRPr lang="en-US"/>
        </a:p>
      </dgm:t>
    </dgm:pt>
    <dgm:pt modelId="{9F9B0262-BA74-46F3-AEFA-8266DA8AC508}" type="sibTrans" cxnId="{A9E42B1E-7127-47F0-9C36-2C2ED67A00FC}">
      <dgm:prSet/>
      <dgm:spPr/>
      <dgm:t>
        <a:bodyPr/>
        <a:lstStyle/>
        <a:p>
          <a:endParaRPr lang="en-US"/>
        </a:p>
      </dgm:t>
    </dgm:pt>
    <dgm:pt modelId="{F19E2397-3348-450C-92A4-DFA834964888}">
      <dgm:prSet phldrT="[Text]"/>
      <dgm:spPr/>
      <dgm:t>
        <a:bodyPr/>
        <a:lstStyle/>
        <a:p>
          <a:r>
            <a:rPr lang="en-US" dirty="0"/>
            <a:t>Make it easy</a:t>
          </a:r>
        </a:p>
      </dgm:t>
    </dgm:pt>
    <dgm:pt modelId="{CFDE8DCF-75D7-46EC-BA37-5CF6BA771B0C}" type="parTrans" cxnId="{63CE7C8A-C145-4A04-A341-186C2988EEC0}">
      <dgm:prSet/>
      <dgm:spPr/>
      <dgm:t>
        <a:bodyPr/>
        <a:lstStyle/>
        <a:p>
          <a:endParaRPr lang="en-US"/>
        </a:p>
      </dgm:t>
    </dgm:pt>
    <dgm:pt modelId="{8380E5D0-9332-40B9-9FC1-518397F465FF}" type="sibTrans" cxnId="{63CE7C8A-C145-4A04-A341-186C2988EEC0}">
      <dgm:prSet/>
      <dgm:spPr/>
      <dgm:t>
        <a:bodyPr/>
        <a:lstStyle/>
        <a:p>
          <a:endParaRPr lang="en-US"/>
        </a:p>
      </dgm:t>
    </dgm:pt>
    <dgm:pt modelId="{B4ABD1AC-EE65-46D4-A4AA-7140EA4209E1}">
      <dgm:prSet phldrT="[Text]"/>
      <dgm:spPr/>
      <dgm:t>
        <a:bodyPr/>
        <a:lstStyle/>
        <a:p>
          <a:r>
            <a:rPr lang="en-US" dirty="0"/>
            <a:t>Make it manageable</a:t>
          </a:r>
        </a:p>
      </dgm:t>
    </dgm:pt>
    <dgm:pt modelId="{E893A464-2F5D-4331-A5B1-B471907122B3}" type="parTrans" cxnId="{135EB9D4-026E-42C8-8796-FE6CD5CB6D37}">
      <dgm:prSet/>
      <dgm:spPr/>
      <dgm:t>
        <a:bodyPr/>
        <a:lstStyle/>
        <a:p>
          <a:endParaRPr lang="en-US"/>
        </a:p>
      </dgm:t>
    </dgm:pt>
    <dgm:pt modelId="{7D403398-A192-4FD2-94A9-8D5C45E8DA8D}" type="sibTrans" cxnId="{135EB9D4-026E-42C8-8796-FE6CD5CB6D37}">
      <dgm:prSet/>
      <dgm:spPr/>
      <dgm:t>
        <a:bodyPr/>
        <a:lstStyle/>
        <a:p>
          <a:endParaRPr lang="en-US"/>
        </a:p>
      </dgm:t>
    </dgm:pt>
    <dgm:pt modelId="{33F5530E-E887-4A5E-A05E-E4635509D12E}">
      <dgm:prSet/>
      <dgm:spPr/>
      <dgm:t>
        <a:bodyPr/>
        <a:lstStyle/>
        <a:p>
          <a:r>
            <a:rPr lang="en-US" dirty="0"/>
            <a:t>Make it personal</a:t>
          </a:r>
        </a:p>
      </dgm:t>
    </dgm:pt>
    <dgm:pt modelId="{ACE058E7-E01C-48C4-AC5A-5BEA7645F739}" type="parTrans" cxnId="{AFB06161-B393-4B76-8C37-C6492D5E034D}">
      <dgm:prSet/>
      <dgm:spPr/>
      <dgm:t>
        <a:bodyPr/>
        <a:lstStyle/>
        <a:p>
          <a:endParaRPr lang="en-US"/>
        </a:p>
      </dgm:t>
    </dgm:pt>
    <dgm:pt modelId="{EFEA60AD-9E4B-4F17-9FF6-3946F91F8AB4}" type="sibTrans" cxnId="{AFB06161-B393-4B76-8C37-C6492D5E034D}">
      <dgm:prSet/>
      <dgm:spPr/>
      <dgm:t>
        <a:bodyPr/>
        <a:lstStyle/>
        <a:p>
          <a:endParaRPr lang="en-US"/>
        </a:p>
      </dgm:t>
    </dgm:pt>
    <dgm:pt modelId="{58EC7273-788A-42A6-81FE-0DE0D6D4BDD4}">
      <dgm:prSet/>
      <dgm:spPr/>
      <dgm:t>
        <a:bodyPr/>
        <a:lstStyle/>
        <a:p>
          <a:r>
            <a:rPr lang="en-US" dirty="0"/>
            <a:t>Make an impact</a:t>
          </a:r>
        </a:p>
      </dgm:t>
    </dgm:pt>
    <dgm:pt modelId="{76FFD480-3916-4FAC-A5D4-D61C527AC071}" type="parTrans" cxnId="{2ACE0593-C32D-4A40-AC50-FC3030A09DBE}">
      <dgm:prSet/>
      <dgm:spPr/>
      <dgm:t>
        <a:bodyPr/>
        <a:lstStyle/>
        <a:p>
          <a:endParaRPr lang="en-US"/>
        </a:p>
      </dgm:t>
    </dgm:pt>
    <dgm:pt modelId="{DE956ABA-7A7F-409B-9B2D-1FE4981A3184}" type="sibTrans" cxnId="{2ACE0593-C32D-4A40-AC50-FC3030A09DBE}">
      <dgm:prSet/>
      <dgm:spPr/>
      <dgm:t>
        <a:bodyPr/>
        <a:lstStyle/>
        <a:p>
          <a:endParaRPr lang="en-US"/>
        </a:p>
      </dgm:t>
    </dgm:pt>
    <dgm:pt modelId="{3A972C64-863E-46FC-8185-08EF9DAABC35}">
      <dgm:prSet/>
      <dgm:spPr/>
      <dgm:t>
        <a:bodyPr/>
        <a:lstStyle/>
        <a:p>
          <a:r>
            <a:rPr lang="en-US" dirty="0"/>
            <a:t>Make it official</a:t>
          </a:r>
        </a:p>
      </dgm:t>
    </dgm:pt>
    <dgm:pt modelId="{817CBFD7-4058-4D32-8C53-AA6C021570A8}" type="parTrans" cxnId="{327A8F3C-8C13-4E1F-B5FF-37B930A9D794}">
      <dgm:prSet/>
      <dgm:spPr/>
      <dgm:t>
        <a:bodyPr/>
        <a:lstStyle/>
        <a:p>
          <a:endParaRPr lang="en-US"/>
        </a:p>
      </dgm:t>
    </dgm:pt>
    <dgm:pt modelId="{63354248-9806-4A82-87D3-72BDAA17D4BA}" type="sibTrans" cxnId="{327A8F3C-8C13-4E1F-B5FF-37B930A9D794}">
      <dgm:prSet/>
      <dgm:spPr/>
      <dgm:t>
        <a:bodyPr/>
        <a:lstStyle/>
        <a:p>
          <a:endParaRPr lang="en-US"/>
        </a:p>
      </dgm:t>
    </dgm:pt>
    <dgm:pt modelId="{B0CFD578-7CB5-4D85-9708-02F610C47F6E}" type="pres">
      <dgm:prSet presAssocID="{6EFEE1AF-1B17-41ED-BA97-72A35CE792B4}" presName="Name0" presStyleCnt="0">
        <dgm:presLayoutVars>
          <dgm:dir/>
          <dgm:resizeHandles val="exact"/>
        </dgm:presLayoutVars>
      </dgm:prSet>
      <dgm:spPr/>
    </dgm:pt>
    <dgm:pt modelId="{32501C3E-179A-4AA5-825E-EBA3DBCCE81D}" type="pres">
      <dgm:prSet presAssocID="{669BA42E-15A2-4670-BA29-CDF47A8E1430}" presName="Name5" presStyleLbl="vennNode1" presStyleIdx="0" presStyleCnt="6">
        <dgm:presLayoutVars>
          <dgm:bulletEnabled val="1"/>
        </dgm:presLayoutVars>
      </dgm:prSet>
      <dgm:spPr/>
      <dgm:t>
        <a:bodyPr/>
        <a:lstStyle/>
        <a:p>
          <a:endParaRPr lang="en-US"/>
        </a:p>
      </dgm:t>
    </dgm:pt>
    <dgm:pt modelId="{DD2741FE-7DBD-4A23-A8F6-AE44682CDDE8}" type="pres">
      <dgm:prSet presAssocID="{9F9B0262-BA74-46F3-AEFA-8266DA8AC508}" presName="space" presStyleCnt="0"/>
      <dgm:spPr/>
    </dgm:pt>
    <dgm:pt modelId="{9A178462-CE84-437D-99C4-15F713037B63}" type="pres">
      <dgm:prSet presAssocID="{F19E2397-3348-450C-92A4-DFA834964888}" presName="Name5" presStyleLbl="vennNode1" presStyleIdx="1" presStyleCnt="6">
        <dgm:presLayoutVars>
          <dgm:bulletEnabled val="1"/>
        </dgm:presLayoutVars>
      </dgm:prSet>
      <dgm:spPr/>
      <dgm:t>
        <a:bodyPr/>
        <a:lstStyle/>
        <a:p>
          <a:endParaRPr lang="en-US"/>
        </a:p>
      </dgm:t>
    </dgm:pt>
    <dgm:pt modelId="{5CF3DA3E-6E87-4DF2-8547-5385D5ED7DB8}" type="pres">
      <dgm:prSet presAssocID="{8380E5D0-9332-40B9-9FC1-518397F465FF}" presName="space" presStyleCnt="0"/>
      <dgm:spPr/>
    </dgm:pt>
    <dgm:pt modelId="{1556F02C-5D8B-409E-9EAD-FA4DFA46BC40}" type="pres">
      <dgm:prSet presAssocID="{B4ABD1AC-EE65-46D4-A4AA-7140EA4209E1}" presName="Name5" presStyleLbl="vennNode1" presStyleIdx="2" presStyleCnt="6">
        <dgm:presLayoutVars>
          <dgm:bulletEnabled val="1"/>
        </dgm:presLayoutVars>
      </dgm:prSet>
      <dgm:spPr/>
      <dgm:t>
        <a:bodyPr/>
        <a:lstStyle/>
        <a:p>
          <a:endParaRPr lang="en-US"/>
        </a:p>
      </dgm:t>
    </dgm:pt>
    <dgm:pt modelId="{9889B77F-9248-4CBC-A6E2-EE087ED600B8}" type="pres">
      <dgm:prSet presAssocID="{7D403398-A192-4FD2-94A9-8D5C45E8DA8D}" presName="space" presStyleCnt="0"/>
      <dgm:spPr/>
    </dgm:pt>
    <dgm:pt modelId="{FFFC1E69-CA9B-4611-B9D8-A4E77BF6BC94}" type="pres">
      <dgm:prSet presAssocID="{33F5530E-E887-4A5E-A05E-E4635509D12E}" presName="Name5" presStyleLbl="vennNode1" presStyleIdx="3" presStyleCnt="6">
        <dgm:presLayoutVars>
          <dgm:bulletEnabled val="1"/>
        </dgm:presLayoutVars>
      </dgm:prSet>
      <dgm:spPr/>
      <dgm:t>
        <a:bodyPr/>
        <a:lstStyle/>
        <a:p>
          <a:endParaRPr lang="en-US"/>
        </a:p>
      </dgm:t>
    </dgm:pt>
    <dgm:pt modelId="{7EACC8E6-2F70-427F-A772-E975C307D2C5}" type="pres">
      <dgm:prSet presAssocID="{EFEA60AD-9E4B-4F17-9FF6-3946F91F8AB4}" presName="space" presStyleCnt="0"/>
      <dgm:spPr/>
    </dgm:pt>
    <dgm:pt modelId="{7A1AF999-7311-43EC-A7E4-7AF676A824BE}" type="pres">
      <dgm:prSet presAssocID="{3A972C64-863E-46FC-8185-08EF9DAABC35}" presName="Name5" presStyleLbl="vennNode1" presStyleIdx="4" presStyleCnt="6">
        <dgm:presLayoutVars>
          <dgm:bulletEnabled val="1"/>
        </dgm:presLayoutVars>
      </dgm:prSet>
      <dgm:spPr/>
      <dgm:t>
        <a:bodyPr/>
        <a:lstStyle/>
        <a:p>
          <a:endParaRPr lang="en-US"/>
        </a:p>
      </dgm:t>
    </dgm:pt>
    <dgm:pt modelId="{F89A3EDD-817F-4E0C-821D-55AE8AA71825}" type="pres">
      <dgm:prSet presAssocID="{63354248-9806-4A82-87D3-72BDAA17D4BA}" presName="space" presStyleCnt="0"/>
      <dgm:spPr/>
    </dgm:pt>
    <dgm:pt modelId="{766F955F-35C4-4B1D-908C-907A2D907474}" type="pres">
      <dgm:prSet presAssocID="{58EC7273-788A-42A6-81FE-0DE0D6D4BDD4}" presName="Name5" presStyleLbl="vennNode1" presStyleIdx="5" presStyleCnt="6" custLinFactNeighborX="-2449">
        <dgm:presLayoutVars>
          <dgm:bulletEnabled val="1"/>
        </dgm:presLayoutVars>
      </dgm:prSet>
      <dgm:spPr/>
      <dgm:t>
        <a:bodyPr/>
        <a:lstStyle/>
        <a:p>
          <a:endParaRPr lang="en-US"/>
        </a:p>
      </dgm:t>
    </dgm:pt>
  </dgm:ptLst>
  <dgm:cxnLst>
    <dgm:cxn modelId="{371FA98A-3067-4243-80EF-3EE3DEDB5932}" type="presOf" srcId="{6EFEE1AF-1B17-41ED-BA97-72A35CE792B4}" destId="{B0CFD578-7CB5-4D85-9708-02F610C47F6E}" srcOrd="0" destOrd="0" presId="urn:microsoft.com/office/officeart/2005/8/layout/venn3"/>
    <dgm:cxn modelId="{207B9718-C2A7-4D69-979D-93EE417CDA67}" type="presOf" srcId="{669BA42E-15A2-4670-BA29-CDF47A8E1430}" destId="{32501C3E-179A-4AA5-825E-EBA3DBCCE81D}" srcOrd="0" destOrd="0" presId="urn:microsoft.com/office/officeart/2005/8/layout/venn3"/>
    <dgm:cxn modelId="{35BED70A-6B63-4828-A1DF-6AA8F7914CC6}" type="presOf" srcId="{3A972C64-863E-46FC-8185-08EF9DAABC35}" destId="{7A1AF999-7311-43EC-A7E4-7AF676A824BE}" srcOrd="0" destOrd="0" presId="urn:microsoft.com/office/officeart/2005/8/layout/venn3"/>
    <dgm:cxn modelId="{63CE7C8A-C145-4A04-A341-186C2988EEC0}" srcId="{6EFEE1AF-1B17-41ED-BA97-72A35CE792B4}" destId="{F19E2397-3348-450C-92A4-DFA834964888}" srcOrd="1" destOrd="0" parTransId="{CFDE8DCF-75D7-46EC-BA37-5CF6BA771B0C}" sibTransId="{8380E5D0-9332-40B9-9FC1-518397F465FF}"/>
    <dgm:cxn modelId="{514A80E7-2ED2-431B-A602-16F66A4D23CA}" type="presOf" srcId="{58EC7273-788A-42A6-81FE-0DE0D6D4BDD4}" destId="{766F955F-35C4-4B1D-908C-907A2D907474}" srcOrd="0" destOrd="0" presId="urn:microsoft.com/office/officeart/2005/8/layout/venn3"/>
    <dgm:cxn modelId="{A9E42B1E-7127-47F0-9C36-2C2ED67A00FC}" srcId="{6EFEE1AF-1B17-41ED-BA97-72A35CE792B4}" destId="{669BA42E-15A2-4670-BA29-CDF47A8E1430}" srcOrd="0" destOrd="0" parTransId="{83094B37-C781-455E-B9F0-FE0C856491F9}" sibTransId="{9F9B0262-BA74-46F3-AEFA-8266DA8AC508}"/>
    <dgm:cxn modelId="{135EB9D4-026E-42C8-8796-FE6CD5CB6D37}" srcId="{6EFEE1AF-1B17-41ED-BA97-72A35CE792B4}" destId="{B4ABD1AC-EE65-46D4-A4AA-7140EA4209E1}" srcOrd="2" destOrd="0" parTransId="{E893A464-2F5D-4331-A5B1-B471907122B3}" sibTransId="{7D403398-A192-4FD2-94A9-8D5C45E8DA8D}"/>
    <dgm:cxn modelId="{2ACE0593-C32D-4A40-AC50-FC3030A09DBE}" srcId="{6EFEE1AF-1B17-41ED-BA97-72A35CE792B4}" destId="{58EC7273-788A-42A6-81FE-0DE0D6D4BDD4}" srcOrd="5" destOrd="0" parTransId="{76FFD480-3916-4FAC-A5D4-D61C527AC071}" sibTransId="{DE956ABA-7A7F-409B-9B2D-1FE4981A3184}"/>
    <dgm:cxn modelId="{AFB06161-B393-4B76-8C37-C6492D5E034D}" srcId="{6EFEE1AF-1B17-41ED-BA97-72A35CE792B4}" destId="{33F5530E-E887-4A5E-A05E-E4635509D12E}" srcOrd="3" destOrd="0" parTransId="{ACE058E7-E01C-48C4-AC5A-5BEA7645F739}" sibTransId="{EFEA60AD-9E4B-4F17-9FF6-3946F91F8AB4}"/>
    <dgm:cxn modelId="{3B7B015E-152D-4428-A47D-CD4089041064}" type="presOf" srcId="{B4ABD1AC-EE65-46D4-A4AA-7140EA4209E1}" destId="{1556F02C-5D8B-409E-9EAD-FA4DFA46BC40}" srcOrd="0" destOrd="0" presId="urn:microsoft.com/office/officeart/2005/8/layout/venn3"/>
    <dgm:cxn modelId="{3E61A1A1-FB5A-4ABD-9B12-673A37EB1FE4}" type="presOf" srcId="{33F5530E-E887-4A5E-A05E-E4635509D12E}" destId="{FFFC1E69-CA9B-4611-B9D8-A4E77BF6BC94}" srcOrd="0" destOrd="0" presId="urn:microsoft.com/office/officeart/2005/8/layout/venn3"/>
    <dgm:cxn modelId="{327A8F3C-8C13-4E1F-B5FF-37B930A9D794}" srcId="{6EFEE1AF-1B17-41ED-BA97-72A35CE792B4}" destId="{3A972C64-863E-46FC-8185-08EF9DAABC35}" srcOrd="4" destOrd="0" parTransId="{817CBFD7-4058-4D32-8C53-AA6C021570A8}" sibTransId="{63354248-9806-4A82-87D3-72BDAA17D4BA}"/>
    <dgm:cxn modelId="{89A3E378-9AD2-4CD9-8514-520D54C949C5}" type="presOf" srcId="{F19E2397-3348-450C-92A4-DFA834964888}" destId="{9A178462-CE84-437D-99C4-15F713037B63}" srcOrd="0" destOrd="0" presId="urn:microsoft.com/office/officeart/2005/8/layout/venn3"/>
    <dgm:cxn modelId="{D8A81BDD-3B6D-490C-B079-5926B910CE5E}" type="presParOf" srcId="{B0CFD578-7CB5-4D85-9708-02F610C47F6E}" destId="{32501C3E-179A-4AA5-825E-EBA3DBCCE81D}" srcOrd="0" destOrd="0" presId="urn:microsoft.com/office/officeart/2005/8/layout/venn3"/>
    <dgm:cxn modelId="{E3B43F7B-3E4F-4B90-B31B-6D7B6048ACB4}" type="presParOf" srcId="{B0CFD578-7CB5-4D85-9708-02F610C47F6E}" destId="{DD2741FE-7DBD-4A23-A8F6-AE44682CDDE8}" srcOrd="1" destOrd="0" presId="urn:microsoft.com/office/officeart/2005/8/layout/venn3"/>
    <dgm:cxn modelId="{E3D23687-5B9A-45C5-AA22-4F05A4B1AEC9}" type="presParOf" srcId="{B0CFD578-7CB5-4D85-9708-02F610C47F6E}" destId="{9A178462-CE84-437D-99C4-15F713037B63}" srcOrd="2" destOrd="0" presId="urn:microsoft.com/office/officeart/2005/8/layout/venn3"/>
    <dgm:cxn modelId="{4FD9938B-14A8-45B3-925B-64A5B75C0C91}" type="presParOf" srcId="{B0CFD578-7CB5-4D85-9708-02F610C47F6E}" destId="{5CF3DA3E-6E87-4DF2-8547-5385D5ED7DB8}" srcOrd="3" destOrd="0" presId="urn:microsoft.com/office/officeart/2005/8/layout/venn3"/>
    <dgm:cxn modelId="{BE2B2073-AB79-4802-9BDA-23D25699F998}" type="presParOf" srcId="{B0CFD578-7CB5-4D85-9708-02F610C47F6E}" destId="{1556F02C-5D8B-409E-9EAD-FA4DFA46BC40}" srcOrd="4" destOrd="0" presId="urn:microsoft.com/office/officeart/2005/8/layout/venn3"/>
    <dgm:cxn modelId="{CDF67587-31D9-4847-BAD7-F95F8F186B0D}" type="presParOf" srcId="{B0CFD578-7CB5-4D85-9708-02F610C47F6E}" destId="{9889B77F-9248-4CBC-A6E2-EE087ED600B8}" srcOrd="5" destOrd="0" presId="urn:microsoft.com/office/officeart/2005/8/layout/venn3"/>
    <dgm:cxn modelId="{3F889F38-F385-4E3E-930A-4A1746CF52DA}" type="presParOf" srcId="{B0CFD578-7CB5-4D85-9708-02F610C47F6E}" destId="{FFFC1E69-CA9B-4611-B9D8-A4E77BF6BC94}" srcOrd="6" destOrd="0" presId="urn:microsoft.com/office/officeart/2005/8/layout/venn3"/>
    <dgm:cxn modelId="{1DFD2716-3965-44C6-A548-434F72FFB1AB}" type="presParOf" srcId="{B0CFD578-7CB5-4D85-9708-02F610C47F6E}" destId="{7EACC8E6-2F70-427F-A772-E975C307D2C5}" srcOrd="7" destOrd="0" presId="urn:microsoft.com/office/officeart/2005/8/layout/venn3"/>
    <dgm:cxn modelId="{C92ADFE6-EEC5-4A4E-9E14-924804AF9235}" type="presParOf" srcId="{B0CFD578-7CB5-4D85-9708-02F610C47F6E}" destId="{7A1AF999-7311-43EC-A7E4-7AF676A824BE}" srcOrd="8" destOrd="0" presId="urn:microsoft.com/office/officeart/2005/8/layout/venn3"/>
    <dgm:cxn modelId="{92396921-20D5-4693-BCBA-5C985A79E7FF}" type="presParOf" srcId="{B0CFD578-7CB5-4D85-9708-02F610C47F6E}" destId="{F89A3EDD-817F-4E0C-821D-55AE8AA71825}" srcOrd="9" destOrd="0" presId="urn:microsoft.com/office/officeart/2005/8/layout/venn3"/>
    <dgm:cxn modelId="{F2293611-6F8C-4FD5-8439-E16A2D61EC62}" type="presParOf" srcId="{B0CFD578-7CB5-4D85-9708-02F610C47F6E}" destId="{766F955F-35C4-4B1D-908C-907A2D907474}"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35B34B9-3931-4940-AEC2-11D6CB39FE62}"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1B62B450-8D22-475F-9461-2E8810D397E0}">
      <dgm:prSet phldrT="[Text]" custT="1"/>
      <dgm:spPr/>
      <dgm:t>
        <a:bodyPr/>
        <a:lstStyle/>
        <a:p>
          <a:r>
            <a:rPr lang="en-US" sz="2000" dirty="0">
              <a:solidFill>
                <a:schemeClr val="tx1"/>
              </a:solidFill>
            </a:rPr>
            <a:t>If YES</a:t>
          </a:r>
        </a:p>
      </dgm:t>
    </dgm:pt>
    <dgm:pt modelId="{9E297AB7-47F3-49D5-83F7-8C845361B39A}" type="parTrans" cxnId="{631374A2-16E0-4ED9-8CC9-135C8582A11B}">
      <dgm:prSet/>
      <dgm:spPr/>
      <dgm:t>
        <a:bodyPr/>
        <a:lstStyle/>
        <a:p>
          <a:endParaRPr lang="en-US" sz="1800">
            <a:solidFill>
              <a:schemeClr val="tx1"/>
            </a:solidFill>
          </a:endParaRPr>
        </a:p>
      </dgm:t>
    </dgm:pt>
    <dgm:pt modelId="{17BE7A77-0D36-4B57-8161-D95A97D4935F}" type="sibTrans" cxnId="{631374A2-16E0-4ED9-8CC9-135C8582A11B}">
      <dgm:prSet/>
      <dgm:spPr/>
      <dgm:t>
        <a:bodyPr/>
        <a:lstStyle/>
        <a:p>
          <a:endParaRPr lang="en-US" sz="1800">
            <a:solidFill>
              <a:schemeClr val="tx1"/>
            </a:solidFill>
          </a:endParaRPr>
        </a:p>
      </dgm:t>
    </dgm:pt>
    <dgm:pt modelId="{6EE4ED58-1C18-402A-BE7D-7B4E7ECCE203}">
      <dgm:prSet phldrT="[Text]" custT="1"/>
      <dgm:spPr/>
      <dgm:t>
        <a:bodyPr anchor="ctr" anchorCtr="0"/>
        <a:lstStyle/>
        <a:p>
          <a:r>
            <a:rPr lang="en-US" sz="1800" dirty="0">
              <a:solidFill>
                <a:schemeClr val="tx1"/>
              </a:solidFill>
            </a:rPr>
            <a:t>Thank you! Let’s fill out this pledge card and send it in right away.</a:t>
          </a:r>
        </a:p>
      </dgm:t>
    </dgm:pt>
    <dgm:pt modelId="{1A118B21-571C-417E-A2FA-63EBAB3A5DD3}" type="parTrans" cxnId="{7BD937E1-11AB-4EFE-A8A6-4C5020912899}">
      <dgm:prSet/>
      <dgm:spPr/>
      <dgm:t>
        <a:bodyPr/>
        <a:lstStyle/>
        <a:p>
          <a:endParaRPr lang="en-US" sz="1800">
            <a:solidFill>
              <a:schemeClr val="tx1"/>
            </a:solidFill>
          </a:endParaRPr>
        </a:p>
      </dgm:t>
    </dgm:pt>
    <dgm:pt modelId="{7FF56F1A-941B-4D68-8E47-2956DD71A6DF}" type="sibTrans" cxnId="{7BD937E1-11AB-4EFE-A8A6-4C5020912899}">
      <dgm:prSet/>
      <dgm:spPr/>
      <dgm:t>
        <a:bodyPr/>
        <a:lstStyle/>
        <a:p>
          <a:endParaRPr lang="en-US" sz="1800">
            <a:solidFill>
              <a:schemeClr val="tx1"/>
            </a:solidFill>
          </a:endParaRPr>
        </a:p>
      </dgm:t>
    </dgm:pt>
    <dgm:pt modelId="{5CD1CFC9-6104-4B4F-BFCF-3A14533B1C6A}">
      <dgm:prSet phldrT="[Text]" custT="1"/>
      <dgm:spPr/>
      <dgm:t>
        <a:bodyPr/>
        <a:lstStyle/>
        <a:p>
          <a:r>
            <a:rPr lang="en-US" sz="2000" dirty="0">
              <a:solidFill>
                <a:schemeClr val="tx1"/>
              </a:solidFill>
            </a:rPr>
            <a:t>If they ask to take time to THINK ABOUT IT</a:t>
          </a:r>
        </a:p>
      </dgm:t>
    </dgm:pt>
    <dgm:pt modelId="{75F60819-26CE-4548-B737-90AFDDD24E0B}" type="parTrans" cxnId="{F7795289-5CBE-47EB-814C-2B8FA7BED490}">
      <dgm:prSet/>
      <dgm:spPr/>
      <dgm:t>
        <a:bodyPr/>
        <a:lstStyle/>
        <a:p>
          <a:endParaRPr lang="en-US" sz="1800">
            <a:solidFill>
              <a:schemeClr val="tx1"/>
            </a:solidFill>
          </a:endParaRPr>
        </a:p>
      </dgm:t>
    </dgm:pt>
    <dgm:pt modelId="{34D92937-C1C5-46AF-8794-E883576E70D9}" type="sibTrans" cxnId="{F7795289-5CBE-47EB-814C-2B8FA7BED490}">
      <dgm:prSet/>
      <dgm:spPr/>
      <dgm:t>
        <a:bodyPr/>
        <a:lstStyle/>
        <a:p>
          <a:endParaRPr lang="en-US" sz="1800">
            <a:solidFill>
              <a:schemeClr val="tx1"/>
            </a:solidFill>
          </a:endParaRPr>
        </a:p>
      </dgm:t>
    </dgm:pt>
    <dgm:pt modelId="{09BA02D7-1B26-4547-9DE5-A4C42E180B8C}">
      <dgm:prSet phldrT="[Text]" custT="1"/>
      <dgm:spPr/>
      <dgm:t>
        <a:bodyPr anchor="ctr" anchorCtr="0"/>
        <a:lstStyle/>
        <a:p>
          <a:r>
            <a:rPr lang="en-US" sz="1800" dirty="0">
              <a:solidFill>
                <a:schemeClr val="tx1"/>
              </a:solidFill>
            </a:rPr>
            <a:t>Absolutely. May I follow up with you next week?</a:t>
          </a:r>
        </a:p>
      </dgm:t>
    </dgm:pt>
    <dgm:pt modelId="{1F8FF195-0D62-465E-A98F-E72AAD2E9C58}" type="parTrans" cxnId="{F1E402F5-F097-4269-A9AC-6394C7A16D19}">
      <dgm:prSet/>
      <dgm:spPr/>
      <dgm:t>
        <a:bodyPr/>
        <a:lstStyle/>
        <a:p>
          <a:endParaRPr lang="en-US" sz="1800">
            <a:solidFill>
              <a:schemeClr val="tx1"/>
            </a:solidFill>
          </a:endParaRPr>
        </a:p>
      </dgm:t>
    </dgm:pt>
    <dgm:pt modelId="{270A6363-25CC-4DF3-9624-3F963A7E5922}" type="sibTrans" cxnId="{F1E402F5-F097-4269-A9AC-6394C7A16D19}">
      <dgm:prSet/>
      <dgm:spPr/>
      <dgm:t>
        <a:bodyPr/>
        <a:lstStyle/>
        <a:p>
          <a:endParaRPr lang="en-US" sz="1800">
            <a:solidFill>
              <a:schemeClr val="tx1"/>
            </a:solidFill>
          </a:endParaRPr>
        </a:p>
      </dgm:t>
    </dgm:pt>
    <dgm:pt modelId="{A51CF1E5-6FA5-4227-AA6A-A909F3992C11}">
      <dgm:prSet custT="1"/>
      <dgm:spPr/>
      <dgm:t>
        <a:bodyPr/>
        <a:lstStyle/>
        <a:p>
          <a:r>
            <a:rPr lang="en-US" sz="2000" dirty="0">
              <a:solidFill>
                <a:schemeClr val="tx1"/>
              </a:solidFill>
            </a:rPr>
            <a:t>If they offer a SMALLER AMOUNT</a:t>
          </a:r>
        </a:p>
      </dgm:t>
    </dgm:pt>
    <dgm:pt modelId="{29BDC04A-8309-4551-BFF5-3F5A40D3170C}" type="parTrans" cxnId="{DC6B82CB-6D74-4850-9609-CCB14A172451}">
      <dgm:prSet/>
      <dgm:spPr/>
      <dgm:t>
        <a:bodyPr/>
        <a:lstStyle/>
        <a:p>
          <a:endParaRPr lang="en-US" sz="1800">
            <a:solidFill>
              <a:schemeClr val="tx1"/>
            </a:solidFill>
          </a:endParaRPr>
        </a:p>
      </dgm:t>
    </dgm:pt>
    <dgm:pt modelId="{5D46F74D-782D-40E0-854E-C8247AAEAF95}" type="sibTrans" cxnId="{DC6B82CB-6D74-4850-9609-CCB14A172451}">
      <dgm:prSet/>
      <dgm:spPr/>
      <dgm:t>
        <a:bodyPr/>
        <a:lstStyle/>
        <a:p>
          <a:endParaRPr lang="en-US" sz="1800">
            <a:solidFill>
              <a:schemeClr val="tx1"/>
            </a:solidFill>
          </a:endParaRPr>
        </a:p>
      </dgm:t>
    </dgm:pt>
    <dgm:pt modelId="{22997DD0-0A11-452A-B754-DF6B680A2CD9}">
      <dgm:prSet custT="1"/>
      <dgm:spPr/>
      <dgm:t>
        <a:bodyPr anchor="ctr" anchorCtr="0"/>
        <a:lstStyle/>
        <a:p>
          <a:r>
            <a:rPr lang="en-US" sz="1800" dirty="0">
              <a:solidFill>
                <a:schemeClr val="tx1"/>
              </a:solidFill>
            </a:rPr>
            <a:t>Thank you! All donations to Campaign 100 are important. </a:t>
          </a:r>
        </a:p>
      </dgm:t>
    </dgm:pt>
    <dgm:pt modelId="{A255F1D9-66FE-4F88-9A51-292B6B221CBE}" type="parTrans" cxnId="{58D0C93F-58C1-4010-A1FE-D9AD8E46C343}">
      <dgm:prSet/>
      <dgm:spPr/>
      <dgm:t>
        <a:bodyPr/>
        <a:lstStyle/>
        <a:p>
          <a:endParaRPr lang="en-US" sz="1800">
            <a:solidFill>
              <a:schemeClr val="tx1"/>
            </a:solidFill>
          </a:endParaRPr>
        </a:p>
      </dgm:t>
    </dgm:pt>
    <dgm:pt modelId="{AF430753-E257-47A4-AF10-3989586AB811}" type="sibTrans" cxnId="{58D0C93F-58C1-4010-A1FE-D9AD8E46C343}">
      <dgm:prSet/>
      <dgm:spPr/>
      <dgm:t>
        <a:bodyPr/>
        <a:lstStyle/>
        <a:p>
          <a:endParaRPr lang="en-US" sz="1800">
            <a:solidFill>
              <a:schemeClr val="tx1"/>
            </a:solidFill>
          </a:endParaRPr>
        </a:p>
      </dgm:t>
    </dgm:pt>
    <dgm:pt modelId="{D94C3066-4F0A-4F1C-9DEE-F35D15509EBB}">
      <dgm:prSet custT="1"/>
      <dgm:spPr/>
      <dgm:t>
        <a:bodyPr/>
        <a:lstStyle/>
        <a:p>
          <a:r>
            <a:rPr lang="en-US" sz="2000" dirty="0">
              <a:solidFill>
                <a:schemeClr val="tx1"/>
              </a:solidFill>
            </a:rPr>
            <a:t>If they say NO</a:t>
          </a:r>
        </a:p>
      </dgm:t>
    </dgm:pt>
    <dgm:pt modelId="{E49D0F04-47BC-4CF3-817D-F3BF2915947C}" type="parTrans" cxnId="{BDA36783-926E-4D3C-8DA4-638DFF26F4A1}">
      <dgm:prSet/>
      <dgm:spPr/>
      <dgm:t>
        <a:bodyPr/>
        <a:lstStyle/>
        <a:p>
          <a:endParaRPr lang="en-US" sz="1800">
            <a:solidFill>
              <a:schemeClr val="tx1"/>
            </a:solidFill>
          </a:endParaRPr>
        </a:p>
      </dgm:t>
    </dgm:pt>
    <dgm:pt modelId="{860BE09C-6FFA-4EC2-A68F-4E4B66482AFA}" type="sibTrans" cxnId="{BDA36783-926E-4D3C-8DA4-638DFF26F4A1}">
      <dgm:prSet/>
      <dgm:spPr/>
      <dgm:t>
        <a:bodyPr/>
        <a:lstStyle/>
        <a:p>
          <a:endParaRPr lang="en-US" sz="1800">
            <a:solidFill>
              <a:schemeClr val="tx1"/>
            </a:solidFill>
          </a:endParaRPr>
        </a:p>
      </dgm:t>
    </dgm:pt>
    <dgm:pt modelId="{D474254D-F05F-41F8-B3C4-0FFDA06D1AB1}">
      <dgm:prSet custT="1"/>
      <dgm:spPr/>
      <dgm:t>
        <a:bodyPr anchor="ctr" anchorCtr="0"/>
        <a:lstStyle/>
        <a:p>
          <a:r>
            <a:rPr lang="en-US" sz="1800" dirty="0">
              <a:solidFill>
                <a:schemeClr val="tx1"/>
              </a:solidFill>
            </a:rPr>
            <a:t>I understand. Are there any questions that I might be able to answer for you? Thank you for your consideration.</a:t>
          </a:r>
        </a:p>
      </dgm:t>
    </dgm:pt>
    <dgm:pt modelId="{F04594AA-0E9A-4631-AED7-7B8866A62C6C}" type="parTrans" cxnId="{7E378F3C-5ED4-4DCC-A133-FED6A713B52F}">
      <dgm:prSet/>
      <dgm:spPr/>
      <dgm:t>
        <a:bodyPr/>
        <a:lstStyle/>
        <a:p>
          <a:endParaRPr lang="en-US" sz="1800">
            <a:solidFill>
              <a:schemeClr val="tx1"/>
            </a:solidFill>
          </a:endParaRPr>
        </a:p>
      </dgm:t>
    </dgm:pt>
    <dgm:pt modelId="{A23208B8-A835-45E1-82C7-349233F2B665}" type="sibTrans" cxnId="{7E378F3C-5ED4-4DCC-A133-FED6A713B52F}">
      <dgm:prSet/>
      <dgm:spPr/>
      <dgm:t>
        <a:bodyPr/>
        <a:lstStyle/>
        <a:p>
          <a:endParaRPr lang="en-US" sz="1800">
            <a:solidFill>
              <a:schemeClr val="tx1"/>
            </a:solidFill>
          </a:endParaRPr>
        </a:p>
      </dgm:t>
    </dgm:pt>
    <dgm:pt modelId="{425E1BF4-79EE-4A3B-A25E-37DDCDA8099A}" type="pres">
      <dgm:prSet presAssocID="{035B34B9-3931-4940-AEC2-11D6CB39FE62}" presName="Name0" presStyleCnt="0">
        <dgm:presLayoutVars>
          <dgm:dir/>
          <dgm:animLvl val="lvl"/>
          <dgm:resizeHandles/>
        </dgm:presLayoutVars>
      </dgm:prSet>
      <dgm:spPr/>
      <dgm:t>
        <a:bodyPr/>
        <a:lstStyle/>
        <a:p>
          <a:endParaRPr lang="en-US"/>
        </a:p>
      </dgm:t>
    </dgm:pt>
    <dgm:pt modelId="{4A357158-A9FD-4345-938D-86312FA078D1}" type="pres">
      <dgm:prSet presAssocID="{1B62B450-8D22-475F-9461-2E8810D397E0}" presName="linNode" presStyleCnt="0"/>
      <dgm:spPr/>
    </dgm:pt>
    <dgm:pt modelId="{9183A9BB-E3FE-4C75-9F57-26C03A701F73}" type="pres">
      <dgm:prSet presAssocID="{1B62B450-8D22-475F-9461-2E8810D397E0}" presName="parentShp" presStyleLbl="node1" presStyleIdx="0" presStyleCnt="4">
        <dgm:presLayoutVars>
          <dgm:bulletEnabled val="1"/>
        </dgm:presLayoutVars>
      </dgm:prSet>
      <dgm:spPr/>
      <dgm:t>
        <a:bodyPr/>
        <a:lstStyle/>
        <a:p>
          <a:endParaRPr lang="en-US"/>
        </a:p>
      </dgm:t>
    </dgm:pt>
    <dgm:pt modelId="{825E99EA-4E30-4445-B227-4E895F317ADF}" type="pres">
      <dgm:prSet presAssocID="{1B62B450-8D22-475F-9461-2E8810D397E0}" presName="childShp" presStyleLbl="bgAccFollowNode1" presStyleIdx="0" presStyleCnt="4">
        <dgm:presLayoutVars>
          <dgm:bulletEnabled val="1"/>
        </dgm:presLayoutVars>
      </dgm:prSet>
      <dgm:spPr/>
      <dgm:t>
        <a:bodyPr/>
        <a:lstStyle/>
        <a:p>
          <a:endParaRPr lang="en-US"/>
        </a:p>
      </dgm:t>
    </dgm:pt>
    <dgm:pt modelId="{6A471DEB-C358-4EE6-A863-BFBFA1E7005D}" type="pres">
      <dgm:prSet presAssocID="{17BE7A77-0D36-4B57-8161-D95A97D4935F}" presName="spacing" presStyleCnt="0"/>
      <dgm:spPr/>
    </dgm:pt>
    <dgm:pt modelId="{8FEC5B9E-F1BB-4FF2-A6BB-449DAFED7C61}" type="pres">
      <dgm:prSet presAssocID="{5CD1CFC9-6104-4B4F-BFCF-3A14533B1C6A}" presName="linNode" presStyleCnt="0"/>
      <dgm:spPr/>
    </dgm:pt>
    <dgm:pt modelId="{951D32ED-81FA-4B77-8DFA-8B8BD9C7043E}" type="pres">
      <dgm:prSet presAssocID="{5CD1CFC9-6104-4B4F-BFCF-3A14533B1C6A}" presName="parentShp" presStyleLbl="node1" presStyleIdx="1" presStyleCnt="4">
        <dgm:presLayoutVars>
          <dgm:bulletEnabled val="1"/>
        </dgm:presLayoutVars>
      </dgm:prSet>
      <dgm:spPr/>
      <dgm:t>
        <a:bodyPr/>
        <a:lstStyle/>
        <a:p>
          <a:endParaRPr lang="en-US"/>
        </a:p>
      </dgm:t>
    </dgm:pt>
    <dgm:pt modelId="{259BD9F5-D7C9-44B4-B3E3-2061239CA095}" type="pres">
      <dgm:prSet presAssocID="{5CD1CFC9-6104-4B4F-BFCF-3A14533B1C6A}" presName="childShp" presStyleLbl="bgAccFollowNode1" presStyleIdx="1" presStyleCnt="4">
        <dgm:presLayoutVars>
          <dgm:bulletEnabled val="1"/>
        </dgm:presLayoutVars>
      </dgm:prSet>
      <dgm:spPr/>
      <dgm:t>
        <a:bodyPr/>
        <a:lstStyle/>
        <a:p>
          <a:endParaRPr lang="en-US"/>
        </a:p>
      </dgm:t>
    </dgm:pt>
    <dgm:pt modelId="{787E2826-5ABD-470D-8184-78CAA3745EEF}" type="pres">
      <dgm:prSet presAssocID="{34D92937-C1C5-46AF-8794-E883576E70D9}" presName="spacing" presStyleCnt="0"/>
      <dgm:spPr/>
    </dgm:pt>
    <dgm:pt modelId="{0A7C6960-13BE-4FD2-9161-2EB870A9AAFF}" type="pres">
      <dgm:prSet presAssocID="{A51CF1E5-6FA5-4227-AA6A-A909F3992C11}" presName="linNode" presStyleCnt="0"/>
      <dgm:spPr/>
    </dgm:pt>
    <dgm:pt modelId="{CA52D5CD-3A02-4577-81A8-C502BA40B6F2}" type="pres">
      <dgm:prSet presAssocID="{A51CF1E5-6FA5-4227-AA6A-A909F3992C11}" presName="parentShp" presStyleLbl="node1" presStyleIdx="2" presStyleCnt="4">
        <dgm:presLayoutVars>
          <dgm:bulletEnabled val="1"/>
        </dgm:presLayoutVars>
      </dgm:prSet>
      <dgm:spPr/>
      <dgm:t>
        <a:bodyPr/>
        <a:lstStyle/>
        <a:p>
          <a:endParaRPr lang="en-US"/>
        </a:p>
      </dgm:t>
    </dgm:pt>
    <dgm:pt modelId="{B5711E0B-FA42-4314-A5A6-3005B97FC790}" type="pres">
      <dgm:prSet presAssocID="{A51CF1E5-6FA5-4227-AA6A-A909F3992C11}" presName="childShp" presStyleLbl="bgAccFollowNode1" presStyleIdx="2" presStyleCnt="4">
        <dgm:presLayoutVars>
          <dgm:bulletEnabled val="1"/>
        </dgm:presLayoutVars>
      </dgm:prSet>
      <dgm:spPr/>
      <dgm:t>
        <a:bodyPr/>
        <a:lstStyle/>
        <a:p>
          <a:endParaRPr lang="en-US"/>
        </a:p>
      </dgm:t>
    </dgm:pt>
    <dgm:pt modelId="{DF2788E1-ADA5-442E-A1EC-139DA528B6D9}" type="pres">
      <dgm:prSet presAssocID="{5D46F74D-782D-40E0-854E-C8247AAEAF95}" presName="spacing" presStyleCnt="0"/>
      <dgm:spPr/>
    </dgm:pt>
    <dgm:pt modelId="{6E9626BA-9904-43E1-B5DC-9228D355A016}" type="pres">
      <dgm:prSet presAssocID="{D94C3066-4F0A-4F1C-9DEE-F35D15509EBB}" presName="linNode" presStyleCnt="0"/>
      <dgm:spPr/>
    </dgm:pt>
    <dgm:pt modelId="{5060BB64-68B4-4EE9-9192-8025F2ABD066}" type="pres">
      <dgm:prSet presAssocID="{D94C3066-4F0A-4F1C-9DEE-F35D15509EBB}" presName="parentShp" presStyleLbl="node1" presStyleIdx="3" presStyleCnt="4">
        <dgm:presLayoutVars>
          <dgm:bulletEnabled val="1"/>
        </dgm:presLayoutVars>
      </dgm:prSet>
      <dgm:spPr/>
      <dgm:t>
        <a:bodyPr/>
        <a:lstStyle/>
        <a:p>
          <a:endParaRPr lang="en-US"/>
        </a:p>
      </dgm:t>
    </dgm:pt>
    <dgm:pt modelId="{382E3CD9-0BAA-46D5-9A34-D595B62A932C}" type="pres">
      <dgm:prSet presAssocID="{D94C3066-4F0A-4F1C-9DEE-F35D15509EBB}" presName="childShp" presStyleLbl="bgAccFollowNode1" presStyleIdx="3" presStyleCnt="4">
        <dgm:presLayoutVars>
          <dgm:bulletEnabled val="1"/>
        </dgm:presLayoutVars>
      </dgm:prSet>
      <dgm:spPr/>
      <dgm:t>
        <a:bodyPr/>
        <a:lstStyle/>
        <a:p>
          <a:endParaRPr lang="en-US"/>
        </a:p>
      </dgm:t>
    </dgm:pt>
  </dgm:ptLst>
  <dgm:cxnLst>
    <dgm:cxn modelId="{BEB47358-5976-470F-ADCF-DCD8051F62BA}" type="presOf" srcId="{1B62B450-8D22-475F-9461-2E8810D397E0}" destId="{9183A9BB-E3FE-4C75-9F57-26C03A701F73}" srcOrd="0" destOrd="0" presId="urn:microsoft.com/office/officeart/2005/8/layout/vList6"/>
    <dgm:cxn modelId="{58D0C93F-58C1-4010-A1FE-D9AD8E46C343}" srcId="{A51CF1E5-6FA5-4227-AA6A-A909F3992C11}" destId="{22997DD0-0A11-452A-B754-DF6B680A2CD9}" srcOrd="0" destOrd="0" parTransId="{A255F1D9-66FE-4F88-9A51-292B6B221CBE}" sibTransId="{AF430753-E257-47A4-AF10-3989586AB811}"/>
    <dgm:cxn modelId="{BDA36783-926E-4D3C-8DA4-638DFF26F4A1}" srcId="{035B34B9-3931-4940-AEC2-11D6CB39FE62}" destId="{D94C3066-4F0A-4F1C-9DEE-F35D15509EBB}" srcOrd="3" destOrd="0" parTransId="{E49D0F04-47BC-4CF3-817D-F3BF2915947C}" sibTransId="{860BE09C-6FFA-4EC2-A68F-4E4B66482AFA}"/>
    <dgm:cxn modelId="{1EF52C2F-FFCB-42EE-BD01-D5A12F6BC6D5}" type="presOf" srcId="{09BA02D7-1B26-4547-9DE5-A4C42E180B8C}" destId="{259BD9F5-D7C9-44B4-B3E3-2061239CA095}" srcOrd="0" destOrd="0" presId="urn:microsoft.com/office/officeart/2005/8/layout/vList6"/>
    <dgm:cxn modelId="{0649E9EA-FCC8-48A9-9EE7-225A9B062447}" type="presOf" srcId="{035B34B9-3931-4940-AEC2-11D6CB39FE62}" destId="{425E1BF4-79EE-4A3B-A25E-37DDCDA8099A}" srcOrd="0" destOrd="0" presId="urn:microsoft.com/office/officeart/2005/8/layout/vList6"/>
    <dgm:cxn modelId="{E80A1193-6C53-4788-9EC7-02F20D21CE64}" type="presOf" srcId="{A51CF1E5-6FA5-4227-AA6A-A909F3992C11}" destId="{CA52D5CD-3A02-4577-81A8-C502BA40B6F2}" srcOrd="0" destOrd="0" presId="urn:microsoft.com/office/officeart/2005/8/layout/vList6"/>
    <dgm:cxn modelId="{7E378F3C-5ED4-4DCC-A133-FED6A713B52F}" srcId="{D94C3066-4F0A-4F1C-9DEE-F35D15509EBB}" destId="{D474254D-F05F-41F8-B3C4-0FFDA06D1AB1}" srcOrd="0" destOrd="0" parTransId="{F04594AA-0E9A-4631-AED7-7B8866A62C6C}" sibTransId="{A23208B8-A835-45E1-82C7-349233F2B665}"/>
    <dgm:cxn modelId="{3C5F64BE-89B8-4177-96E1-B527873715E6}" type="presOf" srcId="{5CD1CFC9-6104-4B4F-BFCF-3A14533B1C6A}" destId="{951D32ED-81FA-4B77-8DFA-8B8BD9C7043E}" srcOrd="0" destOrd="0" presId="urn:microsoft.com/office/officeart/2005/8/layout/vList6"/>
    <dgm:cxn modelId="{6A1942D8-BC80-4F6B-A171-A40D76965378}" type="presOf" srcId="{D94C3066-4F0A-4F1C-9DEE-F35D15509EBB}" destId="{5060BB64-68B4-4EE9-9192-8025F2ABD066}" srcOrd="0" destOrd="0" presId="urn:microsoft.com/office/officeart/2005/8/layout/vList6"/>
    <dgm:cxn modelId="{F7795289-5CBE-47EB-814C-2B8FA7BED490}" srcId="{035B34B9-3931-4940-AEC2-11D6CB39FE62}" destId="{5CD1CFC9-6104-4B4F-BFCF-3A14533B1C6A}" srcOrd="1" destOrd="0" parTransId="{75F60819-26CE-4548-B737-90AFDDD24E0B}" sibTransId="{34D92937-C1C5-46AF-8794-E883576E70D9}"/>
    <dgm:cxn modelId="{DC6B82CB-6D74-4850-9609-CCB14A172451}" srcId="{035B34B9-3931-4940-AEC2-11D6CB39FE62}" destId="{A51CF1E5-6FA5-4227-AA6A-A909F3992C11}" srcOrd="2" destOrd="0" parTransId="{29BDC04A-8309-4551-BFF5-3F5A40D3170C}" sibTransId="{5D46F74D-782D-40E0-854E-C8247AAEAF95}"/>
    <dgm:cxn modelId="{31301CF3-A177-4FF9-A3FF-04E1ABD4777B}" type="presOf" srcId="{6EE4ED58-1C18-402A-BE7D-7B4E7ECCE203}" destId="{825E99EA-4E30-4445-B227-4E895F317ADF}" srcOrd="0" destOrd="0" presId="urn:microsoft.com/office/officeart/2005/8/layout/vList6"/>
    <dgm:cxn modelId="{631374A2-16E0-4ED9-8CC9-135C8582A11B}" srcId="{035B34B9-3931-4940-AEC2-11D6CB39FE62}" destId="{1B62B450-8D22-475F-9461-2E8810D397E0}" srcOrd="0" destOrd="0" parTransId="{9E297AB7-47F3-49D5-83F7-8C845361B39A}" sibTransId="{17BE7A77-0D36-4B57-8161-D95A97D4935F}"/>
    <dgm:cxn modelId="{D0CC44A4-2E0E-49AC-81B4-809ECF3DC8A8}" type="presOf" srcId="{D474254D-F05F-41F8-B3C4-0FFDA06D1AB1}" destId="{382E3CD9-0BAA-46D5-9A34-D595B62A932C}" srcOrd="0" destOrd="0" presId="urn:microsoft.com/office/officeart/2005/8/layout/vList6"/>
    <dgm:cxn modelId="{3A965016-90E6-428A-8661-442F199E5358}" type="presOf" srcId="{22997DD0-0A11-452A-B754-DF6B680A2CD9}" destId="{B5711E0B-FA42-4314-A5A6-3005B97FC790}" srcOrd="0" destOrd="0" presId="urn:microsoft.com/office/officeart/2005/8/layout/vList6"/>
    <dgm:cxn modelId="{7BD937E1-11AB-4EFE-A8A6-4C5020912899}" srcId="{1B62B450-8D22-475F-9461-2E8810D397E0}" destId="{6EE4ED58-1C18-402A-BE7D-7B4E7ECCE203}" srcOrd="0" destOrd="0" parTransId="{1A118B21-571C-417E-A2FA-63EBAB3A5DD3}" sibTransId="{7FF56F1A-941B-4D68-8E47-2956DD71A6DF}"/>
    <dgm:cxn modelId="{F1E402F5-F097-4269-A9AC-6394C7A16D19}" srcId="{5CD1CFC9-6104-4B4F-BFCF-3A14533B1C6A}" destId="{09BA02D7-1B26-4547-9DE5-A4C42E180B8C}" srcOrd="0" destOrd="0" parTransId="{1F8FF195-0D62-465E-A98F-E72AAD2E9C58}" sibTransId="{270A6363-25CC-4DF3-9624-3F963A7E5922}"/>
    <dgm:cxn modelId="{85BB3F31-E57E-44B6-A308-746F7041E85A}" type="presParOf" srcId="{425E1BF4-79EE-4A3B-A25E-37DDCDA8099A}" destId="{4A357158-A9FD-4345-938D-86312FA078D1}" srcOrd="0" destOrd="0" presId="urn:microsoft.com/office/officeart/2005/8/layout/vList6"/>
    <dgm:cxn modelId="{E566D1C5-62DB-4749-B7E5-597C03D62687}" type="presParOf" srcId="{4A357158-A9FD-4345-938D-86312FA078D1}" destId="{9183A9BB-E3FE-4C75-9F57-26C03A701F73}" srcOrd="0" destOrd="0" presId="urn:microsoft.com/office/officeart/2005/8/layout/vList6"/>
    <dgm:cxn modelId="{9039577C-DF82-42A3-A977-9A15FB54B3B9}" type="presParOf" srcId="{4A357158-A9FD-4345-938D-86312FA078D1}" destId="{825E99EA-4E30-4445-B227-4E895F317ADF}" srcOrd="1" destOrd="0" presId="urn:microsoft.com/office/officeart/2005/8/layout/vList6"/>
    <dgm:cxn modelId="{F66B489F-5EEB-4D4F-B5AC-BBB7A7950244}" type="presParOf" srcId="{425E1BF4-79EE-4A3B-A25E-37DDCDA8099A}" destId="{6A471DEB-C358-4EE6-A863-BFBFA1E7005D}" srcOrd="1" destOrd="0" presId="urn:microsoft.com/office/officeart/2005/8/layout/vList6"/>
    <dgm:cxn modelId="{96AF0F6A-E4E0-4C12-95FD-A983D11F389E}" type="presParOf" srcId="{425E1BF4-79EE-4A3B-A25E-37DDCDA8099A}" destId="{8FEC5B9E-F1BB-4FF2-A6BB-449DAFED7C61}" srcOrd="2" destOrd="0" presId="urn:microsoft.com/office/officeart/2005/8/layout/vList6"/>
    <dgm:cxn modelId="{7DEA4F7F-F2A9-4931-9A8D-D7C28295DCD3}" type="presParOf" srcId="{8FEC5B9E-F1BB-4FF2-A6BB-449DAFED7C61}" destId="{951D32ED-81FA-4B77-8DFA-8B8BD9C7043E}" srcOrd="0" destOrd="0" presId="urn:microsoft.com/office/officeart/2005/8/layout/vList6"/>
    <dgm:cxn modelId="{A9607E4E-BA34-49C5-A7DC-159B45B75566}" type="presParOf" srcId="{8FEC5B9E-F1BB-4FF2-A6BB-449DAFED7C61}" destId="{259BD9F5-D7C9-44B4-B3E3-2061239CA095}" srcOrd="1" destOrd="0" presId="urn:microsoft.com/office/officeart/2005/8/layout/vList6"/>
    <dgm:cxn modelId="{6D2A305B-D6C4-493A-904F-E01608397E63}" type="presParOf" srcId="{425E1BF4-79EE-4A3B-A25E-37DDCDA8099A}" destId="{787E2826-5ABD-470D-8184-78CAA3745EEF}" srcOrd="3" destOrd="0" presId="urn:microsoft.com/office/officeart/2005/8/layout/vList6"/>
    <dgm:cxn modelId="{3DFC5BE4-A513-4560-A559-B619592EBF15}" type="presParOf" srcId="{425E1BF4-79EE-4A3B-A25E-37DDCDA8099A}" destId="{0A7C6960-13BE-4FD2-9161-2EB870A9AAFF}" srcOrd="4" destOrd="0" presId="urn:microsoft.com/office/officeart/2005/8/layout/vList6"/>
    <dgm:cxn modelId="{75AC53BB-3706-40DF-9293-87A2C4F70646}" type="presParOf" srcId="{0A7C6960-13BE-4FD2-9161-2EB870A9AAFF}" destId="{CA52D5CD-3A02-4577-81A8-C502BA40B6F2}" srcOrd="0" destOrd="0" presId="urn:microsoft.com/office/officeart/2005/8/layout/vList6"/>
    <dgm:cxn modelId="{A015C52E-F139-402E-9261-9AC15BEA4C0B}" type="presParOf" srcId="{0A7C6960-13BE-4FD2-9161-2EB870A9AAFF}" destId="{B5711E0B-FA42-4314-A5A6-3005B97FC790}" srcOrd="1" destOrd="0" presId="urn:microsoft.com/office/officeart/2005/8/layout/vList6"/>
    <dgm:cxn modelId="{99E341B9-0C4B-4A98-A037-4313E23A3475}" type="presParOf" srcId="{425E1BF4-79EE-4A3B-A25E-37DDCDA8099A}" destId="{DF2788E1-ADA5-442E-A1EC-139DA528B6D9}" srcOrd="5" destOrd="0" presId="urn:microsoft.com/office/officeart/2005/8/layout/vList6"/>
    <dgm:cxn modelId="{829867B1-CB53-40B7-9515-37B8E4C59F34}" type="presParOf" srcId="{425E1BF4-79EE-4A3B-A25E-37DDCDA8099A}" destId="{6E9626BA-9904-43E1-B5DC-9228D355A016}" srcOrd="6" destOrd="0" presId="urn:microsoft.com/office/officeart/2005/8/layout/vList6"/>
    <dgm:cxn modelId="{1C348ABE-D148-400D-9847-56342D1439CD}" type="presParOf" srcId="{6E9626BA-9904-43E1-B5DC-9228D355A016}" destId="{5060BB64-68B4-4EE9-9192-8025F2ABD066}" srcOrd="0" destOrd="0" presId="urn:microsoft.com/office/officeart/2005/8/layout/vList6"/>
    <dgm:cxn modelId="{0F568D04-ACE0-4C91-B3E8-73CEC3DE6E27}" type="presParOf" srcId="{6E9626BA-9904-43E1-B5DC-9228D355A016}" destId="{382E3CD9-0BAA-46D5-9A34-D595B62A932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1E5EBCA-1F49-4CAB-AAC2-58E7BF6382DA}" type="doc">
      <dgm:prSet loTypeId="urn:microsoft.com/office/officeart/2005/8/layout/chevronAccent+Icon" loCatId="officeonline" qsTypeId="urn:microsoft.com/office/officeart/2005/8/quickstyle/simple1" qsCatId="simple" csTypeId="urn:microsoft.com/office/officeart/2005/8/colors/colorful5" csCatId="colorful" phldr="1"/>
      <dgm:spPr/>
      <dgm:t>
        <a:bodyPr/>
        <a:lstStyle/>
        <a:p>
          <a:endParaRPr lang="en-US"/>
        </a:p>
      </dgm:t>
    </dgm:pt>
    <dgm:pt modelId="{D3E952F4-1918-422E-BFB7-717E50F86BA7}">
      <dgm:prSet phldrT="[Text]" custT="1"/>
      <dgm:spPr/>
      <dgm:t>
        <a:bodyPr/>
        <a:lstStyle/>
        <a:p>
          <a:r>
            <a:rPr lang="en-US" sz="2000" dirty="0"/>
            <a:t>Be creative</a:t>
          </a:r>
        </a:p>
      </dgm:t>
    </dgm:pt>
    <dgm:pt modelId="{887EA17F-3D7B-462D-8FCF-5A84DE2F71D3}" type="parTrans" cxnId="{9D29A326-D542-45DE-BF6D-EBC3B218557A}">
      <dgm:prSet/>
      <dgm:spPr/>
      <dgm:t>
        <a:bodyPr/>
        <a:lstStyle/>
        <a:p>
          <a:endParaRPr lang="en-US" sz="2000"/>
        </a:p>
      </dgm:t>
    </dgm:pt>
    <dgm:pt modelId="{9C12D20E-2001-4F50-962B-DCBB6A0F8652}" type="sibTrans" cxnId="{9D29A326-D542-45DE-BF6D-EBC3B218557A}">
      <dgm:prSet/>
      <dgm:spPr/>
      <dgm:t>
        <a:bodyPr/>
        <a:lstStyle/>
        <a:p>
          <a:endParaRPr lang="en-US" sz="2000"/>
        </a:p>
      </dgm:t>
    </dgm:pt>
    <dgm:pt modelId="{96769574-F1B4-406F-872D-9ACBE52F516D}">
      <dgm:prSet phldrT="[Text]" custT="1"/>
      <dgm:spPr/>
      <dgm:t>
        <a:bodyPr/>
        <a:lstStyle/>
        <a:p>
          <a:r>
            <a:rPr lang="en-US" sz="2000" dirty="0"/>
            <a:t>Connect to the global causes</a:t>
          </a:r>
        </a:p>
      </dgm:t>
    </dgm:pt>
    <dgm:pt modelId="{110942F1-B9B2-4A18-BDB8-FDA01881B4C8}" type="parTrans" cxnId="{D20D9A74-D9B2-4976-B1D9-01FDABA5560C}">
      <dgm:prSet/>
      <dgm:spPr/>
      <dgm:t>
        <a:bodyPr/>
        <a:lstStyle/>
        <a:p>
          <a:endParaRPr lang="en-US" sz="2000"/>
        </a:p>
      </dgm:t>
    </dgm:pt>
    <dgm:pt modelId="{DA7486FD-755E-4651-815A-995DF7ACB45A}" type="sibTrans" cxnId="{D20D9A74-D9B2-4976-B1D9-01FDABA5560C}">
      <dgm:prSet/>
      <dgm:spPr/>
      <dgm:t>
        <a:bodyPr/>
        <a:lstStyle/>
        <a:p>
          <a:endParaRPr lang="en-US" sz="2000"/>
        </a:p>
      </dgm:t>
    </dgm:pt>
    <dgm:pt modelId="{4BBE850B-DD08-4A55-9340-B1820E04F41F}">
      <dgm:prSet phldrT="[Text]" custT="1"/>
      <dgm:spPr/>
      <dgm:t>
        <a:bodyPr/>
        <a:lstStyle/>
        <a:p>
          <a:r>
            <a:rPr lang="en-US" sz="2000" dirty="0"/>
            <a:t>Provide materials to take home</a:t>
          </a:r>
        </a:p>
      </dgm:t>
    </dgm:pt>
    <dgm:pt modelId="{C1E5DEDC-D1E2-4547-BA49-7C3188F78364}" type="parTrans" cxnId="{993939F5-11BB-40DF-9077-CDA2A5B5055F}">
      <dgm:prSet/>
      <dgm:spPr/>
      <dgm:t>
        <a:bodyPr/>
        <a:lstStyle/>
        <a:p>
          <a:endParaRPr lang="en-US" sz="2000"/>
        </a:p>
      </dgm:t>
    </dgm:pt>
    <dgm:pt modelId="{F844D162-17DB-4333-985D-4310E2087E1C}" type="sibTrans" cxnId="{993939F5-11BB-40DF-9077-CDA2A5B5055F}">
      <dgm:prSet/>
      <dgm:spPr/>
      <dgm:t>
        <a:bodyPr/>
        <a:lstStyle/>
        <a:p>
          <a:endParaRPr lang="en-US" sz="2000"/>
        </a:p>
      </dgm:t>
    </dgm:pt>
    <dgm:pt modelId="{351BF776-B5AE-4091-8D4E-AAEE7705951E}">
      <dgm:prSet custT="1"/>
      <dgm:spPr/>
      <dgm:t>
        <a:bodyPr/>
        <a:lstStyle/>
        <a:p>
          <a:r>
            <a:rPr lang="en-US" sz="2000" dirty="0"/>
            <a:t>Invite other members to help</a:t>
          </a:r>
        </a:p>
      </dgm:t>
    </dgm:pt>
    <dgm:pt modelId="{44779C70-B347-4985-8C1F-2196A2758FF3}" type="parTrans" cxnId="{81A979E3-115A-4716-B8BC-543CC544F087}">
      <dgm:prSet/>
      <dgm:spPr/>
      <dgm:t>
        <a:bodyPr/>
        <a:lstStyle/>
        <a:p>
          <a:endParaRPr lang="en-US" sz="2000"/>
        </a:p>
      </dgm:t>
    </dgm:pt>
    <dgm:pt modelId="{90E57145-0F8A-4C43-8497-2A409DE554AE}" type="sibTrans" cxnId="{81A979E3-115A-4716-B8BC-543CC544F087}">
      <dgm:prSet/>
      <dgm:spPr/>
      <dgm:t>
        <a:bodyPr/>
        <a:lstStyle/>
        <a:p>
          <a:endParaRPr lang="en-US" sz="2000"/>
        </a:p>
      </dgm:t>
    </dgm:pt>
    <dgm:pt modelId="{E056BA78-EA61-41F4-B163-6CD986AB5CF2}" type="pres">
      <dgm:prSet presAssocID="{21E5EBCA-1F49-4CAB-AAC2-58E7BF6382DA}" presName="Name0" presStyleCnt="0">
        <dgm:presLayoutVars>
          <dgm:dir/>
          <dgm:resizeHandles val="exact"/>
        </dgm:presLayoutVars>
      </dgm:prSet>
      <dgm:spPr/>
      <dgm:t>
        <a:bodyPr/>
        <a:lstStyle/>
        <a:p>
          <a:endParaRPr lang="en-US"/>
        </a:p>
      </dgm:t>
    </dgm:pt>
    <dgm:pt modelId="{CDFE7C36-CECD-41C6-B288-9CA0313D3B3A}" type="pres">
      <dgm:prSet presAssocID="{D3E952F4-1918-422E-BFB7-717E50F86BA7}" presName="composite" presStyleCnt="0"/>
      <dgm:spPr/>
    </dgm:pt>
    <dgm:pt modelId="{D45484F0-3F10-4B47-9170-972FA9611CC9}" type="pres">
      <dgm:prSet presAssocID="{D3E952F4-1918-422E-BFB7-717E50F86BA7}" presName="bgChev" presStyleLbl="node1" presStyleIdx="0" presStyleCnt="4"/>
      <dgm:spPr/>
    </dgm:pt>
    <dgm:pt modelId="{8AF2D390-1C3D-4B25-A45C-6023418529A4}" type="pres">
      <dgm:prSet presAssocID="{D3E952F4-1918-422E-BFB7-717E50F86BA7}" presName="txNode" presStyleLbl="fgAcc1" presStyleIdx="0" presStyleCnt="4">
        <dgm:presLayoutVars>
          <dgm:bulletEnabled val="1"/>
        </dgm:presLayoutVars>
      </dgm:prSet>
      <dgm:spPr/>
      <dgm:t>
        <a:bodyPr/>
        <a:lstStyle/>
        <a:p>
          <a:endParaRPr lang="en-US"/>
        </a:p>
      </dgm:t>
    </dgm:pt>
    <dgm:pt modelId="{DBB20604-7F3B-49C4-B006-B8DAA78BE1A4}" type="pres">
      <dgm:prSet presAssocID="{9C12D20E-2001-4F50-962B-DCBB6A0F8652}" presName="compositeSpace" presStyleCnt="0"/>
      <dgm:spPr/>
    </dgm:pt>
    <dgm:pt modelId="{F5AA72E4-A68E-423B-8A1C-B8CCAD622F38}" type="pres">
      <dgm:prSet presAssocID="{96769574-F1B4-406F-872D-9ACBE52F516D}" presName="composite" presStyleCnt="0"/>
      <dgm:spPr/>
    </dgm:pt>
    <dgm:pt modelId="{DEE0209C-1E91-46C8-92C7-6E7EAE81EBCD}" type="pres">
      <dgm:prSet presAssocID="{96769574-F1B4-406F-872D-9ACBE52F516D}" presName="bgChev" presStyleLbl="node1" presStyleIdx="1" presStyleCnt="4"/>
      <dgm:spPr/>
    </dgm:pt>
    <dgm:pt modelId="{4521CBCE-C096-42A5-81E2-461EA167A667}" type="pres">
      <dgm:prSet presAssocID="{96769574-F1B4-406F-872D-9ACBE52F516D}" presName="txNode" presStyleLbl="fgAcc1" presStyleIdx="1" presStyleCnt="4">
        <dgm:presLayoutVars>
          <dgm:bulletEnabled val="1"/>
        </dgm:presLayoutVars>
      </dgm:prSet>
      <dgm:spPr/>
      <dgm:t>
        <a:bodyPr/>
        <a:lstStyle/>
        <a:p>
          <a:endParaRPr lang="en-US"/>
        </a:p>
      </dgm:t>
    </dgm:pt>
    <dgm:pt modelId="{BB74215B-F5C6-47F6-AFA1-982F9960FED9}" type="pres">
      <dgm:prSet presAssocID="{DA7486FD-755E-4651-815A-995DF7ACB45A}" presName="compositeSpace" presStyleCnt="0"/>
      <dgm:spPr/>
    </dgm:pt>
    <dgm:pt modelId="{0E4100E4-76EF-4D5F-A474-A85B122957BF}" type="pres">
      <dgm:prSet presAssocID="{4BBE850B-DD08-4A55-9340-B1820E04F41F}" presName="composite" presStyleCnt="0"/>
      <dgm:spPr/>
    </dgm:pt>
    <dgm:pt modelId="{9257B2F9-BEEF-42D6-81F8-571F5428B123}" type="pres">
      <dgm:prSet presAssocID="{4BBE850B-DD08-4A55-9340-B1820E04F41F}" presName="bgChev" presStyleLbl="node1" presStyleIdx="2" presStyleCnt="4"/>
      <dgm:spPr/>
    </dgm:pt>
    <dgm:pt modelId="{6B8F5A94-B81D-498D-9E12-6E27190E2349}" type="pres">
      <dgm:prSet presAssocID="{4BBE850B-DD08-4A55-9340-B1820E04F41F}" presName="txNode" presStyleLbl="fgAcc1" presStyleIdx="2" presStyleCnt="4">
        <dgm:presLayoutVars>
          <dgm:bulletEnabled val="1"/>
        </dgm:presLayoutVars>
      </dgm:prSet>
      <dgm:spPr/>
      <dgm:t>
        <a:bodyPr/>
        <a:lstStyle/>
        <a:p>
          <a:endParaRPr lang="en-US"/>
        </a:p>
      </dgm:t>
    </dgm:pt>
    <dgm:pt modelId="{81ACAD00-8AC8-49D7-9C2B-582B21D8C896}" type="pres">
      <dgm:prSet presAssocID="{F844D162-17DB-4333-985D-4310E2087E1C}" presName="compositeSpace" presStyleCnt="0"/>
      <dgm:spPr/>
    </dgm:pt>
    <dgm:pt modelId="{3AE55447-6FF5-4B6F-B25C-7F5CD0A6DA55}" type="pres">
      <dgm:prSet presAssocID="{351BF776-B5AE-4091-8D4E-AAEE7705951E}" presName="composite" presStyleCnt="0"/>
      <dgm:spPr/>
    </dgm:pt>
    <dgm:pt modelId="{FC8762D8-EE2A-43D7-9FFA-5A9397109BE9}" type="pres">
      <dgm:prSet presAssocID="{351BF776-B5AE-4091-8D4E-AAEE7705951E}" presName="bgChev" presStyleLbl="node1" presStyleIdx="3" presStyleCnt="4"/>
      <dgm:spPr/>
    </dgm:pt>
    <dgm:pt modelId="{244AD1C5-8576-4997-A05A-6D59AB7AD9D6}" type="pres">
      <dgm:prSet presAssocID="{351BF776-B5AE-4091-8D4E-AAEE7705951E}" presName="txNode" presStyleLbl="fgAcc1" presStyleIdx="3" presStyleCnt="4">
        <dgm:presLayoutVars>
          <dgm:bulletEnabled val="1"/>
        </dgm:presLayoutVars>
      </dgm:prSet>
      <dgm:spPr/>
      <dgm:t>
        <a:bodyPr/>
        <a:lstStyle/>
        <a:p>
          <a:endParaRPr lang="en-US"/>
        </a:p>
      </dgm:t>
    </dgm:pt>
  </dgm:ptLst>
  <dgm:cxnLst>
    <dgm:cxn modelId="{DAF82FEF-FFC9-4C6B-BC83-3AC893C4F26B}" type="presOf" srcId="{351BF776-B5AE-4091-8D4E-AAEE7705951E}" destId="{244AD1C5-8576-4997-A05A-6D59AB7AD9D6}" srcOrd="0" destOrd="0" presId="urn:microsoft.com/office/officeart/2005/8/layout/chevronAccent+Icon"/>
    <dgm:cxn modelId="{9D29A326-D542-45DE-BF6D-EBC3B218557A}" srcId="{21E5EBCA-1F49-4CAB-AAC2-58E7BF6382DA}" destId="{D3E952F4-1918-422E-BFB7-717E50F86BA7}" srcOrd="0" destOrd="0" parTransId="{887EA17F-3D7B-462D-8FCF-5A84DE2F71D3}" sibTransId="{9C12D20E-2001-4F50-962B-DCBB6A0F8652}"/>
    <dgm:cxn modelId="{D4FE3045-9049-42EC-BBED-9A2FB52EA898}" type="presOf" srcId="{4BBE850B-DD08-4A55-9340-B1820E04F41F}" destId="{6B8F5A94-B81D-498D-9E12-6E27190E2349}" srcOrd="0" destOrd="0" presId="urn:microsoft.com/office/officeart/2005/8/layout/chevronAccent+Icon"/>
    <dgm:cxn modelId="{D20D9A74-D9B2-4976-B1D9-01FDABA5560C}" srcId="{21E5EBCA-1F49-4CAB-AAC2-58E7BF6382DA}" destId="{96769574-F1B4-406F-872D-9ACBE52F516D}" srcOrd="1" destOrd="0" parTransId="{110942F1-B9B2-4A18-BDB8-FDA01881B4C8}" sibTransId="{DA7486FD-755E-4651-815A-995DF7ACB45A}"/>
    <dgm:cxn modelId="{E691863E-32F3-4C6A-AAB6-48167DE173C7}" type="presOf" srcId="{96769574-F1B4-406F-872D-9ACBE52F516D}" destId="{4521CBCE-C096-42A5-81E2-461EA167A667}" srcOrd="0" destOrd="0" presId="urn:microsoft.com/office/officeart/2005/8/layout/chevronAccent+Icon"/>
    <dgm:cxn modelId="{3B06CF6F-B434-4880-A9BB-275C18CBF010}" type="presOf" srcId="{D3E952F4-1918-422E-BFB7-717E50F86BA7}" destId="{8AF2D390-1C3D-4B25-A45C-6023418529A4}" srcOrd="0" destOrd="0" presId="urn:microsoft.com/office/officeart/2005/8/layout/chevronAccent+Icon"/>
    <dgm:cxn modelId="{993939F5-11BB-40DF-9077-CDA2A5B5055F}" srcId="{21E5EBCA-1F49-4CAB-AAC2-58E7BF6382DA}" destId="{4BBE850B-DD08-4A55-9340-B1820E04F41F}" srcOrd="2" destOrd="0" parTransId="{C1E5DEDC-D1E2-4547-BA49-7C3188F78364}" sibTransId="{F844D162-17DB-4333-985D-4310E2087E1C}"/>
    <dgm:cxn modelId="{81A979E3-115A-4716-B8BC-543CC544F087}" srcId="{21E5EBCA-1F49-4CAB-AAC2-58E7BF6382DA}" destId="{351BF776-B5AE-4091-8D4E-AAEE7705951E}" srcOrd="3" destOrd="0" parTransId="{44779C70-B347-4985-8C1F-2196A2758FF3}" sibTransId="{90E57145-0F8A-4C43-8497-2A409DE554AE}"/>
    <dgm:cxn modelId="{813564A1-0487-4443-9B79-2EAA166B3942}" type="presOf" srcId="{21E5EBCA-1F49-4CAB-AAC2-58E7BF6382DA}" destId="{E056BA78-EA61-41F4-B163-6CD986AB5CF2}" srcOrd="0" destOrd="0" presId="urn:microsoft.com/office/officeart/2005/8/layout/chevronAccent+Icon"/>
    <dgm:cxn modelId="{58F94CDC-0EC1-4F3C-85C8-BCCCDD009F18}" type="presParOf" srcId="{E056BA78-EA61-41F4-B163-6CD986AB5CF2}" destId="{CDFE7C36-CECD-41C6-B288-9CA0313D3B3A}" srcOrd="0" destOrd="0" presId="urn:microsoft.com/office/officeart/2005/8/layout/chevronAccent+Icon"/>
    <dgm:cxn modelId="{0041B138-702D-491A-88CF-9929CC83A66E}" type="presParOf" srcId="{CDFE7C36-CECD-41C6-B288-9CA0313D3B3A}" destId="{D45484F0-3F10-4B47-9170-972FA9611CC9}" srcOrd="0" destOrd="0" presId="urn:microsoft.com/office/officeart/2005/8/layout/chevronAccent+Icon"/>
    <dgm:cxn modelId="{5970FE8A-7E0F-42EC-98DD-88CCBBB82B70}" type="presParOf" srcId="{CDFE7C36-CECD-41C6-B288-9CA0313D3B3A}" destId="{8AF2D390-1C3D-4B25-A45C-6023418529A4}" srcOrd="1" destOrd="0" presId="urn:microsoft.com/office/officeart/2005/8/layout/chevronAccent+Icon"/>
    <dgm:cxn modelId="{9D573C32-559D-484C-8B6B-061B5120E889}" type="presParOf" srcId="{E056BA78-EA61-41F4-B163-6CD986AB5CF2}" destId="{DBB20604-7F3B-49C4-B006-B8DAA78BE1A4}" srcOrd="1" destOrd="0" presId="urn:microsoft.com/office/officeart/2005/8/layout/chevronAccent+Icon"/>
    <dgm:cxn modelId="{398C910A-8EBB-456E-BF35-24843CFC0866}" type="presParOf" srcId="{E056BA78-EA61-41F4-B163-6CD986AB5CF2}" destId="{F5AA72E4-A68E-423B-8A1C-B8CCAD622F38}" srcOrd="2" destOrd="0" presId="urn:microsoft.com/office/officeart/2005/8/layout/chevronAccent+Icon"/>
    <dgm:cxn modelId="{8F69F232-A8AF-4F55-BD50-0E461DE439FF}" type="presParOf" srcId="{F5AA72E4-A68E-423B-8A1C-B8CCAD622F38}" destId="{DEE0209C-1E91-46C8-92C7-6E7EAE81EBCD}" srcOrd="0" destOrd="0" presId="urn:microsoft.com/office/officeart/2005/8/layout/chevronAccent+Icon"/>
    <dgm:cxn modelId="{4F5C5E36-6290-4818-BA2E-FEEEEA817484}" type="presParOf" srcId="{F5AA72E4-A68E-423B-8A1C-B8CCAD622F38}" destId="{4521CBCE-C096-42A5-81E2-461EA167A667}" srcOrd="1" destOrd="0" presId="urn:microsoft.com/office/officeart/2005/8/layout/chevronAccent+Icon"/>
    <dgm:cxn modelId="{F8269B01-00DF-4C4F-95F6-728FBB5F81AE}" type="presParOf" srcId="{E056BA78-EA61-41F4-B163-6CD986AB5CF2}" destId="{BB74215B-F5C6-47F6-AFA1-982F9960FED9}" srcOrd="3" destOrd="0" presId="urn:microsoft.com/office/officeart/2005/8/layout/chevronAccent+Icon"/>
    <dgm:cxn modelId="{BAE9CB63-159A-438D-962A-70DD3EF34FD4}" type="presParOf" srcId="{E056BA78-EA61-41F4-B163-6CD986AB5CF2}" destId="{0E4100E4-76EF-4D5F-A474-A85B122957BF}" srcOrd="4" destOrd="0" presId="urn:microsoft.com/office/officeart/2005/8/layout/chevronAccent+Icon"/>
    <dgm:cxn modelId="{91584BBF-066A-4933-B74D-CEEA699DD31B}" type="presParOf" srcId="{0E4100E4-76EF-4D5F-A474-A85B122957BF}" destId="{9257B2F9-BEEF-42D6-81F8-571F5428B123}" srcOrd="0" destOrd="0" presId="urn:microsoft.com/office/officeart/2005/8/layout/chevronAccent+Icon"/>
    <dgm:cxn modelId="{AB97274B-35FD-459C-A27A-7BE40AF58EE1}" type="presParOf" srcId="{0E4100E4-76EF-4D5F-A474-A85B122957BF}" destId="{6B8F5A94-B81D-498D-9E12-6E27190E2349}" srcOrd="1" destOrd="0" presId="urn:microsoft.com/office/officeart/2005/8/layout/chevronAccent+Icon"/>
    <dgm:cxn modelId="{85BC482B-9B3E-4D61-A85C-51DCCECCE92E}" type="presParOf" srcId="{E056BA78-EA61-41F4-B163-6CD986AB5CF2}" destId="{81ACAD00-8AC8-49D7-9C2B-582B21D8C896}" srcOrd="5" destOrd="0" presId="urn:microsoft.com/office/officeart/2005/8/layout/chevronAccent+Icon"/>
    <dgm:cxn modelId="{CC05E073-E457-40CD-AC0D-7BAA782ADCCD}" type="presParOf" srcId="{E056BA78-EA61-41F4-B163-6CD986AB5CF2}" destId="{3AE55447-6FF5-4B6F-B25C-7F5CD0A6DA55}" srcOrd="6" destOrd="0" presId="urn:microsoft.com/office/officeart/2005/8/layout/chevronAccent+Icon"/>
    <dgm:cxn modelId="{23F042E9-E353-4708-9AAA-85E3E22BC9AB}" type="presParOf" srcId="{3AE55447-6FF5-4B6F-B25C-7F5CD0A6DA55}" destId="{FC8762D8-EE2A-43D7-9FFA-5A9397109BE9}" srcOrd="0" destOrd="0" presId="urn:microsoft.com/office/officeart/2005/8/layout/chevronAccent+Icon"/>
    <dgm:cxn modelId="{F4CD32F9-D9D8-44E2-8D25-66288C9023F3}" type="presParOf" srcId="{3AE55447-6FF5-4B6F-B25C-7F5CD0A6DA55}" destId="{244AD1C5-8576-4997-A05A-6D59AB7AD9D6}"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C64F117-9BDA-4CA6-BA58-59A031BA24D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184885B6-CD7B-49D7-8789-90DCCF8A0187}">
      <dgm:prSet/>
      <dgm:spPr>
        <a:xfrm>
          <a:off x="0" y="0"/>
          <a:ext cx="2413000" cy="925710"/>
        </a:xfrm>
      </dgm:spPr>
      <dgm:t>
        <a:bodyPr/>
        <a:lstStyle/>
        <a:p>
          <a:r>
            <a:rPr lang="en-US" dirty="0">
              <a:solidFill>
                <a:schemeClr val="tx1"/>
              </a:solidFill>
            </a:rPr>
            <a:t>Start with returning donors</a:t>
          </a:r>
        </a:p>
      </dgm:t>
    </dgm:pt>
    <dgm:pt modelId="{31D6B813-25BD-49BD-8490-3CCF92EE5A25}" type="parTrans" cxnId="{CDD346B9-10E5-4524-85AD-A1111A52423F}">
      <dgm:prSet/>
      <dgm:spPr/>
      <dgm:t>
        <a:bodyPr/>
        <a:lstStyle/>
        <a:p>
          <a:endParaRPr lang="en-US">
            <a:solidFill>
              <a:schemeClr val="tx1"/>
            </a:solidFill>
          </a:endParaRPr>
        </a:p>
      </dgm:t>
    </dgm:pt>
    <dgm:pt modelId="{0D036D86-D609-4461-9FE4-2B2EC1597739}" type="sibTrans" cxnId="{CDD346B9-10E5-4524-85AD-A1111A52423F}">
      <dgm:prSet/>
      <dgm:spPr/>
      <dgm:t>
        <a:bodyPr/>
        <a:lstStyle/>
        <a:p>
          <a:endParaRPr lang="en-US">
            <a:solidFill>
              <a:schemeClr val="tx1"/>
            </a:solidFill>
          </a:endParaRPr>
        </a:p>
      </dgm:t>
    </dgm:pt>
    <dgm:pt modelId="{68DB3A95-5215-437D-93F3-B839AA184430}">
      <dgm:prSet phldrT="[Text]"/>
      <dgm:spPr>
        <a:xfrm>
          <a:off x="0" y="1018282"/>
          <a:ext cx="2413000" cy="925710"/>
        </a:xfrm>
      </dgm:spPr>
      <dgm:t>
        <a:bodyPr/>
        <a:lstStyle/>
        <a:p>
          <a:r>
            <a:rPr lang="en-US" dirty="0">
              <a:solidFill>
                <a:schemeClr val="tx1"/>
              </a:solidFill>
            </a:rPr>
            <a:t>Connect with businesses linked to the Global Causes</a:t>
          </a:r>
        </a:p>
      </dgm:t>
    </dgm:pt>
    <dgm:pt modelId="{9B59D09E-2D28-4E49-A6DF-93D6FDF64922}" type="parTrans" cxnId="{71CAA2F6-50E9-4179-A156-C37CE317EF9D}">
      <dgm:prSet/>
      <dgm:spPr/>
      <dgm:t>
        <a:bodyPr/>
        <a:lstStyle/>
        <a:p>
          <a:endParaRPr lang="en-US">
            <a:solidFill>
              <a:schemeClr val="tx1"/>
            </a:solidFill>
          </a:endParaRPr>
        </a:p>
      </dgm:t>
    </dgm:pt>
    <dgm:pt modelId="{5FBE170E-02A5-4BB6-A929-BAD907A7D674}" type="sibTrans" cxnId="{71CAA2F6-50E9-4179-A156-C37CE317EF9D}">
      <dgm:prSet/>
      <dgm:spPr/>
      <dgm:t>
        <a:bodyPr/>
        <a:lstStyle/>
        <a:p>
          <a:endParaRPr lang="en-US">
            <a:solidFill>
              <a:schemeClr val="tx1"/>
            </a:solidFill>
          </a:endParaRPr>
        </a:p>
      </dgm:t>
    </dgm:pt>
    <dgm:pt modelId="{5D588DD9-E4B9-4BFE-A10D-CDA6E76E3D71}">
      <dgm:prSet/>
      <dgm:spPr/>
      <dgm:t>
        <a:bodyPr/>
        <a:lstStyle/>
        <a:p>
          <a:r>
            <a:rPr lang="en-US">
              <a:solidFill>
                <a:schemeClr val="tx1"/>
              </a:solidFill>
            </a:rPr>
            <a:t>Show the impact of LCIF in your local community</a:t>
          </a:r>
        </a:p>
      </dgm:t>
    </dgm:pt>
    <dgm:pt modelId="{14EB5FC3-7F9E-429F-A2A7-65A38C3AC222}" type="parTrans" cxnId="{3703FBC7-8A28-4D48-9A0A-46A20E156077}">
      <dgm:prSet/>
      <dgm:spPr/>
      <dgm:t>
        <a:bodyPr/>
        <a:lstStyle/>
        <a:p>
          <a:endParaRPr lang="en-US">
            <a:solidFill>
              <a:schemeClr val="tx1"/>
            </a:solidFill>
          </a:endParaRPr>
        </a:p>
      </dgm:t>
    </dgm:pt>
    <dgm:pt modelId="{B127801D-2325-47D9-AFE4-49AAA23AABB4}" type="sibTrans" cxnId="{3703FBC7-8A28-4D48-9A0A-46A20E156077}">
      <dgm:prSet/>
      <dgm:spPr/>
      <dgm:t>
        <a:bodyPr/>
        <a:lstStyle/>
        <a:p>
          <a:endParaRPr lang="en-US">
            <a:solidFill>
              <a:schemeClr val="tx1"/>
            </a:solidFill>
          </a:endParaRPr>
        </a:p>
      </dgm:t>
    </dgm:pt>
    <dgm:pt modelId="{D759A033-1485-455E-B4CD-AAB32A9EFCA7}">
      <dgm:prSet/>
      <dgm:spPr>
        <a:xfrm>
          <a:off x="0" y="2036564"/>
          <a:ext cx="2413000" cy="925710"/>
        </a:xfrm>
      </dgm:spPr>
      <dgm:t>
        <a:bodyPr/>
        <a:lstStyle/>
        <a:p>
          <a:r>
            <a:rPr lang="en-US" dirty="0">
              <a:solidFill>
                <a:schemeClr val="tx1"/>
              </a:solidFill>
            </a:rPr>
            <a:t>Ask your members or non-member friends if their employers will match their donations</a:t>
          </a:r>
        </a:p>
      </dgm:t>
    </dgm:pt>
    <dgm:pt modelId="{3DFF54E2-025D-4D17-8C12-85B6C03D0FD9}" type="parTrans" cxnId="{273278D0-B8B3-4888-8866-5ED226077061}">
      <dgm:prSet/>
      <dgm:spPr/>
      <dgm:t>
        <a:bodyPr/>
        <a:lstStyle/>
        <a:p>
          <a:endParaRPr lang="en-US">
            <a:solidFill>
              <a:schemeClr val="tx1"/>
            </a:solidFill>
          </a:endParaRPr>
        </a:p>
      </dgm:t>
    </dgm:pt>
    <dgm:pt modelId="{03AC31BF-F973-420C-BDB1-2916DDC273E8}" type="sibTrans" cxnId="{273278D0-B8B3-4888-8866-5ED226077061}">
      <dgm:prSet/>
      <dgm:spPr/>
      <dgm:t>
        <a:bodyPr/>
        <a:lstStyle/>
        <a:p>
          <a:endParaRPr lang="en-US">
            <a:solidFill>
              <a:schemeClr val="tx1"/>
            </a:solidFill>
          </a:endParaRPr>
        </a:p>
      </dgm:t>
    </dgm:pt>
    <dgm:pt modelId="{10B1B704-3077-440A-B4FD-3D98FEA3DDE0}" type="pres">
      <dgm:prSet presAssocID="{DC64F117-9BDA-4CA6-BA58-59A031BA24DB}" presName="diagram" presStyleCnt="0">
        <dgm:presLayoutVars>
          <dgm:dir/>
          <dgm:resizeHandles val="exact"/>
        </dgm:presLayoutVars>
      </dgm:prSet>
      <dgm:spPr/>
      <dgm:t>
        <a:bodyPr/>
        <a:lstStyle/>
        <a:p>
          <a:endParaRPr lang="en-US"/>
        </a:p>
      </dgm:t>
    </dgm:pt>
    <dgm:pt modelId="{4179C6F2-714A-4177-8B6D-87FD42264813}" type="pres">
      <dgm:prSet presAssocID="{184885B6-CD7B-49D7-8789-90DCCF8A0187}" presName="node" presStyleLbl="node1" presStyleIdx="0" presStyleCnt="4">
        <dgm:presLayoutVars>
          <dgm:bulletEnabled val="1"/>
        </dgm:presLayoutVars>
      </dgm:prSet>
      <dgm:spPr/>
      <dgm:t>
        <a:bodyPr/>
        <a:lstStyle/>
        <a:p>
          <a:endParaRPr lang="en-US"/>
        </a:p>
      </dgm:t>
    </dgm:pt>
    <dgm:pt modelId="{752B2653-323B-445B-AF8A-87566975016F}" type="pres">
      <dgm:prSet presAssocID="{0D036D86-D609-4461-9FE4-2B2EC1597739}" presName="sibTrans" presStyleCnt="0"/>
      <dgm:spPr/>
    </dgm:pt>
    <dgm:pt modelId="{863A96FA-0349-480A-A14F-81A34497571B}" type="pres">
      <dgm:prSet presAssocID="{68DB3A95-5215-437D-93F3-B839AA184430}" presName="node" presStyleLbl="node1" presStyleIdx="1" presStyleCnt="4">
        <dgm:presLayoutVars>
          <dgm:bulletEnabled val="1"/>
        </dgm:presLayoutVars>
      </dgm:prSet>
      <dgm:spPr/>
      <dgm:t>
        <a:bodyPr/>
        <a:lstStyle/>
        <a:p>
          <a:endParaRPr lang="en-US"/>
        </a:p>
      </dgm:t>
    </dgm:pt>
    <dgm:pt modelId="{DCF87ADE-40B1-4CD5-941B-9943167B88FB}" type="pres">
      <dgm:prSet presAssocID="{5FBE170E-02A5-4BB6-A929-BAD907A7D674}" presName="sibTrans" presStyleCnt="0"/>
      <dgm:spPr/>
    </dgm:pt>
    <dgm:pt modelId="{F871AA56-5E98-4FAB-A5A2-45693D995D7C}" type="pres">
      <dgm:prSet presAssocID="{5D588DD9-E4B9-4BFE-A10D-CDA6E76E3D71}" presName="node" presStyleLbl="node1" presStyleIdx="2" presStyleCnt="4">
        <dgm:presLayoutVars>
          <dgm:bulletEnabled val="1"/>
        </dgm:presLayoutVars>
      </dgm:prSet>
      <dgm:spPr/>
      <dgm:t>
        <a:bodyPr/>
        <a:lstStyle/>
        <a:p>
          <a:endParaRPr lang="en-US"/>
        </a:p>
      </dgm:t>
    </dgm:pt>
    <dgm:pt modelId="{2A037BC2-49F5-4C9B-BD1B-CE66D3E162D8}" type="pres">
      <dgm:prSet presAssocID="{B127801D-2325-47D9-AFE4-49AAA23AABB4}" presName="sibTrans" presStyleCnt="0"/>
      <dgm:spPr/>
    </dgm:pt>
    <dgm:pt modelId="{74FA47B3-7F90-46AF-8577-CBBE57E73426}" type="pres">
      <dgm:prSet presAssocID="{D759A033-1485-455E-B4CD-AAB32A9EFCA7}" presName="node" presStyleLbl="node1" presStyleIdx="3" presStyleCnt="4">
        <dgm:presLayoutVars>
          <dgm:bulletEnabled val="1"/>
        </dgm:presLayoutVars>
      </dgm:prSet>
      <dgm:spPr/>
      <dgm:t>
        <a:bodyPr/>
        <a:lstStyle/>
        <a:p>
          <a:endParaRPr lang="en-US"/>
        </a:p>
      </dgm:t>
    </dgm:pt>
  </dgm:ptLst>
  <dgm:cxnLst>
    <dgm:cxn modelId="{3703FBC7-8A28-4D48-9A0A-46A20E156077}" srcId="{DC64F117-9BDA-4CA6-BA58-59A031BA24DB}" destId="{5D588DD9-E4B9-4BFE-A10D-CDA6E76E3D71}" srcOrd="2" destOrd="0" parTransId="{14EB5FC3-7F9E-429F-A2A7-65A38C3AC222}" sibTransId="{B127801D-2325-47D9-AFE4-49AAA23AABB4}"/>
    <dgm:cxn modelId="{D1FDC604-E87F-4930-8571-469FA4C79015}" type="presOf" srcId="{68DB3A95-5215-437D-93F3-B839AA184430}" destId="{863A96FA-0349-480A-A14F-81A34497571B}" srcOrd="0" destOrd="0" presId="urn:microsoft.com/office/officeart/2005/8/layout/default"/>
    <dgm:cxn modelId="{273278D0-B8B3-4888-8866-5ED226077061}" srcId="{DC64F117-9BDA-4CA6-BA58-59A031BA24DB}" destId="{D759A033-1485-455E-B4CD-AAB32A9EFCA7}" srcOrd="3" destOrd="0" parTransId="{3DFF54E2-025D-4D17-8C12-85B6C03D0FD9}" sibTransId="{03AC31BF-F973-420C-BDB1-2916DDC273E8}"/>
    <dgm:cxn modelId="{0D46C19E-3B74-4476-9B20-1A96DC4441D5}" type="presOf" srcId="{D759A033-1485-455E-B4CD-AAB32A9EFCA7}" destId="{74FA47B3-7F90-46AF-8577-CBBE57E73426}" srcOrd="0" destOrd="0" presId="urn:microsoft.com/office/officeart/2005/8/layout/default"/>
    <dgm:cxn modelId="{7EBF7D2D-F1FB-47DB-B310-740A950BA410}" type="presOf" srcId="{5D588DD9-E4B9-4BFE-A10D-CDA6E76E3D71}" destId="{F871AA56-5E98-4FAB-A5A2-45693D995D7C}" srcOrd="0" destOrd="0" presId="urn:microsoft.com/office/officeart/2005/8/layout/default"/>
    <dgm:cxn modelId="{CDD346B9-10E5-4524-85AD-A1111A52423F}" srcId="{DC64F117-9BDA-4CA6-BA58-59A031BA24DB}" destId="{184885B6-CD7B-49D7-8789-90DCCF8A0187}" srcOrd="0" destOrd="0" parTransId="{31D6B813-25BD-49BD-8490-3CCF92EE5A25}" sibTransId="{0D036D86-D609-4461-9FE4-2B2EC1597739}"/>
    <dgm:cxn modelId="{71CAA2F6-50E9-4179-A156-C37CE317EF9D}" srcId="{DC64F117-9BDA-4CA6-BA58-59A031BA24DB}" destId="{68DB3A95-5215-437D-93F3-B839AA184430}" srcOrd="1" destOrd="0" parTransId="{9B59D09E-2D28-4E49-A6DF-93D6FDF64922}" sibTransId="{5FBE170E-02A5-4BB6-A929-BAD907A7D674}"/>
    <dgm:cxn modelId="{328935EF-3711-46B8-9CDF-4D69441E78AC}" type="presOf" srcId="{184885B6-CD7B-49D7-8789-90DCCF8A0187}" destId="{4179C6F2-714A-4177-8B6D-87FD42264813}" srcOrd="0" destOrd="0" presId="urn:microsoft.com/office/officeart/2005/8/layout/default"/>
    <dgm:cxn modelId="{71A9A6AA-DF16-4296-9229-447458CB8DFD}" type="presOf" srcId="{DC64F117-9BDA-4CA6-BA58-59A031BA24DB}" destId="{10B1B704-3077-440A-B4FD-3D98FEA3DDE0}" srcOrd="0" destOrd="0" presId="urn:microsoft.com/office/officeart/2005/8/layout/default"/>
    <dgm:cxn modelId="{D759E37F-2402-45D2-8EAB-6926A66B8D54}" type="presParOf" srcId="{10B1B704-3077-440A-B4FD-3D98FEA3DDE0}" destId="{4179C6F2-714A-4177-8B6D-87FD42264813}" srcOrd="0" destOrd="0" presId="urn:microsoft.com/office/officeart/2005/8/layout/default"/>
    <dgm:cxn modelId="{B462C523-6A40-4DC6-AE12-E0B64D1FE346}" type="presParOf" srcId="{10B1B704-3077-440A-B4FD-3D98FEA3DDE0}" destId="{752B2653-323B-445B-AF8A-87566975016F}" srcOrd="1" destOrd="0" presId="urn:microsoft.com/office/officeart/2005/8/layout/default"/>
    <dgm:cxn modelId="{99B4024D-F8A8-4B9B-990F-AB6D933AA6EE}" type="presParOf" srcId="{10B1B704-3077-440A-B4FD-3D98FEA3DDE0}" destId="{863A96FA-0349-480A-A14F-81A34497571B}" srcOrd="2" destOrd="0" presId="urn:microsoft.com/office/officeart/2005/8/layout/default"/>
    <dgm:cxn modelId="{F7E970A0-3AF4-4636-9629-B9F03BE77C16}" type="presParOf" srcId="{10B1B704-3077-440A-B4FD-3D98FEA3DDE0}" destId="{DCF87ADE-40B1-4CD5-941B-9943167B88FB}" srcOrd="3" destOrd="0" presId="urn:microsoft.com/office/officeart/2005/8/layout/default"/>
    <dgm:cxn modelId="{C75862BD-CF87-4259-881A-0D5FA9AFA478}" type="presParOf" srcId="{10B1B704-3077-440A-B4FD-3D98FEA3DDE0}" destId="{F871AA56-5E98-4FAB-A5A2-45693D995D7C}" srcOrd="4" destOrd="0" presId="urn:microsoft.com/office/officeart/2005/8/layout/default"/>
    <dgm:cxn modelId="{738D42FE-5EEA-4790-B3C6-BA32D3726DA8}" type="presParOf" srcId="{10B1B704-3077-440A-B4FD-3D98FEA3DDE0}" destId="{2A037BC2-49F5-4C9B-BD1B-CE66D3E162D8}" srcOrd="5" destOrd="0" presId="urn:microsoft.com/office/officeart/2005/8/layout/default"/>
    <dgm:cxn modelId="{7A1ED6E2-1423-4353-812A-17D88B2F8248}" type="presParOf" srcId="{10B1B704-3077-440A-B4FD-3D98FEA3DDE0}" destId="{74FA47B3-7F90-46AF-8577-CBBE57E7342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D84E1B-953F-4CE7-B602-B0D5DFD438C9}"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8DC61A53-6EEC-40A3-8425-4172D4550CAD}">
      <dgm:prSet phldrT="[Text]"/>
      <dgm:spPr/>
      <dgm:t>
        <a:bodyPr/>
        <a:lstStyle/>
        <a:p>
          <a:r>
            <a:rPr lang="en-US" dirty="0">
              <a:solidFill>
                <a:schemeClr val="tx1"/>
              </a:solidFill>
            </a:rPr>
            <a:t>Know your reasons for serving</a:t>
          </a:r>
        </a:p>
      </dgm:t>
    </dgm:pt>
    <dgm:pt modelId="{D3572C3D-CA27-46A1-AB0D-4B86E16D255E}" type="parTrans" cxnId="{51139250-C0E8-4652-91A7-1C8815507EBD}">
      <dgm:prSet/>
      <dgm:spPr/>
      <dgm:t>
        <a:bodyPr/>
        <a:lstStyle/>
        <a:p>
          <a:endParaRPr lang="en-US">
            <a:solidFill>
              <a:schemeClr val="tx1"/>
            </a:solidFill>
          </a:endParaRPr>
        </a:p>
      </dgm:t>
    </dgm:pt>
    <dgm:pt modelId="{A05C8246-3503-4F59-B9F8-7BB2708F7DF7}" type="sibTrans" cxnId="{51139250-C0E8-4652-91A7-1C8815507EBD}">
      <dgm:prSet/>
      <dgm:spPr/>
      <dgm:t>
        <a:bodyPr/>
        <a:lstStyle/>
        <a:p>
          <a:endParaRPr lang="en-US">
            <a:solidFill>
              <a:schemeClr val="tx1"/>
            </a:solidFill>
          </a:endParaRPr>
        </a:p>
      </dgm:t>
    </dgm:pt>
    <dgm:pt modelId="{13625F36-83C7-42E2-9838-4B7AFBE32E96}">
      <dgm:prSet phldrT="[Text]"/>
      <dgm:spPr/>
      <dgm:t>
        <a:bodyPr/>
        <a:lstStyle/>
        <a:p>
          <a:r>
            <a:rPr lang="en-US" dirty="0">
              <a:solidFill>
                <a:schemeClr val="tx1"/>
              </a:solidFill>
            </a:rPr>
            <a:t>Identify which global causes you’re most passionate about</a:t>
          </a:r>
        </a:p>
      </dgm:t>
    </dgm:pt>
    <dgm:pt modelId="{CA023CE4-7763-4E08-AA65-FFC192111B15}" type="parTrans" cxnId="{8F22D831-B7B1-4F73-983A-B99F259A47A5}">
      <dgm:prSet/>
      <dgm:spPr/>
      <dgm:t>
        <a:bodyPr/>
        <a:lstStyle/>
        <a:p>
          <a:endParaRPr lang="en-US">
            <a:solidFill>
              <a:schemeClr val="tx1"/>
            </a:solidFill>
          </a:endParaRPr>
        </a:p>
      </dgm:t>
    </dgm:pt>
    <dgm:pt modelId="{029549FF-5431-44C4-9FAB-D594B2AD6B33}" type="sibTrans" cxnId="{8F22D831-B7B1-4F73-983A-B99F259A47A5}">
      <dgm:prSet/>
      <dgm:spPr/>
      <dgm:t>
        <a:bodyPr/>
        <a:lstStyle/>
        <a:p>
          <a:endParaRPr lang="en-US">
            <a:solidFill>
              <a:schemeClr val="tx1"/>
            </a:solidFill>
          </a:endParaRPr>
        </a:p>
      </dgm:t>
    </dgm:pt>
    <dgm:pt modelId="{3C6928BC-50F9-407B-8934-3A04E682F662}">
      <dgm:prSet phldrT="[Text]"/>
      <dgm:spPr/>
      <dgm:t>
        <a:bodyPr/>
        <a:lstStyle/>
        <a:p>
          <a:r>
            <a:rPr lang="en-US" dirty="0">
              <a:solidFill>
                <a:schemeClr val="tx1"/>
              </a:solidFill>
            </a:rPr>
            <a:t>Understand the impact of LCIF in your community</a:t>
          </a:r>
        </a:p>
      </dgm:t>
    </dgm:pt>
    <dgm:pt modelId="{72452394-C081-4F23-A3C9-3611986B5A81}" type="parTrans" cxnId="{6243E3EE-9DCA-44C4-A04A-BC64E2FB0A73}">
      <dgm:prSet/>
      <dgm:spPr/>
      <dgm:t>
        <a:bodyPr/>
        <a:lstStyle/>
        <a:p>
          <a:endParaRPr lang="en-US">
            <a:solidFill>
              <a:schemeClr val="tx1"/>
            </a:solidFill>
          </a:endParaRPr>
        </a:p>
      </dgm:t>
    </dgm:pt>
    <dgm:pt modelId="{4C8CCF50-2909-4258-87B3-E98D19464267}" type="sibTrans" cxnId="{6243E3EE-9DCA-44C4-A04A-BC64E2FB0A73}">
      <dgm:prSet/>
      <dgm:spPr/>
      <dgm:t>
        <a:bodyPr/>
        <a:lstStyle/>
        <a:p>
          <a:endParaRPr lang="en-US">
            <a:solidFill>
              <a:schemeClr val="tx1"/>
            </a:solidFill>
          </a:endParaRPr>
        </a:p>
      </dgm:t>
    </dgm:pt>
    <dgm:pt modelId="{028C65B2-F7D5-4458-AAD0-B916C54D8D39}">
      <dgm:prSet/>
      <dgm:spPr/>
      <dgm:t>
        <a:bodyPr/>
        <a:lstStyle/>
        <a:p>
          <a:r>
            <a:rPr lang="en-US" dirty="0">
              <a:solidFill>
                <a:schemeClr val="tx1"/>
              </a:solidFill>
            </a:rPr>
            <a:t>Practice and prepare</a:t>
          </a:r>
        </a:p>
      </dgm:t>
    </dgm:pt>
    <dgm:pt modelId="{5CBF827A-1209-41A6-89CD-F43D07BE195C}" type="parTrans" cxnId="{3940C0EC-D997-41C9-9046-0735885C0EB3}">
      <dgm:prSet/>
      <dgm:spPr/>
      <dgm:t>
        <a:bodyPr/>
        <a:lstStyle/>
        <a:p>
          <a:endParaRPr lang="en-US">
            <a:solidFill>
              <a:schemeClr val="tx1"/>
            </a:solidFill>
          </a:endParaRPr>
        </a:p>
      </dgm:t>
    </dgm:pt>
    <dgm:pt modelId="{F19AC840-46C4-4A3F-9165-DE07401D9D05}" type="sibTrans" cxnId="{3940C0EC-D997-41C9-9046-0735885C0EB3}">
      <dgm:prSet/>
      <dgm:spPr/>
      <dgm:t>
        <a:bodyPr/>
        <a:lstStyle/>
        <a:p>
          <a:endParaRPr lang="en-US">
            <a:solidFill>
              <a:schemeClr val="tx1"/>
            </a:solidFill>
          </a:endParaRPr>
        </a:p>
      </dgm:t>
    </dgm:pt>
    <dgm:pt modelId="{5EF93DE9-D60E-410E-8562-6BD25A21692A}" type="pres">
      <dgm:prSet presAssocID="{A5D84E1B-953F-4CE7-B602-B0D5DFD438C9}" presName="Name0" presStyleCnt="0">
        <dgm:presLayoutVars>
          <dgm:chMax val="7"/>
          <dgm:chPref val="7"/>
          <dgm:dir/>
        </dgm:presLayoutVars>
      </dgm:prSet>
      <dgm:spPr/>
      <dgm:t>
        <a:bodyPr/>
        <a:lstStyle/>
        <a:p>
          <a:endParaRPr lang="en-US"/>
        </a:p>
      </dgm:t>
    </dgm:pt>
    <dgm:pt modelId="{2F3B61DC-8E9F-43B6-9027-5D5C2868EBC7}" type="pres">
      <dgm:prSet presAssocID="{A5D84E1B-953F-4CE7-B602-B0D5DFD438C9}" presName="Name1" presStyleCnt="0"/>
      <dgm:spPr/>
    </dgm:pt>
    <dgm:pt modelId="{08239783-CB83-4E4A-8845-33155E5F1F9E}" type="pres">
      <dgm:prSet presAssocID="{A5D84E1B-953F-4CE7-B602-B0D5DFD438C9}" presName="cycle" presStyleCnt="0"/>
      <dgm:spPr/>
    </dgm:pt>
    <dgm:pt modelId="{7C7DF908-C9F3-473D-B1C2-1919B3103D99}" type="pres">
      <dgm:prSet presAssocID="{A5D84E1B-953F-4CE7-B602-B0D5DFD438C9}" presName="srcNode" presStyleLbl="node1" presStyleIdx="0" presStyleCnt="4"/>
      <dgm:spPr/>
    </dgm:pt>
    <dgm:pt modelId="{C073E656-A5AE-4C20-B82C-887B9D96DD75}" type="pres">
      <dgm:prSet presAssocID="{A5D84E1B-953F-4CE7-B602-B0D5DFD438C9}" presName="conn" presStyleLbl="parChTrans1D2" presStyleIdx="0" presStyleCnt="1"/>
      <dgm:spPr/>
      <dgm:t>
        <a:bodyPr/>
        <a:lstStyle/>
        <a:p>
          <a:endParaRPr lang="en-US"/>
        </a:p>
      </dgm:t>
    </dgm:pt>
    <dgm:pt modelId="{F9050DB3-FB7D-403F-A845-A2CA790DD64E}" type="pres">
      <dgm:prSet presAssocID="{A5D84E1B-953F-4CE7-B602-B0D5DFD438C9}" presName="extraNode" presStyleLbl="node1" presStyleIdx="0" presStyleCnt="4"/>
      <dgm:spPr/>
    </dgm:pt>
    <dgm:pt modelId="{F312952E-DBAC-4C77-93D0-817B907A50E8}" type="pres">
      <dgm:prSet presAssocID="{A5D84E1B-953F-4CE7-B602-B0D5DFD438C9}" presName="dstNode" presStyleLbl="node1" presStyleIdx="0" presStyleCnt="4"/>
      <dgm:spPr/>
    </dgm:pt>
    <dgm:pt modelId="{393F3151-CA90-4C14-B391-E1694F1A88EA}" type="pres">
      <dgm:prSet presAssocID="{8DC61A53-6EEC-40A3-8425-4172D4550CAD}" presName="text_1" presStyleLbl="node1" presStyleIdx="0" presStyleCnt="4">
        <dgm:presLayoutVars>
          <dgm:bulletEnabled val="1"/>
        </dgm:presLayoutVars>
      </dgm:prSet>
      <dgm:spPr/>
      <dgm:t>
        <a:bodyPr/>
        <a:lstStyle/>
        <a:p>
          <a:endParaRPr lang="en-US"/>
        </a:p>
      </dgm:t>
    </dgm:pt>
    <dgm:pt modelId="{4468889C-61EC-407C-AA06-7073DA8E8AC4}" type="pres">
      <dgm:prSet presAssocID="{8DC61A53-6EEC-40A3-8425-4172D4550CAD}" presName="accent_1" presStyleCnt="0"/>
      <dgm:spPr/>
    </dgm:pt>
    <dgm:pt modelId="{81874B5E-30BC-4F15-A4EF-A313544AB17F}" type="pres">
      <dgm:prSet presAssocID="{8DC61A53-6EEC-40A3-8425-4172D4550CAD}" presName="accentRepeatNode" presStyleLbl="solidFgAcc1" presStyleIdx="0" presStyleCnt="4"/>
      <dgm:spPr/>
    </dgm:pt>
    <dgm:pt modelId="{BEB38D1D-2C6A-4B42-B5BA-5FDD39136E9D}" type="pres">
      <dgm:prSet presAssocID="{13625F36-83C7-42E2-9838-4B7AFBE32E96}" presName="text_2" presStyleLbl="node1" presStyleIdx="1" presStyleCnt="4">
        <dgm:presLayoutVars>
          <dgm:bulletEnabled val="1"/>
        </dgm:presLayoutVars>
      </dgm:prSet>
      <dgm:spPr/>
      <dgm:t>
        <a:bodyPr/>
        <a:lstStyle/>
        <a:p>
          <a:endParaRPr lang="en-US"/>
        </a:p>
      </dgm:t>
    </dgm:pt>
    <dgm:pt modelId="{AE792E12-39E2-4859-A72E-C0AA5DE1A55E}" type="pres">
      <dgm:prSet presAssocID="{13625F36-83C7-42E2-9838-4B7AFBE32E96}" presName="accent_2" presStyleCnt="0"/>
      <dgm:spPr/>
    </dgm:pt>
    <dgm:pt modelId="{D10ABE3B-FC78-41A1-84D1-F6EBC661CBC1}" type="pres">
      <dgm:prSet presAssocID="{13625F36-83C7-42E2-9838-4B7AFBE32E96}" presName="accentRepeatNode" presStyleLbl="solidFgAcc1" presStyleIdx="1" presStyleCnt="4"/>
      <dgm:spPr/>
    </dgm:pt>
    <dgm:pt modelId="{B6CBE9B0-6168-4689-B9DA-C92983868EF2}" type="pres">
      <dgm:prSet presAssocID="{3C6928BC-50F9-407B-8934-3A04E682F662}" presName="text_3" presStyleLbl="node1" presStyleIdx="2" presStyleCnt="4">
        <dgm:presLayoutVars>
          <dgm:bulletEnabled val="1"/>
        </dgm:presLayoutVars>
      </dgm:prSet>
      <dgm:spPr/>
      <dgm:t>
        <a:bodyPr/>
        <a:lstStyle/>
        <a:p>
          <a:endParaRPr lang="en-US"/>
        </a:p>
      </dgm:t>
    </dgm:pt>
    <dgm:pt modelId="{F7D2384A-170B-4449-8FDF-920556341F7C}" type="pres">
      <dgm:prSet presAssocID="{3C6928BC-50F9-407B-8934-3A04E682F662}" presName="accent_3" presStyleCnt="0"/>
      <dgm:spPr/>
    </dgm:pt>
    <dgm:pt modelId="{9189CF2B-CADA-4296-A645-9E98222BC53C}" type="pres">
      <dgm:prSet presAssocID="{3C6928BC-50F9-407B-8934-3A04E682F662}" presName="accentRepeatNode" presStyleLbl="solidFgAcc1" presStyleIdx="2" presStyleCnt="4"/>
      <dgm:spPr/>
    </dgm:pt>
    <dgm:pt modelId="{6F0707B3-7F48-4332-96F5-CE75A5323F81}" type="pres">
      <dgm:prSet presAssocID="{028C65B2-F7D5-4458-AAD0-B916C54D8D39}" presName="text_4" presStyleLbl="node1" presStyleIdx="3" presStyleCnt="4">
        <dgm:presLayoutVars>
          <dgm:bulletEnabled val="1"/>
        </dgm:presLayoutVars>
      </dgm:prSet>
      <dgm:spPr/>
      <dgm:t>
        <a:bodyPr/>
        <a:lstStyle/>
        <a:p>
          <a:endParaRPr lang="en-US"/>
        </a:p>
      </dgm:t>
    </dgm:pt>
    <dgm:pt modelId="{8226845E-D908-4C41-8CF1-C94FA4299638}" type="pres">
      <dgm:prSet presAssocID="{028C65B2-F7D5-4458-AAD0-B916C54D8D39}" presName="accent_4" presStyleCnt="0"/>
      <dgm:spPr/>
    </dgm:pt>
    <dgm:pt modelId="{D857E12C-F86C-4FF7-91D4-37B1183827B8}" type="pres">
      <dgm:prSet presAssocID="{028C65B2-F7D5-4458-AAD0-B916C54D8D39}" presName="accentRepeatNode" presStyleLbl="solidFgAcc1" presStyleIdx="3" presStyleCnt="4"/>
      <dgm:spPr/>
    </dgm:pt>
  </dgm:ptLst>
  <dgm:cxnLst>
    <dgm:cxn modelId="{516E2472-09F4-4BA3-BFDD-0CF31DE67B45}" type="presOf" srcId="{028C65B2-F7D5-4458-AAD0-B916C54D8D39}" destId="{6F0707B3-7F48-4332-96F5-CE75A5323F81}" srcOrd="0" destOrd="0" presId="urn:microsoft.com/office/officeart/2008/layout/VerticalCurvedList"/>
    <dgm:cxn modelId="{DDFB5CE1-1826-45D1-8584-E91D9A09836E}" type="presOf" srcId="{A5D84E1B-953F-4CE7-B602-B0D5DFD438C9}" destId="{5EF93DE9-D60E-410E-8562-6BD25A21692A}" srcOrd="0" destOrd="0" presId="urn:microsoft.com/office/officeart/2008/layout/VerticalCurvedList"/>
    <dgm:cxn modelId="{8F22D831-B7B1-4F73-983A-B99F259A47A5}" srcId="{A5D84E1B-953F-4CE7-B602-B0D5DFD438C9}" destId="{13625F36-83C7-42E2-9838-4B7AFBE32E96}" srcOrd="1" destOrd="0" parTransId="{CA023CE4-7763-4E08-AA65-FFC192111B15}" sibTransId="{029549FF-5431-44C4-9FAB-D594B2AD6B33}"/>
    <dgm:cxn modelId="{AFF5C195-E8E9-47B5-95F1-201E1640CA8A}" type="presOf" srcId="{13625F36-83C7-42E2-9838-4B7AFBE32E96}" destId="{BEB38D1D-2C6A-4B42-B5BA-5FDD39136E9D}" srcOrd="0" destOrd="0" presId="urn:microsoft.com/office/officeart/2008/layout/VerticalCurvedList"/>
    <dgm:cxn modelId="{C6B5E491-BDF8-4427-8459-0A130F62A56C}" type="presOf" srcId="{8DC61A53-6EEC-40A3-8425-4172D4550CAD}" destId="{393F3151-CA90-4C14-B391-E1694F1A88EA}" srcOrd="0" destOrd="0" presId="urn:microsoft.com/office/officeart/2008/layout/VerticalCurvedList"/>
    <dgm:cxn modelId="{51139250-C0E8-4652-91A7-1C8815507EBD}" srcId="{A5D84E1B-953F-4CE7-B602-B0D5DFD438C9}" destId="{8DC61A53-6EEC-40A3-8425-4172D4550CAD}" srcOrd="0" destOrd="0" parTransId="{D3572C3D-CA27-46A1-AB0D-4B86E16D255E}" sibTransId="{A05C8246-3503-4F59-B9F8-7BB2708F7DF7}"/>
    <dgm:cxn modelId="{FBB69A75-5F1A-4F72-898B-D642FBDAF002}" type="presOf" srcId="{3C6928BC-50F9-407B-8934-3A04E682F662}" destId="{B6CBE9B0-6168-4689-B9DA-C92983868EF2}" srcOrd="0" destOrd="0" presId="urn:microsoft.com/office/officeart/2008/layout/VerticalCurvedList"/>
    <dgm:cxn modelId="{4551B71D-1604-474D-83CB-C4FAE0D904D5}" type="presOf" srcId="{A05C8246-3503-4F59-B9F8-7BB2708F7DF7}" destId="{C073E656-A5AE-4C20-B82C-887B9D96DD75}" srcOrd="0" destOrd="0" presId="urn:microsoft.com/office/officeart/2008/layout/VerticalCurvedList"/>
    <dgm:cxn modelId="{3940C0EC-D997-41C9-9046-0735885C0EB3}" srcId="{A5D84E1B-953F-4CE7-B602-B0D5DFD438C9}" destId="{028C65B2-F7D5-4458-AAD0-B916C54D8D39}" srcOrd="3" destOrd="0" parTransId="{5CBF827A-1209-41A6-89CD-F43D07BE195C}" sibTransId="{F19AC840-46C4-4A3F-9165-DE07401D9D05}"/>
    <dgm:cxn modelId="{6243E3EE-9DCA-44C4-A04A-BC64E2FB0A73}" srcId="{A5D84E1B-953F-4CE7-B602-B0D5DFD438C9}" destId="{3C6928BC-50F9-407B-8934-3A04E682F662}" srcOrd="2" destOrd="0" parTransId="{72452394-C081-4F23-A3C9-3611986B5A81}" sibTransId="{4C8CCF50-2909-4258-87B3-E98D19464267}"/>
    <dgm:cxn modelId="{9D1A0AD4-7C69-45C1-9F19-4B170E207240}" type="presParOf" srcId="{5EF93DE9-D60E-410E-8562-6BD25A21692A}" destId="{2F3B61DC-8E9F-43B6-9027-5D5C2868EBC7}" srcOrd="0" destOrd="0" presId="urn:microsoft.com/office/officeart/2008/layout/VerticalCurvedList"/>
    <dgm:cxn modelId="{835804BE-E83F-4186-A6CB-BF90A34C2576}" type="presParOf" srcId="{2F3B61DC-8E9F-43B6-9027-5D5C2868EBC7}" destId="{08239783-CB83-4E4A-8845-33155E5F1F9E}" srcOrd="0" destOrd="0" presId="urn:microsoft.com/office/officeart/2008/layout/VerticalCurvedList"/>
    <dgm:cxn modelId="{9F933CA3-A802-4E3F-8A2F-6530BA22ACFC}" type="presParOf" srcId="{08239783-CB83-4E4A-8845-33155E5F1F9E}" destId="{7C7DF908-C9F3-473D-B1C2-1919B3103D99}" srcOrd="0" destOrd="0" presId="urn:microsoft.com/office/officeart/2008/layout/VerticalCurvedList"/>
    <dgm:cxn modelId="{5F0293C2-5C21-4EB1-9309-F8292990CF45}" type="presParOf" srcId="{08239783-CB83-4E4A-8845-33155E5F1F9E}" destId="{C073E656-A5AE-4C20-B82C-887B9D96DD75}" srcOrd="1" destOrd="0" presId="urn:microsoft.com/office/officeart/2008/layout/VerticalCurvedList"/>
    <dgm:cxn modelId="{24B29C4D-C7A7-4AE8-9ACA-F67FA277F059}" type="presParOf" srcId="{08239783-CB83-4E4A-8845-33155E5F1F9E}" destId="{F9050DB3-FB7D-403F-A845-A2CA790DD64E}" srcOrd="2" destOrd="0" presId="urn:microsoft.com/office/officeart/2008/layout/VerticalCurvedList"/>
    <dgm:cxn modelId="{9AC37933-EFF8-4EA2-A44F-3662F3C32D15}" type="presParOf" srcId="{08239783-CB83-4E4A-8845-33155E5F1F9E}" destId="{F312952E-DBAC-4C77-93D0-817B907A50E8}" srcOrd="3" destOrd="0" presId="urn:microsoft.com/office/officeart/2008/layout/VerticalCurvedList"/>
    <dgm:cxn modelId="{82477557-2AB9-4BD6-8192-0B7C42C43233}" type="presParOf" srcId="{2F3B61DC-8E9F-43B6-9027-5D5C2868EBC7}" destId="{393F3151-CA90-4C14-B391-E1694F1A88EA}" srcOrd="1" destOrd="0" presId="urn:microsoft.com/office/officeart/2008/layout/VerticalCurvedList"/>
    <dgm:cxn modelId="{EA25EA97-0F0E-4AD2-B780-8DD542CDD9CB}" type="presParOf" srcId="{2F3B61DC-8E9F-43B6-9027-5D5C2868EBC7}" destId="{4468889C-61EC-407C-AA06-7073DA8E8AC4}" srcOrd="2" destOrd="0" presId="urn:microsoft.com/office/officeart/2008/layout/VerticalCurvedList"/>
    <dgm:cxn modelId="{85C2D3C9-194D-46BF-9EBD-6AE111A1A41B}" type="presParOf" srcId="{4468889C-61EC-407C-AA06-7073DA8E8AC4}" destId="{81874B5E-30BC-4F15-A4EF-A313544AB17F}" srcOrd="0" destOrd="0" presId="urn:microsoft.com/office/officeart/2008/layout/VerticalCurvedList"/>
    <dgm:cxn modelId="{80CF95C1-983A-45BE-9363-39FA4D8AF189}" type="presParOf" srcId="{2F3B61DC-8E9F-43B6-9027-5D5C2868EBC7}" destId="{BEB38D1D-2C6A-4B42-B5BA-5FDD39136E9D}" srcOrd="3" destOrd="0" presId="urn:microsoft.com/office/officeart/2008/layout/VerticalCurvedList"/>
    <dgm:cxn modelId="{7BC20617-EBDF-4CA6-97A1-9376ACAA2FB5}" type="presParOf" srcId="{2F3B61DC-8E9F-43B6-9027-5D5C2868EBC7}" destId="{AE792E12-39E2-4859-A72E-C0AA5DE1A55E}" srcOrd="4" destOrd="0" presId="urn:microsoft.com/office/officeart/2008/layout/VerticalCurvedList"/>
    <dgm:cxn modelId="{21AE0ACA-A01B-4ED6-8E06-E3DE922580DA}" type="presParOf" srcId="{AE792E12-39E2-4859-A72E-C0AA5DE1A55E}" destId="{D10ABE3B-FC78-41A1-84D1-F6EBC661CBC1}" srcOrd="0" destOrd="0" presId="urn:microsoft.com/office/officeart/2008/layout/VerticalCurvedList"/>
    <dgm:cxn modelId="{097F9688-D958-4BFC-9FF2-7CA09DDE1505}" type="presParOf" srcId="{2F3B61DC-8E9F-43B6-9027-5D5C2868EBC7}" destId="{B6CBE9B0-6168-4689-B9DA-C92983868EF2}" srcOrd="5" destOrd="0" presId="urn:microsoft.com/office/officeart/2008/layout/VerticalCurvedList"/>
    <dgm:cxn modelId="{04C0E1DD-402B-4674-8171-9A6C58D36757}" type="presParOf" srcId="{2F3B61DC-8E9F-43B6-9027-5D5C2868EBC7}" destId="{F7D2384A-170B-4449-8FDF-920556341F7C}" srcOrd="6" destOrd="0" presId="urn:microsoft.com/office/officeart/2008/layout/VerticalCurvedList"/>
    <dgm:cxn modelId="{B68B540D-F7E2-4C51-8B93-841FA405D3C9}" type="presParOf" srcId="{F7D2384A-170B-4449-8FDF-920556341F7C}" destId="{9189CF2B-CADA-4296-A645-9E98222BC53C}" srcOrd="0" destOrd="0" presId="urn:microsoft.com/office/officeart/2008/layout/VerticalCurvedList"/>
    <dgm:cxn modelId="{6795119A-ABDE-4677-B05A-E9D3DF3CDE9F}" type="presParOf" srcId="{2F3B61DC-8E9F-43B6-9027-5D5C2868EBC7}" destId="{6F0707B3-7F48-4332-96F5-CE75A5323F81}" srcOrd="7" destOrd="0" presId="urn:microsoft.com/office/officeart/2008/layout/VerticalCurvedList"/>
    <dgm:cxn modelId="{37397A6A-9EE3-4131-AE9D-6A61169B0E1A}" type="presParOf" srcId="{2F3B61DC-8E9F-43B6-9027-5D5C2868EBC7}" destId="{8226845E-D908-4C41-8CF1-C94FA4299638}" srcOrd="8" destOrd="0" presId="urn:microsoft.com/office/officeart/2008/layout/VerticalCurvedList"/>
    <dgm:cxn modelId="{6E08730C-7673-48BB-AF9C-DD102821897C}" type="presParOf" srcId="{8226845E-D908-4C41-8CF1-C94FA4299638}" destId="{D857E12C-F86C-4FF7-91D4-37B1183827B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898C40-A796-41AE-A465-E0FF9574E4C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6357C326-DD0E-4D4D-829F-1E482F77D25F}">
      <dgm:prSet phldrT="[Text]" custT="1"/>
      <dgm:spPr>
        <a:xfrm>
          <a:off x="135861" y="316"/>
          <a:ext cx="1420936" cy="852561"/>
        </a:xfrm>
      </dgm:spPr>
      <dgm:t>
        <a:bodyPr/>
        <a:lstStyle/>
        <a:p>
          <a:pPr>
            <a:buNone/>
          </a:pPr>
          <a:r>
            <a:rPr lang="en-US" sz="1800" b="1">
              <a:solidFill>
                <a:schemeClr val="tx1"/>
              </a:solidFill>
              <a:latin typeface="Calibri" panose="020F0502020204030204" pitchFamily="34" charset="0"/>
              <a:ea typeface="+mn-ea"/>
              <a:cs typeface="+mn-cs"/>
            </a:rPr>
            <a:t>Videos</a:t>
          </a:r>
        </a:p>
      </dgm:t>
    </dgm:pt>
    <dgm:pt modelId="{A85A1008-B984-4454-9EDF-4899C8B09AC3}" type="parTrans" cxnId="{381B9099-3276-4911-BECD-5E506E7AFA15}">
      <dgm:prSet/>
      <dgm:spPr/>
      <dgm:t>
        <a:bodyPr/>
        <a:lstStyle/>
        <a:p>
          <a:endParaRPr lang="en-US" sz="1800" b="1">
            <a:solidFill>
              <a:schemeClr val="tx1"/>
            </a:solidFill>
            <a:latin typeface="Calibri" panose="020F0502020204030204" pitchFamily="34" charset="0"/>
          </a:endParaRPr>
        </a:p>
      </dgm:t>
    </dgm:pt>
    <dgm:pt modelId="{E5416A9B-46B8-4961-8B58-D9F4BC418F42}" type="sibTrans" cxnId="{381B9099-3276-4911-BECD-5E506E7AFA15}">
      <dgm:prSet/>
      <dgm:spPr/>
      <dgm:t>
        <a:bodyPr/>
        <a:lstStyle/>
        <a:p>
          <a:endParaRPr lang="en-US" sz="1800" b="1">
            <a:solidFill>
              <a:schemeClr val="tx1"/>
            </a:solidFill>
            <a:latin typeface="Calibri" panose="020F0502020204030204" pitchFamily="34" charset="0"/>
          </a:endParaRPr>
        </a:p>
      </dgm:t>
    </dgm:pt>
    <dgm:pt modelId="{41E83F8D-4A0B-452B-B7FF-F4773AE1495F}">
      <dgm:prSet phldrT="[Text]" custT="1"/>
      <dgm:spPr>
        <a:xfrm>
          <a:off x="1698891" y="316"/>
          <a:ext cx="1420936" cy="852561"/>
        </a:xfrm>
      </dgm:spPr>
      <dgm:t>
        <a:bodyPr/>
        <a:lstStyle/>
        <a:p>
          <a:pPr>
            <a:buNone/>
          </a:pPr>
          <a:r>
            <a:rPr lang="en-US" sz="1800" b="1">
              <a:solidFill>
                <a:schemeClr val="tx1"/>
              </a:solidFill>
              <a:latin typeface="Calibri" panose="020F0502020204030204" pitchFamily="34" charset="0"/>
              <a:ea typeface="+mn-ea"/>
              <a:cs typeface="+mn-cs"/>
            </a:rPr>
            <a:t>PowerPoints</a:t>
          </a:r>
        </a:p>
      </dgm:t>
    </dgm:pt>
    <dgm:pt modelId="{44662E51-2CD0-48B2-9606-62611DCFEEC2}" type="parTrans" cxnId="{C9A813C6-41A8-430A-AD31-DFEBCC1A8F2B}">
      <dgm:prSet/>
      <dgm:spPr/>
      <dgm:t>
        <a:bodyPr/>
        <a:lstStyle/>
        <a:p>
          <a:endParaRPr lang="en-US" sz="1800" b="1">
            <a:solidFill>
              <a:schemeClr val="tx1"/>
            </a:solidFill>
            <a:latin typeface="Calibri" panose="020F0502020204030204" pitchFamily="34" charset="0"/>
          </a:endParaRPr>
        </a:p>
      </dgm:t>
    </dgm:pt>
    <dgm:pt modelId="{92BBCFB2-8605-4CEF-B071-F377AFEAFAD2}" type="sibTrans" cxnId="{C9A813C6-41A8-430A-AD31-DFEBCC1A8F2B}">
      <dgm:prSet/>
      <dgm:spPr/>
      <dgm:t>
        <a:bodyPr/>
        <a:lstStyle/>
        <a:p>
          <a:endParaRPr lang="en-US" sz="1800" b="1">
            <a:solidFill>
              <a:schemeClr val="tx1"/>
            </a:solidFill>
            <a:latin typeface="Calibri" panose="020F0502020204030204" pitchFamily="34" charset="0"/>
          </a:endParaRPr>
        </a:p>
      </dgm:t>
    </dgm:pt>
    <dgm:pt modelId="{AFCC6F0F-8F67-4930-9EEE-59A0F4E981BE}">
      <dgm:prSet phldrT="[Text]" custT="1"/>
      <dgm:spPr>
        <a:xfrm>
          <a:off x="3261921" y="316"/>
          <a:ext cx="1420936" cy="852561"/>
        </a:xfrm>
      </dgm:spPr>
      <dgm:t>
        <a:bodyPr/>
        <a:lstStyle/>
        <a:p>
          <a:pPr>
            <a:buNone/>
          </a:pPr>
          <a:r>
            <a:rPr lang="en-US" sz="1800" b="1">
              <a:solidFill>
                <a:schemeClr val="tx1"/>
              </a:solidFill>
              <a:latin typeface="Calibri" panose="020F0502020204030204" pitchFamily="34" charset="0"/>
              <a:ea typeface="+mn-ea"/>
              <a:cs typeface="+mn-cs"/>
            </a:rPr>
            <a:t>Brochures</a:t>
          </a:r>
        </a:p>
      </dgm:t>
    </dgm:pt>
    <dgm:pt modelId="{1C0C01FE-BD49-488A-BB2C-360D98990720}" type="parTrans" cxnId="{A24EB911-7D83-4612-BCD7-8682A3D620FA}">
      <dgm:prSet/>
      <dgm:spPr/>
      <dgm:t>
        <a:bodyPr/>
        <a:lstStyle/>
        <a:p>
          <a:endParaRPr lang="en-US" sz="1800" b="1">
            <a:solidFill>
              <a:schemeClr val="tx1"/>
            </a:solidFill>
            <a:latin typeface="Calibri" panose="020F0502020204030204" pitchFamily="34" charset="0"/>
          </a:endParaRPr>
        </a:p>
      </dgm:t>
    </dgm:pt>
    <dgm:pt modelId="{68F1BFA1-12EF-4EE2-9D67-58ABC54C3F58}" type="sibTrans" cxnId="{A24EB911-7D83-4612-BCD7-8682A3D620FA}">
      <dgm:prSet/>
      <dgm:spPr/>
      <dgm:t>
        <a:bodyPr/>
        <a:lstStyle/>
        <a:p>
          <a:endParaRPr lang="en-US" sz="1800" b="1">
            <a:solidFill>
              <a:schemeClr val="tx1"/>
            </a:solidFill>
            <a:latin typeface="Calibri" panose="020F0502020204030204" pitchFamily="34" charset="0"/>
          </a:endParaRPr>
        </a:p>
      </dgm:t>
    </dgm:pt>
    <dgm:pt modelId="{ACFB5574-DF16-4C61-B79A-B7D406FB641F}">
      <dgm:prSet phldrT="[Text]" custT="1"/>
      <dgm:spPr>
        <a:xfrm>
          <a:off x="4824952" y="316"/>
          <a:ext cx="1420936" cy="852561"/>
        </a:xfrm>
      </dgm:spPr>
      <dgm:t>
        <a:bodyPr/>
        <a:lstStyle/>
        <a:p>
          <a:pPr>
            <a:buNone/>
          </a:pPr>
          <a:r>
            <a:rPr lang="en-US" sz="1800" b="1">
              <a:solidFill>
                <a:schemeClr val="tx1"/>
              </a:solidFill>
              <a:latin typeface="Calibri" panose="020F0502020204030204" pitchFamily="34" charset="0"/>
              <a:ea typeface="+mn-ea"/>
              <a:cs typeface="+mn-cs"/>
            </a:rPr>
            <a:t>Pocket guides</a:t>
          </a:r>
        </a:p>
      </dgm:t>
    </dgm:pt>
    <dgm:pt modelId="{4EA2BBB9-A99E-40BC-9918-479132643A04}" type="parTrans" cxnId="{FDA2D312-D97E-4C90-9C89-40F6180B5EA0}">
      <dgm:prSet/>
      <dgm:spPr/>
      <dgm:t>
        <a:bodyPr/>
        <a:lstStyle/>
        <a:p>
          <a:endParaRPr lang="en-US" sz="1800" b="1">
            <a:solidFill>
              <a:schemeClr val="tx1"/>
            </a:solidFill>
            <a:latin typeface="Calibri" panose="020F0502020204030204" pitchFamily="34" charset="0"/>
          </a:endParaRPr>
        </a:p>
      </dgm:t>
    </dgm:pt>
    <dgm:pt modelId="{D4E11B10-60B1-4643-A64B-A2322B17A684}" type="sibTrans" cxnId="{FDA2D312-D97E-4C90-9C89-40F6180B5EA0}">
      <dgm:prSet/>
      <dgm:spPr/>
      <dgm:t>
        <a:bodyPr/>
        <a:lstStyle/>
        <a:p>
          <a:endParaRPr lang="en-US" sz="1800" b="1">
            <a:solidFill>
              <a:schemeClr val="tx1"/>
            </a:solidFill>
            <a:latin typeface="Calibri" panose="020F0502020204030204" pitchFamily="34" charset="0"/>
          </a:endParaRPr>
        </a:p>
      </dgm:t>
    </dgm:pt>
    <dgm:pt modelId="{BEBD9BB2-C5CC-4C76-998F-7097E753E4C0}">
      <dgm:prSet custT="1"/>
      <dgm:spPr>
        <a:xfrm>
          <a:off x="135861" y="994971"/>
          <a:ext cx="1420936" cy="852561"/>
        </a:xfrm>
      </dgm:spPr>
      <dgm:t>
        <a:bodyPr/>
        <a:lstStyle/>
        <a:p>
          <a:pPr>
            <a:buNone/>
          </a:pPr>
          <a:r>
            <a:rPr lang="en-US" sz="1800" b="1">
              <a:solidFill>
                <a:schemeClr val="tx1"/>
              </a:solidFill>
              <a:latin typeface="Calibri" panose="020F0502020204030204" pitchFamily="34" charset="0"/>
              <a:ea typeface="+mn-ea"/>
              <a:cs typeface="+mn-cs"/>
            </a:rPr>
            <a:t>Pledge cards</a:t>
          </a:r>
        </a:p>
      </dgm:t>
    </dgm:pt>
    <dgm:pt modelId="{E2607F66-7547-4585-BC6B-9BA9328267F0}" type="parTrans" cxnId="{2BA397E5-7395-43BD-9790-C4EA810ACD70}">
      <dgm:prSet/>
      <dgm:spPr/>
      <dgm:t>
        <a:bodyPr/>
        <a:lstStyle/>
        <a:p>
          <a:endParaRPr lang="en-US" sz="1800" b="1">
            <a:solidFill>
              <a:schemeClr val="tx1"/>
            </a:solidFill>
            <a:latin typeface="Calibri" panose="020F0502020204030204" pitchFamily="34" charset="0"/>
          </a:endParaRPr>
        </a:p>
      </dgm:t>
    </dgm:pt>
    <dgm:pt modelId="{C956B094-36D4-49C2-8428-E32905C3E9C9}" type="sibTrans" cxnId="{2BA397E5-7395-43BD-9790-C4EA810ACD70}">
      <dgm:prSet/>
      <dgm:spPr/>
      <dgm:t>
        <a:bodyPr/>
        <a:lstStyle/>
        <a:p>
          <a:endParaRPr lang="en-US" sz="1800" b="1">
            <a:solidFill>
              <a:schemeClr val="tx1"/>
            </a:solidFill>
            <a:latin typeface="Calibri" panose="020F0502020204030204" pitchFamily="34" charset="0"/>
          </a:endParaRPr>
        </a:p>
      </dgm:t>
    </dgm:pt>
    <dgm:pt modelId="{282D9012-9705-43F9-95A9-A88AFA60C4A0}">
      <dgm:prSet custT="1"/>
      <dgm:spPr/>
      <dgm:t>
        <a:bodyPr/>
        <a:lstStyle/>
        <a:p>
          <a:r>
            <a:rPr lang="en-US" sz="1800" b="1" dirty="0" smtClean="0">
              <a:solidFill>
                <a:schemeClr val="tx1"/>
              </a:solidFill>
            </a:rPr>
            <a:t>Grants histories</a:t>
          </a:r>
          <a:endParaRPr lang="en-US" sz="1800" b="1" dirty="0">
            <a:solidFill>
              <a:schemeClr val="tx1"/>
            </a:solidFill>
          </a:endParaRPr>
        </a:p>
      </dgm:t>
    </dgm:pt>
    <dgm:pt modelId="{83EE9ACE-8202-48CB-8C35-9745DDD2DF19}" type="parTrans" cxnId="{59EA09DA-153F-4A51-8E43-7925163C2E9B}">
      <dgm:prSet/>
      <dgm:spPr/>
      <dgm:t>
        <a:bodyPr/>
        <a:lstStyle/>
        <a:p>
          <a:endParaRPr lang="en-US" sz="1800" b="1">
            <a:solidFill>
              <a:schemeClr val="tx1"/>
            </a:solidFill>
          </a:endParaRPr>
        </a:p>
      </dgm:t>
    </dgm:pt>
    <dgm:pt modelId="{58FF428D-2FAE-41A1-9A67-D6806790A6F8}" type="sibTrans" cxnId="{59EA09DA-153F-4A51-8E43-7925163C2E9B}">
      <dgm:prSet/>
      <dgm:spPr/>
      <dgm:t>
        <a:bodyPr/>
        <a:lstStyle/>
        <a:p>
          <a:endParaRPr lang="en-US" sz="1800" b="1">
            <a:solidFill>
              <a:schemeClr val="tx1"/>
            </a:solidFill>
          </a:endParaRPr>
        </a:p>
      </dgm:t>
    </dgm:pt>
    <dgm:pt modelId="{AB41B4F6-49B6-4E53-9AA4-538CF594F0A1}">
      <dgm:prSet custT="1"/>
      <dgm:spPr/>
      <dgm:t>
        <a:bodyPr/>
        <a:lstStyle/>
        <a:p>
          <a:r>
            <a:rPr lang="en-US" sz="1800" b="1" dirty="0" smtClean="0">
              <a:solidFill>
                <a:schemeClr val="tx1"/>
              </a:solidFill>
            </a:rPr>
            <a:t>LCIF blog</a:t>
          </a:r>
          <a:endParaRPr lang="en-US" sz="1800" b="1" dirty="0">
            <a:solidFill>
              <a:schemeClr val="tx1"/>
            </a:solidFill>
          </a:endParaRPr>
        </a:p>
      </dgm:t>
    </dgm:pt>
    <dgm:pt modelId="{1C4399D5-0FF6-4D36-AB57-5E234D74007B}" type="parTrans" cxnId="{E14366F3-4CF2-4DF5-AD65-C73C053406D8}">
      <dgm:prSet/>
      <dgm:spPr/>
      <dgm:t>
        <a:bodyPr/>
        <a:lstStyle/>
        <a:p>
          <a:endParaRPr lang="en-US" sz="1800" b="1">
            <a:solidFill>
              <a:schemeClr val="tx1"/>
            </a:solidFill>
          </a:endParaRPr>
        </a:p>
      </dgm:t>
    </dgm:pt>
    <dgm:pt modelId="{F4236F5E-DF34-4B48-8564-A14BE56693BE}" type="sibTrans" cxnId="{E14366F3-4CF2-4DF5-AD65-C73C053406D8}">
      <dgm:prSet/>
      <dgm:spPr/>
      <dgm:t>
        <a:bodyPr/>
        <a:lstStyle/>
        <a:p>
          <a:endParaRPr lang="en-US" sz="1800" b="1">
            <a:solidFill>
              <a:schemeClr val="tx1"/>
            </a:solidFill>
          </a:endParaRPr>
        </a:p>
      </dgm:t>
    </dgm:pt>
    <dgm:pt modelId="{14FF1E57-A7DA-4C9F-8E8D-4A719744BE4A}" type="pres">
      <dgm:prSet presAssocID="{A9898C40-A796-41AE-A465-E0FF9574E4C6}" presName="diagram" presStyleCnt="0">
        <dgm:presLayoutVars>
          <dgm:dir/>
          <dgm:resizeHandles val="exact"/>
        </dgm:presLayoutVars>
      </dgm:prSet>
      <dgm:spPr/>
      <dgm:t>
        <a:bodyPr/>
        <a:lstStyle/>
        <a:p>
          <a:endParaRPr lang="en-US"/>
        </a:p>
      </dgm:t>
    </dgm:pt>
    <dgm:pt modelId="{BDF9F3F8-BC85-4842-96EB-F52C5FE40706}" type="pres">
      <dgm:prSet presAssocID="{6357C326-DD0E-4D4D-829F-1E482F77D25F}" presName="node" presStyleLbl="node1" presStyleIdx="0" presStyleCnt="7">
        <dgm:presLayoutVars>
          <dgm:bulletEnabled val="1"/>
        </dgm:presLayoutVars>
      </dgm:prSet>
      <dgm:spPr>
        <a:prstGeom prst="round2DiagRect">
          <a:avLst/>
        </a:prstGeom>
      </dgm:spPr>
      <dgm:t>
        <a:bodyPr/>
        <a:lstStyle/>
        <a:p>
          <a:endParaRPr lang="en-US"/>
        </a:p>
      </dgm:t>
    </dgm:pt>
    <dgm:pt modelId="{18C5C578-FA3F-48E3-88D6-831F1FE50192}" type="pres">
      <dgm:prSet presAssocID="{E5416A9B-46B8-4961-8B58-D9F4BC418F42}" presName="sibTrans" presStyleCnt="0"/>
      <dgm:spPr/>
    </dgm:pt>
    <dgm:pt modelId="{C126AE9A-12FE-4C71-A76D-B2C2746C3182}" type="pres">
      <dgm:prSet presAssocID="{41E83F8D-4A0B-452B-B7FF-F4773AE1495F}" presName="node" presStyleLbl="node1" presStyleIdx="1" presStyleCnt="7">
        <dgm:presLayoutVars>
          <dgm:bulletEnabled val="1"/>
        </dgm:presLayoutVars>
      </dgm:prSet>
      <dgm:spPr>
        <a:prstGeom prst="round2DiagRect">
          <a:avLst/>
        </a:prstGeom>
      </dgm:spPr>
      <dgm:t>
        <a:bodyPr/>
        <a:lstStyle/>
        <a:p>
          <a:endParaRPr lang="en-US"/>
        </a:p>
      </dgm:t>
    </dgm:pt>
    <dgm:pt modelId="{CE818A85-9E8F-49A3-A65F-04D02D649F44}" type="pres">
      <dgm:prSet presAssocID="{92BBCFB2-8605-4CEF-B071-F377AFEAFAD2}" presName="sibTrans" presStyleCnt="0"/>
      <dgm:spPr/>
    </dgm:pt>
    <dgm:pt modelId="{6D36D6D4-9114-40DC-8DBA-E32DAF3E0284}" type="pres">
      <dgm:prSet presAssocID="{AFCC6F0F-8F67-4930-9EEE-59A0F4E981BE}" presName="node" presStyleLbl="node1" presStyleIdx="2" presStyleCnt="7">
        <dgm:presLayoutVars>
          <dgm:bulletEnabled val="1"/>
        </dgm:presLayoutVars>
      </dgm:prSet>
      <dgm:spPr>
        <a:prstGeom prst="round2DiagRect">
          <a:avLst/>
        </a:prstGeom>
      </dgm:spPr>
      <dgm:t>
        <a:bodyPr/>
        <a:lstStyle/>
        <a:p>
          <a:endParaRPr lang="en-US"/>
        </a:p>
      </dgm:t>
    </dgm:pt>
    <dgm:pt modelId="{152F0E62-52EA-4B0C-8CEE-F7916E0BB774}" type="pres">
      <dgm:prSet presAssocID="{68F1BFA1-12EF-4EE2-9D67-58ABC54C3F58}" presName="sibTrans" presStyleCnt="0"/>
      <dgm:spPr/>
    </dgm:pt>
    <dgm:pt modelId="{E10CA3C0-980C-4C8D-B48F-7080A207F4AA}" type="pres">
      <dgm:prSet presAssocID="{ACFB5574-DF16-4C61-B79A-B7D406FB641F}" presName="node" presStyleLbl="node1" presStyleIdx="3" presStyleCnt="7">
        <dgm:presLayoutVars>
          <dgm:bulletEnabled val="1"/>
        </dgm:presLayoutVars>
      </dgm:prSet>
      <dgm:spPr>
        <a:prstGeom prst="round2DiagRect">
          <a:avLst/>
        </a:prstGeom>
      </dgm:spPr>
      <dgm:t>
        <a:bodyPr/>
        <a:lstStyle/>
        <a:p>
          <a:endParaRPr lang="en-US"/>
        </a:p>
      </dgm:t>
    </dgm:pt>
    <dgm:pt modelId="{BA3D33C1-2F4E-4890-9515-17EAF7960E40}" type="pres">
      <dgm:prSet presAssocID="{D4E11B10-60B1-4643-A64B-A2322B17A684}" presName="sibTrans" presStyleCnt="0"/>
      <dgm:spPr/>
    </dgm:pt>
    <dgm:pt modelId="{91FD3156-A8E5-4824-B3E6-4A9B8D8955D2}" type="pres">
      <dgm:prSet presAssocID="{BEBD9BB2-C5CC-4C76-998F-7097E753E4C0}" presName="node" presStyleLbl="node1" presStyleIdx="4" presStyleCnt="7">
        <dgm:presLayoutVars>
          <dgm:bulletEnabled val="1"/>
        </dgm:presLayoutVars>
      </dgm:prSet>
      <dgm:spPr>
        <a:prstGeom prst="round2DiagRect">
          <a:avLst/>
        </a:prstGeom>
      </dgm:spPr>
      <dgm:t>
        <a:bodyPr/>
        <a:lstStyle/>
        <a:p>
          <a:endParaRPr lang="en-US"/>
        </a:p>
      </dgm:t>
    </dgm:pt>
    <dgm:pt modelId="{1F05DA30-BFD4-424D-A27E-C01AF810FC11}" type="pres">
      <dgm:prSet presAssocID="{C956B094-36D4-49C2-8428-E32905C3E9C9}" presName="sibTrans" presStyleCnt="0"/>
      <dgm:spPr/>
    </dgm:pt>
    <dgm:pt modelId="{E5C6B598-167D-4578-94D5-9D82B2D80CC7}" type="pres">
      <dgm:prSet presAssocID="{282D9012-9705-43F9-95A9-A88AFA60C4A0}" presName="node" presStyleLbl="node1" presStyleIdx="5" presStyleCnt="7">
        <dgm:presLayoutVars>
          <dgm:bulletEnabled val="1"/>
        </dgm:presLayoutVars>
      </dgm:prSet>
      <dgm:spPr>
        <a:prstGeom prst="round2DiagRect">
          <a:avLst/>
        </a:prstGeom>
      </dgm:spPr>
      <dgm:t>
        <a:bodyPr/>
        <a:lstStyle/>
        <a:p>
          <a:endParaRPr lang="en-US"/>
        </a:p>
      </dgm:t>
    </dgm:pt>
    <dgm:pt modelId="{42FA775C-BA59-4DD2-BE95-C20637E7306B}" type="pres">
      <dgm:prSet presAssocID="{58FF428D-2FAE-41A1-9A67-D6806790A6F8}" presName="sibTrans" presStyleCnt="0"/>
      <dgm:spPr/>
    </dgm:pt>
    <dgm:pt modelId="{78C5A6D2-167E-4953-922F-8579F12E2F65}" type="pres">
      <dgm:prSet presAssocID="{AB41B4F6-49B6-4E53-9AA4-538CF594F0A1}" presName="node" presStyleLbl="node1" presStyleIdx="6" presStyleCnt="7">
        <dgm:presLayoutVars>
          <dgm:bulletEnabled val="1"/>
        </dgm:presLayoutVars>
      </dgm:prSet>
      <dgm:spPr>
        <a:prstGeom prst="round2DiagRect">
          <a:avLst/>
        </a:prstGeom>
      </dgm:spPr>
      <dgm:t>
        <a:bodyPr/>
        <a:lstStyle/>
        <a:p>
          <a:endParaRPr lang="en-US"/>
        </a:p>
      </dgm:t>
    </dgm:pt>
  </dgm:ptLst>
  <dgm:cxnLst>
    <dgm:cxn modelId="{AFCCEBEE-AAB6-44D5-9144-1F96663B46D2}" type="presOf" srcId="{BEBD9BB2-C5CC-4C76-998F-7097E753E4C0}" destId="{91FD3156-A8E5-4824-B3E6-4A9B8D8955D2}" srcOrd="0" destOrd="0" presId="urn:microsoft.com/office/officeart/2005/8/layout/default"/>
    <dgm:cxn modelId="{5E6EE354-1E96-4E87-981A-82AD1DA838F1}" type="presOf" srcId="{41E83F8D-4A0B-452B-B7FF-F4773AE1495F}" destId="{C126AE9A-12FE-4C71-A76D-B2C2746C3182}" srcOrd="0" destOrd="0" presId="urn:microsoft.com/office/officeart/2005/8/layout/default"/>
    <dgm:cxn modelId="{BDD086B5-01C0-41BC-A2F1-7D744DCB597D}" type="presOf" srcId="{6357C326-DD0E-4D4D-829F-1E482F77D25F}" destId="{BDF9F3F8-BC85-4842-96EB-F52C5FE40706}" srcOrd="0" destOrd="0" presId="urn:microsoft.com/office/officeart/2005/8/layout/default"/>
    <dgm:cxn modelId="{0BC4BBA0-C3E9-4722-91EA-B2FC9F44DFC9}" type="presOf" srcId="{A9898C40-A796-41AE-A465-E0FF9574E4C6}" destId="{14FF1E57-A7DA-4C9F-8E8D-4A719744BE4A}" srcOrd="0" destOrd="0" presId="urn:microsoft.com/office/officeart/2005/8/layout/default"/>
    <dgm:cxn modelId="{E14366F3-4CF2-4DF5-AD65-C73C053406D8}" srcId="{A9898C40-A796-41AE-A465-E0FF9574E4C6}" destId="{AB41B4F6-49B6-4E53-9AA4-538CF594F0A1}" srcOrd="6" destOrd="0" parTransId="{1C4399D5-0FF6-4D36-AB57-5E234D74007B}" sibTransId="{F4236F5E-DF34-4B48-8564-A14BE56693BE}"/>
    <dgm:cxn modelId="{9A36B81A-A165-4E6C-8087-BA5BC84D6859}" type="presOf" srcId="{AFCC6F0F-8F67-4930-9EEE-59A0F4E981BE}" destId="{6D36D6D4-9114-40DC-8DBA-E32DAF3E0284}" srcOrd="0" destOrd="0" presId="urn:microsoft.com/office/officeart/2005/8/layout/default"/>
    <dgm:cxn modelId="{2BA397E5-7395-43BD-9790-C4EA810ACD70}" srcId="{A9898C40-A796-41AE-A465-E0FF9574E4C6}" destId="{BEBD9BB2-C5CC-4C76-998F-7097E753E4C0}" srcOrd="4" destOrd="0" parTransId="{E2607F66-7547-4585-BC6B-9BA9328267F0}" sibTransId="{C956B094-36D4-49C2-8428-E32905C3E9C9}"/>
    <dgm:cxn modelId="{068CFDBA-2167-4B45-A35D-364C065BC4F7}" type="presOf" srcId="{AB41B4F6-49B6-4E53-9AA4-538CF594F0A1}" destId="{78C5A6D2-167E-4953-922F-8579F12E2F65}" srcOrd="0" destOrd="0" presId="urn:microsoft.com/office/officeart/2005/8/layout/default"/>
    <dgm:cxn modelId="{FDA2D312-D97E-4C90-9C89-40F6180B5EA0}" srcId="{A9898C40-A796-41AE-A465-E0FF9574E4C6}" destId="{ACFB5574-DF16-4C61-B79A-B7D406FB641F}" srcOrd="3" destOrd="0" parTransId="{4EA2BBB9-A99E-40BC-9918-479132643A04}" sibTransId="{D4E11B10-60B1-4643-A64B-A2322B17A684}"/>
    <dgm:cxn modelId="{B67E9F08-9E36-4AE8-B1A6-92F9F1EA9746}" type="presOf" srcId="{282D9012-9705-43F9-95A9-A88AFA60C4A0}" destId="{E5C6B598-167D-4578-94D5-9D82B2D80CC7}" srcOrd="0" destOrd="0" presId="urn:microsoft.com/office/officeart/2005/8/layout/default"/>
    <dgm:cxn modelId="{59EA09DA-153F-4A51-8E43-7925163C2E9B}" srcId="{A9898C40-A796-41AE-A465-E0FF9574E4C6}" destId="{282D9012-9705-43F9-95A9-A88AFA60C4A0}" srcOrd="5" destOrd="0" parTransId="{83EE9ACE-8202-48CB-8C35-9745DDD2DF19}" sibTransId="{58FF428D-2FAE-41A1-9A67-D6806790A6F8}"/>
    <dgm:cxn modelId="{8F11269F-D258-42F1-973D-09E1EB6D6382}" type="presOf" srcId="{ACFB5574-DF16-4C61-B79A-B7D406FB641F}" destId="{E10CA3C0-980C-4C8D-B48F-7080A207F4AA}" srcOrd="0" destOrd="0" presId="urn:microsoft.com/office/officeart/2005/8/layout/default"/>
    <dgm:cxn modelId="{A24EB911-7D83-4612-BCD7-8682A3D620FA}" srcId="{A9898C40-A796-41AE-A465-E0FF9574E4C6}" destId="{AFCC6F0F-8F67-4930-9EEE-59A0F4E981BE}" srcOrd="2" destOrd="0" parTransId="{1C0C01FE-BD49-488A-BB2C-360D98990720}" sibTransId="{68F1BFA1-12EF-4EE2-9D67-58ABC54C3F58}"/>
    <dgm:cxn modelId="{C9A813C6-41A8-430A-AD31-DFEBCC1A8F2B}" srcId="{A9898C40-A796-41AE-A465-E0FF9574E4C6}" destId="{41E83F8D-4A0B-452B-B7FF-F4773AE1495F}" srcOrd="1" destOrd="0" parTransId="{44662E51-2CD0-48B2-9606-62611DCFEEC2}" sibTransId="{92BBCFB2-8605-4CEF-B071-F377AFEAFAD2}"/>
    <dgm:cxn modelId="{381B9099-3276-4911-BECD-5E506E7AFA15}" srcId="{A9898C40-A796-41AE-A465-E0FF9574E4C6}" destId="{6357C326-DD0E-4D4D-829F-1E482F77D25F}" srcOrd="0" destOrd="0" parTransId="{A85A1008-B984-4454-9EDF-4899C8B09AC3}" sibTransId="{E5416A9B-46B8-4961-8B58-D9F4BC418F42}"/>
    <dgm:cxn modelId="{06961536-AAAA-4FBA-AC59-2CA3EDD87BB6}" type="presParOf" srcId="{14FF1E57-A7DA-4C9F-8E8D-4A719744BE4A}" destId="{BDF9F3F8-BC85-4842-96EB-F52C5FE40706}" srcOrd="0" destOrd="0" presId="urn:microsoft.com/office/officeart/2005/8/layout/default"/>
    <dgm:cxn modelId="{0829DE57-D73F-4447-9207-34D61978BAE6}" type="presParOf" srcId="{14FF1E57-A7DA-4C9F-8E8D-4A719744BE4A}" destId="{18C5C578-FA3F-48E3-88D6-831F1FE50192}" srcOrd="1" destOrd="0" presId="urn:microsoft.com/office/officeart/2005/8/layout/default"/>
    <dgm:cxn modelId="{13617C6D-E854-45F9-81BE-0F7A1BF58C4D}" type="presParOf" srcId="{14FF1E57-A7DA-4C9F-8E8D-4A719744BE4A}" destId="{C126AE9A-12FE-4C71-A76D-B2C2746C3182}" srcOrd="2" destOrd="0" presId="urn:microsoft.com/office/officeart/2005/8/layout/default"/>
    <dgm:cxn modelId="{2193B723-0904-4503-B835-8B2F0CC53A55}" type="presParOf" srcId="{14FF1E57-A7DA-4C9F-8E8D-4A719744BE4A}" destId="{CE818A85-9E8F-49A3-A65F-04D02D649F44}" srcOrd="3" destOrd="0" presId="urn:microsoft.com/office/officeart/2005/8/layout/default"/>
    <dgm:cxn modelId="{794E1A74-E12F-484C-B086-7BCA92A69033}" type="presParOf" srcId="{14FF1E57-A7DA-4C9F-8E8D-4A719744BE4A}" destId="{6D36D6D4-9114-40DC-8DBA-E32DAF3E0284}" srcOrd="4" destOrd="0" presId="urn:microsoft.com/office/officeart/2005/8/layout/default"/>
    <dgm:cxn modelId="{6A79BB38-9C19-4D49-A732-1D93B1EC9882}" type="presParOf" srcId="{14FF1E57-A7DA-4C9F-8E8D-4A719744BE4A}" destId="{152F0E62-52EA-4B0C-8CEE-F7916E0BB774}" srcOrd="5" destOrd="0" presId="urn:microsoft.com/office/officeart/2005/8/layout/default"/>
    <dgm:cxn modelId="{542E4CCD-C6F9-4B6D-A601-FA386401C15A}" type="presParOf" srcId="{14FF1E57-A7DA-4C9F-8E8D-4A719744BE4A}" destId="{E10CA3C0-980C-4C8D-B48F-7080A207F4AA}" srcOrd="6" destOrd="0" presId="urn:microsoft.com/office/officeart/2005/8/layout/default"/>
    <dgm:cxn modelId="{A7630A08-E4CF-483B-9E53-F84D51AD1131}" type="presParOf" srcId="{14FF1E57-A7DA-4C9F-8E8D-4A719744BE4A}" destId="{BA3D33C1-2F4E-4890-9515-17EAF7960E40}" srcOrd="7" destOrd="0" presId="urn:microsoft.com/office/officeart/2005/8/layout/default"/>
    <dgm:cxn modelId="{D3399FE7-8547-45F1-9151-F88255DF373E}" type="presParOf" srcId="{14FF1E57-A7DA-4C9F-8E8D-4A719744BE4A}" destId="{91FD3156-A8E5-4824-B3E6-4A9B8D8955D2}" srcOrd="8" destOrd="0" presId="urn:microsoft.com/office/officeart/2005/8/layout/default"/>
    <dgm:cxn modelId="{7C1199BD-7259-49DF-9F49-A9168A7027B4}" type="presParOf" srcId="{14FF1E57-A7DA-4C9F-8E8D-4A719744BE4A}" destId="{1F05DA30-BFD4-424D-A27E-C01AF810FC11}" srcOrd="9" destOrd="0" presId="urn:microsoft.com/office/officeart/2005/8/layout/default"/>
    <dgm:cxn modelId="{019C46E4-F200-493B-B77B-86F6EA530EE5}" type="presParOf" srcId="{14FF1E57-A7DA-4C9F-8E8D-4A719744BE4A}" destId="{E5C6B598-167D-4578-94D5-9D82B2D80CC7}" srcOrd="10" destOrd="0" presId="urn:microsoft.com/office/officeart/2005/8/layout/default"/>
    <dgm:cxn modelId="{64F7692A-799A-47FD-BF2F-F9B32EFDEBCB}" type="presParOf" srcId="{14FF1E57-A7DA-4C9F-8E8D-4A719744BE4A}" destId="{42FA775C-BA59-4DD2-BE95-C20637E7306B}" srcOrd="11" destOrd="0" presId="urn:microsoft.com/office/officeart/2005/8/layout/default"/>
    <dgm:cxn modelId="{D822FDF5-D826-4315-AA83-1B98295FF598}" type="presParOf" srcId="{14FF1E57-A7DA-4C9F-8E8D-4A719744BE4A}" destId="{78C5A6D2-167E-4953-922F-8579F12E2F65}"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0E38E7-A64B-43C0-ABB4-9B474F38B555}" type="doc">
      <dgm:prSet loTypeId="urn:microsoft.com/office/officeart/2005/8/layout/process1" loCatId="process" qsTypeId="urn:microsoft.com/office/officeart/2005/8/quickstyle/simple1" qsCatId="simple" csTypeId="urn:microsoft.com/office/officeart/2005/8/colors/colorful5" csCatId="colorful" phldr="1"/>
      <dgm:spPr/>
    </dgm:pt>
    <dgm:pt modelId="{6A890B94-0349-4F3A-9512-F41EB6A0AC77}">
      <dgm:prSet phldrT="[Text]"/>
      <dgm:spPr/>
      <dgm:t>
        <a:bodyPr/>
        <a:lstStyle/>
        <a:p>
          <a:r>
            <a:rPr lang="en-US" dirty="0">
              <a:solidFill>
                <a:schemeClr val="tx1"/>
              </a:solidFill>
            </a:rPr>
            <a:t>Individual member support</a:t>
          </a:r>
        </a:p>
      </dgm:t>
    </dgm:pt>
    <dgm:pt modelId="{D84E7F26-EF89-4D22-8264-06E3CEB8792F}" type="parTrans" cxnId="{B88D4CA4-0F83-4A45-8EE1-51B8E2AE549F}">
      <dgm:prSet/>
      <dgm:spPr/>
      <dgm:t>
        <a:bodyPr/>
        <a:lstStyle/>
        <a:p>
          <a:endParaRPr lang="en-US">
            <a:solidFill>
              <a:schemeClr val="tx1"/>
            </a:solidFill>
          </a:endParaRPr>
        </a:p>
      </dgm:t>
    </dgm:pt>
    <dgm:pt modelId="{6DDCF4C2-DC51-4ABE-96B1-795EA979A039}" type="sibTrans" cxnId="{B88D4CA4-0F83-4A45-8EE1-51B8E2AE549F}">
      <dgm:prSet/>
      <dgm:spPr/>
      <dgm:t>
        <a:bodyPr/>
        <a:lstStyle/>
        <a:p>
          <a:endParaRPr lang="en-US">
            <a:solidFill>
              <a:schemeClr val="tx1"/>
            </a:solidFill>
          </a:endParaRPr>
        </a:p>
      </dgm:t>
    </dgm:pt>
    <dgm:pt modelId="{07BD6367-8C35-44F9-9510-702918DD2F19}">
      <dgm:prSet phldrT="[Text]"/>
      <dgm:spPr/>
      <dgm:t>
        <a:bodyPr/>
        <a:lstStyle/>
        <a:p>
          <a:r>
            <a:rPr lang="en-US" dirty="0">
              <a:solidFill>
                <a:schemeClr val="tx1"/>
              </a:solidFill>
            </a:rPr>
            <a:t>Fundraising event(s)</a:t>
          </a:r>
        </a:p>
      </dgm:t>
    </dgm:pt>
    <dgm:pt modelId="{736A7CCF-AE69-4805-A5F3-D26EC3BE8A06}" type="parTrans" cxnId="{FFF5D8F7-9FFA-4ADD-9FBF-5DCCC2AD7A30}">
      <dgm:prSet/>
      <dgm:spPr/>
      <dgm:t>
        <a:bodyPr/>
        <a:lstStyle/>
        <a:p>
          <a:endParaRPr lang="en-US">
            <a:solidFill>
              <a:schemeClr val="tx1"/>
            </a:solidFill>
          </a:endParaRPr>
        </a:p>
      </dgm:t>
    </dgm:pt>
    <dgm:pt modelId="{41AD7F33-55D2-41B0-BBE1-40ACC858FF8C}" type="sibTrans" cxnId="{FFF5D8F7-9FFA-4ADD-9FBF-5DCCC2AD7A30}">
      <dgm:prSet/>
      <dgm:spPr/>
      <dgm:t>
        <a:bodyPr/>
        <a:lstStyle/>
        <a:p>
          <a:endParaRPr lang="en-US">
            <a:solidFill>
              <a:schemeClr val="tx1"/>
            </a:solidFill>
          </a:endParaRPr>
        </a:p>
      </dgm:t>
    </dgm:pt>
    <dgm:pt modelId="{302F4810-D91C-462D-BC95-BC81180DF621}">
      <dgm:prSet phldrT="[Text]"/>
      <dgm:spPr/>
      <dgm:t>
        <a:bodyPr/>
        <a:lstStyle/>
        <a:p>
          <a:r>
            <a:rPr lang="en-US" dirty="0">
              <a:solidFill>
                <a:schemeClr val="tx1"/>
              </a:solidFill>
            </a:rPr>
            <a:t>Club treasury gift</a:t>
          </a:r>
        </a:p>
      </dgm:t>
    </dgm:pt>
    <dgm:pt modelId="{548B3ED6-4D20-4D08-B957-25C4226C8E67}" type="parTrans" cxnId="{14EBCC1D-21DE-4D7A-8B89-9FC00C5B13CB}">
      <dgm:prSet/>
      <dgm:spPr/>
      <dgm:t>
        <a:bodyPr/>
        <a:lstStyle/>
        <a:p>
          <a:endParaRPr lang="en-US">
            <a:solidFill>
              <a:schemeClr val="tx1"/>
            </a:solidFill>
          </a:endParaRPr>
        </a:p>
      </dgm:t>
    </dgm:pt>
    <dgm:pt modelId="{63285D49-02BC-420F-85C1-3FA2CEDF1D7B}" type="sibTrans" cxnId="{14EBCC1D-21DE-4D7A-8B89-9FC00C5B13CB}">
      <dgm:prSet/>
      <dgm:spPr/>
      <dgm:t>
        <a:bodyPr/>
        <a:lstStyle/>
        <a:p>
          <a:endParaRPr lang="en-US">
            <a:solidFill>
              <a:schemeClr val="tx1"/>
            </a:solidFill>
          </a:endParaRPr>
        </a:p>
      </dgm:t>
    </dgm:pt>
    <dgm:pt modelId="{182CACC7-13EC-49CF-9469-5EAC55B8D33A}">
      <dgm:prSet/>
      <dgm:spPr/>
      <dgm:t>
        <a:bodyPr/>
        <a:lstStyle/>
        <a:p>
          <a:r>
            <a:rPr lang="en-US" dirty="0">
              <a:solidFill>
                <a:schemeClr val="tx1"/>
              </a:solidFill>
            </a:rPr>
            <a:t>Local businesses and non-Lions</a:t>
          </a:r>
        </a:p>
      </dgm:t>
    </dgm:pt>
    <dgm:pt modelId="{9F6AFAE6-4D3A-494F-BE58-D062599D53B0}" type="parTrans" cxnId="{D09DAD5A-8DF4-4631-95E4-5CD4722F8DC3}">
      <dgm:prSet/>
      <dgm:spPr/>
      <dgm:t>
        <a:bodyPr/>
        <a:lstStyle/>
        <a:p>
          <a:endParaRPr lang="en-US">
            <a:solidFill>
              <a:schemeClr val="tx1"/>
            </a:solidFill>
          </a:endParaRPr>
        </a:p>
      </dgm:t>
    </dgm:pt>
    <dgm:pt modelId="{C0D20189-D697-4EB8-AD7E-773A5250F259}" type="sibTrans" cxnId="{D09DAD5A-8DF4-4631-95E4-5CD4722F8DC3}">
      <dgm:prSet/>
      <dgm:spPr/>
      <dgm:t>
        <a:bodyPr/>
        <a:lstStyle/>
        <a:p>
          <a:endParaRPr lang="en-US">
            <a:solidFill>
              <a:schemeClr val="tx1"/>
            </a:solidFill>
          </a:endParaRPr>
        </a:p>
      </dgm:t>
    </dgm:pt>
    <dgm:pt modelId="{DA09EA91-0488-4796-92E4-8D40AB0C02EE}" type="pres">
      <dgm:prSet presAssocID="{000E38E7-A64B-43C0-ABB4-9B474F38B555}" presName="Name0" presStyleCnt="0">
        <dgm:presLayoutVars>
          <dgm:dir/>
          <dgm:resizeHandles val="exact"/>
        </dgm:presLayoutVars>
      </dgm:prSet>
      <dgm:spPr/>
    </dgm:pt>
    <dgm:pt modelId="{FFDC260E-DA33-435A-B17A-B13BB579E6F6}" type="pres">
      <dgm:prSet presAssocID="{6A890B94-0349-4F3A-9512-F41EB6A0AC77}" presName="node" presStyleLbl="node1" presStyleIdx="0" presStyleCnt="4">
        <dgm:presLayoutVars>
          <dgm:bulletEnabled val="1"/>
        </dgm:presLayoutVars>
      </dgm:prSet>
      <dgm:spPr/>
      <dgm:t>
        <a:bodyPr/>
        <a:lstStyle/>
        <a:p>
          <a:endParaRPr lang="en-US"/>
        </a:p>
      </dgm:t>
    </dgm:pt>
    <dgm:pt modelId="{45E8D236-930E-423A-AAC1-3BD27EA71493}" type="pres">
      <dgm:prSet presAssocID="{6DDCF4C2-DC51-4ABE-96B1-795EA979A039}" presName="sibTrans" presStyleLbl="sibTrans2D1" presStyleIdx="0" presStyleCnt="3"/>
      <dgm:spPr/>
      <dgm:t>
        <a:bodyPr/>
        <a:lstStyle/>
        <a:p>
          <a:endParaRPr lang="en-US"/>
        </a:p>
      </dgm:t>
    </dgm:pt>
    <dgm:pt modelId="{F6391945-27E7-4443-960A-F1380C2A9722}" type="pres">
      <dgm:prSet presAssocID="{6DDCF4C2-DC51-4ABE-96B1-795EA979A039}" presName="connectorText" presStyleLbl="sibTrans2D1" presStyleIdx="0" presStyleCnt="3"/>
      <dgm:spPr/>
      <dgm:t>
        <a:bodyPr/>
        <a:lstStyle/>
        <a:p>
          <a:endParaRPr lang="en-US"/>
        </a:p>
      </dgm:t>
    </dgm:pt>
    <dgm:pt modelId="{05835DFB-DE56-4E24-83BA-C73046EC69F4}" type="pres">
      <dgm:prSet presAssocID="{07BD6367-8C35-44F9-9510-702918DD2F19}" presName="node" presStyleLbl="node1" presStyleIdx="1" presStyleCnt="4">
        <dgm:presLayoutVars>
          <dgm:bulletEnabled val="1"/>
        </dgm:presLayoutVars>
      </dgm:prSet>
      <dgm:spPr/>
      <dgm:t>
        <a:bodyPr/>
        <a:lstStyle/>
        <a:p>
          <a:endParaRPr lang="en-US"/>
        </a:p>
      </dgm:t>
    </dgm:pt>
    <dgm:pt modelId="{948EB486-B670-4A7D-A2BE-411CFAB94752}" type="pres">
      <dgm:prSet presAssocID="{41AD7F33-55D2-41B0-BBE1-40ACC858FF8C}" presName="sibTrans" presStyleLbl="sibTrans2D1" presStyleIdx="1" presStyleCnt="3"/>
      <dgm:spPr/>
      <dgm:t>
        <a:bodyPr/>
        <a:lstStyle/>
        <a:p>
          <a:endParaRPr lang="en-US"/>
        </a:p>
      </dgm:t>
    </dgm:pt>
    <dgm:pt modelId="{B3C861A7-CA7F-4AC4-BE3C-91148A9775D0}" type="pres">
      <dgm:prSet presAssocID="{41AD7F33-55D2-41B0-BBE1-40ACC858FF8C}" presName="connectorText" presStyleLbl="sibTrans2D1" presStyleIdx="1" presStyleCnt="3"/>
      <dgm:spPr/>
      <dgm:t>
        <a:bodyPr/>
        <a:lstStyle/>
        <a:p>
          <a:endParaRPr lang="en-US"/>
        </a:p>
      </dgm:t>
    </dgm:pt>
    <dgm:pt modelId="{C1D276BE-B8FE-4FAC-963C-FC45B7CEA257}" type="pres">
      <dgm:prSet presAssocID="{302F4810-D91C-462D-BC95-BC81180DF621}" presName="node" presStyleLbl="node1" presStyleIdx="2" presStyleCnt="4">
        <dgm:presLayoutVars>
          <dgm:bulletEnabled val="1"/>
        </dgm:presLayoutVars>
      </dgm:prSet>
      <dgm:spPr/>
      <dgm:t>
        <a:bodyPr/>
        <a:lstStyle/>
        <a:p>
          <a:endParaRPr lang="en-US"/>
        </a:p>
      </dgm:t>
    </dgm:pt>
    <dgm:pt modelId="{BB60B391-4770-4914-A859-2FFB6C22A916}" type="pres">
      <dgm:prSet presAssocID="{63285D49-02BC-420F-85C1-3FA2CEDF1D7B}" presName="sibTrans" presStyleLbl="sibTrans2D1" presStyleIdx="2" presStyleCnt="3"/>
      <dgm:spPr/>
      <dgm:t>
        <a:bodyPr/>
        <a:lstStyle/>
        <a:p>
          <a:endParaRPr lang="en-US"/>
        </a:p>
      </dgm:t>
    </dgm:pt>
    <dgm:pt modelId="{905FBE3C-4384-4262-AB5C-AB69CFB55552}" type="pres">
      <dgm:prSet presAssocID="{63285D49-02BC-420F-85C1-3FA2CEDF1D7B}" presName="connectorText" presStyleLbl="sibTrans2D1" presStyleIdx="2" presStyleCnt="3"/>
      <dgm:spPr/>
      <dgm:t>
        <a:bodyPr/>
        <a:lstStyle/>
        <a:p>
          <a:endParaRPr lang="en-US"/>
        </a:p>
      </dgm:t>
    </dgm:pt>
    <dgm:pt modelId="{AF2110A3-3543-46D8-8D60-D407F9B8F379}" type="pres">
      <dgm:prSet presAssocID="{182CACC7-13EC-49CF-9469-5EAC55B8D33A}" presName="node" presStyleLbl="node1" presStyleIdx="3" presStyleCnt="4">
        <dgm:presLayoutVars>
          <dgm:bulletEnabled val="1"/>
        </dgm:presLayoutVars>
      </dgm:prSet>
      <dgm:spPr/>
      <dgm:t>
        <a:bodyPr/>
        <a:lstStyle/>
        <a:p>
          <a:endParaRPr lang="en-US"/>
        </a:p>
      </dgm:t>
    </dgm:pt>
  </dgm:ptLst>
  <dgm:cxnLst>
    <dgm:cxn modelId="{8FDFDBE6-A05D-43AE-9CC6-D276101765BD}" type="presOf" srcId="{41AD7F33-55D2-41B0-BBE1-40ACC858FF8C}" destId="{B3C861A7-CA7F-4AC4-BE3C-91148A9775D0}" srcOrd="1" destOrd="0" presId="urn:microsoft.com/office/officeart/2005/8/layout/process1"/>
    <dgm:cxn modelId="{C3EB1311-7C41-4FDC-A8A2-48B62BA90AFE}" type="presOf" srcId="{6A890B94-0349-4F3A-9512-F41EB6A0AC77}" destId="{FFDC260E-DA33-435A-B17A-B13BB579E6F6}" srcOrd="0" destOrd="0" presId="urn:microsoft.com/office/officeart/2005/8/layout/process1"/>
    <dgm:cxn modelId="{87EDA106-68F1-4151-8B51-941A47135F88}" type="presOf" srcId="{182CACC7-13EC-49CF-9469-5EAC55B8D33A}" destId="{AF2110A3-3543-46D8-8D60-D407F9B8F379}" srcOrd="0" destOrd="0" presId="urn:microsoft.com/office/officeart/2005/8/layout/process1"/>
    <dgm:cxn modelId="{D09DAD5A-8DF4-4631-95E4-5CD4722F8DC3}" srcId="{000E38E7-A64B-43C0-ABB4-9B474F38B555}" destId="{182CACC7-13EC-49CF-9469-5EAC55B8D33A}" srcOrd="3" destOrd="0" parTransId="{9F6AFAE6-4D3A-494F-BE58-D062599D53B0}" sibTransId="{C0D20189-D697-4EB8-AD7E-773A5250F259}"/>
    <dgm:cxn modelId="{F30F3FBB-9BBA-4AF0-B628-7124BE1425F7}" type="presOf" srcId="{07BD6367-8C35-44F9-9510-702918DD2F19}" destId="{05835DFB-DE56-4E24-83BA-C73046EC69F4}" srcOrd="0" destOrd="0" presId="urn:microsoft.com/office/officeart/2005/8/layout/process1"/>
    <dgm:cxn modelId="{F9EECB40-1762-415E-8860-248E965662D5}" type="presOf" srcId="{6DDCF4C2-DC51-4ABE-96B1-795EA979A039}" destId="{F6391945-27E7-4443-960A-F1380C2A9722}" srcOrd="1" destOrd="0" presId="urn:microsoft.com/office/officeart/2005/8/layout/process1"/>
    <dgm:cxn modelId="{BDBD025C-FCA1-44E3-B51B-12F3CC298BDC}" type="presOf" srcId="{41AD7F33-55D2-41B0-BBE1-40ACC858FF8C}" destId="{948EB486-B670-4A7D-A2BE-411CFAB94752}" srcOrd="0" destOrd="0" presId="urn:microsoft.com/office/officeart/2005/8/layout/process1"/>
    <dgm:cxn modelId="{FAB2BB07-3FA5-471E-B2CF-FC98AD23E48D}" type="presOf" srcId="{000E38E7-A64B-43C0-ABB4-9B474F38B555}" destId="{DA09EA91-0488-4796-92E4-8D40AB0C02EE}" srcOrd="0" destOrd="0" presId="urn:microsoft.com/office/officeart/2005/8/layout/process1"/>
    <dgm:cxn modelId="{715B97F6-92EE-43F4-B400-6CE731A65E2F}" type="presOf" srcId="{63285D49-02BC-420F-85C1-3FA2CEDF1D7B}" destId="{905FBE3C-4384-4262-AB5C-AB69CFB55552}" srcOrd="1" destOrd="0" presId="urn:microsoft.com/office/officeart/2005/8/layout/process1"/>
    <dgm:cxn modelId="{B88D4CA4-0F83-4A45-8EE1-51B8E2AE549F}" srcId="{000E38E7-A64B-43C0-ABB4-9B474F38B555}" destId="{6A890B94-0349-4F3A-9512-F41EB6A0AC77}" srcOrd="0" destOrd="0" parTransId="{D84E7F26-EF89-4D22-8264-06E3CEB8792F}" sibTransId="{6DDCF4C2-DC51-4ABE-96B1-795EA979A039}"/>
    <dgm:cxn modelId="{9BB905D0-77F1-44DB-ADCB-C0CDED76B0CF}" type="presOf" srcId="{302F4810-D91C-462D-BC95-BC81180DF621}" destId="{C1D276BE-B8FE-4FAC-963C-FC45B7CEA257}" srcOrd="0" destOrd="0" presId="urn:microsoft.com/office/officeart/2005/8/layout/process1"/>
    <dgm:cxn modelId="{028E1E4E-4AD2-4E70-9BEB-2892F16497CA}" type="presOf" srcId="{6DDCF4C2-DC51-4ABE-96B1-795EA979A039}" destId="{45E8D236-930E-423A-AAC1-3BD27EA71493}" srcOrd="0" destOrd="0" presId="urn:microsoft.com/office/officeart/2005/8/layout/process1"/>
    <dgm:cxn modelId="{3D7E9313-26BC-419F-8061-5361BE010807}" type="presOf" srcId="{63285D49-02BC-420F-85C1-3FA2CEDF1D7B}" destId="{BB60B391-4770-4914-A859-2FFB6C22A916}" srcOrd="0" destOrd="0" presId="urn:microsoft.com/office/officeart/2005/8/layout/process1"/>
    <dgm:cxn modelId="{14EBCC1D-21DE-4D7A-8B89-9FC00C5B13CB}" srcId="{000E38E7-A64B-43C0-ABB4-9B474F38B555}" destId="{302F4810-D91C-462D-BC95-BC81180DF621}" srcOrd="2" destOrd="0" parTransId="{548B3ED6-4D20-4D08-B957-25C4226C8E67}" sibTransId="{63285D49-02BC-420F-85C1-3FA2CEDF1D7B}"/>
    <dgm:cxn modelId="{FFF5D8F7-9FFA-4ADD-9FBF-5DCCC2AD7A30}" srcId="{000E38E7-A64B-43C0-ABB4-9B474F38B555}" destId="{07BD6367-8C35-44F9-9510-702918DD2F19}" srcOrd="1" destOrd="0" parTransId="{736A7CCF-AE69-4805-A5F3-D26EC3BE8A06}" sibTransId="{41AD7F33-55D2-41B0-BBE1-40ACC858FF8C}"/>
    <dgm:cxn modelId="{0B7468A8-3BC6-4A56-94AD-CD082B775419}" type="presParOf" srcId="{DA09EA91-0488-4796-92E4-8D40AB0C02EE}" destId="{FFDC260E-DA33-435A-B17A-B13BB579E6F6}" srcOrd="0" destOrd="0" presId="urn:microsoft.com/office/officeart/2005/8/layout/process1"/>
    <dgm:cxn modelId="{A2042296-3526-4140-9A1F-B1749543BE4C}" type="presParOf" srcId="{DA09EA91-0488-4796-92E4-8D40AB0C02EE}" destId="{45E8D236-930E-423A-AAC1-3BD27EA71493}" srcOrd="1" destOrd="0" presId="urn:microsoft.com/office/officeart/2005/8/layout/process1"/>
    <dgm:cxn modelId="{9C9B6894-04CF-4733-B21D-9D5A9A00191B}" type="presParOf" srcId="{45E8D236-930E-423A-AAC1-3BD27EA71493}" destId="{F6391945-27E7-4443-960A-F1380C2A9722}" srcOrd="0" destOrd="0" presId="urn:microsoft.com/office/officeart/2005/8/layout/process1"/>
    <dgm:cxn modelId="{B33168C4-0A19-4D04-80A2-35DEAAD13B53}" type="presParOf" srcId="{DA09EA91-0488-4796-92E4-8D40AB0C02EE}" destId="{05835DFB-DE56-4E24-83BA-C73046EC69F4}" srcOrd="2" destOrd="0" presId="urn:microsoft.com/office/officeart/2005/8/layout/process1"/>
    <dgm:cxn modelId="{73771A06-C818-4C6C-BB83-8FE6CF703A24}" type="presParOf" srcId="{DA09EA91-0488-4796-92E4-8D40AB0C02EE}" destId="{948EB486-B670-4A7D-A2BE-411CFAB94752}" srcOrd="3" destOrd="0" presId="urn:microsoft.com/office/officeart/2005/8/layout/process1"/>
    <dgm:cxn modelId="{3A35F0A5-D018-4A1B-8821-7D54BEA6A70E}" type="presParOf" srcId="{948EB486-B670-4A7D-A2BE-411CFAB94752}" destId="{B3C861A7-CA7F-4AC4-BE3C-91148A9775D0}" srcOrd="0" destOrd="0" presId="urn:microsoft.com/office/officeart/2005/8/layout/process1"/>
    <dgm:cxn modelId="{9B83610A-D998-48E4-AE21-0ED479142105}" type="presParOf" srcId="{DA09EA91-0488-4796-92E4-8D40AB0C02EE}" destId="{C1D276BE-B8FE-4FAC-963C-FC45B7CEA257}" srcOrd="4" destOrd="0" presId="urn:microsoft.com/office/officeart/2005/8/layout/process1"/>
    <dgm:cxn modelId="{CFCA6231-67E9-4D30-80D5-57CC5143EA14}" type="presParOf" srcId="{DA09EA91-0488-4796-92E4-8D40AB0C02EE}" destId="{BB60B391-4770-4914-A859-2FFB6C22A916}" srcOrd="5" destOrd="0" presId="urn:microsoft.com/office/officeart/2005/8/layout/process1"/>
    <dgm:cxn modelId="{72052A02-AA93-4181-94AE-69C150709C71}" type="presParOf" srcId="{BB60B391-4770-4914-A859-2FFB6C22A916}" destId="{905FBE3C-4384-4262-AB5C-AB69CFB55552}" srcOrd="0" destOrd="0" presId="urn:microsoft.com/office/officeart/2005/8/layout/process1"/>
    <dgm:cxn modelId="{8E3E894E-115B-4E72-AAB4-63A76B004A1A}" type="presParOf" srcId="{DA09EA91-0488-4796-92E4-8D40AB0C02EE}" destId="{AF2110A3-3543-46D8-8D60-D407F9B8F379}"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3E2B48-176A-445A-AB49-5A0F271A487F}" type="doc">
      <dgm:prSet loTypeId="urn:microsoft.com/office/officeart/2005/8/layout/hProcess9" loCatId="process" qsTypeId="urn:microsoft.com/office/officeart/2005/8/quickstyle/simple1" qsCatId="simple" csTypeId="urn:microsoft.com/office/officeart/2005/8/colors/colorful5" csCatId="colorful" phldr="1"/>
      <dgm:spPr/>
    </dgm:pt>
    <dgm:pt modelId="{B95F9F14-7996-486B-8CAE-A9C6EF9B428C}">
      <dgm:prSet phldrT="[Text]"/>
      <dgm:spPr/>
      <dgm:t>
        <a:bodyPr/>
        <a:lstStyle/>
        <a:p>
          <a:r>
            <a:rPr lang="en-US" dirty="0">
              <a:solidFill>
                <a:schemeClr val="tx1"/>
              </a:solidFill>
            </a:rPr>
            <a:t>US$2 a week</a:t>
          </a:r>
        </a:p>
      </dgm:t>
    </dgm:pt>
    <dgm:pt modelId="{FDF620C4-DB73-4F87-BD11-7C77E0EBAA05}" type="parTrans" cxnId="{4BF6A3FD-2AB7-4B32-BB32-C3B951CF8E08}">
      <dgm:prSet/>
      <dgm:spPr/>
      <dgm:t>
        <a:bodyPr/>
        <a:lstStyle/>
        <a:p>
          <a:endParaRPr lang="en-US">
            <a:solidFill>
              <a:schemeClr val="tx1"/>
            </a:solidFill>
          </a:endParaRPr>
        </a:p>
      </dgm:t>
    </dgm:pt>
    <dgm:pt modelId="{F47607AA-1CB5-4D27-9E8C-1FBBD5FA7A71}" type="sibTrans" cxnId="{4BF6A3FD-2AB7-4B32-BB32-C3B951CF8E08}">
      <dgm:prSet/>
      <dgm:spPr/>
      <dgm:t>
        <a:bodyPr/>
        <a:lstStyle/>
        <a:p>
          <a:endParaRPr lang="en-US">
            <a:solidFill>
              <a:schemeClr val="tx1"/>
            </a:solidFill>
          </a:endParaRPr>
        </a:p>
      </dgm:t>
    </dgm:pt>
    <dgm:pt modelId="{A7BC0E80-1F0D-4583-A3D0-161AC0125A34}">
      <dgm:prSet phldrT="[Text]"/>
      <dgm:spPr/>
      <dgm:t>
        <a:bodyPr/>
        <a:lstStyle/>
        <a:p>
          <a:r>
            <a:rPr lang="en-US" dirty="0">
              <a:solidFill>
                <a:schemeClr val="tx1"/>
              </a:solidFill>
            </a:rPr>
            <a:t>US$100 a year</a:t>
          </a:r>
        </a:p>
      </dgm:t>
    </dgm:pt>
    <dgm:pt modelId="{C3F12313-81AD-4AA3-8D1B-CE3C102093A9}" type="parTrans" cxnId="{67E8648E-3111-4838-ABE9-4D036AE1F9F8}">
      <dgm:prSet/>
      <dgm:spPr/>
      <dgm:t>
        <a:bodyPr/>
        <a:lstStyle/>
        <a:p>
          <a:endParaRPr lang="en-US">
            <a:solidFill>
              <a:schemeClr val="tx1"/>
            </a:solidFill>
          </a:endParaRPr>
        </a:p>
      </dgm:t>
    </dgm:pt>
    <dgm:pt modelId="{EE40AD60-0EFF-4C05-A51E-5AA521CEB5F9}" type="sibTrans" cxnId="{67E8648E-3111-4838-ABE9-4D036AE1F9F8}">
      <dgm:prSet/>
      <dgm:spPr/>
      <dgm:t>
        <a:bodyPr/>
        <a:lstStyle/>
        <a:p>
          <a:endParaRPr lang="en-US">
            <a:solidFill>
              <a:schemeClr val="tx1"/>
            </a:solidFill>
          </a:endParaRPr>
        </a:p>
      </dgm:t>
    </dgm:pt>
    <dgm:pt modelId="{2D478A46-0A4E-4961-8602-0DA369F92A81}">
      <dgm:prSet phldrT="[Text]"/>
      <dgm:spPr/>
      <dgm:t>
        <a:bodyPr/>
        <a:lstStyle/>
        <a:p>
          <a:r>
            <a:rPr lang="en-US" dirty="0">
              <a:solidFill>
                <a:schemeClr val="tx1"/>
              </a:solidFill>
            </a:rPr>
            <a:t>US$300 total gift</a:t>
          </a:r>
        </a:p>
      </dgm:t>
    </dgm:pt>
    <dgm:pt modelId="{11B138B2-3F15-469A-9CCA-5249B64F118A}" type="parTrans" cxnId="{8B310D0C-9F13-460C-A137-CBFECC90CEE1}">
      <dgm:prSet/>
      <dgm:spPr/>
      <dgm:t>
        <a:bodyPr/>
        <a:lstStyle/>
        <a:p>
          <a:endParaRPr lang="en-US">
            <a:solidFill>
              <a:schemeClr val="tx1"/>
            </a:solidFill>
          </a:endParaRPr>
        </a:p>
      </dgm:t>
    </dgm:pt>
    <dgm:pt modelId="{096989CD-1F9D-4142-BF4D-C3E6686C8731}" type="sibTrans" cxnId="{8B310D0C-9F13-460C-A137-CBFECC90CEE1}">
      <dgm:prSet/>
      <dgm:spPr/>
      <dgm:t>
        <a:bodyPr/>
        <a:lstStyle/>
        <a:p>
          <a:endParaRPr lang="en-US">
            <a:solidFill>
              <a:schemeClr val="tx1"/>
            </a:solidFill>
          </a:endParaRPr>
        </a:p>
      </dgm:t>
    </dgm:pt>
    <dgm:pt modelId="{4A88AFA1-6F96-46BC-AE61-5E8029FDEE44}" type="pres">
      <dgm:prSet presAssocID="{123E2B48-176A-445A-AB49-5A0F271A487F}" presName="CompostProcess" presStyleCnt="0">
        <dgm:presLayoutVars>
          <dgm:dir/>
          <dgm:resizeHandles val="exact"/>
        </dgm:presLayoutVars>
      </dgm:prSet>
      <dgm:spPr/>
    </dgm:pt>
    <dgm:pt modelId="{10F503BB-4ABE-4341-AB49-DC5B058FE1C2}" type="pres">
      <dgm:prSet presAssocID="{123E2B48-176A-445A-AB49-5A0F271A487F}" presName="arrow" presStyleLbl="bgShp" presStyleIdx="0" presStyleCnt="1"/>
      <dgm:spPr/>
    </dgm:pt>
    <dgm:pt modelId="{2C14B162-E59E-4144-86B1-B8F61097289F}" type="pres">
      <dgm:prSet presAssocID="{123E2B48-176A-445A-AB49-5A0F271A487F}" presName="linearProcess" presStyleCnt="0"/>
      <dgm:spPr/>
    </dgm:pt>
    <dgm:pt modelId="{71B6E89C-F3D2-4D29-9CF7-72B9A61A0F7C}" type="pres">
      <dgm:prSet presAssocID="{B95F9F14-7996-486B-8CAE-A9C6EF9B428C}" presName="textNode" presStyleLbl="node1" presStyleIdx="0" presStyleCnt="3">
        <dgm:presLayoutVars>
          <dgm:bulletEnabled val="1"/>
        </dgm:presLayoutVars>
      </dgm:prSet>
      <dgm:spPr/>
      <dgm:t>
        <a:bodyPr/>
        <a:lstStyle/>
        <a:p>
          <a:endParaRPr lang="en-US"/>
        </a:p>
      </dgm:t>
    </dgm:pt>
    <dgm:pt modelId="{11BF77DB-EB54-4681-BFA3-81554ED022F0}" type="pres">
      <dgm:prSet presAssocID="{F47607AA-1CB5-4D27-9E8C-1FBBD5FA7A71}" presName="sibTrans" presStyleCnt="0"/>
      <dgm:spPr/>
    </dgm:pt>
    <dgm:pt modelId="{B498E256-D15F-4508-9AAA-A5365027AFD5}" type="pres">
      <dgm:prSet presAssocID="{A7BC0E80-1F0D-4583-A3D0-161AC0125A34}" presName="textNode" presStyleLbl="node1" presStyleIdx="1" presStyleCnt="3">
        <dgm:presLayoutVars>
          <dgm:bulletEnabled val="1"/>
        </dgm:presLayoutVars>
      </dgm:prSet>
      <dgm:spPr/>
      <dgm:t>
        <a:bodyPr/>
        <a:lstStyle/>
        <a:p>
          <a:endParaRPr lang="en-US"/>
        </a:p>
      </dgm:t>
    </dgm:pt>
    <dgm:pt modelId="{DAFAE739-2124-4A1F-8AA7-F719CD9FD844}" type="pres">
      <dgm:prSet presAssocID="{EE40AD60-0EFF-4C05-A51E-5AA521CEB5F9}" presName="sibTrans" presStyleCnt="0"/>
      <dgm:spPr/>
    </dgm:pt>
    <dgm:pt modelId="{93E00E2A-B49C-47F8-A8AA-595BB2586A8C}" type="pres">
      <dgm:prSet presAssocID="{2D478A46-0A4E-4961-8602-0DA369F92A81}" presName="textNode" presStyleLbl="node1" presStyleIdx="2" presStyleCnt="3">
        <dgm:presLayoutVars>
          <dgm:bulletEnabled val="1"/>
        </dgm:presLayoutVars>
      </dgm:prSet>
      <dgm:spPr/>
      <dgm:t>
        <a:bodyPr/>
        <a:lstStyle/>
        <a:p>
          <a:endParaRPr lang="en-US"/>
        </a:p>
      </dgm:t>
    </dgm:pt>
  </dgm:ptLst>
  <dgm:cxnLst>
    <dgm:cxn modelId="{F97F502F-DE46-4ED5-BAB4-ED8F7DE3198E}" type="presOf" srcId="{B95F9F14-7996-486B-8CAE-A9C6EF9B428C}" destId="{71B6E89C-F3D2-4D29-9CF7-72B9A61A0F7C}" srcOrd="0" destOrd="0" presId="urn:microsoft.com/office/officeart/2005/8/layout/hProcess9"/>
    <dgm:cxn modelId="{FD2A91D5-B002-4225-BA8B-6DAA338C34C2}" type="presOf" srcId="{123E2B48-176A-445A-AB49-5A0F271A487F}" destId="{4A88AFA1-6F96-46BC-AE61-5E8029FDEE44}" srcOrd="0" destOrd="0" presId="urn:microsoft.com/office/officeart/2005/8/layout/hProcess9"/>
    <dgm:cxn modelId="{3FD818A3-DE60-4824-9077-7EBFEF4E7EED}" type="presOf" srcId="{A7BC0E80-1F0D-4583-A3D0-161AC0125A34}" destId="{B498E256-D15F-4508-9AAA-A5365027AFD5}" srcOrd="0" destOrd="0" presId="urn:microsoft.com/office/officeart/2005/8/layout/hProcess9"/>
    <dgm:cxn modelId="{8B310D0C-9F13-460C-A137-CBFECC90CEE1}" srcId="{123E2B48-176A-445A-AB49-5A0F271A487F}" destId="{2D478A46-0A4E-4961-8602-0DA369F92A81}" srcOrd="2" destOrd="0" parTransId="{11B138B2-3F15-469A-9CCA-5249B64F118A}" sibTransId="{096989CD-1F9D-4142-BF4D-C3E6686C8731}"/>
    <dgm:cxn modelId="{4BF6A3FD-2AB7-4B32-BB32-C3B951CF8E08}" srcId="{123E2B48-176A-445A-AB49-5A0F271A487F}" destId="{B95F9F14-7996-486B-8CAE-A9C6EF9B428C}" srcOrd="0" destOrd="0" parTransId="{FDF620C4-DB73-4F87-BD11-7C77E0EBAA05}" sibTransId="{F47607AA-1CB5-4D27-9E8C-1FBBD5FA7A71}"/>
    <dgm:cxn modelId="{7C35070F-15EA-432A-9E52-1D290BC97A7A}" type="presOf" srcId="{2D478A46-0A4E-4961-8602-0DA369F92A81}" destId="{93E00E2A-B49C-47F8-A8AA-595BB2586A8C}" srcOrd="0" destOrd="0" presId="urn:microsoft.com/office/officeart/2005/8/layout/hProcess9"/>
    <dgm:cxn modelId="{67E8648E-3111-4838-ABE9-4D036AE1F9F8}" srcId="{123E2B48-176A-445A-AB49-5A0F271A487F}" destId="{A7BC0E80-1F0D-4583-A3D0-161AC0125A34}" srcOrd="1" destOrd="0" parTransId="{C3F12313-81AD-4AA3-8D1B-CE3C102093A9}" sibTransId="{EE40AD60-0EFF-4C05-A51E-5AA521CEB5F9}"/>
    <dgm:cxn modelId="{78893C2F-7BAB-4878-A06F-E89DF0499815}" type="presParOf" srcId="{4A88AFA1-6F96-46BC-AE61-5E8029FDEE44}" destId="{10F503BB-4ABE-4341-AB49-DC5B058FE1C2}" srcOrd="0" destOrd="0" presId="urn:microsoft.com/office/officeart/2005/8/layout/hProcess9"/>
    <dgm:cxn modelId="{20EA8C1D-5151-490F-879B-2B02531E135E}" type="presParOf" srcId="{4A88AFA1-6F96-46BC-AE61-5E8029FDEE44}" destId="{2C14B162-E59E-4144-86B1-B8F61097289F}" srcOrd="1" destOrd="0" presId="urn:microsoft.com/office/officeart/2005/8/layout/hProcess9"/>
    <dgm:cxn modelId="{9FA4FFAF-DEC7-48E7-8A6B-2A0DD2A646C8}" type="presParOf" srcId="{2C14B162-E59E-4144-86B1-B8F61097289F}" destId="{71B6E89C-F3D2-4D29-9CF7-72B9A61A0F7C}" srcOrd="0" destOrd="0" presId="urn:microsoft.com/office/officeart/2005/8/layout/hProcess9"/>
    <dgm:cxn modelId="{3E438967-8EAF-4C49-A45A-37E6611C3056}" type="presParOf" srcId="{2C14B162-E59E-4144-86B1-B8F61097289F}" destId="{11BF77DB-EB54-4681-BFA3-81554ED022F0}" srcOrd="1" destOrd="0" presId="urn:microsoft.com/office/officeart/2005/8/layout/hProcess9"/>
    <dgm:cxn modelId="{594C1CC6-DA3C-47C7-B810-0894F5649D81}" type="presParOf" srcId="{2C14B162-E59E-4144-86B1-B8F61097289F}" destId="{B498E256-D15F-4508-9AAA-A5365027AFD5}" srcOrd="2" destOrd="0" presId="urn:microsoft.com/office/officeart/2005/8/layout/hProcess9"/>
    <dgm:cxn modelId="{566C8A7A-08E6-423A-985E-BD0CCE056398}" type="presParOf" srcId="{2C14B162-E59E-4144-86B1-B8F61097289F}" destId="{DAFAE739-2124-4A1F-8AA7-F719CD9FD844}" srcOrd="3" destOrd="0" presId="urn:microsoft.com/office/officeart/2005/8/layout/hProcess9"/>
    <dgm:cxn modelId="{15B3DFA8-B3A9-4580-916D-9798152A5553}" type="presParOf" srcId="{2C14B162-E59E-4144-86B1-B8F61097289F}" destId="{93E00E2A-B49C-47F8-A8AA-595BB2586A8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5DDCE8-ECEE-4CE9-8AB6-010D64D031C5}"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40F02736-D3F7-494E-856A-8693262F4FF7}">
      <dgm:prSet phldrT="[Text]"/>
      <dgm:spPr/>
      <dgm:t>
        <a:bodyPr/>
        <a:lstStyle/>
        <a:p>
          <a:r>
            <a:rPr lang="en-US" dirty="0">
              <a:solidFill>
                <a:schemeClr val="tx1"/>
              </a:solidFill>
            </a:rPr>
            <a:t>100% member participation</a:t>
          </a:r>
        </a:p>
      </dgm:t>
    </dgm:pt>
    <dgm:pt modelId="{4680F919-B8E8-4D41-8D60-B4D4E6E41CDC}" type="parTrans" cxnId="{3D95741A-36CD-41A8-B4D8-3A40D533AC6C}">
      <dgm:prSet/>
      <dgm:spPr/>
      <dgm:t>
        <a:bodyPr/>
        <a:lstStyle/>
        <a:p>
          <a:endParaRPr lang="en-US">
            <a:solidFill>
              <a:schemeClr val="tx1"/>
            </a:solidFill>
          </a:endParaRPr>
        </a:p>
      </dgm:t>
    </dgm:pt>
    <dgm:pt modelId="{B9DABEB9-078C-43E4-AF1F-1365E07798B0}" type="sibTrans" cxnId="{3D95741A-36CD-41A8-B4D8-3A40D533AC6C}">
      <dgm:prSet/>
      <dgm:spPr/>
      <dgm:t>
        <a:bodyPr/>
        <a:lstStyle/>
        <a:p>
          <a:endParaRPr lang="en-US">
            <a:solidFill>
              <a:schemeClr val="tx1"/>
            </a:solidFill>
          </a:endParaRPr>
        </a:p>
      </dgm:t>
    </dgm:pt>
    <dgm:pt modelId="{952DC6A7-2361-4330-AA17-69CBCAA6D7B3}">
      <dgm:prSet phldrT="[Text]"/>
      <dgm:spPr/>
      <dgm:t>
        <a:bodyPr/>
        <a:lstStyle/>
        <a:p>
          <a:r>
            <a:rPr lang="en-US" dirty="0">
              <a:solidFill>
                <a:schemeClr val="tx1"/>
              </a:solidFill>
            </a:rPr>
            <a:t>100% member participation of at least US$100 per member</a:t>
          </a:r>
        </a:p>
      </dgm:t>
    </dgm:pt>
    <dgm:pt modelId="{87B09FAD-1C22-4ADE-A207-EFCEC3701B2E}" type="parTrans" cxnId="{DB7750E9-5E22-4463-979D-6641CF2173B4}">
      <dgm:prSet/>
      <dgm:spPr/>
      <dgm:t>
        <a:bodyPr/>
        <a:lstStyle/>
        <a:p>
          <a:endParaRPr lang="en-US">
            <a:solidFill>
              <a:schemeClr val="tx1"/>
            </a:solidFill>
          </a:endParaRPr>
        </a:p>
      </dgm:t>
    </dgm:pt>
    <dgm:pt modelId="{45B8F8A4-E533-4308-A0EF-00A443F6855C}" type="sibTrans" cxnId="{DB7750E9-5E22-4463-979D-6641CF2173B4}">
      <dgm:prSet/>
      <dgm:spPr/>
      <dgm:t>
        <a:bodyPr/>
        <a:lstStyle/>
        <a:p>
          <a:endParaRPr lang="en-US">
            <a:solidFill>
              <a:schemeClr val="tx1"/>
            </a:solidFill>
          </a:endParaRPr>
        </a:p>
      </dgm:t>
    </dgm:pt>
    <dgm:pt modelId="{85ADC7DC-0469-4D2E-926B-E42E1DE97BEA}">
      <dgm:prSet phldrT="[Text]"/>
      <dgm:spPr/>
      <dgm:t>
        <a:bodyPr/>
        <a:lstStyle/>
        <a:p>
          <a:r>
            <a:rPr lang="en-US" dirty="0">
              <a:solidFill>
                <a:schemeClr val="tx1"/>
              </a:solidFill>
            </a:rPr>
            <a:t>Make a club treasury gift or host a fundraising event</a:t>
          </a:r>
        </a:p>
      </dgm:t>
    </dgm:pt>
    <dgm:pt modelId="{774EC49D-31A6-4EB3-A3F4-3A65143D565C}" type="parTrans" cxnId="{D8C55201-F64A-4624-B068-B258EF0BCEF0}">
      <dgm:prSet/>
      <dgm:spPr/>
      <dgm:t>
        <a:bodyPr/>
        <a:lstStyle/>
        <a:p>
          <a:endParaRPr lang="en-US">
            <a:solidFill>
              <a:schemeClr val="tx1"/>
            </a:solidFill>
          </a:endParaRPr>
        </a:p>
      </dgm:t>
    </dgm:pt>
    <dgm:pt modelId="{094330D5-7FAA-44D3-9F28-F9D9A35C004D}" type="sibTrans" cxnId="{D8C55201-F64A-4624-B068-B258EF0BCEF0}">
      <dgm:prSet/>
      <dgm:spPr/>
      <dgm:t>
        <a:bodyPr/>
        <a:lstStyle/>
        <a:p>
          <a:endParaRPr lang="en-US">
            <a:solidFill>
              <a:schemeClr val="tx1"/>
            </a:solidFill>
          </a:endParaRPr>
        </a:p>
      </dgm:t>
    </dgm:pt>
    <dgm:pt modelId="{720B0E09-BD09-490E-B3E3-2DCA9EFD9A52}">
      <dgm:prSet/>
      <dgm:spPr/>
      <dgm:t>
        <a:bodyPr/>
        <a:lstStyle/>
        <a:p>
          <a:r>
            <a:rPr lang="en-US" dirty="0">
              <a:solidFill>
                <a:schemeClr val="tx1"/>
              </a:solidFill>
            </a:rPr>
            <a:t>Become a Model Club</a:t>
          </a:r>
        </a:p>
      </dgm:t>
    </dgm:pt>
    <dgm:pt modelId="{95091ED2-91C8-46FF-9277-657CCE20AAA0}" type="parTrans" cxnId="{A3BD72F5-57E4-4E81-BE3B-67427C9F0263}">
      <dgm:prSet/>
      <dgm:spPr/>
      <dgm:t>
        <a:bodyPr/>
        <a:lstStyle/>
        <a:p>
          <a:endParaRPr lang="en-US">
            <a:solidFill>
              <a:schemeClr val="tx1"/>
            </a:solidFill>
          </a:endParaRPr>
        </a:p>
      </dgm:t>
    </dgm:pt>
    <dgm:pt modelId="{95AC31A8-420F-447C-805A-584CA86ABF1F}" type="sibTrans" cxnId="{A3BD72F5-57E4-4E81-BE3B-67427C9F0263}">
      <dgm:prSet/>
      <dgm:spPr/>
      <dgm:t>
        <a:bodyPr/>
        <a:lstStyle/>
        <a:p>
          <a:endParaRPr lang="en-US">
            <a:solidFill>
              <a:schemeClr val="tx1"/>
            </a:solidFill>
          </a:endParaRPr>
        </a:p>
      </dgm:t>
    </dgm:pt>
    <dgm:pt modelId="{603E13E8-C3FA-43DC-9A19-8D3E01FBE49C}" type="pres">
      <dgm:prSet presAssocID="{765DDCE8-ECEE-4CE9-8AB6-010D64D031C5}" presName="Name0" presStyleCnt="0">
        <dgm:presLayoutVars>
          <dgm:chMax val="7"/>
          <dgm:chPref val="7"/>
          <dgm:dir/>
        </dgm:presLayoutVars>
      </dgm:prSet>
      <dgm:spPr/>
      <dgm:t>
        <a:bodyPr/>
        <a:lstStyle/>
        <a:p>
          <a:endParaRPr lang="en-US"/>
        </a:p>
      </dgm:t>
    </dgm:pt>
    <dgm:pt modelId="{1210B9AC-10B8-4EC9-90CD-CF1EBD24F780}" type="pres">
      <dgm:prSet presAssocID="{765DDCE8-ECEE-4CE9-8AB6-010D64D031C5}" presName="Name1" presStyleCnt="0"/>
      <dgm:spPr/>
    </dgm:pt>
    <dgm:pt modelId="{97F60247-AC6D-43B8-A94F-368A8AE3C9F4}" type="pres">
      <dgm:prSet presAssocID="{765DDCE8-ECEE-4CE9-8AB6-010D64D031C5}" presName="cycle" presStyleCnt="0"/>
      <dgm:spPr/>
    </dgm:pt>
    <dgm:pt modelId="{AECA6B63-77BB-4028-9BF5-A3A6C06D65AD}" type="pres">
      <dgm:prSet presAssocID="{765DDCE8-ECEE-4CE9-8AB6-010D64D031C5}" presName="srcNode" presStyleLbl="node1" presStyleIdx="0" presStyleCnt="4"/>
      <dgm:spPr/>
    </dgm:pt>
    <dgm:pt modelId="{3EC65C4C-14D1-420A-AD82-B2F06447E48E}" type="pres">
      <dgm:prSet presAssocID="{765DDCE8-ECEE-4CE9-8AB6-010D64D031C5}" presName="conn" presStyleLbl="parChTrans1D2" presStyleIdx="0" presStyleCnt="1"/>
      <dgm:spPr/>
      <dgm:t>
        <a:bodyPr/>
        <a:lstStyle/>
        <a:p>
          <a:endParaRPr lang="en-US"/>
        </a:p>
      </dgm:t>
    </dgm:pt>
    <dgm:pt modelId="{8F96C65C-212C-4C30-9EA3-04D5940D98F3}" type="pres">
      <dgm:prSet presAssocID="{765DDCE8-ECEE-4CE9-8AB6-010D64D031C5}" presName="extraNode" presStyleLbl="node1" presStyleIdx="0" presStyleCnt="4"/>
      <dgm:spPr/>
    </dgm:pt>
    <dgm:pt modelId="{01BAD1C1-F62E-4FB6-A479-349489EF6027}" type="pres">
      <dgm:prSet presAssocID="{765DDCE8-ECEE-4CE9-8AB6-010D64D031C5}" presName="dstNode" presStyleLbl="node1" presStyleIdx="0" presStyleCnt="4"/>
      <dgm:spPr/>
    </dgm:pt>
    <dgm:pt modelId="{72E08ED4-14BC-42E1-B9A7-2A9544E9B7EF}" type="pres">
      <dgm:prSet presAssocID="{40F02736-D3F7-494E-856A-8693262F4FF7}" presName="text_1" presStyleLbl="node1" presStyleIdx="0" presStyleCnt="4">
        <dgm:presLayoutVars>
          <dgm:bulletEnabled val="1"/>
        </dgm:presLayoutVars>
      </dgm:prSet>
      <dgm:spPr/>
      <dgm:t>
        <a:bodyPr/>
        <a:lstStyle/>
        <a:p>
          <a:endParaRPr lang="en-US"/>
        </a:p>
      </dgm:t>
    </dgm:pt>
    <dgm:pt modelId="{1D50C701-12CB-4B00-8C31-9F867D42EDE2}" type="pres">
      <dgm:prSet presAssocID="{40F02736-D3F7-494E-856A-8693262F4FF7}" presName="accent_1" presStyleCnt="0"/>
      <dgm:spPr/>
    </dgm:pt>
    <dgm:pt modelId="{6071BEEC-F20F-41C1-88E9-7D7779737515}" type="pres">
      <dgm:prSet presAssocID="{40F02736-D3F7-494E-856A-8693262F4FF7}" presName="accentRepeatNode" presStyleLbl="solidFgAcc1" presStyleIdx="0" presStyleCnt="4"/>
      <dgm:spPr/>
    </dgm:pt>
    <dgm:pt modelId="{C7F9F840-7C54-4634-8594-29D735A7D828}" type="pres">
      <dgm:prSet presAssocID="{952DC6A7-2361-4330-AA17-69CBCAA6D7B3}" presName="text_2" presStyleLbl="node1" presStyleIdx="1" presStyleCnt="4">
        <dgm:presLayoutVars>
          <dgm:bulletEnabled val="1"/>
        </dgm:presLayoutVars>
      </dgm:prSet>
      <dgm:spPr/>
      <dgm:t>
        <a:bodyPr/>
        <a:lstStyle/>
        <a:p>
          <a:endParaRPr lang="en-US"/>
        </a:p>
      </dgm:t>
    </dgm:pt>
    <dgm:pt modelId="{EFDA2C0E-D0CE-481D-9626-9DD1F1801BD3}" type="pres">
      <dgm:prSet presAssocID="{952DC6A7-2361-4330-AA17-69CBCAA6D7B3}" presName="accent_2" presStyleCnt="0"/>
      <dgm:spPr/>
    </dgm:pt>
    <dgm:pt modelId="{2A77B2B8-BDAB-4910-9246-509A4FDCEE5F}" type="pres">
      <dgm:prSet presAssocID="{952DC6A7-2361-4330-AA17-69CBCAA6D7B3}" presName="accentRepeatNode" presStyleLbl="solidFgAcc1" presStyleIdx="1" presStyleCnt="4"/>
      <dgm:spPr/>
    </dgm:pt>
    <dgm:pt modelId="{F1DFD37D-79BD-4A9B-B8D3-498FF874E904}" type="pres">
      <dgm:prSet presAssocID="{85ADC7DC-0469-4D2E-926B-E42E1DE97BEA}" presName="text_3" presStyleLbl="node1" presStyleIdx="2" presStyleCnt="4">
        <dgm:presLayoutVars>
          <dgm:bulletEnabled val="1"/>
        </dgm:presLayoutVars>
      </dgm:prSet>
      <dgm:spPr/>
      <dgm:t>
        <a:bodyPr/>
        <a:lstStyle/>
        <a:p>
          <a:endParaRPr lang="en-US"/>
        </a:p>
      </dgm:t>
    </dgm:pt>
    <dgm:pt modelId="{4FAE8723-D6A8-44FD-947E-5D9C473509D7}" type="pres">
      <dgm:prSet presAssocID="{85ADC7DC-0469-4D2E-926B-E42E1DE97BEA}" presName="accent_3" presStyleCnt="0"/>
      <dgm:spPr/>
    </dgm:pt>
    <dgm:pt modelId="{EFF51B24-7BBD-492D-BFDE-661596C0D13A}" type="pres">
      <dgm:prSet presAssocID="{85ADC7DC-0469-4D2E-926B-E42E1DE97BEA}" presName="accentRepeatNode" presStyleLbl="solidFgAcc1" presStyleIdx="2" presStyleCnt="4"/>
      <dgm:spPr/>
    </dgm:pt>
    <dgm:pt modelId="{1C5964BD-FDEF-46D7-924E-13433BB501C2}" type="pres">
      <dgm:prSet presAssocID="{720B0E09-BD09-490E-B3E3-2DCA9EFD9A52}" presName="text_4" presStyleLbl="node1" presStyleIdx="3" presStyleCnt="4">
        <dgm:presLayoutVars>
          <dgm:bulletEnabled val="1"/>
        </dgm:presLayoutVars>
      </dgm:prSet>
      <dgm:spPr/>
      <dgm:t>
        <a:bodyPr/>
        <a:lstStyle/>
        <a:p>
          <a:endParaRPr lang="en-US"/>
        </a:p>
      </dgm:t>
    </dgm:pt>
    <dgm:pt modelId="{CAFEE2B3-96C4-40CC-88A8-6CDDA32C3784}" type="pres">
      <dgm:prSet presAssocID="{720B0E09-BD09-490E-B3E3-2DCA9EFD9A52}" presName="accent_4" presStyleCnt="0"/>
      <dgm:spPr/>
    </dgm:pt>
    <dgm:pt modelId="{BB573529-54D1-48C4-8288-9ADC53E43CF6}" type="pres">
      <dgm:prSet presAssocID="{720B0E09-BD09-490E-B3E3-2DCA9EFD9A52}" presName="accentRepeatNode" presStyleLbl="solidFgAcc1" presStyleIdx="3" presStyleCnt="4"/>
      <dgm:spPr/>
    </dgm:pt>
  </dgm:ptLst>
  <dgm:cxnLst>
    <dgm:cxn modelId="{DB7750E9-5E22-4463-979D-6641CF2173B4}" srcId="{765DDCE8-ECEE-4CE9-8AB6-010D64D031C5}" destId="{952DC6A7-2361-4330-AA17-69CBCAA6D7B3}" srcOrd="1" destOrd="0" parTransId="{87B09FAD-1C22-4ADE-A207-EFCEC3701B2E}" sibTransId="{45B8F8A4-E533-4308-A0EF-00A443F6855C}"/>
    <dgm:cxn modelId="{78C5313A-7768-49FD-A99B-A7C614F38A9A}" type="presOf" srcId="{765DDCE8-ECEE-4CE9-8AB6-010D64D031C5}" destId="{603E13E8-C3FA-43DC-9A19-8D3E01FBE49C}" srcOrd="0" destOrd="0" presId="urn:microsoft.com/office/officeart/2008/layout/VerticalCurvedList"/>
    <dgm:cxn modelId="{64CD3707-0C6E-4B80-8FFC-7AF30A15705E}" type="presOf" srcId="{40F02736-D3F7-494E-856A-8693262F4FF7}" destId="{72E08ED4-14BC-42E1-B9A7-2A9544E9B7EF}" srcOrd="0" destOrd="0" presId="urn:microsoft.com/office/officeart/2008/layout/VerticalCurvedList"/>
    <dgm:cxn modelId="{D0167108-908F-483B-AC43-424EA6AB3F40}" type="presOf" srcId="{952DC6A7-2361-4330-AA17-69CBCAA6D7B3}" destId="{C7F9F840-7C54-4634-8594-29D735A7D828}" srcOrd="0" destOrd="0" presId="urn:microsoft.com/office/officeart/2008/layout/VerticalCurvedList"/>
    <dgm:cxn modelId="{D8C55201-F64A-4624-B068-B258EF0BCEF0}" srcId="{765DDCE8-ECEE-4CE9-8AB6-010D64D031C5}" destId="{85ADC7DC-0469-4D2E-926B-E42E1DE97BEA}" srcOrd="2" destOrd="0" parTransId="{774EC49D-31A6-4EB3-A3F4-3A65143D565C}" sibTransId="{094330D5-7FAA-44D3-9F28-F9D9A35C004D}"/>
    <dgm:cxn modelId="{AB8E0991-2388-40CD-8EC5-BD77BAC07BF3}" type="presOf" srcId="{720B0E09-BD09-490E-B3E3-2DCA9EFD9A52}" destId="{1C5964BD-FDEF-46D7-924E-13433BB501C2}" srcOrd="0" destOrd="0" presId="urn:microsoft.com/office/officeart/2008/layout/VerticalCurvedList"/>
    <dgm:cxn modelId="{3B427CAC-8E27-4ABF-B8CB-54C0F63C1C2D}" type="presOf" srcId="{B9DABEB9-078C-43E4-AF1F-1365E07798B0}" destId="{3EC65C4C-14D1-420A-AD82-B2F06447E48E}" srcOrd="0" destOrd="0" presId="urn:microsoft.com/office/officeart/2008/layout/VerticalCurvedList"/>
    <dgm:cxn modelId="{A3BD72F5-57E4-4E81-BE3B-67427C9F0263}" srcId="{765DDCE8-ECEE-4CE9-8AB6-010D64D031C5}" destId="{720B0E09-BD09-490E-B3E3-2DCA9EFD9A52}" srcOrd="3" destOrd="0" parTransId="{95091ED2-91C8-46FF-9277-657CCE20AAA0}" sibTransId="{95AC31A8-420F-447C-805A-584CA86ABF1F}"/>
    <dgm:cxn modelId="{3D95741A-36CD-41A8-B4D8-3A40D533AC6C}" srcId="{765DDCE8-ECEE-4CE9-8AB6-010D64D031C5}" destId="{40F02736-D3F7-494E-856A-8693262F4FF7}" srcOrd="0" destOrd="0" parTransId="{4680F919-B8E8-4D41-8D60-B4D4E6E41CDC}" sibTransId="{B9DABEB9-078C-43E4-AF1F-1365E07798B0}"/>
    <dgm:cxn modelId="{8BD87124-66C8-4ABB-A5D2-5975DE6ED0EF}" type="presOf" srcId="{85ADC7DC-0469-4D2E-926B-E42E1DE97BEA}" destId="{F1DFD37D-79BD-4A9B-B8D3-498FF874E904}" srcOrd="0" destOrd="0" presId="urn:microsoft.com/office/officeart/2008/layout/VerticalCurvedList"/>
    <dgm:cxn modelId="{EAC1EA7B-D5DD-4E7D-BFB7-73EE4CDA6CBD}" type="presParOf" srcId="{603E13E8-C3FA-43DC-9A19-8D3E01FBE49C}" destId="{1210B9AC-10B8-4EC9-90CD-CF1EBD24F780}" srcOrd="0" destOrd="0" presId="urn:microsoft.com/office/officeart/2008/layout/VerticalCurvedList"/>
    <dgm:cxn modelId="{4A8AD544-3AC9-4329-A778-3D06FF17BDC4}" type="presParOf" srcId="{1210B9AC-10B8-4EC9-90CD-CF1EBD24F780}" destId="{97F60247-AC6D-43B8-A94F-368A8AE3C9F4}" srcOrd="0" destOrd="0" presId="urn:microsoft.com/office/officeart/2008/layout/VerticalCurvedList"/>
    <dgm:cxn modelId="{5AC0FA03-7800-4AE6-8317-44C2E3FECAD3}" type="presParOf" srcId="{97F60247-AC6D-43B8-A94F-368A8AE3C9F4}" destId="{AECA6B63-77BB-4028-9BF5-A3A6C06D65AD}" srcOrd="0" destOrd="0" presId="urn:microsoft.com/office/officeart/2008/layout/VerticalCurvedList"/>
    <dgm:cxn modelId="{CFEE95D4-5A39-4676-99D5-1E4E4B98D1F7}" type="presParOf" srcId="{97F60247-AC6D-43B8-A94F-368A8AE3C9F4}" destId="{3EC65C4C-14D1-420A-AD82-B2F06447E48E}" srcOrd="1" destOrd="0" presId="urn:microsoft.com/office/officeart/2008/layout/VerticalCurvedList"/>
    <dgm:cxn modelId="{BC1B870E-BAA9-40B2-A5D5-960831011A28}" type="presParOf" srcId="{97F60247-AC6D-43B8-A94F-368A8AE3C9F4}" destId="{8F96C65C-212C-4C30-9EA3-04D5940D98F3}" srcOrd="2" destOrd="0" presId="urn:microsoft.com/office/officeart/2008/layout/VerticalCurvedList"/>
    <dgm:cxn modelId="{D3A535ED-AE9F-4D6A-B6F5-ABA04948C85E}" type="presParOf" srcId="{97F60247-AC6D-43B8-A94F-368A8AE3C9F4}" destId="{01BAD1C1-F62E-4FB6-A479-349489EF6027}" srcOrd="3" destOrd="0" presId="urn:microsoft.com/office/officeart/2008/layout/VerticalCurvedList"/>
    <dgm:cxn modelId="{84D56C66-A109-4FD5-9920-39A99EDCE47B}" type="presParOf" srcId="{1210B9AC-10B8-4EC9-90CD-CF1EBD24F780}" destId="{72E08ED4-14BC-42E1-B9A7-2A9544E9B7EF}" srcOrd="1" destOrd="0" presId="urn:microsoft.com/office/officeart/2008/layout/VerticalCurvedList"/>
    <dgm:cxn modelId="{0D97608E-4B54-4B2B-B44F-9C7BC5EBAC00}" type="presParOf" srcId="{1210B9AC-10B8-4EC9-90CD-CF1EBD24F780}" destId="{1D50C701-12CB-4B00-8C31-9F867D42EDE2}" srcOrd="2" destOrd="0" presId="urn:microsoft.com/office/officeart/2008/layout/VerticalCurvedList"/>
    <dgm:cxn modelId="{4AC45261-424E-43DA-BFD9-931C7BF3D833}" type="presParOf" srcId="{1D50C701-12CB-4B00-8C31-9F867D42EDE2}" destId="{6071BEEC-F20F-41C1-88E9-7D7779737515}" srcOrd="0" destOrd="0" presId="urn:microsoft.com/office/officeart/2008/layout/VerticalCurvedList"/>
    <dgm:cxn modelId="{97BBABEA-A94D-499C-AF82-E0E2D4F1B5C5}" type="presParOf" srcId="{1210B9AC-10B8-4EC9-90CD-CF1EBD24F780}" destId="{C7F9F840-7C54-4634-8594-29D735A7D828}" srcOrd="3" destOrd="0" presId="urn:microsoft.com/office/officeart/2008/layout/VerticalCurvedList"/>
    <dgm:cxn modelId="{83E9BE42-9B11-4059-927C-FD2E4CCF5AEC}" type="presParOf" srcId="{1210B9AC-10B8-4EC9-90CD-CF1EBD24F780}" destId="{EFDA2C0E-D0CE-481D-9626-9DD1F1801BD3}" srcOrd="4" destOrd="0" presId="urn:microsoft.com/office/officeart/2008/layout/VerticalCurvedList"/>
    <dgm:cxn modelId="{DD7F989C-FCEE-4338-A226-2C4335CA9EBB}" type="presParOf" srcId="{EFDA2C0E-D0CE-481D-9626-9DD1F1801BD3}" destId="{2A77B2B8-BDAB-4910-9246-509A4FDCEE5F}" srcOrd="0" destOrd="0" presId="urn:microsoft.com/office/officeart/2008/layout/VerticalCurvedList"/>
    <dgm:cxn modelId="{C01564F0-0F68-49B2-B1EB-7CFD5F6971FA}" type="presParOf" srcId="{1210B9AC-10B8-4EC9-90CD-CF1EBD24F780}" destId="{F1DFD37D-79BD-4A9B-B8D3-498FF874E904}" srcOrd="5" destOrd="0" presId="urn:microsoft.com/office/officeart/2008/layout/VerticalCurvedList"/>
    <dgm:cxn modelId="{1176F5F0-D741-4A7B-83FE-B08706F496C7}" type="presParOf" srcId="{1210B9AC-10B8-4EC9-90CD-CF1EBD24F780}" destId="{4FAE8723-D6A8-44FD-947E-5D9C473509D7}" srcOrd="6" destOrd="0" presId="urn:microsoft.com/office/officeart/2008/layout/VerticalCurvedList"/>
    <dgm:cxn modelId="{075F10FA-0929-4275-B0B4-1A712C130928}" type="presParOf" srcId="{4FAE8723-D6A8-44FD-947E-5D9C473509D7}" destId="{EFF51B24-7BBD-492D-BFDE-661596C0D13A}" srcOrd="0" destOrd="0" presId="urn:microsoft.com/office/officeart/2008/layout/VerticalCurvedList"/>
    <dgm:cxn modelId="{7F906A17-4C82-4627-B7E4-02FD5A8C58FE}" type="presParOf" srcId="{1210B9AC-10B8-4EC9-90CD-CF1EBD24F780}" destId="{1C5964BD-FDEF-46D7-924E-13433BB501C2}" srcOrd="7" destOrd="0" presId="urn:microsoft.com/office/officeart/2008/layout/VerticalCurvedList"/>
    <dgm:cxn modelId="{4AE1849A-EE56-46A3-8717-12A6D81858A7}" type="presParOf" srcId="{1210B9AC-10B8-4EC9-90CD-CF1EBD24F780}" destId="{CAFEE2B3-96C4-40CC-88A8-6CDDA32C3784}" srcOrd="8" destOrd="0" presId="urn:microsoft.com/office/officeart/2008/layout/VerticalCurvedList"/>
    <dgm:cxn modelId="{93A9ED6C-797B-407D-995A-21518A4E5D8B}" type="presParOf" srcId="{CAFEE2B3-96C4-40CC-88A8-6CDDA32C3784}" destId="{BB573529-54D1-48C4-8288-9ADC53E43CF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43E781-81DB-452E-8A0B-41ABB2595CB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8C1713A2-FDFB-4F42-A822-F95276C1ECEF}">
      <dgm:prSet phldrT="[Text]"/>
      <dgm:spPr/>
      <dgm:t>
        <a:bodyPr/>
        <a:lstStyle/>
        <a:p>
          <a:r>
            <a:rPr lang="en-US" dirty="0">
              <a:solidFill>
                <a:schemeClr val="tx1"/>
              </a:solidFill>
            </a:rPr>
            <a:t>All funds raised since July 1, 2017 count!</a:t>
          </a:r>
        </a:p>
      </dgm:t>
    </dgm:pt>
    <dgm:pt modelId="{9D661677-2625-4E83-8C33-9BE62AE96D39}" type="parTrans" cxnId="{C8109FC3-3A03-482D-A2CF-89AB10422C43}">
      <dgm:prSet/>
      <dgm:spPr/>
      <dgm:t>
        <a:bodyPr/>
        <a:lstStyle/>
        <a:p>
          <a:endParaRPr lang="en-US">
            <a:solidFill>
              <a:schemeClr val="tx1"/>
            </a:solidFill>
          </a:endParaRPr>
        </a:p>
      </dgm:t>
    </dgm:pt>
    <dgm:pt modelId="{BC552C01-B490-43CF-8D7D-AA017F94326D}" type="sibTrans" cxnId="{C8109FC3-3A03-482D-A2CF-89AB10422C43}">
      <dgm:prSet/>
      <dgm:spPr/>
      <dgm:t>
        <a:bodyPr/>
        <a:lstStyle/>
        <a:p>
          <a:endParaRPr lang="en-US">
            <a:solidFill>
              <a:schemeClr val="tx1"/>
            </a:solidFill>
          </a:endParaRPr>
        </a:p>
      </dgm:t>
    </dgm:pt>
    <dgm:pt modelId="{F7097EFC-9853-4C14-84FB-B432D188DBE3}">
      <dgm:prSet phldrT="[Text]"/>
      <dgm:spPr/>
      <dgm:t>
        <a:bodyPr/>
        <a:lstStyle/>
        <a:p>
          <a:r>
            <a:rPr lang="en-US" dirty="0">
              <a:solidFill>
                <a:schemeClr val="tx1"/>
              </a:solidFill>
            </a:rPr>
            <a:t>All funds raised from all sources count</a:t>
          </a:r>
        </a:p>
      </dgm:t>
    </dgm:pt>
    <dgm:pt modelId="{6FF4390C-026B-4229-985B-5F0B7C3D3217}" type="parTrans" cxnId="{B0EF5227-A294-4786-8474-015B96D6C1DD}">
      <dgm:prSet/>
      <dgm:spPr/>
      <dgm:t>
        <a:bodyPr/>
        <a:lstStyle/>
        <a:p>
          <a:endParaRPr lang="en-US">
            <a:solidFill>
              <a:schemeClr val="tx1"/>
            </a:solidFill>
          </a:endParaRPr>
        </a:p>
      </dgm:t>
    </dgm:pt>
    <dgm:pt modelId="{C91B92F5-4886-4CFD-A101-4745374C289B}" type="sibTrans" cxnId="{B0EF5227-A294-4786-8474-015B96D6C1DD}">
      <dgm:prSet/>
      <dgm:spPr/>
      <dgm:t>
        <a:bodyPr/>
        <a:lstStyle/>
        <a:p>
          <a:endParaRPr lang="en-US">
            <a:solidFill>
              <a:schemeClr val="tx1"/>
            </a:solidFill>
          </a:endParaRPr>
        </a:p>
      </dgm:t>
    </dgm:pt>
    <dgm:pt modelId="{E88E2148-B4B0-47F7-ACCF-124A60F952E8}">
      <dgm:prSet phldrT="[Text]"/>
      <dgm:spPr/>
      <dgm:t>
        <a:bodyPr/>
        <a:lstStyle/>
        <a:p>
          <a:r>
            <a:rPr lang="en-US" dirty="0">
              <a:solidFill>
                <a:schemeClr val="tx1"/>
              </a:solidFill>
            </a:rPr>
            <a:t>Your club has until June 30, 2022 to achieve your goal</a:t>
          </a:r>
        </a:p>
      </dgm:t>
    </dgm:pt>
    <dgm:pt modelId="{C80B2198-14D5-4A7D-847C-931ED73CDFED}" type="parTrans" cxnId="{85795623-CAC3-4772-925A-63EED5C0473C}">
      <dgm:prSet/>
      <dgm:spPr/>
      <dgm:t>
        <a:bodyPr/>
        <a:lstStyle/>
        <a:p>
          <a:endParaRPr lang="en-US">
            <a:solidFill>
              <a:schemeClr val="tx1"/>
            </a:solidFill>
          </a:endParaRPr>
        </a:p>
      </dgm:t>
    </dgm:pt>
    <dgm:pt modelId="{21766AFE-DE9C-4BB1-AE69-E00FCBA067A9}" type="sibTrans" cxnId="{85795623-CAC3-4772-925A-63EED5C0473C}">
      <dgm:prSet/>
      <dgm:spPr/>
      <dgm:t>
        <a:bodyPr/>
        <a:lstStyle/>
        <a:p>
          <a:endParaRPr lang="en-US">
            <a:solidFill>
              <a:schemeClr val="tx1"/>
            </a:solidFill>
          </a:endParaRPr>
        </a:p>
      </dgm:t>
    </dgm:pt>
    <dgm:pt modelId="{CF561F89-3F39-4CE1-AC3F-9EEA0C1B6DF0}" type="pres">
      <dgm:prSet presAssocID="{C843E781-81DB-452E-8A0B-41ABB2595CBE}" presName="diagram" presStyleCnt="0">
        <dgm:presLayoutVars>
          <dgm:dir/>
          <dgm:resizeHandles val="exact"/>
        </dgm:presLayoutVars>
      </dgm:prSet>
      <dgm:spPr/>
      <dgm:t>
        <a:bodyPr/>
        <a:lstStyle/>
        <a:p>
          <a:endParaRPr lang="en-US"/>
        </a:p>
      </dgm:t>
    </dgm:pt>
    <dgm:pt modelId="{07DB346A-9622-4B78-98B4-4EDD7DC225CB}" type="pres">
      <dgm:prSet presAssocID="{8C1713A2-FDFB-4F42-A822-F95276C1ECEF}" presName="node" presStyleLbl="node1" presStyleIdx="0" presStyleCnt="3">
        <dgm:presLayoutVars>
          <dgm:bulletEnabled val="1"/>
        </dgm:presLayoutVars>
      </dgm:prSet>
      <dgm:spPr/>
      <dgm:t>
        <a:bodyPr/>
        <a:lstStyle/>
        <a:p>
          <a:endParaRPr lang="en-US"/>
        </a:p>
      </dgm:t>
    </dgm:pt>
    <dgm:pt modelId="{477640AF-046C-46D7-880C-83E6884700B7}" type="pres">
      <dgm:prSet presAssocID="{BC552C01-B490-43CF-8D7D-AA017F94326D}" presName="sibTrans" presStyleCnt="0"/>
      <dgm:spPr/>
    </dgm:pt>
    <dgm:pt modelId="{7EA57059-2EEC-4DA4-B39C-6C52DC4026AA}" type="pres">
      <dgm:prSet presAssocID="{F7097EFC-9853-4C14-84FB-B432D188DBE3}" presName="node" presStyleLbl="node1" presStyleIdx="1" presStyleCnt="3">
        <dgm:presLayoutVars>
          <dgm:bulletEnabled val="1"/>
        </dgm:presLayoutVars>
      </dgm:prSet>
      <dgm:spPr/>
      <dgm:t>
        <a:bodyPr/>
        <a:lstStyle/>
        <a:p>
          <a:endParaRPr lang="en-US"/>
        </a:p>
      </dgm:t>
    </dgm:pt>
    <dgm:pt modelId="{5B6AE6DB-73D3-4D3E-83AA-8DAE8F9BC7C7}" type="pres">
      <dgm:prSet presAssocID="{C91B92F5-4886-4CFD-A101-4745374C289B}" presName="sibTrans" presStyleCnt="0"/>
      <dgm:spPr/>
    </dgm:pt>
    <dgm:pt modelId="{453813BD-ED65-43B8-8146-0D27DB7D8790}" type="pres">
      <dgm:prSet presAssocID="{E88E2148-B4B0-47F7-ACCF-124A60F952E8}" presName="node" presStyleLbl="node1" presStyleIdx="2" presStyleCnt="3">
        <dgm:presLayoutVars>
          <dgm:bulletEnabled val="1"/>
        </dgm:presLayoutVars>
      </dgm:prSet>
      <dgm:spPr/>
      <dgm:t>
        <a:bodyPr/>
        <a:lstStyle/>
        <a:p>
          <a:endParaRPr lang="en-US"/>
        </a:p>
      </dgm:t>
    </dgm:pt>
  </dgm:ptLst>
  <dgm:cxnLst>
    <dgm:cxn modelId="{C8109FC3-3A03-482D-A2CF-89AB10422C43}" srcId="{C843E781-81DB-452E-8A0B-41ABB2595CBE}" destId="{8C1713A2-FDFB-4F42-A822-F95276C1ECEF}" srcOrd="0" destOrd="0" parTransId="{9D661677-2625-4E83-8C33-9BE62AE96D39}" sibTransId="{BC552C01-B490-43CF-8D7D-AA017F94326D}"/>
    <dgm:cxn modelId="{2F451D9D-71BF-44F0-932D-E200B97A3570}" type="presOf" srcId="{F7097EFC-9853-4C14-84FB-B432D188DBE3}" destId="{7EA57059-2EEC-4DA4-B39C-6C52DC4026AA}" srcOrd="0" destOrd="0" presId="urn:microsoft.com/office/officeart/2005/8/layout/default"/>
    <dgm:cxn modelId="{43825297-8C33-4BD1-AADA-CCB4D33B2AAE}" type="presOf" srcId="{E88E2148-B4B0-47F7-ACCF-124A60F952E8}" destId="{453813BD-ED65-43B8-8146-0D27DB7D8790}" srcOrd="0" destOrd="0" presId="urn:microsoft.com/office/officeart/2005/8/layout/default"/>
    <dgm:cxn modelId="{6FA816C5-C5EC-490D-BB31-A85FCE881F90}" type="presOf" srcId="{C843E781-81DB-452E-8A0B-41ABB2595CBE}" destId="{CF561F89-3F39-4CE1-AC3F-9EEA0C1B6DF0}" srcOrd="0" destOrd="0" presId="urn:microsoft.com/office/officeart/2005/8/layout/default"/>
    <dgm:cxn modelId="{85795623-CAC3-4772-925A-63EED5C0473C}" srcId="{C843E781-81DB-452E-8A0B-41ABB2595CBE}" destId="{E88E2148-B4B0-47F7-ACCF-124A60F952E8}" srcOrd="2" destOrd="0" parTransId="{C80B2198-14D5-4A7D-847C-931ED73CDFED}" sibTransId="{21766AFE-DE9C-4BB1-AE69-E00FCBA067A9}"/>
    <dgm:cxn modelId="{B0EF5227-A294-4786-8474-015B96D6C1DD}" srcId="{C843E781-81DB-452E-8A0B-41ABB2595CBE}" destId="{F7097EFC-9853-4C14-84FB-B432D188DBE3}" srcOrd="1" destOrd="0" parTransId="{6FF4390C-026B-4229-985B-5F0B7C3D3217}" sibTransId="{C91B92F5-4886-4CFD-A101-4745374C289B}"/>
    <dgm:cxn modelId="{368CB5AF-B9D0-4D56-9789-AC8E3FB2BDD2}" type="presOf" srcId="{8C1713A2-FDFB-4F42-A822-F95276C1ECEF}" destId="{07DB346A-9622-4B78-98B4-4EDD7DC225CB}" srcOrd="0" destOrd="0" presId="urn:microsoft.com/office/officeart/2005/8/layout/default"/>
    <dgm:cxn modelId="{4ABF7F77-8F59-4B85-A5A3-7B0641487194}" type="presParOf" srcId="{CF561F89-3F39-4CE1-AC3F-9EEA0C1B6DF0}" destId="{07DB346A-9622-4B78-98B4-4EDD7DC225CB}" srcOrd="0" destOrd="0" presId="urn:microsoft.com/office/officeart/2005/8/layout/default"/>
    <dgm:cxn modelId="{9CDC18AD-733F-433B-9D28-15E7D4CA1F20}" type="presParOf" srcId="{CF561F89-3F39-4CE1-AC3F-9EEA0C1B6DF0}" destId="{477640AF-046C-46D7-880C-83E6884700B7}" srcOrd="1" destOrd="0" presId="urn:microsoft.com/office/officeart/2005/8/layout/default"/>
    <dgm:cxn modelId="{E08B5145-2716-4009-9EC8-7F092A9BB236}" type="presParOf" srcId="{CF561F89-3F39-4CE1-AC3F-9EEA0C1B6DF0}" destId="{7EA57059-2EEC-4DA4-B39C-6C52DC4026AA}" srcOrd="2" destOrd="0" presId="urn:microsoft.com/office/officeart/2005/8/layout/default"/>
    <dgm:cxn modelId="{EE79E7B7-419C-4086-876D-B61F871950AD}" type="presParOf" srcId="{CF561F89-3F39-4CE1-AC3F-9EEA0C1B6DF0}" destId="{5B6AE6DB-73D3-4D3E-83AA-8DAE8F9BC7C7}" srcOrd="3" destOrd="0" presId="urn:microsoft.com/office/officeart/2005/8/layout/default"/>
    <dgm:cxn modelId="{155F3935-478F-4A55-91F6-EF6860320443}" type="presParOf" srcId="{CF561F89-3F39-4CE1-AC3F-9EEA0C1B6DF0}" destId="{453813BD-ED65-43B8-8146-0D27DB7D879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37B088-1F87-4E87-99FF-C68A74EA7EF1}" type="doc">
      <dgm:prSet loTypeId="urn:microsoft.com/office/officeart/2005/8/layout/chevron1" loCatId="process" qsTypeId="urn:microsoft.com/office/officeart/2005/8/quickstyle/simple1" qsCatId="simple" csTypeId="urn:microsoft.com/office/officeart/2005/8/colors/colorful5" csCatId="colorful" phldr="1"/>
      <dgm:spPr/>
    </dgm:pt>
    <dgm:pt modelId="{685C70C1-1EBC-4CFC-B3CD-4E73E263E371}">
      <dgm:prSet phldrT="[Text]" custT="1"/>
      <dgm:spPr>
        <a:xfrm>
          <a:off x="1741" y="231025"/>
          <a:ext cx="2121470" cy="848588"/>
        </a:xfrm>
      </dgm:spPr>
      <dgm:t>
        <a:bodyPr/>
        <a:lstStyle/>
        <a:p>
          <a:r>
            <a:rPr lang="en-US" sz="1800" b="1">
              <a:solidFill>
                <a:schemeClr val="tx1"/>
              </a:solidFill>
              <a:latin typeface="+mn-lt"/>
              <a:ea typeface="+mn-ea"/>
              <a:cs typeface="+mn-cs"/>
            </a:rPr>
            <a:t>Commitment to participate: </a:t>
          </a:r>
          <a:r>
            <a:rPr lang="en-US" sz="1800">
              <a:solidFill>
                <a:schemeClr val="tx1"/>
              </a:solidFill>
              <a:latin typeface="+mn-lt"/>
              <a:ea typeface="+mn-ea"/>
              <a:cs typeface="+mn-cs"/>
            </a:rPr>
            <a:t>written and public recognition</a:t>
          </a:r>
          <a:endParaRPr lang="en-US" sz="1800" dirty="0">
            <a:solidFill>
              <a:schemeClr val="tx1"/>
            </a:solidFill>
            <a:latin typeface="+mn-lt"/>
            <a:ea typeface="+mn-ea"/>
            <a:cs typeface="+mn-cs"/>
          </a:endParaRPr>
        </a:p>
      </dgm:t>
    </dgm:pt>
    <dgm:pt modelId="{61DB1270-24CD-46EF-849B-C283F033DBAA}" type="parTrans" cxnId="{95AB958C-B55F-4A27-82CA-43F9462CB96A}">
      <dgm:prSet/>
      <dgm:spPr/>
      <dgm:t>
        <a:bodyPr/>
        <a:lstStyle/>
        <a:p>
          <a:endParaRPr lang="en-US" sz="1800">
            <a:solidFill>
              <a:schemeClr val="tx1"/>
            </a:solidFill>
            <a:latin typeface="+mn-lt"/>
          </a:endParaRPr>
        </a:p>
      </dgm:t>
    </dgm:pt>
    <dgm:pt modelId="{DF5E1E5E-60D8-4E33-A26B-E2BBD66E8803}" type="sibTrans" cxnId="{95AB958C-B55F-4A27-82CA-43F9462CB96A}">
      <dgm:prSet/>
      <dgm:spPr/>
      <dgm:t>
        <a:bodyPr/>
        <a:lstStyle/>
        <a:p>
          <a:endParaRPr lang="en-US" sz="1800">
            <a:solidFill>
              <a:schemeClr val="tx1"/>
            </a:solidFill>
            <a:latin typeface="+mn-lt"/>
          </a:endParaRPr>
        </a:p>
      </dgm:t>
    </dgm:pt>
    <dgm:pt modelId="{46093782-D224-44B9-A0E1-3C0E5AF24FE8}">
      <dgm:prSet phldrT="[Text]" custT="1"/>
      <dgm:spPr>
        <a:xfrm>
          <a:off x="1911064" y="231025"/>
          <a:ext cx="2121470" cy="848588"/>
        </a:xfrm>
      </dgm:spPr>
      <dgm:t>
        <a:bodyPr/>
        <a:lstStyle/>
        <a:p>
          <a:r>
            <a:rPr lang="en-US" sz="1800" b="1">
              <a:solidFill>
                <a:schemeClr val="tx1"/>
              </a:solidFill>
              <a:latin typeface="+mn-lt"/>
              <a:ea typeface="+mn-ea"/>
              <a:cs typeface="+mn-cs"/>
            </a:rPr>
            <a:t>Achievement of goal: </a:t>
          </a:r>
          <a:r>
            <a:rPr lang="en-US" sz="1800">
              <a:solidFill>
                <a:schemeClr val="tx1"/>
              </a:solidFill>
              <a:latin typeface="+mn-lt"/>
              <a:ea typeface="+mn-ea"/>
              <a:cs typeface="+mn-cs"/>
            </a:rPr>
            <a:t>physical recognition</a:t>
          </a:r>
          <a:endParaRPr lang="en-US" sz="1800" dirty="0">
            <a:solidFill>
              <a:schemeClr val="tx1"/>
            </a:solidFill>
            <a:latin typeface="+mn-lt"/>
            <a:ea typeface="+mn-ea"/>
            <a:cs typeface="+mn-cs"/>
          </a:endParaRPr>
        </a:p>
      </dgm:t>
    </dgm:pt>
    <dgm:pt modelId="{75390C53-D94F-4206-9DEF-06FAF84DA68A}" type="parTrans" cxnId="{C95745B5-09BB-46C4-BD49-D5A5F3B0D81E}">
      <dgm:prSet/>
      <dgm:spPr/>
      <dgm:t>
        <a:bodyPr/>
        <a:lstStyle/>
        <a:p>
          <a:endParaRPr lang="en-US" sz="1800">
            <a:solidFill>
              <a:schemeClr val="tx1"/>
            </a:solidFill>
            <a:latin typeface="+mn-lt"/>
          </a:endParaRPr>
        </a:p>
      </dgm:t>
    </dgm:pt>
    <dgm:pt modelId="{9A109727-BF8B-4747-8220-027854B10300}" type="sibTrans" cxnId="{C95745B5-09BB-46C4-BD49-D5A5F3B0D81E}">
      <dgm:prSet/>
      <dgm:spPr/>
      <dgm:t>
        <a:bodyPr/>
        <a:lstStyle/>
        <a:p>
          <a:endParaRPr lang="en-US" sz="1800">
            <a:solidFill>
              <a:schemeClr val="tx1"/>
            </a:solidFill>
            <a:latin typeface="+mn-lt"/>
          </a:endParaRPr>
        </a:p>
      </dgm:t>
    </dgm:pt>
    <dgm:pt modelId="{765B3ABD-7676-4F9E-B583-F72C49D43284}">
      <dgm:prSet phldrT="[Text]" custT="1"/>
      <dgm:spPr>
        <a:xfrm>
          <a:off x="3820388" y="231025"/>
          <a:ext cx="2121470" cy="848588"/>
        </a:xfrm>
      </dgm:spPr>
      <dgm:t>
        <a:bodyPr/>
        <a:lstStyle/>
        <a:p>
          <a:r>
            <a:rPr lang="en-US" sz="1800" b="1" dirty="0">
              <a:solidFill>
                <a:schemeClr val="tx1"/>
              </a:solidFill>
              <a:latin typeface="+mn-lt"/>
              <a:ea typeface="+mn-ea"/>
              <a:cs typeface="+mn-cs"/>
            </a:rPr>
            <a:t>Fulfillment of pledges and commitments: </a:t>
          </a:r>
          <a:r>
            <a:rPr lang="en-US" sz="1800" dirty="0">
              <a:solidFill>
                <a:schemeClr val="tx1"/>
              </a:solidFill>
              <a:latin typeface="+mn-lt"/>
              <a:ea typeface="+mn-ea"/>
              <a:cs typeface="+mn-cs"/>
            </a:rPr>
            <a:t>additional physical and special public recognition</a:t>
          </a:r>
        </a:p>
      </dgm:t>
    </dgm:pt>
    <dgm:pt modelId="{0DAA3209-9772-48CD-AB71-94BFA2662981}" type="parTrans" cxnId="{65653860-2A3E-45EA-B04E-E646D08C6E8C}">
      <dgm:prSet/>
      <dgm:spPr/>
      <dgm:t>
        <a:bodyPr/>
        <a:lstStyle/>
        <a:p>
          <a:endParaRPr lang="en-US" sz="1800">
            <a:solidFill>
              <a:schemeClr val="tx1"/>
            </a:solidFill>
            <a:latin typeface="+mn-lt"/>
          </a:endParaRPr>
        </a:p>
      </dgm:t>
    </dgm:pt>
    <dgm:pt modelId="{C5D082C7-2AF4-48E8-821F-37E66C55F69E}" type="sibTrans" cxnId="{65653860-2A3E-45EA-B04E-E646D08C6E8C}">
      <dgm:prSet/>
      <dgm:spPr/>
      <dgm:t>
        <a:bodyPr/>
        <a:lstStyle/>
        <a:p>
          <a:endParaRPr lang="en-US" sz="1800">
            <a:solidFill>
              <a:schemeClr val="tx1"/>
            </a:solidFill>
            <a:latin typeface="+mn-lt"/>
          </a:endParaRPr>
        </a:p>
      </dgm:t>
    </dgm:pt>
    <dgm:pt modelId="{6D60E085-E3F7-4FF7-A89C-F3B0778EF549}" type="pres">
      <dgm:prSet presAssocID="{6A37B088-1F87-4E87-99FF-C68A74EA7EF1}" presName="Name0" presStyleCnt="0">
        <dgm:presLayoutVars>
          <dgm:dir/>
          <dgm:animLvl val="lvl"/>
          <dgm:resizeHandles val="exact"/>
        </dgm:presLayoutVars>
      </dgm:prSet>
      <dgm:spPr/>
    </dgm:pt>
    <dgm:pt modelId="{0F7DB925-DFD7-4B8F-A9B0-845108295A13}" type="pres">
      <dgm:prSet presAssocID="{685C70C1-1EBC-4CFC-B3CD-4E73E263E371}" presName="parTxOnly" presStyleLbl="node1" presStyleIdx="0" presStyleCnt="3">
        <dgm:presLayoutVars>
          <dgm:chMax val="0"/>
          <dgm:chPref val="0"/>
          <dgm:bulletEnabled val="1"/>
        </dgm:presLayoutVars>
      </dgm:prSet>
      <dgm:spPr>
        <a:prstGeom prst="chevron">
          <a:avLst/>
        </a:prstGeom>
      </dgm:spPr>
      <dgm:t>
        <a:bodyPr/>
        <a:lstStyle/>
        <a:p>
          <a:endParaRPr lang="en-US"/>
        </a:p>
      </dgm:t>
    </dgm:pt>
    <dgm:pt modelId="{098AD4CC-4E11-4EB2-8E94-5DADCF58B812}" type="pres">
      <dgm:prSet presAssocID="{DF5E1E5E-60D8-4E33-A26B-E2BBD66E8803}" presName="parTxOnlySpace" presStyleCnt="0"/>
      <dgm:spPr/>
    </dgm:pt>
    <dgm:pt modelId="{2EDF0122-C124-4837-8DB4-109670B93DAE}" type="pres">
      <dgm:prSet presAssocID="{46093782-D224-44B9-A0E1-3C0E5AF24FE8}" presName="parTxOnly" presStyleLbl="node1" presStyleIdx="1" presStyleCnt="3">
        <dgm:presLayoutVars>
          <dgm:chMax val="0"/>
          <dgm:chPref val="0"/>
          <dgm:bulletEnabled val="1"/>
        </dgm:presLayoutVars>
      </dgm:prSet>
      <dgm:spPr>
        <a:prstGeom prst="chevron">
          <a:avLst/>
        </a:prstGeom>
      </dgm:spPr>
      <dgm:t>
        <a:bodyPr/>
        <a:lstStyle/>
        <a:p>
          <a:endParaRPr lang="en-US"/>
        </a:p>
      </dgm:t>
    </dgm:pt>
    <dgm:pt modelId="{D5BB5DAB-2B52-4F69-9F1A-F77FD47EAB82}" type="pres">
      <dgm:prSet presAssocID="{9A109727-BF8B-4747-8220-027854B10300}" presName="parTxOnlySpace" presStyleCnt="0"/>
      <dgm:spPr/>
    </dgm:pt>
    <dgm:pt modelId="{3DCC3077-66E2-4173-82F7-6DEB7FFB0974}" type="pres">
      <dgm:prSet presAssocID="{765B3ABD-7676-4F9E-B583-F72C49D43284}" presName="parTxOnly" presStyleLbl="node1" presStyleIdx="2" presStyleCnt="3">
        <dgm:presLayoutVars>
          <dgm:chMax val="0"/>
          <dgm:chPref val="0"/>
          <dgm:bulletEnabled val="1"/>
        </dgm:presLayoutVars>
      </dgm:prSet>
      <dgm:spPr>
        <a:prstGeom prst="chevron">
          <a:avLst/>
        </a:prstGeom>
      </dgm:spPr>
      <dgm:t>
        <a:bodyPr/>
        <a:lstStyle/>
        <a:p>
          <a:endParaRPr lang="en-US"/>
        </a:p>
      </dgm:t>
    </dgm:pt>
  </dgm:ptLst>
  <dgm:cxnLst>
    <dgm:cxn modelId="{EF805322-F759-4916-BF22-2488E18A3E32}" type="presOf" srcId="{46093782-D224-44B9-A0E1-3C0E5AF24FE8}" destId="{2EDF0122-C124-4837-8DB4-109670B93DAE}" srcOrd="0" destOrd="0" presId="urn:microsoft.com/office/officeart/2005/8/layout/chevron1"/>
    <dgm:cxn modelId="{71666EED-9476-41C3-8216-531883A9028E}" type="presOf" srcId="{765B3ABD-7676-4F9E-B583-F72C49D43284}" destId="{3DCC3077-66E2-4173-82F7-6DEB7FFB0974}" srcOrd="0" destOrd="0" presId="urn:microsoft.com/office/officeart/2005/8/layout/chevron1"/>
    <dgm:cxn modelId="{95AB958C-B55F-4A27-82CA-43F9462CB96A}" srcId="{6A37B088-1F87-4E87-99FF-C68A74EA7EF1}" destId="{685C70C1-1EBC-4CFC-B3CD-4E73E263E371}" srcOrd="0" destOrd="0" parTransId="{61DB1270-24CD-46EF-849B-C283F033DBAA}" sibTransId="{DF5E1E5E-60D8-4E33-A26B-E2BBD66E8803}"/>
    <dgm:cxn modelId="{65653860-2A3E-45EA-B04E-E646D08C6E8C}" srcId="{6A37B088-1F87-4E87-99FF-C68A74EA7EF1}" destId="{765B3ABD-7676-4F9E-B583-F72C49D43284}" srcOrd="2" destOrd="0" parTransId="{0DAA3209-9772-48CD-AB71-94BFA2662981}" sibTransId="{C5D082C7-2AF4-48E8-821F-37E66C55F69E}"/>
    <dgm:cxn modelId="{0D1F3EF7-04EC-4370-9B90-D0E8927B7A4F}" type="presOf" srcId="{6A37B088-1F87-4E87-99FF-C68A74EA7EF1}" destId="{6D60E085-E3F7-4FF7-A89C-F3B0778EF549}" srcOrd="0" destOrd="0" presId="urn:microsoft.com/office/officeart/2005/8/layout/chevron1"/>
    <dgm:cxn modelId="{D7B5F35B-F218-4733-8DCA-9E2B27E1AB60}" type="presOf" srcId="{685C70C1-1EBC-4CFC-B3CD-4E73E263E371}" destId="{0F7DB925-DFD7-4B8F-A9B0-845108295A13}" srcOrd="0" destOrd="0" presId="urn:microsoft.com/office/officeart/2005/8/layout/chevron1"/>
    <dgm:cxn modelId="{C95745B5-09BB-46C4-BD49-D5A5F3B0D81E}" srcId="{6A37B088-1F87-4E87-99FF-C68A74EA7EF1}" destId="{46093782-D224-44B9-A0E1-3C0E5AF24FE8}" srcOrd="1" destOrd="0" parTransId="{75390C53-D94F-4206-9DEF-06FAF84DA68A}" sibTransId="{9A109727-BF8B-4747-8220-027854B10300}"/>
    <dgm:cxn modelId="{AC581E22-F16F-4256-A767-DB55394F32B5}" type="presParOf" srcId="{6D60E085-E3F7-4FF7-A89C-F3B0778EF549}" destId="{0F7DB925-DFD7-4B8F-A9B0-845108295A13}" srcOrd="0" destOrd="0" presId="urn:microsoft.com/office/officeart/2005/8/layout/chevron1"/>
    <dgm:cxn modelId="{A14F5993-B00F-44C7-B487-68FCE03C6F0C}" type="presParOf" srcId="{6D60E085-E3F7-4FF7-A89C-F3B0778EF549}" destId="{098AD4CC-4E11-4EB2-8E94-5DADCF58B812}" srcOrd="1" destOrd="0" presId="urn:microsoft.com/office/officeart/2005/8/layout/chevron1"/>
    <dgm:cxn modelId="{EF082D20-4428-41C8-9DE6-C9963D3F4DD8}" type="presParOf" srcId="{6D60E085-E3F7-4FF7-A89C-F3B0778EF549}" destId="{2EDF0122-C124-4837-8DB4-109670B93DAE}" srcOrd="2" destOrd="0" presId="urn:microsoft.com/office/officeart/2005/8/layout/chevron1"/>
    <dgm:cxn modelId="{4D9AB440-A249-472B-97D1-7E6A399E7C5A}" type="presParOf" srcId="{6D60E085-E3F7-4FF7-A89C-F3B0778EF549}" destId="{D5BB5DAB-2B52-4F69-9F1A-F77FD47EAB82}" srcOrd="3" destOrd="0" presId="urn:microsoft.com/office/officeart/2005/8/layout/chevron1"/>
    <dgm:cxn modelId="{06129F8E-5221-4B66-9DA1-5F1209FE3A30}" type="presParOf" srcId="{6D60E085-E3F7-4FF7-A89C-F3B0778EF549}" destId="{3DCC3077-66E2-4173-82F7-6DEB7FFB097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4E5841-334E-46E8-9035-F72B78F87E8A}"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74F117AE-5565-494A-AD85-D0A2B5D7099C}">
      <dgm:prSet phldrT="[Text]"/>
      <dgm:spPr/>
      <dgm:t>
        <a:bodyPr/>
        <a:lstStyle/>
        <a:p>
          <a:r>
            <a:rPr lang="en-US" dirty="0"/>
            <a:t>Campaign Chair(s)</a:t>
          </a:r>
        </a:p>
      </dgm:t>
    </dgm:pt>
    <dgm:pt modelId="{854413D4-3973-4506-90E1-9612395CA4E2}" type="parTrans" cxnId="{A8DF925C-55E8-4A04-8E23-92B69BBA9BE5}">
      <dgm:prSet/>
      <dgm:spPr/>
      <dgm:t>
        <a:bodyPr/>
        <a:lstStyle/>
        <a:p>
          <a:endParaRPr lang="en-US"/>
        </a:p>
      </dgm:t>
    </dgm:pt>
    <dgm:pt modelId="{21B1F696-7897-44FC-AFDA-6C91983A61D6}" type="sibTrans" cxnId="{A8DF925C-55E8-4A04-8E23-92B69BBA9BE5}">
      <dgm:prSet/>
      <dgm:spPr/>
      <dgm:t>
        <a:bodyPr/>
        <a:lstStyle/>
        <a:p>
          <a:endParaRPr lang="en-US"/>
        </a:p>
      </dgm:t>
    </dgm:pt>
    <dgm:pt modelId="{A5FD033F-8D00-488D-8EB2-9C7C5AB85386}">
      <dgm:prSet phldrT="[Text]"/>
      <dgm:spPr/>
      <dgm:t>
        <a:bodyPr/>
        <a:lstStyle/>
        <a:p>
          <a:r>
            <a:rPr lang="en-US" dirty="0"/>
            <a:t>Campaign Secretary or Treasurer</a:t>
          </a:r>
        </a:p>
      </dgm:t>
    </dgm:pt>
    <dgm:pt modelId="{070D5E65-3017-4600-AB12-2F1DC7B99A4E}" type="parTrans" cxnId="{53E949B0-42CB-4DF1-8746-8CE1185090CE}">
      <dgm:prSet/>
      <dgm:spPr/>
      <dgm:t>
        <a:bodyPr/>
        <a:lstStyle/>
        <a:p>
          <a:endParaRPr lang="en-US"/>
        </a:p>
      </dgm:t>
    </dgm:pt>
    <dgm:pt modelId="{D157D6C0-A37C-4C44-91CB-0FAF6693593B}" type="sibTrans" cxnId="{53E949B0-42CB-4DF1-8746-8CE1185090CE}">
      <dgm:prSet/>
      <dgm:spPr/>
      <dgm:t>
        <a:bodyPr/>
        <a:lstStyle/>
        <a:p>
          <a:endParaRPr lang="en-US"/>
        </a:p>
      </dgm:t>
    </dgm:pt>
    <dgm:pt modelId="{66C6826D-ADDC-487A-9E78-C492C9FA4E74}">
      <dgm:prSet phldrT="[Text]"/>
      <dgm:spPr/>
      <dgm:t>
        <a:bodyPr/>
        <a:lstStyle/>
        <a:p>
          <a:r>
            <a:rPr lang="en-US" dirty="0"/>
            <a:t>Member Fundraising</a:t>
          </a:r>
        </a:p>
      </dgm:t>
    </dgm:pt>
    <dgm:pt modelId="{2F0F11A5-9AE7-4862-9620-FC5123D1DA6F}" type="parTrans" cxnId="{42831985-BFF4-4B07-91FC-F411392F6857}">
      <dgm:prSet/>
      <dgm:spPr/>
      <dgm:t>
        <a:bodyPr/>
        <a:lstStyle/>
        <a:p>
          <a:endParaRPr lang="en-US"/>
        </a:p>
      </dgm:t>
    </dgm:pt>
    <dgm:pt modelId="{E1FD266C-05F9-4C76-B893-B174422DC3FF}" type="sibTrans" cxnId="{42831985-BFF4-4B07-91FC-F411392F6857}">
      <dgm:prSet/>
      <dgm:spPr/>
      <dgm:t>
        <a:bodyPr/>
        <a:lstStyle/>
        <a:p>
          <a:endParaRPr lang="en-US"/>
        </a:p>
      </dgm:t>
    </dgm:pt>
    <dgm:pt modelId="{F34E199F-709E-479A-8218-A83C0FD0AB8F}">
      <dgm:prSet phldrT="[Text]"/>
      <dgm:spPr/>
      <dgm:t>
        <a:bodyPr/>
        <a:lstStyle/>
        <a:p>
          <a:r>
            <a:rPr lang="en-US" dirty="0"/>
            <a:t>Non-Member Fundraising</a:t>
          </a:r>
        </a:p>
      </dgm:t>
    </dgm:pt>
    <dgm:pt modelId="{22DC8398-2838-4051-BE47-AE8CC651FBCE}" type="parTrans" cxnId="{C5FC56A3-ED33-4161-B15A-17A80E47587C}">
      <dgm:prSet/>
      <dgm:spPr/>
      <dgm:t>
        <a:bodyPr/>
        <a:lstStyle/>
        <a:p>
          <a:endParaRPr lang="en-US"/>
        </a:p>
      </dgm:t>
    </dgm:pt>
    <dgm:pt modelId="{EADC3A0B-3334-4A9E-B2DD-B2CA44C4A0B9}" type="sibTrans" cxnId="{C5FC56A3-ED33-4161-B15A-17A80E47587C}">
      <dgm:prSet/>
      <dgm:spPr/>
      <dgm:t>
        <a:bodyPr/>
        <a:lstStyle/>
        <a:p>
          <a:endParaRPr lang="en-US"/>
        </a:p>
      </dgm:t>
    </dgm:pt>
    <dgm:pt modelId="{A1C224F8-9DE0-4BDB-B35A-D1E8358FD549}">
      <dgm:prSet/>
      <dgm:spPr/>
      <dgm:t>
        <a:bodyPr/>
        <a:lstStyle/>
        <a:p>
          <a:r>
            <a:rPr lang="en-US" dirty="0"/>
            <a:t>Fundraising Events</a:t>
          </a:r>
        </a:p>
      </dgm:t>
    </dgm:pt>
    <dgm:pt modelId="{29DB6358-5C90-457B-A483-A6253A9666C5}" type="parTrans" cxnId="{646D9806-D812-43CF-BBC1-1E8649A92F2B}">
      <dgm:prSet/>
      <dgm:spPr/>
      <dgm:t>
        <a:bodyPr/>
        <a:lstStyle/>
        <a:p>
          <a:endParaRPr lang="en-US"/>
        </a:p>
      </dgm:t>
    </dgm:pt>
    <dgm:pt modelId="{44E7585E-56FA-400B-A6BE-6DE8251D7D3A}" type="sibTrans" cxnId="{646D9806-D812-43CF-BBC1-1E8649A92F2B}">
      <dgm:prSet/>
      <dgm:spPr/>
      <dgm:t>
        <a:bodyPr/>
        <a:lstStyle/>
        <a:p>
          <a:endParaRPr lang="en-US"/>
        </a:p>
      </dgm:t>
    </dgm:pt>
    <dgm:pt modelId="{A4AE6500-13E7-4E31-A19B-22B83070C0A9}" type="pres">
      <dgm:prSet presAssocID="{E04E5841-334E-46E8-9035-F72B78F87E8A}" presName="Name0" presStyleCnt="0">
        <dgm:presLayoutVars>
          <dgm:dir/>
          <dgm:resizeHandles val="exact"/>
        </dgm:presLayoutVars>
      </dgm:prSet>
      <dgm:spPr/>
      <dgm:t>
        <a:bodyPr/>
        <a:lstStyle/>
        <a:p>
          <a:endParaRPr lang="en-US"/>
        </a:p>
      </dgm:t>
    </dgm:pt>
    <dgm:pt modelId="{9AB8CDBF-302F-4BC9-85DB-EE8D0E337404}" type="pres">
      <dgm:prSet presAssocID="{74F117AE-5565-494A-AD85-D0A2B5D7099C}" presName="Name5" presStyleLbl="vennNode1" presStyleIdx="0" presStyleCnt="5">
        <dgm:presLayoutVars>
          <dgm:bulletEnabled val="1"/>
        </dgm:presLayoutVars>
      </dgm:prSet>
      <dgm:spPr/>
      <dgm:t>
        <a:bodyPr/>
        <a:lstStyle/>
        <a:p>
          <a:endParaRPr lang="en-US"/>
        </a:p>
      </dgm:t>
    </dgm:pt>
    <dgm:pt modelId="{6AD25F7E-B796-45C6-86BD-237C333B956E}" type="pres">
      <dgm:prSet presAssocID="{21B1F696-7897-44FC-AFDA-6C91983A61D6}" presName="space" presStyleCnt="0"/>
      <dgm:spPr/>
    </dgm:pt>
    <dgm:pt modelId="{AC92DFAA-80E7-48F5-819D-5364C4F7F72D}" type="pres">
      <dgm:prSet presAssocID="{A5FD033F-8D00-488D-8EB2-9C7C5AB85386}" presName="Name5" presStyleLbl="vennNode1" presStyleIdx="1" presStyleCnt="5">
        <dgm:presLayoutVars>
          <dgm:bulletEnabled val="1"/>
        </dgm:presLayoutVars>
      </dgm:prSet>
      <dgm:spPr/>
      <dgm:t>
        <a:bodyPr/>
        <a:lstStyle/>
        <a:p>
          <a:endParaRPr lang="en-US"/>
        </a:p>
      </dgm:t>
    </dgm:pt>
    <dgm:pt modelId="{99DFC8BC-F6BB-4A0F-AB09-A2F1A77FD6C3}" type="pres">
      <dgm:prSet presAssocID="{D157D6C0-A37C-4C44-91CB-0FAF6693593B}" presName="space" presStyleCnt="0"/>
      <dgm:spPr/>
    </dgm:pt>
    <dgm:pt modelId="{6ACAE595-57D4-4BF9-A546-9C47583308A5}" type="pres">
      <dgm:prSet presAssocID="{66C6826D-ADDC-487A-9E78-C492C9FA4E74}" presName="Name5" presStyleLbl="vennNode1" presStyleIdx="2" presStyleCnt="5">
        <dgm:presLayoutVars>
          <dgm:bulletEnabled val="1"/>
        </dgm:presLayoutVars>
      </dgm:prSet>
      <dgm:spPr/>
      <dgm:t>
        <a:bodyPr/>
        <a:lstStyle/>
        <a:p>
          <a:endParaRPr lang="en-US"/>
        </a:p>
      </dgm:t>
    </dgm:pt>
    <dgm:pt modelId="{927B51C2-7C4B-4B3A-A523-4DE703076865}" type="pres">
      <dgm:prSet presAssocID="{E1FD266C-05F9-4C76-B893-B174422DC3FF}" presName="space" presStyleCnt="0"/>
      <dgm:spPr/>
    </dgm:pt>
    <dgm:pt modelId="{5453CEDE-F2FE-41A1-B924-69CB77D38A7B}" type="pres">
      <dgm:prSet presAssocID="{F34E199F-709E-479A-8218-A83C0FD0AB8F}" presName="Name5" presStyleLbl="vennNode1" presStyleIdx="3" presStyleCnt="5">
        <dgm:presLayoutVars>
          <dgm:bulletEnabled val="1"/>
        </dgm:presLayoutVars>
      </dgm:prSet>
      <dgm:spPr/>
      <dgm:t>
        <a:bodyPr/>
        <a:lstStyle/>
        <a:p>
          <a:endParaRPr lang="en-US"/>
        </a:p>
      </dgm:t>
    </dgm:pt>
    <dgm:pt modelId="{837D95D4-1B41-4F84-877D-BF3C672F1EA9}" type="pres">
      <dgm:prSet presAssocID="{EADC3A0B-3334-4A9E-B2DD-B2CA44C4A0B9}" presName="space" presStyleCnt="0"/>
      <dgm:spPr/>
    </dgm:pt>
    <dgm:pt modelId="{73AA6133-3CD8-4DAB-955C-4C6E7C44B6D8}" type="pres">
      <dgm:prSet presAssocID="{A1C224F8-9DE0-4BDB-B35A-D1E8358FD549}" presName="Name5" presStyleLbl="vennNode1" presStyleIdx="4" presStyleCnt="5">
        <dgm:presLayoutVars>
          <dgm:bulletEnabled val="1"/>
        </dgm:presLayoutVars>
      </dgm:prSet>
      <dgm:spPr/>
      <dgm:t>
        <a:bodyPr/>
        <a:lstStyle/>
        <a:p>
          <a:endParaRPr lang="en-US"/>
        </a:p>
      </dgm:t>
    </dgm:pt>
  </dgm:ptLst>
  <dgm:cxnLst>
    <dgm:cxn modelId="{ABB5E5DA-5745-4FCC-845F-BB8E548000BB}" type="presOf" srcId="{66C6826D-ADDC-487A-9E78-C492C9FA4E74}" destId="{6ACAE595-57D4-4BF9-A546-9C47583308A5}" srcOrd="0" destOrd="0" presId="urn:microsoft.com/office/officeart/2005/8/layout/venn3"/>
    <dgm:cxn modelId="{EEE95152-53A2-40A6-80FA-20EA86B3C5A6}" type="presOf" srcId="{A5FD033F-8D00-488D-8EB2-9C7C5AB85386}" destId="{AC92DFAA-80E7-48F5-819D-5364C4F7F72D}" srcOrd="0" destOrd="0" presId="urn:microsoft.com/office/officeart/2005/8/layout/venn3"/>
    <dgm:cxn modelId="{C5FC56A3-ED33-4161-B15A-17A80E47587C}" srcId="{E04E5841-334E-46E8-9035-F72B78F87E8A}" destId="{F34E199F-709E-479A-8218-A83C0FD0AB8F}" srcOrd="3" destOrd="0" parTransId="{22DC8398-2838-4051-BE47-AE8CC651FBCE}" sibTransId="{EADC3A0B-3334-4A9E-B2DD-B2CA44C4A0B9}"/>
    <dgm:cxn modelId="{646D9806-D812-43CF-BBC1-1E8649A92F2B}" srcId="{E04E5841-334E-46E8-9035-F72B78F87E8A}" destId="{A1C224F8-9DE0-4BDB-B35A-D1E8358FD549}" srcOrd="4" destOrd="0" parTransId="{29DB6358-5C90-457B-A483-A6253A9666C5}" sibTransId="{44E7585E-56FA-400B-A6BE-6DE8251D7D3A}"/>
    <dgm:cxn modelId="{98E51544-1D0E-45D9-A8C3-42FD1D180999}" type="presOf" srcId="{F34E199F-709E-479A-8218-A83C0FD0AB8F}" destId="{5453CEDE-F2FE-41A1-B924-69CB77D38A7B}" srcOrd="0" destOrd="0" presId="urn:microsoft.com/office/officeart/2005/8/layout/venn3"/>
    <dgm:cxn modelId="{538B988C-2AAD-49E4-8862-4BCAF34818CF}" type="presOf" srcId="{74F117AE-5565-494A-AD85-D0A2B5D7099C}" destId="{9AB8CDBF-302F-4BC9-85DB-EE8D0E337404}" srcOrd="0" destOrd="0" presId="urn:microsoft.com/office/officeart/2005/8/layout/venn3"/>
    <dgm:cxn modelId="{A8DF925C-55E8-4A04-8E23-92B69BBA9BE5}" srcId="{E04E5841-334E-46E8-9035-F72B78F87E8A}" destId="{74F117AE-5565-494A-AD85-D0A2B5D7099C}" srcOrd="0" destOrd="0" parTransId="{854413D4-3973-4506-90E1-9612395CA4E2}" sibTransId="{21B1F696-7897-44FC-AFDA-6C91983A61D6}"/>
    <dgm:cxn modelId="{42831985-BFF4-4B07-91FC-F411392F6857}" srcId="{E04E5841-334E-46E8-9035-F72B78F87E8A}" destId="{66C6826D-ADDC-487A-9E78-C492C9FA4E74}" srcOrd="2" destOrd="0" parTransId="{2F0F11A5-9AE7-4862-9620-FC5123D1DA6F}" sibTransId="{E1FD266C-05F9-4C76-B893-B174422DC3FF}"/>
    <dgm:cxn modelId="{3317DA90-1129-416E-9ACA-149541B4DED8}" type="presOf" srcId="{E04E5841-334E-46E8-9035-F72B78F87E8A}" destId="{A4AE6500-13E7-4E31-A19B-22B83070C0A9}" srcOrd="0" destOrd="0" presId="urn:microsoft.com/office/officeart/2005/8/layout/venn3"/>
    <dgm:cxn modelId="{53E949B0-42CB-4DF1-8746-8CE1185090CE}" srcId="{E04E5841-334E-46E8-9035-F72B78F87E8A}" destId="{A5FD033F-8D00-488D-8EB2-9C7C5AB85386}" srcOrd="1" destOrd="0" parTransId="{070D5E65-3017-4600-AB12-2F1DC7B99A4E}" sibTransId="{D157D6C0-A37C-4C44-91CB-0FAF6693593B}"/>
    <dgm:cxn modelId="{642FF23F-0B5C-4EA7-A9AC-CB3040A99CE1}" type="presOf" srcId="{A1C224F8-9DE0-4BDB-B35A-D1E8358FD549}" destId="{73AA6133-3CD8-4DAB-955C-4C6E7C44B6D8}" srcOrd="0" destOrd="0" presId="urn:microsoft.com/office/officeart/2005/8/layout/venn3"/>
    <dgm:cxn modelId="{81678588-4F09-45C5-89DD-CAD9F33BC47B}" type="presParOf" srcId="{A4AE6500-13E7-4E31-A19B-22B83070C0A9}" destId="{9AB8CDBF-302F-4BC9-85DB-EE8D0E337404}" srcOrd="0" destOrd="0" presId="urn:microsoft.com/office/officeart/2005/8/layout/venn3"/>
    <dgm:cxn modelId="{1992196E-158E-4871-AC87-2499FA3614F1}" type="presParOf" srcId="{A4AE6500-13E7-4E31-A19B-22B83070C0A9}" destId="{6AD25F7E-B796-45C6-86BD-237C333B956E}" srcOrd="1" destOrd="0" presId="urn:microsoft.com/office/officeart/2005/8/layout/venn3"/>
    <dgm:cxn modelId="{D4867423-A37F-42C3-A0DA-94A665D4D2A1}" type="presParOf" srcId="{A4AE6500-13E7-4E31-A19B-22B83070C0A9}" destId="{AC92DFAA-80E7-48F5-819D-5364C4F7F72D}" srcOrd="2" destOrd="0" presId="urn:microsoft.com/office/officeart/2005/8/layout/venn3"/>
    <dgm:cxn modelId="{ACE3D20F-00C2-4201-8BC5-F0277F807495}" type="presParOf" srcId="{A4AE6500-13E7-4E31-A19B-22B83070C0A9}" destId="{99DFC8BC-F6BB-4A0F-AB09-A2F1A77FD6C3}" srcOrd="3" destOrd="0" presId="urn:microsoft.com/office/officeart/2005/8/layout/venn3"/>
    <dgm:cxn modelId="{F64B6CA3-4472-44CB-AA49-D93619DA6B2E}" type="presParOf" srcId="{A4AE6500-13E7-4E31-A19B-22B83070C0A9}" destId="{6ACAE595-57D4-4BF9-A546-9C47583308A5}" srcOrd="4" destOrd="0" presId="urn:microsoft.com/office/officeart/2005/8/layout/venn3"/>
    <dgm:cxn modelId="{FDC21B7E-410B-4836-8746-4DF269676E5F}" type="presParOf" srcId="{A4AE6500-13E7-4E31-A19B-22B83070C0A9}" destId="{927B51C2-7C4B-4B3A-A523-4DE703076865}" srcOrd="5" destOrd="0" presId="urn:microsoft.com/office/officeart/2005/8/layout/venn3"/>
    <dgm:cxn modelId="{C1DE6A89-690D-4333-AAA6-436443025E48}" type="presParOf" srcId="{A4AE6500-13E7-4E31-A19B-22B83070C0A9}" destId="{5453CEDE-F2FE-41A1-B924-69CB77D38A7B}" srcOrd="6" destOrd="0" presId="urn:microsoft.com/office/officeart/2005/8/layout/venn3"/>
    <dgm:cxn modelId="{0215499F-35EA-435D-8F5A-9068C71EA0B5}" type="presParOf" srcId="{A4AE6500-13E7-4E31-A19B-22B83070C0A9}" destId="{837D95D4-1B41-4F84-877D-BF3C672F1EA9}" srcOrd="7" destOrd="0" presId="urn:microsoft.com/office/officeart/2005/8/layout/venn3"/>
    <dgm:cxn modelId="{8159EE94-4CCE-4483-B184-DE7C67C85780}" type="presParOf" srcId="{A4AE6500-13E7-4E31-A19B-22B83070C0A9}" destId="{73AA6133-3CD8-4DAB-955C-4C6E7C44B6D8}"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72432-840F-4850-877C-58145F5BC3A5}">
      <dsp:nvSpPr>
        <dsp:cNvPr id="0" name=""/>
        <dsp:cNvSpPr/>
      </dsp:nvSpPr>
      <dsp:spPr>
        <a:xfrm>
          <a:off x="802004" y="0"/>
          <a:ext cx="9089390" cy="4269962"/>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ADCECF-B9C6-4DE8-88D2-D4359DD37B19}">
      <dsp:nvSpPr>
        <dsp:cNvPr id="0" name=""/>
        <dsp:cNvSpPr/>
      </dsp:nvSpPr>
      <dsp:spPr>
        <a:xfrm>
          <a:off x="3654" y="1280988"/>
          <a:ext cx="2374686" cy="17079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Tell Your Story</a:t>
          </a:r>
        </a:p>
      </dsp:txBody>
      <dsp:txXfrm>
        <a:off x="87031" y="1364365"/>
        <a:ext cx="2207932" cy="1541230"/>
      </dsp:txXfrm>
    </dsp:sp>
    <dsp:sp modelId="{260D4328-6060-4562-850C-A53BDA79B886}">
      <dsp:nvSpPr>
        <dsp:cNvPr id="0" name=""/>
        <dsp:cNvSpPr/>
      </dsp:nvSpPr>
      <dsp:spPr>
        <a:xfrm>
          <a:off x="2774122" y="1280988"/>
          <a:ext cx="2374686" cy="1707984"/>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Make a Plan</a:t>
          </a:r>
        </a:p>
      </dsp:txBody>
      <dsp:txXfrm>
        <a:off x="2857499" y="1364365"/>
        <a:ext cx="2207932" cy="1541230"/>
      </dsp:txXfrm>
    </dsp:sp>
    <dsp:sp modelId="{6B325155-B290-4EA6-B51E-E89D4987C297}">
      <dsp:nvSpPr>
        <dsp:cNvPr id="0" name=""/>
        <dsp:cNvSpPr/>
      </dsp:nvSpPr>
      <dsp:spPr>
        <a:xfrm>
          <a:off x="5544590" y="1280988"/>
          <a:ext cx="2374686" cy="1707984"/>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Build a Team</a:t>
          </a:r>
        </a:p>
      </dsp:txBody>
      <dsp:txXfrm>
        <a:off x="5627967" y="1364365"/>
        <a:ext cx="2207932" cy="1541230"/>
      </dsp:txXfrm>
    </dsp:sp>
    <dsp:sp modelId="{6F685777-C635-40B7-91C5-C8C7488B1D3B}">
      <dsp:nvSpPr>
        <dsp:cNvPr id="0" name=""/>
        <dsp:cNvSpPr/>
      </dsp:nvSpPr>
      <dsp:spPr>
        <a:xfrm>
          <a:off x="8315058" y="1280988"/>
          <a:ext cx="2374686" cy="170798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Raise Funds</a:t>
          </a:r>
        </a:p>
      </dsp:txBody>
      <dsp:txXfrm>
        <a:off x="8398435" y="1364365"/>
        <a:ext cx="2207932" cy="15412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D2A39-13CD-4878-8505-6FE09D53178F}">
      <dsp:nvSpPr>
        <dsp:cNvPr id="0" name=""/>
        <dsp:cNvSpPr/>
      </dsp:nvSpPr>
      <dsp:spPr>
        <a:xfrm rot="16200000">
          <a:off x="-12013" y="17610"/>
          <a:ext cx="1999066" cy="1963845"/>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n-US" sz="1800" b="0" kern="1200" dirty="0">
              <a:solidFill>
                <a:schemeClr val="tx1"/>
              </a:solidFill>
              <a:latin typeface="+mn-lt"/>
              <a:ea typeface="+mn-ea"/>
              <a:cs typeface="+mn-cs"/>
            </a:rPr>
            <a:t>Active, engaged members</a:t>
          </a:r>
        </a:p>
      </dsp:txBody>
      <dsp:txXfrm rot="5400000">
        <a:off x="5598" y="399812"/>
        <a:ext cx="1963845" cy="1199440"/>
      </dsp:txXfrm>
    </dsp:sp>
    <dsp:sp modelId="{B3F0C41D-BF24-4FB3-BD6B-39883CFF6375}">
      <dsp:nvSpPr>
        <dsp:cNvPr id="0" name=""/>
        <dsp:cNvSpPr/>
      </dsp:nvSpPr>
      <dsp:spPr>
        <a:xfrm rot="16200000">
          <a:off x="2099120" y="17610"/>
          <a:ext cx="1999066" cy="1963845"/>
        </a:xfrm>
        <a:prstGeom prst="flowChartManualOperation">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Willing to learn about and advocate for LCIF</a:t>
          </a:r>
        </a:p>
      </dsp:txBody>
      <dsp:txXfrm rot="5400000">
        <a:off x="2116731" y="399812"/>
        <a:ext cx="1963845" cy="1199440"/>
      </dsp:txXfrm>
    </dsp:sp>
    <dsp:sp modelId="{39038ECE-61B2-4097-AB05-8AEC2E8D422A}">
      <dsp:nvSpPr>
        <dsp:cNvPr id="0" name=""/>
        <dsp:cNvSpPr/>
      </dsp:nvSpPr>
      <dsp:spPr>
        <a:xfrm rot="16200000">
          <a:off x="4210255" y="17610"/>
          <a:ext cx="1999066" cy="1963845"/>
        </a:xfrm>
        <a:prstGeom prst="flowChartManualOperati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n-US" sz="1800" b="0" kern="1200">
              <a:solidFill>
                <a:schemeClr val="tx1"/>
              </a:solidFill>
              <a:latin typeface="+mn-lt"/>
              <a:ea typeface="+mn-ea"/>
              <a:cs typeface="+mn-cs"/>
            </a:rPr>
            <a:t>Committed to </a:t>
          </a:r>
          <a:r>
            <a:rPr lang="en-US" sz="1800" b="0" kern="1200" dirty="0">
              <a:solidFill>
                <a:schemeClr val="tx1"/>
              </a:solidFill>
              <a:latin typeface="+mn-lt"/>
              <a:ea typeface="+mn-ea"/>
              <a:cs typeface="+mn-cs"/>
            </a:rPr>
            <a:t>the causes of Campaign 100</a:t>
          </a:r>
        </a:p>
      </dsp:txBody>
      <dsp:txXfrm rot="5400000">
        <a:off x="4227866" y="399812"/>
        <a:ext cx="1963845" cy="1199440"/>
      </dsp:txXfrm>
    </dsp:sp>
    <dsp:sp modelId="{AA30372B-3C2B-48EC-832C-A90D32CDC4EC}">
      <dsp:nvSpPr>
        <dsp:cNvPr id="0" name=""/>
        <dsp:cNvSpPr/>
      </dsp:nvSpPr>
      <dsp:spPr>
        <a:xfrm rot="16200000">
          <a:off x="6321389" y="17610"/>
          <a:ext cx="1999066" cy="1963845"/>
        </a:xfrm>
        <a:prstGeom prst="flowChartManualOperation">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n-US" sz="1800" b="0" kern="1200" dirty="0">
              <a:solidFill>
                <a:schemeClr val="tx1"/>
              </a:solidFill>
              <a:latin typeface="+mn-lt"/>
              <a:ea typeface="+mn-ea"/>
              <a:cs typeface="+mn-cs"/>
            </a:rPr>
            <a:t>Willing to make a personal donation or pledge to Campaign 100</a:t>
          </a:r>
        </a:p>
      </dsp:txBody>
      <dsp:txXfrm rot="5400000">
        <a:off x="6339000" y="399812"/>
        <a:ext cx="1963845" cy="1199440"/>
      </dsp:txXfrm>
    </dsp:sp>
    <dsp:sp modelId="{620EEDFF-8E8D-4682-A1DA-3CEE6553760F}">
      <dsp:nvSpPr>
        <dsp:cNvPr id="0" name=""/>
        <dsp:cNvSpPr/>
      </dsp:nvSpPr>
      <dsp:spPr>
        <a:xfrm rot="16200000">
          <a:off x="8432523" y="17610"/>
          <a:ext cx="1999066" cy="1963845"/>
        </a:xfrm>
        <a:prstGeom prst="flowChartManualOperati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n-US" sz="1800" b="0" kern="1200" dirty="0">
              <a:solidFill>
                <a:schemeClr val="tx1"/>
              </a:solidFill>
              <a:latin typeface="+mn-lt"/>
              <a:ea typeface="+mn-ea"/>
              <a:cs typeface="+mn-cs"/>
            </a:rPr>
            <a:t>Able to commit two to three hours per week to the campaign</a:t>
          </a:r>
        </a:p>
      </dsp:txBody>
      <dsp:txXfrm rot="5400000">
        <a:off x="8450134" y="399812"/>
        <a:ext cx="1963845" cy="11994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31680-771B-409B-8AFB-3062A441DEF2}">
      <dsp:nvSpPr>
        <dsp:cNvPr id="0" name=""/>
        <dsp:cNvSpPr/>
      </dsp:nvSpPr>
      <dsp:spPr>
        <a:xfrm>
          <a:off x="3772" y="450497"/>
          <a:ext cx="2042362" cy="122541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solidFill>
                <a:schemeClr val="tx1"/>
              </a:solidFill>
            </a:rPr>
            <a:t>Schedule a regular time to speak</a:t>
          </a:r>
        </a:p>
      </dsp:txBody>
      <dsp:txXfrm>
        <a:off x="3772" y="450497"/>
        <a:ext cx="2042362" cy="1225417"/>
      </dsp:txXfrm>
    </dsp:sp>
    <dsp:sp modelId="{1D7BE7F9-7BC2-4402-92AF-B3B4B697FCCE}">
      <dsp:nvSpPr>
        <dsp:cNvPr id="0" name=""/>
        <dsp:cNvSpPr/>
      </dsp:nvSpPr>
      <dsp:spPr>
        <a:xfrm>
          <a:off x="2250370" y="450497"/>
          <a:ext cx="2042362" cy="1225417"/>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solidFill>
                <a:schemeClr val="tx1"/>
              </a:solidFill>
            </a:rPr>
            <a:t>Respond promptly to requests for information</a:t>
          </a:r>
        </a:p>
      </dsp:txBody>
      <dsp:txXfrm>
        <a:off x="2250370" y="450497"/>
        <a:ext cx="2042362" cy="1225417"/>
      </dsp:txXfrm>
    </dsp:sp>
    <dsp:sp modelId="{1EA7DD3C-D019-4452-BD5D-5D561BF11D3E}">
      <dsp:nvSpPr>
        <dsp:cNvPr id="0" name=""/>
        <dsp:cNvSpPr/>
      </dsp:nvSpPr>
      <dsp:spPr>
        <a:xfrm>
          <a:off x="4496968" y="450497"/>
          <a:ext cx="2042362" cy="1225417"/>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solidFill>
                <a:schemeClr val="tx1"/>
              </a:solidFill>
            </a:rPr>
            <a:t>Join in-person meetings when possible</a:t>
          </a:r>
        </a:p>
      </dsp:txBody>
      <dsp:txXfrm>
        <a:off x="4496968" y="450497"/>
        <a:ext cx="2042362" cy="1225417"/>
      </dsp:txXfrm>
    </dsp:sp>
    <dsp:sp modelId="{30A0DDEA-D296-4D2C-837E-F90022F8290D}">
      <dsp:nvSpPr>
        <dsp:cNvPr id="0" name=""/>
        <dsp:cNvSpPr/>
      </dsp:nvSpPr>
      <dsp:spPr>
        <a:xfrm>
          <a:off x="6743567" y="450497"/>
          <a:ext cx="2042362" cy="1225417"/>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solidFill>
                <a:schemeClr val="tx1"/>
              </a:solidFill>
            </a:rPr>
            <a:t>Send frequent updates</a:t>
          </a:r>
        </a:p>
      </dsp:txBody>
      <dsp:txXfrm>
        <a:off x="6743567" y="450497"/>
        <a:ext cx="2042362" cy="1225417"/>
      </dsp:txXfrm>
    </dsp:sp>
    <dsp:sp modelId="{9076AB19-2285-4C1F-AF06-2B54CB5ACB1B}">
      <dsp:nvSpPr>
        <dsp:cNvPr id="0" name=""/>
        <dsp:cNvSpPr/>
      </dsp:nvSpPr>
      <dsp:spPr>
        <a:xfrm>
          <a:off x="8990165" y="450497"/>
          <a:ext cx="2042362" cy="1225417"/>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solidFill>
                <a:schemeClr val="tx1"/>
              </a:solidFill>
            </a:rPr>
            <a:t>Invite your district coordinator to attend and present at a club meeting with you</a:t>
          </a:r>
        </a:p>
      </dsp:txBody>
      <dsp:txXfrm>
        <a:off x="8990165" y="450497"/>
        <a:ext cx="2042362" cy="12254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A6BBD-BFB2-41E0-A901-20DBF816A342}">
      <dsp:nvSpPr>
        <dsp:cNvPr id="0" name=""/>
        <dsp:cNvSpPr/>
      </dsp:nvSpPr>
      <dsp:spPr>
        <a:xfrm>
          <a:off x="3043" y="662055"/>
          <a:ext cx="2414537" cy="144872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solidFill>
                <a:schemeClr val="tx1"/>
              </a:solidFill>
            </a:rPr>
            <a:t>Individual member giving</a:t>
          </a:r>
        </a:p>
      </dsp:txBody>
      <dsp:txXfrm>
        <a:off x="3043" y="662055"/>
        <a:ext cx="2414537" cy="1448722"/>
      </dsp:txXfrm>
    </dsp:sp>
    <dsp:sp modelId="{25F955FD-25C2-4561-9E1F-29C67B42574D}">
      <dsp:nvSpPr>
        <dsp:cNvPr id="0" name=""/>
        <dsp:cNvSpPr/>
      </dsp:nvSpPr>
      <dsp:spPr>
        <a:xfrm>
          <a:off x="2659035" y="662055"/>
          <a:ext cx="2414537" cy="1448722"/>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solidFill>
                <a:schemeClr val="tx1"/>
              </a:solidFill>
            </a:rPr>
            <a:t>Fundraising events</a:t>
          </a:r>
        </a:p>
      </dsp:txBody>
      <dsp:txXfrm>
        <a:off x="2659035" y="662055"/>
        <a:ext cx="2414537" cy="1448722"/>
      </dsp:txXfrm>
    </dsp:sp>
    <dsp:sp modelId="{8294F782-E9D2-43EB-BBF4-F03E9D39C89B}">
      <dsp:nvSpPr>
        <dsp:cNvPr id="0" name=""/>
        <dsp:cNvSpPr/>
      </dsp:nvSpPr>
      <dsp:spPr>
        <a:xfrm>
          <a:off x="5315026" y="662055"/>
          <a:ext cx="2414537" cy="1448722"/>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solidFill>
                <a:schemeClr val="tx1"/>
              </a:solidFill>
            </a:rPr>
            <a:t>Club treasury gifts</a:t>
          </a:r>
        </a:p>
      </dsp:txBody>
      <dsp:txXfrm>
        <a:off x="5315026" y="662055"/>
        <a:ext cx="2414537" cy="1448722"/>
      </dsp:txXfrm>
    </dsp:sp>
    <dsp:sp modelId="{E19D0B52-7963-462E-8FAE-814EC596BA23}">
      <dsp:nvSpPr>
        <dsp:cNvPr id="0" name=""/>
        <dsp:cNvSpPr/>
      </dsp:nvSpPr>
      <dsp:spPr>
        <a:xfrm>
          <a:off x="7971018" y="662055"/>
          <a:ext cx="2414537" cy="144872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solidFill>
                <a:schemeClr val="tx1"/>
              </a:solidFill>
            </a:rPr>
            <a:t>Local businesses and non-Lions</a:t>
          </a:r>
        </a:p>
      </dsp:txBody>
      <dsp:txXfrm>
        <a:off x="7971018" y="662055"/>
        <a:ext cx="2414537" cy="14487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01C3E-179A-4AA5-825E-EBA3DBCCE81D}">
      <dsp:nvSpPr>
        <dsp:cNvPr id="0" name=""/>
        <dsp:cNvSpPr/>
      </dsp:nvSpPr>
      <dsp:spPr>
        <a:xfrm>
          <a:off x="1299" y="91662"/>
          <a:ext cx="2129200" cy="2129200"/>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5400" rIns="117177" bIns="25400" numCol="1" spcCol="1270" anchor="ctr" anchorCtr="0">
          <a:noAutofit/>
        </a:bodyPr>
        <a:lstStyle/>
        <a:p>
          <a:pPr lvl="0" algn="ctr" defTabSz="889000">
            <a:lnSpc>
              <a:spcPct val="90000"/>
            </a:lnSpc>
            <a:spcBef>
              <a:spcPct val="0"/>
            </a:spcBef>
            <a:spcAft>
              <a:spcPct val="35000"/>
            </a:spcAft>
          </a:pPr>
          <a:r>
            <a:rPr lang="en-US" sz="2000" kern="1200" dirty="0"/>
            <a:t>Make your own donation first</a:t>
          </a:r>
        </a:p>
      </dsp:txBody>
      <dsp:txXfrm>
        <a:off x="313113" y="403476"/>
        <a:ext cx="1505572" cy="1505572"/>
      </dsp:txXfrm>
    </dsp:sp>
    <dsp:sp modelId="{9A178462-CE84-437D-99C4-15F713037B63}">
      <dsp:nvSpPr>
        <dsp:cNvPr id="0" name=""/>
        <dsp:cNvSpPr/>
      </dsp:nvSpPr>
      <dsp:spPr>
        <a:xfrm>
          <a:off x="1704660" y="91662"/>
          <a:ext cx="2129200" cy="2129200"/>
        </a:xfrm>
        <a:prstGeom prst="ellipse">
          <a:avLst/>
        </a:prstGeom>
        <a:solidFill>
          <a:schemeClr val="accent5">
            <a:alpha val="50000"/>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5400" rIns="117177" bIns="25400" numCol="1" spcCol="1270" anchor="ctr" anchorCtr="0">
          <a:noAutofit/>
        </a:bodyPr>
        <a:lstStyle/>
        <a:p>
          <a:pPr lvl="0" algn="ctr" defTabSz="889000">
            <a:lnSpc>
              <a:spcPct val="90000"/>
            </a:lnSpc>
            <a:spcBef>
              <a:spcPct val="0"/>
            </a:spcBef>
            <a:spcAft>
              <a:spcPct val="35000"/>
            </a:spcAft>
          </a:pPr>
          <a:r>
            <a:rPr lang="en-US" sz="2000" kern="1200" dirty="0"/>
            <a:t>Make it easy</a:t>
          </a:r>
        </a:p>
      </dsp:txBody>
      <dsp:txXfrm>
        <a:off x="2016474" y="403476"/>
        <a:ext cx="1505572" cy="1505572"/>
      </dsp:txXfrm>
    </dsp:sp>
    <dsp:sp modelId="{1556F02C-5D8B-409E-9EAD-FA4DFA46BC40}">
      <dsp:nvSpPr>
        <dsp:cNvPr id="0" name=""/>
        <dsp:cNvSpPr/>
      </dsp:nvSpPr>
      <dsp:spPr>
        <a:xfrm>
          <a:off x="3408021" y="91662"/>
          <a:ext cx="2129200" cy="2129200"/>
        </a:xfrm>
        <a:prstGeom prst="ellipse">
          <a:avLst/>
        </a:prstGeom>
        <a:solidFill>
          <a:schemeClr val="accent5">
            <a:alpha val="50000"/>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5400" rIns="117177" bIns="25400" numCol="1" spcCol="1270" anchor="ctr" anchorCtr="0">
          <a:noAutofit/>
        </a:bodyPr>
        <a:lstStyle/>
        <a:p>
          <a:pPr lvl="0" algn="ctr" defTabSz="889000">
            <a:lnSpc>
              <a:spcPct val="90000"/>
            </a:lnSpc>
            <a:spcBef>
              <a:spcPct val="0"/>
            </a:spcBef>
            <a:spcAft>
              <a:spcPct val="35000"/>
            </a:spcAft>
          </a:pPr>
          <a:r>
            <a:rPr lang="en-US" sz="2000" kern="1200" dirty="0"/>
            <a:t>Make it manageable</a:t>
          </a:r>
        </a:p>
      </dsp:txBody>
      <dsp:txXfrm>
        <a:off x="3719835" y="403476"/>
        <a:ext cx="1505572" cy="1505572"/>
      </dsp:txXfrm>
    </dsp:sp>
    <dsp:sp modelId="{FFFC1E69-CA9B-4611-B9D8-A4E77BF6BC94}">
      <dsp:nvSpPr>
        <dsp:cNvPr id="0" name=""/>
        <dsp:cNvSpPr/>
      </dsp:nvSpPr>
      <dsp:spPr>
        <a:xfrm>
          <a:off x="5111381" y="91662"/>
          <a:ext cx="2129200" cy="2129200"/>
        </a:xfrm>
        <a:prstGeom prst="ellipse">
          <a:avLst/>
        </a:prstGeom>
        <a:solidFill>
          <a:schemeClr val="accent5">
            <a:alpha val="50000"/>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5400" rIns="117177" bIns="25400" numCol="1" spcCol="1270" anchor="ctr" anchorCtr="0">
          <a:noAutofit/>
        </a:bodyPr>
        <a:lstStyle/>
        <a:p>
          <a:pPr lvl="0" algn="ctr" defTabSz="889000">
            <a:lnSpc>
              <a:spcPct val="90000"/>
            </a:lnSpc>
            <a:spcBef>
              <a:spcPct val="0"/>
            </a:spcBef>
            <a:spcAft>
              <a:spcPct val="35000"/>
            </a:spcAft>
          </a:pPr>
          <a:r>
            <a:rPr lang="en-US" sz="2000" kern="1200" dirty="0"/>
            <a:t>Make it personal</a:t>
          </a:r>
        </a:p>
      </dsp:txBody>
      <dsp:txXfrm>
        <a:off x="5423195" y="403476"/>
        <a:ext cx="1505572" cy="1505572"/>
      </dsp:txXfrm>
    </dsp:sp>
    <dsp:sp modelId="{7A1AF999-7311-43EC-A7E4-7AF676A824BE}">
      <dsp:nvSpPr>
        <dsp:cNvPr id="0" name=""/>
        <dsp:cNvSpPr/>
      </dsp:nvSpPr>
      <dsp:spPr>
        <a:xfrm>
          <a:off x="6814742" y="91662"/>
          <a:ext cx="2129200" cy="2129200"/>
        </a:xfrm>
        <a:prstGeom prst="ellipse">
          <a:avLst/>
        </a:prstGeom>
        <a:solidFill>
          <a:schemeClr val="accent5">
            <a:alpha val="50000"/>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5400" rIns="117177" bIns="25400" numCol="1" spcCol="1270" anchor="ctr" anchorCtr="0">
          <a:noAutofit/>
        </a:bodyPr>
        <a:lstStyle/>
        <a:p>
          <a:pPr lvl="0" algn="ctr" defTabSz="889000">
            <a:lnSpc>
              <a:spcPct val="90000"/>
            </a:lnSpc>
            <a:spcBef>
              <a:spcPct val="0"/>
            </a:spcBef>
            <a:spcAft>
              <a:spcPct val="35000"/>
            </a:spcAft>
          </a:pPr>
          <a:r>
            <a:rPr lang="en-US" sz="2000" kern="1200" dirty="0"/>
            <a:t>Make it official</a:t>
          </a:r>
        </a:p>
      </dsp:txBody>
      <dsp:txXfrm>
        <a:off x="7126556" y="403476"/>
        <a:ext cx="1505572" cy="1505572"/>
      </dsp:txXfrm>
    </dsp:sp>
    <dsp:sp modelId="{766F955F-35C4-4B1D-908C-907A2D907474}">
      <dsp:nvSpPr>
        <dsp:cNvPr id="0" name=""/>
        <dsp:cNvSpPr/>
      </dsp:nvSpPr>
      <dsp:spPr>
        <a:xfrm>
          <a:off x="8507674" y="91662"/>
          <a:ext cx="2129200" cy="2129200"/>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5400" rIns="117177" bIns="25400" numCol="1" spcCol="1270" anchor="ctr" anchorCtr="0">
          <a:noAutofit/>
        </a:bodyPr>
        <a:lstStyle/>
        <a:p>
          <a:pPr lvl="0" algn="ctr" defTabSz="889000">
            <a:lnSpc>
              <a:spcPct val="90000"/>
            </a:lnSpc>
            <a:spcBef>
              <a:spcPct val="0"/>
            </a:spcBef>
            <a:spcAft>
              <a:spcPct val="35000"/>
            </a:spcAft>
          </a:pPr>
          <a:r>
            <a:rPr lang="en-US" sz="2000" kern="1200" dirty="0"/>
            <a:t>Make an impact</a:t>
          </a:r>
        </a:p>
      </dsp:txBody>
      <dsp:txXfrm>
        <a:off x="8819488" y="403476"/>
        <a:ext cx="1505572" cy="15055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E99EA-4E30-4445-B227-4E895F317ADF}">
      <dsp:nvSpPr>
        <dsp:cNvPr id="0" name=""/>
        <dsp:cNvSpPr/>
      </dsp:nvSpPr>
      <dsp:spPr>
        <a:xfrm>
          <a:off x="3877993" y="1083"/>
          <a:ext cx="5816991" cy="859945"/>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rPr>
            <a:t>Thank you! Let’s fill out this pledge card and send it in right away.</a:t>
          </a:r>
        </a:p>
      </dsp:txBody>
      <dsp:txXfrm>
        <a:off x="3877993" y="108576"/>
        <a:ext cx="5494512" cy="644959"/>
      </dsp:txXfrm>
    </dsp:sp>
    <dsp:sp modelId="{9183A9BB-E3FE-4C75-9F57-26C03A701F73}">
      <dsp:nvSpPr>
        <dsp:cNvPr id="0" name=""/>
        <dsp:cNvSpPr/>
      </dsp:nvSpPr>
      <dsp:spPr>
        <a:xfrm>
          <a:off x="0" y="1083"/>
          <a:ext cx="3877994" cy="8599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If YES</a:t>
          </a:r>
        </a:p>
      </dsp:txBody>
      <dsp:txXfrm>
        <a:off x="41979" y="43062"/>
        <a:ext cx="3794036" cy="775987"/>
      </dsp:txXfrm>
    </dsp:sp>
    <dsp:sp modelId="{259BD9F5-D7C9-44B4-B3E3-2061239CA095}">
      <dsp:nvSpPr>
        <dsp:cNvPr id="0" name=""/>
        <dsp:cNvSpPr/>
      </dsp:nvSpPr>
      <dsp:spPr>
        <a:xfrm>
          <a:off x="3877993" y="947023"/>
          <a:ext cx="5816991" cy="859945"/>
        </a:xfrm>
        <a:prstGeom prst="rightArrow">
          <a:avLst>
            <a:gd name="adj1" fmla="val 75000"/>
            <a:gd name="adj2" fmla="val 50000"/>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rPr>
            <a:t>Absolutely. May I follow up with you next week?</a:t>
          </a:r>
        </a:p>
      </dsp:txBody>
      <dsp:txXfrm>
        <a:off x="3877993" y="1054516"/>
        <a:ext cx="5494512" cy="644959"/>
      </dsp:txXfrm>
    </dsp:sp>
    <dsp:sp modelId="{951D32ED-81FA-4B77-8DFA-8B8BD9C7043E}">
      <dsp:nvSpPr>
        <dsp:cNvPr id="0" name=""/>
        <dsp:cNvSpPr/>
      </dsp:nvSpPr>
      <dsp:spPr>
        <a:xfrm>
          <a:off x="0" y="947023"/>
          <a:ext cx="3877994" cy="85994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If they ask to take time to THINK ABOUT IT</a:t>
          </a:r>
        </a:p>
      </dsp:txBody>
      <dsp:txXfrm>
        <a:off x="41979" y="989002"/>
        <a:ext cx="3794036" cy="775987"/>
      </dsp:txXfrm>
    </dsp:sp>
    <dsp:sp modelId="{B5711E0B-FA42-4314-A5A6-3005B97FC790}">
      <dsp:nvSpPr>
        <dsp:cNvPr id="0" name=""/>
        <dsp:cNvSpPr/>
      </dsp:nvSpPr>
      <dsp:spPr>
        <a:xfrm>
          <a:off x="3877993" y="1892963"/>
          <a:ext cx="5816991" cy="859945"/>
        </a:xfrm>
        <a:prstGeom prst="rightArrow">
          <a:avLst>
            <a:gd name="adj1" fmla="val 75000"/>
            <a:gd name="adj2" fmla="val 50000"/>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rPr>
            <a:t>Thank you! All donations to Campaign 100 are important. </a:t>
          </a:r>
        </a:p>
      </dsp:txBody>
      <dsp:txXfrm>
        <a:off x="3877993" y="2000456"/>
        <a:ext cx="5494512" cy="644959"/>
      </dsp:txXfrm>
    </dsp:sp>
    <dsp:sp modelId="{CA52D5CD-3A02-4577-81A8-C502BA40B6F2}">
      <dsp:nvSpPr>
        <dsp:cNvPr id="0" name=""/>
        <dsp:cNvSpPr/>
      </dsp:nvSpPr>
      <dsp:spPr>
        <a:xfrm>
          <a:off x="0" y="1892963"/>
          <a:ext cx="3877994" cy="85994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If they offer a SMALLER AMOUNT</a:t>
          </a:r>
        </a:p>
      </dsp:txBody>
      <dsp:txXfrm>
        <a:off x="41979" y="1934942"/>
        <a:ext cx="3794036" cy="775987"/>
      </dsp:txXfrm>
    </dsp:sp>
    <dsp:sp modelId="{382E3CD9-0BAA-46D5-9A34-D595B62A932C}">
      <dsp:nvSpPr>
        <dsp:cNvPr id="0" name=""/>
        <dsp:cNvSpPr/>
      </dsp:nvSpPr>
      <dsp:spPr>
        <a:xfrm>
          <a:off x="3877993" y="2838903"/>
          <a:ext cx="5816991" cy="859945"/>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rPr>
            <a:t>I understand. Are there any questions that I might be able to answer for you? Thank you for your consideration.</a:t>
          </a:r>
        </a:p>
      </dsp:txBody>
      <dsp:txXfrm>
        <a:off x="3877993" y="2946396"/>
        <a:ext cx="5494512" cy="644959"/>
      </dsp:txXfrm>
    </dsp:sp>
    <dsp:sp modelId="{5060BB64-68B4-4EE9-9192-8025F2ABD066}">
      <dsp:nvSpPr>
        <dsp:cNvPr id="0" name=""/>
        <dsp:cNvSpPr/>
      </dsp:nvSpPr>
      <dsp:spPr>
        <a:xfrm>
          <a:off x="0" y="2838903"/>
          <a:ext cx="3877994" cy="85994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If they say NO</a:t>
          </a:r>
        </a:p>
      </dsp:txBody>
      <dsp:txXfrm>
        <a:off x="41979" y="2880882"/>
        <a:ext cx="3794036" cy="7759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484F0-3F10-4B47-9170-972FA9611CC9}">
      <dsp:nvSpPr>
        <dsp:cNvPr id="0" name=""/>
        <dsp:cNvSpPr/>
      </dsp:nvSpPr>
      <dsp:spPr>
        <a:xfrm>
          <a:off x="4680" y="1091686"/>
          <a:ext cx="2203140" cy="850412"/>
        </a:xfrm>
        <a:prstGeom prst="chevron">
          <a:avLst>
            <a:gd name="adj" fmla="val 4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F2D390-1C3D-4B25-A45C-6023418529A4}">
      <dsp:nvSpPr>
        <dsp:cNvPr id="0" name=""/>
        <dsp:cNvSpPr/>
      </dsp:nvSpPr>
      <dsp:spPr>
        <a:xfrm>
          <a:off x="592185" y="1304289"/>
          <a:ext cx="1860429" cy="8504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Be creative</a:t>
          </a:r>
        </a:p>
      </dsp:txBody>
      <dsp:txXfrm>
        <a:off x="617093" y="1329197"/>
        <a:ext cx="1810613" cy="800596"/>
      </dsp:txXfrm>
    </dsp:sp>
    <dsp:sp modelId="{DEE0209C-1E91-46C8-92C7-6E7EAE81EBCD}">
      <dsp:nvSpPr>
        <dsp:cNvPr id="0" name=""/>
        <dsp:cNvSpPr/>
      </dsp:nvSpPr>
      <dsp:spPr>
        <a:xfrm>
          <a:off x="2521157" y="1091686"/>
          <a:ext cx="2203140" cy="850412"/>
        </a:xfrm>
        <a:prstGeom prst="chevron">
          <a:avLst>
            <a:gd name="adj" fmla="val 4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21CBCE-C096-42A5-81E2-461EA167A667}">
      <dsp:nvSpPr>
        <dsp:cNvPr id="0" name=""/>
        <dsp:cNvSpPr/>
      </dsp:nvSpPr>
      <dsp:spPr>
        <a:xfrm>
          <a:off x="3108661" y="1304289"/>
          <a:ext cx="1860429" cy="8504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Connect to the global causes</a:t>
          </a:r>
        </a:p>
      </dsp:txBody>
      <dsp:txXfrm>
        <a:off x="3133569" y="1329197"/>
        <a:ext cx="1810613" cy="800596"/>
      </dsp:txXfrm>
    </dsp:sp>
    <dsp:sp modelId="{9257B2F9-BEEF-42D6-81F8-571F5428B123}">
      <dsp:nvSpPr>
        <dsp:cNvPr id="0" name=""/>
        <dsp:cNvSpPr/>
      </dsp:nvSpPr>
      <dsp:spPr>
        <a:xfrm>
          <a:off x="5037633" y="1091686"/>
          <a:ext cx="2203140" cy="850412"/>
        </a:xfrm>
        <a:prstGeom prst="chevron">
          <a:avLst>
            <a:gd name="adj" fmla="val 4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8F5A94-B81D-498D-9E12-6E27190E2349}">
      <dsp:nvSpPr>
        <dsp:cNvPr id="0" name=""/>
        <dsp:cNvSpPr/>
      </dsp:nvSpPr>
      <dsp:spPr>
        <a:xfrm>
          <a:off x="5625137" y="1304289"/>
          <a:ext cx="1860429" cy="8504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Provide materials to take home</a:t>
          </a:r>
        </a:p>
      </dsp:txBody>
      <dsp:txXfrm>
        <a:off x="5650045" y="1329197"/>
        <a:ext cx="1810613" cy="800596"/>
      </dsp:txXfrm>
    </dsp:sp>
    <dsp:sp modelId="{FC8762D8-EE2A-43D7-9FFA-5A9397109BE9}">
      <dsp:nvSpPr>
        <dsp:cNvPr id="0" name=""/>
        <dsp:cNvSpPr/>
      </dsp:nvSpPr>
      <dsp:spPr>
        <a:xfrm>
          <a:off x="7554109" y="1091686"/>
          <a:ext cx="2203140" cy="850412"/>
        </a:xfrm>
        <a:prstGeom prst="chevron">
          <a:avLst>
            <a:gd name="adj" fmla="val 4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4AD1C5-8576-4997-A05A-6D59AB7AD9D6}">
      <dsp:nvSpPr>
        <dsp:cNvPr id="0" name=""/>
        <dsp:cNvSpPr/>
      </dsp:nvSpPr>
      <dsp:spPr>
        <a:xfrm>
          <a:off x="8141614" y="1304289"/>
          <a:ext cx="1860429" cy="8504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Invite other members to help</a:t>
          </a:r>
        </a:p>
      </dsp:txBody>
      <dsp:txXfrm>
        <a:off x="8166522" y="1329197"/>
        <a:ext cx="1810613" cy="8005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9C6F2-714A-4177-8B6D-87FD42264813}">
      <dsp:nvSpPr>
        <dsp:cNvPr id="0" name=""/>
        <dsp:cNvSpPr/>
      </dsp:nvSpPr>
      <dsp:spPr>
        <a:xfrm>
          <a:off x="3124" y="363713"/>
          <a:ext cx="2478832" cy="148729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Start with returning donors</a:t>
          </a:r>
        </a:p>
      </dsp:txBody>
      <dsp:txXfrm>
        <a:off x="3124" y="363713"/>
        <a:ext cx="2478832" cy="1487299"/>
      </dsp:txXfrm>
    </dsp:sp>
    <dsp:sp modelId="{863A96FA-0349-480A-A14F-81A34497571B}">
      <dsp:nvSpPr>
        <dsp:cNvPr id="0" name=""/>
        <dsp:cNvSpPr/>
      </dsp:nvSpPr>
      <dsp:spPr>
        <a:xfrm>
          <a:off x="2729840" y="363713"/>
          <a:ext cx="2478832" cy="1487299"/>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Connect with businesses linked to the Global Causes</a:t>
          </a:r>
        </a:p>
      </dsp:txBody>
      <dsp:txXfrm>
        <a:off x="2729840" y="363713"/>
        <a:ext cx="2478832" cy="1487299"/>
      </dsp:txXfrm>
    </dsp:sp>
    <dsp:sp modelId="{F871AA56-5E98-4FAB-A5A2-45693D995D7C}">
      <dsp:nvSpPr>
        <dsp:cNvPr id="0" name=""/>
        <dsp:cNvSpPr/>
      </dsp:nvSpPr>
      <dsp:spPr>
        <a:xfrm>
          <a:off x="5456556" y="363713"/>
          <a:ext cx="2478832" cy="1487299"/>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solidFill>
                <a:schemeClr val="tx1"/>
              </a:solidFill>
            </a:rPr>
            <a:t>Show the impact of LCIF in your local community</a:t>
          </a:r>
        </a:p>
      </dsp:txBody>
      <dsp:txXfrm>
        <a:off x="5456556" y="363713"/>
        <a:ext cx="2478832" cy="1487299"/>
      </dsp:txXfrm>
    </dsp:sp>
    <dsp:sp modelId="{74FA47B3-7F90-46AF-8577-CBBE57E73426}">
      <dsp:nvSpPr>
        <dsp:cNvPr id="0" name=""/>
        <dsp:cNvSpPr/>
      </dsp:nvSpPr>
      <dsp:spPr>
        <a:xfrm>
          <a:off x="8183271" y="363713"/>
          <a:ext cx="2478832" cy="1487299"/>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Ask your members or non-member friends if their employers will match their donations</a:t>
          </a:r>
        </a:p>
      </dsp:txBody>
      <dsp:txXfrm>
        <a:off x="8183271" y="363713"/>
        <a:ext cx="2478832" cy="1487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3E656-A5AE-4C20-B82C-887B9D96DD75}">
      <dsp:nvSpPr>
        <dsp:cNvPr id="0" name=""/>
        <dsp:cNvSpPr/>
      </dsp:nvSpPr>
      <dsp:spPr>
        <a:xfrm>
          <a:off x="-3525136" y="-541861"/>
          <a:ext cx="4202684" cy="4202684"/>
        </a:xfrm>
        <a:prstGeom prst="blockArc">
          <a:avLst>
            <a:gd name="adj1" fmla="val 18900000"/>
            <a:gd name="adj2" fmla="val 2700000"/>
            <a:gd name="adj3" fmla="val 514"/>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3F3151-CA90-4C14-B391-E1694F1A88EA}">
      <dsp:nvSpPr>
        <dsp:cNvPr id="0" name=""/>
        <dsp:cNvSpPr/>
      </dsp:nvSpPr>
      <dsp:spPr>
        <a:xfrm>
          <a:off x="355223" y="239785"/>
          <a:ext cx="8799315" cy="47982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63500" rIns="63500" bIns="63500" numCol="1" spcCol="1270" anchor="ctr" anchorCtr="0">
          <a:noAutofit/>
        </a:bodyPr>
        <a:lstStyle/>
        <a:p>
          <a:pPr lvl="0" algn="l" defTabSz="1111250">
            <a:lnSpc>
              <a:spcPct val="90000"/>
            </a:lnSpc>
            <a:spcBef>
              <a:spcPct val="0"/>
            </a:spcBef>
            <a:spcAft>
              <a:spcPct val="35000"/>
            </a:spcAft>
          </a:pPr>
          <a:r>
            <a:rPr lang="en-US" sz="2500" kern="1200" dirty="0">
              <a:solidFill>
                <a:schemeClr val="tx1"/>
              </a:solidFill>
            </a:rPr>
            <a:t>Know your reasons for serving</a:t>
          </a:r>
        </a:p>
      </dsp:txBody>
      <dsp:txXfrm>
        <a:off x="355223" y="239785"/>
        <a:ext cx="8799315" cy="479821"/>
      </dsp:txXfrm>
    </dsp:sp>
    <dsp:sp modelId="{81874B5E-30BC-4F15-A4EF-A313544AB17F}">
      <dsp:nvSpPr>
        <dsp:cNvPr id="0" name=""/>
        <dsp:cNvSpPr/>
      </dsp:nvSpPr>
      <dsp:spPr>
        <a:xfrm>
          <a:off x="55335" y="179808"/>
          <a:ext cx="599776" cy="59977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B38D1D-2C6A-4B42-B5BA-5FDD39136E9D}">
      <dsp:nvSpPr>
        <dsp:cNvPr id="0" name=""/>
        <dsp:cNvSpPr/>
      </dsp:nvSpPr>
      <dsp:spPr>
        <a:xfrm>
          <a:off x="630316" y="959642"/>
          <a:ext cx="8524223" cy="479821"/>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63500" rIns="63500" bIns="63500" numCol="1" spcCol="1270" anchor="ctr" anchorCtr="0">
          <a:noAutofit/>
        </a:bodyPr>
        <a:lstStyle/>
        <a:p>
          <a:pPr lvl="0" algn="l" defTabSz="1111250">
            <a:lnSpc>
              <a:spcPct val="90000"/>
            </a:lnSpc>
            <a:spcBef>
              <a:spcPct val="0"/>
            </a:spcBef>
            <a:spcAft>
              <a:spcPct val="35000"/>
            </a:spcAft>
          </a:pPr>
          <a:r>
            <a:rPr lang="en-US" sz="2500" kern="1200" dirty="0">
              <a:solidFill>
                <a:schemeClr val="tx1"/>
              </a:solidFill>
            </a:rPr>
            <a:t>Identify which global causes you’re most passionate about</a:t>
          </a:r>
        </a:p>
      </dsp:txBody>
      <dsp:txXfrm>
        <a:off x="630316" y="959642"/>
        <a:ext cx="8524223" cy="479821"/>
      </dsp:txXfrm>
    </dsp:sp>
    <dsp:sp modelId="{D10ABE3B-FC78-41A1-84D1-F6EBC661CBC1}">
      <dsp:nvSpPr>
        <dsp:cNvPr id="0" name=""/>
        <dsp:cNvSpPr/>
      </dsp:nvSpPr>
      <dsp:spPr>
        <a:xfrm>
          <a:off x="330427" y="899664"/>
          <a:ext cx="599776" cy="599776"/>
        </a:xfrm>
        <a:prstGeom prst="ellipse">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CBE9B0-6168-4689-B9DA-C92983868EF2}">
      <dsp:nvSpPr>
        <dsp:cNvPr id="0" name=""/>
        <dsp:cNvSpPr/>
      </dsp:nvSpPr>
      <dsp:spPr>
        <a:xfrm>
          <a:off x="630316" y="1679498"/>
          <a:ext cx="8524223" cy="479821"/>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63500" rIns="63500" bIns="63500" numCol="1" spcCol="1270" anchor="ctr" anchorCtr="0">
          <a:noAutofit/>
        </a:bodyPr>
        <a:lstStyle/>
        <a:p>
          <a:pPr lvl="0" algn="l" defTabSz="1111250">
            <a:lnSpc>
              <a:spcPct val="90000"/>
            </a:lnSpc>
            <a:spcBef>
              <a:spcPct val="0"/>
            </a:spcBef>
            <a:spcAft>
              <a:spcPct val="35000"/>
            </a:spcAft>
          </a:pPr>
          <a:r>
            <a:rPr lang="en-US" sz="2500" kern="1200" dirty="0">
              <a:solidFill>
                <a:schemeClr val="tx1"/>
              </a:solidFill>
            </a:rPr>
            <a:t>Understand the impact of LCIF in your community</a:t>
          </a:r>
        </a:p>
      </dsp:txBody>
      <dsp:txXfrm>
        <a:off x="630316" y="1679498"/>
        <a:ext cx="8524223" cy="479821"/>
      </dsp:txXfrm>
    </dsp:sp>
    <dsp:sp modelId="{9189CF2B-CADA-4296-A645-9E98222BC53C}">
      <dsp:nvSpPr>
        <dsp:cNvPr id="0" name=""/>
        <dsp:cNvSpPr/>
      </dsp:nvSpPr>
      <dsp:spPr>
        <a:xfrm>
          <a:off x="330427" y="1619521"/>
          <a:ext cx="599776" cy="599776"/>
        </a:xfrm>
        <a:prstGeom prst="ellipse">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0707B3-7F48-4332-96F5-CE75A5323F81}">
      <dsp:nvSpPr>
        <dsp:cNvPr id="0" name=""/>
        <dsp:cNvSpPr/>
      </dsp:nvSpPr>
      <dsp:spPr>
        <a:xfrm>
          <a:off x="355223" y="2399355"/>
          <a:ext cx="8799315" cy="479821"/>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63500" rIns="63500" bIns="63500" numCol="1" spcCol="1270" anchor="ctr" anchorCtr="0">
          <a:noAutofit/>
        </a:bodyPr>
        <a:lstStyle/>
        <a:p>
          <a:pPr lvl="0" algn="l" defTabSz="1111250">
            <a:lnSpc>
              <a:spcPct val="90000"/>
            </a:lnSpc>
            <a:spcBef>
              <a:spcPct val="0"/>
            </a:spcBef>
            <a:spcAft>
              <a:spcPct val="35000"/>
            </a:spcAft>
          </a:pPr>
          <a:r>
            <a:rPr lang="en-US" sz="2500" kern="1200" dirty="0">
              <a:solidFill>
                <a:schemeClr val="tx1"/>
              </a:solidFill>
            </a:rPr>
            <a:t>Practice and prepare</a:t>
          </a:r>
        </a:p>
      </dsp:txBody>
      <dsp:txXfrm>
        <a:off x="355223" y="2399355"/>
        <a:ext cx="8799315" cy="479821"/>
      </dsp:txXfrm>
    </dsp:sp>
    <dsp:sp modelId="{D857E12C-F86C-4FF7-91D4-37B1183827B8}">
      <dsp:nvSpPr>
        <dsp:cNvPr id="0" name=""/>
        <dsp:cNvSpPr/>
      </dsp:nvSpPr>
      <dsp:spPr>
        <a:xfrm>
          <a:off x="55335" y="2339377"/>
          <a:ext cx="599776" cy="599776"/>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9F3F8-BC85-4842-96EB-F52C5FE40706}">
      <dsp:nvSpPr>
        <dsp:cNvPr id="0" name=""/>
        <dsp:cNvSpPr/>
      </dsp:nvSpPr>
      <dsp:spPr>
        <a:xfrm>
          <a:off x="10078" y="405403"/>
          <a:ext cx="1506156" cy="903693"/>
        </a:xfrm>
        <a:prstGeom prst="round2Diag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None/>
          </a:pPr>
          <a:r>
            <a:rPr lang="en-US" sz="1800" b="1" kern="1200">
              <a:solidFill>
                <a:schemeClr val="tx1"/>
              </a:solidFill>
              <a:latin typeface="Calibri" panose="020F0502020204030204" pitchFamily="34" charset="0"/>
              <a:ea typeface="+mn-ea"/>
              <a:cs typeface="+mn-cs"/>
            </a:rPr>
            <a:t>Videos</a:t>
          </a:r>
        </a:p>
      </dsp:txBody>
      <dsp:txXfrm>
        <a:off x="54193" y="449518"/>
        <a:ext cx="1417926" cy="815463"/>
      </dsp:txXfrm>
    </dsp:sp>
    <dsp:sp modelId="{C126AE9A-12FE-4C71-A76D-B2C2746C3182}">
      <dsp:nvSpPr>
        <dsp:cNvPr id="0" name=""/>
        <dsp:cNvSpPr/>
      </dsp:nvSpPr>
      <dsp:spPr>
        <a:xfrm>
          <a:off x="1666850" y="405403"/>
          <a:ext cx="1506156" cy="903693"/>
        </a:xfrm>
        <a:prstGeom prst="round2Diag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None/>
          </a:pPr>
          <a:r>
            <a:rPr lang="en-US" sz="1800" b="1" kern="1200">
              <a:solidFill>
                <a:schemeClr val="tx1"/>
              </a:solidFill>
              <a:latin typeface="Calibri" panose="020F0502020204030204" pitchFamily="34" charset="0"/>
              <a:ea typeface="+mn-ea"/>
              <a:cs typeface="+mn-cs"/>
            </a:rPr>
            <a:t>PowerPoints</a:t>
          </a:r>
        </a:p>
      </dsp:txBody>
      <dsp:txXfrm>
        <a:off x="1710965" y="449518"/>
        <a:ext cx="1417926" cy="815463"/>
      </dsp:txXfrm>
    </dsp:sp>
    <dsp:sp modelId="{6D36D6D4-9114-40DC-8DBA-E32DAF3E0284}">
      <dsp:nvSpPr>
        <dsp:cNvPr id="0" name=""/>
        <dsp:cNvSpPr/>
      </dsp:nvSpPr>
      <dsp:spPr>
        <a:xfrm>
          <a:off x="3323622" y="405403"/>
          <a:ext cx="1506156" cy="903693"/>
        </a:xfrm>
        <a:prstGeom prst="round2Diag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None/>
          </a:pPr>
          <a:r>
            <a:rPr lang="en-US" sz="1800" b="1" kern="1200">
              <a:solidFill>
                <a:schemeClr val="tx1"/>
              </a:solidFill>
              <a:latin typeface="Calibri" panose="020F0502020204030204" pitchFamily="34" charset="0"/>
              <a:ea typeface="+mn-ea"/>
              <a:cs typeface="+mn-cs"/>
            </a:rPr>
            <a:t>Brochures</a:t>
          </a:r>
        </a:p>
      </dsp:txBody>
      <dsp:txXfrm>
        <a:off x="3367737" y="449518"/>
        <a:ext cx="1417926" cy="815463"/>
      </dsp:txXfrm>
    </dsp:sp>
    <dsp:sp modelId="{E10CA3C0-980C-4C8D-B48F-7080A207F4AA}">
      <dsp:nvSpPr>
        <dsp:cNvPr id="0" name=""/>
        <dsp:cNvSpPr/>
      </dsp:nvSpPr>
      <dsp:spPr>
        <a:xfrm>
          <a:off x="4980394" y="405403"/>
          <a:ext cx="1506156" cy="903693"/>
        </a:xfrm>
        <a:prstGeom prst="round2Diag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None/>
          </a:pPr>
          <a:r>
            <a:rPr lang="en-US" sz="1800" b="1" kern="1200">
              <a:solidFill>
                <a:schemeClr val="tx1"/>
              </a:solidFill>
              <a:latin typeface="Calibri" panose="020F0502020204030204" pitchFamily="34" charset="0"/>
              <a:ea typeface="+mn-ea"/>
              <a:cs typeface="+mn-cs"/>
            </a:rPr>
            <a:t>Pocket guides</a:t>
          </a:r>
        </a:p>
      </dsp:txBody>
      <dsp:txXfrm>
        <a:off x="5024509" y="449518"/>
        <a:ext cx="1417926" cy="815463"/>
      </dsp:txXfrm>
    </dsp:sp>
    <dsp:sp modelId="{91FD3156-A8E5-4824-B3E6-4A9B8D8955D2}">
      <dsp:nvSpPr>
        <dsp:cNvPr id="0" name=""/>
        <dsp:cNvSpPr/>
      </dsp:nvSpPr>
      <dsp:spPr>
        <a:xfrm>
          <a:off x="6637166" y="405403"/>
          <a:ext cx="1506156" cy="903693"/>
        </a:xfrm>
        <a:prstGeom prst="round2Diag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None/>
          </a:pPr>
          <a:r>
            <a:rPr lang="en-US" sz="1800" b="1" kern="1200">
              <a:solidFill>
                <a:schemeClr val="tx1"/>
              </a:solidFill>
              <a:latin typeface="Calibri" panose="020F0502020204030204" pitchFamily="34" charset="0"/>
              <a:ea typeface="+mn-ea"/>
              <a:cs typeface="+mn-cs"/>
            </a:rPr>
            <a:t>Pledge cards</a:t>
          </a:r>
        </a:p>
      </dsp:txBody>
      <dsp:txXfrm>
        <a:off x="6681281" y="449518"/>
        <a:ext cx="1417926" cy="815463"/>
      </dsp:txXfrm>
    </dsp:sp>
    <dsp:sp modelId="{E5C6B598-167D-4578-94D5-9D82B2D80CC7}">
      <dsp:nvSpPr>
        <dsp:cNvPr id="0" name=""/>
        <dsp:cNvSpPr/>
      </dsp:nvSpPr>
      <dsp:spPr>
        <a:xfrm>
          <a:off x="8293939" y="405403"/>
          <a:ext cx="1506156" cy="903693"/>
        </a:xfrm>
        <a:prstGeom prst="round2Diag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Grants histories</a:t>
          </a:r>
          <a:endParaRPr lang="en-US" sz="1800" b="1" kern="1200" dirty="0">
            <a:solidFill>
              <a:schemeClr val="tx1"/>
            </a:solidFill>
          </a:endParaRPr>
        </a:p>
      </dsp:txBody>
      <dsp:txXfrm>
        <a:off x="8338054" y="449518"/>
        <a:ext cx="1417926" cy="815463"/>
      </dsp:txXfrm>
    </dsp:sp>
    <dsp:sp modelId="{78C5A6D2-167E-4953-922F-8579F12E2F65}">
      <dsp:nvSpPr>
        <dsp:cNvPr id="0" name=""/>
        <dsp:cNvSpPr/>
      </dsp:nvSpPr>
      <dsp:spPr>
        <a:xfrm>
          <a:off x="9950711" y="405403"/>
          <a:ext cx="1506156" cy="903693"/>
        </a:xfrm>
        <a:prstGeom prst="round2Diag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LCIF blog</a:t>
          </a:r>
          <a:endParaRPr lang="en-US" sz="1800" b="1" kern="1200" dirty="0">
            <a:solidFill>
              <a:schemeClr val="tx1"/>
            </a:solidFill>
          </a:endParaRPr>
        </a:p>
      </dsp:txBody>
      <dsp:txXfrm>
        <a:off x="9994826" y="449518"/>
        <a:ext cx="1417926" cy="8154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C260E-DA33-435A-B17A-B13BB579E6F6}">
      <dsp:nvSpPr>
        <dsp:cNvPr id="0" name=""/>
        <dsp:cNvSpPr/>
      </dsp:nvSpPr>
      <dsp:spPr>
        <a:xfrm>
          <a:off x="4345" y="994190"/>
          <a:ext cx="1900086" cy="114005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solidFill>
                <a:schemeClr val="tx1"/>
              </a:solidFill>
            </a:rPr>
            <a:t>Individual member support</a:t>
          </a:r>
        </a:p>
      </dsp:txBody>
      <dsp:txXfrm>
        <a:off x="37736" y="1027581"/>
        <a:ext cx="1833304" cy="1073270"/>
      </dsp:txXfrm>
    </dsp:sp>
    <dsp:sp modelId="{45E8D236-930E-423A-AAC1-3BD27EA71493}">
      <dsp:nvSpPr>
        <dsp:cNvPr id="0" name=""/>
        <dsp:cNvSpPr/>
      </dsp:nvSpPr>
      <dsp:spPr>
        <a:xfrm>
          <a:off x="2094441" y="1328605"/>
          <a:ext cx="402818" cy="47122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solidFill>
              <a:schemeClr val="tx1"/>
            </a:solidFill>
          </a:endParaRPr>
        </a:p>
      </dsp:txBody>
      <dsp:txXfrm>
        <a:off x="2094441" y="1422849"/>
        <a:ext cx="281973" cy="282733"/>
      </dsp:txXfrm>
    </dsp:sp>
    <dsp:sp modelId="{05835DFB-DE56-4E24-83BA-C73046EC69F4}">
      <dsp:nvSpPr>
        <dsp:cNvPr id="0" name=""/>
        <dsp:cNvSpPr/>
      </dsp:nvSpPr>
      <dsp:spPr>
        <a:xfrm>
          <a:off x="2664467" y="994190"/>
          <a:ext cx="1900086" cy="1140052"/>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solidFill>
                <a:schemeClr val="tx1"/>
              </a:solidFill>
            </a:rPr>
            <a:t>Fundraising event(s)</a:t>
          </a:r>
        </a:p>
      </dsp:txBody>
      <dsp:txXfrm>
        <a:off x="2697858" y="1027581"/>
        <a:ext cx="1833304" cy="1073270"/>
      </dsp:txXfrm>
    </dsp:sp>
    <dsp:sp modelId="{948EB486-B670-4A7D-A2BE-411CFAB94752}">
      <dsp:nvSpPr>
        <dsp:cNvPr id="0" name=""/>
        <dsp:cNvSpPr/>
      </dsp:nvSpPr>
      <dsp:spPr>
        <a:xfrm>
          <a:off x="4754563" y="1328605"/>
          <a:ext cx="402818" cy="471221"/>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solidFill>
              <a:schemeClr val="tx1"/>
            </a:solidFill>
          </a:endParaRPr>
        </a:p>
      </dsp:txBody>
      <dsp:txXfrm>
        <a:off x="4754563" y="1422849"/>
        <a:ext cx="281973" cy="282733"/>
      </dsp:txXfrm>
    </dsp:sp>
    <dsp:sp modelId="{C1D276BE-B8FE-4FAC-963C-FC45B7CEA257}">
      <dsp:nvSpPr>
        <dsp:cNvPr id="0" name=""/>
        <dsp:cNvSpPr/>
      </dsp:nvSpPr>
      <dsp:spPr>
        <a:xfrm>
          <a:off x="5324589" y="994190"/>
          <a:ext cx="1900086" cy="1140052"/>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solidFill>
                <a:schemeClr val="tx1"/>
              </a:solidFill>
            </a:rPr>
            <a:t>Club treasury gift</a:t>
          </a:r>
        </a:p>
      </dsp:txBody>
      <dsp:txXfrm>
        <a:off x="5357980" y="1027581"/>
        <a:ext cx="1833304" cy="1073270"/>
      </dsp:txXfrm>
    </dsp:sp>
    <dsp:sp modelId="{BB60B391-4770-4914-A859-2FFB6C22A916}">
      <dsp:nvSpPr>
        <dsp:cNvPr id="0" name=""/>
        <dsp:cNvSpPr/>
      </dsp:nvSpPr>
      <dsp:spPr>
        <a:xfrm>
          <a:off x="7414685" y="1328605"/>
          <a:ext cx="402818" cy="471221"/>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solidFill>
              <a:schemeClr val="tx1"/>
            </a:solidFill>
          </a:endParaRPr>
        </a:p>
      </dsp:txBody>
      <dsp:txXfrm>
        <a:off x="7414685" y="1422849"/>
        <a:ext cx="281973" cy="282733"/>
      </dsp:txXfrm>
    </dsp:sp>
    <dsp:sp modelId="{AF2110A3-3543-46D8-8D60-D407F9B8F379}">
      <dsp:nvSpPr>
        <dsp:cNvPr id="0" name=""/>
        <dsp:cNvSpPr/>
      </dsp:nvSpPr>
      <dsp:spPr>
        <a:xfrm>
          <a:off x="7984711" y="994190"/>
          <a:ext cx="1900086" cy="114005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solidFill>
                <a:schemeClr val="tx1"/>
              </a:solidFill>
            </a:rPr>
            <a:t>Local businesses and non-Lions</a:t>
          </a:r>
        </a:p>
      </dsp:txBody>
      <dsp:txXfrm>
        <a:off x="8018102" y="1027581"/>
        <a:ext cx="1833304" cy="10732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503BB-4ABE-4341-AB49-DC5B058FE1C2}">
      <dsp:nvSpPr>
        <dsp:cNvPr id="0" name=""/>
        <dsp:cNvSpPr/>
      </dsp:nvSpPr>
      <dsp:spPr>
        <a:xfrm>
          <a:off x="726324" y="0"/>
          <a:ext cx="8231678" cy="400991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B6E89C-F3D2-4D29-9CF7-72B9A61A0F7C}">
      <dsp:nvSpPr>
        <dsp:cNvPr id="0" name=""/>
        <dsp:cNvSpPr/>
      </dsp:nvSpPr>
      <dsp:spPr>
        <a:xfrm>
          <a:off x="251329" y="1202972"/>
          <a:ext cx="2905298" cy="160396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a:solidFill>
                <a:schemeClr val="tx1"/>
              </a:solidFill>
            </a:rPr>
            <a:t>US$2 a week</a:t>
          </a:r>
        </a:p>
      </dsp:txBody>
      <dsp:txXfrm>
        <a:off x="329628" y="1281271"/>
        <a:ext cx="2748700" cy="1447366"/>
      </dsp:txXfrm>
    </dsp:sp>
    <dsp:sp modelId="{B498E256-D15F-4508-9AAA-A5365027AFD5}">
      <dsp:nvSpPr>
        <dsp:cNvPr id="0" name=""/>
        <dsp:cNvSpPr/>
      </dsp:nvSpPr>
      <dsp:spPr>
        <a:xfrm>
          <a:off x="3389514" y="1202972"/>
          <a:ext cx="2905298" cy="160396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a:solidFill>
                <a:schemeClr val="tx1"/>
              </a:solidFill>
            </a:rPr>
            <a:t>US$100 a year</a:t>
          </a:r>
        </a:p>
      </dsp:txBody>
      <dsp:txXfrm>
        <a:off x="3467813" y="1281271"/>
        <a:ext cx="2748700" cy="1447366"/>
      </dsp:txXfrm>
    </dsp:sp>
    <dsp:sp modelId="{93E00E2A-B49C-47F8-A8AA-595BB2586A8C}">
      <dsp:nvSpPr>
        <dsp:cNvPr id="0" name=""/>
        <dsp:cNvSpPr/>
      </dsp:nvSpPr>
      <dsp:spPr>
        <a:xfrm>
          <a:off x="6527700" y="1202972"/>
          <a:ext cx="2905298" cy="160396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a:solidFill>
                <a:schemeClr val="tx1"/>
              </a:solidFill>
            </a:rPr>
            <a:t>US$300 total gift</a:t>
          </a:r>
        </a:p>
      </dsp:txBody>
      <dsp:txXfrm>
        <a:off x="6605999" y="1281271"/>
        <a:ext cx="2748700" cy="14473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65C4C-14D1-420A-AD82-B2F06447E48E}">
      <dsp:nvSpPr>
        <dsp:cNvPr id="0" name=""/>
        <dsp:cNvSpPr/>
      </dsp:nvSpPr>
      <dsp:spPr>
        <a:xfrm>
          <a:off x="-4660252" y="-714429"/>
          <a:ext cx="5551120" cy="5551120"/>
        </a:xfrm>
        <a:prstGeom prst="blockArc">
          <a:avLst>
            <a:gd name="adj1" fmla="val 18900000"/>
            <a:gd name="adj2" fmla="val 2700000"/>
            <a:gd name="adj3" fmla="val 38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E08ED4-14BC-42E1-B9A7-2A9544E9B7EF}">
      <dsp:nvSpPr>
        <dsp:cNvPr id="0" name=""/>
        <dsp:cNvSpPr/>
      </dsp:nvSpPr>
      <dsp:spPr>
        <a:xfrm>
          <a:off x="466596" y="316919"/>
          <a:ext cx="7605297" cy="63416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53340" rIns="53340" bIns="53340" numCol="1" spcCol="1270" anchor="ctr" anchorCtr="0">
          <a:noAutofit/>
        </a:bodyPr>
        <a:lstStyle/>
        <a:p>
          <a:pPr lvl="0" algn="l" defTabSz="933450">
            <a:lnSpc>
              <a:spcPct val="90000"/>
            </a:lnSpc>
            <a:spcBef>
              <a:spcPct val="0"/>
            </a:spcBef>
            <a:spcAft>
              <a:spcPct val="35000"/>
            </a:spcAft>
          </a:pPr>
          <a:r>
            <a:rPr lang="en-US" sz="2100" kern="1200" dirty="0">
              <a:solidFill>
                <a:schemeClr val="tx1"/>
              </a:solidFill>
            </a:rPr>
            <a:t>100% member participation</a:t>
          </a:r>
        </a:p>
      </dsp:txBody>
      <dsp:txXfrm>
        <a:off x="466596" y="316919"/>
        <a:ext cx="7605297" cy="634168"/>
      </dsp:txXfrm>
    </dsp:sp>
    <dsp:sp modelId="{6071BEEC-F20F-41C1-88E9-7D7779737515}">
      <dsp:nvSpPr>
        <dsp:cNvPr id="0" name=""/>
        <dsp:cNvSpPr/>
      </dsp:nvSpPr>
      <dsp:spPr>
        <a:xfrm>
          <a:off x="70240" y="237648"/>
          <a:ext cx="792710" cy="79271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F9F840-7C54-4634-8594-29D735A7D828}">
      <dsp:nvSpPr>
        <dsp:cNvPr id="0" name=""/>
        <dsp:cNvSpPr/>
      </dsp:nvSpPr>
      <dsp:spPr>
        <a:xfrm>
          <a:off x="830179" y="1268337"/>
          <a:ext cx="7241713" cy="634168"/>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53340" rIns="53340" bIns="53340" numCol="1" spcCol="1270" anchor="ctr" anchorCtr="0">
          <a:noAutofit/>
        </a:bodyPr>
        <a:lstStyle/>
        <a:p>
          <a:pPr lvl="0" algn="l" defTabSz="933450">
            <a:lnSpc>
              <a:spcPct val="90000"/>
            </a:lnSpc>
            <a:spcBef>
              <a:spcPct val="0"/>
            </a:spcBef>
            <a:spcAft>
              <a:spcPct val="35000"/>
            </a:spcAft>
          </a:pPr>
          <a:r>
            <a:rPr lang="en-US" sz="2100" kern="1200" dirty="0">
              <a:solidFill>
                <a:schemeClr val="tx1"/>
              </a:solidFill>
            </a:rPr>
            <a:t>100% member participation of at least US$100 per member</a:t>
          </a:r>
        </a:p>
      </dsp:txBody>
      <dsp:txXfrm>
        <a:off x="830179" y="1268337"/>
        <a:ext cx="7241713" cy="634168"/>
      </dsp:txXfrm>
    </dsp:sp>
    <dsp:sp modelId="{2A77B2B8-BDAB-4910-9246-509A4FDCEE5F}">
      <dsp:nvSpPr>
        <dsp:cNvPr id="0" name=""/>
        <dsp:cNvSpPr/>
      </dsp:nvSpPr>
      <dsp:spPr>
        <a:xfrm>
          <a:off x="433824" y="1189066"/>
          <a:ext cx="792710" cy="792710"/>
        </a:xfrm>
        <a:prstGeom prst="ellipse">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DFD37D-79BD-4A9B-B8D3-498FF874E904}">
      <dsp:nvSpPr>
        <dsp:cNvPr id="0" name=""/>
        <dsp:cNvSpPr/>
      </dsp:nvSpPr>
      <dsp:spPr>
        <a:xfrm>
          <a:off x="830179" y="2219755"/>
          <a:ext cx="7241713" cy="634168"/>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53340" rIns="53340" bIns="53340" numCol="1" spcCol="1270" anchor="ctr" anchorCtr="0">
          <a:noAutofit/>
        </a:bodyPr>
        <a:lstStyle/>
        <a:p>
          <a:pPr lvl="0" algn="l" defTabSz="933450">
            <a:lnSpc>
              <a:spcPct val="90000"/>
            </a:lnSpc>
            <a:spcBef>
              <a:spcPct val="0"/>
            </a:spcBef>
            <a:spcAft>
              <a:spcPct val="35000"/>
            </a:spcAft>
          </a:pPr>
          <a:r>
            <a:rPr lang="en-US" sz="2100" kern="1200" dirty="0">
              <a:solidFill>
                <a:schemeClr val="tx1"/>
              </a:solidFill>
            </a:rPr>
            <a:t>Make a club treasury gift or host a fundraising event</a:t>
          </a:r>
        </a:p>
      </dsp:txBody>
      <dsp:txXfrm>
        <a:off x="830179" y="2219755"/>
        <a:ext cx="7241713" cy="634168"/>
      </dsp:txXfrm>
    </dsp:sp>
    <dsp:sp modelId="{EFF51B24-7BBD-492D-BFDE-661596C0D13A}">
      <dsp:nvSpPr>
        <dsp:cNvPr id="0" name=""/>
        <dsp:cNvSpPr/>
      </dsp:nvSpPr>
      <dsp:spPr>
        <a:xfrm>
          <a:off x="433824" y="2140484"/>
          <a:ext cx="792710" cy="792710"/>
        </a:xfrm>
        <a:prstGeom prst="ellipse">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5964BD-FDEF-46D7-924E-13433BB501C2}">
      <dsp:nvSpPr>
        <dsp:cNvPr id="0" name=""/>
        <dsp:cNvSpPr/>
      </dsp:nvSpPr>
      <dsp:spPr>
        <a:xfrm>
          <a:off x="466596" y="3171173"/>
          <a:ext cx="7605297" cy="63416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53340" rIns="53340" bIns="53340" numCol="1" spcCol="1270" anchor="ctr" anchorCtr="0">
          <a:noAutofit/>
        </a:bodyPr>
        <a:lstStyle/>
        <a:p>
          <a:pPr lvl="0" algn="l" defTabSz="933450">
            <a:lnSpc>
              <a:spcPct val="90000"/>
            </a:lnSpc>
            <a:spcBef>
              <a:spcPct val="0"/>
            </a:spcBef>
            <a:spcAft>
              <a:spcPct val="35000"/>
            </a:spcAft>
          </a:pPr>
          <a:r>
            <a:rPr lang="en-US" sz="2100" kern="1200" dirty="0">
              <a:solidFill>
                <a:schemeClr val="tx1"/>
              </a:solidFill>
            </a:rPr>
            <a:t>Become a Model Club</a:t>
          </a:r>
        </a:p>
      </dsp:txBody>
      <dsp:txXfrm>
        <a:off x="466596" y="3171173"/>
        <a:ext cx="7605297" cy="634168"/>
      </dsp:txXfrm>
    </dsp:sp>
    <dsp:sp modelId="{BB573529-54D1-48C4-8288-9ADC53E43CF6}">
      <dsp:nvSpPr>
        <dsp:cNvPr id="0" name=""/>
        <dsp:cNvSpPr/>
      </dsp:nvSpPr>
      <dsp:spPr>
        <a:xfrm>
          <a:off x="70240" y="3091902"/>
          <a:ext cx="792710" cy="792710"/>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B346A-9622-4B78-98B4-4EDD7DC225CB}">
      <dsp:nvSpPr>
        <dsp:cNvPr id="0" name=""/>
        <dsp:cNvSpPr/>
      </dsp:nvSpPr>
      <dsp:spPr>
        <a:xfrm>
          <a:off x="0" y="640233"/>
          <a:ext cx="2732087" cy="16392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solidFill>
                <a:schemeClr val="tx1"/>
              </a:solidFill>
            </a:rPr>
            <a:t>All funds raised since July 1, 2017 count!</a:t>
          </a:r>
        </a:p>
      </dsp:txBody>
      <dsp:txXfrm>
        <a:off x="0" y="640233"/>
        <a:ext cx="2732087" cy="1639252"/>
      </dsp:txXfrm>
    </dsp:sp>
    <dsp:sp modelId="{7EA57059-2EEC-4DA4-B39C-6C52DC4026AA}">
      <dsp:nvSpPr>
        <dsp:cNvPr id="0" name=""/>
        <dsp:cNvSpPr/>
      </dsp:nvSpPr>
      <dsp:spPr>
        <a:xfrm>
          <a:off x="3005296" y="640233"/>
          <a:ext cx="2732087" cy="1639252"/>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solidFill>
                <a:schemeClr val="tx1"/>
              </a:solidFill>
            </a:rPr>
            <a:t>All funds raised from all sources count</a:t>
          </a:r>
        </a:p>
      </dsp:txBody>
      <dsp:txXfrm>
        <a:off x="3005296" y="640233"/>
        <a:ext cx="2732087" cy="1639252"/>
      </dsp:txXfrm>
    </dsp:sp>
    <dsp:sp modelId="{453813BD-ED65-43B8-8146-0D27DB7D8790}">
      <dsp:nvSpPr>
        <dsp:cNvPr id="0" name=""/>
        <dsp:cNvSpPr/>
      </dsp:nvSpPr>
      <dsp:spPr>
        <a:xfrm>
          <a:off x="6010593" y="640233"/>
          <a:ext cx="2732087" cy="163925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solidFill>
                <a:schemeClr val="tx1"/>
              </a:solidFill>
            </a:rPr>
            <a:t>Your club has until June 30, 2022 to achieve your goal</a:t>
          </a:r>
        </a:p>
      </dsp:txBody>
      <dsp:txXfrm>
        <a:off x="6010593" y="640233"/>
        <a:ext cx="2732087" cy="16392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DB925-DFD7-4B8F-A9B0-845108295A13}">
      <dsp:nvSpPr>
        <dsp:cNvPr id="0" name=""/>
        <dsp:cNvSpPr/>
      </dsp:nvSpPr>
      <dsp:spPr>
        <a:xfrm>
          <a:off x="3098" y="252259"/>
          <a:ext cx="3775047" cy="1510018"/>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a:solidFill>
                <a:schemeClr val="tx1"/>
              </a:solidFill>
              <a:latin typeface="+mn-lt"/>
              <a:ea typeface="+mn-ea"/>
              <a:cs typeface="+mn-cs"/>
            </a:rPr>
            <a:t>Commitment to participate: </a:t>
          </a:r>
          <a:r>
            <a:rPr lang="en-US" sz="1800" kern="1200">
              <a:solidFill>
                <a:schemeClr val="tx1"/>
              </a:solidFill>
              <a:latin typeface="+mn-lt"/>
              <a:ea typeface="+mn-ea"/>
              <a:cs typeface="+mn-cs"/>
            </a:rPr>
            <a:t>written and public recognition</a:t>
          </a:r>
          <a:endParaRPr lang="en-US" sz="1800" kern="1200" dirty="0">
            <a:solidFill>
              <a:schemeClr val="tx1"/>
            </a:solidFill>
            <a:latin typeface="+mn-lt"/>
            <a:ea typeface="+mn-ea"/>
            <a:cs typeface="+mn-cs"/>
          </a:endParaRPr>
        </a:p>
      </dsp:txBody>
      <dsp:txXfrm>
        <a:off x="758107" y="252259"/>
        <a:ext cx="2265029" cy="1510018"/>
      </dsp:txXfrm>
    </dsp:sp>
    <dsp:sp modelId="{2EDF0122-C124-4837-8DB4-109670B93DAE}">
      <dsp:nvSpPr>
        <dsp:cNvPr id="0" name=""/>
        <dsp:cNvSpPr/>
      </dsp:nvSpPr>
      <dsp:spPr>
        <a:xfrm>
          <a:off x="3400640" y="252259"/>
          <a:ext cx="3775047" cy="1510018"/>
        </a:xfrm>
        <a:prstGeom prst="chevr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a:solidFill>
                <a:schemeClr val="tx1"/>
              </a:solidFill>
              <a:latin typeface="+mn-lt"/>
              <a:ea typeface="+mn-ea"/>
              <a:cs typeface="+mn-cs"/>
            </a:rPr>
            <a:t>Achievement of goal: </a:t>
          </a:r>
          <a:r>
            <a:rPr lang="en-US" sz="1800" kern="1200">
              <a:solidFill>
                <a:schemeClr val="tx1"/>
              </a:solidFill>
              <a:latin typeface="+mn-lt"/>
              <a:ea typeface="+mn-ea"/>
              <a:cs typeface="+mn-cs"/>
            </a:rPr>
            <a:t>physical recognition</a:t>
          </a:r>
          <a:endParaRPr lang="en-US" sz="1800" kern="1200" dirty="0">
            <a:solidFill>
              <a:schemeClr val="tx1"/>
            </a:solidFill>
            <a:latin typeface="+mn-lt"/>
            <a:ea typeface="+mn-ea"/>
            <a:cs typeface="+mn-cs"/>
          </a:endParaRPr>
        </a:p>
      </dsp:txBody>
      <dsp:txXfrm>
        <a:off x="4155649" y="252259"/>
        <a:ext cx="2265029" cy="1510018"/>
      </dsp:txXfrm>
    </dsp:sp>
    <dsp:sp modelId="{3DCC3077-66E2-4173-82F7-6DEB7FFB0974}">
      <dsp:nvSpPr>
        <dsp:cNvPr id="0" name=""/>
        <dsp:cNvSpPr/>
      </dsp:nvSpPr>
      <dsp:spPr>
        <a:xfrm>
          <a:off x="6798183" y="252259"/>
          <a:ext cx="3775047" cy="1510018"/>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latin typeface="+mn-lt"/>
              <a:ea typeface="+mn-ea"/>
              <a:cs typeface="+mn-cs"/>
            </a:rPr>
            <a:t>Fulfillment of pledges and commitments: </a:t>
          </a:r>
          <a:r>
            <a:rPr lang="en-US" sz="1800" kern="1200" dirty="0">
              <a:solidFill>
                <a:schemeClr val="tx1"/>
              </a:solidFill>
              <a:latin typeface="+mn-lt"/>
              <a:ea typeface="+mn-ea"/>
              <a:cs typeface="+mn-cs"/>
            </a:rPr>
            <a:t>additional physical and special public recognition</a:t>
          </a:r>
        </a:p>
      </dsp:txBody>
      <dsp:txXfrm>
        <a:off x="7553192" y="252259"/>
        <a:ext cx="2265029" cy="15100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8CDBF-302F-4BC9-85DB-EE8D0E337404}">
      <dsp:nvSpPr>
        <dsp:cNvPr id="0" name=""/>
        <dsp:cNvSpPr/>
      </dsp:nvSpPr>
      <dsp:spPr>
        <a:xfrm>
          <a:off x="118342" y="1028"/>
          <a:ext cx="2121229" cy="212122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6670" rIns="116738" bIns="26670" numCol="1" spcCol="1270" anchor="ctr" anchorCtr="0">
          <a:noAutofit/>
        </a:bodyPr>
        <a:lstStyle/>
        <a:p>
          <a:pPr lvl="0" algn="ctr" defTabSz="933450">
            <a:lnSpc>
              <a:spcPct val="90000"/>
            </a:lnSpc>
            <a:spcBef>
              <a:spcPct val="0"/>
            </a:spcBef>
            <a:spcAft>
              <a:spcPct val="35000"/>
            </a:spcAft>
          </a:pPr>
          <a:r>
            <a:rPr lang="en-US" sz="2100" kern="1200" dirty="0"/>
            <a:t>Campaign Chair(s)</a:t>
          </a:r>
        </a:p>
      </dsp:txBody>
      <dsp:txXfrm>
        <a:off x="428989" y="311675"/>
        <a:ext cx="1499935" cy="1499935"/>
      </dsp:txXfrm>
    </dsp:sp>
    <dsp:sp modelId="{AC92DFAA-80E7-48F5-819D-5364C4F7F72D}">
      <dsp:nvSpPr>
        <dsp:cNvPr id="0" name=""/>
        <dsp:cNvSpPr/>
      </dsp:nvSpPr>
      <dsp:spPr>
        <a:xfrm>
          <a:off x="1815325" y="1028"/>
          <a:ext cx="2121229" cy="2121229"/>
        </a:xfrm>
        <a:prstGeom prst="ellipse">
          <a:avLst/>
        </a:prstGeom>
        <a:solidFill>
          <a:schemeClr val="accent5">
            <a:alpha val="50000"/>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6670" rIns="116738" bIns="26670" numCol="1" spcCol="1270" anchor="ctr" anchorCtr="0">
          <a:noAutofit/>
        </a:bodyPr>
        <a:lstStyle/>
        <a:p>
          <a:pPr lvl="0" algn="ctr" defTabSz="933450">
            <a:lnSpc>
              <a:spcPct val="90000"/>
            </a:lnSpc>
            <a:spcBef>
              <a:spcPct val="0"/>
            </a:spcBef>
            <a:spcAft>
              <a:spcPct val="35000"/>
            </a:spcAft>
          </a:pPr>
          <a:r>
            <a:rPr lang="en-US" sz="2100" kern="1200" dirty="0"/>
            <a:t>Campaign Secretary or Treasurer</a:t>
          </a:r>
        </a:p>
      </dsp:txBody>
      <dsp:txXfrm>
        <a:off x="2125972" y="311675"/>
        <a:ext cx="1499935" cy="1499935"/>
      </dsp:txXfrm>
    </dsp:sp>
    <dsp:sp modelId="{6ACAE595-57D4-4BF9-A546-9C47583308A5}">
      <dsp:nvSpPr>
        <dsp:cNvPr id="0" name=""/>
        <dsp:cNvSpPr/>
      </dsp:nvSpPr>
      <dsp:spPr>
        <a:xfrm>
          <a:off x="3512308" y="1028"/>
          <a:ext cx="2121229" cy="2121229"/>
        </a:xfrm>
        <a:prstGeom prst="ellipse">
          <a:avLst/>
        </a:prstGeom>
        <a:solidFill>
          <a:schemeClr val="accent5">
            <a:alpha val="50000"/>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6670" rIns="116738" bIns="26670" numCol="1" spcCol="1270" anchor="ctr" anchorCtr="0">
          <a:noAutofit/>
        </a:bodyPr>
        <a:lstStyle/>
        <a:p>
          <a:pPr lvl="0" algn="ctr" defTabSz="933450">
            <a:lnSpc>
              <a:spcPct val="90000"/>
            </a:lnSpc>
            <a:spcBef>
              <a:spcPct val="0"/>
            </a:spcBef>
            <a:spcAft>
              <a:spcPct val="35000"/>
            </a:spcAft>
          </a:pPr>
          <a:r>
            <a:rPr lang="en-US" sz="2100" kern="1200" dirty="0"/>
            <a:t>Member Fundraising</a:t>
          </a:r>
        </a:p>
      </dsp:txBody>
      <dsp:txXfrm>
        <a:off x="3822955" y="311675"/>
        <a:ext cx="1499935" cy="1499935"/>
      </dsp:txXfrm>
    </dsp:sp>
    <dsp:sp modelId="{5453CEDE-F2FE-41A1-B924-69CB77D38A7B}">
      <dsp:nvSpPr>
        <dsp:cNvPr id="0" name=""/>
        <dsp:cNvSpPr/>
      </dsp:nvSpPr>
      <dsp:spPr>
        <a:xfrm>
          <a:off x="5209292" y="1028"/>
          <a:ext cx="2121229" cy="2121229"/>
        </a:xfrm>
        <a:prstGeom prst="ellipse">
          <a:avLst/>
        </a:prstGeom>
        <a:solidFill>
          <a:schemeClr val="accent5">
            <a:alpha val="50000"/>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6670" rIns="116738" bIns="26670" numCol="1" spcCol="1270" anchor="ctr" anchorCtr="0">
          <a:noAutofit/>
        </a:bodyPr>
        <a:lstStyle/>
        <a:p>
          <a:pPr lvl="0" algn="ctr" defTabSz="933450">
            <a:lnSpc>
              <a:spcPct val="90000"/>
            </a:lnSpc>
            <a:spcBef>
              <a:spcPct val="0"/>
            </a:spcBef>
            <a:spcAft>
              <a:spcPct val="35000"/>
            </a:spcAft>
          </a:pPr>
          <a:r>
            <a:rPr lang="en-US" sz="2100" kern="1200" dirty="0"/>
            <a:t>Non-Member Fundraising</a:t>
          </a:r>
        </a:p>
      </dsp:txBody>
      <dsp:txXfrm>
        <a:off x="5519939" y="311675"/>
        <a:ext cx="1499935" cy="1499935"/>
      </dsp:txXfrm>
    </dsp:sp>
    <dsp:sp modelId="{73AA6133-3CD8-4DAB-955C-4C6E7C44B6D8}">
      <dsp:nvSpPr>
        <dsp:cNvPr id="0" name=""/>
        <dsp:cNvSpPr/>
      </dsp:nvSpPr>
      <dsp:spPr>
        <a:xfrm>
          <a:off x="6906275" y="1028"/>
          <a:ext cx="2121229" cy="2121229"/>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6670" rIns="116738" bIns="26670" numCol="1" spcCol="1270" anchor="ctr" anchorCtr="0">
          <a:noAutofit/>
        </a:bodyPr>
        <a:lstStyle/>
        <a:p>
          <a:pPr lvl="0" algn="ctr" defTabSz="933450">
            <a:lnSpc>
              <a:spcPct val="90000"/>
            </a:lnSpc>
            <a:spcBef>
              <a:spcPct val="0"/>
            </a:spcBef>
            <a:spcAft>
              <a:spcPct val="35000"/>
            </a:spcAft>
          </a:pPr>
          <a:r>
            <a:rPr lang="en-US" sz="2100" kern="1200" dirty="0"/>
            <a:t>Fundraising Events</a:t>
          </a:r>
        </a:p>
      </dsp:txBody>
      <dsp:txXfrm>
        <a:off x="7216922" y="311675"/>
        <a:ext cx="1499935" cy="149993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B0B01-9E4D-4282-8F48-D5635BA87A1D}" type="datetimeFigureOut">
              <a:rPr lang="en-US" smtClean="0"/>
              <a:t>11/13/2018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9D771-0DFB-4CCD-8498-877BF97DB9E3}" type="slidenum">
              <a:rPr lang="en-US" smtClean="0"/>
              <a:t>‹#›</a:t>
            </a:fld>
            <a:endParaRPr lang="en-US"/>
          </a:p>
        </p:txBody>
      </p:sp>
    </p:spTree>
    <p:extLst>
      <p:ext uri="{BB962C8B-B14F-4D97-AF65-F5344CB8AC3E}">
        <p14:creationId xmlns:p14="http://schemas.microsoft.com/office/powerpoint/2010/main" val="1870464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Welcome back! In this webinar, we’ll review</a:t>
            </a:r>
            <a:r>
              <a:rPr lang="en-US" sz="1200" kern="1200" baseline="0" dirty="0" smtClean="0">
                <a:solidFill>
                  <a:schemeClr val="tx1"/>
                </a:solidFill>
                <a:effectLst/>
                <a:latin typeface="+mn-lt"/>
                <a:ea typeface="+mn-ea"/>
                <a:cs typeface="+mn-cs"/>
              </a:rPr>
              <a:t> suggestions and strategies for you to be successful in your role.</a:t>
            </a:r>
            <a:endParaRPr lang="en-US" sz="1200" kern="1200" dirty="0" smtClean="0">
              <a:solidFill>
                <a:schemeClr val="tx1"/>
              </a:solidFill>
              <a:effectLst/>
              <a:latin typeface="+mn-lt"/>
              <a:ea typeface="+mn-ea"/>
              <a:cs typeface="+mn-cs"/>
            </a:endParaRPr>
          </a:p>
          <a:p>
            <a:endParaRPr lang="en-US" dirty="0" smtClean="0"/>
          </a:p>
          <a:p>
            <a:r>
              <a:rPr lang="en-US" i="1" dirty="0" smtClean="0"/>
              <a:t>(transition</a:t>
            </a:r>
            <a:r>
              <a:rPr lang="en-US" i="1" baseline="0" dirty="0" smtClean="0"/>
              <a:t> to next slide)</a:t>
            </a:r>
            <a:endParaRPr lang="en-US" i="1" dirty="0"/>
          </a:p>
        </p:txBody>
      </p:sp>
      <p:sp>
        <p:nvSpPr>
          <p:cNvPr id="4" name="Slide Number Placeholder 3"/>
          <p:cNvSpPr>
            <a:spLocks noGrp="1"/>
          </p:cNvSpPr>
          <p:nvPr>
            <p:ph type="sldNum" sz="quarter" idx="10"/>
          </p:nvPr>
        </p:nvSpPr>
        <p:spPr/>
        <p:txBody>
          <a:bodyPr/>
          <a:lstStyle/>
          <a:p>
            <a:fld id="{5419D771-0DFB-4CCD-8498-877BF97DB9E3}" type="slidenum">
              <a:rPr lang="en-US" smtClean="0"/>
              <a:t>2</a:t>
            </a:fld>
            <a:endParaRPr lang="en-US"/>
          </a:p>
        </p:txBody>
      </p:sp>
    </p:spTree>
    <p:extLst>
      <p:ext uri="{BB962C8B-B14F-4D97-AF65-F5344CB8AC3E}">
        <p14:creationId xmlns:p14="http://schemas.microsoft.com/office/powerpoint/2010/main" val="3538137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Fundraising</a:t>
            </a:r>
            <a:r>
              <a:rPr lang="en-US" baseline="0" dirty="0"/>
              <a:t> is an important part of your role as club LCIF </a:t>
            </a:r>
            <a:r>
              <a:rPr lang="en-US" baseline="0" dirty="0" smtClean="0"/>
              <a:t>coordinator. We know that fundraising can be intimidating to some people, </a:t>
            </a:r>
            <a:r>
              <a:rPr lang="en-US" baseline="0" dirty="0"/>
              <a:t>but it can be simple and even fun! You know best what will be most successful for your club, but </a:t>
            </a:r>
            <a:r>
              <a:rPr lang="en-US" baseline="0" dirty="0" smtClean="0"/>
              <a:t>in case you are new to this role, we offer a few suggestions:</a:t>
            </a:r>
            <a:endParaRPr lang="en-US" baseline="0" dirty="0"/>
          </a:p>
          <a:p>
            <a:pPr marL="171450" indent="-171450">
              <a:buFont typeface="Arial" panose="020B0604020202020204" pitchFamily="34" charset="0"/>
              <a:buChar char="•"/>
            </a:pPr>
            <a:r>
              <a:rPr lang="en-US" baseline="0" dirty="0"/>
              <a:t>Start by asking individual members to give, and continue asking for their support throughout the year: in many cases, this will be the quickest and easiest way to raise funds. We ask all Lions to give US$100 each year of the </a:t>
            </a:r>
            <a:r>
              <a:rPr lang="en-US" baseline="0" dirty="0" smtClean="0"/>
              <a:t>campaign – just US$2 each week – but </a:t>
            </a:r>
            <a:r>
              <a:rPr lang="en-US" baseline="0" dirty="0"/>
              <a:t>regardless of what they can give, the participation of every Lion is important to our success!</a:t>
            </a:r>
          </a:p>
          <a:p>
            <a:pPr marL="171450" indent="-171450">
              <a:buFont typeface="Arial" panose="020B0604020202020204" pitchFamily="34" charset="0"/>
              <a:buChar char="•"/>
            </a:pPr>
            <a:r>
              <a:rPr lang="en-US" baseline="0" dirty="0"/>
              <a:t>Once you’ve made some progress securing individual member gifts, launch a fundraising event. These are great ways to get your community involved, and your club may already host a number of events each year!</a:t>
            </a:r>
          </a:p>
          <a:p>
            <a:pPr marL="171450" indent="-171450">
              <a:buFont typeface="Arial" panose="020B0604020202020204" pitchFamily="34" charset="0"/>
              <a:buChar char="•"/>
            </a:pPr>
            <a:r>
              <a:rPr lang="en-US" baseline="0" dirty="0"/>
              <a:t>Then, work with your club officers to determine when a club treasury gift may be appropriate. Perhaps your club could use treasury funds to match donations your club members make to Campaign 100.</a:t>
            </a:r>
          </a:p>
          <a:p>
            <a:pPr marL="171450" indent="-171450">
              <a:buFont typeface="Arial" panose="020B0604020202020204" pitchFamily="34" charset="0"/>
              <a:buChar char="•"/>
            </a:pPr>
            <a:r>
              <a:rPr lang="en-US" baseline="0" dirty="0"/>
              <a:t>Once you’ve received support from club members and your club leadership, </a:t>
            </a:r>
            <a:r>
              <a:rPr lang="en-US" baseline="0" dirty="0" smtClean="0"/>
              <a:t>consider </a:t>
            </a:r>
            <a:r>
              <a:rPr lang="en-US" baseline="0" dirty="0"/>
              <a:t>reaching out to local businesses and non-Lions to ask for their support. You might start with businesses who have supported you in the past. Local businesses and </a:t>
            </a:r>
            <a:r>
              <a:rPr lang="en-US" baseline="0" dirty="0" smtClean="0"/>
              <a:t>non-Lions </a:t>
            </a:r>
            <a:r>
              <a:rPr lang="en-US" baseline="0" dirty="0"/>
              <a:t>will be more likely to join you if they see your club and its members leading the way with your support</a:t>
            </a:r>
            <a:r>
              <a:rPr lang="en-US" baseline="0" dirty="0" smtClean="0"/>
              <a:t>!</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You probably have more questions about how exactly you can engage individual member donations, or how to plan a fundraising event – we’ll provide more detail on these topics later on, and in your coordinator guide</a:t>
            </a:r>
            <a:r>
              <a:rPr lang="en-US" baseline="0" dirty="0" smtClean="0"/>
              <a:t>.</a:t>
            </a:r>
          </a:p>
          <a:p>
            <a:pPr mar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baseline="0" dirty="0" smtClean="0"/>
              <a:t>(transition to next slide)</a:t>
            </a:r>
            <a:endParaRPr lang="en-US" i="1"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11</a:t>
            </a:fld>
            <a:endParaRPr lang="en-US"/>
          </a:p>
        </p:txBody>
      </p:sp>
    </p:spTree>
    <p:extLst>
      <p:ext uri="{BB962C8B-B14F-4D97-AF65-F5344CB8AC3E}">
        <p14:creationId xmlns:p14="http://schemas.microsoft.com/office/powerpoint/2010/main" val="2336295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level of our association – from clubs, all the way through constitutional areas – will set a goal for the campaign. This will help to ensure there is enough activity each Lion year </a:t>
            </a:r>
            <a:r>
              <a:rPr lang="en-US" dirty="0" smtClean="0"/>
              <a:t>to reach </a:t>
            </a:r>
            <a:r>
              <a:rPr lang="en-US" dirty="0"/>
              <a:t>the overall US$300 million campaign </a:t>
            </a:r>
            <a:r>
              <a:rPr lang="en-US" dirty="0" smtClean="0"/>
              <a:t>goal. </a:t>
            </a:r>
            <a:r>
              <a:rPr lang="en-US" dirty="0"/>
              <a:t>Setting goals at every level gives leaders specific and manageable expectations for their region’s participation and support of LCIF and Campaign 100. </a:t>
            </a:r>
            <a:r>
              <a:rPr lang="en-US" dirty="0" smtClean="0"/>
              <a:t>Most importantly, </a:t>
            </a:r>
            <a:r>
              <a:rPr lang="en-US" dirty="0"/>
              <a:t>we know that Lions answer the call</a:t>
            </a:r>
            <a:r>
              <a:rPr lang="en-US" baseline="0" dirty="0"/>
              <a:t> to achieve goals – and strive to exceed them</a:t>
            </a:r>
            <a:r>
              <a:rPr lang="en-US" baseline="0" dirty="0" smtClean="0"/>
              <a: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(transition to next slide)</a:t>
            </a:r>
            <a:endParaRPr lang="en-US" i="1" dirty="0" smtClean="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45977CF-CB4D-4F52-A648-D5C9310FAC4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890395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achieve</a:t>
            </a:r>
            <a:r>
              <a:rPr lang="en-US" baseline="0" dirty="0"/>
              <a:t> our global goal of US$300 million, we ask each and every Lion to consider a gift of US$2 a week, which equates to US$100 a year or US$300 over the life of the campaign.</a:t>
            </a:r>
          </a:p>
          <a:p>
            <a:endParaRPr lang="en-US" baseline="0" dirty="0"/>
          </a:p>
          <a:p>
            <a:r>
              <a:rPr lang="en-US" baseline="0" dirty="0"/>
              <a:t>All Lions will use the minimum requested commitment of US$300 as the basis for goal-setting within Campaign 100</a:t>
            </a:r>
            <a:r>
              <a:rPr lang="en-US" baseline="0" dirty="0" smtClean="0"/>
              <a: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(transition to next slide)</a:t>
            </a:r>
            <a:endParaRPr lang="en-US" i="1" dirty="0" smtClean="0"/>
          </a:p>
          <a:p>
            <a:endParaRPr lang="en-US" dirty="0"/>
          </a:p>
        </p:txBody>
      </p:sp>
      <p:sp>
        <p:nvSpPr>
          <p:cNvPr id="4" name="Slide Number Placeholder 3"/>
          <p:cNvSpPr>
            <a:spLocks noGrp="1"/>
          </p:cNvSpPr>
          <p:nvPr>
            <p:ph type="sldNum" sz="quarter" idx="10"/>
          </p:nvPr>
        </p:nvSpPr>
        <p:spPr/>
        <p:txBody>
          <a:bodyPr/>
          <a:lstStyle/>
          <a:p>
            <a:fld id="{1FD8C48B-E7C1-4D9F-AAAA-86EE699DBE8E}" type="slidenum">
              <a:rPr lang="en-US" smtClean="0"/>
              <a:t>13</a:t>
            </a:fld>
            <a:endParaRPr lang="en-US"/>
          </a:p>
        </p:txBody>
      </p:sp>
    </p:spTree>
    <p:extLst>
      <p:ext uri="{BB962C8B-B14F-4D97-AF65-F5344CB8AC3E}">
        <p14:creationId xmlns:p14="http://schemas.microsoft.com/office/powerpoint/2010/main" val="2593686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many Lions, US$100</a:t>
            </a:r>
            <a:r>
              <a:rPr lang="en-US" baseline="0" dirty="0" smtClean="0"/>
              <a:t> each year may seem like a big request. It often helps to break it down like we did on the previous slide – US$100 is just US$2 each week. It can also help to talk about the many great things LCIF can provide with the help of a donation of US$100. You may remember this slide from the first webinar – here it is again. As you look at this more closely, think about which impacts may be most successful or compelling in your own club</a:t>
            </a:r>
            <a:r>
              <a:rPr lang="en-US" baseline="0" dirty="0" smtClean="0"/>
              <a: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(transition to next slide)</a:t>
            </a:r>
            <a:endParaRPr lang="en-US" i="1" dirty="0" smtClean="0"/>
          </a:p>
          <a:p>
            <a:endParaRPr lang="en-US" dirty="0"/>
          </a:p>
        </p:txBody>
      </p:sp>
      <p:sp>
        <p:nvSpPr>
          <p:cNvPr id="4" name="Slide Number Placeholder 3"/>
          <p:cNvSpPr>
            <a:spLocks noGrp="1"/>
          </p:cNvSpPr>
          <p:nvPr>
            <p:ph type="sldNum" sz="quarter" idx="10"/>
          </p:nvPr>
        </p:nvSpPr>
        <p:spPr/>
        <p:txBody>
          <a:bodyPr/>
          <a:lstStyle/>
          <a:p>
            <a:fld id="{9202FE9B-9F35-4D5D-BA1C-885B925829EA}" type="slidenum">
              <a:rPr lang="en-US" smtClean="0"/>
              <a:t>14</a:t>
            </a:fld>
            <a:endParaRPr lang="en-US"/>
          </a:p>
        </p:txBody>
      </p:sp>
    </p:spTree>
    <p:extLst>
      <p:ext uri="{BB962C8B-B14F-4D97-AF65-F5344CB8AC3E}">
        <p14:creationId xmlns:p14="http://schemas.microsoft.com/office/powerpoint/2010/main" val="3616572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Perhaps</a:t>
            </a:r>
            <a:r>
              <a:rPr lang="en-US" baseline="0" dirty="0"/>
              <a:t> your club has a long history of giving to LCIF. Perhaps many of your members have never donated to LCIF. Regardless of where your club stands, </a:t>
            </a:r>
            <a:r>
              <a:rPr lang="en-US" dirty="0"/>
              <a:t>we encourage you</a:t>
            </a:r>
            <a:r>
              <a:rPr lang="en-US" baseline="0" dirty="0"/>
              <a:t> to work towards at least one of these four achievements to get your club on its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You can work towards 100</a:t>
            </a:r>
            <a:r>
              <a:rPr lang="en-US" baseline="0" dirty="0"/>
              <a:t>% member </a:t>
            </a:r>
            <a:r>
              <a:rPr lang="en-US" baseline="0" dirty="0" smtClean="0"/>
              <a:t>participation - all </a:t>
            </a:r>
            <a:r>
              <a:rPr lang="en-US" baseline="0" dirty="0"/>
              <a:t>members make an individual donation to LCIF.</a:t>
            </a:r>
          </a:p>
          <a:p>
            <a:pPr marL="628650" lvl="1" indent="-171450">
              <a:buFont typeface="Arial" panose="020B0604020202020204" pitchFamily="34" charset="0"/>
              <a:buChar char="•"/>
            </a:pPr>
            <a:r>
              <a:rPr lang="en-US" sz="1200" dirty="0"/>
              <a:t>Participation is key to our success!</a:t>
            </a:r>
          </a:p>
          <a:p>
            <a:pPr marL="628650" lvl="1" indent="-171450">
              <a:buFont typeface="Arial" panose="020B0604020202020204" pitchFamily="34" charset="0"/>
              <a:buChar char="•"/>
            </a:pPr>
            <a:r>
              <a:rPr lang="en-US" sz="1200" dirty="0"/>
              <a:t>The more Lions participate, the more impact we can have on our collective service goals</a:t>
            </a: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You could also work towards 100</a:t>
            </a:r>
            <a:r>
              <a:rPr lang="en-US" baseline="0" dirty="0"/>
              <a:t>% members participation of at least US$100 per member: all members donate at least US$100 to LCIF – meeting our overall goal of US$100 per member, per year.</a:t>
            </a:r>
          </a:p>
          <a:p>
            <a:pPr marL="628650" lvl="1" indent="-171450">
              <a:buFont typeface="Arial" panose="020B0604020202020204" pitchFamily="34" charset="0"/>
              <a:buChar char="•"/>
            </a:pPr>
            <a:r>
              <a:rPr lang="en-US" sz="1200" dirty="0"/>
              <a:t>US$100 - just US$2 per week - can go a long way</a:t>
            </a:r>
          </a:p>
          <a:p>
            <a:pPr marL="628650" lvl="1" indent="-171450">
              <a:buFont typeface="Arial" panose="020B0604020202020204" pitchFamily="34" charset="0"/>
              <a:buChar char="•"/>
            </a:pPr>
            <a:r>
              <a:rPr lang="en-US" sz="1200" dirty="0"/>
              <a:t>Clubs who achieve this level will receive recognition as 100/100 Clubs!</a:t>
            </a: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Your club could make </a:t>
            </a:r>
            <a:r>
              <a:rPr lang="en-US" baseline="0" dirty="0"/>
              <a:t>a club treasury gift or host a fundraising event: consider using club funds to match member donations, or try to involve your wider community through an event.</a:t>
            </a:r>
          </a:p>
          <a:p>
            <a:pPr marL="628650" lvl="1" indent="-171450">
              <a:buFont typeface="Arial" panose="020B0604020202020204" pitchFamily="34" charset="0"/>
              <a:buChar char="•"/>
            </a:pPr>
            <a:r>
              <a:rPr lang="en-US" sz="1200" dirty="0"/>
              <a:t>Club treasury gifts are one way a club can collectively show their support for LCIF and Campaign 100</a:t>
            </a:r>
          </a:p>
          <a:p>
            <a:pPr marL="628650" lvl="1" indent="-171450">
              <a:buFont typeface="Arial" panose="020B0604020202020204" pitchFamily="34" charset="0"/>
              <a:buChar char="•"/>
            </a:pPr>
            <a:r>
              <a:rPr lang="en-US" sz="1200" dirty="0"/>
              <a:t>Fundraising events are a great way to invite the community and spread our message of service</a:t>
            </a: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Your club could become </a:t>
            </a:r>
            <a:r>
              <a:rPr lang="en-US" baseline="0" dirty="0"/>
              <a:t>a Model Club: Model Clubs set challenging goals and set an example for fellow clubs by trying </a:t>
            </a:r>
            <a:r>
              <a:rPr lang="en-US" sz="1200" dirty="0"/>
              <a:t>a variety of strategies to achieve them. In return, they receive exceptional recognition</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Let’s learn more about becoming a Model Club</a:t>
            </a:r>
            <a:r>
              <a:rPr lang="en-US" sz="120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(transition to next slide)</a:t>
            </a:r>
            <a:endParaRPr lang="en-US"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15</a:t>
            </a:fld>
            <a:endParaRPr lang="en-US"/>
          </a:p>
        </p:txBody>
      </p:sp>
    </p:spTree>
    <p:extLst>
      <p:ext uri="{BB962C8B-B14F-4D97-AF65-F5344CB8AC3E}">
        <p14:creationId xmlns:p14="http://schemas.microsoft.com/office/powerpoint/2010/main" val="2834745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your club</a:t>
            </a:r>
            <a:r>
              <a:rPr lang="en-US" baseline="0" dirty="0"/>
              <a:t> has your sights set high – would you consider becoming a Model Club?</a:t>
            </a:r>
          </a:p>
          <a:p>
            <a:endParaRPr lang="en-US" baseline="0" dirty="0"/>
          </a:p>
          <a:p>
            <a:r>
              <a:rPr lang="en-US" dirty="0"/>
              <a:t>Model</a:t>
            </a:r>
            <a:r>
              <a:rPr lang="en-US" baseline="0" dirty="0"/>
              <a:t> Clubs are crucial to the success of our campaign. Model Clubs set a challenging </a:t>
            </a:r>
            <a:r>
              <a:rPr lang="en-US" baseline="0" dirty="0" smtClean="0"/>
              <a:t>goal </a:t>
            </a:r>
            <a:r>
              <a:rPr lang="en-US" baseline="0" dirty="0"/>
              <a:t>of </a:t>
            </a:r>
            <a:r>
              <a:rPr lang="en-US" baseline="0" dirty="0" smtClean="0"/>
              <a:t>an average of at </a:t>
            </a:r>
            <a:r>
              <a:rPr lang="en-US" baseline="0" dirty="0"/>
              <a:t>least US$750 raised per member, and do through trying a variety of fundraising strategies. </a:t>
            </a:r>
          </a:p>
          <a:p>
            <a:r>
              <a:rPr lang="en-US" baseline="0" dirty="0"/>
              <a:t> </a:t>
            </a:r>
          </a:p>
          <a:p>
            <a:r>
              <a:rPr lang="en-US" baseline="0" dirty="0"/>
              <a:t>The Model Club per-member average may seem daunting, but keep in mind:</a:t>
            </a:r>
          </a:p>
          <a:p>
            <a:pPr marL="171450" indent="-171450">
              <a:buFont typeface="Arial" panose="020B0604020202020204" pitchFamily="34" charset="0"/>
              <a:buChar char="•"/>
            </a:pPr>
            <a:r>
              <a:rPr lang="en-US" baseline="0" dirty="0"/>
              <a:t>All funds raised since July 1, 2017 count – so your club likely has a head start!</a:t>
            </a:r>
          </a:p>
          <a:p>
            <a:pPr marL="171450" indent="-171450">
              <a:buFont typeface="Arial" panose="020B0604020202020204" pitchFamily="34" charset="0"/>
              <a:buChar char="•"/>
            </a:pPr>
            <a:r>
              <a:rPr lang="en-US" baseline="0" dirty="0"/>
              <a:t>All funds raised from all sources count – not just member giving!</a:t>
            </a:r>
          </a:p>
          <a:p>
            <a:pPr marL="171450" indent="-171450">
              <a:buFont typeface="Arial" panose="020B0604020202020204" pitchFamily="34" charset="0"/>
              <a:buChar char="•"/>
            </a:pPr>
            <a:r>
              <a:rPr lang="en-US" baseline="0" dirty="0"/>
              <a:t>Your club has until June 30, 2022 to achieve your goal – you don’t have to achieve it in one year</a:t>
            </a:r>
            <a:r>
              <a:rPr lang="en-US" baseline="0" dirty="0" smtClean="0"/>
              <a:t>.</a:t>
            </a:r>
          </a:p>
          <a:p>
            <a:pPr marL="171450" indent="-171450">
              <a:buFont typeface="Arial" panose="020B0604020202020204" pitchFamily="34" charset="0"/>
              <a:buChar cha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baseline="0" dirty="0" smtClean="0"/>
              <a:t>(transition to next slide)</a:t>
            </a:r>
            <a:endParaRPr lang="en-US" i="1" dirty="0" smtClean="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16</a:t>
            </a:fld>
            <a:endParaRPr lang="en-US"/>
          </a:p>
        </p:txBody>
      </p:sp>
    </p:spTree>
    <p:extLst>
      <p:ext uri="{BB962C8B-B14F-4D97-AF65-F5344CB8AC3E}">
        <p14:creationId xmlns:p14="http://schemas.microsoft.com/office/powerpoint/2010/main" val="3441393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 Clubs</a:t>
            </a:r>
            <a:r>
              <a:rPr lang="en-US" baseline="0" dirty="0"/>
              <a:t> are offered outstanding recognition for their efforts. They are recognized in three stages: upon commitment to participate, upon achieving their goal, and upon fulfillment of all pledges and commitments.</a:t>
            </a:r>
          </a:p>
          <a:p>
            <a:endParaRPr lang="en-US" baseline="0" dirty="0"/>
          </a:p>
          <a:p>
            <a:r>
              <a:rPr lang="en-US" baseline="0" dirty="0"/>
              <a:t>Recognition is awarded based on the total </a:t>
            </a:r>
            <a:r>
              <a:rPr lang="en-US" baseline="0" dirty="0" smtClean="0"/>
              <a:t>per-member average </a:t>
            </a:r>
            <a:r>
              <a:rPr lang="en-US" baseline="0" dirty="0"/>
              <a:t>achieved, in increments of US$750. Your manual has a full description of the recognition available at each stage</a:t>
            </a:r>
            <a:r>
              <a:rPr lang="en-US" baseline="0" dirty="0" smtClean="0"/>
              <a: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(transition to next slide)</a:t>
            </a:r>
            <a:endParaRPr lang="en-US" i="1" dirty="0" smtClean="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17</a:t>
            </a:fld>
            <a:endParaRPr lang="en-US"/>
          </a:p>
        </p:txBody>
      </p:sp>
    </p:spTree>
    <p:extLst>
      <p:ext uri="{BB962C8B-B14F-4D97-AF65-F5344CB8AC3E}">
        <p14:creationId xmlns:p14="http://schemas.microsoft.com/office/powerpoint/2010/main" val="2870373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a:t>
            </a:r>
            <a:r>
              <a:rPr lang="en-US" baseline="0" dirty="0"/>
              <a:t>ou’ve started thinking about your plan and what goals you might set for the year. Now let’s talk about </a:t>
            </a:r>
            <a:r>
              <a:rPr lang="en-US" baseline="0" dirty="0" smtClean="0"/>
              <a:t>bringing together </a:t>
            </a:r>
            <a:r>
              <a:rPr lang="en-US" baseline="0" dirty="0"/>
              <a:t>a team to support you</a:t>
            </a:r>
            <a:r>
              <a:rPr lang="en-US" baseline="0" dirty="0" smtClean="0"/>
              <a: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(transition to next slide)</a:t>
            </a:r>
            <a:endParaRPr lang="en-US" i="1" dirty="0" smtClean="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18</a:t>
            </a:fld>
            <a:endParaRPr lang="en-US"/>
          </a:p>
        </p:txBody>
      </p:sp>
    </p:spTree>
    <p:extLst>
      <p:ext uri="{BB962C8B-B14F-4D97-AF65-F5344CB8AC3E}">
        <p14:creationId xmlns:p14="http://schemas.microsoft.com/office/powerpoint/2010/main" val="1235874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Leading</a:t>
            </a:r>
            <a:r>
              <a:rPr lang="en-US" baseline="0" dirty="0"/>
              <a:t> your club to success this year will </a:t>
            </a:r>
            <a:r>
              <a:rPr lang="en-US" baseline="0" dirty="0" smtClean="0"/>
              <a:t>require help from </a:t>
            </a:r>
            <a:r>
              <a:rPr lang="en-US" baseline="0" dirty="0"/>
              <a:t>every member of your club. Some members of your club may be looking for new leadership opportunities and ways to become involved. Supporting you in your leadership is a great way for them to do </a:t>
            </a:r>
            <a:r>
              <a:rPr lang="en-US" baseline="0" dirty="0" smtClean="0"/>
              <a:t>so!</a:t>
            </a:r>
            <a:endParaRPr lang="en-US" baseline="0" dirty="0"/>
          </a:p>
          <a:p>
            <a:endParaRPr lang="en-US" baseline="0" dirty="0"/>
          </a:p>
          <a:p>
            <a:r>
              <a:rPr lang="en-US" baseline="0" dirty="0"/>
              <a:t>It might be helpful for you to organize a Club Campaign 100 committee. You could recruit club members to help you oversee the overall campaign; direct different fundraising strategies or activities, including making personal visits to members; and help with administrative matters, like organizing materials, submitting gifts, or tracking your club’s fundraising progress</a:t>
            </a:r>
            <a:r>
              <a:rPr lang="en-US" baseline="0" dirty="0" smtClean="0"/>
              <a: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(transition to next slide)</a:t>
            </a:r>
            <a:endParaRPr lang="en-US" i="1"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19</a:t>
            </a:fld>
            <a:endParaRPr lang="en-US"/>
          </a:p>
        </p:txBody>
      </p:sp>
    </p:spTree>
    <p:extLst>
      <p:ext uri="{BB962C8B-B14F-4D97-AF65-F5344CB8AC3E}">
        <p14:creationId xmlns:p14="http://schemas.microsoft.com/office/powerpoint/2010/main" val="630110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looking for other members to join you in leadership, look for members who</a:t>
            </a:r>
            <a:r>
              <a:rPr lang="en-US" baseline="0" dirty="0"/>
              <a:t> are active and engaged in your club; have demonstrated commitment and excitement for LCIF and Campaign 100; are willing to make a donation or pledge to the campaign; and can commit a few hours each week to their </a:t>
            </a:r>
            <a:r>
              <a:rPr lang="en-US" baseline="0" dirty="0" smtClean="0"/>
              <a:t>efforts. It’s important that you have fellow club members who can take an active role and will help share some of your responsibilities.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(transition to next slide)</a:t>
            </a:r>
            <a:endParaRPr lang="en-US" i="1" dirty="0" smtClean="0"/>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20</a:t>
            </a:fld>
            <a:endParaRPr lang="en-US"/>
          </a:p>
        </p:txBody>
      </p:sp>
    </p:spTree>
    <p:extLst>
      <p:ext uri="{BB962C8B-B14F-4D97-AF65-F5344CB8AC3E}">
        <p14:creationId xmlns:p14="http://schemas.microsoft.com/office/powerpoint/2010/main" val="232159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webinar, we’re going to focus on your four primary tasks or responsibilities as a club LCIF coordinator – we could also call these your four steps to success!</a:t>
            </a:r>
          </a:p>
          <a:p>
            <a:endParaRPr lang="en-US" baseline="0" dirty="0" smtClean="0"/>
          </a:p>
          <a:p>
            <a:r>
              <a:rPr lang="en-US" i="1" baseline="0" dirty="0" smtClean="0"/>
              <a:t>(transition to next slide)</a:t>
            </a:r>
            <a:endParaRPr lang="en-US" i="1" dirty="0"/>
          </a:p>
        </p:txBody>
      </p:sp>
      <p:sp>
        <p:nvSpPr>
          <p:cNvPr id="4" name="Slide Number Placeholder 3"/>
          <p:cNvSpPr>
            <a:spLocks noGrp="1"/>
          </p:cNvSpPr>
          <p:nvPr>
            <p:ph type="sldNum" sz="quarter" idx="10"/>
          </p:nvPr>
        </p:nvSpPr>
        <p:spPr/>
        <p:txBody>
          <a:bodyPr/>
          <a:lstStyle/>
          <a:p>
            <a:fld id="{5419D771-0DFB-4CCD-8498-877BF97DB9E3}" type="slidenum">
              <a:rPr lang="en-US" smtClean="0"/>
              <a:t>3</a:t>
            </a:fld>
            <a:endParaRPr lang="en-US"/>
          </a:p>
        </p:txBody>
      </p:sp>
    </p:spTree>
    <p:extLst>
      <p:ext uri="{BB962C8B-B14F-4D97-AF65-F5344CB8AC3E}">
        <p14:creationId xmlns:p14="http://schemas.microsoft.com/office/powerpoint/2010/main" val="3087994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a club LCIF coordinator, you are part of a team of thousands of Lion leaders connecting Lions to LCIF! Your district LCIF coordinator relies on you to </a:t>
            </a:r>
            <a:r>
              <a:rPr lang="en-US" baseline="0" dirty="0" smtClean="0"/>
              <a:t>lead your </a:t>
            </a:r>
            <a:r>
              <a:rPr lang="en-US" baseline="0" dirty="0"/>
              <a:t>club and fulfill your club’s part in </a:t>
            </a:r>
            <a:r>
              <a:rPr lang="en-US" baseline="0" dirty="0" smtClean="0"/>
              <a:t>your district’s goals</a:t>
            </a:r>
            <a:r>
              <a:rPr lang="en-US" baseline="0" dirty="0"/>
              <a:t>. In turn, they’re there to support you, offer guidance, and promote your great work to LCIF!</a:t>
            </a:r>
          </a:p>
          <a:p>
            <a:endParaRPr lang="en-US" baseline="0" dirty="0"/>
          </a:p>
          <a:p>
            <a:r>
              <a:rPr lang="en-US" baseline="0" dirty="0"/>
              <a:t>If you haven’t </a:t>
            </a:r>
            <a:r>
              <a:rPr lang="en-US" baseline="0" dirty="0" smtClean="0"/>
              <a:t>been </a:t>
            </a:r>
            <a:r>
              <a:rPr lang="en-US" baseline="0" dirty="0"/>
              <a:t>in </a:t>
            </a:r>
            <a:r>
              <a:rPr lang="en-US" baseline="0" dirty="0" smtClean="0"/>
              <a:t>touch yet with </a:t>
            </a:r>
            <a:r>
              <a:rPr lang="en-US" baseline="0" dirty="0"/>
              <a:t>your district coordinator, there are a few things you can do to get started and build a good working relationship:</a:t>
            </a:r>
          </a:p>
          <a:p>
            <a:pPr marL="171450" lvl="0" indent="-171450">
              <a:buFont typeface="Arial" panose="020B0604020202020204" pitchFamily="34" charset="0"/>
              <a:buChar char="•"/>
            </a:pPr>
            <a:r>
              <a:rPr lang="en-US" sz="1200" dirty="0">
                <a:solidFill>
                  <a:schemeClr val="tx1"/>
                </a:solidFill>
              </a:rPr>
              <a:t>Schedule a regular time to speak with your district LCIF coordinator: keeping</a:t>
            </a:r>
            <a:r>
              <a:rPr lang="en-US" sz="1200" baseline="0" dirty="0">
                <a:solidFill>
                  <a:schemeClr val="tx1"/>
                </a:solidFill>
              </a:rPr>
              <a:t> in regular contact will help you drive activity</a:t>
            </a:r>
            <a:endParaRPr lang="en-US" sz="1200" dirty="0">
              <a:solidFill>
                <a:schemeClr val="tx1"/>
              </a:solidFill>
            </a:endParaRPr>
          </a:p>
          <a:p>
            <a:pPr marL="171450" lvl="0" indent="-171450">
              <a:buFont typeface="Arial" panose="020B0604020202020204" pitchFamily="34" charset="0"/>
              <a:buChar char="•"/>
            </a:pPr>
            <a:r>
              <a:rPr lang="en-US" sz="1200" dirty="0"/>
              <a:t>Respond promptly to requests for information: your district coordinator will report on local</a:t>
            </a:r>
            <a:r>
              <a:rPr lang="en-US" sz="1200" baseline="0" dirty="0"/>
              <a:t> activity regularly, and they’ll appreciate </a:t>
            </a:r>
            <a:r>
              <a:rPr lang="en-US" sz="1200" baseline="0" dirty="0" smtClean="0"/>
              <a:t>your quick response</a:t>
            </a:r>
            <a:endParaRPr lang="en-US" sz="1200" dirty="0"/>
          </a:p>
          <a:p>
            <a:pPr marL="171450" lvl="0" indent="-171450">
              <a:buFont typeface="Arial" panose="020B0604020202020204" pitchFamily="34" charset="0"/>
              <a:buChar char="•"/>
            </a:pPr>
            <a:r>
              <a:rPr lang="en-US" sz="1200" dirty="0"/>
              <a:t>Join in-person meetings with your fellow coordinators when possible: in-person</a:t>
            </a:r>
            <a:r>
              <a:rPr lang="en-US" sz="1200" baseline="0" dirty="0"/>
              <a:t> meetings are an important way to come together, get to know your fellow </a:t>
            </a:r>
            <a:r>
              <a:rPr lang="en-US" sz="1200" baseline="0" dirty="0" smtClean="0"/>
              <a:t>leaders, </a:t>
            </a:r>
            <a:r>
              <a:rPr lang="en-US" sz="1200" baseline="0" dirty="0"/>
              <a:t>brainstorm solutions, and celebrate successes</a:t>
            </a:r>
            <a:endParaRPr lang="en-US" sz="1200" dirty="0"/>
          </a:p>
          <a:p>
            <a:pPr marL="171450" lvl="0" indent="-171450">
              <a:buFont typeface="Arial" panose="020B0604020202020204" pitchFamily="34" charset="0"/>
              <a:buChar char="•"/>
            </a:pPr>
            <a:r>
              <a:rPr lang="en-US" sz="1200" dirty="0"/>
              <a:t>Send frequent updates to your district LCIF coordinator: keeping your coordinator</a:t>
            </a:r>
            <a:r>
              <a:rPr lang="en-US" sz="1200" baseline="0" dirty="0"/>
              <a:t> updated gives them more opportunities to promote your achievements to other leaders and clubs in your district!</a:t>
            </a:r>
            <a:endParaRPr lang="en-US" sz="1200" dirty="0"/>
          </a:p>
          <a:p>
            <a:pPr marL="171450" lvl="0" indent="-171450">
              <a:buFont typeface="Arial" panose="020B0604020202020204" pitchFamily="34" charset="0"/>
              <a:buChar char="•"/>
            </a:pPr>
            <a:r>
              <a:rPr lang="en-US" dirty="0"/>
              <a:t>Invite your district LCIF coordinator to join a club meeting and give a presentation with you: they</a:t>
            </a:r>
            <a:r>
              <a:rPr lang="en-US" baseline="0" dirty="0"/>
              <a:t> have a story to tell, too, and the more stories that can be shared, the better!</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21</a:t>
            </a:fld>
            <a:endParaRPr lang="en-US"/>
          </a:p>
        </p:txBody>
      </p:sp>
    </p:spTree>
    <p:extLst>
      <p:ext uri="{BB962C8B-B14F-4D97-AF65-F5344CB8AC3E}">
        <p14:creationId xmlns:p14="http://schemas.microsoft.com/office/powerpoint/2010/main" val="3132788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right, we’ve talked</a:t>
            </a:r>
            <a:r>
              <a:rPr lang="en-US" baseline="0" dirty="0"/>
              <a:t> about telling your story, making a plan, and building your team. Now, let’s talk about how we can best raise funds to make more Lion service possible</a:t>
            </a:r>
            <a:r>
              <a:rPr lang="en-US" baseline="0" dirty="0" smtClean="0"/>
              <a: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(transition to next slide)</a:t>
            </a:r>
            <a:endParaRPr lang="en-US" i="1" dirty="0" smtClean="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22</a:t>
            </a:fld>
            <a:endParaRPr lang="en-US"/>
          </a:p>
        </p:txBody>
      </p:sp>
    </p:spTree>
    <p:extLst>
      <p:ext uri="{BB962C8B-B14F-4D97-AF65-F5344CB8AC3E}">
        <p14:creationId xmlns:p14="http://schemas.microsoft.com/office/powerpoint/2010/main" val="3135662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Lions are generous by nature. They’re our biggest supporters of LCIF, and they also support club projects and many other causes in their own communities. However, we know that we will need more Lion </a:t>
            </a:r>
            <a:r>
              <a:rPr lang="en-US" sz="1200" b="1" kern="1200" dirty="0">
                <a:solidFill>
                  <a:schemeClr val="tx1"/>
                </a:solidFill>
                <a:effectLst/>
                <a:latin typeface="+mn-lt"/>
                <a:ea typeface="+mn-ea"/>
                <a:cs typeface="+mn-cs"/>
              </a:rPr>
              <a:t>participation </a:t>
            </a:r>
            <a:r>
              <a:rPr lang="en-US" sz="1200" kern="1200" dirty="0">
                <a:solidFill>
                  <a:schemeClr val="tx1"/>
                </a:solidFill>
                <a:effectLst/>
                <a:latin typeface="+mn-lt"/>
                <a:ea typeface="+mn-ea"/>
                <a:cs typeface="+mn-cs"/>
              </a:rPr>
              <a:t>than ever before in order to achieve the goals of Campaign 100.</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club LCIF coordinator, you can help your club raise funds by focusing on four key activities: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Inviting individual members to make a </a:t>
            </a:r>
            <a:r>
              <a:rPr lang="en-US" sz="1200" b="1" kern="1200" dirty="0">
                <a:solidFill>
                  <a:schemeClr val="tx1"/>
                </a:solidFill>
                <a:effectLst/>
                <a:latin typeface="+mn-lt"/>
                <a:ea typeface="+mn-ea"/>
                <a:cs typeface="+mn-cs"/>
              </a:rPr>
              <a:t>personal donation or pledge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Planning </a:t>
            </a:r>
            <a:r>
              <a:rPr lang="en-US" sz="1200" b="1" kern="1200" dirty="0">
                <a:solidFill>
                  <a:schemeClr val="tx1"/>
                </a:solidFill>
                <a:effectLst/>
                <a:latin typeface="+mn-lt"/>
                <a:ea typeface="+mn-ea"/>
                <a:cs typeface="+mn-cs"/>
              </a:rPr>
              <a:t>fundraising events</a:t>
            </a:r>
            <a:r>
              <a:rPr lang="en-US" sz="1200" kern="1200" dirty="0">
                <a:solidFill>
                  <a:schemeClr val="tx1"/>
                </a:solidFill>
                <a:effectLst/>
                <a:latin typeface="+mn-lt"/>
                <a:ea typeface="+mn-ea"/>
                <a:cs typeface="+mn-cs"/>
              </a:rPr>
              <a:t> with the proceeds directed towards LCIF</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Considering making a </a:t>
            </a:r>
            <a:r>
              <a:rPr lang="en-US" sz="1200" b="1" kern="1200" dirty="0">
                <a:solidFill>
                  <a:schemeClr val="tx1"/>
                </a:solidFill>
                <a:effectLst/>
                <a:latin typeface="+mn-lt"/>
                <a:ea typeface="+mn-ea"/>
                <a:cs typeface="+mn-cs"/>
              </a:rPr>
              <a:t>donation</a:t>
            </a:r>
            <a:r>
              <a:rPr lang="en-US" sz="1200" kern="1200" dirty="0">
                <a:solidFill>
                  <a:schemeClr val="tx1"/>
                </a:solidFill>
                <a:effectLst/>
                <a:latin typeface="+mn-lt"/>
                <a:ea typeface="+mn-ea"/>
                <a:cs typeface="+mn-cs"/>
              </a:rPr>
              <a:t> directly from the </a:t>
            </a:r>
            <a:r>
              <a:rPr lang="en-US" sz="1200" b="1" kern="1200" dirty="0">
                <a:solidFill>
                  <a:schemeClr val="tx1"/>
                </a:solidFill>
                <a:effectLst/>
                <a:latin typeface="+mn-lt"/>
                <a:ea typeface="+mn-ea"/>
                <a:cs typeface="+mn-cs"/>
              </a:rPr>
              <a:t>club treasury</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Connecting with </a:t>
            </a:r>
            <a:r>
              <a:rPr lang="en-US" sz="1200" b="1" kern="1200" dirty="0">
                <a:solidFill>
                  <a:schemeClr val="tx1"/>
                </a:solidFill>
                <a:effectLst/>
                <a:latin typeface="+mn-lt"/>
                <a:ea typeface="+mn-ea"/>
                <a:cs typeface="+mn-cs"/>
              </a:rPr>
              <a:t>local business and non-Lions</a:t>
            </a:r>
            <a:r>
              <a:rPr lang="en-US" sz="1200" kern="1200" dirty="0">
                <a:solidFill>
                  <a:schemeClr val="tx1"/>
                </a:solidFill>
                <a:effectLst/>
                <a:latin typeface="+mn-lt"/>
                <a:ea typeface="+mn-ea"/>
                <a:cs typeface="+mn-cs"/>
              </a:rPr>
              <a:t> and inviting them to join your club in supporting LCIF</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Let’s</a:t>
            </a:r>
            <a:r>
              <a:rPr lang="en-US" baseline="0" dirty="0" smtClean="0"/>
              <a:t> </a:t>
            </a:r>
            <a:r>
              <a:rPr lang="en-US" baseline="0" dirty="0"/>
              <a:t>spend the rest of our time reviewing how to be successful in each of these strategies</a:t>
            </a:r>
            <a:r>
              <a:rPr lang="en-US" baseline="0" dirty="0" smtClean="0"/>
              <a:t>!</a:t>
            </a:r>
            <a:br>
              <a:rPr lang="en-US" baseline="0" dirty="0" smtClean="0"/>
            </a:b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baseline="0" dirty="0" smtClean="0"/>
              <a:t>(transition to next slide)</a:t>
            </a:r>
            <a:endParaRPr lang="en-US" i="1"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23</a:t>
            </a:fld>
            <a:endParaRPr lang="en-US"/>
          </a:p>
        </p:txBody>
      </p:sp>
    </p:spTree>
    <p:extLst>
      <p:ext uri="{BB962C8B-B14F-4D97-AF65-F5344CB8AC3E}">
        <p14:creationId xmlns:p14="http://schemas.microsoft.com/office/powerpoint/2010/main" val="3695813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Increasing</a:t>
            </a:r>
            <a:r>
              <a:rPr lang="en-US" baseline="0" dirty="0"/>
              <a:t> member participation will be one of our keys. Let’s briefly talk about how we can best secure individual support</a:t>
            </a:r>
            <a:r>
              <a:rPr lang="en-US" baseline="0" dirty="0" smtClean="0"/>
              <a: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(transition to next slide)</a:t>
            </a:r>
            <a:endParaRPr lang="en-US" i="1" dirty="0" smtClean="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24</a:t>
            </a:fld>
            <a:endParaRPr lang="en-US"/>
          </a:p>
        </p:txBody>
      </p:sp>
    </p:spTree>
    <p:extLst>
      <p:ext uri="{BB962C8B-B14F-4D97-AF65-F5344CB8AC3E}">
        <p14:creationId xmlns:p14="http://schemas.microsoft.com/office/powerpoint/2010/main" val="3478260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know that some of you may not be accustomed to asking your members to donate, or maybe it’s been a while since you’ve done so. There are a few things you can do to be successful: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First, make your own donation or pledge before you start inviting others to give: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Doing so will give you confidence – being able to say that you’ve given, and inviting your fellow members to join you, will go a long way towards showing others that this cause is worthy, that you trust LCIF, and they should participate.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Make it easy for your members: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Provide pledge cards to them, or show them how to make a donation or pledge online at www.lcif.org/donate, or on the </a:t>
            </a:r>
            <a:r>
              <a:rPr lang="en-US" baseline="0" dirty="0" err="1"/>
              <a:t>MyLion</a:t>
            </a:r>
            <a:r>
              <a:rPr lang="en-US" baseline="0" dirty="0"/>
              <a:t> app. If available in your region, encourage them to make an automated donation – it’s </a:t>
            </a:r>
            <a:r>
              <a:rPr lang="en-US" baseline="0" dirty="0" smtClean="0"/>
              <a:t>a great way </a:t>
            </a:r>
            <a:r>
              <a:rPr lang="en-US" baseline="0" dirty="0"/>
              <a:t>to make a small donation multiply over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Make it manageable: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Ask them to consider making a specific donation, and when doing so, start with the smallest amount first. As an example: a donation of US$300 over the course of the campaign is US$100 each year – or $8 each month – or US$2 each week! When Lions understand that a small sacrifice can have a big impact, they may consider doing more.</a:t>
            </a:r>
          </a:p>
          <a:p>
            <a:pPr marL="171450" indent="-171450">
              <a:buFont typeface="Arial" panose="020B0604020202020204" pitchFamily="34" charset="0"/>
              <a:buChar char="•"/>
            </a:pPr>
            <a:r>
              <a:rPr lang="en-US" baseline="0" dirty="0"/>
              <a:t>Make it personal:</a:t>
            </a:r>
          </a:p>
          <a:p>
            <a:pPr marL="628650" lvl="1" indent="-171450">
              <a:buFont typeface="Arial" panose="020B0604020202020204" pitchFamily="34" charset="0"/>
              <a:buChar char="•"/>
            </a:pPr>
            <a:r>
              <a:rPr lang="en-US" baseline="0" dirty="0"/>
              <a:t>Meet with your fellow Lions individually or in small groups whenever possible. Providing a space to ask questions and share personal stories encourages Lions to give their best donation. </a:t>
            </a:r>
            <a:r>
              <a:rPr lang="en-US" baseline="0" dirty="0" smtClean="0"/>
              <a:t>It’s also helpful to get to know your fellow Lions and learn which global cause areas most exciting or important to them. </a:t>
            </a:r>
          </a:p>
          <a:p>
            <a:pPr marL="171450" lvl="0" indent="-171450">
              <a:buFont typeface="Arial" panose="020B0604020202020204" pitchFamily="34" charset="0"/>
              <a:buChar char="•"/>
            </a:pPr>
            <a:r>
              <a:rPr lang="en-US" baseline="0" dirty="0" smtClean="0"/>
              <a:t>Make it official:</a:t>
            </a:r>
          </a:p>
          <a:p>
            <a:pPr marL="628650" lvl="1" indent="-171450">
              <a:buFont typeface="Arial" panose="020B0604020202020204" pitchFamily="34" charset="0"/>
              <a:buChar char="•"/>
            </a:pPr>
            <a:r>
              <a:rPr lang="en-US" baseline="0" dirty="0" smtClean="0"/>
              <a:t>Ensure </a:t>
            </a:r>
            <a:r>
              <a:rPr lang="en-US" baseline="0" dirty="0"/>
              <a:t>that each Lion completes a pledge form and submits it to LCIF for proper recording and prompt recognition </a:t>
            </a:r>
            <a:r>
              <a:rPr lang="en-US" baseline="0" dirty="0" smtClean="0"/>
              <a:t>fulfillment – we can’t send recognition unless we have the information we need from the donor.</a:t>
            </a:r>
            <a:endParaRPr lang="en-US" baseline="0" dirty="0"/>
          </a:p>
          <a:p>
            <a:pPr marL="171450" indent="-171450">
              <a:buFont typeface="Arial" panose="020B0604020202020204" pitchFamily="34" charset="0"/>
              <a:buChar char="•"/>
            </a:pPr>
            <a:r>
              <a:rPr lang="en-US" baseline="0" dirty="0"/>
              <a:t>Make an impact:</a:t>
            </a:r>
          </a:p>
          <a:p>
            <a:pPr marL="628650" lvl="1" indent="-171450">
              <a:buFont typeface="Arial" panose="020B0604020202020204" pitchFamily="34" charset="0"/>
              <a:buChar char="•"/>
            </a:pPr>
            <a:r>
              <a:rPr lang="en-US" sz="1200" dirty="0"/>
              <a:t>Thank your fellow members for taking the time to meet with you, for considering a donation, and as soon as a donation is made.</a:t>
            </a:r>
            <a:r>
              <a:rPr lang="en-US" sz="1200" baseline="0" dirty="0"/>
              <a:t> Share with them the impact that their donation will have through LCIF. </a:t>
            </a:r>
            <a:r>
              <a:rPr lang="en-US" sz="1200" dirty="0"/>
              <a:t>In addition,</a:t>
            </a:r>
            <a:r>
              <a:rPr lang="en-US" sz="1200" baseline="0" dirty="0"/>
              <a:t> LCIF</a:t>
            </a:r>
            <a:r>
              <a:rPr lang="en-US" sz="1200" dirty="0"/>
              <a:t> offers a variety of recognition opportunities for donations at all levels,</a:t>
            </a:r>
            <a:r>
              <a:rPr lang="en-US" sz="1200" baseline="0" dirty="0"/>
              <a:t> which we will review shortly</a:t>
            </a:r>
            <a:r>
              <a:rPr lang="en-US" sz="1200" baseline="0" dirty="0" smtClean="0"/>
              <a:t>.</a:t>
            </a:r>
          </a:p>
          <a:p>
            <a:pPr marL="628650" lvl="1" indent="-171450">
              <a:buFont typeface="Arial" panose="020B0604020202020204" pitchFamily="34" charset="0"/>
              <a:buChar cha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Remember: the most important thing to remember about fundraising is that you’re </a:t>
            </a:r>
            <a:r>
              <a:rPr lang="en-US" i="1" baseline="0" dirty="0" smtClean="0"/>
              <a:t>inviting</a:t>
            </a:r>
            <a:r>
              <a:rPr lang="en-US" baseline="0" dirty="0" smtClean="0"/>
              <a:t> your fellow Lions and neighbors to </a:t>
            </a:r>
            <a:r>
              <a:rPr lang="en-US" i="1" baseline="0" dirty="0" smtClean="0"/>
              <a:t>join you </a:t>
            </a:r>
            <a:r>
              <a:rPr lang="en-US" baseline="0" dirty="0" smtClean="0"/>
              <a:t>in supporting the work of LCIF. You’re not asking for money for yourself – you’re asking for the donations that LCIF needs to help Lions change the world.</a:t>
            </a:r>
          </a:p>
          <a:p>
            <a:pPr marL="0" lvl="0" indent="0">
              <a:buFont typeface="Arial" panose="020B0604020202020204" pitchFamily="34" charset="0"/>
              <a:buNone/>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baseline="0" dirty="0" smtClean="0"/>
              <a:t>(transition to next slide)</a:t>
            </a:r>
            <a:endParaRPr lang="en-US" i="1" dirty="0" smtClean="0"/>
          </a:p>
          <a:p>
            <a:pPr marL="0" lvl="0" indent="0">
              <a:buFont typeface="Arial" panose="020B0604020202020204" pitchFamily="34" charset="0"/>
              <a:buNone/>
            </a:pPr>
            <a:endParaRPr lang="en-US" dirty="0"/>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fld id="{F856C1B8-A656-47FE-9546-B039C897984E}" type="slidenum">
              <a:rPr lang="en-US" smtClean="0"/>
              <a:t>25</a:t>
            </a:fld>
            <a:endParaRPr lang="en-US"/>
          </a:p>
        </p:txBody>
      </p:sp>
    </p:spTree>
    <p:extLst>
      <p:ext uri="{BB962C8B-B14F-4D97-AF65-F5344CB8AC3E}">
        <p14:creationId xmlns:p14="http://schemas.microsoft.com/office/powerpoint/2010/main" val="2750749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specific requests are often the most effective in securing donations. You may find it helpful</a:t>
            </a:r>
            <a:r>
              <a:rPr lang="en-US" baseline="0" dirty="0"/>
              <a:t> to practice making a request, before you meet with your members. Try using and customizing the language above:</a:t>
            </a:r>
          </a:p>
          <a:p>
            <a:endParaRPr lang="en-US" baseline="0" dirty="0"/>
          </a:p>
          <a:p>
            <a:r>
              <a:rPr lang="en-US" i="1" dirty="0"/>
              <a:t>“I would like to ask you to join me in supporting Campaign 100. I don’t know your financial situation or what other charitable commitments you may have, but I do know your passion and commitment to Lion service. Will you consider a donation of US$8 each month for a total donation of US$300 over three years</a:t>
            </a:r>
            <a:r>
              <a:rPr lang="en-US" i="1" dirty="0" smtClean="0"/>
              <a:t>?”</a:t>
            </a:r>
          </a:p>
          <a:p>
            <a:endParaRPr lang="en-US"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(transition to next slide)</a:t>
            </a:r>
            <a:endParaRPr lang="en-US" i="1" dirty="0" smtClean="0"/>
          </a:p>
          <a:p>
            <a:endParaRPr lang="en-US" i="1" dirty="0" smtClean="0"/>
          </a:p>
        </p:txBody>
      </p:sp>
      <p:sp>
        <p:nvSpPr>
          <p:cNvPr id="4" name="Slide Number Placeholder 3"/>
          <p:cNvSpPr>
            <a:spLocks noGrp="1"/>
          </p:cNvSpPr>
          <p:nvPr>
            <p:ph type="sldNum" sz="quarter" idx="10"/>
          </p:nvPr>
        </p:nvSpPr>
        <p:spPr/>
        <p:txBody>
          <a:bodyPr/>
          <a:lstStyle/>
          <a:p>
            <a:fld id="{F856C1B8-A656-47FE-9546-B039C897984E}" type="slidenum">
              <a:rPr lang="en-US" smtClean="0"/>
              <a:t>26</a:t>
            </a:fld>
            <a:endParaRPr lang="en-US"/>
          </a:p>
        </p:txBody>
      </p:sp>
    </p:spTree>
    <p:extLst>
      <p:ext uri="{BB962C8B-B14F-4D97-AF65-F5344CB8AC3E}">
        <p14:creationId xmlns:p14="http://schemas.microsoft.com/office/powerpoint/2010/main" val="2108633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preparing to</a:t>
            </a:r>
            <a:r>
              <a:rPr lang="en-US" baseline="0" dirty="0"/>
              <a:t> make a request, you may also want to plan for how you will respond to different replies to your request</a:t>
            </a:r>
            <a:r>
              <a:rPr lang="en-US" baseline="0" dirty="0" smtClean="0"/>
              <a:t>. We have a few examples above.</a:t>
            </a:r>
          </a:p>
          <a:p>
            <a:endParaRPr lang="en-US" baseline="0" dirty="0" smtClean="0"/>
          </a:p>
          <a:p>
            <a:r>
              <a:rPr lang="en-US" baseline="0" dirty="0" smtClean="0"/>
              <a:t>It’s important to remember that it’s okay if your members need more time to think about their gift – it means they’re taking it seriously! Continue to follow up with them until they’re able to make a decision.</a:t>
            </a:r>
          </a:p>
          <a:p>
            <a:endParaRPr lang="en-US" baseline="0" dirty="0" smtClean="0"/>
          </a:p>
          <a:p>
            <a:r>
              <a:rPr lang="en-US" baseline="0" dirty="0" smtClean="0"/>
              <a:t>Also, if a member says no, they may have questions that are holding them back from saying yes. Or, they might think if they can’t give the amount you ask for, they shouldn’t give anything at all. Always make sure you answer their questions and keep the door open for a meaningful gift – even if it’s below the amount you requested.</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(transition to next slide)</a:t>
            </a:r>
            <a:endParaRPr lang="en-US" i="1" dirty="0" smtClean="0"/>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27</a:t>
            </a:fld>
            <a:endParaRPr lang="en-US"/>
          </a:p>
        </p:txBody>
      </p:sp>
    </p:spTree>
    <p:extLst>
      <p:ext uri="{BB962C8B-B14F-4D97-AF65-F5344CB8AC3E}">
        <p14:creationId xmlns:p14="http://schemas.microsoft.com/office/powerpoint/2010/main" val="4015812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a:t>
            </a:r>
            <a:r>
              <a:rPr lang="en-US" baseline="0" dirty="0" smtClean="0"/>
              <a:t>, limited-time recognition has been developed for donors who contribute to LCIF during Campaign 100! </a:t>
            </a:r>
            <a:r>
              <a:rPr lang="en-US" dirty="0" smtClean="0"/>
              <a:t>All </a:t>
            </a:r>
            <a:r>
              <a:rPr lang="en-US" dirty="0"/>
              <a:t>donors </a:t>
            </a:r>
            <a:r>
              <a:rPr lang="en-US" dirty="0" smtClean="0"/>
              <a:t>who contribute at least US$100 to </a:t>
            </a:r>
            <a:r>
              <a:rPr lang="en-US" dirty="0"/>
              <a:t>Campaign 100 will receive a commemorative </a:t>
            </a:r>
            <a:r>
              <a:rPr lang="en-US" dirty="0" smtClean="0"/>
              <a:t>pin, </a:t>
            </a:r>
            <a:r>
              <a:rPr lang="en-US" dirty="0" smtClean="0"/>
              <a:t>the silver pin displayed </a:t>
            </a:r>
            <a:r>
              <a:rPr lang="en-US" dirty="0" smtClean="0"/>
              <a:t>above. </a:t>
            </a:r>
            <a:r>
              <a:rPr lang="en-US" dirty="0"/>
              <a:t>Donors who contribute US$300 or more in total will receive additional recognition</a:t>
            </a:r>
            <a:r>
              <a:rPr lang="en-US" baseline="0" dirty="0"/>
              <a:t> as described above</a:t>
            </a:r>
            <a:r>
              <a:rPr lang="en-US" dirty="0"/>
              <a:t>. </a:t>
            </a:r>
            <a:r>
              <a:rPr lang="en-US" dirty="0" smtClean="0"/>
              <a:t>Donors will receive their recognition items directly to their mailing address unless otherwise specified,</a:t>
            </a:r>
            <a:r>
              <a:rPr lang="en-US" baseline="0" dirty="0" smtClean="0"/>
              <a:t> and </a:t>
            </a:r>
            <a:r>
              <a:rPr lang="en-US" baseline="0" dirty="0" smtClean="0"/>
              <a:t>fulfillment </a:t>
            </a:r>
            <a:r>
              <a:rPr lang="en-US" baseline="0" dirty="0" smtClean="0"/>
              <a:t>of these items will begin in early 2019.</a:t>
            </a:r>
          </a:p>
          <a:p>
            <a:endParaRPr lang="en-US" baseline="0" dirty="0" smtClean="0"/>
          </a:p>
          <a:p>
            <a:r>
              <a:rPr lang="en-US" baseline="0" dirty="0" smtClean="0"/>
              <a:t>Remember: a</a:t>
            </a:r>
            <a:r>
              <a:rPr lang="en-US" dirty="0" smtClean="0"/>
              <a:t>ll </a:t>
            </a:r>
            <a:r>
              <a:rPr lang="en-US" dirty="0"/>
              <a:t>Campaign 100 contributions will be credited towards an individual’s Melvin Jones Fellowship or Progressive Melvin Jones </a:t>
            </a:r>
            <a:r>
              <a:rPr lang="en-US" dirty="0" smtClean="0"/>
              <a:t>Fellowship.</a:t>
            </a:r>
            <a:r>
              <a:rPr lang="en-US" baseline="0" dirty="0" smtClean="0"/>
              <a:t> All of the recognition described here is in addition to any other ongoing recognition offered by </a:t>
            </a:r>
            <a:r>
              <a:rPr lang="en-US" baseline="0" dirty="0" smtClean="0"/>
              <a:t>LCIF.</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(transition to next slide)</a:t>
            </a:r>
            <a:endParaRPr lang="en-US" i="1" dirty="0" smtClean="0"/>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28</a:t>
            </a:fld>
            <a:endParaRPr lang="en-US"/>
          </a:p>
        </p:txBody>
      </p:sp>
    </p:spTree>
    <p:extLst>
      <p:ext uri="{BB962C8B-B14F-4D97-AF65-F5344CB8AC3E}">
        <p14:creationId xmlns:p14="http://schemas.microsoft.com/office/powerpoint/2010/main" val="4113346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Donors</a:t>
            </a:r>
            <a:r>
              <a:rPr lang="en-US" baseline="0" dirty="0"/>
              <a:t> who commit to making repeated donations over time – through annual pledges or monthly automated donations – are eligible to receive attractive gifts, in addition to the recognition </a:t>
            </a:r>
            <a:r>
              <a:rPr lang="en-US" baseline="0" dirty="0" smtClean="0"/>
              <a:t>they’ll receive for their total campaign giving. You’ll hear more about what these items are soon!</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(transition to next slide)</a:t>
            </a:r>
            <a:endParaRPr lang="en-US" i="1" dirty="0" smtClean="0"/>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29</a:t>
            </a:fld>
            <a:endParaRPr lang="en-US"/>
          </a:p>
        </p:txBody>
      </p:sp>
    </p:spTree>
    <p:extLst>
      <p:ext uri="{BB962C8B-B14F-4D97-AF65-F5344CB8AC3E}">
        <p14:creationId xmlns:p14="http://schemas.microsoft.com/office/powerpoint/2010/main" val="1783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Campaign 100 recognition, donations to Campaign 100 will also count towards LCIF’s ongoing recognition programs:</a:t>
            </a:r>
          </a:p>
          <a:p>
            <a:pPr marL="171450" indent="-171450">
              <a:buFont typeface="Arial" panose="020B0604020202020204" pitchFamily="34" charset="0"/>
              <a:buChar char="•"/>
            </a:pPr>
            <a:r>
              <a:rPr lang="en-US" dirty="0"/>
              <a:t>The Melvin Jones Fellowship recognizes donors who make total contributions of US$1,000, in installments of at least US$100 over a five-year period. In recognition of these contributions, donors will receive the distinctive Melvin Jones Fellow pin and a personalized plaque.</a:t>
            </a:r>
          </a:p>
          <a:p>
            <a:pPr marL="171450" indent="-171450">
              <a:buFont typeface="Arial" panose="020B0604020202020204" pitchFamily="34" charset="0"/>
              <a:buChar char="•"/>
            </a:pPr>
            <a:r>
              <a:rPr lang="en-US" dirty="0"/>
              <a:t>The Progressive Melvin Jones Fellowship recognizes those donors who continue making contributions above and beyond US$1,000. This recognition program offers distinct pins for levels between US$2,000 and US$100,000</a:t>
            </a:r>
          </a:p>
          <a:p>
            <a:pPr marL="171450" indent="-171450">
              <a:buFont typeface="Arial" panose="020B0604020202020204" pitchFamily="34" charset="0"/>
              <a:buChar char="•"/>
            </a:pPr>
            <a:r>
              <a:rPr lang="en-US" dirty="0"/>
              <a:t>Humanitarian Partners: this program recognizes donors who make total lifetime contributions of US$100,000 and above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When a donor has </a:t>
            </a:r>
            <a:r>
              <a:rPr lang="en-US" dirty="0" smtClean="0"/>
              <a:t>accumulated </a:t>
            </a:r>
            <a:r>
              <a:rPr lang="en-US" dirty="0"/>
              <a:t>enough Melvin Jones Fellowship credits to qualify, they should complete an application for their MJF. This application can be found online at lcif.org</a:t>
            </a:r>
            <a:r>
              <a:rPr lang="en-US" dirty="0" smtClean="0"/>
              <a:t>.</a:t>
            </a:r>
          </a:p>
          <a:p>
            <a:pPr marL="0" indent="0">
              <a:buFont typeface="Arial" panose="020B0604020202020204" pitchFamily="34" charset="0"/>
              <a:buNone/>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baseline="0" dirty="0" smtClean="0"/>
              <a:t>(transition to next slide)</a:t>
            </a:r>
            <a:endParaRPr lang="en-US" i="1"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419D771-0DFB-4CCD-8498-877BF97DB9E3}" type="slidenum">
              <a:rPr lang="en-US" smtClean="0"/>
              <a:t>30</a:t>
            </a:fld>
            <a:endParaRPr lang="en-US"/>
          </a:p>
        </p:txBody>
      </p:sp>
    </p:spTree>
    <p:extLst>
      <p:ext uri="{BB962C8B-B14F-4D97-AF65-F5344CB8AC3E}">
        <p14:creationId xmlns:p14="http://schemas.microsoft.com/office/powerpoint/2010/main" val="411355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a reminder,</a:t>
            </a:r>
            <a:r>
              <a:rPr lang="en-US" sz="1200" kern="1200" baseline="0" dirty="0" smtClean="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our role consists of four primary tasks, </a:t>
            </a:r>
            <a:r>
              <a:rPr lang="en-US" sz="1200" kern="1200" dirty="0" smtClean="0">
                <a:solidFill>
                  <a:schemeClr val="tx1"/>
                </a:solidFill>
                <a:effectLst/>
                <a:latin typeface="+mn-lt"/>
                <a:ea typeface="+mn-ea"/>
                <a:cs typeface="+mn-cs"/>
              </a:rPr>
              <a:t>with one </a:t>
            </a:r>
            <a:r>
              <a:rPr lang="en-US" sz="1200" kern="1200" dirty="0">
                <a:solidFill>
                  <a:schemeClr val="tx1"/>
                </a:solidFill>
                <a:effectLst/>
                <a:latin typeface="+mn-lt"/>
                <a:ea typeface="+mn-ea"/>
                <a:cs typeface="+mn-cs"/>
              </a:rPr>
              <a:t>common goal – promoting the participation of every Lion:</a:t>
            </a:r>
          </a:p>
          <a:p>
            <a:pPr marL="171450" indent="-171450">
              <a:buFont typeface="Arial" panose="020B0604020202020204" pitchFamily="34" charset="0"/>
              <a:buChar char="•"/>
            </a:pPr>
            <a:r>
              <a:rPr lang="en-US" dirty="0"/>
              <a:t>Tell your story: Help members understand the impact of LCIF in your community and across the globe.</a:t>
            </a:r>
          </a:p>
          <a:p>
            <a:pPr marL="171450" indent="-171450">
              <a:buFont typeface="Arial" panose="020B0604020202020204" pitchFamily="34" charset="0"/>
              <a:buChar char="•"/>
            </a:pPr>
            <a:r>
              <a:rPr lang="en-US" dirty="0"/>
              <a:t>Make a plan: Learn about the many ways you and your club can support Campaign 100. Then, set your goal.</a:t>
            </a:r>
          </a:p>
          <a:p>
            <a:pPr marL="171450" indent="-171450">
              <a:buFont typeface="Arial" panose="020B0604020202020204" pitchFamily="34" charset="0"/>
              <a:buChar char="•"/>
            </a:pPr>
            <a:r>
              <a:rPr lang="en-US" dirty="0"/>
              <a:t>Build a team: Form a committee to help you raise funds and reach your community.</a:t>
            </a:r>
          </a:p>
          <a:p>
            <a:pPr marL="171450" indent="-171450">
              <a:buFont typeface="Arial" panose="020B0604020202020204" pitchFamily="34" charset="0"/>
              <a:buChar char="•"/>
            </a:pPr>
            <a:r>
              <a:rPr lang="en-US" dirty="0"/>
              <a:t>Raise funds: Make your own donation first. Then, ask others to join you in supporting Campaign 100 and offer them ways to participate.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All of these tasks together will help you best encourage</a:t>
            </a:r>
            <a:r>
              <a:rPr lang="en-US" baseline="0" dirty="0"/>
              <a:t> and secure the participation of your club </a:t>
            </a:r>
            <a:r>
              <a:rPr lang="en-US" baseline="0" dirty="0" smtClean="0"/>
              <a:t>and even other members of your community!</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i="1" baseline="0" dirty="0" smtClean="0"/>
              <a:t>(transition to next slide)</a:t>
            </a:r>
            <a:endParaRPr lang="en-US" i="1" dirty="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4</a:t>
            </a:fld>
            <a:endParaRPr lang="en-US"/>
          </a:p>
        </p:txBody>
      </p:sp>
    </p:spTree>
    <p:extLst>
      <p:ext uri="{BB962C8B-B14F-4D97-AF65-F5344CB8AC3E}">
        <p14:creationId xmlns:p14="http://schemas.microsoft.com/office/powerpoint/2010/main" val="606668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LCIF also offers recognition for annual gifts at US$50, US$100, and US$200. This is called the Lions Share program. Lions Share is designed for donors who perhaps cannot envision making an MJF-level contribution at one time, but recognizes their generosity and offers them a roadmap to achieve the MJF over time. </a:t>
            </a:r>
          </a:p>
          <a:p>
            <a:r>
              <a:rPr lang="en-US" dirty="0"/>
              <a:t>The Lions Share program offers recognition at the following</a:t>
            </a:r>
            <a:r>
              <a:rPr lang="en-US" baseline="0" dirty="0"/>
              <a:t> levels</a:t>
            </a:r>
            <a:r>
              <a:rPr lang="en-US" dirty="0"/>
              <a:t>:</a:t>
            </a:r>
          </a:p>
          <a:p>
            <a:pPr marL="178328" indent="-178328">
              <a:buFont typeface="Arial" panose="020B0604020202020204" pitchFamily="34" charset="0"/>
              <a:buChar char="•"/>
            </a:pPr>
            <a:r>
              <a:rPr lang="en-US" dirty="0"/>
              <a:t>For a gift of US$50, a donor may receive a 1-star Lions Share pin</a:t>
            </a:r>
          </a:p>
          <a:p>
            <a:pPr marL="178328" indent="-178328">
              <a:buFont typeface="Arial" panose="020B0604020202020204" pitchFamily="34" charset="0"/>
              <a:buChar char="•"/>
            </a:pPr>
            <a:r>
              <a:rPr lang="en-US" dirty="0"/>
              <a:t>For a gift of US$100, a donor may receive a 2-star pin</a:t>
            </a:r>
          </a:p>
          <a:p>
            <a:pPr marL="178328" indent="-178328">
              <a:buFont typeface="Arial" panose="020B0604020202020204" pitchFamily="34" charset="0"/>
              <a:buChar char="•"/>
            </a:pPr>
            <a:r>
              <a:rPr lang="en-US" dirty="0"/>
              <a:t>For a gift of US$200, a donor may receive a 3-star </a:t>
            </a:r>
            <a:r>
              <a:rPr lang="en-US" dirty="0" smtClean="0"/>
              <a:t>pin</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Lions</a:t>
            </a:r>
            <a:r>
              <a:rPr lang="en-US" baseline="0" dirty="0" smtClean="0"/>
              <a:t> Share recognition is offered in addition to all of the Campaign 100 recognition described on the previous slides.</a:t>
            </a:r>
            <a:endParaRPr lang="en-US" dirty="0"/>
          </a:p>
          <a:p>
            <a:endParaRPr lang="en-US" dirty="0"/>
          </a:p>
          <a:p>
            <a:r>
              <a:rPr lang="en-US" dirty="0" smtClean="0"/>
              <a:t>Donations </a:t>
            </a:r>
            <a:r>
              <a:rPr lang="en-US" dirty="0"/>
              <a:t>may be designated to the Empowering Service Fund, or the Disaster Relief Fund. Your district LCIF coordinator will receive a stock of </a:t>
            </a:r>
            <a:r>
              <a:rPr lang="en-US" dirty="0" smtClean="0"/>
              <a:t>Lions Share </a:t>
            </a:r>
            <a:r>
              <a:rPr lang="en-US" dirty="0"/>
              <a:t>pins and a booklet through which they’ll track these contributions. If you or members of your club make qualifying contributions online, make sure you request </a:t>
            </a:r>
            <a:r>
              <a:rPr lang="en-US" dirty="0" smtClean="0"/>
              <a:t>that</a:t>
            </a:r>
            <a:r>
              <a:rPr lang="en-US" baseline="0" dirty="0" smtClean="0"/>
              <a:t> LCIF sends you the pin.</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(transition to next slide)</a:t>
            </a:r>
            <a:endParaRPr lang="en-US" i="1" dirty="0" smtClean="0"/>
          </a:p>
          <a:p>
            <a:endParaRPr lang="en-US" dirty="0"/>
          </a:p>
          <a:p>
            <a:endParaRPr lang="en-US" dirty="0"/>
          </a:p>
          <a:p>
            <a:pPr marL="178328" indent="-178328">
              <a:buFont typeface="Arial" panose="020B0604020202020204" pitchFamily="34" charset="0"/>
              <a:buChar char="•"/>
            </a:pPr>
            <a:endParaRPr lang="en-US" dirty="0"/>
          </a:p>
        </p:txBody>
      </p:sp>
      <p:sp>
        <p:nvSpPr>
          <p:cNvPr id="5" name="Footer Placeholder 4"/>
          <p:cNvSpPr>
            <a:spLocks noGrp="1"/>
          </p:cNvSpPr>
          <p:nvPr>
            <p:ph type="ftr" sz="quarter" idx="11"/>
          </p:nvPr>
        </p:nvSpPr>
        <p:spPr/>
        <p:txBody>
          <a:bodyPr/>
          <a:lstStyle/>
          <a:p>
            <a:r>
              <a:rPr lang="en-US" dirty="0">
                <a:solidFill>
                  <a:prstClr val="black"/>
                </a:solidFill>
              </a:rPr>
              <a:t>LCIF Development Committee - August 10, 2018</a:t>
            </a:r>
          </a:p>
        </p:txBody>
      </p:sp>
      <p:sp>
        <p:nvSpPr>
          <p:cNvPr id="6" name="Header Placeholder 5"/>
          <p:cNvSpPr>
            <a:spLocks noGrp="1"/>
          </p:cNvSpPr>
          <p:nvPr>
            <p:ph type="hdr" sz="quarter" idx="12"/>
          </p:nvPr>
        </p:nvSpPr>
        <p:spPr/>
        <p:txBody>
          <a:bodyPr/>
          <a:lstStyle/>
          <a:p>
            <a:r>
              <a:rPr lang="en-US" dirty="0">
                <a:solidFill>
                  <a:prstClr val="black"/>
                </a:solidFill>
              </a:rPr>
              <a:t>A4 - Lions Share Program</a:t>
            </a:r>
          </a:p>
        </p:txBody>
      </p:sp>
    </p:spTree>
    <p:extLst>
      <p:ext uri="{BB962C8B-B14F-4D97-AF65-F5344CB8AC3E}">
        <p14:creationId xmlns:p14="http://schemas.microsoft.com/office/powerpoint/2010/main" val="1999223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In addition to recognition for Campaign 100 Model Clubs, LCIF also offers recognition for various club achievements, such as the club giving patch and the MJF banner patches and chevrons.</a:t>
            </a:r>
          </a:p>
          <a:p>
            <a:pPr marL="170049" indent="-170049">
              <a:buFont typeface="Arial" panose="020B0604020202020204" pitchFamily="34" charset="0"/>
              <a:buChar char="•"/>
            </a:pPr>
            <a:r>
              <a:rPr lang="en-US" dirty="0"/>
              <a:t>There are five levels of the </a:t>
            </a:r>
            <a:r>
              <a:rPr lang="en-US" b="1" dirty="0"/>
              <a:t>Club Giving Patch</a:t>
            </a:r>
            <a:r>
              <a:rPr lang="en-US" b="0" dirty="0"/>
              <a:t>:</a:t>
            </a:r>
            <a:r>
              <a:rPr lang="en-US" b="0" baseline="0" dirty="0"/>
              <a:t> </a:t>
            </a:r>
            <a:r>
              <a:rPr lang="en-US" dirty="0"/>
              <a:t>$50, $100, $250, $500, and $1,000. Recognition is calculated by taking the club’s total giving and dividing by the number of Lions in the club. If the club obtains a per member giving average at any of these levels in a given Lion </a:t>
            </a:r>
            <a:r>
              <a:rPr lang="en-US" dirty="0" smtClean="0"/>
              <a:t>year,</a:t>
            </a:r>
            <a:r>
              <a:rPr lang="en-US" baseline="0" dirty="0" smtClean="0"/>
              <a:t> the club </a:t>
            </a:r>
            <a:r>
              <a:rPr lang="en-US" dirty="0" smtClean="0"/>
              <a:t>will </a:t>
            </a:r>
            <a:r>
              <a:rPr lang="en-US" dirty="0"/>
              <a:t>receive a banner patch. For Model Clubs, clubs would receive these recognitions in addition to their qualifying Model Club recognition.</a:t>
            </a:r>
          </a:p>
          <a:p>
            <a:pPr marL="170049" indent="-170049" defTabSz="924155">
              <a:buFont typeface="Arial" panose="020B0604020202020204" pitchFamily="34" charset="0"/>
              <a:buChar char="•"/>
              <a:defRPr/>
            </a:pPr>
            <a:r>
              <a:rPr lang="en-US" dirty="0"/>
              <a:t>Clubs receive a </a:t>
            </a:r>
            <a:r>
              <a:rPr lang="en-US" b="1" dirty="0"/>
              <a:t>Melvin Jones Fellow Banner Patch/Chevron</a:t>
            </a:r>
            <a:r>
              <a:rPr lang="en-US" dirty="0"/>
              <a:t> the first time a member is honored with a Melvin Jones Fellowship. The club receives a chevron in subsequent years the first time a member is honored with an MJF. The club also receives a banner patch when all members of the club have qualified for a Melvin Jones Fellowship</a:t>
            </a:r>
            <a:r>
              <a:rPr lang="en-US" dirty="0" smtClean="0"/>
              <a:t>.</a:t>
            </a:r>
          </a:p>
          <a:p>
            <a:pPr marL="0" indent="0" defTabSz="924155">
              <a:buFont typeface="Arial" panose="020B0604020202020204" pitchFamily="34" charset="0"/>
              <a:buNone/>
              <a:defRPr/>
            </a:pPr>
            <a:endParaRPr lang="en-US" dirty="0" smtClean="0"/>
          </a:p>
          <a:p>
            <a:pPr marL="0" marR="0" lvl="0" indent="0" algn="l" defTabSz="92415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baseline="0" dirty="0" smtClean="0"/>
              <a:t>(transition to next slide)</a:t>
            </a:r>
            <a:endParaRPr lang="en-US" i="1" dirty="0" smtClean="0"/>
          </a:p>
          <a:p>
            <a:pPr marL="0" indent="0" defTabSz="924155">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445977CF-CB4D-4F52-A648-D5C9310FAC4D}" type="slidenum">
              <a:rPr lang="en-US" smtClean="0"/>
              <a:t>32</a:t>
            </a:fld>
            <a:endParaRPr lang="en-US"/>
          </a:p>
        </p:txBody>
      </p:sp>
    </p:spTree>
    <p:extLst>
      <p:ext uri="{BB962C8B-B14F-4D97-AF65-F5344CB8AC3E}">
        <p14:creationId xmlns:p14="http://schemas.microsoft.com/office/powerpoint/2010/main" val="2608681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Fundraising events can</a:t>
            </a:r>
            <a:r>
              <a:rPr lang="en-US" baseline="0" dirty="0"/>
              <a:t> also be an important part of your club’s efforts and support of Campaign 100</a:t>
            </a:r>
            <a:r>
              <a:rPr lang="en-US" baseline="0" dirty="0" smtClean="0"/>
              <a: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(transition to next slide)</a:t>
            </a:r>
            <a:endParaRPr lang="en-US" i="1" dirty="0" smtClean="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33</a:t>
            </a:fld>
            <a:endParaRPr lang="en-US"/>
          </a:p>
        </p:txBody>
      </p:sp>
    </p:spTree>
    <p:extLst>
      <p:ext uri="{BB962C8B-B14F-4D97-AF65-F5344CB8AC3E}">
        <p14:creationId xmlns:p14="http://schemas.microsoft.com/office/powerpoint/2010/main" val="1238910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Fundraising events are a wonderful way for your club to spend time together, invite other members of the community if you choose, and </a:t>
            </a:r>
            <a:r>
              <a:rPr lang="en-US" dirty="0" smtClean="0"/>
              <a:t>also </a:t>
            </a:r>
            <a:r>
              <a:rPr lang="en-US" baseline="0" dirty="0" smtClean="0"/>
              <a:t>raise </a:t>
            </a:r>
            <a:r>
              <a:rPr lang="en-US" baseline="0" dirty="0"/>
              <a:t>funds to support the work of </a:t>
            </a:r>
            <a:r>
              <a:rPr lang="en-US" baseline="0" dirty="0" smtClean="0"/>
              <a:t>LCIF!</a:t>
            </a:r>
            <a:endParaRPr lang="en-US" baseline="0" dirty="0"/>
          </a:p>
          <a:p>
            <a:endParaRPr lang="en-US" baseline="0" dirty="0"/>
          </a:p>
          <a:p>
            <a:r>
              <a:rPr lang="en-US" baseline="0" dirty="0"/>
              <a:t>You may already have some experience in these kinds of events, but in case you are new to this role or need a refresher, we offer a few tips here:</a:t>
            </a:r>
          </a:p>
          <a:p>
            <a:pPr marL="174708" indent="-174708">
              <a:buFont typeface="Arial" panose="020B0604020202020204" pitchFamily="34" charset="0"/>
              <a:buChar char="•"/>
            </a:pPr>
            <a:r>
              <a:rPr lang="en-US" baseline="0" dirty="0"/>
              <a:t>Be creative: the campaign is a great time to try something new! Ask you fellow Lions for their ideas or find great tips at the LCIF blog</a:t>
            </a:r>
          </a:p>
          <a:p>
            <a:pPr marL="174708" indent="-174708">
              <a:buFont typeface="Arial" panose="020B0604020202020204" pitchFamily="34" charset="0"/>
              <a:buChar char="•"/>
            </a:pPr>
            <a:r>
              <a:rPr lang="en-US" baseline="0" dirty="0"/>
              <a:t>Consider how you can educate attendees on LCIF, our Global Causes, and how Lions serve the world. This is an excellent way to showcase the work of LCIF in your community</a:t>
            </a:r>
          </a:p>
          <a:p>
            <a:pPr marL="174708" indent="-174708">
              <a:buFont typeface="Arial" panose="020B0604020202020204" pitchFamily="34" charset="0"/>
              <a:buChar char="•"/>
            </a:pPr>
            <a:r>
              <a:rPr lang="en-US" baseline="0" dirty="0"/>
              <a:t>Bring materials that attendees can take home with them: brochures and pocket guides are great </a:t>
            </a:r>
            <a:r>
              <a:rPr lang="en-US" baseline="0" dirty="0" smtClean="0"/>
              <a:t>options!</a:t>
            </a:r>
            <a:endParaRPr lang="en-US" baseline="0" dirty="0"/>
          </a:p>
          <a:p>
            <a:pPr marL="174708" indent="-174708">
              <a:buFont typeface="Arial" panose="020B0604020202020204" pitchFamily="34" charset="0"/>
              <a:buChar char="•"/>
            </a:pPr>
            <a:r>
              <a:rPr lang="en-US" baseline="0" dirty="0"/>
              <a:t>Invite other members to help you: fundraising events can take quite a bit of time and Lion-power to carry out. Lions love to lead and serve, so find other club members who can help you!</a:t>
            </a:r>
          </a:p>
          <a:p>
            <a:pPr marL="174708" indent="-174708">
              <a:buFont typeface="Arial" panose="020B0604020202020204" pitchFamily="34" charset="0"/>
              <a:buChar char="•"/>
            </a:pPr>
            <a:endParaRPr lang="en-US" baseline="0" dirty="0"/>
          </a:p>
          <a:p>
            <a:r>
              <a:rPr lang="en-US" baseline="0" dirty="0"/>
              <a:t>Remember: </a:t>
            </a:r>
            <a:r>
              <a:rPr lang="en-US" baseline="0" dirty="0" smtClean="0"/>
              <a:t>hosting an event is </a:t>
            </a:r>
            <a:r>
              <a:rPr lang="en-US" baseline="0" dirty="0"/>
              <a:t>about encouraging your community to join you in changing the world</a:t>
            </a:r>
            <a:r>
              <a:rPr lang="en-US" baseline="0" dirty="0" smtClean="0"/>
              <a: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(transition to next slide)</a:t>
            </a:r>
            <a:endParaRPr lang="en-US" i="1" dirty="0" smtClean="0"/>
          </a:p>
          <a:p>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34</a:t>
            </a:fld>
            <a:endParaRPr lang="en-US"/>
          </a:p>
        </p:txBody>
      </p:sp>
    </p:spTree>
    <p:extLst>
      <p:ext uri="{BB962C8B-B14F-4D97-AF65-F5344CB8AC3E}">
        <p14:creationId xmlns:p14="http://schemas.microsoft.com/office/powerpoint/2010/main" val="367972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club treasury gift is</a:t>
            </a:r>
            <a:r>
              <a:rPr lang="en-US" baseline="0" dirty="0"/>
              <a:t> another way that your club can support LCIF</a:t>
            </a:r>
            <a:r>
              <a:rPr lang="en-US" baseline="0" dirty="0" smtClean="0"/>
              <a: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(transition to next slide)</a:t>
            </a:r>
            <a:endParaRPr lang="en-US" i="1" dirty="0" smtClean="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35</a:t>
            </a:fld>
            <a:endParaRPr lang="en-US"/>
          </a:p>
        </p:txBody>
      </p:sp>
    </p:spTree>
    <p:extLst>
      <p:ext uri="{BB962C8B-B14F-4D97-AF65-F5344CB8AC3E}">
        <p14:creationId xmlns:p14="http://schemas.microsoft.com/office/powerpoint/2010/main" val="640799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many clubs may have a</a:t>
            </a:r>
            <a:r>
              <a:rPr lang="en-US" baseline="0" dirty="0"/>
              <a:t> reserve of funds that they set aside for charitable contributions. Some clubs support LCIF this way. Your club likely has its own rules and procedures to determine how those gifts are made. Besides making a contribution on behalf of your members, club treasury gifts could also be used to match individual giving, and encourage more member support. For instance, perhaps your club could offer to make a treasury gift once a certain percentage of members have given, or once a certain level of funds are raised. It’s one way that club leadership can further promote individual giving</a:t>
            </a:r>
            <a:r>
              <a:rPr lang="en-US" baseline="0" dirty="0" smtClean="0"/>
              <a: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(transition to next slide)</a:t>
            </a:r>
            <a:endParaRPr lang="en-US" i="1" dirty="0" smtClean="0"/>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36</a:t>
            </a:fld>
            <a:endParaRPr lang="en-US"/>
          </a:p>
        </p:txBody>
      </p:sp>
    </p:spTree>
    <p:extLst>
      <p:ext uri="{BB962C8B-B14F-4D97-AF65-F5344CB8AC3E}">
        <p14:creationId xmlns:p14="http://schemas.microsoft.com/office/powerpoint/2010/main" val="33151141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LCIF welcomes support from non-Lion individuals</a:t>
            </a:r>
            <a:r>
              <a:rPr lang="en-US" baseline="0" dirty="0"/>
              <a:t> and groups</a:t>
            </a:r>
            <a:r>
              <a:rPr lang="en-US" baseline="0" dirty="0" smtClean="0"/>
              <a: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(transition to next slide)</a:t>
            </a:r>
            <a:endParaRPr lang="en-US" i="1" dirty="0" smtClean="0"/>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37</a:t>
            </a:fld>
            <a:endParaRPr lang="en-US"/>
          </a:p>
        </p:txBody>
      </p:sp>
    </p:spTree>
    <p:extLst>
      <p:ext uri="{BB962C8B-B14F-4D97-AF65-F5344CB8AC3E}">
        <p14:creationId xmlns:p14="http://schemas.microsoft.com/office/powerpoint/2010/main" val="2827428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club has done fundraising before, perhaps you’ve already</a:t>
            </a:r>
            <a:r>
              <a:rPr lang="en-US" baseline="0" dirty="0"/>
              <a:t> requested or received donations from local businesses or non-Lion friends for other events or causes. Engaging these types of donors is not only a good way to promote support for LCIF, but also to spread the word about Lions and the great work we do!</a:t>
            </a:r>
          </a:p>
          <a:p>
            <a:endParaRPr lang="en-US" baseline="0" dirty="0"/>
          </a:p>
          <a:p>
            <a:pPr marL="171450" indent="-171450">
              <a:buFont typeface="Arial" panose="020B0604020202020204" pitchFamily="34" charset="0"/>
              <a:buChar char="•"/>
            </a:pPr>
            <a:r>
              <a:rPr lang="en-US" baseline="0" dirty="0"/>
              <a:t>Start with businesses or non-members who have supported you in the past – they’re already familiar with your work, and if they’ve supported you before, they’re likely to do so again. </a:t>
            </a:r>
          </a:p>
          <a:p>
            <a:pPr marL="171450" indent="-171450">
              <a:buFont typeface="Arial" panose="020B0604020202020204" pitchFamily="34" charset="0"/>
              <a:buChar char="•"/>
            </a:pPr>
            <a:r>
              <a:rPr lang="en-US" baseline="0" dirty="0"/>
              <a:t>Think about businesses who work in areas of the global causes – maybe health care, waste management, food production, and so on. They may be likely to support LCIF since we serve causes related to those industries.</a:t>
            </a:r>
          </a:p>
          <a:p>
            <a:pPr marL="171450" indent="-171450">
              <a:buFont typeface="Arial" panose="020B0604020202020204" pitchFamily="34" charset="0"/>
              <a:buChar char="•"/>
            </a:pPr>
            <a:r>
              <a:rPr lang="en-US" baseline="0" dirty="0"/>
              <a:t>Some organizations may prefer to focus on local organizations – show that LCIF has supported your local community by talking about grants awarded.</a:t>
            </a:r>
          </a:p>
          <a:p>
            <a:pPr marL="171450" indent="-171450">
              <a:buFont typeface="Arial" panose="020B0604020202020204" pitchFamily="34" charset="0"/>
              <a:buChar char="•"/>
            </a:pPr>
            <a:r>
              <a:rPr lang="en-US" baseline="0" dirty="0"/>
              <a:t>Many employers will match all or a part of their employees’ charitable donations. When your members or non-member friends make a donation, ask if their employer will match it – and if so, help them complete and submit a matching donation form.</a:t>
            </a:r>
          </a:p>
          <a:p>
            <a:endParaRPr lang="en-US" baseline="0" dirty="0"/>
          </a:p>
          <a:p>
            <a:r>
              <a:rPr lang="en-US" baseline="0" dirty="0"/>
              <a:t>Remember: like events, inviting support from local businesses and non-Lions is about encouraging your community to join you in changing the world</a:t>
            </a:r>
            <a:r>
              <a:rPr lang="en-US" baseline="0" dirty="0" smtClean="0"/>
              <a: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(transition to next slide)</a:t>
            </a:r>
            <a:endParaRPr lang="en-US" i="1" dirty="0" smtClean="0"/>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38</a:t>
            </a:fld>
            <a:endParaRPr lang="en-US"/>
          </a:p>
        </p:txBody>
      </p:sp>
    </p:spTree>
    <p:extLst>
      <p:ext uri="{BB962C8B-B14F-4D97-AF65-F5344CB8AC3E}">
        <p14:creationId xmlns:p14="http://schemas.microsoft.com/office/powerpoint/2010/main" val="24680514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it’s time to put it all together and take the first steps towards your club’s success</a:t>
            </a:r>
            <a:r>
              <a:rPr lang="en-US" baseline="0" dirty="0" smtClean="0"/>
              <a: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(transition to next slide)</a:t>
            </a:r>
            <a:endParaRPr lang="en-US" i="1" dirty="0" smtClean="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39</a:t>
            </a:fld>
            <a:endParaRPr lang="en-US"/>
          </a:p>
        </p:txBody>
      </p:sp>
    </p:spTree>
    <p:extLst>
      <p:ext uri="{BB962C8B-B14F-4D97-AF65-F5344CB8AC3E}">
        <p14:creationId xmlns:p14="http://schemas.microsoft.com/office/powerpoint/2010/main" val="273998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Don’t forget</a:t>
            </a:r>
            <a:r>
              <a:rPr lang="en-US" baseline="0" dirty="0"/>
              <a:t> to take the quiz for this webinar to test your knowledge.</a:t>
            </a:r>
          </a:p>
          <a:p>
            <a:pPr marL="171450" indent="-171450">
              <a:buFont typeface="Arial" panose="020B0604020202020204" pitchFamily="34" charset="0"/>
              <a:buChar char="•"/>
            </a:pPr>
            <a:r>
              <a:rPr lang="en-US" baseline="0" dirty="0"/>
              <a:t>Reach out to your district coordinator if you have further questions.</a:t>
            </a:r>
          </a:p>
          <a:p>
            <a:pPr marL="171450" indent="-171450">
              <a:buFont typeface="Arial" panose="020B0604020202020204" pitchFamily="34" charset="0"/>
              <a:buChar char="•"/>
            </a:pPr>
            <a:r>
              <a:rPr lang="en-US" baseline="0" dirty="0"/>
              <a:t>If you haven’t done so already, make your own donation or pledge to LCIF! Consider making a pledge of US$100 per year for the next three years – and if you can, set up an automated gift.</a:t>
            </a:r>
          </a:p>
          <a:p>
            <a:pPr marL="171450" indent="-171450">
              <a:buFont typeface="Arial" panose="020B0604020202020204" pitchFamily="34" charset="0"/>
              <a:buChar char="•"/>
            </a:pPr>
            <a:r>
              <a:rPr lang="en-US" baseline="0" dirty="0"/>
              <a:t>Once you’ve given, write down your own reasons for giving, and include those in your speaking notes for presentations and club meetings</a:t>
            </a:r>
            <a:r>
              <a:rPr lang="en-US" baseline="0" dirty="0" smtClean="0"/>
              <a:t>.</a:t>
            </a:r>
          </a:p>
          <a:p>
            <a:pPr mar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baseline="0" dirty="0" smtClean="0"/>
              <a:t>(transition to next slide)</a:t>
            </a:r>
            <a:endParaRPr lang="en-US" i="1"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40</a:t>
            </a:fld>
            <a:endParaRPr lang="en-US"/>
          </a:p>
        </p:txBody>
      </p:sp>
    </p:spTree>
    <p:extLst>
      <p:ext uri="{BB962C8B-B14F-4D97-AF65-F5344CB8AC3E}">
        <p14:creationId xmlns:p14="http://schemas.microsoft.com/office/powerpoint/2010/main" val="1954176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a:t>
            </a:r>
            <a:r>
              <a:rPr lang="en-US" dirty="0" smtClean="0"/>
              <a:t>step you can take to be successful</a:t>
            </a:r>
            <a:r>
              <a:rPr lang="en-US" baseline="0" dirty="0" smtClean="0"/>
              <a:t> is </a:t>
            </a:r>
            <a:r>
              <a:rPr lang="en-US" baseline="0" dirty="0"/>
              <a:t>to tell your LCIF and Campaign 100 story</a:t>
            </a:r>
            <a:r>
              <a:rPr lang="en-US" baseline="0" dirty="0" smtClean="0"/>
              <a:t>.</a:t>
            </a:r>
          </a:p>
          <a:p>
            <a:endParaRPr lang="en-US" baseline="0" dirty="0" smtClean="0"/>
          </a:p>
          <a:p>
            <a:r>
              <a:rPr lang="en-US" i="1" baseline="0" dirty="0" smtClean="0"/>
              <a:t>(transition to next slide)</a:t>
            </a:r>
            <a:endParaRPr lang="en-US" i="1" dirty="0"/>
          </a:p>
        </p:txBody>
      </p:sp>
      <p:sp>
        <p:nvSpPr>
          <p:cNvPr id="4" name="Slide Number Placeholder 3"/>
          <p:cNvSpPr>
            <a:spLocks noGrp="1"/>
          </p:cNvSpPr>
          <p:nvPr>
            <p:ph type="sldNum" sz="quarter" idx="10"/>
          </p:nvPr>
        </p:nvSpPr>
        <p:spPr/>
        <p:txBody>
          <a:bodyPr/>
          <a:lstStyle/>
          <a:p>
            <a:fld id="{5419D771-0DFB-4CCD-8498-877BF97DB9E3}" type="slidenum">
              <a:rPr lang="en-US" smtClean="0"/>
              <a:t>5</a:t>
            </a:fld>
            <a:endParaRPr lang="en-US"/>
          </a:p>
        </p:txBody>
      </p:sp>
    </p:spTree>
    <p:extLst>
      <p:ext uri="{BB962C8B-B14F-4D97-AF65-F5344CB8AC3E}">
        <p14:creationId xmlns:p14="http://schemas.microsoft.com/office/powerpoint/2010/main" val="20307463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continue building out</a:t>
            </a:r>
            <a:r>
              <a:rPr lang="en-US" baseline="0" dirty="0"/>
              <a:t> your speaking notes, complete the storytelling guide found at the end of your manual.</a:t>
            </a:r>
          </a:p>
          <a:p>
            <a:pPr marL="171450" indent="-171450">
              <a:buFont typeface="Arial" panose="020B0604020202020204" pitchFamily="34" charset="0"/>
              <a:buChar char="•"/>
            </a:pPr>
            <a:r>
              <a:rPr lang="en-US" baseline="0" dirty="0"/>
              <a:t>Review the materials and resources available on the website, such as printable materials and stories of LCIF’s impact.</a:t>
            </a:r>
          </a:p>
          <a:p>
            <a:pPr marL="171450" indent="-171450">
              <a:buFont typeface="Arial" panose="020B0604020202020204" pitchFamily="34" charset="0"/>
              <a:buChar char="•"/>
            </a:pPr>
            <a:r>
              <a:rPr lang="en-US" baseline="0" dirty="0"/>
              <a:t>Practice your story: take time to practice your speaking notes with your district coordinator or a trusted fellow club member.</a:t>
            </a:r>
          </a:p>
          <a:p>
            <a:pPr marL="171450" indent="-171450">
              <a:buFont typeface="Arial" panose="020B0604020202020204" pitchFamily="34" charset="0"/>
              <a:buChar char="•"/>
            </a:pPr>
            <a:r>
              <a:rPr lang="en-US" baseline="0" dirty="0"/>
              <a:t>Think about how your club can best get started towards achieving our shared goal of US$100 per member, per year – pick which goal might be best for your club this </a:t>
            </a:r>
            <a:r>
              <a:rPr lang="en-US" baseline="0" dirty="0" smtClean="0"/>
              <a:t>year!</a:t>
            </a:r>
          </a:p>
          <a:p>
            <a:pPr mar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baseline="0" dirty="0" smtClean="0"/>
              <a:t>(transition to next slide)</a:t>
            </a:r>
            <a:endParaRPr lang="en-US" i="1" dirty="0" smtClean="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41</a:t>
            </a:fld>
            <a:endParaRPr lang="en-US"/>
          </a:p>
        </p:txBody>
      </p:sp>
    </p:spTree>
    <p:extLst>
      <p:ext uri="{BB962C8B-B14F-4D97-AF65-F5344CB8AC3E}">
        <p14:creationId xmlns:p14="http://schemas.microsoft.com/office/powerpoint/2010/main" val="2165818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Once you’ve selected</a:t>
            </a:r>
            <a:r>
              <a:rPr lang="en-US" baseline="0" dirty="0"/>
              <a:t> those goals, meet with your club officers to discuss. </a:t>
            </a:r>
          </a:p>
          <a:p>
            <a:pPr marL="171450" indent="-171450">
              <a:buFont typeface="Arial" panose="020B0604020202020204" pitchFamily="34" charset="0"/>
              <a:buChar char="•"/>
            </a:pPr>
            <a:r>
              <a:rPr lang="en-US" baseline="0" dirty="0"/>
              <a:t>Think about the team you want around you for the year, and start identifying good members to be part of your club committee.</a:t>
            </a:r>
          </a:p>
          <a:p>
            <a:pPr marL="171450" indent="-171450">
              <a:buFont typeface="Arial" panose="020B0604020202020204" pitchFamily="34" charset="0"/>
              <a:buChar char="•"/>
            </a:pPr>
            <a:r>
              <a:rPr lang="en-US" baseline="0" dirty="0"/>
              <a:t>Determine which fundraising strategies will be most successful for your club, and decide which one you’ll promote first. Remember: individual participation is key to our success, so consider starting there</a:t>
            </a:r>
            <a:r>
              <a:rPr lang="en-US" baseline="0" dirty="0" smtClean="0"/>
              <a:t>!</a:t>
            </a:r>
          </a:p>
          <a:p>
            <a:pPr mar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baseline="0" dirty="0" smtClean="0"/>
              <a:t>(transition to next slide)</a:t>
            </a:r>
            <a:endParaRPr lang="en-US" i="1"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42</a:t>
            </a:fld>
            <a:endParaRPr lang="en-US"/>
          </a:p>
        </p:txBody>
      </p:sp>
    </p:spTree>
    <p:extLst>
      <p:ext uri="{BB962C8B-B14F-4D97-AF65-F5344CB8AC3E}">
        <p14:creationId xmlns:p14="http://schemas.microsoft.com/office/powerpoint/2010/main" val="21236118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you again for your participation in this training. We look forward to celebrating our success and changing the world together</a:t>
            </a:r>
            <a:r>
              <a:rPr lang="en-US" baseline="0" dirty="0" smtClean="0"/>
              <a:t>!</a:t>
            </a:r>
          </a:p>
          <a:p>
            <a:endParaRPr lang="en-US" baseline="0" dirty="0" smtClean="0"/>
          </a:p>
          <a:p>
            <a:r>
              <a:rPr lang="en-US" i="1" baseline="0" smtClean="0"/>
              <a:t>(end presentation)</a:t>
            </a:r>
            <a:endParaRPr lang="en-US" i="1" dirty="0"/>
          </a:p>
        </p:txBody>
      </p:sp>
      <p:sp>
        <p:nvSpPr>
          <p:cNvPr id="4" name="Slide Number Placeholder 3"/>
          <p:cNvSpPr>
            <a:spLocks noGrp="1"/>
          </p:cNvSpPr>
          <p:nvPr>
            <p:ph type="sldNum" sz="quarter" idx="10"/>
          </p:nvPr>
        </p:nvSpPr>
        <p:spPr/>
        <p:txBody>
          <a:bodyPr/>
          <a:lstStyle/>
          <a:p>
            <a:fld id="{5419D771-0DFB-4CCD-8498-877BF97DB9E3}" type="slidenum">
              <a:rPr lang="en-US" smtClean="0"/>
              <a:t>43</a:t>
            </a:fld>
            <a:endParaRPr lang="en-US"/>
          </a:p>
        </p:txBody>
      </p:sp>
    </p:spTree>
    <p:extLst>
      <p:ext uri="{BB962C8B-B14F-4D97-AF65-F5344CB8AC3E}">
        <p14:creationId xmlns:p14="http://schemas.microsoft.com/office/powerpoint/2010/main" val="3598239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Hearing</a:t>
            </a:r>
            <a:r>
              <a:rPr lang="en-US" baseline="0" dirty="0"/>
              <a:t> a good story is often part of the reason people decide to make donations – it may also be part of the reason you support LCIF, or why you became a Lion. </a:t>
            </a:r>
            <a:r>
              <a:rPr lang="en-US" baseline="0" dirty="0" smtClean="0"/>
              <a:t>Whether you believe it or not, you </a:t>
            </a:r>
            <a:r>
              <a:rPr lang="en-US" baseline="0" dirty="0"/>
              <a:t>have a great story to tell, and telling that story will help your fellow club members understand the importance of Campaign 100 and LCIF.</a:t>
            </a:r>
          </a:p>
          <a:p>
            <a:endParaRPr lang="en-US" baseline="0" dirty="0"/>
          </a:p>
          <a:p>
            <a:r>
              <a:rPr lang="en-US" baseline="0" dirty="0"/>
              <a:t>Creating your own LCIF story just takes a few simple steps:</a:t>
            </a:r>
          </a:p>
          <a:p>
            <a:pPr marL="171450" indent="-171450">
              <a:buFont typeface="Arial" panose="020B0604020202020204" pitchFamily="34" charset="0"/>
              <a:buChar char="•"/>
            </a:pPr>
            <a:r>
              <a:rPr lang="en-US" baseline="0" dirty="0" smtClean="0"/>
              <a:t>Start by knowing </a:t>
            </a:r>
            <a:r>
              <a:rPr lang="en-US" baseline="0" dirty="0"/>
              <a:t>your reasons for serving: ask yourself: why did I become a Lion? Why am I still a Lion today?</a:t>
            </a:r>
          </a:p>
          <a:p>
            <a:pPr marL="171450" lvl="0" indent="-171450">
              <a:buFont typeface="Arial" panose="020B0604020202020204" pitchFamily="34" charset="0"/>
              <a:buChar char="•"/>
            </a:pPr>
            <a:r>
              <a:rPr lang="en-US" sz="1100" dirty="0" smtClean="0"/>
              <a:t>Think about </a:t>
            </a:r>
            <a:r>
              <a:rPr lang="en-US" sz="1100" dirty="0"/>
              <a:t>which global causes you're most passionate about:</a:t>
            </a:r>
            <a:r>
              <a:rPr lang="en-US" sz="1100" baseline="0" dirty="0"/>
              <a:t> </a:t>
            </a:r>
            <a:r>
              <a:rPr lang="en-US" sz="1100" dirty="0"/>
              <a:t>Review the Campaign 100 case for support. Which causes are most important to you?</a:t>
            </a:r>
            <a:r>
              <a:rPr lang="en-US" sz="1100" baseline="0" dirty="0"/>
              <a:t> </a:t>
            </a:r>
            <a:r>
              <a:rPr lang="en-US" sz="1100" dirty="0"/>
              <a:t>Which causes might be most important to your fellow members and your community?</a:t>
            </a:r>
          </a:p>
          <a:p>
            <a:pPr marL="171450" lvl="0" indent="-171450">
              <a:buFont typeface="Arial" panose="020B0604020202020204" pitchFamily="34" charset="0"/>
              <a:buChar char="•"/>
            </a:pPr>
            <a:r>
              <a:rPr lang="en-US" sz="1100" dirty="0" smtClean="0"/>
              <a:t>Learn more about </a:t>
            </a:r>
            <a:r>
              <a:rPr lang="en-US" sz="1100" dirty="0"/>
              <a:t>the impact of LCIF in your community:</a:t>
            </a:r>
            <a:r>
              <a:rPr lang="en-US" sz="1100" baseline="0" dirty="0"/>
              <a:t> </a:t>
            </a:r>
            <a:r>
              <a:rPr lang="en-US" sz="1100" dirty="0"/>
              <a:t>Request information on grants received and implemented in your district or multiple district - you or your fellow members might be surprised how much LCIF has made possible in </a:t>
            </a:r>
            <a:r>
              <a:rPr lang="en-US" sz="1100" dirty="0" smtClean="0"/>
              <a:t>your</a:t>
            </a:r>
            <a:r>
              <a:rPr lang="en-US" sz="1100" baseline="0" dirty="0" smtClean="0"/>
              <a:t> own </a:t>
            </a:r>
            <a:r>
              <a:rPr lang="en-US" sz="1100" dirty="0" smtClean="0"/>
              <a:t>neighborhood</a:t>
            </a:r>
            <a:r>
              <a:rPr lang="en-US" sz="1100" dirty="0"/>
              <a:t>! Visit http://www.lcif.org/EN/our-work/index.php.</a:t>
            </a:r>
          </a:p>
          <a:p>
            <a:pPr marL="171450" lvl="0" indent="-171450">
              <a:buFont typeface="Arial" panose="020B0604020202020204" pitchFamily="34" charset="0"/>
              <a:buChar char="•"/>
            </a:pPr>
            <a:r>
              <a:rPr lang="en-US" sz="1100" dirty="0"/>
              <a:t>Practice and prepare: Use the storytelling guide at the end of your manual to take notes and organize your thoughts.</a:t>
            </a:r>
            <a:r>
              <a:rPr lang="en-US" sz="1100" baseline="0" dirty="0"/>
              <a:t> </a:t>
            </a:r>
            <a:r>
              <a:rPr lang="en-US" sz="1100" dirty="0"/>
              <a:t>Practice telling your story with your district LCIF coordinator, a family member, or trusted friend.</a:t>
            </a:r>
            <a:r>
              <a:rPr lang="en-US" sz="1100" baseline="0" dirty="0"/>
              <a:t> </a:t>
            </a:r>
            <a:r>
              <a:rPr lang="en-US" sz="1100" dirty="0"/>
              <a:t>Before you meet with your club leadership, ask them what else they'd like to know about Campaign 100 so you can prepare </a:t>
            </a:r>
            <a:r>
              <a:rPr lang="en-US" sz="1100" dirty="0" smtClean="0"/>
              <a:t>accordingly.</a:t>
            </a:r>
            <a:endParaRPr lang="en-US" sz="1100" dirty="0"/>
          </a:p>
          <a:p>
            <a:pPr marL="0" lvl="0" indent="0">
              <a:buFont typeface="Arial" panose="020B0604020202020204" pitchFamily="34" charset="0"/>
              <a:buNone/>
            </a:pPr>
            <a:endParaRPr lang="en-US" sz="1100" dirty="0"/>
          </a:p>
          <a:p>
            <a:pPr marL="0" lvl="0" indent="0">
              <a:buFont typeface="Arial" panose="020B0604020202020204" pitchFamily="34" charset="0"/>
              <a:buNone/>
            </a:pPr>
            <a:r>
              <a:rPr lang="en-US" sz="1100" dirty="0"/>
              <a:t>Once</a:t>
            </a:r>
            <a:r>
              <a:rPr lang="en-US" sz="1100" baseline="0" dirty="0"/>
              <a:t> you’ve worked through those steps, you’ll have a great story to tell!</a:t>
            </a:r>
            <a:endParaRPr lang="en-US" sz="1100" dirty="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i="1" baseline="0" dirty="0" smtClean="0"/>
              <a:t>(transition to next slide)</a:t>
            </a:r>
            <a:endParaRPr lang="en-US" i="1" baseline="0" dirty="0"/>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6</a:t>
            </a:fld>
            <a:endParaRPr lang="en-US"/>
          </a:p>
        </p:txBody>
      </p:sp>
    </p:spTree>
    <p:extLst>
      <p:ext uri="{BB962C8B-B14F-4D97-AF65-F5344CB8AC3E}">
        <p14:creationId xmlns:p14="http://schemas.microsoft.com/office/powerpoint/2010/main" val="35584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a:t>
            </a:r>
            <a:r>
              <a:rPr lang="en-US" baseline="0" dirty="0"/>
              <a:t> lots of tools available to you to help you tell your story and talk about Campaign 100 and LCIF to your fellow club members. These includes videos, PowerPoints, brochures, pocket guides, pledge cards, </a:t>
            </a:r>
            <a:r>
              <a:rPr lang="en-US" baseline="0" dirty="0" smtClean="0"/>
              <a:t>grants histories, stories from the LCIF blog, and </a:t>
            </a:r>
            <a:r>
              <a:rPr lang="en-US" baseline="0" dirty="0" smtClean="0"/>
              <a:t>much more. Visit the website to take a look: under Resources for Members, click on Resource Center, and then Campaign 100. </a:t>
            </a:r>
            <a:r>
              <a:rPr lang="en-US" baseline="0" dirty="0"/>
              <a:t>We also encourage you to talk with your district coordinator and ask what they’ve found to be most effective when they’ve visited clubs and attended other </a:t>
            </a:r>
            <a:r>
              <a:rPr lang="en-US" baseline="0" dirty="0" smtClean="0"/>
              <a:t>meetings in your district</a:t>
            </a:r>
            <a:r>
              <a:rPr lang="en-US" baseline="0" dirty="0" smtClean="0"/>
              <a:t>.</a:t>
            </a:r>
          </a:p>
          <a:p>
            <a:endParaRPr lang="en-US" baseline="0" dirty="0" smtClean="0"/>
          </a:p>
          <a:p>
            <a:r>
              <a:rPr lang="en-US" i="1" baseline="0" dirty="0" smtClean="0"/>
              <a:t>(transition to next slide)</a:t>
            </a:r>
            <a:endParaRPr lang="en-US" i="1" dirty="0"/>
          </a:p>
        </p:txBody>
      </p:sp>
      <p:sp>
        <p:nvSpPr>
          <p:cNvPr id="4" name="Slide Number Placeholder 3"/>
          <p:cNvSpPr>
            <a:spLocks noGrp="1"/>
          </p:cNvSpPr>
          <p:nvPr>
            <p:ph type="sldNum" sz="quarter" idx="10"/>
          </p:nvPr>
        </p:nvSpPr>
        <p:spPr/>
        <p:txBody>
          <a:bodyPr/>
          <a:lstStyle/>
          <a:p>
            <a:fld id="{5419D771-0DFB-4CCD-8498-877BF97DB9E3}" type="slidenum">
              <a:rPr lang="en-US" smtClean="0"/>
              <a:t>7</a:t>
            </a:fld>
            <a:endParaRPr lang="en-US"/>
          </a:p>
        </p:txBody>
      </p:sp>
    </p:spTree>
    <p:extLst>
      <p:ext uri="{BB962C8B-B14F-4D97-AF65-F5344CB8AC3E}">
        <p14:creationId xmlns:p14="http://schemas.microsoft.com/office/powerpoint/2010/main" val="2840124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download</a:t>
            </a:r>
            <a:r>
              <a:rPr lang="en-US" baseline="0" dirty="0"/>
              <a:t> these resources from the LCIF website and print them yourself. You can also complete a materials request form and have a set of materials sent to you from LCIF. Please keep in mind that we are only able to fulfill limited quantities, and orders take at least two weeks to print and </a:t>
            </a:r>
            <a:r>
              <a:rPr lang="en-US" baseline="0" dirty="0" smtClean="0"/>
              <a:t>ship – so please, plan accordingly.</a:t>
            </a:r>
          </a:p>
          <a:p>
            <a:endParaRPr lang="en-US" baseline="0" dirty="0" smtClean="0"/>
          </a:p>
          <a:p>
            <a:r>
              <a:rPr lang="en-US" i="1" baseline="0" dirty="0" smtClean="0"/>
              <a:t>(transition to next slide)</a:t>
            </a:r>
            <a:endParaRPr lang="en-US" i="1" dirty="0"/>
          </a:p>
        </p:txBody>
      </p:sp>
      <p:sp>
        <p:nvSpPr>
          <p:cNvPr id="4" name="Slide Number Placeholder 3"/>
          <p:cNvSpPr>
            <a:spLocks noGrp="1"/>
          </p:cNvSpPr>
          <p:nvPr>
            <p:ph type="sldNum" sz="quarter" idx="10"/>
          </p:nvPr>
        </p:nvSpPr>
        <p:spPr/>
        <p:txBody>
          <a:bodyPr/>
          <a:lstStyle/>
          <a:p>
            <a:fld id="{5419D771-0DFB-4CCD-8498-877BF97DB9E3}" type="slidenum">
              <a:rPr lang="en-US" smtClean="0"/>
              <a:t>8</a:t>
            </a:fld>
            <a:endParaRPr lang="en-US"/>
          </a:p>
        </p:txBody>
      </p:sp>
    </p:spTree>
    <p:extLst>
      <p:ext uri="{BB962C8B-B14F-4D97-AF65-F5344CB8AC3E}">
        <p14:creationId xmlns:p14="http://schemas.microsoft.com/office/powerpoint/2010/main" val="315380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a:t>
            </a:r>
            <a:r>
              <a:rPr lang="en-US" baseline="0" dirty="0"/>
              <a:t> are </a:t>
            </a:r>
            <a:r>
              <a:rPr lang="en-US" baseline="0" dirty="0" smtClean="0"/>
              <a:t>beginning </a:t>
            </a:r>
            <a:r>
              <a:rPr lang="en-US" baseline="0" dirty="0"/>
              <a:t>to assemble your story and the tools you can use to share it, let’s start thinking about making a plan for the rest of the year</a:t>
            </a:r>
            <a:r>
              <a:rPr lang="en-US" baseline="0" dirty="0" smtClean="0"/>
              <a:t>.</a:t>
            </a:r>
          </a:p>
          <a:p>
            <a:endParaRPr lang="en-US" baseline="0" dirty="0" smtClean="0"/>
          </a:p>
          <a:p>
            <a:r>
              <a:rPr lang="en-US" i="1" baseline="0" dirty="0" smtClean="0"/>
              <a:t>(transition to next slide)</a:t>
            </a:r>
            <a:endParaRPr lang="en-US" i="1" dirty="0"/>
          </a:p>
        </p:txBody>
      </p:sp>
      <p:sp>
        <p:nvSpPr>
          <p:cNvPr id="4" name="Slide Number Placeholder 3"/>
          <p:cNvSpPr>
            <a:spLocks noGrp="1"/>
          </p:cNvSpPr>
          <p:nvPr>
            <p:ph type="sldNum" sz="quarter" idx="10"/>
          </p:nvPr>
        </p:nvSpPr>
        <p:spPr/>
        <p:txBody>
          <a:bodyPr/>
          <a:lstStyle/>
          <a:p>
            <a:fld id="{5419D771-0DFB-4CCD-8498-877BF97DB9E3}" type="slidenum">
              <a:rPr lang="en-US" smtClean="0"/>
              <a:t>9</a:t>
            </a:fld>
            <a:endParaRPr lang="en-US"/>
          </a:p>
        </p:txBody>
      </p:sp>
    </p:spTree>
    <p:extLst>
      <p:ext uri="{BB962C8B-B14F-4D97-AF65-F5344CB8AC3E}">
        <p14:creationId xmlns:p14="http://schemas.microsoft.com/office/powerpoint/2010/main" val="384563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a:t>
            </a:r>
            <a:r>
              <a:rPr lang="en-US" baseline="0" dirty="0"/>
              <a:t> a plan will help keep your club’s activity on </a:t>
            </a:r>
            <a:r>
              <a:rPr lang="en-US" baseline="0" dirty="0" smtClean="0"/>
              <a:t>track and give you a path to follow for the year. </a:t>
            </a:r>
            <a:r>
              <a:rPr lang="en-US" baseline="0" dirty="0"/>
              <a:t>Developing a plan starts with two easy steps: </a:t>
            </a:r>
            <a:r>
              <a:rPr lang="en-US" baseline="0" dirty="0" smtClean="0"/>
              <a:t>first, review potential fundraising strategies, </a:t>
            </a:r>
            <a:r>
              <a:rPr lang="en-US" baseline="0" dirty="0"/>
              <a:t>and </a:t>
            </a:r>
            <a:r>
              <a:rPr lang="en-US" baseline="0" dirty="0" smtClean="0"/>
              <a:t>determine </a:t>
            </a:r>
            <a:r>
              <a:rPr lang="en-US" baseline="0" dirty="0"/>
              <a:t>which may be most successful for your </a:t>
            </a:r>
            <a:r>
              <a:rPr lang="en-US" baseline="0" dirty="0" smtClean="0"/>
              <a:t>club. Then, you can set a </a:t>
            </a:r>
            <a:r>
              <a:rPr lang="en-US" baseline="0" dirty="0"/>
              <a:t>goal for the </a:t>
            </a:r>
            <a:r>
              <a:rPr lang="en-US" baseline="0" dirty="0" smtClean="0"/>
              <a:t>year </a:t>
            </a:r>
            <a:r>
              <a:rPr lang="en-US" baseline="0" dirty="0"/>
              <a:t>that you’ll achieve </a:t>
            </a:r>
            <a:r>
              <a:rPr lang="en-US" baseline="0" dirty="0" smtClean="0"/>
              <a:t>by using </a:t>
            </a:r>
            <a:r>
              <a:rPr lang="en-US" baseline="0" dirty="0"/>
              <a:t>those strategies</a:t>
            </a:r>
            <a:r>
              <a:rPr lang="en-US" baseline="0" dirty="0" smtClean="0"/>
              <a: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(transition to next slide)</a:t>
            </a:r>
            <a:endParaRPr lang="en-US" i="1" dirty="0" smtClean="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10</a:t>
            </a:fld>
            <a:endParaRPr lang="en-US"/>
          </a:p>
        </p:txBody>
      </p:sp>
    </p:spTree>
    <p:extLst>
      <p:ext uri="{BB962C8B-B14F-4D97-AF65-F5344CB8AC3E}">
        <p14:creationId xmlns:p14="http://schemas.microsoft.com/office/powerpoint/2010/main" val="2109254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CE0AAC5-E020-4EE7-856C-BB85DFE96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rgbClr val="467BBF"/>
                </a:solidFill>
                <a:effectLst/>
              </a:defRPr>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819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B030059-FF2F-4603-9D14-ED0E3F719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176207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DA79106-6E7B-45FF-B7E4-725FAF95D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80115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2686726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B5A1953-E54A-4530-813E-AF45EFD98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257044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8_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A37418E-98C0-4902-9403-F971BF991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19611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EB9FECA-D270-4BA3-872D-E87834D93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906819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Section Header">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D45BA9D-7611-4007-A769-152F7A891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170584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9EA8648-0F07-4F6F-B383-5ED2818DD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456407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3FA88E-7692-4AE5-8E6D-CC13F823F5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9E6438D-322C-444B-8196-5A906F8ED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77954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DF2BE2-670C-4FD8-B670-B3D206D2C1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222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704AA16C-7863-45B1-88F4-EB6AF4C7F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chemeClr val="bg1">
                    <a:lumMod val="95000"/>
                  </a:schemeClr>
                </a:solidFill>
                <a:effectLst/>
              </a:defRPr>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05199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CE0AAC5-E020-4EE7-856C-BB85DFE96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rgbClr val="467BBF"/>
                </a:solidFill>
                <a:effectLst/>
              </a:defRPr>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95238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704AA16C-7863-45B1-88F4-EB6AF4C7F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chemeClr val="bg1">
                    <a:lumMod val="95000"/>
                  </a:schemeClr>
                </a:solidFill>
                <a:effectLst/>
              </a:defRPr>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30341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F03B8BE-872E-41F7-BE94-851DEE004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2401437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p:txBody>
          <a:bodyPr/>
          <a:lstStyle>
            <a:lvl1pPr>
              <a:spcBef>
                <a:spcPts val="0"/>
              </a:spcBef>
              <a:spcAft>
                <a:spcPts val="1200"/>
              </a:spcAft>
              <a:defRPr>
                <a:solidFill>
                  <a:schemeClr val="tx1"/>
                </a:solidFill>
              </a:defRPr>
            </a:lvl1pPr>
            <a:lvl2pPr>
              <a:spcBef>
                <a:spcPts val="0"/>
              </a:spcBef>
              <a:spcAft>
                <a:spcPts val="1200"/>
              </a:spcAft>
              <a:defRPr>
                <a:solidFill>
                  <a:schemeClr val="tx1"/>
                </a:solidFill>
              </a:defRPr>
            </a:lvl2pPr>
            <a:lvl3pPr>
              <a:spcBef>
                <a:spcPts val="0"/>
              </a:spcBef>
              <a:spcAft>
                <a:spcPts val="1200"/>
              </a:spcAft>
              <a:defRPr>
                <a:solidFill>
                  <a:schemeClr val="tx1"/>
                </a:solidFill>
              </a:defRPr>
            </a:lvl3pPr>
            <a:lvl4pPr>
              <a:spcBef>
                <a:spcPts val="0"/>
              </a:spcBef>
              <a:spcAft>
                <a:spcPts val="1200"/>
              </a:spcAft>
              <a:defRPr>
                <a:solidFill>
                  <a:schemeClr val="tx1"/>
                </a:solidFill>
              </a:defRPr>
            </a:lvl4pPr>
            <a:lvl5pPr>
              <a:spcBef>
                <a:spcPts val="0"/>
              </a:spcBef>
              <a:spcAft>
                <a:spcPts val="12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2385296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2CDEC3AF-F684-49E2-8E43-484CDDB9B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chemeClr val="bg1">
                    <a:lumMod val="95000"/>
                  </a:schemeClr>
                </a:solidFill>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3218693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5EE6BA0-FF2A-468C-8A31-C68346254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828257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4B9FA14-8460-459C-898F-E6265AED5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a:xfrm>
            <a:off x="5519649" y="1503016"/>
            <a:ext cx="6010103" cy="335161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712161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D0F64BA-6616-4F86-8DE7-87F6C9F13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a:xfrm>
            <a:off x="5519649" y="1503016"/>
            <a:ext cx="6010103" cy="4323253"/>
          </a:xfrm>
        </p:spPr>
        <p:txBody>
          <a:bodyPr/>
          <a:lstStyle>
            <a:lvl1pPr>
              <a:spcBef>
                <a:spcPts val="0"/>
              </a:spcBef>
              <a:spcAft>
                <a:spcPts val="1800"/>
              </a:spcAft>
              <a:defRPr>
                <a:solidFill>
                  <a:schemeClr val="tx1"/>
                </a:solidFill>
              </a:defRPr>
            </a:lvl1pPr>
            <a:lvl2pPr>
              <a:spcBef>
                <a:spcPts val="0"/>
              </a:spcBef>
              <a:spcAft>
                <a:spcPts val="1800"/>
              </a:spcAft>
              <a:defRPr>
                <a:solidFill>
                  <a:schemeClr val="tx1"/>
                </a:solidFill>
              </a:defRPr>
            </a:lvl2pPr>
            <a:lvl3pPr>
              <a:spcBef>
                <a:spcPts val="0"/>
              </a:spcBef>
              <a:spcAft>
                <a:spcPts val="1800"/>
              </a:spcAft>
              <a:defRPr>
                <a:solidFill>
                  <a:schemeClr val="tx1"/>
                </a:solidFill>
              </a:defRPr>
            </a:lvl3pPr>
            <a:lvl4pPr>
              <a:spcBef>
                <a:spcPts val="0"/>
              </a:spcBef>
              <a:spcAft>
                <a:spcPts val="1800"/>
              </a:spcAft>
              <a:defRPr>
                <a:solidFill>
                  <a:schemeClr val="tx1"/>
                </a:solidFill>
              </a:defRPr>
            </a:lvl4pPr>
            <a:lvl5pPr>
              <a:spcBef>
                <a:spcPts val="0"/>
              </a:spcBef>
              <a:spcAft>
                <a:spcPts val="18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2888062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A101B0D-69C6-4DBC-8ACD-9B492C328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2938546" y="381751"/>
            <a:ext cx="5889570" cy="989850"/>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a:xfrm>
            <a:off x="2635136" y="2152996"/>
            <a:ext cx="7298574"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75000"/>
                    <a:lumOff val="25000"/>
                  </a:prstClr>
                </a:solidFill>
              </a:rPr>
              <a:pPr algn="ctr"/>
              <a:t>‹#›</a:t>
            </a:fld>
            <a:endParaRPr lang="en-US" sz="800" dirty="0">
              <a:solidFill>
                <a:prstClr val="black">
                  <a:lumMod val="75000"/>
                  <a:lumOff val="25000"/>
                </a:prstClr>
              </a:solidFill>
            </a:endParaRPr>
          </a:p>
        </p:txBody>
      </p:sp>
    </p:spTree>
    <p:extLst>
      <p:ext uri="{BB962C8B-B14F-4D97-AF65-F5344CB8AC3E}">
        <p14:creationId xmlns:p14="http://schemas.microsoft.com/office/powerpoint/2010/main" val="788617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B030059-FF2F-4603-9D14-ED0E3F719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13999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F03B8BE-872E-41F7-BE94-851DEE004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63737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DA79106-6E7B-45FF-B7E4-725FAF95D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3494446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800594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B5A1953-E54A-4530-813E-AF45EFD98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8238580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8_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A37418E-98C0-4902-9403-F971BF991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4445914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_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EB9FECA-D270-4BA3-872D-E87834D93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3073623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6_Section Header">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D45BA9D-7611-4007-A769-152F7A891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084482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7_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9EA8648-0F07-4F6F-B383-5ED2818DD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408277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3FA88E-7692-4AE5-8E6D-CC13F823F5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9E6438D-322C-444B-8196-5A906F8ED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190325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DF2BE2-670C-4FD8-B670-B3D206D2C1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7253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63848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2CDEC3AF-F684-49E2-8E43-484CDDB9B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chemeClr val="bg1">
                    <a:lumMod val="95000"/>
                  </a:schemeClr>
                </a:solidFill>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2096921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5EE6BA0-FF2A-468C-8A31-C68346254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94688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4B9FA14-8460-459C-898F-E6265AED5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a:xfrm>
            <a:off x="5519649" y="1503016"/>
            <a:ext cx="6010103" cy="335161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1810451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D0F64BA-6616-4F86-8DE7-87F6C9F13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a:xfrm>
            <a:off x="5519649" y="1503016"/>
            <a:ext cx="6010103"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126426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A101B0D-69C6-4DBC-8ACD-9B492C328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2938546" y="381751"/>
            <a:ext cx="5889570" cy="989850"/>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a:xfrm>
            <a:off x="2635136" y="2152996"/>
            <a:ext cx="7298574"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75000"/>
                    <a:lumOff val="25000"/>
                  </a:schemeClr>
                </a:solidFill>
              </a:rPr>
              <a:pPr algn="ctr"/>
              <a:t>‹#›</a:t>
            </a:fld>
            <a:endParaRPr lang="en-US" sz="800" dirty="0">
              <a:solidFill>
                <a:schemeClr val="tx1">
                  <a:lumMod val="75000"/>
                  <a:lumOff val="25000"/>
                </a:schemeClr>
              </a:solidFill>
            </a:endParaRPr>
          </a:p>
        </p:txBody>
      </p:sp>
    </p:spTree>
    <p:extLst>
      <p:ext uri="{BB962C8B-B14F-4D97-AF65-F5344CB8AC3E}">
        <p14:creationId xmlns:p14="http://schemas.microsoft.com/office/powerpoint/2010/main" val="3392284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jp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BD787FA1-8E6C-4624-A6E5-93D23EE8D8C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 xmlns:a16="http://schemas.microsoft.com/office/drawing/2014/main" id="{1D896032-1922-4EA5-A264-CB364E509D1A}"/>
              </a:ext>
            </a:extLst>
          </p:cNvPr>
          <p:cNvSpPr>
            <a:spLocks noGrp="1"/>
          </p:cNvSpPr>
          <p:nvPr>
            <p:ph type="title"/>
          </p:nvPr>
        </p:nvSpPr>
        <p:spPr>
          <a:xfrm>
            <a:off x="166254" y="285360"/>
            <a:ext cx="11646131" cy="6905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9B0B4B75-9BD7-4971-BAEB-E1677BBFBC82}"/>
              </a:ext>
            </a:extLst>
          </p:cNvPr>
          <p:cNvSpPr>
            <a:spLocks noGrp="1"/>
          </p:cNvSpPr>
          <p:nvPr>
            <p:ph type="body" idx="1"/>
          </p:nvPr>
        </p:nvSpPr>
        <p:spPr>
          <a:xfrm>
            <a:off x="1147156" y="1951903"/>
            <a:ext cx="9684328" cy="40099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 xmlns:a16="http://schemas.microsoft.com/office/drawing/2014/main" id="{CF331E10-B3B4-4DE4-BA39-B8ED9DD24EC7}"/>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2880188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914400"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467BBF"/>
        </a:buClr>
        <a:buSzPct val="105000"/>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67BBF"/>
        </a:buClr>
        <a:buSzPct val="105000"/>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67BBF"/>
        </a:buClr>
        <a:buSzPct val="90000"/>
        <a:buFont typeface="Wingdings" panose="05000000000000000000"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67BBF"/>
        </a:buClr>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67BBF"/>
        </a:buClr>
        <a:buSzPct val="95000"/>
        <a:buFont typeface="Arial" panose="020B0604020202020204" pitchFamily="34" charset="0"/>
        <a:buChar char="̶"/>
        <a:defRPr sz="12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BD787FA1-8E6C-4624-A6E5-93D23EE8D8C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 xmlns:a16="http://schemas.microsoft.com/office/drawing/2014/main" id="{1D896032-1922-4EA5-A264-CB364E509D1A}"/>
              </a:ext>
            </a:extLst>
          </p:cNvPr>
          <p:cNvSpPr>
            <a:spLocks noGrp="1"/>
          </p:cNvSpPr>
          <p:nvPr>
            <p:ph type="title"/>
          </p:nvPr>
        </p:nvSpPr>
        <p:spPr>
          <a:xfrm>
            <a:off x="166254" y="285360"/>
            <a:ext cx="11646131" cy="6905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9B0B4B75-9BD7-4971-BAEB-E1677BBFBC82}"/>
              </a:ext>
            </a:extLst>
          </p:cNvPr>
          <p:cNvSpPr>
            <a:spLocks noGrp="1"/>
          </p:cNvSpPr>
          <p:nvPr>
            <p:ph type="body" idx="1"/>
          </p:nvPr>
        </p:nvSpPr>
        <p:spPr>
          <a:xfrm>
            <a:off x="1147156" y="1951903"/>
            <a:ext cx="9684328" cy="40099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 xmlns:a16="http://schemas.microsoft.com/office/drawing/2014/main" id="{CF331E10-B3B4-4DE4-BA39-B8ED9DD24EC7}"/>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44320747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ctr" defTabSz="914400"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467BBF"/>
        </a:buClr>
        <a:buSzPct val="105000"/>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67BBF"/>
        </a:buClr>
        <a:buSzPct val="105000"/>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67BBF"/>
        </a:buClr>
        <a:buSzPct val="90000"/>
        <a:buFont typeface="Wingdings" panose="05000000000000000000"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67BBF"/>
        </a:buClr>
        <a:buFont typeface="Arial" panose="020B0604020202020204"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67BBF"/>
        </a:buClr>
        <a:buSzPct val="95000"/>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3.xml"/><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3.xml"/><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2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Club LCIF Coordinator Training</a:t>
            </a:r>
          </a:p>
        </p:txBody>
      </p:sp>
      <p:sp>
        <p:nvSpPr>
          <p:cNvPr id="3" name="Subtitle 2"/>
          <p:cNvSpPr>
            <a:spLocks noGrp="1"/>
          </p:cNvSpPr>
          <p:nvPr>
            <p:ph type="subTitle" idx="1"/>
          </p:nvPr>
        </p:nvSpPr>
        <p:spPr/>
        <p:txBody>
          <a:bodyPr>
            <a:noAutofit/>
          </a:bodyPr>
          <a:lstStyle/>
          <a:p>
            <a:r>
              <a:rPr lang="en-US" sz="3200" b="1" dirty="0"/>
              <a:t>Webinar 2: What You Can Do</a:t>
            </a:r>
          </a:p>
        </p:txBody>
      </p:sp>
    </p:spTree>
    <p:extLst>
      <p:ext uri="{BB962C8B-B14F-4D97-AF65-F5344CB8AC3E}">
        <p14:creationId xmlns:p14="http://schemas.microsoft.com/office/powerpoint/2010/main" val="759744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Make a Plan</a:t>
            </a:r>
          </a:p>
        </p:txBody>
      </p:sp>
      <p:sp>
        <p:nvSpPr>
          <p:cNvPr id="3" name="Content Placeholder 2"/>
          <p:cNvSpPr>
            <a:spLocks noGrp="1"/>
          </p:cNvSpPr>
          <p:nvPr>
            <p:ph idx="1"/>
          </p:nvPr>
        </p:nvSpPr>
        <p:spPr/>
        <p:txBody>
          <a:bodyPr/>
          <a:lstStyle/>
          <a:p>
            <a:r>
              <a:rPr lang="en-US" dirty="0"/>
              <a:t>Making a plan is important to your success!</a:t>
            </a:r>
          </a:p>
          <a:p>
            <a:r>
              <a:rPr lang="en-US" dirty="0"/>
              <a:t>Building your plan starts with two key steps:</a:t>
            </a:r>
          </a:p>
          <a:p>
            <a:pPr marL="0" indent="0">
              <a:buNone/>
            </a:pPr>
            <a:endParaRPr lang="en-US" dirty="0"/>
          </a:p>
        </p:txBody>
      </p:sp>
      <p:sp>
        <p:nvSpPr>
          <p:cNvPr id="5" name="Oval 4"/>
          <p:cNvSpPr/>
          <p:nvPr/>
        </p:nvSpPr>
        <p:spPr>
          <a:xfrm>
            <a:off x="1098549" y="4795881"/>
            <a:ext cx="1200151" cy="116593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solidFill>
                  <a:schemeClr val="tx1"/>
                </a:solidFill>
              </a:rPr>
              <a:t>2</a:t>
            </a:r>
          </a:p>
        </p:txBody>
      </p:sp>
      <p:sp>
        <p:nvSpPr>
          <p:cNvPr id="6" name="Rectangle 5"/>
          <p:cNvSpPr/>
          <p:nvPr/>
        </p:nvSpPr>
        <p:spPr>
          <a:xfrm>
            <a:off x="2489200" y="3223029"/>
            <a:ext cx="7620000" cy="11374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solidFill>
                  <a:schemeClr val="tx1"/>
                </a:solidFill>
              </a:rPr>
              <a:t>Review recommended fundraising strategies</a:t>
            </a:r>
          </a:p>
        </p:txBody>
      </p:sp>
      <p:sp>
        <p:nvSpPr>
          <p:cNvPr id="7" name="Rectangle 6"/>
          <p:cNvSpPr/>
          <p:nvPr/>
        </p:nvSpPr>
        <p:spPr>
          <a:xfrm>
            <a:off x="2489200" y="4795881"/>
            <a:ext cx="7620000" cy="10811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solidFill>
                  <a:schemeClr val="tx1"/>
                </a:solidFill>
              </a:rPr>
              <a:t>Set a goal for the year</a:t>
            </a:r>
          </a:p>
        </p:txBody>
      </p:sp>
      <p:sp>
        <p:nvSpPr>
          <p:cNvPr id="8" name="Oval 7"/>
          <p:cNvSpPr/>
          <p:nvPr/>
        </p:nvSpPr>
        <p:spPr>
          <a:xfrm>
            <a:off x="1098549" y="3223029"/>
            <a:ext cx="1200151" cy="121837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solidFill>
                  <a:schemeClr val="tx1"/>
                </a:solidFill>
              </a:rPr>
              <a:t>1</a:t>
            </a:r>
          </a:p>
        </p:txBody>
      </p:sp>
    </p:spTree>
    <p:extLst>
      <p:ext uri="{BB962C8B-B14F-4D97-AF65-F5344CB8AC3E}">
        <p14:creationId xmlns:p14="http://schemas.microsoft.com/office/powerpoint/2010/main" val="2463529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Fundraising Strategies</a:t>
            </a:r>
          </a:p>
        </p:txBody>
      </p:sp>
      <p:sp>
        <p:nvSpPr>
          <p:cNvPr id="3" name="Content Placeholder 2"/>
          <p:cNvSpPr>
            <a:spLocks noGrp="1"/>
          </p:cNvSpPr>
          <p:nvPr>
            <p:ph idx="1"/>
          </p:nvPr>
        </p:nvSpPr>
        <p:spPr/>
        <p:txBody>
          <a:bodyPr/>
          <a:lstStyle/>
          <a:p>
            <a:r>
              <a:rPr lang="en-US" dirty="0"/>
              <a:t>Raising funds for Campaign 100 and LCIF is a crucial part of your role – but it doesn’t have to be hard</a:t>
            </a:r>
          </a:p>
          <a:p>
            <a:r>
              <a:rPr lang="en-US" dirty="0"/>
              <a:t>Here are a few suggestions that may be helpful as you get started:</a:t>
            </a:r>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4294745285"/>
              </p:ext>
            </p:extLst>
          </p:nvPr>
        </p:nvGraphicFramePr>
        <p:xfrm>
          <a:off x="1147156" y="3009900"/>
          <a:ext cx="9889144" cy="3128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9449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Setting a Goal</a:t>
            </a:r>
          </a:p>
        </p:txBody>
      </p:sp>
      <p:sp>
        <p:nvSpPr>
          <p:cNvPr id="3" name="Content Placeholder 2"/>
          <p:cNvSpPr>
            <a:spLocks noGrp="1"/>
          </p:cNvSpPr>
          <p:nvPr>
            <p:ph idx="1"/>
          </p:nvPr>
        </p:nvSpPr>
        <p:spPr>
          <a:xfrm>
            <a:off x="1147156" y="1543050"/>
            <a:ext cx="9684328" cy="4418763"/>
          </a:xfrm>
        </p:spPr>
        <p:txBody>
          <a:bodyPr>
            <a:normAutofit/>
          </a:bodyPr>
          <a:lstStyle/>
          <a:p>
            <a:pPr>
              <a:spcBef>
                <a:spcPts val="0"/>
              </a:spcBef>
              <a:spcAft>
                <a:spcPts val="1800"/>
              </a:spcAft>
            </a:pPr>
            <a:r>
              <a:rPr lang="en-US" sz="2400" dirty="0"/>
              <a:t>All levels of LCIF leadership will set goals</a:t>
            </a:r>
          </a:p>
          <a:p>
            <a:pPr>
              <a:spcBef>
                <a:spcPts val="0"/>
              </a:spcBef>
              <a:spcAft>
                <a:spcPts val="1800"/>
              </a:spcAft>
            </a:pPr>
            <a:r>
              <a:rPr lang="en-US" sz="2400" dirty="0"/>
              <a:t>When goals are set, we know that Lions answer the call – and exceed them!</a:t>
            </a:r>
          </a:p>
        </p:txBody>
      </p:sp>
      <p:sp>
        <p:nvSpPr>
          <p:cNvPr id="4" name="Rectangle 3"/>
          <p:cNvSpPr/>
          <p:nvPr/>
        </p:nvSpPr>
        <p:spPr>
          <a:xfrm>
            <a:off x="455941" y="3905240"/>
            <a:ext cx="1585220" cy="1057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Club LCIF Coordinator</a:t>
            </a:r>
          </a:p>
        </p:txBody>
      </p:sp>
      <p:sp>
        <p:nvSpPr>
          <p:cNvPr id="5" name="Rectangle 4"/>
          <p:cNvSpPr/>
          <p:nvPr/>
        </p:nvSpPr>
        <p:spPr>
          <a:xfrm>
            <a:off x="2840099" y="3905244"/>
            <a:ext cx="1585220" cy="105728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District Coordinator</a:t>
            </a:r>
          </a:p>
        </p:txBody>
      </p:sp>
      <p:sp>
        <p:nvSpPr>
          <p:cNvPr id="6" name="Rectangle 5"/>
          <p:cNvSpPr/>
          <p:nvPr/>
        </p:nvSpPr>
        <p:spPr>
          <a:xfrm>
            <a:off x="5219877" y="3905240"/>
            <a:ext cx="1827303" cy="105728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Multiple District Coordinator</a:t>
            </a:r>
          </a:p>
        </p:txBody>
      </p:sp>
      <p:sp>
        <p:nvSpPr>
          <p:cNvPr id="7" name="Rectangle 6"/>
          <p:cNvSpPr/>
          <p:nvPr/>
        </p:nvSpPr>
        <p:spPr>
          <a:xfrm>
            <a:off x="7844013" y="3905240"/>
            <a:ext cx="1585220" cy="105728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rPr>
              <a:t>Area Leader</a:t>
            </a:r>
          </a:p>
        </p:txBody>
      </p:sp>
      <p:sp>
        <p:nvSpPr>
          <p:cNvPr id="8" name="Rectangle 7"/>
          <p:cNvSpPr/>
          <p:nvPr/>
        </p:nvSpPr>
        <p:spPr>
          <a:xfrm>
            <a:off x="10225867" y="3905245"/>
            <a:ext cx="1689908" cy="105727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Constitutional Area Leader</a:t>
            </a:r>
          </a:p>
        </p:txBody>
      </p:sp>
      <p:sp>
        <p:nvSpPr>
          <p:cNvPr id="10" name="Left-Right Arrow 9"/>
          <p:cNvSpPr/>
          <p:nvPr/>
        </p:nvSpPr>
        <p:spPr>
          <a:xfrm>
            <a:off x="2126758" y="4288621"/>
            <a:ext cx="624661"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Left-Right Arrow 10"/>
          <p:cNvSpPr/>
          <p:nvPr/>
        </p:nvSpPr>
        <p:spPr>
          <a:xfrm>
            <a:off x="4541244" y="4291005"/>
            <a:ext cx="561932"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Left-Right Arrow 11"/>
          <p:cNvSpPr/>
          <p:nvPr/>
        </p:nvSpPr>
        <p:spPr>
          <a:xfrm>
            <a:off x="7165378" y="4288621"/>
            <a:ext cx="561932"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Left-Right Arrow 12"/>
          <p:cNvSpPr/>
          <p:nvPr/>
        </p:nvSpPr>
        <p:spPr>
          <a:xfrm>
            <a:off x="9547232" y="4288621"/>
            <a:ext cx="561932"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43603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Campaign 100 Request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8941206"/>
              </p:ext>
            </p:extLst>
          </p:nvPr>
        </p:nvGraphicFramePr>
        <p:xfrm>
          <a:off x="1147155" y="1796039"/>
          <a:ext cx="9684328" cy="4009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4014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393" y="1727989"/>
            <a:ext cx="3247138" cy="3414134"/>
          </a:xfrm>
          <a:prstGeom prst="rect">
            <a:avLst/>
          </a:prstGeom>
        </p:spPr>
      </p:pic>
      <p:sp>
        <p:nvSpPr>
          <p:cNvPr id="2" name="Title 1">
            <a:extLst>
              <a:ext uri="{FF2B5EF4-FFF2-40B4-BE49-F238E27FC236}">
                <a16:creationId xmlns:a16="http://schemas.microsoft.com/office/drawing/2014/main" xmlns="" id="{62F1DF29-B2A0-40F8-B5AB-766F85E6FFF0}"/>
              </a:ext>
            </a:extLst>
          </p:cNvPr>
          <p:cNvSpPr>
            <a:spLocks noGrp="1"/>
          </p:cNvSpPr>
          <p:nvPr>
            <p:ph type="title"/>
          </p:nvPr>
        </p:nvSpPr>
        <p:spPr>
          <a:xfrm>
            <a:off x="4344406" y="3078332"/>
            <a:ext cx="3200400" cy="690591"/>
          </a:xfrm>
        </p:spPr>
        <p:txBody>
          <a:bodyPr>
            <a:noAutofit/>
          </a:bodyPr>
          <a:lstStyle/>
          <a:p>
            <a:r>
              <a:rPr lang="en-US" sz="2900" dirty="0" smtClean="0"/>
              <a:t>What Can </a:t>
            </a:r>
            <a:r>
              <a:rPr lang="en-US" sz="2900" b="1" dirty="0" smtClean="0"/>
              <a:t>US$100</a:t>
            </a:r>
            <a:r>
              <a:rPr lang="en-US" sz="2900" dirty="0" smtClean="0"/>
              <a:t> Do?</a:t>
            </a:r>
            <a:endParaRPr lang="en-US" sz="2900" dirty="0"/>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6880" y="2958795"/>
            <a:ext cx="820030" cy="843065"/>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2138" y="2948892"/>
            <a:ext cx="820031" cy="820031"/>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1230" y="5316459"/>
            <a:ext cx="820031" cy="820031"/>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3981" y="4766307"/>
            <a:ext cx="820031" cy="861493"/>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05069" y="4818805"/>
            <a:ext cx="820031" cy="820031"/>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52926" y="1159079"/>
            <a:ext cx="907562" cy="820031"/>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96258" y="308819"/>
            <a:ext cx="820031" cy="820031"/>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02107" y="1173830"/>
            <a:ext cx="820031" cy="820031"/>
          </a:xfrm>
          <a:prstGeom prst="rect">
            <a:avLst/>
          </a:prstGeom>
        </p:spPr>
      </p:pic>
      <p:sp>
        <p:nvSpPr>
          <p:cNvPr id="28" name="Title 1">
            <a:extLst>
              <a:ext uri="{FF2B5EF4-FFF2-40B4-BE49-F238E27FC236}">
                <a16:creationId xmlns:a16="http://schemas.microsoft.com/office/drawing/2014/main" xmlns="" id="{62F1DF29-B2A0-40F8-B5AB-766F85E6FFF0}"/>
              </a:ext>
            </a:extLst>
          </p:cNvPr>
          <p:cNvSpPr txBox="1">
            <a:spLocks/>
          </p:cNvSpPr>
          <p:nvPr/>
        </p:nvSpPr>
        <p:spPr>
          <a:xfrm>
            <a:off x="2502206" y="2008575"/>
            <a:ext cx="1809001"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1200" b="1" dirty="0" smtClean="0">
                <a:solidFill>
                  <a:srgbClr val="EBB700"/>
                </a:solidFill>
              </a:rPr>
              <a:t>Hunger</a:t>
            </a:r>
            <a:r>
              <a:rPr lang="en-US" sz="1200" dirty="0" smtClean="0"/>
              <a:t/>
            </a:r>
            <a:br>
              <a:rPr lang="en-US" sz="1200" dirty="0" smtClean="0"/>
            </a:br>
            <a:r>
              <a:rPr lang="en-US" sz="1200" dirty="0" smtClean="0"/>
              <a:t>Regular access to food for 14 in-need people</a:t>
            </a:r>
            <a:endParaRPr lang="en-US" sz="1200" dirty="0"/>
          </a:p>
        </p:txBody>
      </p:sp>
      <p:sp>
        <p:nvSpPr>
          <p:cNvPr id="29" name="Title 1">
            <a:extLst>
              <a:ext uri="{FF2B5EF4-FFF2-40B4-BE49-F238E27FC236}">
                <a16:creationId xmlns:a16="http://schemas.microsoft.com/office/drawing/2014/main" xmlns="" id="{62F1DF29-B2A0-40F8-B5AB-766F85E6FFF0}"/>
              </a:ext>
            </a:extLst>
          </p:cNvPr>
          <p:cNvSpPr txBox="1">
            <a:spLocks/>
          </p:cNvSpPr>
          <p:nvPr/>
        </p:nvSpPr>
        <p:spPr>
          <a:xfrm>
            <a:off x="1651559" y="3892659"/>
            <a:ext cx="171242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1200" b="1" dirty="0" smtClean="0">
                <a:solidFill>
                  <a:srgbClr val="EBB700"/>
                </a:solidFill>
              </a:rPr>
              <a:t>Childhood Cancer</a:t>
            </a:r>
            <a:r>
              <a:rPr lang="en-US" sz="1200" dirty="0" smtClean="0"/>
              <a:t/>
            </a:r>
            <a:br>
              <a:rPr lang="en-US" sz="1200" dirty="0" smtClean="0"/>
            </a:br>
            <a:r>
              <a:rPr lang="en-US" sz="1200" dirty="0" smtClean="0"/>
              <a:t>Help buy equipment to diagnose/treat 8 kids</a:t>
            </a:r>
            <a:endParaRPr lang="en-US" sz="1200" dirty="0"/>
          </a:p>
        </p:txBody>
      </p:sp>
      <p:sp>
        <p:nvSpPr>
          <p:cNvPr id="30" name="Title 1">
            <a:extLst>
              <a:ext uri="{FF2B5EF4-FFF2-40B4-BE49-F238E27FC236}">
                <a16:creationId xmlns:a16="http://schemas.microsoft.com/office/drawing/2014/main" xmlns="" id="{62F1DF29-B2A0-40F8-B5AB-766F85E6FFF0}"/>
              </a:ext>
            </a:extLst>
          </p:cNvPr>
          <p:cNvSpPr txBox="1">
            <a:spLocks/>
          </p:cNvSpPr>
          <p:nvPr/>
        </p:nvSpPr>
        <p:spPr>
          <a:xfrm>
            <a:off x="2952926" y="5638836"/>
            <a:ext cx="171242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1200" b="1" dirty="0" smtClean="0">
                <a:solidFill>
                  <a:srgbClr val="EBB700"/>
                </a:solidFill>
              </a:rPr>
              <a:t>Environment</a:t>
            </a:r>
            <a:r>
              <a:rPr lang="en-US" sz="1200" dirty="0" smtClean="0"/>
              <a:t/>
            </a:r>
            <a:br>
              <a:rPr lang="en-US" sz="1200" dirty="0" smtClean="0"/>
            </a:br>
            <a:r>
              <a:rPr lang="en-US" sz="1200" dirty="0" smtClean="0"/>
              <a:t>Access to clean water for 14 people</a:t>
            </a:r>
            <a:endParaRPr lang="en-US" sz="1200" dirty="0"/>
          </a:p>
        </p:txBody>
      </p:sp>
      <p:sp>
        <p:nvSpPr>
          <p:cNvPr id="31" name="Title 1">
            <a:extLst>
              <a:ext uri="{FF2B5EF4-FFF2-40B4-BE49-F238E27FC236}">
                <a16:creationId xmlns:a16="http://schemas.microsoft.com/office/drawing/2014/main" xmlns="" id="{62F1DF29-B2A0-40F8-B5AB-766F85E6FFF0}"/>
              </a:ext>
            </a:extLst>
          </p:cNvPr>
          <p:cNvSpPr txBox="1">
            <a:spLocks/>
          </p:cNvSpPr>
          <p:nvPr/>
        </p:nvSpPr>
        <p:spPr>
          <a:xfrm>
            <a:off x="4996022" y="6067238"/>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1200" b="1" dirty="0" smtClean="0">
                <a:solidFill>
                  <a:srgbClr val="EBB700"/>
                </a:solidFill>
              </a:rPr>
              <a:t>Disaster Relief</a:t>
            </a:r>
            <a:r>
              <a:rPr lang="en-US" sz="1200" dirty="0" smtClean="0"/>
              <a:t/>
            </a:r>
            <a:br>
              <a:rPr lang="en-US" sz="1200" dirty="0" smtClean="0"/>
            </a:br>
            <a:r>
              <a:rPr lang="en-US" sz="1200" dirty="0" smtClean="0"/>
              <a:t>Immediate relief for 4 victims of a natural disaster</a:t>
            </a:r>
            <a:endParaRPr lang="en-US" sz="1200" dirty="0"/>
          </a:p>
        </p:txBody>
      </p:sp>
      <p:sp>
        <p:nvSpPr>
          <p:cNvPr id="32" name="Title 1">
            <a:extLst>
              <a:ext uri="{FF2B5EF4-FFF2-40B4-BE49-F238E27FC236}">
                <a16:creationId xmlns:a16="http://schemas.microsoft.com/office/drawing/2014/main" xmlns="" id="{62F1DF29-B2A0-40F8-B5AB-766F85E6FFF0}"/>
              </a:ext>
            </a:extLst>
          </p:cNvPr>
          <p:cNvSpPr txBox="1">
            <a:spLocks/>
          </p:cNvSpPr>
          <p:nvPr/>
        </p:nvSpPr>
        <p:spPr>
          <a:xfrm>
            <a:off x="7337143" y="5661830"/>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1200" b="1" dirty="0" smtClean="0">
                <a:solidFill>
                  <a:srgbClr val="EBB700"/>
                </a:solidFill>
              </a:rPr>
              <a:t>Humanitarian Efforts</a:t>
            </a:r>
            <a:br>
              <a:rPr lang="en-US" sz="1200" b="1" dirty="0" smtClean="0">
                <a:solidFill>
                  <a:srgbClr val="EBB700"/>
                </a:solidFill>
              </a:rPr>
            </a:br>
            <a:r>
              <a:rPr lang="en-US" sz="1200" dirty="0" smtClean="0"/>
              <a:t>Measles vaccination for </a:t>
            </a:r>
            <a:br>
              <a:rPr lang="en-US" sz="1200" dirty="0" smtClean="0"/>
            </a:br>
            <a:r>
              <a:rPr lang="en-US" sz="1200" dirty="0" smtClean="0"/>
              <a:t>100 children</a:t>
            </a:r>
            <a:endParaRPr lang="en-US" sz="1200" dirty="0"/>
          </a:p>
        </p:txBody>
      </p:sp>
      <p:sp>
        <p:nvSpPr>
          <p:cNvPr id="33" name="Title 1">
            <a:extLst>
              <a:ext uri="{FF2B5EF4-FFF2-40B4-BE49-F238E27FC236}">
                <a16:creationId xmlns:a16="http://schemas.microsoft.com/office/drawing/2014/main" xmlns="" id="{62F1DF29-B2A0-40F8-B5AB-766F85E6FFF0}"/>
              </a:ext>
            </a:extLst>
          </p:cNvPr>
          <p:cNvSpPr txBox="1">
            <a:spLocks/>
          </p:cNvSpPr>
          <p:nvPr/>
        </p:nvSpPr>
        <p:spPr>
          <a:xfrm>
            <a:off x="8315085" y="3823369"/>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1200" b="1" dirty="0" smtClean="0">
                <a:solidFill>
                  <a:srgbClr val="EBB700"/>
                </a:solidFill>
              </a:rPr>
              <a:t>Diabetes</a:t>
            </a:r>
            <a:br>
              <a:rPr lang="en-US" sz="1200" b="1" dirty="0" smtClean="0">
                <a:solidFill>
                  <a:srgbClr val="EBB700"/>
                </a:solidFill>
              </a:rPr>
            </a:br>
            <a:r>
              <a:rPr lang="en-US" sz="1200" dirty="0" smtClean="0"/>
              <a:t>Screenings for 18</a:t>
            </a:r>
            <a:br>
              <a:rPr lang="en-US" sz="1200" dirty="0" smtClean="0"/>
            </a:br>
            <a:r>
              <a:rPr lang="en-US" sz="1200" dirty="0" smtClean="0"/>
              <a:t> at-risk people</a:t>
            </a:r>
            <a:endParaRPr lang="en-US" sz="1200" dirty="0"/>
          </a:p>
        </p:txBody>
      </p:sp>
      <p:sp>
        <p:nvSpPr>
          <p:cNvPr id="34" name="Title 1">
            <a:extLst>
              <a:ext uri="{FF2B5EF4-FFF2-40B4-BE49-F238E27FC236}">
                <a16:creationId xmlns:a16="http://schemas.microsoft.com/office/drawing/2014/main" xmlns="" id="{62F1DF29-B2A0-40F8-B5AB-766F85E6FFF0}"/>
              </a:ext>
            </a:extLst>
          </p:cNvPr>
          <p:cNvSpPr txBox="1">
            <a:spLocks/>
          </p:cNvSpPr>
          <p:nvPr/>
        </p:nvSpPr>
        <p:spPr>
          <a:xfrm>
            <a:off x="7467537" y="2031438"/>
            <a:ext cx="2089172" cy="690591"/>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1200" b="1" dirty="0" smtClean="0">
                <a:solidFill>
                  <a:srgbClr val="EBB700"/>
                </a:solidFill>
              </a:rPr>
              <a:t>Youth</a:t>
            </a:r>
            <a:r>
              <a:rPr lang="en-US" sz="1200" dirty="0" smtClean="0"/>
              <a:t/>
            </a:r>
            <a:br>
              <a:rPr lang="en-US" sz="1200" dirty="0" smtClean="0"/>
            </a:br>
            <a:r>
              <a:rPr lang="en-US" sz="1200" dirty="0" smtClean="0"/>
              <a:t>Lions Quest curriculum to an entire classroom </a:t>
            </a:r>
            <a:br>
              <a:rPr lang="en-US" sz="1200" dirty="0" smtClean="0"/>
            </a:br>
            <a:r>
              <a:rPr lang="en-US" sz="1200" dirty="0" smtClean="0"/>
              <a:t>for 1 year</a:t>
            </a:r>
            <a:endParaRPr lang="en-US" sz="1200" dirty="0"/>
          </a:p>
        </p:txBody>
      </p:sp>
      <p:sp>
        <p:nvSpPr>
          <p:cNvPr id="35" name="Title 1">
            <a:extLst>
              <a:ext uri="{FF2B5EF4-FFF2-40B4-BE49-F238E27FC236}">
                <a16:creationId xmlns:a16="http://schemas.microsoft.com/office/drawing/2014/main" xmlns="" id="{62F1DF29-B2A0-40F8-B5AB-766F85E6FFF0}"/>
              </a:ext>
            </a:extLst>
          </p:cNvPr>
          <p:cNvSpPr txBox="1">
            <a:spLocks/>
          </p:cNvSpPr>
          <p:nvPr/>
        </p:nvSpPr>
        <p:spPr>
          <a:xfrm>
            <a:off x="4936711" y="1043086"/>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1200" b="1" dirty="0" smtClean="0">
                <a:solidFill>
                  <a:srgbClr val="EBB700"/>
                </a:solidFill>
              </a:rPr>
              <a:t>Vision</a:t>
            </a:r>
            <a:r>
              <a:rPr lang="en-US" sz="1200" dirty="0" smtClean="0"/>
              <a:t/>
            </a:r>
            <a:br>
              <a:rPr lang="en-US" sz="1200" dirty="0" smtClean="0"/>
            </a:br>
            <a:r>
              <a:rPr lang="en-US" sz="1200" dirty="0" smtClean="0"/>
              <a:t>2 cataract surgeries</a:t>
            </a:r>
            <a:endParaRPr lang="en-US" sz="1200" dirty="0"/>
          </a:p>
        </p:txBody>
      </p:sp>
      <p:sp>
        <p:nvSpPr>
          <p:cNvPr id="36" name="Rectangle 35"/>
          <p:cNvSpPr/>
          <p:nvPr/>
        </p:nvSpPr>
        <p:spPr>
          <a:xfrm>
            <a:off x="4157557" y="2621435"/>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318270" y="2732272"/>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306824" y="4578041"/>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467537" y="4688878"/>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025179" y="403629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257182" y="403755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442768" y="3979418"/>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674771" y="3980678"/>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378557" y="2757673"/>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537565" y="264499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578124" y="4938560"/>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737132" y="4825881"/>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933116" y="1717681"/>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933984" y="156577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932248" y="5202590"/>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933116" y="5050683"/>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376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Setting a Goal</a:t>
            </a:r>
          </a:p>
        </p:txBody>
      </p:sp>
      <p:sp>
        <p:nvSpPr>
          <p:cNvPr id="3" name="Content Placeholder 2"/>
          <p:cNvSpPr>
            <a:spLocks noGrp="1"/>
          </p:cNvSpPr>
          <p:nvPr>
            <p:ph idx="1"/>
          </p:nvPr>
        </p:nvSpPr>
        <p:spPr>
          <a:xfrm>
            <a:off x="1147156" y="1562100"/>
            <a:ext cx="9684328" cy="4399713"/>
          </a:xfrm>
        </p:spPr>
        <p:txBody>
          <a:bodyPr>
            <a:normAutofit/>
          </a:bodyPr>
          <a:lstStyle/>
          <a:p>
            <a:r>
              <a:rPr lang="en-US" sz="2400" dirty="0"/>
              <a:t>Consider selecting at least one of the four achievements to get your club started this year:</a:t>
            </a:r>
          </a:p>
          <a:p>
            <a:pPr marL="0" indent="0">
              <a:buNone/>
            </a:pPr>
            <a:endParaRPr lang="en-US" sz="2400" dirty="0"/>
          </a:p>
        </p:txBody>
      </p:sp>
      <p:graphicFrame>
        <p:nvGraphicFramePr>
          <p:cNvPr id="4" name="Diagram 3"/>
          <p:cNvGraphicFramePr/>
          <p:nvPr>
            <p:extLst>
              <p:ext uri="{D42A27DB-BD31-4B8C-83A1-F6EECF244321}">
                <p14:modId xmlns:p14="http://schemas.microsoft.com/office/powerpoint/2010/main" val="1804783689"/>
              </p:ext>
            </p:extLst>
          </p:nvPr>
        </p:nvGraphicFramePr>
        <p:xfrm>
          <a:off x="1925319" y="2311401"/>
          <a:ext cx="8128000" cy="4122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6471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Model Clubs</a:t>
            </a:r>
          </a:p>
        </p:txBody>
      </p:sp>
      <p:sp>
        <p:nvSpPr>
          <p:cNvPr id="3" name="Content Placeholder 2"/>
          <p:cNvSpPr>
            <a:spLocks noGrp="1"/>
          </p:cNvSpPr>
          <p:nvPr>
            <p:ph idx="1"/>
          </p:nvPr>
        </p:nvSpPr>
        <p:spPr>
          <a:xfrm>
            <a:off x="1147156" y="1765300"/>
            <a:ext cx="9684328" cy="4196513"/>
          </a:xfrm>
        </p:spPr>
        <p:txBody>
          <a:bodyPr>
            <a:normAutofit/>
          </a:bodyPr>
          <a:lstStyle/>
          <a:p>
            <a:pPr>
              <a:spcBef>
                <a:spcPts val="0"/>
              </a:spcBef>
              <a:spcAft>
                <a:spcPts val="1200"/>
              </a:spcAft>
            </a:pPr>
            <a:r>
              <a:rPr lang="en-US" sz="2400" dirty="0"/>
              <a:t>Model Clubs set a challenging per-member average goal of at least US$750 raised per member and commit to trying a variety of fundraising strategies</a:t>
            </a:r>
          </a:p>
          <a:p>
            <a:pPr>
              <a:spcBef>
                <a:spcPts val="0"/>
              </a:spcBef>
              <a:spcAft>
                <a:spcPts val="1200"/>
              </a:spcAft>
            </a:pPr>
            <a:r>
              <a:rPr lang="en-US" sz="2400" dirty="0"/>
              <a:t>There are three key things to know about Model Clubs:</a:t>
            </a:r>
          </a:p>
          <a:p>
            <a:pPr marL="0" indent="0">
              <a:spcBef>
                <a:spcPts val="0"/>
              </a:spcBef>
              <a:spcAft>
                <a:spcPts val="1200"/>
              </a:spcAft>
              <a:buNone/>
            </a:pPr>
            <a:endParaRPr lang="en-US" sz="2400" dirty="0"/>
          </a:p>
        </p:txBody>
      </p:sp>
      <p:graphicFrame>
        <p:nvGraphicFramePr>
          <p:cNvPr id="4" name="Diagram 3"/>
          <p:cNvGraphicFramePr/>
          <p:nvPr>
            <p:extLst>
              <p:ext uri="{D42A27DB-BD31-4B8C-83A1-F6EECF244321}">
                <p14:modId xmlns:p14="http://schemas.microsoft.com/office/powerpoint/2010/main" val="1631792171"/>
              </p:ext>
            </p:extLst>
          </p:nvPr>
        </p:nvGraphicFramePr>
        <p:xfrm>
          <a:off x="1617978" y="3042093"/>
          <a:ext cx="8742681" cy="2919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6052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Model Clubs</a:t>
            </a:r>
          </a:p>
        </p:txBody>
      </p:sp>
      <p:sp>
        <p:nvSpPr>
          <p:cNvPr id="3" name="Content Placeholder 2"/>
          <p:cNvSpPr>
            <a:spLocks noGrp="1"/>
          </p:cNvSpPr>
          <p:nvPr>
            <p:ph idx="1"/>
          </p:nvPr>
        </p:nvSpPr>
        <p:spPr/>
        <p:txBody>
          <a:bodyPr/>
          <a:lstStyle/>
          <a:p>
            <a:r>
              <a:rPr lang="en-US" dirty="0"/>
              <a:t>To thank them for their efforts, Model Clubs are eligible for exceptional recognition at three stages:</a:t>
            </a:r>
          </a:p>
          <a:p>
            <a:endParaRPr lang="en-US" dirty="0"/>
          </a:p>
          <a:p>
            <a:endParaRPr lang="en-US" dirty="0"/>
          </a:p>
          <a:p>
            <a:endParaRPr lang="en-US" dirty="0"/>
          </a:p>
          <a:p>
            <a:endParaRPr lang="en-US" dirty="0"/>
          </a:p>
          <a:p>
            <a:r>
              <a:rPr lang="en-US" dirty="0"/>
              <a:t>Recognition is based on the PMA achieved – see your manual for more information</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3523559638"/>
              </p:ext>
            </p:extLst>
          </p:nvPr>
        </p:nvGraphicFramePr>
        <p:xfrm>
          <a:off x="1147156" y="2949589"/>
          <a:ext cx="10576329" cy="2014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463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en-US" sz="3600" b="1" dirty="0">
                <a:solidFill>
                  <a:schemeClr val="bg1"/>
                </a:solidFill>
              </a:rPr>
              <a:t>Build Your Team</a:t>
            </a:r>
          </a:p>
        </p:txBody>
      </p:sp>
    </p:spTree>
    <p:extLst>
      <p:ext uri="{BB962C8B-B14F-4D97-AF65-F5344CB8AC3E}">
        <p14:creationId xmlns:p14="http://schemas.microsoft.com/office/powerpoint/2010/main" val="774742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Build a Team</a:t>
            </a:r>
          </a:p>
        </p:txBody>
      </p:sp>
      <p:sp>
        <p:nvSpPr>
          <p:cNvPr id="3" name="Content Placeholder 2"/>
          <p:cNvSpPr>
            <a:spLocks noGrp="1"/>
          </p:cNvSpPr>
          <p:nvPr>
            <p:ph idx="1"/>
          </p:nvPr>
        </p:nvSpPr>
        <p:spPr/>
        <p:txBody>
          <a:bodyPr/>
          <a:lstStyle/>
          <a:p>
            <a:r>
              <a:rPr lang="en-US" dirty="0"/>
              <a:t>There’s a role in Campaign 100 for every member of your club!</a:t>
            </a:r>
          </a:p>
          <a:p>
            <a:r>
              <a:rPr lang="en-US" dirty="0"/>
              <a:t>As a club LCIF coordinator, you might consider organizing a Club Campaign 100 committee</a:t>
            </a:r>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4126836429"/>
              </p:ext>
            </p:extLst>
          </p:nvPr>
        </p:nvGraphicFramePr>
        <p:xfrm>
          <a:off x="1416395" y="3838527"/>
          <a:ext cx="9145847" cy="2123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975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283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Build a Team</a:t>
            </a:r>
          </a:p>
        </p:txBody>
      </p:sp>
      <p:sp>
        <p:nvSpPr>
          <p:cNvPr id="3" name="Content Placeholder 2"/>
          <p:cNvSpPr>
            <a:spLocks noGrp="1"/>
          </p:cNvSpPr>
          <p:nvPr>
            <p:ph idx="1"/>
          </p:nvPr>
        </p:nvSpPr>
        <p:spPr/>
        <p:txBody>
          <a:bodyPr/>
          <a:lstStyle/>
          <a:p>
            <a:r>
              <a:rPr lang="en-US" dirty="0"/>
              <a:t>When considering who may best fill these roles, keep in mind the following qualifications:</a:t>
            </a:r>
          </a:p>
        </p:txBody>
      </p:sp>
      <p:graphicFrame>
        <p:nvGraphicFramePr>
          <p:cNvPr id="7" name="Diagram 6"/>
          <p:cNvGraphicFramePr/>
          <p:nvPr>
            <p:extLst>
              <p:ext uri="{D42A27DB-BD31-4B8C-83A1-F6EECF244321}">
                <p14:modId xmlns:p14="http://schemas.microsoft.com/office/powerpoint/2010/main" val="661685212"/>
              </p:ext>
            </p:extLst>
          </p:nvPr>
        </p:nvGraphicFramePr>
        <p:xfrm>
          <a:off x="779531" y="3322999"/>
          <a:ext cx="10419576" cy="1999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8570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Build a Team</a:t>
            </a:r>
          </a:p>
        </p:txBody>
      </p:sp>
      <p:sp>
        <p:nvSpPr>
          <p:cNvPr id="3" name="Content Placeholder 2"/>
          <p:cNvSpPr>
            <a:spLocks noGrp="1"/>
          </p:cNvSpPr>
          <p:nvPr>
            <p:ph idx="1"/>
          </p:nvPr>
        </p:nvSpPr>
        <p:spPr>
          <a:xfrm>
            <a:off x="1147156" y="1600200"/>
            <a:ext cx="9684328" cy="4361613"/>
          </a:xfrm>
        </p:spPr>
        <p:txBody>
          <a:bodyPr>
            <a:normAutofit/>
          </a:bodyPr>
          <a:lstStyle/>
          <a:p>
            <a:r>
              <a:rPr lang="en-US" sz="2400" dirty="0"/>
              <a:t>Remember: you are part of a global team of Lion leaders connecting Lions to LCIF!</a:t>
            </a:r>
          </a:p>
          <a:p>
            <a:r>
              <a:rPr lang="en-US" sz="2400" dirty="0"/>
              <a:t>Your district LCIF coordinator relies on you to engage with your club</a:t>
            </a:r>
          </a:p>
          <a:p>
            <a:r>
              <a:rPr lang="en-US" sz="2400" dirty="0"/>
              <a:t>Start building a good relationship with your district coordinator:</a:t>
            </a:r>
          </a:p>
          <a:p>
            <a:pPr marL="0" indent="0">
              <a:buNone/>
            </a:pPr>
            <a:endParaRPr lang="en-US" sz="2400" dirty="0"/>
          </a:p>
        </p:txBody>
      </p:sp>
      <p:graphicFrame>
        <p:nvGraphicFramePr>
          <p:cNvPr id="4" name="Diagram 3"/>
          <p:cNvGraphicFramePr/>
          <p:nvPr>
            <p:extLst>
              <p:ext uri="{D42A27DB-BD31-4B8C-83A1-F6EECF244321}">
                <p14:modId xmlns:p14="http://schemas.microsoft.com/office/powerpoint/2010/main" val="3913162822"/>
              </p:ext>
            </p:extLst>
          </p:nvPr>
        </p:nvGraphicFramePr>
        <p:xfrm>
          <a:off x="635000" y="3492500"/>
          <a:ext cx="11036300" cy="2126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2008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en-US" sz="3600" b="1" dirty="0">
                <a:solidFill>
                  <a:schemeClr val="bg1"/>
                </a:solidFill>
              </a:rPr>
              <a:t>Raise Funds</a:t>
            </a:r>
          </a:p>
        </p:txBody>
      </p:sp>
    </p:spTree>
    <p:extLst>
      <p:ext uri="{BB962C8B-B14F-4D97-AF65-F5344CB8AC3E}">
        <p14:creationId xmlns:p14="http://schemas.microsoft.com/office/powerpoint/2010/main" val="2928936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Raise Funds</a:t>
            </a:r>
          </a:p>
        </p:txBody>
      </p:sp>
      <p:sp>
        <p:nvSpPr>
          <p:cNvPr id="3" name="Content Placeholder 2"/>
          <p:cNvSpPr>
            <a:spLocks noGrp="1"/>
          </p:cNvSpPr>
          <p:nvPr>
            <p:ph idx="1"/>
          </p:nvPr>
        </p:nvSpPr>
        <p:spPr/>
        <p:txBody>
          <a:bodyPr/>
          <a:lstStyle/>
          <a:p>
            <a:r>
              <a:rPr lang="en-US" dirty="0"/>
              <a:t>There are four key activities to focus on to raise funds in your club:</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1367741643"/>
              </p:ext>
            </p:extLst>
          </p:nvPr>
        </p:nvGraphicFramePr>
        <p:xfrm>
          <a:off x="1147156" y="2768600"/>
          <a:ext cx="10388600" cy="2772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5987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en-US" sz="3600" b="1" dirty="0">
                <a:solidFill>
                  <a:schemeClr val="bg1"/>
                </a:solidFill>
              </a:rPr>
              <a:t>Engaging Individual Members</a:t>
            </a:r>
          </a:p>
        </p:txBody>
      </p:sp>
    </p:spTree>
    <p:extLst>
      <p:ext uri="{BB962C8B-B14F-4D97-AF65-F5344CB8AC3E}">
        <p14:creationId xmlns:p14="http://schemas.microsoft.com/office/powerpoint/2010/main" val="2019749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Engaging Individual Members</a:t>
            </a:r>
          </a:p>
        </p:txBody>
      </p:sp>
      <p:sp>
        <p:nvSpPr>
          <p:cNvPr id="3" name="Content Placeholder 2"/>
          <p:cNvSpPr>
            <a:spLocks noGrp="1"/>
          </p:cNvSpPr>
          <p:nvPr>
            <p:ph idx="1"/>
          </p:nvPr>
        </p:nvSpPr>
        <p:spPr/>
        <p:txBody>
          <a:bodyPr/>
          <a:lstStyle/>
          <a:p>
            <a:r>
              <a:rPr lang="en-US" dirty="0"/>
              <a:t>Keep the following tips in mind when you invite your fellow members to make a donation or pledge:</a:t>
            </a:r>
          </a:p>
          <a:p>
            <a:pPr marL="0" indent="0">
              <a:buNone/>
            </a:pPr>
            <a:endParaRPr lang="en-US" dirty="0"/>
          </a:p>
        </p:txBody>
      </p:sp>
      <p:graphicFrame>
        <p:nvGraphicFramePr>
          <p:cNvPr id="5" name="Diagram 4"/>
          <p:cNvGraphicFramePr/>
          <p:nvPr>
            <p:extLst/>
          </p:nvPr>
        </p:nvGraphicFramePr>
        <p:xfrm>
          <a:off x="665017" y="3140565"/>
          <a:ext cx="10648604" cy="231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6628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Engaging Individual Members</a:t>
            </a:r>
          </a:p>
        </p:txBody>
      </p:sp>
      <p:sp>
        <p:nvSpPr>
          <p:cNvPr id="3" name="Content Placeholder 2"/>
          <p:cNvSpPr>
            <a:spLocks noGrp="1"/>
          </p:cNvSpPr>
          <p:nvPr>
            <p:ph idx="1"/>
          </p:nvPr>
        </p:nvSpPr>
        <p:spPr/>
        <p:txBody>
          <a:bodyPr/>
          <a:lstStyle/>
          <a:p>
            <a:pPr>
              <a:spcAft>
                <a:spcPts val="1800"/>
              </a:spcAft>
            </a:pPr>
            <a:r>
              <a:rPr lang="en-US" dirty="0"/>
              <a:t>It may be helpful to practice making a request. Try using and customizing the following language:</a:t>
            </a:r>
          </a:p>
          <a:p>
            <a:pPr>
              <a:spcAft>
                <a:spcPts val="1800"/>
              </a:spcAft>
            </a:pPr>
            <a:r>
              <a:rPr lang="en-US" i="1" dirty="0"/>
              <a:t>“I would like to ask you to join me in supporting Campaign 100. I don’t know your financial situation or what other charitable commitments you may have, but I do know your passion and commitment to Lion service. Will you consider a donation of US$8 each month for a total donation of US$300 over three years?”</a:t>
            </a:r>
          </a:p>
          <a:p>
            <a:pPr>
              <a:spcAft>
                <a:spcPts val="1800"/>
              </a:spcAft>
            </a:pPr>
            <a:endParaRPr lang="en-US" i="1" dirty="0"/>
          </a:p>
        </p:txBody>
      </p:sp>
    </p:spTree>
    <p:extLst>
      <p:ext uri="{BB962C8B-B14F-4D97-AF65-F5344CB8AC3E}">
        <p14:creationId xmlns:p14="http://schemas.microsoft.com/office/powerpoint/2010/main" val="3523340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Engaging Individual Members</a:t>
            </a:r>
          </a:p>
        </p:txBody>
      </p:sp>
      <p:sp>
        <p:nvSpPr>
          <p:cNvPr id="3" name="Content Placeholder 2"/>
          <p:cNvSpPr>
            <a:spLocks noGrp="1"/>
          </p:cNvSpPr>
          <p:nvPr>
            <p:ph idx="1"/>
          </p:nvPr>
        </p:nvSpPr>
        <p:spPr>
          <a:xfrm>
            <a:off x="1147156" y="1729946"/>
            <a:ext cx="9684328" cy="4231867"/>
          </a:xfrm>
        </p:spPr>
        <p:txBody>
          <a:bodyPr/>
          <a:lstStyle/>
          <a:p>
            <a:r>
              <a:rPr lang="en-US" dirty="0"/>
              <a:t>It may also be helpful to prepare for possible responses to your request:</a:t>
            </a:r>
          </a:p>
          <a:p>
            <a:pPr marL="0" indent="0">
              <a:buNone/>
            </a:pPr>
            <a:endParaRPr lang="en-US" dirty="0"/>
          </a:p>
        </p:txBody>
      </p:sp>
      <p:sp>
        <p:nvSpPr>
          <p:cNvPr id="4" name="Rectangle 3"/>
          <p:cNvSpPr/>
          <p:nvPr/>
        </p:nvSpPr>
        <p:spPr>
          <a:xfrm>
            <a:off x="10528300" y="5715000"/>
            <a:ext cx="14732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nvPr>
        </p:nvGraphicFramePr>
        <p:xfrm>
          <a:off x="1338331" y="2581295"/>
          <a:ext cx="9694985" cy="3699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8635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Engaging Individual Members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78363284"/>
              </p:ext>
            </p:extLst>
          </p:nvPr>
        </p:nvGraphicFramePr>
        <p:xfrm>
          <a:off x="9526" y="1289539"/>
          <a:ext cx="12182474" cy="5798540"/>
        </p:xfrm>
        <a:graphic>
          <a:graphicData uri="http://schemas.openxmlformats.org/drawingml/2006/table">
            <a:tbl>
              <a:tblPr firstRow="1" bandRow="1">
                <a:tableStyleId>{2D5ABB26-0587-4C30-8999-92F81FD0307C}</a:tableStyleId>
              </a:tblPr>
              <a:tblGrid>
                <a:gridCol w="3547470">
                  <a:extLst>
                    <a:ext uri="{9D8B030D-6E8A-4147-A177-3AD203B41FA5}">
                      <a16:colId xmlns="" xmlns:a16="http://schemas.microsoft.com/office/drawing/2014/main" val="20000"/>
                    </a:ext>
                  </a:extLst>
                </a:gridCol>
                <a:gridCol w="2659582">
                  <a:extLst>
                    <a:ext uri="{9D8B030D-6E8A-4147-A177-3AD203B41FA5}">
                      <a16:colId xmlns="" xmlns:a16="http://schemas.microsoft.com/office/drawing/2014/main" val="20001"/>
                    </a:ext>
                  </a:extLst>
                </a:gridCol>
                <a:gridCol w="3124644">
                  <a:extLst>
                    <a:ext uri="{9D8B030D-6E8A-4147-A177-3AD203B41FA5}">
                      <a16:colId xmlns="" xmlns:a16="http://schemas.microsoft.com/office/drawing/2014/main" val="20002"/>
                    </a:ext>
                  </a:extLst>
                </a:gridCol>
                <a:gridCol w="2850778">
                  <a:extLst>
                    <a:ext uri="{9D8B030D-6E8A-4147-A177-3AD203B41FA5}">
                      <a16:colId xmlns="" xmlns:a16="http://schemas.microsoft.com/office/drawing/2014/main" val="20003"/>
                    </a:ext>
                  </a:extLst>
                </a:gridCol>
              </a:tblGrid>
              <a:tr h="807817">
                <a:tc>
                  <a:txBody>
                    <a:bodyPr/>
                    <a:lstStyle/>
                    <a:p>
                      <a:pPr algn="ctr"/>
                      <a:r>
                        <a:rPr lang="en-US" sz="1800" b="1" dirty="0"/>
                        <a:t>Total</a:t>
                      </a:r>
                      <a:r>
                        <a:rPr lang="en-US" sz="1800" b="1" baseline="0" dirty="0"/>
                        <a:t> Individual CAMPAIGN 100 Donations</a:t>
                      </a:r>
                      <a:endParaRPr lang="en-US" sz="1800" b="1" dirty="0"/>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a:t>Immediate Recognition</a:t>
                      </a:r>
                    </a:p>
                    <a:p>
                      <a:pPr algn="ctr"/>
                      <a:r>
                        <a:rPr lang="en-US" sz="1800" b="1" dirty="0"/>
                        <a:t>(upon</a:t>
                      </a:r>
                      <a:r>
                        <a:rPr lang="en-US" sz="1800" b="1" baseline="0" dirty="0"/>
                        <a:t> payment or pledge)</a:t>
                      </a:r>
                      <a:endParaRPr lang="en-US" sz="1800" b="1" i="1" dirty="0"/>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800" b="1" dirty="0"/>
                        <a:t>Recognition Upon Completion</a:t>
                      </a:r>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tc>
                <a:extLst>
                  <a:ext uri="{0D108BD9-81ED-4DB2-BD59-A6C34878D82A}">
                    <a16:rowId xmlns="" xmlns:a16="http://schemas.microsoft.com/office/drawing/2014/main" val="10000"/>
                  </a:ext>
                </a:extLst>
              </a:tr>
              <a:tr h="548271">
                <a:tc>
                  <a:txBody>
                    <a:bodyPr/>
                    <a:lstStyle/>
                    <a:p>
                      <a:pPr marL="0" marR="0" algn="ctr">
                        <a:lnSpc>
                          <a:spcPct val="106000"/>
                        </a:lnSpc>
                        <a:spcBef>
                          <a:spcPts val="0"/>
                        </a:spcBef>
                        <a:spcAft>
                          <a:spcPts val="0"/>
                        </a:spcAft>
                      </a:pPr>
                      <a:r>
                        <a:rPr lang="en-US" sz="1400" b="1" kern="1200" dirty="0">
                          <a:effectLst/>
                        </a:rPr>
                        <a:t>US$15,000 – US$24,999</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7">
                  <a:txBody>
                    <a:bodyPr/>
                    <a:lstStyle/>
                    <a:p>
                      <a:endParaRPr lang="en-US" sz="1200" dirty="0"/>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7150" marR="0" algn="l">
                        <a:lnSpc>
                          <a:spcPct val="106000"/>
                        </a:lnSpc>
                        <a:spcBef>
                          <a:spcPts val="0"/>
                        </a:spcBef>
                        <a:spcAft>
                          <a:spcPts val="0"/>
                        </a:spcAft>
                      </a:pPr>
                      <a:r>
                        <a:rPr lang="en-US" sz="1200" kern="1200" dirty="0">
                          <a:effectLst/>
                        </a:rPr>
                        <a:t>Lion of Empowerment Pin attachment  PLUS Certificate and Plaque </a:t>
                      </a:r>
                      <a:endParaRPr lang="en-US" sz="1200" dirty="0">
                        <a:effectLst/>
                      </a:endParaRPr>
                    </a:p>
                    <a:p>
                      <a:pPr marL="57150" marR="0" algn="l">
                        <a:lnSpc>
                          <a:spcPct val="106000"/>
                        </a:lnSpc>
                        <a:spcBef>
                          <a:spcPts val="0"/>
                        </a:spcBef>
                        <a:spcAft>
                          <a:spcPts val="0"/>
                        </a:spcAft>
                      </a:pPr>
                      <a:r>
                        <a:rPr lang="en-US" sz="1200" kern="1200" dirty="0">
                          <a:effectLst/>
                        </a:rPr>
                        <a:t>with public presentation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548271">
                <a:tc>
                  <a:txBody>
                    <a:bodyPr/>
                    <a:lstStyle/>
                    <a:p>
                      <a:pPr marL="0" marR="0" algn="ctr">
                        <a:lnSpc>
                          <a:spcPct val="106000"/>
                        </a:lnSpc>
                        <a:spcBef>
                          <a:spcPts val="0"/>
                        </a:spcBef>
                        <a:spcAft>
                          <a:spcPts val="0"/>
                        </a:spcAft>
                      </a:pPr>
                      <a:r>
                        <a:rPr lang="en-US" sz="1400" b="1" kern="1200" dirty="0">
                          <a:effectLst/>
                        </a:rPr>
                        <a:t>US$3,000 – US$14,999</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57150" marR="0" algn="l">
                        <a:lnSpc>
                          <a:spcPct val="106000"/>
                        </a:lnSpc>
                        <a:spcBef>
                          <a:spcPts val="0"/>
                        </a:spcBef>
                        <a:spcAft>
                          <a:spcPts val="0"/>
                        </a:spcAft>
                      </a:pPr>
                      <a:r>
                        <a:rPr lang="en-US" sz="1200" kern="1200" dirty="0">
                          <a:effectLst/>
                        </a:rPr>
                        <a:t>Lion of Commitment Pin attachment</a:t>
                      </a:r>
                      <a:endParaRPr lang="en-US" sz="1200" dirty="0">
                        <a:effectLst/>
                      </a:endParaRPr>
                    </a:p>
                    <a:p>
                      <a:pPr marL="57150" marR="0" algn="l">
                        <a:lnSpc>
                          <a:spcPct val="106000"/>
                        </a:lnSpc>
                        <a:spcBef>
                          <a:spcPts val="0"/>
                        </a:spcBef>
                        <a:spcAft>
                          <a:spcPts val="0"/>
                        </a:spcAft>
                      </a:pPr>
                      <a:r>
                        <a:rPr lang="en-US" sz="1200" kern="1200" dirty="0">
                          <a:effectLst/>
                        </a:rPr>
                        <a:t>PLUS Certificate and Plaque </a:t>
                      </a:r>
                      <a:endParaRPr lang="en-US" sz="1200" dirty="0">
                        <a:effectLst/>
                      </a:endParaRPr>
                    </a:p>
                    <a:p>
                      <a:pPr marL="57150" marR="0" algn="l">
                        <a:lnSpc>
                          <a:spcPct val="106000"/>
                        </a:lnSpc>
                        <a:spcBef>
                          <a:spcPts val="0"/>
                        </a:spcBef>
                        <a:spcAft>
                          <a:spcPts val="0"/>
                        </a:spcAft>
                      </a:pPr>
                      <a:r>
                        <a:rPr lang="en-US" sz="1200" kern="1200" dirty="0">
                          <a:effectLst/>
                        </a:rPr>
                        <a:t>with public presentation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563500">
                <a:tc>
                  <a:txBody>
                    <a:bodyPr/>
                    <a:lstStyle/>
                    <a:p>
                      <a:pPr marL="0" marR="0" algn="ctr">
                        <a:lnSpc>
                          <a:spcPct val="106000"/>
                        </a:lnSpc>
                        <a:spcBef>
                          <a:spcPts val="0"/>
                        </a:spcBef>
                        <a:spcAft>
                          <a:spcPts val="0"/>
                        </a:spcAft>
                      </a:pPr>
                      <a:r>
                        <a:rPr lang="en-US" sz="1400" b="1" kern="1200" dirty="0">
                          <a:effectLst/>
                        </a:rPr>
                        <a:t>US$1,500 – US$2,999</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p>
                  </a:txBody>
                  <a:tcPr/>
                </a:tc>
                <a:tc>
                  <a:txBody>
                    <a:bodyPr/>
                    <a:lstStyle/>
                    <a:p>
                      <a:pPr marL="57150" marR="0" algn="l">
                        <a:lnSpc>
                          <a:spcPct val="106000"/>
                        </a:lnSpc>
                        <a:spcBef>
                          <a:spcPts val="0"/>
                        </a:spcBef>
                        <a:spcAft>
                          <a:spcPts val="0"/>
                        </a:spcAft>
                      </a:pPr>
                      <a:r>
                        <a:rPr lang="en-US" sz="1200" kern="1200" dirty="0">
                          <a:effectLst/>
                        </a:rPr>
                        <a:t>Lion of Dedication Pin attachment</a:t>
                      </a:r>
                      <a:endParaRPr lang="en-US" sz="1200" dirty="0">
                        <a:effectLst/>
                      </a:endParaRPr>
                    </a:p>
                    <a:p>
                      <a:pPr marL="57150" marR="0" algn="l">
                        <a:lnSpc>
                          <a:spcPct val="106000"/>
                        </a:lnSpc>
                        <a:spcBef>
                          <a:spcPts val="0"/>
                        </a:spcBef>
                        <a:spcAft>
                          <a:spcPts val="0"/>
                        </a:spcAft>
                      </a:pPr>
                      <a:r>
                        <a:rPr lang="en-US" sz="1200" kern="1200" dirty="0">
                          <a:effectLst/>
                        </a:rPr>
                        <a:t>PLUS Certificate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595265">
                <a:tc>
                  <a:txBody>
                    <a:bodyPr/>
                    <a:lstStyle/>
                    <a:p>
                      <a:pPr marL="0" marR="0" algn="ctr">
                        <a:lnSpc>
                          <a:spcPct val="106000"/>
                        </a:lnSpc>
                        <a:spcBef>
                          <a:spcPts val="0"/>
                        </a:spcBef>
                        <a:spcAft>
                          <a:spcPts val="0"/>
                        </a:spcAft>
                      </a:pPr>
                      <a:r>
                        <a:rPr lang="en-US" sz="1400" b="1" kern="1200" dirty="0">
                          <a:effectLst/>
                        </a:rPr>
                        <a:t>US$900 – US$1,499</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57150" marR="0" algn="l">
                        <a:lnSpc>
                          <a:spcPct val="106000"/>
                        </a:lnSpc>
                        <a:spcBef>
                          <a:spcPts val="0"/>
                        </a:spcBef>
                        <a:spcAft>
                          <a:spcPts val="0"/>
                        </a:spcAft>
                      </a:pPr>
                      <a:r>
                        <a:rPr lang="en-US" sz="1200" kern="1200" dirty="0">
                          <a:effectLst/>
                        </a:rPr>
                        <a:t>Lion of Action Pin attachment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595265">
                <a:tc>
                  <a:txBody>
                    <a:bodyPr/>
                    <a:lstStyle/>
                    <a:p>
                      <a:pPr marL="0" marR="0" algn="ctr">
                        <a:lnSpc>
                          <a:spcPct val="106000"/>
                        </a:lnSpc>
                        <a:spcBef>
                          <a:spcPts val="0"/>
                        </a:spcBef>
                        <a:spcAft>
                          <a:spcPts val="0"/>
                        </a:spcAft>
                      </a:pPr>
                      <a:r>
                        <a:rPr lang="en-US" sz="1400" b="1" kern="1200" dirty="0">
                          <a:effectLst/>
                        </a:rPr>
                        <a:t>US$600 – US$899</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57150" marR="0" algn="l">
                        <a:lnSpc>
                          <a:spcPct val="106000"/>
                        </a:lnSpc>
                        <a:spcBef>
                          <a:spcPts val="0"/>
                        </a:spcBef>
                        <a:spcAft>
                          <a:spcPts val="0"/>
                        </a:spcAft>
                      </a:pPr>
                      <a:r>
                        <a:rPr lang="en-US" sz="1200" kern="1200" dirty="0">
                          <a:effectLst/>
                        </a:rPr>
                        <a:t>Lion of Kindness Pin attachment</a:t>
                      </a:r>
                      <a:endParaRPr lang="en-US" sz="1200" kern="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595265">
                <a:tc>
                  <a:txBody>
                    <a:bodyPr/>
                    <a:lstStyle/>
                    <a:p>
                      <a:pPr marL="0" marR="0" algn="ctr">
                        <a:lnSpc>
                          <a:spcPct val="106000"/>
                        </a:lnSpc>
                        <a:spcBef>
                          <a:spcPts val="0"/>
                        </a:spcBef>
                        <a:spcAft>
                          <a:spcPts val="0"/>
                        </a:spcAft>
                      </a:pPr>
                      <a:r>
                        <a:rPr lang="en-US" sz="1400" b="1" kern="1200" dirty="0">
                          <a:effectLst/>
                        </a:rPr>
                        <a:t>US$300 – US$599</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p>
                  </a:txBody>
                  <a:tcPr/>
                </a:tc>
                <a:tc>
                  <a:txBody>
                    <a:bodyPr/>
                    <a:lstStyle/>
                    <a:p>
                      <a:pPr marL="57150" marR="0" algn="l">
                        <a:lnSpc>
                          <a:spcPct val="106000"/>
                        </a:lnSpc>
                        <a:spcBef>
                          <a:spcPts val="0"/>
                        </a:spcBef>
                        <a:spcAft>
                          <a:spcPts val="0"/>
                        </a:spcAft>
                      </a:pPr>
                      <a:r>
                        <a:rPr lang="en-US" sz="1200" kern="1200" dirty="0">
                          <a:effectLst/>
                        </a:rPr>
                        <a:t>Lion of Service Pin attachment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651255">
                <a:tc>
                  <a:txBody>
                    <a:bodyPr/>
                    <a:lstStyle/>
                    <a:p>
                      <a:pPr marL="0" marR="0" algn="ctr">
                        <a:lnSpc>
                          <a:spcPct val="106000"/>
                        </a:lnSpc>
                        <a:spcBef>
                          <a:spcPts val="0"/>
                        </a:spcBef>
                        <a:spcAft>
                          <a:spcPts val="0"/>
                        </a:spcAft>
                      </a:pPr>
                      <a:r>
                        <a:rPr lang="en-US" sz="1400" b="1" kern="1200" dirty="0">
                          <a:effectLst/>
                        </a:rPr>
                        <a:t>All Other </a:t>
                      </a:r>
                      <a:r>
                        <a:rPr lang="en-US" sz="1400" b="1" kern="1200" dirty="0" smtClean="0">
                          <a:effectLst/>
                        </a:rPr>
                        <a:t>Donations</a:t>
                      </a:r>
                    </a:p>
                    <a:p>
                      <a:pPr marL="0" marR="0" algn="ctr">
                        <a:lnSpc>
                          <a:spcPct val="106000"/>
                        </a:lnSpc>
                        <a:spcBef>
                          <a:spcPts val="0"/>
                        </a:spcBef>
                        <a:spcAft>
                          <a:spcPts val="0"/>
                        </a:spcAft>
                      </a:pPr>
                      <a:r>
                        <a:rPr lang="en-US" sz="1200" b="0" i="1" dirty="0" smtClean="0">
                          <a:effectLst/>
                        </a:rPr>
                        <a:t>(cumulative donations  of US$100+ from</a:t>
                      </a:r>
                    </a:p>
                    <a:p>
                      <a:pPr marL="0" marR="0" algn="ctr">
                        <a:lnSpc>
                          <a:spcPct val="106000"/>
                        </a:lnSpc>
                        <a:spcBef>
                          <a:spcPts val="0"/>
                        </a:spcBef>
                        <a:spcAft>
                          <a:spcPts val="0"/>
                        </a:spcAft>
                      </a:pPr>
                      <a:r>
                        <a:rPr lang="en-US" sz="1200" b="0" i="1" dirty="0" smtClean="0">
                          <a:effectLst/>
                        </a:rPr>
                        <a:t>July 1, 2017-June 30, 2021)</a:t>
                      </a:r>
                    </a:p>
                  </a:txBody>
                  <a:tcPr marL="126399" marR="12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gridSpan="2">
                  <a:txBody>
                    <a:bodyPr/>
                    <a:lstStyle/>
                    <a:p>
                      <a:pPr marL="57150" marR="0" lvl="0" indent="0" algn="l" defTabSz="914400" rtl="0" eaLnBrk="1" fontAlgn="auto" latinLnBrk="0" hangingPunct="1">
                        <a:lnSpc>
                          <a:spcPct val="106000"/>
                        </a:lnSpc>
                        <a:spcBef>
                          <a:spcPts val="0"/>
                        </a:spcBef>
                        <a:spcAft>
                          <a:spcPts val="0"/>
                        </a:spcAft>
                        <a:buClrTx/>
                        <a:buSzTx/>
                        <a:buFontTx/>
                        <a:buNone/>
                        <a:tabLst/>
                        <a:defRPr/>
                      </a:pPr>
                      <a:r>
                        <a:rPr lang="en-US" sz="1200" kern="1200" dirty="0">
                          <a:effectLst/>
                        </a:rPr>
                        <a:t>All Campaign</a:t>
                      </a:r>
                      <a:r>
                        <a:rPr lang="en-US" sz="1200" kern="1200" baseline="0" dirty="0">
                          <a:effectLst/>
                        </a:rPr>
                        <a:t> </a:t>
                      </a:r>
                      <a:r>
                        <a:rPr lang="en-US" sz="1200" kern="1200" dirty="0">
                          <a:effectLst/>
                        </a:rPr>
                        <a:t>100 Donors are recognized on LCIF’S website </a:t>
                      </a:r>
                      <a:r>
                        <a:rPr lang="en-US" sz="1200" i="1" dirty="0">
                          <a:effectLst/>
                        </a:rPr>
                        <a:t>(updated quarterly) and in the</a:t>
                      </a:r>
                      <a:r>
                        <a:rPr lang="en-US" sz="1200" i="1" baseline="0" dirty="0">
                          <a:effectLst/>
                        </a:rPr>
                        <a:t> </a:t>
                      </a:r>
                      <a:r>
                        <a:rPr lang="en-US" sz="1200" i="1" dirty="0">
                          <a:effectLst/>
                        </a:rPr>
                        <a:t>donor room</a:t>
                      </a:r>
                      <a:endParaRPr lang="en-US" sz="1200" i="1" dirty="0">
                        <a:solidFill>
                          <a:srgbClr val="000000"/>
                        </a:solidFill>
                        <a:effectLst/>
                        <a:latin typeface="Calibri" panose="020F0502020204030204" pitchFamily="34" charset="0"/>
                        <a:ea typeface="Calibri Light" panose="020F0302020204030204" pitchFamily="34" charset="0"/>
                        <a:cs typeface="Calibri" panose="020F0502020204030204" pitchFamily="34" charset="0"/>
                      </a:endParaRPr>
                    </a:p>
                  </a:txBody>
                  <a:tcPr marL="126399" marR="12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57150" marR="0" algn="ctr">
                        <a:lnSpc>
                          <a:spcPct val="106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 xmlns:a16="http://schemas.microsoft.com/office/drawing/2014/main" val="10007"/>
                  </a:ext>
                </a:extLst>
              </a:tr>
              <a:tr h="698517">
                <a:tc gridSpan="4">
                  <a:txBody>
                    <a:bodyPr/>
                    <a:lstStyle/>
                    <a:p>
                      <a:r>
                        <a:rPr lang="en-US" sz="2000" dirty="0"/>
                        <a:t>Above recognition is available for one-time donations and pledges. Includes listing on LCIF website. Listing in Donor Room at International Headquarters reserved for donors US$300+.</a:t>
                      </a:r>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 xmlns:a16="http://schemas.microsoft.com/office/drawing/2014/main" val="10008"/>
                  </a:ext>
                </a:extLst>
              </a:tr>
            </a:tbl>
          </a:graphicData>
        </a:graphic>
      </p:graphicFrame>
      <p:pic>
        <p:nvPicPr>
          <p:cNvPr id="19" name="Picture 18"/>
          <p:cNvPicPr/>
          <p:nvPr/>
        </p:nvPicPr>
        <p:blipFill>
          <a:blip r:embed="rId3" cstate="print">
            <a:extLst>
              <a:ext uri="{28A0092B-C50C-407E-A947-70E740481C1C}">
                <a14:useLocalDpi xmlns:a14="http://schemas.microsoft.com/office/drawing/2010/main" val="0"/>
              </a:ext>
            </a:extLst>
          </a:blip>
          <a:stretch>
            <a:fillRect/>
          </a:stretch>
        </p:blipFill>
        <p:spPr>
          <a:xfrm>
            <a:off x="3730446" y="3359005"/>
            <a:ext cx="2370317" cy="1516984"/>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4903" t="67016" r="4359" b="8300"/>
          <a:stretch/>
        </p:blipFill>
        <p:spPr>
          <a:xfrm>
            <a:off x="9547653" y="2177013"/>
            <a:ext cx="2463114" cy="417906"/>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4670" t="67391" r="5058" b="8300"/>
          <a:stretch/>
        </p:blipFill>
        <p:spPr>
          <a:xfrm>
            <a:off x="9491818" y="2776780"/>
            <a:ext cx="2518949" cy="423080"/>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5136" t="67391" r="5058" b="8300"/>
          <a:stretch/>
        </p:blipFill>
        <p:spPr>
          <a:xfrm>
            <a:off x="9510112" y="3381721"/>
            <a:ext cx="2500655" cy="422189"/>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5136" t="67016" r="4593" b="8674"/>
          <a:stretch/>
        </p:blipFill>
        <p:spPr>
          <a:xfrm>
            <a:off x="9463812" y="3901254"/>
            <a:ext cx="2574959" cy="432487"/>
          </a:xfrm>
          <a:prstGeom prst="rect">
            <a:avLst/>
          </a:prstGeom>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l="5370" t="68138" r="5525" b="9048"/>
          <a:stretch/>
        </p:blipFill>
        <p:spPr>
          <a:xfrm>
            <a:off x="9547653" y="4505304"/>
            <a:ext cx="2436857" cy="389132"/>
          </a:xfrm>
          <a:prstGeom prst="rect">
            <a:avLst/>
          </a:prstGeom>
        </p:spPr>
      </p:pic>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l="5136" t="67765" r="5292" b="8674"/>
          <a:stretch/>
        </p:blipFill>
        <p:spPr>
          <a:xfrm>
            <a:off x="9491818" y="5089971"/>
            <a:ext cx="2559737" cy="419957"/>
          </a:xfrm>
          <a:prstGeom prst="rect">
            <a:avLst/>
          </a:prstGeom>
        </p:spPr>
      </p:pic>
    </p:spTree>
    <p:extLst>
      <p:ext uri="{BB962C8B-B14F-4D97-AF65-F5344CB8AC3E}">
        <p14:creationId xmlns:p14="http://schemas.microsoft.com/office/powerpoint/2010/main" val="165911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Engaging Individual Members</a:t>
            </a:r>
          </a:p>
        </p:txBody>
      </p:sp>
      <p:sp>
        <p:nvSpPr>
          <p:cNvPr id="6" name="Content Placeholder 2"/>
          <p:cNvSpPr>
            <a:spLocks noGrp="1"/>
          </p:cNvSpPr>
          <p:nvPr>
            <p:ph idx="1"/>
          </p:nvPr>
        </p:nvSpPr>
        <p:spPr>
          <a:xfrm>
            <a:off x="1147156" y="1552575"/>
            <a:ext cx="9684328" cy="4409238"/>
          </a:xfrm>
        </p:spPr>
        <p:txBody>
          <a:bodyPr/>
          <a:lstStyle/>
          <a:p>
            <a:r>
              <a:rPr lang="en-US" sz="2400" dirty="0"/>
              <a:t>Additional recognition is available to those who commit to giving annually and monthly. These sustaining donors will also receive the recognition described on the previous slide.</a:t>
            </a:r>
          </a:p>
          <a:p>
            <a:pPr marL="0" indent="0">
              <a:buNone/>
            </a:pPr>
            <a:endParaRPr lang="en-US" sz="2400" dirty="0"/>
          </a:p>
          <a:p>
            <a:endParaRPr lang="en-US" dirty="0"/>
          </a:p>
        </p:txBody>
      </p:sp>
      <p:sp>
        <p:nvSpPr>
          <p:cNvPr id="5" name="Rectangle 4"/>
          <p:cNvSpPr/>
          <p:nvPr/>
        </p:nvSpPr>
        <p:spPr>
          <a:xfrm>
            <a:off x="10528300" y="5715000"/>
            <a:ext cx="14732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nvPr>
        </p:nvGraphicFramePr>
        <p:xfrm>
          <a:off x="912376" y="2731100"/>
          <a:ext cx="10529979" cy="3671412"/>
        </p:xfrm>
        <a:graphic>
          <a:graphicData uri="http://schemas.openxmlformats.org/drawingml/2006/table">
            <a:tbl>
              <a:tblPr firstRow="1" firstCol="1" bandRow="1">
                <a:tableStyleId>{F5AB1C69-6EDB-4FF4-983F-18BD219EF322}</a:tableStyleId>
              </a:tblPr>
              <a:tblGrid>
                <a:gridCol w="2649221">
                  <a:extLst>
                    <a:ext uri="{9D8B030D-6E8A-4147-A177-3AD203B41FA5}">
                      <a16:colId xmlns="" xmlns:a16="http://schemas.microsoft.com/office/drawing/2014/main" val="20000"/>
                    </a:ext>
                  </a:extLst>
                </a:gridCol>
                <a:gridCol w="7880758">
                  <a:extLst>
                    <a:ext uri="{9D8B030D-6E8A-4147-A177-3AD203B41FA5}">
                      <a16:colId xmlns="" xmlns:a16="http://schemas.microsoft.com/office/drawing/2014/main" val="20001"/>
                    </a:ext>
                  </a:extLst>
                </a:gridCol>
              </a:tblGrid>
              <a:tr h="464163">
                <a:tc gridSpan="2">
                  <a:txBody>
                    <a:bodyPr/>
                    <a:lstStyle/>
                    <a:p>
                      <a:pPr marL="0" marR="0" algn="ctr">
                        <a:spcBef>
                          <a:spcPts val="0"/>
                        </a:spcBef>
                        <a:spcAft>
                          <a:spcPts val="0"/>
                        </a:spcAft>
                      </a:pPr>
                      <a:r>
                        <a:rPr lang="en-US" sz="1600" dirty="0">
                          <a:solidFill>
                            <a:schemeClr val="tx1"/>
                          </a:solidFill>
                          <a:effectLst/>
                        </a:rPr>
                        <a:t>Sustaining Donor Recognition</a:t>
                      </a:r>
                      <a:endParaRPr lang="en-US" sz="1600" dirty="0">
                        <a:solidFill>
                          <a:schemeClr val="tx1"/>
                        </a:solidFill>
                        <a:effectLst/>
                        <a:latin typeface="Calibri" panose="020F0502020204030204" pitchFamily="34" charset="0"/>
                        <a:ea typeface="Calibri Light" panose="020F0302020204030204" pitchFamily="34" charset="0"/>
                        <a:cs typeface="Calibri" panose="020F0502020204030204" pitchFamily="34" charset="0"/>
                      </a:endParaRPr>
                    </a:p>
                  </a:txBody>
                  <a:tcPr marL="68580" marR="68580" marT="0" marB="0" anchor="ctr"/>
                </a:tc>
                <a:tc hMerge="1">
                  <a:txBody>
                    <a:bodyPr/>
                    <a:lstStyle/>
                    <a:p>
                      <a:endParaRPr lang="en-US"/>
                    </a:p>
                  </a:txBody>
                  <a:tcPr/>
                </a:tc>
                <a:extLst>
                  <a:ext uri="{0D108BD9-81ED-4DB2-BD59-A6C34878D82A}">
                    <a16:rowId xmlns="" xmlns:a16="http://schemas.microsoft.com/office/drawing/2014/main" val="10000"/>
                  </a:ext>
                </a:extLst>
              </a:tr>
              <a:tr h="1611467">
                <a:tc>
                  <a:txBody>
                    <a:bodyPr/>
                    <a:lstStyle/>
                    <a:p>
                      <a:pPr marL="0" marR="0">
                        <a:spcBef>
                          <a:spcPts val="0"/>
                        </a:spcBef>
                        <a:spcAft>
                          <a:spcPts val="0"/>
                        </a:spcAft>
                      </a:pPr>
                      <a:r>
                        <a:rPr lang="en-US" sz="1600" u="sng" dirty="0">
                          <a:solidFill>
                            <a:schemeClr val="tx1"/>
                          </a:solidFill>
                          <a:effectLst/>
                        </a:rPr>
                        <a:t>Make a Pledge</a:t>
                      </a:r>
                      <a:r>
                        <a:rPr lang="en-US" sz="1600" dirty="0">
                          <a:solidFill>
                            <a:schemeClr val="tx1"/>
                          </a:solidFill>
                          <a:effectLst/>
                        </a:rPr>
                        <a:t>: Commit to making a donation each year of the campaign and receive an attractive gift. </a:t>
                      </a:r>
                      <a:endParaRPr lang="en-US" sz="1600" b="0" dirty="0">
                        <a:solidFill>
                          <a:schemeClr val="tx1"/>
                        </a:solidFill>
                        <a:effectLst/>
                        <a:latin typeface="Calibri" panose="020F0502020204030204" pitchFamily="34" charset="0"/>
                        <a:ea typeface="Calibri Light" panose="020F03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600" dirty="0">
                          <a:effectLst/>
                        </a:rPr>
                        <a:t>Automated giving is available in some countries and can be made with a credit card or automatic bank draft.</a:t>
                      </a:r>
                    </a:p>
                    <a:p>
                      <a:pPr marL="342900" marR="0" lvl="0" indent="-342900">
                        <a:spcBef>
                          <a:spcPts val="0"/>
                        </a:spcBef>
                        <a:spcAft>
                          <a:spcPts val="0"/>
                        </a:spcAft>
                        <a:buFont typeface="Symbol" panose="05050102010706020507" pitchFamily="18" charset="2"/>
                        <a:buChar char=""/>
                      </a:pPr>
                      <a:r>
                        <a:rPr lang="en-US" sz="1600" dirty="0">
                          <a:effectLst/>
                        </a:rPr>
                        <a:t>Donors from all other areas may give annually using all approved methods.</a:t>
                      </a:r>
                    </a:p>
                    <a:p>
                      <a:pPr marL="342900" marR="0" lvl="0" indent="-342900">
                        <a:spcBef>
                          <a:spcPts val="0"/>
                        </a:spcBef>
                        <a:spcAft>
                          <a:spcPts val="0"/>
                        </a:spcAft>
                        <a:buFont typeface="Symbol" panose="05050102010706020507" pitchFamily="18" charset="2"/>
                        <a:buChar char=""/>
                      </a:pPr>
                      <a:r>
                        <a:rPr lang="en-US" sz="1600" dirty="0">
                          <a:effectLst/>
                        </a:rPr>
                        <a:t>Reminders will be sent each year.</a:t>
                      </a:r>
                      <a:endParaRPr lang="en-US" sz="1600" dirty="0">
                        <a:solidFill>
                          <a:srgbClr val="000000"/>
                        </a:solidFill>
                        <a:effectLst/>
                        <a:latin typeface="Calibri" panose="020F0502020204030204" pitchFamily="34" charset="0"/>
                        <a:ea typeface="Calibri Light" panose="020F0302020204030204" pitchFamily="34" charset="0"/>
                        <a:cs typeface="Calibri" panose="020F0502020204030204" pitchFamily="34" charset="0"/>
                      </a:endParaRPr>
                    </a:p>
                  </a:txBody>
                  <a:tcPr marL="68580" marR="68580" marT="0" marB="0" anchor="ctr"/>
                </a:tc>
                <a:extLst>
                  <a:ext uri="{0D108BD9-81ED-4DB2-BD59-A6C34878D82A}">
                    <a16:rowId xmlns="" xmlns:a16="http://schemas.microsoft.com/office/drawing/2014/main" val="10001"/>
                  </a:ext>
                </a:extLst>
              </a:tr>
              <a:tr h="1595782">
                <a:tc>
                  <a:txBody>
                    <a:bodyPr/>
                    <a:lstStyle/>
                    <a:p>
                      <a:pPr marL="0" marR="0">
                        <a:spcBef>
                          <a:spcPts val="0"/>
                        </a:spcBef>
                        <a:spcAft>
                          <a:spcPts val="0"/>
                        </a:spcAft>
                      </a:pPr>
                      <a:r>
                        <a:rPr lang="en-US" sz="1600" u="sng" dirty="0">
                          <a:solidFill>
                            <a:schemeClr val="tx1"/>
                          </a:solidFill>
                          <a:effectLst/>
                        </a:rPr>
                        <a:t>Give Monthly</a:t>
                      </a:r>
                      <a:r>
                        <a:rPr lang="en-US" sz="1600" dirty="0">
                          <a:solidFill>
                            <a:schemeClr val="tx1"/>
                          </a:solidFill>
                          <a:effectLst/>
                        </a:rPr>
                        <a:t>: Make an automated monthly contribution and receive an additional gift.</a:t>
                      </a:r>
                      <a:endParaRPr lang="en-US" sz="1600" b="0" dirty="0">
                        <a:solidFill>
                          <a:schemeClr val="tx1"/>
                        </a:solidFill>
                        <a:effectLst/>
                        <a:latin typeface="Calibri" panose="020F0502020204030204" pitchFamily="34" charset="0"/>
                        <a:ea typeface="Calibri Light" panose="020F03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600" dirty="0">
                          <a:effectLst/>
                        </a:rPr>
                        <a:t>Automated monthly giving is available in some countries and can be made with a credit card or automatic bank draft.</a:t>
                      </a:r>
                    </a:p>
                    <a:p>
                      <a:pPr marL="342900" marR="0" lvl="0" indent="-342900">
                        <a:spcBef>
                          <a:spcPts val="0"/>
                        </a:spcBef>
                        <a:spcAft>
                          <a:spcPts val="0"/>
                        </a:spcAft>
                        <a:buFont typeface="Symbol" panose="05050102010706020507" pitchFamily="18" charset="2"/>
                        <a:buChar char=""/>
                      </a:pPr>
                      <a:r>
                        <a:rPr lang="en-US" sz="1600" dirty="0">
                          <a:effectLst/>
                        </a:rPr>
                        <a:t>Automated donations are made online or via pledge form.</a:t>
                      </a:r>
                    </a:p>
                    <a:p>
                      <a:pPr marL="342900" marR="0" lvl="0" indent="-342900">
                        <a:spcBef>
                          <a:spcPts val="0"/>
                        </a:spcBef>
                        <a:spcAft>
                          <a:spcPts val="0"/>
                        </a:spcAft>
                        <a:buFont typeface="Symbol" panose="05050102010706020507" pitchFamily="18" charset="2"/>
                        <a:buChar char=""/>
                      </a:pPr>
                      <a:r>
                        <a:rPr lang="en-US" sz="1600" dirty="0">
                          <a:effectLst/>
                        </a:rPr>
                        <a:t>Total amounts indicated on pledge forms will be divided into 12 equal payments and charged monthly.</a:t>
                      </a:r>
                      <a:endParaRPr lang="en-US" sz="1600" dirty="0">
                        <a:solidFill>
                          <a:srgbClr val="000000"/>
                        </a:solidFill>
                        <a:effectLst/>
                        <a:latin typeface="Calibri" panose="020F0502020204030204" pitchFamily="34" charset="0"/>
                        <a:ea typeface="Calibri Light" panose="020F0302020204030204" pitchFamily="34" charset="0"/>
                        <a:cs typeface="Calibri" panose="020F0502020204030204" pitchFamily="34" charset="0"/>
                      </a:endParaRPr>
                    </a:p>
                  </a:txBody>
                  <a:tcPr marL="68580" marR="68580" marT="0" marB="0"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062368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4840" y="3057171"/>
            <a:ext cx="4810540" cy="584775"/>
          </a:xfrm>
          <a:prstGeom prst="rect">
            <a:avLst/>
          </a:prstGeom>
          <a:noFill/>
        </p:spPr>
        <p:txBody>
          <a:bodyPr wrap="square" rtlCol="0">
            <a:spAutoFit/>
          </a:bodyPr>
          <a:lstStyle/>
          <a:p>
            <a:pPr algn="ctr"/>
            <a:r>
              <a:rPr lang="en-US" sz="3200" b="1" dirty="0">
                <a:solidFill>
                  <a:schemeClr val="bg1"/>
                </a:solidFill>
              </a:rPr>
              <a:t>Four Steps to Success</a:t>
            </a:r>
          </a:p>
        </p:txBody>
      </p:sp>
    </p:spTree>
    <p:extLst>
      <p:ext uri="{BB962C8B-B14F-4D97-AF65-F5344CB8AC3E}">
        <p14:creationId xmlns:p14="http://schemas.microsoft.com/office/powerpoint/2010/main" val="4054245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Ongoing LCIF Recognition</a:t>
            </a:r>
          </a:p>
        </p:txBody>
      </p:sp>
      <p:sp>
        <p:nvSpPr>
          <p:cNvPr id="3" name="Content Placeholder 2"/>
          <p:cNvSpPr>
            <a:spLocks noGrp="1"/>
          </p:cNvSpPr>
          <p:nvPr>
            <p:ph idx="1"/>
          </p:nvPr>
        </p:nvSpPr>
        <p:spPr>
          <a:xfrm>
            <a:off x="1147156" y="1773141"/>
            <a:ext cx="6853844" cy="4188672"/>
          </a:xfrm>
        </p:spPr>
        <p:txBody>
          <a:bodyPr>
            <a:normAutofit/>
          </a:bodyPr>
          <a:lstStyle/>
          <a:p>
            <a:r>
              <a:rPr lang="en-US" sz="2000" dirty="0"/>
              <a:t>Campaign 100 contributions will also count towards ongoing recognition programs, such as:</a:t>
            </a:r>
          </a:p>
          <a:p>
            <a:pPr lvl="1"/>
            <a:r>
              <a:rPr lang="en-US" b="1" dirty="0"/>
              <a:t>Melvin Jones Fellowships: </a:t>
            </a:r>
            <a:r>
              <a:rPr lang="en-US" dirty="0"/>
              <a:t>contributions of at least US$1,000</a:t>
            </a:r>
          </a:p>
          <a:p>
            <a:pPr lvl="1"/>
            <a:r>
              <a:rPr lang="en-US" b="1" dirty="0"/>
              <a:t>Progressive Melvin Jones Fellowship: </a:t>
            </a:r>
            <a:r>
              <a:rPr lang="en-US" dirty="0"/>
              <a:t>levels recognizing contributions of US$2,000 up to US$100,000</a:t>
            </a:r>
          </a:p>
          <a:p>
            <a:pPr lvl="1"/>
            <a:r>
              <a:rPr lang="en-US" b="1" dirty="0"/>
              <a:t>Humanitarian Partners: </a:t>
            </a:r>
            <a:r>
              <a:rPr lang="en-US" dirty="0"/>
              <a:t>levels recognizing total lifetime contributions of US$100,000 and above</a:t>
            </a:r>
          </a:p>
          <a:p>
            <a:r>
              <a:rPr lang="en-US" sz="2000" dirty="0"/>
              <a:t>You may access the MJF application online at lcif.org</a:t>
            </a:r>
            <a:endParaRPr lang="en-US" dirty="0"/>
          </a:p>
          <a:p>
            <a:pPr marL="0" indent="0">
              <a:buNone/>
            </a:pPr>
            <a:endParaRPr lang="en-US" sz="2000" dirty="0"/>
          </a:p>
        </p:txBody>
      </p:sp>
      <p:pic>
        <p:nvPicPr>
          <p:cNvPr id="7" name="Picture 6"/>
          <p:cNvPicPr>
            <a:picLocks noChangeAspect="1"/>
          </p:cNvPicPr>
          <p:nvPr/>
        </p:nvPicPr>
        <p:blipFill>
          <a:blip r:embed="rId3"/>
          <a:stretch>
            <a:fillRect/>
          </a:stretch>
        </p:blipFill>
        <p:spPr>
          <a:xfrm>
            <a:off x="7859894" y="3666707"/>
            <a:ext cx="1666875" cy="1828800"/>
          </a:xfrm>
          <a:prstGeom prst="rect">
            <a:avLst/>
          </a:prstGeom>
        </p:spPr>
      </p:pic>
      <p:pic>
        <p:nvPicPr>
          <p:cNvPr id="8" name="Picture 7"/>
          <p:cNvPicPr>
            <a:picLocks noChangeAspect="1"/>
          </p:cNvPicPr>
          <p:nvPr/>
        </p:nvPicPr>
        <p:blipFill>
          <a:blip r:embed="rId4"/>
          <a:stretch>
            <a:fillRect/>
          </a:stretch>
        </p:blipFill>
        <p:spPr>
          <a:xfrm>
            <a:off x="7926568" y="1563137"/>
            <a:ext cx="1533525" cy="1704975"/>
          </a:xfrm>
          <a:prstGeom prst="rect">
            <a:avLst/>
          </a:prstGeom>
        </p:spPr>
      </p:pic>
      <p:pic>
        <p:nvPicPr>
          <p:cNvPr id="9" name="Picture 8"/>
          <p:cNvPicPr>
            <a:picLocks noChangeAspect="1"/>
          </p:cNvPicPr>
          <p:nvPr/>
        </p:nvPicPr>
        <p:blipFill>
          <a:blip r:embed="rId5"/>
          <a:stretch>
            <a:fillRect/>
          </a:stretch>
        </p:blipFill>
        <p:spPr>
          <a:xfrm>
            <a:off x="9883775" y="2910214"/>
            <a:ext cx="1543050" cy="1914525"/>
          </a:xfrm>
          <a:prstGeom prst="rect">
            <a:avLst/>
          </a:prstGeom>
        </p:spPr>
      </p:pic>
    </p:spTree>
    <p:extLst>
      <p:ext uri="{BB962C8B-B14F-4D97-AF65-F5344CB8AC3E}">
        <p14:creationId xmlns:p14="http://schemas.microsoft.com/office/powerpoint/2010/main" val="980884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dirty="0" err="1">
                <a:ln w="3175">
                  <a:noFill/>
                </a:ln>
                <a:effectLst/>
              </a:rPr>
              <a:t>Lions</a:t>
            </a:r>
            <a:r>
              <a:rPr lang="es-ES_tradnl" dirty="0">
                <a:ln w="3175">
                  <a:noFill/>
                </a:ln>
                <a:effectLst/>
              </a:rPr>
              <a:t> Share</a:t>
            </a:r>
          </a:p>
        </p:txBody>
      </p:sp>
      <p:pic>
        <p:nvPicPr>
          <p:cNvPr id="6" name="Picture 5"/>
          <p:cNvPicPr>
            <a:picLocks noChangeAspect="1"/>
          </p:cNvPicPr>
          <p:nvPr/>
        </p:nvPicPr>
        <p:blipFill>
          <a:blip r:embed="rId3"/>
          <a:stretch>
            <a:fillRect/>
          </a:stretch>
        </p:blipFill>
        <p:spPr>
          <a:xfrm>
            <a:off x="4754077" y="2114644"/>
            <a:ext cx="2873875" cy="2628710"/>
          </a:xfrm>
          <a:prstGeom prst="rect">
            <a:avLst/>
          </a:prstGeom>
        </p:spPr>
      </p:pic>
      <p:pic>
        <p:nvPicPr>
          <p:cNvPr id="7" name="Picture 6"/>
          <p:cNvPicPr>
            <a:picLocks noChangeAspect="1"/>
          </p:cNvPicPr>
          <p:nvPr/>
        </p:nvPicPr>
        <p:blipFill>
          <a:blip r:embed="rId4"/>
          <a:stretch>
            <a:fillRect/>
          </a:stretch>
        </p:blipFill>
        <p:spPr>
          <a:xfrm>
            <a:off x="7791672" y="2081784"/>
            <a:ext cx="3008345" cy="2694431"/>
          </a:xfrm>
          <a:prstGeom prst="rect">
            <a:avLst/>
          </a:prstGeom>
        </p:spPr>
      </p:pic>
      <p:pic>
        <p:nvPicPr>
          <p:cNvPr id="8" name="Picture 7"/>
          <p:cNvPicPr>
            <a:picLocks noChangeAspect="1"/>
          </p:cNvPicPr>
          <p:nvPr/>
        </p:nvPicPr>
        <p:blipFill>
          <a:blip r:embed="rId5"/>
          <a:stretch>
            <a:fillRect/>
          </a:stretch>
        </p:blipFill>
        <p:spPr>
          <a:xfrm>
            <a:off x="1887379" y="2146050"/>
            <a:ext cx="2702979" cy="2637690"/>
          </a:xfrm>
          <a:prstGeom prst="rect">
            <a:avLst/>
          </a:prstGeom>
        </p:spPr>
      </p:pic>
      <p:sp>
        <p:nvSpPr>
          <p:cNvPr id="9" name="TextBox 8"/>
          <p:cNvSpPr txBox="1"/>
          <p:nvPr/>
        </p:nvSpPr>
        <p:spPr>
          <a:xfrm>
            <a:off x="2199123" y="4838315"/>
            <a:ext cx="2244289" cy="769441"/>
          </a:xfrm>
          <a:prstGeom prst="rect">
            <a:avLst/>
          </a:prstGeom>
          <a:noFill/>
        </p:spPr>
        <p:txBody>
          <a:bodyPr wrap="square" rtlCol="0">
            <a:spAutoFit/>
          </a:bodyPr>
          <a:lstStyle/>
          <a:p>
            <a:pPr algn="ctr"/>
            <a:r>
              <a:rPr lang="en-US" sz="2400" b="1" dirty="0">
                <a:solidFill>
                  <a:prstClr val="black"/>
                </a:solidFill>
                <a:latin typeface="Arial" panose="020B0604020202020204" pitchFamily="34" charset="0"/>
                <a:cs typeface="Arial" panose="020B0604020202020204" pitchFamily="34" charset="0"/>
              </a:rPr>
              <a:t>US$50</a:t>
            </a:r>
          </a:p>
          <a:p>
            <a:pPr algn="ctr"/>
            <a:r>
              <a:rPr lang="en-US" sz="2000" b="1" dirty="0">
                <a:solidFill>
                  <a:prstClr val="black"/>
                </a:solidFill>
                <a:latin typeface="Arial" panose="020B0604020202020204" pitchFamily="34" charset="0"/>
                <a:cs typeface="Arial" panose="020B0604020202020204" pitchFamily="34" charset="0"/>
              </a:rPr>
              <a:t>(1-Star)</a:t>
            </a:r>
          </a:p>
        </p:txBody>
      </p:sp>
      <p:sp>
        <p:nvSpPr>
          <p:cNvPr id="10" name="TextBox 9"/>
          <p:cNvSpPr txBox="1"/>
          <p:nvPr/>
        </p:nvSpPr>
        <p:spPr>
          <a:xfrm>
            <a:off x="4918346" y="4818643"/>
            <a:ext cx="2490228" cy="769441"/>
          </a:xfrm>
          <a:prstGeom prst="rect">
            <a:avLst/>
          </a:prstGeom>
          <a:noFill/>
        </p:spPr>
        <p:txBody>
          <a:bodyPr wrap="square" rtlCol="0">
            <a:spAutoFit/>
          </a:bodyPr>
          <a:lstStyle/>
          <a:p>
            <a:pPr algn="ctr"/>
            <a:r>
              <a:rPr lang="en-US" sz="2400" b="1" dirty="0">
                <a:solidFill>
                  <a:prstClr val="black"/>
                </a:solidFill>
                <a:latin typeface="Arial" panose="020B0604020202020204" pitchFamily="34" charset="0"/>
                <a:cs typeface="Arial" panose="020B0604020202020204" pitchFamily="34" charset="0"/>
              </a:rPr>
              <a:t>US$100</a:t>
            </a:r>
          </a:p>
          <a:p>
            <a:pPr algn="ctr"/>
            <a:r>
              <a:rPr lang="en-US" sz="2000" b="1" dirty="0">
                <a:solidFill>
                  <a:prstClr val="black"/>
                </a:solidFill>
                <a:latin typeface="Arial" panose="020B0604020202020204" pitchFamily="34" charset="0"/>
                <a:cs typeface="Arial" panose="020B0604020202020204" pitchFamily="34" charset="0"/>
              </a:rPr>
              <a:t>(2-Stars)</a:t>
            </a:r>
          </a:p>
        </p:txBody>
      </p:sp>
      <p:sp>
        <p:nvSpPr>
          <p:cNvPr id="11" name="TextBox 10"/>
          <p:cNvSpPr txBox="1"/>
          <p:nvPr/>
        </p:nvSpPr>
        <p:spPr>
          <a:xfrm>
            <a:off x="7888695" y="4838315"/>
            <a:ext cx="2702979" cy="769441"/>
          </a:xfrm>
          <a:prstGeom prst="rect">
            <a:avLst/>
          </a:prstGeom>
          <a:noFill/>
        </p:spPr>
        <p:txBody>
          <a:bodyPr wrap="square" rtlCol="0">
            <a:spAutoFit/>
          </a:bodyPr>
          <a:lstStyle/>
          <a:p>
            <a:pPr algn="ctr"/>
            <a:r>
              <a:rPr lang="en-US" sz="2400" b="1" dirty="0">
                <a:solidFill>
                  <a:prstClr val="black"/>
                </a:solidFill>
                <a:latin typeface="Arial" panose="020B0604020202020204" pitchFamily="34" charset="0"/>
                <a:cs typeface="Arial" panose="020B0604020202020204" pitchFamily="34" charset="0"/>
              </a:rPr>
              <a:t>US$200</a:t>
            </a:r>
          </a:p>
          <a:p>
            <a:pPr algn="ctr"/>
            <a:r>
              <a:rPr lang="en-US" sz="2000" b="1" dirty="0">
                <a:solidFill>
                  <a:prstClr val="black"/>
                </a:solidFill>
                <a:latin typeface="Arial" panose="020B0604020202020204" pitchFamily="34" charset="0"/>
                <a:cs typeface="Arial" panose="020B0604020202020204" pitchFamily="34" charset="0"/>
              </a:rPr>
              <a:t>(3-Stars)</a:t>
            </a:r>
          </a:p>
        </p:txBody>
      </p:sp>
    </p:spTree>
    <p:extLst>
      <p:ext uri="{BB962C8B-B14F-4D97-AF65-F5344CB8AC3E}">
        <p14:creationId xmlns:p14="http://schemas.microsoft.com/office/powerpoint/2010/main" val="2209500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Club Recognition</a:t>
            </a:r>
          </a:p>
        </p:txBody>
      </p:sp>
      <p:sp>
        <p:nvSpPr>
          <p:cNvPr id="7" name="Rectangle 6"/>
          <p:cNvSpPr/>
          <p:nvPr/>
        </p:nvSpPr>
        <p:spPr>
          <a:xfrm>
            <a:off x="1094740" y="1951827"/>
            <a:ext cx="5186790" cy="3877985"/>
          </a:xfrm>
          <a:prstGeom prst="rect">
            <a:avLst/>
          </a:prstGeom>
        </p:spPr>
        <p:txBody>
          <a:bodyPr wrap="square">
            <a:spAutoFit/>
          </a:bodyPr>
          <a:lstStyle/>
          <a:p>
            <a:pPr marL="285750" indent="-285750">
              <a:spcAft>
                <a:spcPts val="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Club Giving Patch:</a:t>
            </a:r>
          </a:p>
          <a:p>
            <a:pPr marL="742950" lvl="1" indent="-28575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Recognition is based on per member giving average</a:t>
            </a:r>
          </a:p>
          <a:p>
            <a:pPr marL="285750" indent="-285750">
              <a:spcAft>
                <a:spcPts val="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Melvin Jones Fellowship Banner Patch/Chevron:</a:t>
            </a:r>
          </a:p>
          <a:p>
            <a:pPr marL="742950" lvl="1" indent="-28575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Patch received first time a member receives an MJF, Chevron receive for subsequent MJFs</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77428" y="4724852"/>
            <a:ext cx="1938252" cy="1652587"/>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615680" y="5100320"/>
            <a:ext cx="1676400" cy="901652"/>
          </a:xfrm>
          <a:prstGeom prst="rect">
            <a:avLst/>
          </a:prstGeom>
        </p:spPr>
      </p:pic>
      <p:grpSp>
        <p:nvGrpSpPr>
          <p:cNvPr id="10" name="Group 9"/>
          <p:cNvGrpSpPr/>
          <p:nvPr/>
        </p:nvGrpSpPr>
        <p:grpSpPr>
          <a:xfrm>
            <a:off x="7626746" y="1628435"/>
            <a:ext cx="3265208" cy="2819400"/>
            <a:chOff x="344506" y="990600"/>
            <a:chExt cx="3750577" cy="3238500"/>
          </a:xfrm>
        </p:grpSpPr>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4506" y="990601"/>
              <a:ext cx="1168219" cy="1600200"/>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600200" y="990600"/>
              <a:ext cx="1190334" cy="1567224"/>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895601" y="990600"/>
              <a:ext cx="1199482" cy="1600200"/>
            </a:xfrm>
            <a:prstGeom prst="rect">
              <a:avLst/>
            </a:prstGeom>
          </p:spPr>
        </p:pic>
        <p:pic>
          <p:nvPicPr>
            <p:cNvPr id="14" name="Picture 1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209800" y="2628900"/>
              <a:ext cx="1195398" cy="1600200"/>
            </a:xfrm>
            <a:prstGeom prst="rect">
              <a:avLst/>
            </a:prstGeom>
          </p:spPr>
        </p:pic>
        <p:pic>
          <p:nvPicPr>
            <p:cNvPr id="15" name="Picture 14"/>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38200" y="2628900"/>
              <a:ext cx="1175702" cy="1600200"/>
            </a:xfrm>
            <a:prstGeom prst="rect">
              <a:avLst/>
            </a:prstGeom>
          </p:spPr>
        </p:pic>
      </p:grpSp>
    </p:spTree>
    <p:extLst>
      <p:ext uri="{BB962C8B-B14F-4D97-AF65-F5344CB8AC3E}">
        <p14:creationId xmlns:p14="http://schemas.microsoft.com/office/powerpoint/2010/main" val="654010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en-US" sz="3600" b="1" dirty="0">
                <a:solidFill>
                  <a:schemeClr val="bg1"/>
                </a:solidFill>
              </a:rPr>
              <a:t>Fundraising Events</a:t>
            </a:r>
          </a:p>
        </p:txBody>
      </p:sp>
    </p:spTree>
    <p:extLst>
      <p:ext uri="{BB962C8B-B14F-4D97-AF65-F5344CB8AC3E}">
        <p14:creationId xmlns:p14="http://schemas.microsoft.com/office/powerpoint/2010/main" val="2993607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Planning Fundraising Events</a:t>
            </a:r>
          </a:p>
        </p:txBody>
      </p:sp>
      <p:sp>
        <p:nvSpPr>
          <p:cNvPr id="5" name="Content Placeholder 4"/>
          <p:cNvSpPr>
            <a:spLocks noGrp="1"/>
          </p:cNvSpPr>
          <p:nvPr>
            <p:ph idx="1"/>
          </p:nvPr>
        </p:nvSpPr>
        <p:spPr/>
        <p:txBody>
          <a:bodyPr/>
          <a:lstStyle/>
          <a:p>
            <a:r>
              <a:rPr lang="en-US" dirty="0"/>
              <a:t>Fundraising events bring your club members together and let you have a little fun!</a:t>
            </a:r>
          </a:p>
          <a:p>
            <a:r>
              <a:rPr lang="en-US" dirty="0"/>
              <a:t>Many Lions clubs are experienced in planning and carrying out a variety of fundraising events</a:t>
            </a:r>
          </a:p>
          <a:p>
            <a:pPr marL="0" indent="0">
              <a:buNone/>
            </a:pPr>
            <a:endParaRPr lang="en-US" dirty="0"/>
          </a:p>
        </p:txBody>
      </p:sp>
      <p:graphicFrame>
        <p:nvGraphicFramePr>
          <p:cNvPr id="6" name="Diagram 5"/>
          <p:cNvGraphicFramePr/>
          <p:nvPr>
            <p:extLst/>
          </p:nvPr>
        </p:nvGraphicFramePr>
        <p:xfrm>
          <a:off x="985956" y="3240908"/>
          <a:ext cx="10006725" cy="3246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0021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en-US" sz="3600" b="1" dirty="0">
                <a:solidFill>
                  <a:schemeClr val="bg1"/>
                </a:solidFill>
              </a:rPr>
              <a:t>Club Treasury Gifts</a:t>
            </a:r>
          </a:p>
        </p:txBody>
      </p:sp>
    </p:spTree>
    <p:extLst>
      <p:ext uri="{BB962C8B-B14F-4D97-AF65-F5344CB8AC3E}">
        <p14:creationId xmlns:p14="http://schemas.microsoft.com/office/powerpoint/2010/main" val="1623003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Making a Gift from the Club Treasury</a:t>
            </a:r>
          </a:p>
        </p:txBody>
      </p:sp>
      <p:sp>
        <p:nvSpPr>
          <p:cNvPr id="3" name="Content Placeholder 2"/>
          <p:cNvSpPr>
            <a:spLocks noGrp="1"/>
          </p:cNvSpPr>
          <p:nvPr>
            <p:ph idx="1"/>
          </p:nvPr>
        </p:nvSpPr>
        <p:spPr/>
        <p:txBody>
          <a:bodyPr>
            <a:normAutofit fontScale="92500" lnSpcReduction="10000"/>
          </a:bodyPr>
          <a:lstStyle/>
          <a:p>
            <a:pPr>
              <a:spcAft>
                <a:spcPts val="2400"/>
              </a:spcAft>
            </a:pPr>
            <a:r>
              <a:rPr lang="en-US" dirty="0"/>
              <a:t>Club treasury gifts to LCIF are a wonderful way for club leadership to decide to support LCIF on behalf of their members</a:t>
            </a:r>
          </a:p>
          <a:p>
            <a:pPr>
              <a:spcAft>
                <a:spcPts val="2400"/>
              </a:spcAft>
            </a:pPr>
            <a:r>
              <a:rPr lang="en-US" dirty="0"/>
              <a:t>Leaders can encourage individual giving by offering to match funds raised with a club treasury gift – and double a donor’s impact!</a:t>
            </a:r>
          </a:p>
          <a:p>
            <a:pPr>
              <a:spcAft>
                <a:spcPts val="2400"/>
              </a:spcAft>
            </a:pPr>
            <a:r>
              <a:rPr lang="en-US" dirty="0"/>
              <a:t>Clubs should follow their standard rules and procedures to determine what kind of donation they can make from their treasury to LCIF</a:t>
            </a:r>
          </a:p>
        </p:txBody>
      </p:sp>
    </p:spTree>
    <p:extLst>
      <p:ext uri="{BB962C8B-B14F-4D97-AF65-F5344CB8AC3E}">
        <p14:creationId xmlns:p14="http://schemas.microsoft.com/office/powerpoint/2010/main" val="1963074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2BC8624-03E5-4E18-AFAD-A263D13EC9DC}"/>
              </a:ext>
            </a:extLst>
          </p:cNvPr>
          <p:cNvSpPr txBox="1"/>
          <p:nvPr/>
        </p:nvSpPr>
        <p:spPr>
          <a:xfrm>
            <a:off x="2057400" y="3123353"/>
            <a:ext cx="8267700" cy="523220"/>
          </a:xfrm>
          <a:prstGeom prst="rect">
            <a:avLst/>
          </a:prstGeom>
          <a:noFill/>
        </p:spPr>
        <p:txBody>
          <a:bodyPr wrap="square" rtlCol="0">
            <a:spAutoFit/>
          </a:bodyPr>
          <a:lstStyle/>
          <a:p>
            <a:pPr algn="ctr"/>
            <a:r>
              <a:rPr lang="en-US" sz="2800" b="1" dirty="0">
                <a:solidFill>
                  <a:schemeClr val="bg1"/>
                </a:solidFill>
              </a:rPr>
              <a:t>Inviting Support from Local Businesses and Non-Lions</a:t>
            </a:r>
          </a:p>
        </p:txBody>
      </p:sp>
    </p:spTree>
    <p:extLst>
      <p:ext uri="{BB962C8B-B14F-4D97-AF65-F5344CB8AC3E}">
        <p14:creationId xmlns:p14="http://schemas.microsoft.com/office/powerpoint/2010/main" val="2157885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Inviting Support from Local Businesses and Non-Lions</a:t>
            </a:r>
          </a:p>
        </p:txBody>
      </p:sp>
      <p:sp>
        <p:nvSpPr>
          <p:cNvPr id="3" name="Content Placeholder 2"/>
          <p:cNvSpPr>
            <a:spLocks noGrp="1"/>
          </p:cNvSpPr>
          <p:nvPr>
            <p:ph idx="1"/>
          </p:nvPr>
        </p:nvSpPr>
        <p:spPr/>
        <p:txBody>
          <a:bodyPr/>
          <a:lstStyle/>
          <a:p>
            <a:r>
              <a:rPr lang="en-US" dirty="0"/>
              <a:t>Many clubs may already have good relationships with local businesses and non-Lion individuals, from prior service projects or fundraising events</a:t>
            </a:r>
          </a:p>
          <a:p>
            <a:r>
              <a:rPr lang="en-US" dirty="0"/>
              <a:t>When planning to engage these donors, please consider the following tips:</a:t>
            </a:r>
          </a:p>
          <a:p>
            <a:pPr marL="0" indent="0">
              <a:buNone/>
            </a:pPr>
            <a:endParaRPr lang="en-US" dirty="0"/>
          </a:p>
        </p:txBody>
      </p:sp>
      <p:graphicFrame>
        <p:nvGraphicFramePr>
          <p:cNvPr id="4" name="Diagram 3"/>
          <p:cNvGraphicFramePr/>
          <p:nvPr>
            <p:extLst/>
          </p:nvPr>
        </p:nvGraphicFramePr>
        <p:xfrm>
          <a:off x="656704" y="3747087"/>
          <a:ext cx="10665229" cy="2214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7294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2BC8624-03E5-4E18-AFAD-A263D13EC9DC}"/>
              </a:ext>
            </a:extLst>
          </p:cNvPr>
          <p:cNvSpPr txBox="1"/>
          <p:nvPr/>
        </p:nvSpPr>
        <p:spPr>
          <a:xfrm>
            <a:off x="2057400" y="3123353"/>
            <a:ext cx="8267700" cy="523220"/>
          </a:xfrm>
          <a:prstGeom prst="rect">
            <a:avLst/>
          </a:prstGeom>
          <a:noFill/>
        </p:spPr>
        <p:txBody>
          <a:bodyPr wrap="square" rtlCol="0">
            <a:spAutoFit/>
          </a:bodyPr>
          <a:lstStyle/>
          <a:p>
            <a:pPr algn="ctr"/>
            <a:r>
              <a:rPr lang="en-US" sz="2800" b="1" dirty="0">
                <a:solidFill>
                  <a:schemeClr val="bg1"/>
                </a:solidFill>
              </a:rPr>
              <a:t>Getting Started</a:t>
            </a:r>
          </a:p>
        </p:txBody>
      </p:sp>
    </p:spTree>
    <p:extLst>
      <p:ext uri="{BB962C8B-B14F-4D97-AF65-F5344CB8AC3E}">
        <p14:creationId xmlns:p14="http://schemas.microsoft.com/office/powerpoint/2010/main" val="64752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Four Steps to Success</a:t>
            </a:r>
          </a:p>
        </p:txBody>
      </p:sp>
      <p:graphicFrame>
        <p:nvGraphicFramePr>
          <p:cNvPr id="4" name="Diagram 3"/>
          <p:cNvGraphicFramePr/>
          <p:nvPr>
            <p:extLst>
              <p:ext uri="{D42A27DB-BD31-4B8C-83A1-F6EECF244321}">
                <p14:modId xmlns:p14="http://schemas.microsoft.com/office/powerpoint/2010/main" val="3498047959"/>
              </p:ext>
            </p:extLst>
          </p:nvPr>
        </p:nvGraphicFramePr>
        <p:xfrm>
          <a:off x="642619" y="1673638"/>
          <a:ext cx="10693400" cy="4269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6463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a:t>
            </a:r>
          </a:p>
        </p:txBody>
      </p:sp>
      <p:sp>
        <p:nvSpPr>
          <p:cNvPr id="3" name="Content Placeholder 2"/>
          <p:cNvSpPr>
            <a:spLocks noGrp="1"/>
          </p:cNvSpPr>
          <p:nvPr>
            <p:ph idx="1"/>
          </p:nvPr>
        </p:nvSpPr>
        <p:spPr>
          <a:xfrm>
            <a:off x="5519649" y="1503016"/>
            <a:ext cx="6010103" cy="4478684"/>
          </a:xfrm>
        </p:spPr>
        <p:txBody>
          <a:bodyPr>
            <a:noAutofit/>
          </a:bodyPr>
          <a:lstStyle/>
          <a:p>
            <a:pPr>
              <a:spcBef>
                <a:spcPts val="0"/>
              </a:spcBef>
              <a:spcAft>
                <a:spcPts val="1200"/>
              </a:spcAft>
              <a:buClr>
                <a:srgbClr val="F8F8F8"/>
              </a:buClr>
              <a:buFont typeface="Wingdings" panose="05000000000000000000" pitchFamily="2" charset="2"/>
              <a:buChar char="q"/>
            </a:pPr>
            <a:r>
              <a:rPr lang="en-US" dirty="0">
                <a:solidFill>
                  <a:schemeClr val="bg1"/>
                </a:solidFill>
              </a:rPr>
              <a:t> Take the quiz for this webinar</a:t>
            </a:r>
          </a:p>
          <a:p>
            <a:pPr>
              <a:spcBef>
                <a:spcPts val="0"/>
              </a:spcBef>
              <a:spcAft>
                <a:spcPts val="1200"/>
              </a:spcAft>
              <a:buClr>
                <a:srgbClr val="F8F8F8"/>
              </a:buClr>
              <a:buFont typeface="Wingdings" panose="05000000000000000000" pitchFamily="2" charset="2"/>
              <a:buChar char="q"/>
            </a:pPr>
            <a:r>
              <a:rPr lang="en-US" dirty="0">
                <a:solidFill>
                  <a:schemeClr val="bg1"/>
                </a:solidFill>
              </a:rPr>
              <a:t> Contact your district LCIF coordinator with questions</a:t>
            </a:r>
          </a:p>
          <a:p>
            <a:pPr>
              <a:spcBef>
                <a:spcPts val="0"/>
              </a:spcBef>
              <a:spcAft>
                <a:spcPts val="1200"/>
              </a:spcAft>
              <a:buClr>
                <a:srgbClr val="F8F8F8"/>
              </a:buClr>
              <a:buFont typeface="Wingdings" panose="05000000000000000000" pitchFamily="2" charset="2"/>
              <a:buChar char="q"/>
            </a:pPr>
            <a:r>
              <a:rPr lang="en-US" dirty="0">
                <a:solidFill>
                  <a:schemeClr val="bg1"/>
                </a:solidFill>
              </a:rPr>
              <a:t> Make your own donation or pledge</a:t>
            </a:r>
          </a:p>
          <a:p>
            <a:pPr>
              <a:spcBef>
                <a:spcPts val="0"/>
              </a:spcBef>
              <a:spcAft>
                <a:spcPts val="1200"/>
              </a:spcAft>
              <a:buClr>
                <a:srgbClr val="F8F8F8"/>
              </a:buClr>
              <a:buFont typeface="Wingdings" panose="05000000000000000000" pitchFamily="2" charset="2"/>
              <a:buChar char="q"/>
            </a:pPr>
            <a:r>
              <a:rPr lang="en-US" dirty="0">
                <a:solidFill>
                  <a:schemeClr val="bg1"/>
                </a:solidFill>
              </a:rPr>
              <a:t> Write down your own reasons for giving</a:t>
            </a:r>
          </a:p>
        </p:txBody>
      </p:sp>
    </p:spTree>
    <p:extLst>
      <p:ext uri="{BB962C8B-B14F-4D97-AF65-F5344CB8AC3E}">
        <p14:creationId xmlns:p14="http://schemas.microsoft.com/office/powerpoint/2010/main" val="2687880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a:t>
            </a:r>
          </a:p>
        </p:txBody>
      </p:sp>
      <p:sp>
        <p:nvSpPr>
          <p:cNvPr id="3" name="Content Placeholder 2"/>
          <p:cNvSpPr>
            <a:spLocks noGrp="1"/>
          </p:cNvSpPr>
          <p:nvPr>
            <p:ph idx="1"/>
          </p:nvPr>
        </p:nvSpPr>
        <p:spPr>
          <a:xfrm>
            <a:off x="5519649" y="1503016"/>
            <a:ext cx="6010103" cy="4326284"/>
          </a:xfrm>
        </p:spPr>
        <p:txBody>
          <a:bodyPr>
            <a:normAutofit/>
          </a:bodyPr>
          <a:lstStyle/>
          <a:p>
            <a:pPr>
              <a:spcBef>
                <a:spcPts val="0"/>
              </a:spcBef>
              <a:spcAft>
                <a:spcPts val="1200"/>
              </a:spcAft>
              <a:buClr>
                <a:srgbClr val="F8F8F8"/>
              </a:buClr>
              <a:buFont typeface="Wingdings" panose="05000000000000000000" pitchFamily="2" charset="2"/>
              <a:buChar char="q"/>
            </a:pPr>
            <a:r>
              <a:rPr lang="en-US" dirty="0"/>
              <a:t> </a:t>
            </a:r>
            <a:r>
              <a:rPr lang="en-US" dirty="0">
                <a:solidFill>
                  <a:schemeClr val="bg1"/>
                </a:solidFill>
              </a:rPr>
              <a:t>Complete the storytelling guide</a:t>
            </a:r>
          </a:p>
          <a:p>
            <a:pPr>
              <a:spcBef>
                <a:spcPts val="0"/>
              </a:spcBef>
              <a:spcAft>
                <a:spcPts val="1200"/>
              </a:spcAft>
              <a:buClr>
                <a:srgbClr val="F8F8F8"/>
              </a:buClr>
              <a:buFont typeface="Wingdings" panose="05000000000000000000" pitchFamily="2" charset="2"/>
              <a:buChar char="q"/>
            </a:pPr>
            <a:r>
              <a:rPr lang="en-US" dirty="0">
                <a:solidFill>
                  <a:schemeClr val="bg1"/>
                </a:solidFill>
              </a:rPr>
              <a:t> Review the resources available on the LCIF website</a:t>
            </a:r>
          </a:p>
          <a:p>
            <a:pPr>
              <a:spcBef>
                <a:spcPts val="0"/>
              </a:spcBef>
              <a:spcAft>
                <a:spcPts val="1200"/>
              </a:spcAft>
              <a:buClr>
                <a:srgbClr val="F8F8F8"/>
              </a:buClr>
              <a:buFont typeface="Wingdings" panose="05000000000000000000" pitchFamily="2" charset="2"/>
              <a:buChar char="q"/>
            </a:pPr>
            <a:r>
              <a:rPr lang="en-US" dirty="0">
                <a:solidFill>
                  <a:schemeClr val="bg1"/>
                </a:solidFill>
              </a:rPr>
              <a:t> Practice your story</a:t>
            </a:r>
            <a:endParaRPr lang="en-US" dirty="0"/>
          </a:p>
          <a:p>
            <a:pPr>
              <a:spcBef>
                <a:spcPts val="0"/>
              </a:spcBef>
              <a:spcAft>
                <a:spcPts val="1200"/>
              </a:spcAft>
              <a:buClr>
                <a:schemeClr val="bg1"/>
              </a:buClr>
              <a:buFont typeface="Wingdings" panose="05000000000000000000" pitchFamily="2" charset="2"/>
              <a:buChar char="q"/>
            </a:pPr>
            <a:r>
              <a:rPr lang="en-US" dirty="0"/>
              <a:t> Set the goal you’ll strive to achieve this year</a:t>
            </a:r>
          </a:p>
          <a:p>
            <a:pPr>
              <a:spcBef>
                <a:spcPts val="0"/>
              </a:spcBef>
              <a:spcAft>
                <a:spcPts val="1200"/>
              </a:spcAft>
              <a:buClr>
                <a:schemeClr val="bg1"/>
              </a:buClr>
              <a:buFont typeface="Wingdings" panose="05000000000000000000" pitchFamily="2" charset="2"/>
              <a:buChar char="q"/>
            </a:pPr>
            <a:endParaRPr lang="en-US" dirty="0"/>
          </a:p>
        </p:txBody>
      </p:sp>
    </p:spTree>
    <p:extLst>
      <p:ext uri="{BB962C8B-B14F-4D97-AF65-F5344CB8AC3E}">
        <p14:creationId xmlns:p14="http://schemas.microsoft.com/office/powerpoint/2010/main" val="2997798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a:t>
            </a:r>
          </a:p>
        </p:txBody>
      </p:sp>
      <p:sp>
        <p:nvSpPr>
          <p:cNvPr id="3" name="Content Placeholder 2"/>
          <p:cNvSpPr>
            <a:spLocks noGrp="1"/>
          </p:cNvSpPr>
          <p:nvPr>
            <p:ph idx="1"/>
          </p:nvPr>
        </p:nvSpPr>
        <p:spPr/>
        <p:txBody>
          <a:bodyPr/>
          <a:lstStyle/>
          <a:p>
            <a:pPr>
              <a:spcBef>
                <a:spcPts val="0"/>
              </a:spcBef>
              <a:spcAft>
                <a:spcPts val="1200"/>
              </a:spcAft>
              <a:buClr>
                <a:schemeClr val="bg1"/>
              </a:buClr>
              <a:buFont typeface="Wingdings" panose="05000000000000000000" pitchFamily="2" charset="2"/>
              <a:buChar char="q"/>
            </a:pPr>
            <a:r>
              <a:rPr lang="en-US" dirty="0"/>
              <a:t> Meet with your club officers to discuss your goal</a:t>
            </a:r>
          </a:p>
          <a:p>
            <a:pPr>
              <a:spcBef>
                <a:spcPts val="0"/>
              </a:spcBef>
              <a:spcAft>
                <a:spcPts val="1200"/>
              </a:spcAft>
              <a:buClr>
                <a:schemeClr val="bg1"/>
              </a:buClr>
              <a:buFont typeface="Wingdings" panose="05000000000000000000" pitchFamily="2" charset="2"/>
              <a:buChar char="q"/>
            </a:pPr>
            <a:r>
              <a:rPr lang="en-US" dirty="0"/>
              <a:t> Begin identifying good members for your club committee</a:t>
            </a:r>
          </a:p>
          <a:p>
            <a:pPr>
              <a:spcBef>
                <a:spcPts val="0"/>
              </a:spcBef>
              <a:spcAft>
                <a:spcPts val="1200"/>
              </a:spcAft>
              <a:buClr>
                <a:schemeClr val="bg1"/>
              </a:buClr>
              <a:buFont typeface="Wingdings" panose="05000000000000000000" pitchFamily="2" charset="2"/>
              <a:buChar char="q"/>
            </a:pPr>
            <a:r>
              <a:rPr lang="en-US" dirty="0"/>
              <a:t> Review the potential of each fundraising strategy and plan which ones you’ll try first</a:t>
            </a:r>
          </a:p>
          <a:p>
            <a:endParaRPr lang="en-US" dirty="0"/>
          </a:p>
        </p:txBody>
      </p:sp>
    </p:spTree>
    <p:extLst>
      <p:ext uri="{BB962C8B-B14F-4D97-AF65-F5344CB8AC3E}">
        <p14:creationId xmlns:p14="http://schemas.microsoft.com/office/powerpoint/2010/main" val="2480934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864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4840" y="3057171"/>
            <a:ext cx="4810540" cy="584775"/>
          </a:xfrm>
          <a:prstGeom prst="rect">
            <a:avLst/>
          </a:prstGeom>
          <a:noFill/>
        </p:spPr>
        <p:txBody>
          <a:bodyPr wrap="square" rtlCol="0">
            <a:spAutoFit/>
          </a:bodyPr>
          <a:lstStyle/>
          <a:p>
            <a:pPr algn="ctr"/>
            <a:r>
              <a:rPr lang="en-US" sz="3200" b="1" dirty="0">
                <a:solidFill>
                  <a:schemeClr val="bg1"/>
                </a:solidFill>
              </a:rPr>
              <a:t>Tell Your Story</a:t>
            </a:r>
          </a:p>
        </p:txBody>
      </p:sp>
    </p:spTree>
    <p:extLst>
      <p:ext uri="{BB962C8B-B14F-4D97-AF65-F5344CB8AC3E}">
        <p14:creationId xmlns:p14="http://schemas.microsoft.com/office/powerpoint/2010/main" val="1294526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Tell Your Story</a:t>
            </a:r>
          </a:p>
        </p:txBody>
      </p:sp>
      <p:sp>
        <p:nvSpPr>
          <p:cNvPr id="3" name="Content Placeholder 2"/>
          <p:cNvSpPr>
            <a:spLocks noGrp="1"/>
          </p:cNvSpPr>
          <p:nvPr>
            <p:ph idx="1"/>
          </p:nvPr>
        </p:nvSpPr>
        <p:spPr>
          <a:xfrm>
            <a:off x="1147156" y="1587500"/>
            <a:ext cx="9684328" cy="4374313"/>
          </a:xfrm>
        </p:spPr>
        <p:txBody>
          <a:bodyPr>
            <a:normAutofit/>
          </a:bodyPr>
          <a:lstStyle/>
          <a:p>
            <a:r>
              <a:rPr lang="en-US" sz="2400" dirty="0" smtClean="0"/>
              <a:t>Telling a story is an important part of encouraging participation in our Foundation</a:t>
            </a:r>
          </a:p>
          <a:p>
            <a:r>
              <a:rPr lang="en-US" sz="2400" dirty="0" smtClean="0"/>
              <a:t>There </a:t>
            </a:r>
            <a:r>
              <a:rPr lang="en-US" sz="2400" dirty="0"/>
              <a:t>are a few simple things you can do to create your own LCIF and Campaign 100 story:</a:t>
            </a:r>
          </a:p>
          <a:p>
            <a:pPr marL="0" indent="0">
              <a:buNone/>
            </a:pPr>
            <a:endParaRPr lang="en-US" sz="2400" dirty="0"/>
          </a:p>
        </p:txBody>
      </p:sp>
      <p:graphicFrame>
        <p:nvGraphicFramePr>
          <p:cNvPr id="5" name="Diagram 4"/>
          <p:cNvGraphicFramePr/>
          <p:nvPr>
            <p:extLst>
              <p:ext uri="{D42A27DB-BD31-4B8C-83A1-F6EECF244321}">
                <p14:modId xmlns:p14="http://schemas.microsoft.com/office/powerpoint/2010/main" val="1769884360"/>
              </p:ext>
            </p:extLst>
          </p:nvPr>
        </p:nvGraphicFramePr>
        <p:xfrm>
          <a:off x="1636684" y="3251200"/>
          <a:ext cx="9194800" cy="3118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688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Tools and Materials</a:t>
            </a:r>
          </a:p>
        </p:txBody>
      </p:sp>
      <p:sp>
        <p:nvSpPr>
          <p:cNvPr id="3" name="Content Placeholder 2"/>
          <p:cNvSpPr>
            <a:spLocks noGrp="1"/>
          </p:cNvSpPr>
          <p:nvPr>
            <p:ph idx="1"/>
          </p:nvPr>
        </p:nvSpPr>
        <p:spPr/>
        <p:txBody>
          <a:bodyPr>
            <a:normAutofit/>
          </a:bodyPr>
          <a:lstStyle/>
          <a:p>
            <a:r>
              <a:rPr lang="en-US" sz="2400" dirty="0"/>
              <a:t>LCIF offers a number of tools and materials to help you tell your story and spread the campaign message!</a:t>
            </a:r>
          </a:p>
          <a:p>
            <a:endParaRPr lang="en-US" sz="2400" dirty="0"/>
          </a:p>
          <a:p>
            <a:endParaRPr lang="en-US" sz="2400" dirty="0"/>
          </a:p>
          <a:p>
            <a:endParaRPr lang="en-US" sz="2400" dirty="0"/>
          </a:p>
          <a:p>
            <a:pPr marL="0" indent="0">
              <a:buNone/>
            </a:pPr>
            <a:endParaRPr lang="en-US" sz="2400" dirty="0" smtClean="0"/>
          </a:p>
          <a:p>
            <a:r>
              <a:rPr lang="en-US" sz="2400" dirty="0" smtClean="0"/>
              <a:t>Contact </a:t>
            </a:r>
            <a:r>
              <a:rPr lang="en-US" sz="2400" dirty="0"/>
              <a:t>your district coordinator to learn what’s been most effective </a:t>
            </a:r>
            <a:r>
              <a:rPr lang="en-US" sz="2400" dirty="0" smtClean="0"/>
              <a:t>in your district</a:t>
            </a:r>
            <a:endParaRPr lang="en-US" sz="2400" dirty="0"/>
          </a:p>
          <a:p>
            <a:pPr marL="0" indent="0">
              <a:buNone/>
            </a:pPr>
            <a:endParaRPr lang="en-US" sz="2400" dirty="0"/>
          </a:p>
        </p:txBody>
      </p:sp>
      <p:graphicFrame>
        <p:nvGraphicFramePr>
          <p:cNvPr id="4" name="Diagram 3"/>
          <p:cNvGraphicFramePr/>
          <p:nvPr>
            <p:extLst>
              <p:ext uri="{D42A27DB-BD31-4B8C-83A1-F6EECF244321}">
                <p14:modId xmlns:p14="http://schemas.microsoft.com/office/powerpoint/2010/main" val="1907923805"/>
              </p:ext>
            </p:extLst>
          </p:nvPr>
        </p:nvGraphicFramePr>
        <p:xfrm>
          <a:off x="345439" y="2870200"/>
          <a:ext cx="11466946" cy="171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8151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Tools and Materials</a:t>
            </a:r>
          </a:p>
        </p:txBody>
      </p:sp>
      <p:sp>
        <p:nvSpPr>
          <p:cNvPr id="3" name="Content Placeholder 2"/>
          <p:cNvSpPr>
            <a:spLocks noGrp="1"/>
          </p:cNvSpPr>
          <p:nvPr>
            <p:ph idx="1"/>
          </p:nvPr>
        </p:nvSpPr>
        <p:spPr>
          <a:xfrm>
            <a:off x="1147156" y="1523220"/>
            <a:ext cx="6142644" cy="4438593"/>
          </a:xfrm>
        </p:spPr>
        <p:txBody>
          <a:bodyPr/>
          <a:lstStyle/>
          <a:p>
            <a:pPr>
              <a:spcBef>
                <a:spcPts val="0"/>
              </a:spcBef>
              <a:spcAft>
                <a:spcPts val="1200"/>
              </a:spcAft>
            </a:pPr>
            <a:r>
              <a:rPr lang="en-US" dirty="0"/>
              <a:t>Visit the LCIF website to download these resources and print yourself</a:t>
            </a:r>
          </a:p>
          <a:p>
            <a:pPr>
              <a:spcBef>
                <a:spcPts val="0"/>
              </a:spcBef>
              <a:spcAft>
                <a:spcPts val="1200"/>
              </a:spcAft>
            </a:pPr>
            <a:r>
              <a:rPr lang="en-US" dirty="0"/>
              <a:t>You may also order a set of these materials using the materials request form</a:t>
            </a:r>
          </a:p>
          <a:p>
            <a:pPr>
              <a:spcBef>
                <a:spcPts val="0"/>
              </a:spcBef>
              <a:spcAft>
                <a:spcPts val="1200"/>
              </a:spcAft>
            </a:pPr>
            <a:r>
              <a:rPr lang="en-US" i="1" dirty="0"/>
              <a:t>Please note: orders take at least two weeks to fulfill </a:t>
            </a:r>
          </a:p>
        </p:txBody>
      </p:sp>
      <p:sp>
        <p:nvSpPr>
          <p:cNvPr id="5" name="Rectangle 4"/>
          <p:cNvSpPr/>
          <p:nvPr/>
        </p:nvSpPr>
        <p:spPr>
          <a:xfrm>
            <a:off x="10515600" y="5727700"/>
            <a:ext cx="1485900" cy="927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839041933"/>
              </p:ext>
            </p:extLst>
          </p:nvPr>
        </p:nvGraphicFramePr>
        <p:xfrm>
          <a:off x="7748589" y="1523220"/>
          <a:ext cx="3760622" cy="4867275"/>
        </p:xfrm>
        <a:graphic>
          <a:graphicData uri="http://schemas.openxmlformats.org/presentationml/2006/ole">
            <mc:AlternateContent xmlns:mc="http://schemas.openxmlformats.org/markup-compatibility/2006">
              <mc:Choice xmlns:v="urn:schemas-microsoft-com:vml" Requires="v">
                <p:oleObj spid="_x0000_s1167" name="Acrobat Document" r:id="rId4" imgW="5829199" imgH="7543800" progId="AcroExch.Document.11">
                  <p:embed/>
                </p:oleObj>
              </mc:Choice>
              <mc:Fallback>
                <p:oleObj name="Acrobat Document" r:id="rId4" imgW="5829199" imgH="7543800" progId="AcroExch.Document.11">
                  <p:embed/>
                  <p:pic>
                    <p:nvPicPr>
                      <p:cNvPr id="0" name=""/>
                      <p:cNvPicPr/>
                      <p:nvPr/>
                    </p:nvPicPr>
                    <p:blipFill>
                      <a:blip r:embed="rId5"/>
                      <a:stretch>
                        <a:fillRect/>
                      </a:stretch>
                    </p:blipFill>
                    <p:spPr>
                      <a:xfrm>
                        <a:off x="7748589" y="1523220"/>
                        <a:ext cx="3760622" cy="4867275"/>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956930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4840" y="3057171"/>
            <a:ext cx="4810540" cy="584775"/>
          </a:xfrm>
          <a:prstGeom prst="rect">
            <a:avLst/>
          </a:prstGeom>
          <a:noFill/>
        </p:spPr>
        <p:txBody>
          <a:bodyPr wrap="square" rtlCol="0">
            <a:spAutoFit/>
          </a:bodyPr>
          <a:lstStyle/>
          <a:p>
            <a:pPr algn="ctr"/>
            <a:r>
              <a:rPr lang="en-US" sz="3200" b="1" dirty="0">
                <a:solidFill>
                  <a:schemeClr val="bg1"/>
                </a:solidFill>
              </a:rPr>
              <a:t>Make a Plan</a:t>
            </a:r>
          </a:p>
        </p:txBody>
      </p:sp>
    </p:spTree>
    <p:extLst>
      <p:ext uri="{BB962C8B-B14F-4D97-AF65-F5344CB8AC3E}">
        <p14:creationId xmlns:p14="http://schemas.microsoft.com/office/powerpoint/2010/main" val="1923483170"/>
      </p:ext>
    </p:extLst>
  </p:cSld>
  <p:clrMapOvr>
    <a:masterClrMapping/>
  </p:clrMapOvr>
</p:sld>
</file>

<file path=ppt/theme/theme1.xml><?xml version="1.0" encoding="utf-8"?>
<a:theme xmlns:a="http://schemas.openxmlformats.org/drawingml/2006/main" name="Lions_Campaign100_Template_3-15-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ons_Campaign100_Template-Rough-Lines_with_ServiceMark)_3-15-18" id="{82DB359E-E170-4509-AD4A-896E45578670}" vid="{DFC87DE1-0F73-4F53-AAE4-8165866B9BAA}"/>
    </a:ext>
  </a:extLst>
</a:theme>
</file>

<file path=ppt/theme/theme2.xml><?xml version="1.0" encoding="utf-8"?>
<a:theme xmlns:a="http://schemas.openxmlformats.org/drawingml/2006/main" name="1_Lions_Campaign100_Template_3-15-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ons_Campaign100_Template-Rough-Lines_with_ServiceMark)_3-15-18" id="{82DB359E-E170-4509-AD4A-896E45578670}" vid="{DFC87DE1-0F73-4F53-AAE4-8165866B9B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Lions_Campaign100_Template_3-15-18</Template>
  <TotalTime>603</TotalTime>
  <Words>6666</Words>
  <Application>Microsoft Office PowerPoint</Application>
  <PresentationFormat>Widescreen</PresentationFormat>
  <Paragraphs>527</Paragraphs>
  <Slides>43</Slides>
  <Notes>42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52" baseType="lpstr">
      <vt:lpstr>Arial</vt:lpstr>
      <vt:lpstr>Calibri</vt:lpstr>
      <vt:lpstr>Calibri Light</vt:lpstr>
      <vt:lpstr>Symbol</vt:lpstr>
      <vt:lpstr>Times New Roman</vt:lpstr>
      <vt:lpstr>Wingdings</vt:lpstr>
      <vt:lpstr>Lions_Campaign100_Template_3-15-18</vt:lpstr>
      <vt:lpstr>1_Lions_Campaign100_Template_3-15-18</vt:lpstr>
      <vt:lpstr>Acrobat Document</vt:lpstr>
      <vt:lpstr>Club LCIF Coordinator Training</vt:lpstr>
      <vt:lpstr>PowerPoint Presentation</vt:lpstr>
      <vt:lpstr>PowerPoint Presentation</vt:lpstr>
      <vt:lpstr>Four Steps to Success</vt:lpstr>
      <vt:lpstr>PowerPoint Presentation</vt:lpstr>
      <vt:lpstr>Tell Your Story</vt:lpstr>
      <vt:lpstr>Tools and Materials</vt:lpstr>
      <vt:lpstr>Tools and Materials</vt:lpstr>
      <vt:lpstr>PowerPoint Presentation</vt:lpstr>
      <vt:lpstr>Make a Plan</vt:lpstr>
      <vt:lpstr>Fundraising Strategies</vt:lpstr>
      <vt:lpstr>Setting a Goal</vt:lpstr>
      <vt:lpstr>The Campaign 100 Request</vt:lpstr>
      <vt:lpstr>What Can US$100 Do?</vt:lpstr>
      <vt:lpstr>Setting a Goal</vt:lpstr>
      <vt:lpstr>Model Clubs</vt:lpstr>
      <vt:lpstr>Model Clubs</vt:lpstr>
      <vt:lpstr>PowerPoint Presentation</vt:lpstr>
      <vt:lpstr>Build a Team</vt:lpstr>
      <vt:lpstr>Build a Team</vt:lpstr>
      <vt:lpstr>Build a Team</vt:lpstr>
      <vt:lpstr>PowerPoint Presentation</vt:lpstr>
      <vt:lpstr>Raise Funds</vt:lpstr>
      <vt:lpstr>PowerPoint Presentation</vt:lpstr>
      <vt:lpstr>Engaging Individual Members</vt:lpstr>
      <vt:lpstr>Engaging Individual Members</vt:lpstr>
      <vt:lpstr>Engaging Individual Members</vt:lpstr>
      <vt:lpstr>Engaging Individual Members</vt:lpstr>
      <vt:lpstr>Engaging Individual Members</vt:lpstr>
      <vt:lpstr>Ongoing LCIF Recognition</vt:lpstr>
      <vt:lpstr>Lions Share</vt:lpstr>
      <vt:lpstr>Club Recognition</vt:lpstr>
      <vt:lpstr>PowerPoint Presentation</vt:lpstr>
      <vt:lpstr>Planning Fundraising Events</vt:lpstr>
      <vt:lpstr>PowerPoint Presentation</vt:lpstr>
      <vt:lpstr>Making a Gift from the Club Treasury</vt:lpstr>
      <vt:lpstr>PowerPoint Presentation</vt:lpstr>
      <vt:lpstr>Inviting Support from Local Businesses and Non-Lions</vt:lpstr>
      <vt:lpstr>PowerPoint Presentation</vt:lpstr>
      <vt:lpstr>Getting Started</vt:lpstr>
      <vt:lpstr>Getting Started</vt:lpstr>
      <vt:lpstr>Getting Started</vt:lpstr>
      <vt:lpstr>PowerPoint Presentation</vt:lpstr>
    </vt:vector>
  </TitlesOfParts>
  <Company>Lions Clubs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Nunez, Gabriela</dc:creator>
  <cp:lastModifiedBy>Nunez, Gabriela</cp:lastModifiedBy>
  <cp:revision>147</cp:revision>
  <dcterms:created xsi:type="dcterms:W3CDTF">2018-10-22T16:07:51Z</dcterms:created>
  <dcterms:modified xsi:type="dcterms:W3CDTF">2018-11-13T23:36:12Z</dcterms:modified>
</cp:coreProperties>
</file>