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 id="2147483882" r:id="rId9"/>
    <p:sldMasterId id="2147483899" r:id="rId10"/>
  </p:sldMasterIdLst>
  <p:notesMasterIdLst>
    <p:notesMasterId r:id="rId40"/>
  </p:notesMasterIdLst>
  <p:handoutMasterIdLst>
    <p:handoutMasterId r:id="rId41"/>
  </p:handoutMasterIdLst>
  <p:sldIdLst>
    <p:sldId id="1987" r:id="rId11"/>
    <p:sldId id="1951" r:id="rId12"/>
    <p:sldId id="1910" r:id="rId13"/>
    <p:sldId id="1988" r:id="rId14"/>
    <p:sldId id="1983" r:id="rId15"/>
    <p:sldId id="1989" r:id="rId16"/>
    <p:sldId id="1960" r:id="rId17"/>
    <p:sldId id="1990" r:id="rId18"/>
    <p:sldId id="1991" r:id="rId19"/>
    <p:sldId id="1992" r:id="rId20"/>
    <p:sldId id="1993" r:id="rId21"/>
    <p:sldId id="1994" r:id="rId22"/>
    <p:sldId id="1995" r:id="rId23"/>
    <p:sldId id="1996" r:id="rId24"/>
    <p:sldId id="1997" r:id="rId25"/>
    <p:sldId id="1998" r:id="rId26"/>
    <p:sldId id="1967" r:id="rId27"/>
    <p:sldId id="1999" r:id="rId28"/>
    <p:sldId id="1968" r:id="rId29"/>
    <p:sldId id="2000" r:id="rId30"/>
    <p:sldId id="2001" r:id="rId31"/>
    <p:sldId id="2002" r:id="rId32"/>
    <p:sldId id="2003" r:id="rId33"/>
    <p:sldId id="2004" r:id="rId34"/>
    <p:sldId id="1110" r:id="rId35"/>
    <p:sldId id="2005" r:id="rId36"/>
    <p:sldId id="2006" r:id="rId37"/>
    <p:sldId id="2064" r:id="rId38"/>
    <p:sldId id="1977" r:id="rId3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10A0A0"/>
    <a:srgbClr val="00B069"/>
    <a:srgbClr val="00339A"/>
    <a:srgbClr val="10233F"/>
    <a:srgbClr val="F0C300"/>
    <a:srgbClr val="082E87"/>
    <a:srgbClr val="407CCA"/>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1" autoAdjust="0"/>
    <p:restoredTop sz="88602" autoAdjust="0"/>
  </p:normalViewPr>
  <p:slideViewPr>
    <p:cSldViewPr showGuides="1">
      <p:cViewPr varScale="1">
        <p:scale>
          <a:sx n="59" d="100"/>
          <a:sy n="59" d="100"/>
        </p:scale>
        <p:origin x="1108" y="5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2754"/>
    </p:cViewPr>
  </p:sorterViewPr>
  <p:notesViewPr>
    <p:cSldViewPr showGuides="1">
      <p:cViewPr varScale="1">
        <p:scale>
          <a:sx n="74" d="100"/>
          <a:sy n="74" d="100"/>
        </p:scale>
        <p:origin x="279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2/1/2024</a:t>
            </a:fld>
            <a:endParaRPr lang="en-US"/>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Bef>
                <a:spcPts val="0"/>
              </a:spcBef>
            </a:pPr>
            <a:r>
              <a:rPr lang="sv-SE" dirty="0"/>
              <a:t>Program för klubbkvalitet är det främsta verktyg en klubb kan använda, för att utvärdera sin förmåga att tillgodose behov bland dess medlemmar och i samhället.</a:t>
            </a:r>
          </a:p>
          <a:p>
            <a:pPr>
              <a:lnSpc>
                <a:spcPct val="200000"/>
              </a:lnSpc>
              <a:spcBef>
                <a:spcPts val="0"/>
              </a:spcBef>
            </a:pPr>
            <a:endParaRPr lang="en-US" dirty="0"/>
          </a:p>
          <a:p>
            <a:pPr>
              <a:lnSpc>
                <a:spcPct val="200000"/>
              </a:lnSpc>
              <a:spcBef>
                <a:spcPts val="0"/>
              </a:spcBef>
            </a:pPr>
            <a:r>
              <a:rPr lang="sv-SE" dirty="0"/>
              <a:t>I dagens värld, där alla har mycket att göra, behöver klubben ha förmåga att hantera och införa en positiv och enkel process för utvärdering och målsättning, så att den kan bli en del av klubbens verksamhet och därmed kan fortsätta vara fokuserad på de allra viktigaste faktorerna i en framgångsrik klubb:  Hjälpinsatser, bra medlemmar och ledare som växer.</a:t>
            </a:r>
          </a:p>
        </p:txBody>
      </p:sp>
    </p:spTree>
    <p:extLst>
      <p:ext uri="{BB962C8B-B14F-4D97-AF65-F5344CB8AC3E}">
        <p14:creationId xmlns:p14="http://schemas.microsoft.com/office/powerpoint/2010/main" val="257287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9767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279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sv-SE" dirty="0"/>
              <a:t>Stadgar och arbetsordning: </a:t>
            </a:r>
            <a:r>
              <a:rPr lang="sv-SE" sz="1200" dirty="0">
                <a:solidFill>
                  <a:srgbClr val="00338D"/>
                </a:solidFill>
                <a:latin typeface="HelveticaNeueLT Std Lt" panose="020B0403020202020204" pitchFamily="34" charset="0"/>
              </a:rPr>
              <a:t>Nya poster för tjänstemän, direktorer och kommittéordförande. Förändrade kommittéer. Definierar ny standard i klubbstrukturen</a:t>
            </a:r>
          </a:p>
          <a:p>
            <a:pPr>
              <a:lnSpc>
                <a:spcPct val="114000"/>
              </a:lnSpc>
            </a:pPr>
            <a:endParaRPr lang="en-US" sz="1200" dirty="0">
              <a:solidFill>
                <a:srgbClr val="00338D"/>
              </a:solidFill>
              <a:latin typeface="HelveticaNeueLT Std Lt" panose="020B0403020202020204" pitchFamily="34" charset="0"/>
            </a:endParaRPr>
          </a:p>
          <a:p>
            <a:pPr algn="l"/>
            <a:r>
              <a:rPr lang="sv-SE" sz="1200" dirty="0">
                <a:solidFill>
                  <a:srgbClr val="00338D"/>
                </a:solidFill>
                <a:latin typeface="HelveticaNeueLT Std Lt" panose="020B0403020202020204" pitchFamily="34" charset="0"/>
                <a:ea typeface="Arial" charset="0"/>
                <a:cs typeface="Arial" charset="0"/>
              </a:rPr>
              <a:t>Er klubb, ert sätt!: </a:t>
            </a:r>
            <a:r>
              <a:rPr lang="sv-SE" sz="1200" dirty="0">
                <a:solidFill>
                  <a:srgbClr val="0A5496"/>
                </a:solidFill>
                <a:latin typeface="HelveticaNeueLT Std Lt" panose="020B0403020202020204" pitchFamily="34" charset="0"/>
                <a:ea typeface="Arial" charset="0"/>
                <a:cs typeface="Arial" charset="0"/>
              </a:rPr>
              <a:t>Vägledning om att anpassa era möten. Förändra era ordinarie möten. Idéer för att öka engagemang. Idéer om program vid möten. Marknadsför era möten och evenemang till allmänheten.</a:t>
            </a:r>
          </a:p>
          <a:p>
            <a:pPr algn="l"/>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sv-SE" sz="1200" dirty="0">
                <a:solidFill>
                  <a:srgbClr val="0A5496"/>
                </a:solidFill>
                <a:latin typeface="HelveticaNeueLT Std Lt" panose="020B0403020202020204" pitchFamily="34" charset="0"/>
                <a:ea typeface="Arial" charset="0"/>
                <a:cs typeface="Arial" charset="0"/>
              </a:rPr>
              <a:t>E-böcker: Klubbens president/vice president, sekreterare, kassör, medlemsordförande, serviceordförande</a:t>
            </a:r>
          </a:p>
          <a:p>
            <a:pPr marL="0" indent="0">
              <a:lnSpc>
                <a:spcPct val="90000"/>
              </a:lnSpc>
              <a:buFont typeface="Arial" panose="020B0604020202020204" pitchFamily="34" charset="0"/>
              <a:buNone/>
            </a:pPr>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sv-SE" sz="1200" dirty="0">
                <a:solidFill>
                  <a:srgbClr val="0A5496"/>
                </a:solidFill>
                <a:latin typeface="HelveticaNeueLT Std Lt" panose="020B0403020202020204" pitchFamily="34" charset="0"/>
                <a:ea typeface="Arial" charset="0"/>
                <a:cs typeface="Arial" charset="0"/>
              </a:rPr>
              <a:t>Planera för klubbens framgångar: Vägledning och PowerPoint finns som hjälper till </a:t>
            </a:r>
            <a:r>
              <a:rPr lang="sv-SE" dirty="0"/>
              <a:t>att upptäcka klubbens styrkor, sätt att förbättra och nya möjligheter som kommer hjälpa klubben att utvecklas och blomstra! Planeringsformulär hjälper till att skapa en vision, bedöma klubbens behov och organisera er plan för framgångsrikt genomförande.</a:t>
            </a:r>
          </a:p>
        </p:txBody>
      </p:sp>
    </p:spTree>
    <p:extLst>
      <p:ext uri="{BB962C8B-B14F-4D97-AF65-F5344CB8AC3E}">
        <p14:creationId xmlns:p14="http://schemas.microsoft.com/office/powerpoint/2010/main" val="2660868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4304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8830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3602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7664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dirty="0">
                <a:effectLst/>
                <a:latin typeface="Calibri Light" panose="020F0302020204030204" pitchFamily="34" charset="0"/>
                <a:ea typeface="Times New Roman" panose="02020603050405020304" pitchFamily="18" charset="0"/>
                <a:cs typeface="Arial" panose="020B0604020202020204" pitchFamily="34" charset="0"/>
              </a:rPr>
              <a:t>Skapa tre smarta mål för varje bedömning.  </a:t>
            </a:r>
          </a:p>
          <a:p>
            <a:endParaRPr lang="en-US" sz="1200" b="1" dirty="0">
              <a:effectLst/>
              <a:latin typeface="Calibri Light" panose="020F0302020204030204" pitchFamily="34" charset="0"/>
              <a:ea typeface="Times New Roman" panose="02020603050405020304" pitchFamily="18" charset="0"/>
              <a:cs typeface="Arial" panose="020B0604020202020204" pitchFamily="34" charset="0"/>
            </a:endParaRPr>
          </a:p>
          <a:p>
            <a:r>
              <a:rPr lang="sv-SE" sz="1200" dirty="0">
                <a:effectLst/>
                <a:latin typeface="Calibri Light" panose="020F0302020204030204" pitchFamily="34" charset="0"/>
                <a:ea typeface="Times New Roman" panose="02020603050405020304" pitchFamily="18" charset="0"/>
                <a:cs typeface="Arial" panose="020B0604020202020204" pitchFamily="34" charset="0"/>
              </a:rPr>
              <a:t>Låt oss nu diskutera mål och skapa tre smarta mål för varje bedömning. </a:t>
            </a:r>
          </a:p>
          <a:p>
            <a:r>
              <a:rPr lang="sv-SE" sz="1200" b="1" dirty="0">
                <a:effectLst/>
                <a:latin typeface="Calibri Light" panose="020F0302020204030204" pitchFamily="34" charset="0"/>
                <a:ea typeface="Times New Roman" panose="02020603050405020304" pitchFamily="18" charset="0"/>
                <a:cs typeface="Arial" panose="020B0604020202020204" pitchFamily="34" charset="0"/>
              </a:rPr>
              <a:t>Kontrollera</a:t>
            </a:r>
            <a:r>
              <a:rPr lang="sv-SE" sz="1200" dirty="0">
                <a:effectLst/>
                <a:latin typeface="Calibri Light" panose="020F0302020204030204" pitchFamily="34" charset="0"/>
                <a:ea typeface="Times New Roman" panose="02020603050405020304" pitchFamily="18" charset="0"/>
                <a:cs typeface="Arial" panose="020B0604020202020204" pitchFamily="34" charset="0"/>
              </a:rPr>
              <a:t> då och då att varje bedömning diskuteras på ett effektivt sätt.</a:t>
            </a:r>
          </a:p>
        </p:txBody>
      </p:sp>
    </p:spTree>
    <p:extLst>
      <p:ext uri="{BB962C8B-B14F-4D97-AF65-F5344CB8AC3E}">
        <p14:creationId xmlns:p14="http://schemas.microsoft.com/office/powerpoint/2010/main" val="1787706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Berätta om era mål. Varje grupp kan framföra tre mål.</a:t>
            </a:r>
          </a:p>
        </p:txBody>
      </p:sp>
    </p:spTree>
    <p:extLst>
      <p:ext uri="{BB962C8B-B14F-4D97-AF65-F5344CB8AC3E}">
        <p14:creationId xmlns:p14="http://schemas.microsoft.com/office/powerpoint/2010/main" val="2885694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206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Förändring är mycket viktig för varje klubb. Genom att förstå vår nuvarande verksamhet, identifiera områden som kan förbättras och göra insatser för att uppnå mål kan varje klubb bli ännu bättre!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sv-SE" dirty="0"/>
              <a:t>Dessa fyra områden är:</a:t>
            </a:r>
          </a:p>
          <a:p>
            <a:endParaRPr lang="en-US" dirty="0"/>
          </a:p>
          <a:p>
            <a:pPr marL="228600" indent="-228600">
              <a:buAutoNum type="arabicPeriod"/>
            </a:pPr>
            <a:r>
              <a:rPr lang="sv-SE" dirty="0"/>
              <a:t>Återuppliva klubben med nya medlemmar</a:t>
            </a:r>
          </a:p>
          <a:p>
            <a:pPr marL="228600" indent="-228600">
              <a:buAutoNum type="arabicPeriod"/>
            </a:pPr>
            <a:r>
              <a:rPr lang="sv-SE" dirty="0"/>
              <a:t>Skapa ny energi i klubben med nya hjälpinsatser</a:t>
            </a:r>
          </a:p>
          <a:p>
            <a:pPr marL="228600" indent="-228600">
              <a:buAutoNum type="arabicPeriod"/>
            </a:pPr>
            <a:r>
              <a:rPr lang="sv-SE" dirty="0"/>
              <a:t>Utmärkt ledarutveckling och klubbverksamhet</a:t>
            </a:r>
          </a:p>
          <a:p>
            <a:pPr marL="228600" indent="-228600">
              <a:buAutoNum type="arabicPeriod"/>
            </a:pPr>
            <a:r>
              <a:rPr lang="sv-SE" dirty="0"/>
              <a:t>Informera om klubbens framgångar i det lokala samhället</a:t>
            </a:r>
          </a:p>
        </p:txBody>
      </p:sp>
    </p:spTree>
    <p:extLst>
      <p:ext uri="{BB962C8B-B14F-4D97-AF65-F5344CB8AC3E}">
        <p14:creationId xmlns:p14="http://schemas.microsoft.com/office/powerpoint/2010/main" val="1074583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6303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Berätta om era mål. Varje grupp kan framföra tre mål.</a:t>
            </a:r>
          </a:p>
        </p:txBody>
      </p:sp>
    </p:spTree>
    <p:extLst>
      <p:ext uri="{BB962C8B-B14F-4D97-AF65-F5344CB8AC3E}">
        <p14:creationId xmlns:p14="http://schemas.microsoft.com/office/powerpoint/2010/main" val="3615515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2809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Lions International erbjuder klubben många verktyg och resurser. Besök webbsidan om att förbättra klubbkvalitet och gå med i Facebookgruppen om att förbättra klubbkvalitet.</a:t>
            </a:r>
          </a:p>
        </p:txBody>
      </p:sp>
    </p:spTree>
    <p:extLst>
      <p:ext uri="{BB962C8B-B14F-4D97-AF65-F5344CB8AC3E}">
        <p14:creationId xmlns:p14="http://schemas.microsoft.com/office/powerpoint/2010/main" val="52388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Fråga deltagarna om det allra viktigaste de lärde sig under seminariet.  </a:t>
            </a:r>
          </a:p>
          <a:p>
            <a:endParaRPr lang="en-US" dirty="0"/>
          </a:p>
          <a:p>
            <a:r>
              <a:rPr lang="sv-SE" dirty="0"/>
              <a:t>Efter diskussionen samlar du ihop deras svar och sammanfattar.</a:t>
            </a:r>
          </a:p>
        </p:txBody>
      </p:sp>
    </p:spTree>
    <p:extLst>
      <p:ext uri="{BB962C8B-B14F-4D97-AF65-F5344CB8AC3E}">
        <p14:creationId xmlns:p14="http://schemas.microsoft.com/office/powerpoint/2010/main" val="392288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sv-SE" dirty="0"/>
              <a:t>Klubbar som har gjort utmärkta insatser avseende medlemstillväxt, hjälpinsatser, verksamhet och kommunikation kan kvalificera till denna prestigefulla utmärkelse. Använd de kvalifikationer som beskrivs i utmärkelsens ansökan, för att staka ut vägen till utmärkt verksamhet.</a:t>
            </a:r>
          </a:p>
        </p:txBody>
      </p:sp>
    </p:spTree>
    <p:extLst>
      <p:ext uri="{BB962C8B-B14F-4D97-AF65-F5344CB8AC3E}">
        <p14:creationId xmlns:p14="http://schemas.microsoft.com/office/powerpoint/2010/main" val="976400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Tacka gruppens deltagare för att de har deltagit.</a:t>
            </a:r>
          </a:p>
        </p:txBody>
      </p:sp>
    </p:spTree>
    <p:extLst>
      <p:ext uri="{BB962C8B-B14F-4D97-AF65-F5344CB8AC3E}">
        <p14:creationId xmlns:p14="http://schemas.microsoft.com/office/powerpoint/2010/main" val="144810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Varje bedömning är utformad att hjälpa till att finna områden som kan förbättras.</a:t>
            </a:r>
          </a:p>
          <a:p>
            <a:endParaRPr lang="en-US" dirty="0"/>
          </a:p>
          <a:p>
            <a:r>
              <a:rPr lang="sv-SE" dirty="0"/>
              <a:t>Bedömningarna: </a:t>
            </a:r>
          </a:p>
          <a:p>
            <a:endParaRPr lang="en-US" dirty="0"/>
          </a:p>
          <a:p>
            <a:pPr marL="342900" indent="-342900">
              <a:buFont typeface="Arial" panose="020B0604020202020204" pitchFamily="34" charset="0"/>
              <a:buChar char="•"/>
            </a:pPr>
            <a:r>
              <a:rPr lang="sv-SE" sz="1200" b="1" dirty="0">
                <a:latin typeface="HelveticaNeueLT Std Lt" panose="020B0403020202020204" pitchFamily="34" charset="0"/>
                <a:ea typeface="Arial" charset="0"/>
                <a:cs typeface="Helvetica" panose="020B0604020202020204" pitchFamily="34" charset="0"/>
              </a:rPr>
              <a:t>Hjälper till att fokusera tankar</a:t>
            </a:r>
          </a:p>
          <a:p>
            <a:pPr marL="342900" indent="-342900">
              <a:buFont typeface="Arial" panose="020B0604020202020204" pitchFamily="34" charset="0"/>
              <a:buChar char="•"/>
            </a:pPr>
            <a:r>
              <a:rPr lang="sv-SE" sz="1200" b="1" dirty="0">
                <a:latin typeface="HelveticaNeueLT Std Lt" panose="020B0403020202020204" pitchFamily="34" charset="0"/>
                <a:ea typeface="Arial" charset="0"/>
                <a:cs typeface="Helvetica" panose="020B0604020202020204" pitchFamily="34" charset="0"/>
              </a:rPr>
              <a:t>Vägleder diskussion</a:t>
            </a:r>
          </a:p>
          <a:p>
            <a:pPr marL="342900" indent="-342900">
              <a:buFont typeface="Arial" panose="020B0604020202020204" pitchFamily="34" charset="0"/>
              <a:buChar char="•"/>
            </a:pPr>
            <a:r>
              <a:rPr lang="sv-SE" sz="1200" b="1" dirty="0">
                <a:latin typeface="HelveticaNeueLT Std Lt" panose="020B0403020202020204" pitchFamily="34" charset="0"/>
                <a:ea typeface="Arial" charset="0"/>
                <a:cs typeface="Helvetica" panose="020B0604020202020204" pitchFamily="34" charset="0"/>
              </a:rPr>
              <a:t>Uppmuntrar att utforska resurser</a:t>
            </a:r>
          </a:p>
          <a:p>
            <a:pPr marL="342900" indent="-342900">
              <a:buFont typeface="Arial" panose="020B0604020202020204" pitchFamily="34" charset="0"/>
              <a:buChar char="•"/>
            </a:pPr>
            <a:r>
              <a:rPr lang="sv-SE" sz="1200" b="1" dirty="0">
                <a:latin typeface="HelveticaNeueLT Std Lt" panose="020B0403020202020204" pitchFamily="34" charset="0"/>
                <a:ea typeface="Arial" charset="0"/>
                <a:cs typeface="Helvetica" panose="020B0604020202020204" pitchFamily="34" charset="0"/>
              </a:rPr>
              <a:t>Processen kan genomföras individuellt eller i grupp</a:t>
            </a:r>
          </a:p>
          <a:p>
            <a:endParaRPr lang="en-US" dirty="0"/>
          </a:p>
          <a:p>
            <a:r>
              <a:rPr lang="sv-SE" dirty="0"/>
              <a:t>Nu ska vi bilda mindre grupper, för att fylla i eller gå igenom bedömningarna. </a:t>
            </a:r>
          </a:p>
          <a:p>
            <a:r>
              <a:rPr lang="sv-SE" dirty="0"/>
              <a:t>Vad kommer ni att upptäcka?</a:t>
            </a:r>
          </a:p>
        </p:txBody>
      </p:sp>
    </p:spTree>
    <p:extLst>
      <p:ext uri="{BB962C8B-B14F-4D97-AF65-F5344CB8AC3E}">
        <p14:creationId xmlns:p14="http://schemas.microsoft.com/office/powerpoint/2010/main" val="416225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6400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644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380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6561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4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3208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799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80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3212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5914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2655145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2368223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976191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769680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29836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650126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74566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08341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82177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13391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10866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59196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4076859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4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7085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307583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92889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337487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946122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1714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869433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0036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2856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061546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532579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49596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78986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prstClr val="white">
                    <a:alpha val="44000"/>
                  </a:prstClr>
                </a:solidFill>
              </a:rPr>
              <a:t>    </a:t>
            </a:r>
          </a:p>
        </p:txBody>
      </p:sp>
    </p:spTree>
    <p:extLst>
      <p:ext uri="{BB962C8B-B14F-4D97-AF65-F5344CB8AC3E}">
        <p14:creationId xmlns:p14="http://schemas.microsoft.com/office/powerpoint/2010/main" val="62094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928" r:id="rId16"/>
    <p:sldLayoutId id="2147483929"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49587159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0486892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onsclubs.org/sv/resources-for-members/resource-center/improving-club-quality"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facebook.com/groups/31775488536070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hyperlink" Target="mailto:eurafrican@lionsclubs.org" TargetMode="Externa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1C1F519D-AEA0-1222-796C-C7F5AF3F4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gradFill flip="none" rotWithShape="0">
            <a:gsLst>
              <a:gs pos="0">
                <a:srgbClr val="0D2240">
                  <a:alpha val="91000"/>
                </a:srgbClr>
              </a:gs>
              <a:gs pos="100000">
                <a:srgbClr val="7A2582">
                  <a:alpha val="9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
        <p:nvSpPr>
          <p:cNvPr id="3" name="Yellow Bar">
            <a:extLst>
              <a:ext uri="{FF2B5EF4-FFF2-40B4-BE49-F238E27FC236}">
                <a16:creationId xmlns:a16="http://schemas.microsoft.com/office/drawing/2014/main" id="{02E5F8EC-AC8C-477E-E48D-EC8391DC3483}"/>
              </a:ext>
            </a:extLst>
          </p:cNvPr>
          <p:cNvSpPr/>
          <p:nvPr/>
        </p:nvSpPr>
        <p:spPr>
          <a:xfrm>
            <a:off x="919814" y="41148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4" name="Headline">
            <a:extLst>
              <a:ext uri="{FF2B5EF4-FFF2-40B4-BE49-F238E27FC236}">
                <a16:creationId xmlns:a16="http://schemas.microsoft.com/office/drawing/2014/main" id="{95657C42-33D9-96EF-2E40-90CACC9BFA29}"/>
              </a:ext>
            </a:extLst>
          </p:cNvPr>
          <p:cNvSpPr txBox="1">
            <a:spLocks/>
          </p:cNvSpPr>
          <p:nvPr/>
        </p:nvSpPr>
        <p:spPr>
          <a:xfrm>
            <a:off x="762000" y="2676564"/>
            <a:ext cx="4003965" cy="120248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t>Program för klubbkvalitet</a:t>
            </a:r>
          </a:p>
        </p:txBody>
      </p:sp>
      <p:pic>
        <p:nvPicPr>
          <p:cNvPr id="6" name="Emblem - White" descr="lionlogo_white.eps">
            <a:extLst>
              <a:ext uri="{FF2B5EF4-FFF2-40B4-BE49-F238E27FC236}">
                <a16:creationId xmlns:a16="http://schemas.microsoft.com/office/drawing/2014/main" id="{D3D9C50E-6A78-108D-7559-C3CCF4451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1297166"/>
            <a:ext cx="1172364" cy="1143642"/>
          </a:xfrm>
          <a:prstGeom prst="rect">
            <a:avLst/>
          </a:prstGeom>
        </p:spPr>
      </p:pic>
      <p:sp>
        <p:nvSpPr>
          <p:cNvPr id="5" name="textruta 4">
            <a:extLst>
              <a:ext uri="{FF2B5EF4-FFF2-40B4-BE49-F238E27FC236}">
                <a16:creationId xmlns:a16="http://schemas.microsoft.com/office/drawing/2014/main" id="{EEACAE84-BC69-6F52-6F58-A190EB5F71B9}"/>
              </a:ext>
            </a:extLst>
          </p:cNvPr>
          <p:cNvSpPr txBox="1"/>
          <p:nvPr/>
        </p:nvSpPr>
        <p:spPr>
          <a:xfrm>
            <a:off x="273844" y="6467284"/>
            <a:ext cx="838200" cy="215445"/>
          </a:xfrm>
          <a:prstGeom prst="rect">
            <a:avLst/>
          </a:prstGeom>
          <a:noFill/>
        </p:spPr>
        <p:txBody>
          <a:bodyPr wrap="square" rtlCol="0">
            <a:spAutoFit/>
          </a:bodyPr>
          <a:lstStyle/>
          <a:p>
            <a:r>
              <a:rPr lang="sv-SE" sz="800">
                <a:solidFill>
                  <a:schemeClr val="bg1"/>
                </a:solidFill>
              </a:rPr>
              <a:t>DA-CQI4.SW</a:t>
            </a:r>
          </a:p>
        </p:txBody>
      </p:sp>
      <p:pic>
        <p:nvPicPr>
          <p:cNvPr id="8" name="Picture 7">
            <a:extLst>
              <a:ext uri="{FF2B5EF4-FFF2-40B4-BE49-F238E27FC236}">
                <a16:creationId xmlns:a16="http://schemas.microsoft.com/office/drawing/2014/main" id="{B96D5A5E-B1DA-8C7A-E67F-EF04AB3F537A}"/>
              </a:ext>
            </a:extLst>
          </p:cNvPr>
          <p:cNvPicPr>
            <a:picLocks noChangeAspect="1"/>
          </p:cNvPicPr>
          <p:nvPr/>
        </p:nvPicPr>
        <p:blipFill>
          <a:blip r:embed="rId5"/>
          <a:stretch>
            <a:fillRect/>
          </a:stretch>
        </p:blipFill>
        <p:spPr>
          <a:xfrm>
            <a:off x="6550174" y="633510"/>
            <a:ext cx="4322677" cy="5590979"/>
          </a:xfrm>
          <a:prstGeom prst="rect">
            <a:avLst/>
          </a:prstGeom>
        </p:spPr>
      </p:pic>
    </p:spTree>
    <p:extLst>
      <p:ext uri="{BB962C8B-B14F-4D97-AF65-F5344CB8AC3E}">
        <p14:creationId xmlns:p14="http://schemas.microsoft.com/office/powerpoint/2010/main" val="99541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10233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7265" y="550843"/>
            <a:ext cx="12358930" cy="66835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sz="3200">
                <a:solidFill>
                  <a:srgbClr val="00338D"/>
                </a:solidFill>
              </a:rPr>
              <a:t>Resurser: Skapa ny energi i klubben med nya hjälpinsatser</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45" name="Text Placeholder 1">
            <a:extLst>
              <a:ext uri="{FF2B5EF4-FFF2-40B4-BE49-F238E27FC236}">
                <a16:creationId xmlns:a16="http://schemas.microsoft.com/office/drawing/2014/main" id="{887F161C-D5E3-B22A-7687-A3B3B0D1BCA7}"/>
              </a:ext>
            </a:extLst>
          </p:cNvPr>
          <p:cNvSpPr txBox="1">
            <a:spLocks/>
          </p:cNvSpPr>
          <p:nvPr/>
        </p:nvSpPr>
        <p:spPr>
          <a:xfrm>
            <a:off x="3878130" y="1537639"/>
            <a:ext cx="4226821" cy="67128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sv-SE" sz="3200">
                <a:solidFill>
                  <a:srgbClr val="00338D"/>
                </a:solidFill>
              </a:rPr>
              <a:t>Resan i hjälpinsatser</a:t>
            </a:r>
          </a:p>
        </p:txBody>
      </p:sp>
      <p:grpSp>
        <p:nvGrpSpPr>
          <p:cNvPr id="7" name="Group 6">
            <a:extLst>
              <a:ext uri="{FF2B5EF4-FFF2-40B4-BE49-F238E27FC236}">
                <a16:creationId xmlns:a16="http://schemas.microsoft.com/office/drawing/2014/main" id="{DD83C322-63F3-3DFF-52E3-9A4F3A6E6D4B}"/>
              </a:ext>
            </a:extLst>
          </p:cNvPr>
          <p:cNvGrpSpPr/>
          <p:nvPr/>
        </p:nvGrpSpPr>
        <p:grpSpPr>
          <a:xfrm>
            <a:off x="256702" y="2429249"/>
            <a:ext cx="11808512" cy="1973652"/>
            <a:chOff x="217631" y="709793"/>
            <a:chExt cx="11808512" cy="1973652"/>
          </a:xfrm>
        </p:grpSpPr>
        <p:sp>
          <p:nvSpPr>
            <p:cNvPr id="12" name="TextBox 11">
              <a:extLst>
                <a:ext uri="{FF2B5EF4-FFF2-40B4-BE49-F238E27FC236}">
                  <a16:creationId xmlns:a16="http://schemas.microsoft.com/office/drawing/2014/main" id="{0125949D-FABB-88F7-E346-7F8A5F547672}"/>
                </a:ext>
              </a:extLst>
            </p:cNvPr>
            <p:cNvSpPr txBox="1"/>
            <p:nvPr/>
          </p:nvSpPr>
          <p:spPr>
            <a:xfrm>
              <a:off x="4507775" y="1852448"/>
              <a:ext cx="1553291" cy="585216"/>
            </a:xfrm>
            <a:prstGeom prst="rect">
              <a:avLst/>
            </a:prstGeom>
            <a:noFill/>
          </p:spPr>
          <p:txBody>
            <a:bodyPr wrap="square" lIns="0" rIns="0" rtlCol="0">
              <a:spAutoFit/>
            </a:bodyPr>
            <a:lstStyle/>
            <a:p>
              <a:pPr algn="ctr"/>
              <a:r>
                <a:rPr lang="sv-SE" sz="1600" b="1">
                  <a:solidFill>
                    <a:srgbClr val="8CC63F"/>
                  </a:solidFill>
                  <a:ea typeface="Open Sans" charset="0"/>
                  <a:cs typeface="Open Sans" charset="0"/>
                </a:rPr>
                <a:t>MILJÖ</a:t>
              </a:r>
              <a:br>
                <a:rPr lang="sv-SE" sz="1600" b="1">
                  <a:solidFill>
                    <a:srgbClr val="8CC63F"/>
                  </a:solidFill>
                  <a:ea typeface="Open Sans" charset="0"/>
                  <a:cs typeface="Open Sans" charset="0"/>
                </a:rPr>
              </a:br>
              <a:endParaRPr lang="sv-SE" sz="1600" b="1">
                <a:solidFill>
                  <a:srgbClr val="8CC63F"/>
                </a:solidFill>
                <a:ea typeface="Open Sans" charset="0"/>
                <a:cs typeface="Open Sans" charset="0"/>
              </a:endParaRPr>
            </a:p>
          </p:txBody>
        </p:sp>
        <p:sp>
          <p:nvSpPr>
            <p:cNvPr id="15" name="TextBox 14">
              <a:extLst>
                <a:ext uri="{FF2B5EF4-FFF2-40B4-BE49-F238E27FC236}">
                  <a16:creationId xmlns:a16="http://schemas.microsoft.com/office/drawing/2014/main" id="{3C446040-1C51-B858-2D2C-541C42B5EF61}"/>
                </a:ext>
              </a:extLst>
            </p:cNvPr>
            <p:cNvSpPr txBox="1"/>
            <p:nvPr/>
          </p:nvSpPr>
          <p:spPr>
            <a:xfrm>
              <a:off x="7596389" y="1852448"/>
              <a:ext cx="1463040" cy="830997"/>
            </a:xfrm>
            <a:prstGeom prst="rect">
              <a:avLst/>
            </a:prstGeom>
            <a:noFill/>
          </p:spPr>
          <p:txBody>
            <a:bodyPr wrap="square" lIns="0" rIns="0" rtlCol="0">
              <a:spAutoFit/>
            </a:bodyPr>
            <a:lstStyle/>
            <a:p>
              <a:pPr algn="ctr"/>
              <a:r>
                <a:rPr lang="sv-SE" sz="1600" b="1" dirty="0">
                  <a:solidFill>
                    <a:srgbClr val="F26A2C"/>
                  </a:solidFill>
                  <a:ea typeface="Open Sans" charset="0"/>
                  <a:cs typeface="Open Sans" charset="0"/>
                </a:rPr>
                <a:t>HUNGERS-NÖD</a:t>
              </a:r>
              <a:br>
                <a:rPr lang="sv-SE" sz="1600" b="1" dirty="0">
                  <a:solidFill>
                    <a:srgbClr val="F26A2C"/>
                  </a:solidFill>
                  <a:ea typeface="Open Sans" charset="0"/>
                  <a:cs typeface="Open Sans" charset="0"/>
                </a:rPr>
              </a:br>
              <a:endParaRPr lang="sv-SE" sz="1600" b="1" dirty="0">
                <a:solidFill>
                  <a:srgbClr val="F26A2C"/>
                </a:solidFill>
                <a:ea typeface="Open Sans" charset="0"/>
                <a:cs typeface="Open Sans" charset="0"/>
              </a:endParaRPr>
            </a:p>
          </p:txBody>
        </p:sp>
        <p:sp>
          <p:nvSpPr>
            <p:cNvPr id="21" name="TextBox 20">
              <a:extLst>
                <a:ext uri="{FF2B5EF4-FFF2-40B4-BE49-F238E27FC236}">
                  <a16:creationId xmlns:a16="http://schemas.microsoft.com/office/drawing/2014/main" id="{6B011712-9146-81BB-19E5-7A3B6D7889D6}"/>
                </a:ext>
              </a:extLst>
            </p:cNvPr>
            <p:cNvSpPr txBox="1"/>
            <p:nvPr/>
          </p:nvSpPr>
          <p:spPr>
            <a:xfrm>
              <a:off x="9112143" y="1852448"/>
              <a:ext cx="1463040" cy="585216"/>
            </a:xfrm>
            <a:prstGeom prst="rect">
              <a:avLst/>
            </a:prstGeom>
            <a:noFill/>
          </p:spPr>
          <p:txBody>
            <a:bodyPr wrap="square" lIns="0" rIns="0" rtlCol="0">
              <a:spAutoFit/>
            </a:bodyPr>
            <a:lstStyle/>
            <a:p>
              <a:pPr algn="ctr"/>
              <a:r>
                <a:rPr lang="sv-SE" sz="1600" b="1">
                  <a:solidFill>
                    <a:srgbClr val="6A205F"/>
                  </a:solidFill>
                  <a:ea typeface="Open Sans" charset="0"/>
                  <a:cs typeface="Open Sans" charset="0"/>
                </a:rPr>
                <a:t>SYN</a:t>
              </a:r>
              <a:br>
                <a:rPr lang="sv-SE" sz="1600" b="1">
                  <a:solidFill>
                    <a:srgbClr val="6A205F"/>
                  </a:solidFill>
                  <a:ea typeface="Open Sans" charset="0"/>
                  <a:cs typeface="Open Sans" charset="0"/>
                </a:rPr>
              </a:br>
              <a:endParaRPr lang="sv-SE" sz="1600" b="1">
                <a:solidFill>
                  <a:srgbClr val="6A205F"/>
                </a:solidFill>
                <a:ea typeface="Open Sans" charset="0"/>
                <a:cs typeface="Open Sans" charset="0"/>
              </a:endParaRPr>
            </a:p>
          </p:txBody>
        </p:sp>
        <p:sp>
          <p:nvSpPr>
            <p:cNvPr id="23" name="TextBox 22">
              <a:extLst>
                <a:ext uri="{FF2B5EF4-FFF2-40B4-BE49-F238E27FC236}">
                  <a16:creationId xmlns:a16="http://schemas.microsoft.com/office/drawing/2014/main" id="{CB9F8FCB-B003-62B8-F8E5-17FC6241A921}"/>
                </a:ext>
              </a:extLst>
            </p:cNvPr>
            <p:cNvSpPr txBox="1"/>
            <p:nvPr/>
          </p:nvSpPr>
          <p:spPr>
            <a:xfrm>
              <a:off x="217631" y="1852448"/>
              <a:ext cx="1463040" cy="585216"/>
            </a:xfrm>
            <a:prstGeom prst="rect">
              <a:avLst/>
            </a:prstGeom>
            <a:noFill/>
          </p:spPr>
          <p:txBody>
            <a:bodyPr wrap="square" lIns="0" rIns="0" rtlCol="0">
              <a:spAutoFit/>
            </a:bodyPr>
            <a:lstStyle/>
            <a:p>
              <a:pPr algn="ctr"/>
              <a:r>
                <a:rPr lang="sv-SE" sz="1600" b="1">
                  <a:solidFill>
                    <a:srgbClr val="F0C217"/>
                  </a:solidFill>
                  <a:ea typeface="Open Sans" charset="0"/>
                  <a:cs typeface="Open Sans" charset="0"/>
                </a:rPr>
                <a:t>BARN- </a:t>
              </a:r>
            </a:p>
            <a:p>
              <a:pPr algn="ctr"/>
              <a:r>
                <a:rPr lang="sv-SE" sz="1600" b="1">
                  <a:solidFill>
                    <a:srgbClr val="F0C217"/>
                  </a:solidFill>
                  <a:ea typeface="Open Sans" charset="0"/>
                  <a:cs typeface="Open Sans" charset="0"/>
                </a:rPr>
                <a:t>CANCER</a:t>
              </a:r>
            </a:p>
          </p:txBody>
        </p:sp>
        <p:pic>
          <p:nvPicPr>
            <p:cNvPr id="24" name="Picture 23">
              <a:extLst>
                <a:ext uri="{FF2B5EF4-FFF2-40B4-BE49-F238E27FC236}">
                  <a16:creationId xmlns:a16="http://schemas.microsoft.com/office/drawing/2014/main" id="{D288F4CF-C92A-D3E4-E1A5-CF81F3DF642E}"/>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25" name="Picture 24">
              <a:extLst>
                <a:ext uri="{FF2B5EF4-FFF2-40B4-BE49-F238E27FC236}">
                  <a16:creationId xmlns:a16="http://schemas.microsoft.com/office/drawing/2014/main" id="{FF01190F-E97E-A7C6-F476-956BB97B909B}"/>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26" name="Picture 25">
              <a:extLst>
                <a:ext uri="{FF2B5EF4-FFF2-40B4-BE49-F238E27FC236}">
                  <a16:creationId xmlns:a16="http://schemas.microsoft.com/office/drawing/2014/main" id="{F8544E49-D4C4-D25A-52BA-9CB4C117474F}"/>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8" name="Picture 27">
              <a:extLst>
                <a:ext uri="{FF2B5EF4-FFF2-40B4-BE49-F238E27FC236}">
                  <a16:creationId xmlns:a16="http://schemas.microsoft.com/office/drawing/2014/main" id="{9B3E1A09-9B87-6FC3-AF33-985F1A2F4741}"/>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9" name="TextBox 28">
              <a:extLst>
                <a:ext uri="{FF2B5EF4-FFF2-40B4-BE49-F238E27FC236}">
                  <a16:creationId xmlns:a16="http://schemas.microsoft.com/office/drawing/2014/main" id="{767CAC8A-FBAD-6825-2C03-04AC40F978C4}"/>
                </a:ext>
              </a:extLst>
            </p:cNvPr>
            <p:cNvSpPr txBox="1"/>
            <p:nvPr/>
          </p:nvSpPr>
          <p:spPr>
            <a:xfrm>
              <a:off x="1689891" y="1852448"/>
              <a:ext cx="1463040" cy="585216"/>
            </a:xfrm>
            <a:prstGeom prst="rect">
              <a:avLst/>
            </a:prstGeom>
            <a:noFill/>
          </p:spPr>
          <p:txBody>
            <a:bodyPr wrap="square" lIns="0" rIns="0" rtlCol="0">
              <a:spAutoFit/>
            </a:bodyPr>
            <a:lstStyle/>
            <a:p>
              <a:pPr algn="ctr"/>
              <a:r>
                <a:rPr lang="sv-SE" sz="1600" b="1">
                  <a:solidFill>
                    <a:srgbClr val="0774AF"/>
                  </a:solidFill>
                  <a:ea typeface="Open Sans" charset="0"/>
                  <a:cs typeface="Open Sans" charset="0"/>
                </a:rPr>
                <a:t>DIABETES</a:t>
              </a:r>
              <a:br>
                <a:rPr lang="sv-SE" sz="1200" b="1">
                  <a:solidFill>
                    <a:schemeClr val="tx2"/>
                  </a:solidFill>
                  <a:ea typeface="Open Sans" charset="0"/>
                  <a:cs typeface="Open Sans" charset="0"/>
                </a:rPr>
              </a:br>
              <a:endParaRPr lang="sv-SE" sz="1200" b="1">
                <a:solidFill>
                  <a:schemeClr val="tx2"/>
                </a:solidFill>
                <a:ea typeface="Open Sans" charset="0"/>
                <a:cs typeface="Open Sans" charset="0"/>
              </a:endParaRPr>
            </a:p>
          </p:txBody>
        </p:sp>
        <p:pic>
          <p:nvPicPr>
            <p:cNvPr id="31" name="Picture 30">
              <a:extLst>
                <a:ext uri="{FF2B5EF4-FFF2-40B4-BE49-F238E27FC236}">
                  <a16:creationId xmlns:a16="http://schemas.microsoft.com/office/drawing/2014/main" id="{92C9F8B5-12A7-2766-3C8B-CB9BBDB366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pic>
          <p:nvPicPr>
            <p:cNvPr id="35" name="Picture 34" descr="A blue and purple circle with a cloud and lightning bolt&#10;&#10;Description automatically generated">
              <a:extLst>
                <a:ext uri="{FF2B5EF4-FFF2-40B4-BE49-F238E27FC236}">
                  <a16:creationId xmlns:a16="http://schemas.microsoft.com/office/drawing/2014/main" id="{24347B44-DE76-1E8D-6E91-4F6740236D70}"/>
                </a:ext>
              </a:extLst>
            </p:cNvPr>
            <p:cNvPicPr>
              <a:picLocks noChangeAspect="1"/>
            </p:cNvPicPr>
            <p:nvPr/>
          </p:nvPicPr>
          <p:blipFill>
            <a:blip r:embed="rId8"/>
            <a:stretch>
              <a:fillRect/>
            </a:stretch>
          </p:blipFill>
          <p:spPr>
            <a:xfrm>
              <a:off x="3324237" y="709793"/>
              <a:ext cx="1130824" cy="1143000"/>
            </a:xfrm>
            <a:prstGeom prst="rect">
              <a:avLst/>
            </a:prstGeom>
          </p:spPr>
        </p:pic>
        <p:sp>
          <p:nvSpPr>
            <p:cNvPr id="37" name="TextBox 36">
              <a:extLst>
                <a:ext uri="{FF2B5EF4-FFF2-40B4-BE49-F238E27FC236}">
                  <a16:creationId xmlns:a16="http://schemas.microsoft.com/office/drawing/2014/main" id="{A22FA2D7-C012-1465-F542-2BB370733B6C}"/>
                </a:ext>
              </a:extLst>
            </p:cNvPr>
            <p:cNvSpPr txBox="1"/>
            <p:nvPr/>
          </p:nvSpPr>
          <p:spPr>
            <a:xfrm>
              <a:off x="3161397" y="1852448"/>
              <a:ext cx="1463040" cy="585216"/>
            </a:xfrm>
            <a:prstGeom prst="rect">
              <a:avLst/>
            </a:prstGeom>
            <a:noFill/>
          </p:spPr>
          <p:txBody>
            <a:bodyPr wrap="square" lIns="0" rIns="0" rtlCol="0">
              <a:spAutoFit/>
            </a:bodyPr>
            <a:lstStyle/>
            <a:p>
              <a:pPr algn="ctr"/>
              <a:r>
                <a:rPr lang="sv-SE" sz="1600" b="1" dirty="0">
                  <a:solidFill>
                    <a:srgbClr val="00339A"/>
                  </a:solidFill>
                  <a:ea typeface="Open Sans" charset="0"/>
                  <a:cs typeface="Open Sans" charset="0"/>
                </a:rPr>
                <a:t>KATASTROF-HJÄLP</a:t>
              </a:r>
            </a:p>
          </p:txBody>
        </p:sp>
        <p:pic>
          <p:nvPicPr>
            <p:cNvPr id="38" name="Picture 37" descr="A group of people holding hands&#10;&#10;Description automatically generated">
              <a:extLst>
                <a:ext uri="{FF2B5EF4-FFF2-40B4-BE49-F238E27FC236}">
                  <a16:creationId xmlns:a16="http://schemas.microsoft.com/office/drawing/2014/main" id="{C77DE890-28EA-C7FB-D471-47C59CFCE439}"/>
                </a:ext>
              </a:extLst>
            </p:cNvPr>
            <p:cNvPicPr>
              <a:picLocks noChangeAspect="1"/>
            </p:cNvPicPr>
            <p:nvPr/>
          </p:nvPicPr>
          <p:blipFill>
            <a:blip r:embed="rId9"/>
            <a:stretch>
              <a:fillRect/>
            </a:stretch>
          </p:blipFill>
          <p:spPr>
            <a:xfrm>
              <a:off x="10724026" y="709793"/>
              <a:ext cx="1130824" cy="1143000"/>
            </a:xfrm>
            <a:prstGeom prst="rect">
              <a:avLst/>
            </a:prstGeom>
          </p:spPr>
        </p:pic>
        <p:sp>
          <p:nvSpPr>
            <p:cNvPr id="39" name="TextBox 38">
              <a:extLst>
                <a:ext uri="{FF2B5EF4-FFF2-40B4-BE49-F238E27FC236}">
                  <a16:creationId xmlns:a16="http://schemas.microsoft.com/office/drawing/2014/main" id="{97695BCC-5A0B-A14A-B07E-549C41D6FED4}"/>
                </a:ext>
              </a:extLst>
            </p:cNvPr>
            <p:cNvSpPr txBox="1"/>
            <p:nvPr/>
          </p:nvSpPr>
          <p:spPr>
            <a:xfrm>
              <a:off x="10563103" y="1852448"/>
              <a:ext cx="1463040" cy="585216"/>
            </a:xfrm>
            <a:prstGeom prst="rect">
              <a:avLst/>
            </a:prstGeom>
            <a:noFill/>
          </p:spPr>
          <p:txBody>
            <a:bodyPr wrap="square" lIns="0" rIns="0" rtlCol="0">
              <a:spAutoFit/>
            </a:bodyPr>
            <a:lstStyle/>
            <a:p>
              <a:pPr algn="ctr"/>
              <a:r>
                <a:rPr lang="sv-SE" sz="1600" b="1">
                  <a:solidFill>
                    <a:srgbClr val="10A0A0"/>
                  </a:solidFill>
                  <a:ea typeface="Open Sans" charset="0"/>
                  <a:cs typeface="Open Sans" charset="0"/>
                </a:rPr>
                <a:t>UNGDOMAR</a:t>
              </a:r>
              <a:br>
                <a:rPr lang="sv-SE" sz="1600" b="1">
                  <a:solidFill>
                    <a:srgbClr val="10A0A0"/>
                  </a:solidFill>
                  <a:ea typeface="Open Sans" charset="0"/>
                  <a:cs typeface="Open Sans" charset="0"/>
                </a:rPr>
              </a:br>
              <a:endParaRPr lang="sv-SE" sz="1600" b="1">
                <a:solidFill>
                  <a:srgbClr val="10A0A0"/>
                </a:solidFill>
                <a:ea typeface="Open Sans" charset="0"/>
                <a:cs typeface="Open Sans" charset="0"/>
              </a:endParaRPr>
            </a:p>
          </p:txBody>
        </p:sp>
        <p:sp>
          <p:nvSpPr>
            <p:cNvPr id="46" name="TextBox 45">
              <a:extLst>
                <a:ext uri="{FF2B5EF4-FFF2-40B4-BE49-F238E27FC236}">
                  <a16:creationId xmlns:a16="http://schemas.microsoft.com/office/drawing/2014/main" id="{A1BD86A6-ACB8-EA7B-0D20-6E8B0539156B}"/>
                </a:ext>
              </a:extLst>
            </p:cNvPr>
            <p:cNvSpPr txBox="1"/>
            <p:nvPr/>
          </p:nvSpPr>
          <p:spPr>
            <a:xfrm>
              <a:off x="6094533" y="1852448"/>
              <a:ext cx="1592247" cy="585216"/>
            </a:xfrm>
            <a:prstGeom prst="rect">
              <a:avLst/>
            </a:prstGeom>
            <a:noFill/>
          </p:spPr>
          <p:txBody>
            <a:bodyPr wrap="square" lIns="0" rIns="0" rtlCol="0">
              <a:spAutoFit/>
            </a:bodyPr>
            <a:lstStyle/>
            <a:p>
              <a:pPr algn="ctr"/>
              <a:r>
                <a:rPr lang="sv-SE" sz="1600" b="1">
                  <a:solidFill>
                    <a:srgbClr val="C00000"/>
                  </a:solidFill>
                  <a:ea typeface="Open Sans" charset="0"/>
                  <a:cs typeface="Open Sans" charset="0"/>
                </a:rPr>
                <a:t>HUMANITÄRA INSATSER</a:t>
              </a:r>
              <a:br>
                <a:rPr lang="sv-SE" sz="1600" b="1">
                  <a:solidFill>
                    <a:srgbClr val="C00000"/>
                  </a:solidFill>
                  <a:ea typeface="Open Sans" charset="0"/>
                  <a:cs typeface="Open Sans" charset="0"/>
                </a:rPr>
              </a:br>
              <a:endParaRPr lang="sv-SE" sz="1600" b="1">
                <a:solidFill>
                  <a:srgbClr val="C00000"/>
                </a:solidFill>
                <a:ea typeface="Open Sans" charset="0"/>
                <a:cs typeface="Open Sans" charset="0"/>
              </a:endParaRPr>
            </a:p>
          </p:txBody>
        </p:sp>
        <p:pic>
          <p:nvPicPr>
            <p:cNvPr id="47" name="Picture 46" descr="A close-up of a logo&#10;&#10;Description automatically generated">
              <a:extLst>
                <a:ext uri="{FF2B5EF4-FFF2-40B4-BE49-F238E27FC236}">
                  <a16:creationId xmlns:a16="http://schemas.microsoft.com/office/drawing/2014/main" id="{153C02EB-167F-F5E2-96E0-39C91473DDEC}"/>
                </a:ext>
              </a:extLst>
            </p:cNvPr>
            <p:cNvPicPr>
              <a:picLocks noChangeAspect="1"/>
            </p:cNvPicPr>
            <p:nvPr/>
          </p:nvPicPr>
          <p:blipFill>
            <a:blip r:embed="rId10"/>
            <a:stretch>
              <a:fillRect/>
            </a:stretch>
          </p:blipFill>
          <p:spPr>
            <a:xfrm>
              <a:off x="6210299" y="709793"/>
              <a:ext cx="1231510" cy="1143000"/>
            </a:xfrm>
            <a:prstGeom prst="rect">
              <a:avLst/>
            </a:prstGeom>
          </p:spPr>
        </p:pic>
      </p:grpSp>
      <p:pic>
        <p:nvPicPr>
          <p:cNvPr id="3" name="Picture 2">
            <a:extLst>
              <a:ext uri="{FF2B5EF4-FFF2-40B4-BE49-F238E27FC236}">
                <a16:creationId xmlns:a16="http://schemas.microsoft.com/office/drawing/2014/main" id="{EDB0E475-8079-E18E-E0E8-AB0F9CBF9145}"/>
              </a:ext>
            </a:extLst>
          </p:cNvPr>
          <p:cNvPicPr>
            <a:picLocks noChangeAspect="1"/>
          </p:cNvPicPr>
          <p:nvPr/>
        </p:nvPicPr>
        <p:blipFill>
          <a:blip r:embed="rId11"/>
          <a:stretch>
            <a:fillRect/>
          </a:stretch>
        </p:blipFill>
        <p:spPr>
          <a:xfrm>
            <a:off x="135196" y="4245406"/>
            <a:ext cx="6351490" cy="1475848"/>
          </a:xfrm>
          <a:prstGeom prst="rect">
            <a:avLst/>
          </a:prstGeom>
          <a:ln w="25400">
            <a:solidFill>
              <a:schemeClr val="accent1"/>
            </a:solidFill>
          </a:ln>
        </p:spPr>
      </p:pic>
      <p:pic>
        <p:nvPicPr>
          <p:cNvPr id="6" name="Picture 5">
            <a:extLst>
              <a:ext uri="{FF2B5EF4-FFF2-40B4-BE49-F238E27FC236}">
                <a16:creationId xmlns:a16="http://schemas.microsoft.com/office/drawing/2014/main" id="{99F45F0D-4B24-2B9C-FD8D-6096AB13815A}"/>
              </a:ext>
            </a:extLst>
          </p:cNvPr>
          <p:cNvPicPr>
            <a:picLocks noChangeAspect="1"/>
          </p:cNvPicPr>
          <p:nvPr/>
        </p:nvPicPr>
        <p:blipFill>
          <a:blip r:embed="rId12"/>
          <a:stretch>
            <a:fillRect/>
          </a:stretch>
        </p:blipFill>
        <p:spPr>
          <a:xfrm>
            <a:off x="6245623" y="5410594"/>
            <a:ext cx="5811181" cy="1345010"/>
          </a:xfrm>
          <a:prstGeom prst="rect">
            <a:avLst/>
          </a:prstGeom>
          <a:ln w="25400">
            <a:solidFill>
              <a:schemeClr val="accent1"/>
            </a:solidFill>
          </a:ln>
        </p:spPr>
      </p:pic>
    </p:spTree>
    <p:extLst>
      <p:ext uri="{BB962C8B-B14F-4D97-AF65-F5344CB8AC3E}">
        <p14:creationId xmlns:p14="http://schemas.microsoft.com/office/powerpoint/2010/main" val="210587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54444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sv-SE" sz="2400" dirty="0">
                <a:solidFill>
                  <a:schemeClr val="bg1"/>
                </a:solidFill>
                <a:latin typeface="Arial"/>
                <a:cs typeface="Arial"/>
              </a:rPr>
              <a:t>Bedömning tre</a:t>
            </a:r>
            <a:br>
              <a:rPr lang="sv-SE" dirty="0">
                <a:solidFill>
                  <a:schemeClr val="bg1"/>
                </a:solidFill>
                <a:latin typeface="Arial"/>
                <a:cs typeface="Arial"/>
              </a:rPr>
            </a:br>
            <a:r>
              <a:rPr lang="sv-SE" sz="2000" b="0" i="1" dirty="0">
                <a:solidFill>
                  <a:schemeClr val="bg1"/>
                </a:solidFill>
                <a:latin typeface="Arial"/>
                <a:cs typeface="Arial"/>
              </a:rPr>
              <a:t>Utmärkt ledarutveckling och klubbverksamhet</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3829638" cy="369332"/>
          </a:xfrm>
          <a:prstGeom prst="rect">
            <a:avLst/>
          </a:prstGeom>
        </p:spPr>
        <p:txBody>
          <a:bodyPr wrap="none">
            <a:spAutoFit/>
          </a:bodyPr>
          <a:lstStyle/>
          <a:p>
            <a:pPr lvl="0">
              <a:spcBef>
                <a:spcPts val="0"/>
              </a:spcBef>
              <a:spcAft>
                <a:spcPts val="1200"/>
              </a:spcAft>
              <a:defRPr/>
            </a:pPr>
            <a:r>
              <a:rPr lang="sv-SE" b="1" i="1">
                <a:solidFill>
                  <a:srgbClr val="EBB700"/>
                </a:solidFill>
                <a:latin typeface="Arial"/>
                <a:ea typeface="ヒラギノ角ゴ Pro W3"/>
                <a:cs typeface="Arial"/>
              </a:rPr>
              <a:t>Genomför bedömningen på sidan 6</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1">
            <a:extLst>
              <a:ext uri="{FF2B5EF4-FFF2-40B4-BE49-F238E27FC236}">
                <a16:creationId xmlns:a16="http://schemas.microsoft.com/office/drawing/2014/main" id="{021E42D9-BC96-F726-FAF4-8B815896EEF5}"/>
              </a:ext>
            </a:extLst>
          </p:cNvPr>
          <p:cNvSpPr txBox="1">
            <a:spLocks/>
          </p:cNvSpPr>
          <p:nvPr/>
        </p:nvSpPr>
        <p:spPr>
          <a:xfrm>
            <a:off x="367175" y="3335182"/>
            <a:ext cx="6338425" cy="312862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r>
              <a:rPr lang="sv-SE" dirty="0">
                <a:solidFill>
                  <a:schemeClr val="bg1"/>
                </a:solidFill>
              </a:rPr>
              <a:t>Klubben uppmuntrar alla medlemmar att inta ledarposter</a:t>
            </a:r>
          </a:p>
          <a:p>
            <a:pPr marL="285750" indent="-285750"/>
            <a:endParaRPr lang="en-US" kern="0" dirty="0">
              <a:solidFill>
                <a:schemeClr val="bg1"/>
              </a:solidFill>
            </a:endParaRPr>
          </a:p>
          <a:p>
            <a:pPr marL="285750" indent="-285750"/>
            <a:r>
              <a:rPr lang="sv-SE" dirty="0">
                <a:solidFill>
                  <a:schemeClr val="bg1"/>
                </a:solidFill>
              </a:rPr>
              <a:t>Klubbens tjänstemän håller medlemmarna informerade om beslut</a:t>
            </a:r>
          </a:p>
          <a:p>
            <a:pPr marL="285750" indent="-285750"/>
            <a:endParaRPr lang="en-US" kern="0" dirty="0">
              <a:solidFill>
                <a:schemeClr val="bg1"/>
              </a:solidFill>
            </a:endParaRPr>
          </a:p>
          <a:p>
            <a:pPr marL="285750" indent="-285750"/>
            <a:r>
              <a:rPr lang="sv-SE" dirty="0">
                <a:solidFill>
                  <a:schemeClr val="bg1"/>
                </a:solidFill>
              </a:rPr>
              <a:t>Medlemmarna känner sig engagerade och deras engagemang är väl använd tid</a:t>
            </a:r>
          </a:p>
          <a:p>
            <a:pPr marL="285750" indent="-285750"/>
            <a:endParaRPr lang="en-US" kern="0" dirty="0">
              <a:solidFill>
                <a:schemeClr val="bg1"/>
              </a:solidFill>
            </a:endParaRPr>
          </a:p>
          <a:p>
            <a:pPr marL="285750" indent="-285750"/>
            <a:r>
              <a:rPr lang="sv-SE" dirty="0">
                <a:solidFill>
                  <a:schemeClr val="bg1"/>
                </a:solidFill>
              </a:rPr>
              <a:t>Medlemmarna är nöjda med hur klubben drivs</a:t>
            </a:r>
          </a:p>
          <a:p>
            <a:endParaRPr lang="en-US" kern="0" dirty="0"/>
          </a:p>
          <a:p>
            <a:endParaRPr lang="en-US" kern="0" dirty="0"/>
          </a:p>
        </p:txBody>
      </p:sp>
      <p:pic>
        <p:nvPicPr>
          <p:cNvPr id="6" name="Picture 5">
            <a:extLst>
              <a:ext uri="{FF2B5EF4-FFF2-40B4-BE49-F238E27FC236}">
                <a16:creationId xmlns:a16="http://schemas.microsoft.com/office/drawing/2014/main" id="{C6695837-1F85-6C4B-5D9C-25163FEA9159}"/>
              </a:ext>
            </a:extLst>
          </p:cNvPr>
          <p:cNvPicPr>
            <a:picLocks noChangeAspect="1"/>
          </p:cNvPicPr>
          <p:nvPr/>
        </p:nvPicPr>
        <p:blipFill rotWithShape="1">
          <a:blip r:embed="rId4"/>
          <a:srcRect t="921" b="11121"/>
          <a:stretch/>
        </p:blipFill>
        <p:spPr>
          <a:xfrm>
            <a:off x="7093691" y="2000319"/>
            <a:ext cx="4796287" cy="285736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992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7197047" cy="369332"/>
          </a:xfrm>
          <a:prstGeom prst="rect">
            <a:avLst/>
          </a:prstGeom>
        </p:spPr>
        <p:txBody>
          <a:bodyPr wrap="square">
            <a:spAutoFit/>
          </a:bodyPr>
          <a:lstStyle/>
          <a:p>
            <a:pPr lvl="0">
              <a:spcBef>
                <a:spcPts val="0"/>
              </a:spcBef>
              <a:spcAft>
                <a:spcPts val="1200"/>
              </a:spcAft>
              <a:defRPr/>
            </a:pPr>
            <a:r>
              <a:rPr lang="sv-SE" b="1" i="1" dirty="0">
                <a:solidFill>
                  <a:srgbClr val="EBB700"/>
                </a:solidFill>
                <a:latin typeface="Arial"/>
                <a:ea typeface="ヒラギノ角ゴ Pro W3"/>
                <a:cs typeface="Arial"/>
              </a:rPr>
              <a:t>Genomför utvärderingen för klubbmedlemmar på sidan 6 och 7</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53682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sv-SE" sz="2400" dirty="0">
                <a:solidFill>
                  <a:schemeClr val="bg1"/>
                </a:solidFill>
                <a:latin typeface="Arial"/>
                <a:cs typeface="Arial"/>
              </a:rPr>
              <a:t>Bedömning tre</a:t>
            </a:r>
            <a:br>
              <a:rPr lang="sv-SE" dirty="0">
                <a:solidFill>
                  <a:schemeClr val="bg1"/>
                </a:solidFill>
                <a:latin typeface="Arial"/>
                <a:cs typeface="Arial"/>
              </a:rPr>
            </a:br>
            <a:r>
              <a:rPr lang="sv-SE" sz="2000" b="0" i="1" dirty="0">
                <a:solidFill>
                  <a:schemeClr val="bg1"/>
                </a:solidFill>
                <a:latin typeface="Arial"/>
                <a:cs typeface="Arial"/>
              </a:rPr>
              <a:t>Utmärkt ledarutveckling och klubbverksamhet</a:t>
            </a:r>
          </a:p>
        </p:txBody>
      </p:sp>
      <p:sp>
        <p:nvSpPr>
          <p:cNvPr id="7" name="Content Placeholder 6">
            <a:extLst>
              <a:ext uri="{FF2B5EF4-FFF2-40B4-BE49-F238E27FC236}">
                <a16:creationId xmlns:a16="http://schemas.microsoft.com/office/drawing/2014/main" id="{D3509628-E144-E5BE-A868-30C2A89D29E7}"/>
              </a:ext>
            </a:extLst>
          </p:cNvPr>
          <p:cNvSpPr txBox="1">
            <a:spLocks/>
          </p:cNvSpPr>
          <p:nvPr/>
        </p:nvSpPr>
        <p:spPr bwMode="auto">
          <a:xfrm>
            <a:off x="1903476" y="3145665"/>
            <a:ext cx="8382000" cy="3695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bg1"/>
                </a:solidFill>
                <a:latin typeface="Arial" panose="020B0604020202020204" pitchFamily="34" charset="0"/>
                <a:cs typeface="Arial" panose="020B0604020202020204" pitchFamily="34" charset="0"/>
              </a:rPr>
              <a:t>Har du några frågor om verksamheten i vår klubb?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sv-SE">
                <a:solidFill>
                  <a:schemeClr val="bg1"/>
                </a:solidFill>
                <a:latin typeface="Arial" panose="020B0604020202020204" pitchFamily="34" charset="0"/>
                <a:cs typeface="Arial" panose="020B0604020202020204" pitchFamily="34" charset="0"/>
              </a:rPr>
              <a:t>Vilka förbättringar kan göras gällande våra klubbmöten?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sv-SE">
                <a:solidFill>
                  <a:schemeClr val="bg1"/>
                </a:solidFill>
                <a:latin typeface="Arial" panose="020B0604020202020204" pitchFamily="34" charset="0"/>
                <a:cs typeface="Arial" panose="020B0604020202020204" pitchFamily="34" charset="0"/>
              </a:rPr>
              <a:t>Vilka förändringar skulle göra ditt deltagande mer meningsfullt?</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sv-SE">
                <a:solidFill>
                  <a:schemeClr val="bg1"/>
                </a:solidFill>
                <a:latin typeface="Arial" panose="020B0604020202020204" pitchFamily="34" charset="0"/>
                <a:cs typeface="Arial" panose="020B0604020202020204" pitchFamily="34" charset="0"/>
              </a:rPr>
              <a:t>Finns det några konflikter i klubben?</a:t>
            </a:r>
          </a:p>
          <a:p>
            <a:pPr marL="0" indent="0">
              <a:buNone/>
            </a:pPr>
            <a:r>
              <a:rPr lang="sv-SE">
                <a:solidFill>
                  <a:schemeClr val="bg1"/>
                </a:solidFill>
                <a:latin typeface="Arial" panose="020B0604020202020204" pitchFamily="34" charset="0"/>
                <a:cs typeface="Arial" panose="020B0604020202020204" pitchFamily="34" charset="0"/>
              </a:rPr>
              <a:t> </a:t>
            </a:r>
          </a:p>
          <a:p>
            <a:r>
              <a:rPr lang="sv-SE">
                <a:solidFill>
                  <a:schemeClr val="bg1"/>
                </a:solidFill>
                <a:latin typeface="Arial" panose="020B0604020202020204" pitchFamily="34" charset="0"/>
                <a:cs typeface="Arial" panose="020B0604020202020204" pitchFamily="34" charset="0"/>
              </a:rPr>
              <a:t>Behöver klubben mer kommunikation mellan medlemmarna?</a:t>
            </a:r>
          </a:p>
          <a:p>
            <a:pPr marL="0" indent="0">
              <a:buNone/>
            </a:pPr>
            <a:r>
              <a:rPr lang="sv-SE">
                <a:solidFill>
                  <a:schemeClr val="bg1"/>
                </a:solidFill>
                <a:latin typeface="Arial" panose="020B0604020202020204" pitchFamily="34" charset="0"/>
                <a:cs typeface="Arial" panose="020B0604020202020204" pitchFamily="34" charset="0"/>
              </a:rPr>
              <a:t> </a:t>
            </a:r>
          </a:p>
          <a:p>
            <a:r>
              <a:rPr lang="sv-SE">
                <a:solidFill>
                  <a:schemeClr val="bg1"/>
                </a:solidFill>
                <a:latin typeface="Arial" panose="020B0604020202020204" pitchFamily="34" charset="0"/>
                <a:cs typeface="Arial" panose="020B0604020202020204" pitchFamily="34" charset="0"/>
              </a:rPr>
              <a:t>Om du kunde förändra en sak, vad skulle det vara?  </a:t>
            </a: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15751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sz="3400" dirty="0">
                <a:solidFill>
                  <a:srgbClr val="00338D"/>
                </a:solidFill>
              </a:rPr>
              <a:t>Resurser: Verktyg om klubbens verksamhet och kvalitet</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nvGrpSpPr>
          <p:cNvPr id="2" name="Group 1">
            <a:extLst>
              <a:ext uri="{FF2B5EF4-FFF2-40B4-BE49-F238E27FC236}">
                <a16:creationId xmlns:a16="http://schemas.microsoft.com/office/drawing/2014/main" id="{89D43157-9E7F-685F-2EED-79AA028CA6DF}"/>
              </a:ext>
            </a:extLst>
          </p:cNvPr>
          <p:cNvGrpSpPr/>
          <p:nvPr/>
        </p:nvGrpSpPr>
        <p:grpSpPr>
          <a:xfrm>
            <a:off x="206630" y="2102249"/>
            <a:ext cx="1564866" cy="3449892"/>
            <a:chOff x="5473765" y="685800"/>
            <a:chExt cx="2457450" cy="5524500"/>
          </a:xfrm>
          <a:effectLst>
            <a:outerShdw blurRad="63500" sx="102000" sy="102000" algn="ctr" rotWithShape="0">
              <a:srgbClr val="10233F">
                <a:alpha val="40000"/>
              </a:srgbClr>
            </a:outerShdw>
          </a:effectLst>
        </p:grpSpPr>
        <p:pic>
          <p:nvPicPr>
            <p:cNvPr id="3" name="Picture 2">
              <a:extLst>
                <a:ext uri="{FF2B5EF4-FFF2-40B4-BE49-F238E27FC236}">
                  <a16:creationId xmlns:a16="http://schemas.microsoft.com/office/drawing/2014/main" id="{D5C0BF70-9B37-AEFA-5CEB-7050F5491E88}"/>
                </a:ext>
              </a:extLst>
            </p:cNvPr>
            <p:cNvPicPr>
              <a:picLocks noChangeAspect="1"/>
            </p:cNvPicPr>
            <p:nvPr/>
          </p:nvPicPr>
          <p:blipFill>
            <a:blip r:embed="rId3"/>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4" name="Picture 3">
              <a:extLst>
                <a:ext uri="{FF2B5EF4-FFF2-40B4-BE49-F238E27FC236}">
                  <a16:creationId xmlns:a16="http://schemas.microsoft.com/office/drawing/2014/main" id="{04CCEF9E-98B6-5D25-A7EF-8763BEE314D8}"/>
                </a:ext>
              </a:extLst>
            </p:cNvPr>
            <p:cNvPicPr>
              <a:picLocks noChangeAspect="1"/>
            </p:cNvPicPr>
            <p:nvPr/>
          </p:nvPicPr>
          <p:blipFill>
            <a:blip r:embed="rId4"/>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13" name="TextBox 12">
            <a:extLst>
              <a:ext uri="{FF2B5EF4-FFF2-40B4-BE49-F238E27FC236}">
                <a16:creationId xmlns:a16="http://schemas.microsoft.com/office/drawing/2014/main" id="{042D95A3-81F8-D35A-FB33-741843CC7965}"/>
              </a:ext>
            </a:extLst>
          </p:cNvPr>
          <p:cNvSpPr txBox="1"/>
          <p:nvPr/>
        </p:nvSpPr>
        <p:spPr>
          <a:xfrm>
            <a:off x="263934" y="5729205"/>
            <a:ext cx="1450259" cy="830997"/>
          </a:xfrm>
          <a:prstGeom prst="rect">
            <a:avLst/>
          </a:prstGeom>
          <a:solidFill>
            <a:schemeClr val="accent1"/>
          </a:solidFill>
        </p:spPr>
        <p:txBody>
          <a:bodyPr wrap="square" rtlCol="0">
            <a:spAutoFit/>
          </a:bodyPr>
          <a:lstStyle/>
          <a:p>
            <a:r>
              <a:rPr lang="sv-SE" sz="1600" dirty="0">
                <a:solidFill>
                  <a:srgbClr val="0D2240"/>
                </a:solidFill>
                <a:cs typeface="Arial" panose="020B0604020202020204" pitchFamily="34" charset="0"/>
              </a:rPr>
              <a:t>Stadgar </a:t>
            </a:r>
          </a:p>
          <a:p>
            <a:r>
              <a:rPr lang="sv-SE" sz="1600" dirty="0">
                <a:solidFill>
                  <a:srgbClr val="0D2240"/>
                </a:solidFill>
                <a:cs typeface="Arial" panose="020B0604020202020204" pitchFamily="34" charset="0"/>
              </a:rPr>
              <a:t>och arbetsordning</a:t>
            </a:r>
          </a:p>
        </p:txBody>
      </p:sp>
      <p:sp>
        <p:nvSpPr>
          <p:cNvPr id="14" name="TextBox 13">
            <a:extLst>
              <a:ext uri="{FF2B5EF4-FFF2-40B4-BE49-F238E27FC236}">
                <a16:creationId xmlns:a16="http://schemas.microsoft.com/office/drawing/2014/main" id="{E7128243-2DD8-6B43-E7C9-FC5DE4B473BE}"/>
              </a:ext>
            </a:extLst>
          </p:cNvPr>
          <p:cNvSpPr txBox="1"/>
          <p:nvPr/>
        </p:nvSpPr>
        <p:spPr>
          <a:xfrm>
            <a:off x="2553688" y="5207306"/>
            <a:ext cx="2209800" cy="338554"/>
          </a:xfrm>
          <a:prstGeom prst="rect">
            <a:avLst/>
          </a:prstGeom>
          <a:solidFill>
            <a:schemeClr val="accent1"/>
          </a:solidFill>
        </p:spPr>
        <p:txBody>
          <a:bodyPr wrap="square" rtlCol="0">
            <a:spAutoFit/>
          </a:bodyPr>
          <a:lstStyle/>
          <a:p>
            <a:r>
              <a:rPr lang="sv-SE" sz="1600">
                <a:solidFill>
                  <a:srgbClr val="0D2240"/>
                </a:solidFill>
                <a:cs typeface="Arial" panose="020B0604020202020204" pitchFamily="34" charset="0"/>
              </a:rPr>
              <a:t>Er klubb, ert sätt!</a:t>
            </a:r>
          </a:p>
        </p:txBody>
      </p:sp>
      <p:sp>
        <p:nvSpPr>
          <p:cNvPr id="16" name="TextBox 15">
            <a:extLst>
              <a:ext uri="{FF2B5EF4-FFF2-40B4-BE49-F238E27FC236}">
                <a16:creationId xmlns:a16="http://schemas.microsoft.com/office/drawing/2014/main" id="{807EB382-3B57-941F-BD1D-DBF1A09D0F19}"/>
              </a:ext>
            </a:extLst>
          </p:cNvPr>
          <p:cNvSpPr txBox="1"/>
          <p:nvPr/>
        </p:nvSpPr>
        <p:spPr>
          <a:xfrm>
            <a:off x="5949076" y="5942009"/>
            <a:ext cx="2403264" cy="584775"/>
          </a:xfrm>
          <a:prstGeom prst="rect">
            <a:avLst/>
          </a:prstGeom>
          <a:solidFill>
            <a:schemeClr val="accent1"/>
          </a:solidFill>
        </p:spPr>
        <p:txBody>
          <a:bodyPr wrap="square" rtlCol="0">
            <a:spAutoFit/>
          </a:bodyPr>
          <a:lstStyle/>
          <a:p>
            <a:r>
              <a:rPr lang="sv-SE" sz="1600" dirty="0">
                <a:solidFill>
                  <a:srgbClr val="0D2240"/>
                </a:solidFill>
                <a:cs typeface="Arial" panose="020B0604020202020204" pitchFamily="34" charset="0"/>
              </a:rPr>
              <a:t>E-böcker för </a:t>
            </a:r>
          </a:p>
          <a:p>
            <a:r>
              <a:rPr lang="sv-SE" sz="1600" dirty="0">
                <a:solidFill>
                  <a:srgbClr val="0D2240"/>
                </a:solidFill>
                <a:cs typeface="Arial" panose="020B0604020202020204" pitchFamily="34" charset="0"/>
              </a:rPr>
              <a:t>varje klubb-tjänsteman</a:t>
            </a:r>
          </a:p>
        </p:txBody>
      </p:sp>
      <p:sp>
        <p:nvSpPr>
          <p:cNvPr id="17" name="TextBox 16">
            <a:extLst>
              <a:ext uri="{FF2B5EF4-FFF2-40B4-BE49-F238E27FC236}">
                <a16:creationId xmlns:a16="http://schemas.microsoft.com/office/drawing/2014/main" id="{0DA72AF1-702D-3BE8-CB68-4EADD29A13E0}"/>
              </a:ext>
            </a:extLst>
          </p:cNvPr>
          <p:cNvSpPr txBox="1"/>
          <p:nvPr/>
        </p:nvSpPr>
        <p:spPr>
          <a:xfrm>
            <a:off x="9448800" y="5376583"/>
            <a:ext cx="2209800" cy="584775"/>
          </a:xfrm>
          <a:prstGeom prst="rect">
            <a:avLst/>
          </a:prstGeom>
          <a:solidFill>
            <a:schemeClr val="accent1"/>
          </a:solidFill>
        </p:spPr>
        <p:txBody>
          <a:bodyPr wrap="square" rtlCol="0">
            <a:spAutoFit/>
          </a:bodyPr>
          <a:lstStyle/>
          <a:p>
            <a:r>
              <a:rPr lang="sv-SE" sz="1600">
                <a:solidFill>
                  <a:srgbClr val="0D2240"/>
                </a:solidFill>
                <a:cs typeface="Arial" panose="020B0604020202020204" pitchFamily="34" charset="0"/>
              </a:rPr>
              <a:t>Verktyg om planering och att sätta upp mål</a:t>
            </a:r>
          </a:p>
        </p:txBody>
      </p:sp>
      <p:pic>
        <p:nvPicPr>
          <p:cNvPr id="7" name="Picture 6">
            <a:extLst>
              <a:ext uri="{FF2B5EF4-FFF2-40B4-BE49-F238E27FC236}">
                <a16:creationId xmlns:a16="http://schemas.microsoft.com/office/drawing/2014/main" id="{1866A437-14CC-00B9-4B6E-6E5E10406ABC}"/>
              </a:ext>
            </a:extLst>
          </p:cNvPr>
          <p:cNvPicPr>
            <a:picLocks noChangeAspect="1"/>
          </p:cNvPicPr>
          <p:nvPr/>
        </p:nvPicPr>
        <p:blipFill>
          <a:blip r:embed="rId5"/>
          <a:stretch>
            <a:fillRect/>
          </a:stretch>
        </p:blipFill>
        <p:spPr>
          <a:xfrm>
            <a:off x="5889074" y="2573180"/>
            <a:ext cx="2463266" cy="3194125"/>
          </a:xfrm>
          <a:prstGeom prst="rect">
            <a:avLst/>
          </a:prstGeom>
          <a:effectLst>
            <a:outerShdw blurRad="63500" sx="102000" sy="102000" algn="ctr" rotWithShape="0">
              <a:srgbClr val="0D2240">
                <a:alpha val="40000"/>
              </a:srgbClr>
            </a:outerShdw>
          </a:effectLst>
        </p:spPr>
      </p:pic>
      <p:pic>
        <p:nvPicPr>
          <p:cNvPr id="12" name="Picture 11">
            <a:extLst>
              <a:ext uri="{FF2B5EF4-FFF2-40B4-BE49-F238E27FC236}">
                <a16:creationId xmlns:a16="http://schemas.microsoft.com/office/drawing/2014/main" id="{BE4D1039-AC30-4820-7D19-4DF30492D431}"/>
              </a:ext>
            </a:extLst>
          </p:cNvPr>
          <p:cNvPicPr>
            <a:picLocks noChangeAspect="1"/>
          </p:cNvPicPr>
          <p:nvPr/>
        </p:nvPicPr>
        <p:blipFill>
          <a:blip r:embed="rId6"/>
          <a:stretch>
            <a:fillRect/>
          </a:stretch>
        </p:blipFill>
        <p:spPr>
          <a:xfrm>
            <a:off x="2355887" y="1603271"/>
            <a:ext cx="2677655" cy="3462928"/>
          </a:xfrm>
          <a:prstGeom prst="rect">
            <a:avLst/>
          </a:prstGeom>
          <a:effectLst>
            <a:outerShdw blurRad="63500" sx="102000" sy="102000" algn="ctr" rotWithShape="0">
              <a:srgbClr val="0D2240">
                <a:alpha val="40000"/>
              </a:srgbClr>
            </a:outerShdw>
          </a:effectLst>
        </p:spPr>
      </p:pic>
      <p:pic>
        <p:nvPicPr>
          <p:cNvPr id="15" name="Picture 14">
            <a:extLst>
              <a:ext uri="{FF2B5EF4-FFF2-40B4-BE49-F238E27FC236}">
                <a16:creationId xmlns:a16="http://schemas.microsoft.com/office/drawing/2014/main" id="{2FD2C719-5134-BD70-0A6A-5AAB60DE48F7}"/>
              </a:ext>
            </a:extLst>
          </p:cNvPr>
          <p:cNvPicPr>
            <a:picLocks noChangeAspect="1"/>
          </p:cNvPicPr>
          <p:nvPr/>
        </p:nvPicPr>
        <p:blipFill>
          <a:blip r:embed="rId7"/>
          <a:stretch>
            <a:fillRect/>
          </a:stretch>
        </p:blipFill>
        <p:spPr>
          <a:xfrm>
            <a:off x="9332938" y="2013180"/>
            <a:ext cx="2463266" cy="3206587"/>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1530554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66636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sv-SE" sz="2400" dirty="0">
                <a:solidFill>
                  <a:schemeClr val="bg1"/>
                </a:solidFill>
                <a:latin typeface="Arial"/>
                <a:cs typeface="Arial"/>
              </a:rPr>
              <a:t>Bedömning fyra</a:t>
            </a:r>
            <a:br>
              <a:rPr lang="sv-SE" dirty="0">
                <a:solidFill>
                  <a:schemeClr val="bg1"/>
                </a:solidFill>
                <a:latin typeface="Arial"/>
                <a:cs typeface="Arial"/>
              </a:rPr>
            </a:br>
            <a:r>
              <a:rPr lang="sv-SE" sz="2000" b="0" i="1" dirty="0">
                <a:solidFill>
                  <a:schemeClr val="bg1"/>
                </a:solidFill>
                <a:latin typeface="Arial"/>
                <a:cs typeface="Arial"/>
              </a:rPr>
              <a:t>Informera om klubbens framgångar i det lokala samhället</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2" y="2404970"/>
            <a:ext cx="4834848" cy="369332"/>
          </a:xfrm>
          <a:prstGeom prst="rect">
            <a:avLst/>
          </a:prstGeom>
        </p:spPr>
        <p:txBody>
          <a:bodyPr wrap="square">
            <a:spAutoFit/>
          </a:bodyPr>
          <a:lstStyle/>
          <a:p>
            <a:pPr lvl="0">
              <a:spcBef>
                <a:spcPts val="0"/>
              </a:spcBef>
              <a:spcAft>
                <a:spcPts val="1200"/>
              </a:spcAft>
              <a:defRPr/>
            </a:pPr>
            <a:r>
              <a:rPr lang="sv-SE" b="1" i="1" dirty="0">
                <a:solidFill>
                  <a:srgbClr val="EBB700"/>
                </a:solidFill>
                <a:latin typeface="Arial"/>
                <a:ea typeface="ヒラギノ角ゴ Pro W3"/>
                <a:cs typeface="Arial"/>
              </a:rPr>
              <a:t>Genomför bedömningen på sidan 8 och 9</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7" name="Content Placeholder 6">
            <a:extLst>
              <a:ext uri="{FF2B5EF4-FFF2-40B4-BE49-F238E27FC236}">
                <a16:creationId xmlns:a16="http://schemas.microsoft.com/office/drawing/2014/main" id="{3DAADF3D-BA6B-77EB-6314-B8514FD03BF2}"/>
              </a:ext>
            </a:extLst>
          </p:cNvPr>
          <p:cNvSpPr txBox="1">
            <a:spLocks/>
          </p:cNvSpPr>
          <p:nvPr/>
        </p:nvSpPr>
        <p:spPr bwMode="auto">
          <a:xfrm>
            <a:off x="310489" y="3421890"/>
            <a:ext cx="7029450" cy="253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a:solidFill>
                  <a:schemeClr val="bg1"/>
                </a:solidFill>
                <a:latin typeface="Arial" panose="020B0604020202020204" pitchFamily="34" charset="0"/>
                <a:ea typeface="Arial" charset="0"/>
                <a:cs typeface="Arial" panose="020B0604020202020204" pitchFamily="34" charset="0"/>
              </a:rPr>
              <a:t>Hur allmänheten ser er klubb, positivt och negativt</a:t>
            </a:r>
          </a:p>
          <a:p>
            <a:pPr marL="0" indent="0">
              <a:buNone/>
            </a:pPr>
            <a:endParaRPr lang="en-US" kern="0" dirty="0">
              <a:solidFill>
                <a:schemeClr val="bg1"/>
              </a:solidFill>
              <a:latin typeface="Arial" panose="020B0604020202020204" pitchFamily="34" charset="0"/>
              <a:ea typeface="Arial" charset="0"/>
              <a:cs typeface="Arial" panose="020B0604020202020204" pitchFamily="34" charset="0"/>
            </a:endParaRPr>
          </a:p>
          <a:p>
            <a:r>
              <a:rPr lang="sv-SE">
                <a:solidFill>
                  <a:schemeClr val="bg1"/>
                </a:solidFill>
                <a:latin typeface="Arial" panose="020B0604020202020204" pitchFamily="34" charset="0"/>
                <a:ea typeface="Arial" charset="0"/>
                <a:cs typeface="Arial" panose="020B0604020202020204" pitchFamily="34" charset="0"/>
              </a:rPr>
              <a:t>Synlighet bland samhällsledare</a:t>
            </a:r>
          </a:p>
          <a:p>
            <a:pPr marL="0" indent="0">
              <a:buNone/>
            </a:pPr>
            <a:endParaRPr lang="en-US" kern="0" dirty="0">
              <a:solidFill>
                <a:schemeClr val="bg1"/>
              </a:solidFill>
              <a:latin typeface="Arial" panose="020B0604020202020204" pitchFamily="34" charset="0"/>
              <a:ea typeface="Arial" charset="0"/>
              <a:cs typeface="Arial" panose="020B0604020202020204" pitchFamily="34" charset="0"/>
            </a:endParaRPr>
          </a:p>
          <a:p>
            <a:r>
              <a:rPr lang="sv-SE">
                <a:solidFill>
                  <a:schemeClr val="bg1"/>
                </a:solidFill>
                <a:latin typeface="Arial" panose="020B0604020202020204" pitchFamily="34" charset="0"/>
                <a:ea typeface="Arial" charset="0"/>
                <a:cs typeface="Arial" panose="020B0604020202020204" pitchFamily="34" charset="0"/>
              </a:rPr>
              <a:t>Kontakter med lokala medier och sociala medier</a:t>
            </a:r>
          </a:p>
          <a:p>
            <a:endParaRPr lang="en-US" kern="0" dirty="0">
              <a:solidFill>
                <a:schemeClr val="bg1"/>
              </a:solidFill>
              <a:latin typeface="Arial" panose="020B0604020202020204" pitchFamily="34" charset="0"/>
              <a:ea typeface="Arial" charset="0"/>
              <a:cs typeface="Arial" panose="020B0604020202020204" pitchFamily="34" charset="0"/>
            </a:endParaRPr>
          </a:p>
          <a:p>
            <a:r>
              <a:rPr lang="sv-SE">
                <a:solidFill>
                  <a:schemeClr val="bg1"/>
                </a:solidFill>
                <a:latin typeface="Arial" panose="020B0604020202020204" pitchFamily="34" charset="0"/>
                <a:ea typeface="Arial" charset="0"/>
                <a:cs typeface="Arial" panose="020B0604020202020204" pitchFamily="34" charset="0"/>
              </a:rPr>
              <a:t>Effektivitet av intern kommunikation</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8" name="Picture 7">
            <a:extLst>
              <a:ext uri="{FF2B5EF4-FFF2-40B4-BE49-F238E27FC236}">
                <a16:creationId xmlns:a16="http://schemas.microsoft.com/office/drawing/2014/main" id="{9704EF68-A975-72F0-8DAF-502D646A8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5273" y="2286000"/>
            <a:ext cx="3813247" cy="28599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4887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7197047" cy="369332"/>
          </a:xfrm>
          <a:prstGeom prst="rect">
            <a:avLst/>
          </a:prstGeom>
        </p:spPr>
        <p:txBody>
          <a:bodyPr wrap="square">
            <a:spAutoFit/>
          </a:bodyPr>
          <a:lstStyle/>
          <a:p>
            <a:pPr lvl="0">
              <a:spcBef>
                <a:spcPts val="0"/>
              </a:spcBef>
              <a:spcAft>
                <a:spcPts val="1200"/>
              </a:spcAft>
              <a:defRPr/>
            </a:pPr>
            <a:r>
              <a:rPr lang="sv-SE" b="1" i="1" dirty="0">
                <a:solidFill>
                  <a:srgbClr val="EBB700"/>
                </a:solidFill>
                <a:latin typeface="Arial"/>
                <a:ea typeface="ヒラギノ角ゴ Pro W3"/>
                <a:cs typeface="Arial"/>
              </a:rPr>
              <a:t>Genomför utvärderingen för klubbmedlemmar på sidan 8 och 9 </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66636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sv-SE" sz="2400" dirty="0">
                <a:solidFill>
                  <a:schemeClr val="bg1"/>
                </a:solidFill>
                <a:latin typeface="Arial"/>
                <a:cs typeface="Arial"/>
              </a:rPr>
              <a:t>Bedömning fyra</a:t>
            </a:r>
            <a:br>
              <a:rPr lang="sv-SE" dirty="0">
                <a:solidFill>
                  <a:schemeClr val="bg1"/>
                </a:solidFill>
                <a:latin typeface="Arial"/>
                <a:cs typeface="Arial"/>
              </a:rPr>
            </a:br>
            <a:r>
              <a:rPr lang="sv-SE" sz="2000" b="0" i="1" dirty="0">
                <a:solidFill>
                  <a:schemeClr val="bg1"/>
                </a:solidFill>
                <a:latin typeface="Arial"/>
                <a:cs typeface="Arial"/>
              </a:rPr>
              <a:t>Informera om klubbens framgångar i det lokala samhället</a:t>
            </a:r>
          </a:p>
        </p:txBody>
      </p:sp>
      <p:sp>
        <p:nvSpPr>
          <p:cNvPr id="5" name="Content Placeholder 6">
            <a:extLst>
              <a:ext uri="{FF2B5EF4-FFF2-40B4-BE49-F238E27FC236}">
                <a16:creationId xmlns:a16="http://schemas.microsoft.com/office/drawing/2014/main" id="{02AD24D1-5AEE-8F0D-76B2-A7576A9B01C4}"/>
              </a:ext>
            </a:extLst>
          </p:cNvPr>
          <p:cNvSpPr txBox="1">
            <a:spLocks/>
          </p:cNvSpPr>
          <p:nvPr/>
        </p:nvSpPr>
        <p:spPr bwMode="auto">
          <a:xfrm>
            <a:off x="1903476" y="3810000"/>
            <a:ext cx="7469124" cy="1772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2000" dirty="0">
                <a:solidFill>
                  <a:schemeClr val="bg1"/>
                </a:solidFill>
                <a:latin typeface="Arial" panose="020B0604020202020204" pitchFamily="34" charset="0"/>
                <a:cs typeface="Arial" panose="020B0604020202020204" pitchFamily="34" charset="0"/>
              </a:rPr>
              <a:t>Hur uppfattar människor på orten vår klubb? </a:t>
            </a:r>
          </a:p>
          <a:p>
            <a:endParaRPr lang="en-US" sz="2000" dirty="0">
              <a:solidFill>
                <a:schemeClr val="bg1"/>
              </a:solidFill>
              <a:latin typeface="Arial" panose="020B0604020202020204" pitchFamily="34" charset="0"/>
              <a:cs typeface="Arial" panose="020B0604020202020204" pitchFamily="34" charset="0"/>
            </a:endParaRPr>
          </a:p>
          <a:p>
            <a:r>
              <a:rPr lang="sv-SE" sz="2000" dirty="0">
                <a:solidFill>
                  <a:schemeClr val="bg1"/>
                </a:solidFill>
                <a:latin typeface="Arial" panose="020B0604020202020204" pitchFamily="34" charset="0"/>
                <a:cs typeface="Arial" panose="020B0604020202020204" pitchFamily="34" charset="0"/>
              </a:rPr>
              <a:t>Vad kan vår klubb göra för att ändra allmänhetens uppfattning om Lions och öka vår synlighet?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92637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sz="3400" dirty="0">
                <a:solidFill>
                  <a:srgbClr val="00338D"/>
                </a:solidFill>
              </a:rPr>
              <a:t>Resurser: Verktyg om marknadsföring och medier</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18" name="Picture 17">
            <a:extLst>
              <a:ext uri="{FF2B5EF4-FFF2-40B4-BE49-F238E27FC236}">
                <a16:creationId xmlns:a16="http://schemas.microsoft.com/office/drawing/2014/main" id="{26B6A713-F77E-11B8-FCF3-57BC8BD1A7F0}"/>
              </a:ext>
            </a:extLst>
          </p:cNvPr>
          <p:cNvPicPr>
            <a:picLocks noChangeAspect="1"/>
          </p:cNvPicPr>
          <p:nvPr/>
        </p:nvPicPr>
        <p:blipFill>
          <a:blip r:embed="rId3"/>
          <a:stretch>
            <a:fillRect/>
          </a:stretch>
        </p:blipFill>
        <p:spPr>
          <a:xfrm>
            <a:off x="3677034" y="1576564"/>
            <a:ext cx="3385351" cy="2438400"/>
          </a:xfrm>
          <a:prstGeom prst="rect">
            <a:avLst/>
          </a:prstGeom>
          <a:ln w="22225">
            <a:solidFill>
              <a:srgbClr val="0D2240"/>
            </a:solidFill>
          </a:ln>
        </p:spPr>
      </p:pic>
      <p:pic>
        <p:nvPicPr>
          <p:cNvPr id="19" name="Picture 18" descr="A blue circle with a white f in it&#10;&#10;Description automatically generated">
            <a:extLst>
              <a:ext uri="{FF2B5EF4-FFF2-40B4-BE49-F238E27FC236}">
                <a16:creationId xmlns:a16="http://schemas.microsoft.com/office/drawing/2014/main" id="{AC94CC78-5759-13A6-0978-2021B045FFC1}"/>
              </a:ext>
            </a:extLst>
          </p:cNvPr>
          <p:cNvPicPr>
            <a:picLocks noChangeAspect="1"/>
          </p:cNvPicPr>
          <p:nvPr/>
        </p:nvPicPr>
        <p:blipFill>
          <a:blip r:embed="rId4"/>
          <a:stretch>
            <a:fillRect/>
          </a:stretch>
        </p:blipFill>
        <p:spPr>
          <a:xfrm>
            <a:off x="7492832" y="1576564"/>
            <a:ext cx="1354689" cy="852143"/>
          </a:xfrm>
          <a:prstGeom prst="rect">
            <a:avLst/>
          </a:prstGeom>
        </p:spPr>
      </p:pic>
      <p:pic>
        <p:nvPicPr>
          <p:cNvPr id="20" name="Picture 19" descr="A black and white x&#10;&#10;Description automatically generated">
            <a:extLst>
              <a:ext uri="{FF2B5EF4-FFF2-40B4-BE49-F238E27FC236}">
                <a16:creationId xmlns:a16="http://schemas.microsoft.com/office/drawing/2014/main" id="{EAD47F32-BBE0-1208-9B58-A222DEBD24B8}"/>
              </a:ext>
            </a:extLst>
          </p:cNvPr>
          <p:cNvPicPr>
            <a:picLocks noChangeAspect="1"/>
          </p:cNvPicPr>
          <p:nvPr/>
        </p:nvPicPr>
        <p:blipFill>
          <a:blip r:embed="rId5"/>
          <a:stretch>
            <a:fillRect/>
          </a:stretch>
        </p:blipFill>
        <p:spPr>
          <a:xfrm>
            <a:off x="8331829" y="1576564"/>
            <a:ext cx="1321856" cy="831490"/>
          </a:xfrm>
          <a:prstGeom prst="rect">
            <a:avLst/>
          </a:prstGeom>
        </p:spPr>
      </p:pic>
      <p:pic>
        <p:nvPicPr>
          <p:cNvPr id="21" name="Picture 20" descr="A blue square with white letters&#10;&#10;Description automatically generated">
            <a:extLst>
              <a:ext uri="{FF2B5EF4-FFF2-40B4-BE49-F238E27FC236}">
                <a16:creationId xmlns:a16="http://schemas.microsoft.com/office/drawing/2014/main" id="{76CB174C-848C-ED56-A001-A5451F14976C}"/>
              </a:ext>
            </a:extLst>
          </p:cNvPr>
          <p:cNvPicPr>
            <a:picLocks noChangeAspect="1"/>
          </p:cNvPicPr>
          <p:nvPr/>
        </p:nvPicPr>
        <p:blipFill>
          <a:blip r:embed="rId6"/>
          <a:stretch>
            <a:fillRect/>
          </a:stretch>
        </p:blipFill>
        <p:spPr>
          <a:xfrm>
            <a:off x="9410523" y="1592781"/>
            <a:ext cx="727412" cy="727412"/>
          </a:xfrm>
          <a:prstGeom prst="rect">
            <a:avLst/>
          </a:prstGeom>
        </p:spPr>
      </p:pic>
      <p:pic>
        <p:nvPicPr>
          <p:cNvPr id="23" name="Picture 22" descr="A red circle with a white circle and a white circle with a white circle and a white circle with a white circle and a white circle with a white circle and a red circle with a white circle&#10;&#10;Description automatically generated">
            <a:extLst>
              <a:ext uri="{FF2B5EF4-FFF2-40B4-BE49-F238E27FC236}">
                <a16:creationId xmlns:a16="http://schemas.microsoft.com/office/drawing/2014/main" id="{AC781579-8F92-AD94-E528-7DCE9A7E16B9}"/>
              </a:ext>
            </a:extLst>
          </p:cNvPr>
          <p:cNvPicPr>
            <a:picLocks noChangeAspect="1"/>
          </p:cNvPicPr>
          <p:nvPr/>
        </p:nvPicPr>
        <p:blipFill>
          <a:blip r:embed="rId7"/>
          <a:stretch>
            <a:fillRect/>
          </a:stretch>
        </p:blipFill>
        <p:spPr>
          <a:xfrm>
            <a:off x="10170574" y="1484267"/>
            <a:ext cx="944440" cy="944440"/>
          </a:xfrm>
          <a:prstGeom prst="rect">
            <a:avLst/>
          </a:prstGeom>
        </p:spPr>
      </p:pic>
      <p:pic>
        <p:nvPicPr>
          <p:cNvPr id="25" name="Picture 24" descr="A black and white line art of a envelope with a letter&#10;&#10;Description automatically generated">
            <a:extLst>
              <a:ext uri="{FF2B5EF4-FFF2-40B4-BE49-F238E27FC236}">
                <a16:creationId xmlns:a16="http://schemas.microsoft.com/office/drawing/2014/main" id="{508AF769-9A5F-E5D8-FE2D-3E565B3EE26B}"/>
              </a:ext>
            </a:extLst>
          </p:cNvPr>
          <p:cNvPicPr>
            <a:picLocks noChangeAspect="1"/>
          </p:cNvPicPr>
          <p:nvPr/>
        </p:nvPicPr>
        <p:blipFill>
          <a:blip r:embed="rId8"/>
          <a:stretch>
            <a:fillRect/>
          </a:stretch>
        </p:blipFill>
        <p:spPr>
          <a:xfrm>
            <a:off x="11098503" y="1390005"/>
            <a:ext cx="1066800" cy="1066800"/>
          </a:xfrm>
          <a:prstGeom prst="rect">
            <a:avLst/>
          </a:prstGeom>
        </p:spPr>
      </p:pic>
      <p:pic>
        <p:nvPicPr>
          <p:cNvPr id="3" name="Picture 2">
            <a:extLst>
              <a:ext uri="{FF2B5EF4-FFF2-40B4-BE49-F238E27FC236}">
                <a16:creationId xmlns:a16="http://schemas.microsoft.com/office/drawing/2014/main" id="{AB08B2CB-044D-CE39-AF5D-7E2CC3265758}"/>
              </a:ext>
            </a:extLst>
          </p:cNvPr>
          <p:cNvPicPr>
            <a:picLocks noChangeAspect="1"/>
          </p:cNvPicPr>
          <p:nvPr/>
        </p:nvPicPr>
        <p:blipFill>
          <a:blip r:embed="rId9"/>
          <a:stretch>
            <a:fillRect/>
          </a:stretch>
        </p:blipFill>
        <p:spPr>
          <a:xfrm>
            <a:off x="96932" y="1752600"/>
            <a:ext cx="3192420" cy="4145211"/>
          </a:xfrm>
          <a:prstGeom prst="rect">
            <a:avLst/>
          </a:prstGeom>
          <a:ln w="25400">
            <a:solidFill>
              <a:srgbClr val="0D2240"/>
            </a:solidFill>
          </a:ln>
        </p:spPr>
      </p:pic>
      <p:pic>
        <p:nvPicPr>
          <p:cNvPr id="6" name="Picture 5">
            <a:extLst>
              <a:ext uri="{FF2B5EF4-FFF2-40B4-BE49-F238E27FC236}">
                <a16:creationId xmlns:a16="http://schemas.microsoft.com/office/drawing/2014/main" id="{58DBB03D-F37A-D727-E78C-95A34A73C0CB}"/>
              </a:ext>
            </a:extLst>
          </p:cNvPr>
          <p:cNvPicPr>
            <a:picLocks noChangeAspect="1"/>
          </p:cNvPicPr>
          <p:nvPr/>
        </p:nvPicPr>
        <p:blipFill>
          <a:blip r:embed="rId10"/>
          <a:stretch>
            <a:fillRect/>
          </a:stretch>
        </p:blipFill>
        <p:spPr>
          <a:xfrm>
            <a:off x="8146325" y="2703810"/>
            <a:ext cx="3819724" cy="2900539"/>
          </a:xfrm>
          <a:prstGeom prst="rect">
            <a:avLst/>
          </a:prstGeom>
        </p:spPr>
      </p:pic>
      <p:pic>
        <p:nvPicPr>
          <p:cNvPr id="10" name="Picture 9">
            <a:extLst>
              <a:ext uri="{FF2B5EF4-FFF2-40B4-BE49-F238E27FC236}">
                <a16:creationId xmlns:a16="http://schemas.microsoft.com/office/drawing/2014/main" id="{9AB07C3C-D2D9-815F-2115-A840966F79C3}"/>
              </a:ext>
            </a:extLst>
          </p:cNvPr>
          <p:cNvPicPr>
            <a:picLocks noChangeAspect="1"/>
          </p:cNvPicPr>
          <p:nvPr/>
        </p:nvPicPr>
        <p:blipFill>
          <a:blip r:embed="rId11"/>
          <a:stretch>
            <a:fillRect/>
          </a:stretch>
        </p:blipFill>
        <p:spPr>
          <a:xfrm>
            <a:off x="3581400" y="4190073"/>
            <a:ext cx="4419600" cy="2204030"/>
          </a:xfrm>
          <a:prstGeom prst="rect">
            <a:avLst/>
          </a:prstGeom>
          <a:ln w="25400">
            <a:solidFill>
              <a:srgbClr val="0D2240"/>
            </a:solidFill>
          </a:ln>
        </p:spPr>
      </p:pic>
    </p:spTree>
    <p:extLst>
      <p:ext uri="{BB962C8B-B14F-4D97-AF65-F5344CB8AC3E}">
        <p14:creationId xmlns:p14="http://schemas.microsoft.com/office/powerpoint/2010/main" val="98050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548660"/>
            <a:ext cx="3048000"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sv-SE" sz="6000" b="1">
                <a:solidFill>
                  <a:schemeClr val="bg1"/>
                </a:solidFill>
                <a:latin typeface="Arial" charset="0"/>
                <a:ea typeface="Arial" charset="0"/>
                <a:cs typeface="Arial" charset="0"/>
              </a:rPr>
              <a:t>Paus!</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Tree>
    <p:extLst>
      <p:ext uri="{BB962C8B-B14F-4D97-AF65-F5344CB8AC3E}">
        <p14:creationId xmlns:p14="http://schemas.microsoft.com/office/powerpoint/2010/main" val="3690919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400">
                <a:latin typeface="Arial" charset="0"/>
                <a:ea typeface="Arial" charset="0"/>
                <a:cs typeface="Arial" charset="0"/>
              </a:rPr>
              <a:t>Steg tre</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200" b="0" i="1">
                <a:latin typeface="Arial" charset="0"/>
                <a:ea typeface="Arial" charset="0"/>
                <a:cs typeface="Arial" charset="0"/>
              </a:rPr>
              <a:t>Sätt upp mål</a:t>
            </a:r>
          </a:p>
        </p:txBody>
      </p:sp>
    </p:spTree>
    <p:extLst>
      <p:ext uri="{BB962C8B-B14F-4D97-AF65-F5344CB8AC3E}">
        <p14:creationId xmlns:p14="http://schemas.microsoft.com/office/powerpoint/2010/main" val="3731926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sp>
        <p:nvSpPr>
          <p:cNvPr id="3" name="Headline">
            <a:extLst>
              <a:ext uri="{FF2B5EF4-FFF2-40B4-BE49-F238E27FC236}">
                <a16:creationId xmlns:a16="http://schemas.microsoft.com/office/drawing/2014/main" id="{3D068CE8-71DB-9C63-97D1-F475CA606F73}"/>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sv-SE" sz="1600">
                <a:solidFill>
                  <a:srgbClr val="EBB700"/>
                </a:solidFill>
                <a:latin typeface="Arial" panose="020B0604020202020204" pitchFamily="34" charset="0"/>
                <a:cs typeface="Arial" panose="020B0604020202020204" pitchFamily="34" charset="0"/>
              </a:rPr>
              <a:t>Sätt upp mål</a:t>
            </a: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grpSp>
        <p:nvGrpSpPr>
          <p:cNvPr id="5" name="Group 4">
            <a:extLst>
              <a:ext uri="{FF2B5EF4-FFF2-40B4-BE49-F238E27FC236}">
                <a16:creationId xmlns:a16="http://schemas.microsoft.com/office/drawing/2014/main" id="{30D18012-5375-AA1C-D96B-4366C8614C10}"/>
              </a:ext>
            </a:extLst>
          </p:cNvPr>
          <p:cNvGrpSpPr/>
          <p:nvPr/>
        </p:nvGrpSpPr>
        <p:grpSpPr>
          <a:xfrm>
            <a:off x="764914" y="1446755"/>
            <a:ext cx="1676516" cy="3883733"/>
            <a:chOff x="563385" y="1458067"/>
            <a:chExt cx="1676516" cy="3883733"/>
          </a:xfrm>
        </p:grpSpPr>
        <p:sp>
          <p:nvSpPr>
            <p:cNvPr id="11" name="Rectangle 14">
              <a:extLst>
                <a:ext uri="{FF2B5EF4-FFF2-40B4-BE49-F238E27FC236}">
                  <a16:creationId xmlns:a16="http://schemas.microsoft.com/office/drawing/2014/main" id="{3E360DE0-9230-EDB1-DD24-25FFD1DA5E64}"/>
                </a:ext>
              </a:extLst>
            </p:cNvPr>
            <p:cNvSpPr>
              <a:spLocks noChangeArrowheads="1"/>
            </p:cNvSpPr>
            <p:nvPr/>
          </p:nvSpPr>
          <p:spPr bwMode="auto">
            <a:xfrm>
              <a:off x="1150410" y="3626709"/>
              <a:ext cx="1089491" cy="307777"/>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sv-SE" sz="2000" b="1" dirty="0" err="1">
                  <a:solidFill>
                    <a:srgbClr val="F0C300"/>
                  </a:solidFill>
                  <a:latin typeface="Arial" panose="020B0604020202020204" pitchFamily="34" charset="0"/>
                  <a:ea typeface="Arial" charset="0"/>
                  <a:cs typeface="Arial" panose="020B0604020202020204" pitchFamily="34" charset="0"/>
                </a:rPr>
                <a:t>pecifikt</a:t>
              </a:r>
              <a:endParaRPr lang="sv-SE" sz="2000" b="1" dirty="0">
                <a:solidFill>
                  <a:srgbClr val="F0C300"/>
                </a:solidFill>
                <a:latin typeface="Arial" panose="020B0604020202020204" pitchFamily="34" charset="0"/>
                <a:ea typeface="Arial" charset="0"/>
                <a:cs typeface="Arial" panose="020B0604020202020204" pitchFamily="34" charset="0"/>
              </a:endParaRPr>
            </a:p>
          </p:txBody>
        </p:sp>
        <p:sp>
          <p:nvSpPr>
            <p:cNvPr id="12" name="Rectangle 21">
              <a:extLst>
                <a:ext uri="{FF2B5EF4-FFF2-40B4-BE49-F238E27FC236}">
                  <a16:creationId xmlns:a16="http://schemas.microsoft.com/office/drawing/2014/main" id="{A2FA8D0A-A90D-0F9B-84B4-B3641D7963A9}"/>
                </a:ext>
              </a:extLst>
            </p:cNvPr>
            <p:cNvSpPr>
              <a:spLocks noChangeArrowheads="1"/>
            </p:cNvSpPr>
            <p:nvPr/>
          </p:nvSpPr>
          <p:spPr bwMode="auto">
            <a:xfrm>
              <a:off x="725150" y="3369067"/>
              <a:ext cx="3431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sv-SE" sz="5400" dirty="0">
                  <a:solidFill>
                    <a:srgbClr val="F0C300"/>
                  </a:solidFill>
                  <a:latin typeface="Arial" panose="020B0604020202020204" pitchFamily="34" charset="0"/>
                  <a:ea typeface="Arial" charset="0"/>
                  <a:cs typeface="Arial" panose="020B0604020202020204" pitchFamily="34" charset="0"/>
                </a:rPr>
                <a:t>S</a:t>
              </a:r>
            </a:p>
          </p:txBody>
        </p:sp>
        <p:sp>
          <p:nvSpPr>
            <p:cNvPr id="13" name="Oval 8">
              <a:extLst>
                <a:ext uri="{FF2B5EF4-FFF2-40B4-BE49-F238E27FC236}">
                  <a16:creationId xmlns:a16="http://schemas.microsoft.com/office/drawing/2014/main" id="{18B97E00-B060-88AF-3DAA-B8147D4B672C}"/>
                </a:ext>
              </a:extLst>
            </p:cNvPr>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14" name="TextBox 93">
              <a:extLst>
                <a:ext uri="{FF2B5EF4-FFF2-40B4-BE49-F238E27FC236}">
                  <a16:creationId xmlns:a16="http://schemas.microsoft.com/office/drawing/2014/main" id="{F6A06171-9316-14AD-0969-59B7984BB286}"/>
                </a:ext>
              </a:extLst>
            </p:cNvPr>
            <p:cNvSpPr txBox="1">
              <a:spLocks noChangeArrowheads="1"/>
            </p:cNvSpPr>
            <p:nvPr/>
          </p:nvSpPr>
          <p:spPr bwMode="auto">
            <a:xfrm>
              <a:off x="570243" y="4326137"/>
              <a:ext cx="15544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sv-SE" sz="2000" dirty="0">
                  <a:solidFill>
                    <a:schemeClr val="bg1"/>
                  </a:solidFill>
                  <a:latin typeface="Arial" panose="020B0604020202020204" pitchFamily="34" charset="0"/>
                  <a:ea typeface="Arial" charset="0"/>
                  <a:cs typeface="Arial" panose="020B0604020202020204" pitchFamily="34" charset="0"/>
                </a:rPr>
                <a:t>Säkerställ att målet är tydligt</a:t>
              </a:r>
            </a:p>
          </p:txBody>
        </p:sp>
        <p:sp>
          <p:nvSpPr>
            <p:cNvPr id="15" name="TextBox 14">
              <a:extLst>
                <a:ext uri="{FF2B5EF4-FFF2-40B4-BE49-F238E27FC236}">
                  <a16:creationId xmlns:a16="http://schemas.microsoft.com/office/drawing/2014/main" id="{28C4044B-BD32-814A-756B-D45A884C41E4}"/>
                </a:ext>
              </a:extLst>
            </p:cNvPr>
            <p:cNvSpPr txBox="1"/>
            <p:nvPr/>
          </p:nvSpPr>
          <p:spPr>
            <a:xfrm>
              <a:off x="922466" y="1814587"/>
              <a:ext cx="838200" cy="769441"/>
            </a:xfrm>
            <a:prstGeom prst="rect">
              <a:avLst/>
            </a:prstGeom>
            <a:noFill/>
          </p:spPr>
          <p:txBody>
            <a:bodyPr wrap="square" rtlCol="0">
              <a:spAutoFit/>
            </a:bodyPr>
            <a:lstStyle/>
            <a:p>
              <a:pPr algn="ctr"/>
              <a:r>
                <a:rPr lang="sv-SE" sz="4400" b="1">
                  <a:solidFill>
                    <a:schemeClr val="bg1"/>
                  </a:solidFill>
                  <a:cs typeface="Arial" panose="020B0604020202020204" pitchFamily="34" charset="0"/>
                </a:rPr>
                <a:t>S</a:t>
              </a:r>
            </a:p>
          </p:txBody>
        </p:sp>
      </p:grpSp>
      <p:grpSp>
        <p:nvGrpSpPr>
          <p:cNvPr id="17" name="Group 16">
            <a:extLst>
              <a:ext uri="{FF2B5EF4-FFF2-40B4-BE49-F238E27FC236}">
                <a16:creationId xmlns:a16="http://schemas.microsoft.com/office/drawing/2014/main" id="{8E32CD95-4A57-C087-7EDD-88513640C9CD}"/>
              </a:ext>
            </a:extLst>
          </p:cNvPr>
          <p:cNvGrpSpPr/>
          <p:nvPr/>
        </p:nvGrpSpPr>
        <p:grpSpPr>
          <a:xfrm>
            <a:off x="2872100" y="1467800"/>
            <a:ext cx="1895637" cy="4083094"/>
            <a:chOff x="2670571" y="1479112"/>
            <a:chExt cx="1895637" cy="4083094"/>
          </a:xfrm>
        </p:grpSpPr>
        <p:sp>
          <p:nvSpPr>
            <p:cNvPr id="18" name="Rectangle 15">
              <a:extLst>
                <a:ext uri="{FF2B5EF4-FFF2-40B4-BE49-F238E27FC236}">
                  <a16:creationId xmlns:a16="http://schemas.microsoft.com/office/drawing/2014/main" id="{1D0D8155-DD73-D783-E14F-ACD9E2EC2446}"/>
                </a:ext>
              </a:extLst>
            </p:cNvPr>
            <p:cNvSpPr>
              <a:spLocks noChangeArrowheads="1"/>
            </p:cNvSpPr>
            <p:nvPr/>
          </p:nvSpPr>
          <p:spPr bwMode="auto">
            <a:xfrm>
              <a:off x="3250135" y="3620050"/>
              <a:ext cx="1197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sv-SE" sz="2000" b="1">
                  <a:solidFill>
                    <a:srgbClr val="F76639"/>
                  </a:solidFill>
                  <a:latin typeface="Arial" panose="020B0604020202020204" pitchFamily="34" charset="0"/>
                  <a:ea typeface="Arial" charset="0"/>
                  <a:cs typeface="Arial" panose="020B0604020202020204" pitchFamily="34" charset="0"/>
                </a:rPr>
                <a:t>ätbart</a:t>
              </a:r>
            </a:p>
          </p:txBody>
        </p:sp>
        <p:sp>
          <p:nvSpPr>
            <p:cNvPr id="19" name="Rectangle 21">
              <a:extLst>
                <a:ext uri="{FF2B5EF4-FFF2-40B4-BE49-F238E27FC236}">
                  <a16:creationId xmlns:a16="http://schemas.microsoft.com/office/drawing/2014/main" id="{6736689F-07F3-8DC5-3460-B146460F7F16}"/>
                </a:ext>
              </a:extLst>
            </p:cNvPr>
            <p:cNvSpPr>
              <a:spLocks noChangeArrowheads="1"/>
            </p:cNvSpPr>
            <p:nvPr/>
          </p:nvSpPr>
          <p:spPr bwMode="auto">
            <a:xfrm>
              <a:off x="2702892" y="3357677"/>
              <a:ext cx="5770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sv-SE" sz="5400">
                  <a:solidFill>
                    <a:srgbClr val="F76639"/>
                  </a:solidFill>
                  <a:latin typeface="Arial" panose="020B0604020202020204" pitchFamily="34" charset="0"/>
                  <a:ea typeface="Arial" charset="0"/>
                  <a:cs typeface="Arial" panose="020B0604020202020204" pitchFamily="34" charset="0"/>
                </a:rPr>
                <a:t>M</a:t>
              </a:r>
            </a:p>
          </p:txBody>
        </p:sp>
        <p:sp>
          <p:nvSpPr>
            <p:cNvPr id="20" name="Oval 9">
              <a:extLst>
                <a:ext uri="{FF2B5EF4-FFF2-40B4-BE49-F238E27FC236}">
                  <a16:creationId xmlns:a16="http://schemas.microsoft.com/office/drawing/2014/main" id="{47CFAC12-2AD7-A2F6-47E3-0BE551DC1E08}"/>
                </a:ext>
              </a:extLst>
            </p:cNvPr>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1" name="TextBox 20">
              <a:extLst>
                <a:ext uri="{FF2B5EF4-FFF2-40B4-BE49-F238E27FC236}">
                  <a16:creationId xmlns:a16="http://schemas.microsoft.com/office/drawing/2014/main" id="{EB5ACC76-AA8F-7C67-CFFC-43A7D109D1C7}"/>
                </a:ext>
              </a:extLst>
            </p:cNvPr>
            <p:cNvSpPr txBox="1"/>
            <p:nvPr/>
          </p:nvSpPr>
          <p:spPr>
            <a:xfrm>
              <a:off x="3272740" y="1840853"/>
              <a:ext cx="685800" cy="769441"/>
            </a:xfrm>
            <a:prstGeom prst="rect">
              <a:avLst/>
            </a:prstGeom>
            <a:noFill/>
          </p:spPr>
          <p:txBody>
            <a:bodyPr wrap="square" rtlCol="0">
              <a:spAutoFit/>
            </a:bodyPr>
            <a:lstStyle/>
            <a:p>
              <a:pPr algn="ctr"/>
              <a:r>
                <a:rPr lang="sv-SE" sz="4400" b="1">
                  <a:solidFill>
                    <a:schemeClr val="bg1"/>
                  </a:solidFill>
                  <a:cs typeface="Arial" panose="020B0604020202020204" pitchFamily="34" charset="0"/>
                </a:rPr>
                <a:t>M</a:t>
              </a:r>
            </a:p>
          </p:txBody>
        </p:sp>
        <p:sp>
          <p:nvSpPr>
            <p:cNvPr id="22" name="TextBox 93">
              <a:extLst>
                <a:ext uri="{FF2B5EF4-FFF2-40B4-BE49-F238E27FC236}">
                  <a16:creationId xmlns:a16="http://schemas.microsoft.com/office/drawing/2014/main" id="{63325D0A-75D8-DEA9-0786-12CA226130C2}"/>
                </a:ext>
              </a:extLst>
            </p:cNvPr>
            <p:cNvSpPr txBox="1">
              <a:spLocks noChangeArrowheads="1"/>
            </p:cNvSpPr>
            <p:nvPr/>
          </p:nvSpPr>
          <p:spPr bwMode="auto">
            <a:xfrm>
              <a:off x="2670571" y="4238767"/>
              <a:ext cx="1895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sv-SE" sz="2000" dirty="0">
                  <a:solidFill>
                    <a:schemeClr val="bg1"/>
                  </a:solidFill>
                  <a:latin typeface="Arial" panose="020B0604020202020204" pitchFamily="34" charset="0"/>
                  <a:ea typeface="Arial" charset="0"/>
                  <a:cs typeface="Arial" panose="020B0604020202020204" pitchFamily="34" charset="0"/>
                </a:rPr>
                <a:t>Mål och framsteg måste kunna mätas</a:t>
              </a:r>
            </a:p>
          </p:txBody>
        </p:sp>
      </p:grpSp>
      <p:grpSp>
        <p:nvGrpSpPr>
          <p:cNvPr id="23" name="Group 22">
            <a:extLst>
              <a:ext uri="{FF2B5EF4-FFF2-40B4-BE49-F238E27FC236}">
                <a16:creationId xmlns:a16="http://schemas.microsoft.com/office/drawing/2014/main" id="{9B55898F-CD3A-26D3-1DB4-0F6EA45F468A}"/>
              </a:ext>
            </a:extLst>
          </p:cNvPr>
          <p:cNvGrpSpPr/>
          <p:nvPr/>
        </p:nvGrpSpPr>
        <p:grpSpPr>
          <a:xfrm>
            <a:off x="5409305" y="1430713"/>
            <a:ext cx="2000600" cy="3894545"/>
            <a:chOff x="5207776" y="1442025"/>
            <a:chExt cx="2000600" cy="3894545"/>
          </a:xfrm>
        </p:grpSpPr>
        <p:sp>
          <p:nvSpPr>
            <p:cNvPr id="24" name="Rectangle 16">
              <a:extLst>
                <a:ext uri="{FF2B5EF4-FFF2-40B4-BE49-F238E27FC236}">
                  <a16:creationId xmlns:a16="http://schemas.microsoft.com/office/drawing/2014/main" id="{C01A89FC-D371-3537-1280-63BCA83A0113}"/>
                </a:ext>
              </a:extLst>
            </p:cNvPr>
            <p:cNvSpPr>
              <a:spLocks noChangeArrowheads="1"/>
            </p:cNvSpPr>
            <p:nvPr/>
          </p:nvSpPr>
          <p:spPr bwMode="auto">
            <a:xfrm>
              <a:off x="5661069" y="3544529"/>
              <a:ext cx="11253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sv-SE" sz="2000" b="1">
                  <a:solidFill>
                    <a:srgbClr val="732E81"/>
                  </a:solidFill>
                  <a:latin typeface="Arial" panose="020B0604020202020204" pitchFamily="34" charset="0"/>
                  <a:ea typeface="Arial" charset="0"/>
                  <a:cs typeface="Arial" panose="020B0604020202020204" pitchFamily="34" charset="0"/>
                </a:rPr>
                <a:t>åbart</a:t>
              </a:r>
            </a:p>
          </p:txBody>
        </p:sp>
        <p:sp>
          <p:nvSpPr>
            <p:cNvPr id="25" name="Rectangle 22">
              <a:extLst>
                <a:ext uri="{FF2B5EF4-FFF2-40B4-BE49-F238E27FC236}">
                  <a16:creationId xmlns:a16="http://schemas.microsoft.com/office/drawing/2014/main" id="{9960A480-8331-07B9-7A46-EEBD7DE54856}"/>
                </a:ext>
              </a:extLst>
            </p:cNvPr>
            <p:cNvSpPr>
              <a:spLocks noChangeArrowheads="1"/>
            </p:cNvSpPr>
            <p:nvPr/>
          </p:nvSpPr>
          <p:spPr bwMode="auto">
            <a:xfrm>
              <a:off x="5220285" y="3278220"/>
              <a:ext cx="500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sv-SE" sz="5400" b="1">
                  <a:solidFill>
                    <a:srgbClr val="732E81"/>
                  </a:solidFill>
                  <a:latin typeface="Arial" panose="020B0604020202020204" pitchFamily="34" charset="0"/>
                  <a:ea typeface="Arial" charset="0"/>
                  <a:cs typeface="Arial" panose="020B0604020202020204" pitchFamily="34" charset="0"/>
                </a:rPr>
                <a:t>N</a:t>
              </a:r>
            </a:p>
          </p:txBody>
        </p:sp>
        <p:sp>
          <p:nvSpPr>
            <p:cNvPr id="26" name="Oval 10">
              <a:extLst>
                <a:ext uri="{FF2B5EF4-FFF2-40B4-BE49-F238E27FC236}">
                  <a16:creationId xmlns:a16="http://schemas.microsoft.com/office/drawing/2014/main" id="{4066501B-49E3-F24E-BA2D-CCBEB3599261}"/>
                </a:ext>
              </a:extLst>
            </p:cNvPr>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27" name="TextBox 26">
              <a:extLst>
                <a:ext uri="{FF2B5EF4-FFF2-40B4-BE49-F238E27FC236}">
                  <a16:creationId xmlns:a16="http://schemas.microsoft.com/office/drawing/2014/main" id="{D53CE9EE-1D29-6AB3-8416-934365C0D748}"/>
                </a:ext>
              </a:extLst>
            </p:cNvPr>
            <p:cNvSpPr txBox="1"/>
            <p:nvPr/>
          </p:nvSpPr>
          <p:spPr>
            <a:xfrm>
              <a:off x="5575760" y="1810150"/>
              <a:ext cx="863121" cy="769441"/>
            </a:xfrm>
            <a:prstGeom prst="rect">
              <a:avLst/>
            </a:prstGeom>
            <a:noFill/>
          </p:spPr>
          <p:txBody>
            <a:bodyPr wrap="square" rtlCol="0">
              <a:spAutoFit/>
            </a:bodyPr>
            <a:lstStyle/>
            <a:p>
              <a:pPr algn="ctr"/>
              <a:r>
                <a:rPr lang="sv-SE" sz="4400" b="1">
                  <a:solidFill>
                    <a:schemeClr val="bg1"/>
                  </a:solidFill>
                  <a:cs typeface="Arial" panose="020B0604020202020204" pitchFamily="34" charset="0"/>
                </a:rPr>
                <a:t>N</a:t>
              </a:r>
            </a:p>
          </p:txBody>
        </p:sp>
        <p:sp>
          <p:nvSpPr>
            <p:cNvPr id="28" name="TextBox 93">
              <a:extLst>
                <a:ext uri="{FF2B5EF4-FFF2-40B4-BE49-F238E27FC236}">
                  <a16:creationId xmlns:a16="http://schemas.microsoft.com/office/drawing/2014/main" id="{D23C8418-909E-2062-9F4D-AD397E795E8E}"/>
                </a:ext>
              </a:extLst>
            </p:cNvPr>
            <p:cNvSpPr txBox="1">
              <a:spLocks noChangeArrowheads="1"/>
            </p:cNvSpPr>
            <p:nvPr/>
          </p:nvSpPr>
          <p:spPr bwMode="auto">
            <a:xfrm>
              <a:off x="5256379" y="4320907"/>
              <a:ext cx="19519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sv-SE" sz="2000" dirty="0">
                  <a:solidFill>
                    <a:schemeClr val="bg1"/>
                  </a:solidFill>
                  <a:latin typeface="Arial" panose="020B0604020202020204" pitchFamily="34" charset="0"/>
                  <a:ea typeface="Arial" charset="0"/>
                  <a:cs typeface="Arial" panose="020B0604020202020204" pitchFamily="34" charset="0"/>
                </a:rPr>
                <a:t>Varje mål måste vara nåbart</a:t>
              </a:r>
            </a:p>
          </p:txBody>
        </p:sp>
      </p:grpSp>
      <p:grpSp>
        <p:nvGrpSpPr>
          <p:cNvPr id="29" name="Group 28">
            <a:extLst>
              <a:ext uri="{FF2B5EF4-FFF2-40B4-BE49-F238E27FC236}">
                <a16:creationId xmlns:a16="http://schemas.microsoft.com/office/drawing/2014/main" id="{C9C6A347-9CB5-BA09-CC87-B38AE439AF5C}"/>
              </a:ext>
            </a:extLst>
          </p:cNvPr>
          <p:cNvGrpSpPr/>
          <p:nvPr/>
        </p:nvGrpSpPr>
        <p:grpSpPr>
          <a:xfrm>
            <a:off x="7857243" y="1446755"/>
            <a:ext cx="1895637" cy="4024780"/>
            <a:chOff x="7655714" y="1458067"/>
            <a:chExt cx="1895637" cy="4024780"/>
          </a:xfrm>
        </p:grpSpPr>
        <p:sp>
          <p:nvSpPr>
            <p:cNvPr id="30" name="Rectangle 17">
              <a:extLst>
                <a:ext uri="{FF2B5EF4-FFF2-40B4-BE49-F238E27FC236}">
                  <a16:creationId xmlns:a16="http://schemas.microsoft.com/office/drawing/2014/main" id="{A33D868C-7205-4622-B8FD-9DC7996EC25A}"/>
                </a:ext>
              </a:extLst>
            </p:cNvPr>
            <p:cNvSpPr>
              <a:spLocks noChangeArrowheads="1"/>
            </p:cNvSpPr>
            <p:nvPr/>
          </p:nvSpPr>
          <p:spPr bwMode="auto">
            <a:xfrm>
              <a:off x="8196222" y="3599899"/>
              <a:ext cx="867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sv-SE" sz="2000" b="1">
                  <a:solidFill>
                    <a:srgbClr val="407CCA"/>
                  </a:solidFill>
                  <a:latin typeface="Arial" panose="020B0604020202020204" pitchFamily="34" charset="0"/>
                  <a:ea typeface="Arial" charset="0"/>
                  <a:cs typeface="Arial" panose="020B0604020202020204" pitchFamily="34" charset="0"/>
                </a:rPr>
                <a:t>ealistiskt</a:t>
              </a:r>
            </a:p>
          </p:txBody>
        </p:sp>
        <p:sp>
          <p:nvSpPr>
            <p:cNvPr id="31" name="Rectangle 23">
              <a:extLst>
                <a:ext uri="{FF2B5EF4-FFF2-40B4-BE49-F238E27FC236}">
                  <a16:creationId xmlns:a16="http://schemas.microsoft.com/office/drawing/2014/main" id="{C29CEA1D-4966-4C26-95E4-543323401CA0}"/>
                </a:ext>
              </a:extLst>
            </p:cNvPr>
            <p:cNvSpPr>
              <a:spLocks noChangeArrowheads="1"/>
            </p:cNvSpPr>
            <p:nvPr/>
          </p:nvSpPr>
          <p:spPr bwMode="auto">
            <a:xfrm>
              <a:off x="7729270" y="3313696"/>
              <a:ext cx="3581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sv-SE" sz="5400" b="1">
                  <a:solidFill>
                    <a:srgbClr val="407CCA"/>
                  </a:solidFill>
                  <a:latin typeface="Arial" panose="020B0604020202020204" pitchFamily="34" charset="0"/>
                  <a:ea typeface="Arial" charset="0"/>
                  <a:cs typeface="Arial" panose="020B0604020202020204" pitchFamily="34" charset="0"/>
                </a:rPr>
                <a:t>R</a:t>
              </a:r>
            </a:p>
          </p:txBody>
        </p:sp>
        <p:sp>
          <p:nvSpPr>
            <p:cNvPr id="32" name="Oval 31">
              <a:extLst>
                <a:ext uri="{FF2B5EF4-FFF2-40B4-BE49-F238E27FC236}">
                  <a16:creationId xmlns:a16="http://schemas.microsoft.com/office/drawing/2014/main" id="{D95A2EEB-AAB6-9A23-185F-FD91439A453B}"/>
                </a:ext>
              </a:extLst>
            </p:cNvPr>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33" name="TextBox 32">
              <a:extLst>
                <a:ext uri="{FF2B5EF4-FFF2-40B4-BE49-F238E27FC236}">
                  <a16:creationId xmlns:a16="http://schemas.microsoft.com/office/drawing/2014/main" id="{89BC32D5-1AEF-A014-629A-B810EBC7A8E4}"/>
                </a:ext>
              </a:extLst>
            </p:cNvPr>
            <p:cNvSpPr txBox="1"/>
            <p:nvPr/>
          </p:nvSpPr>
          <p:spPr>
            <a:xfrm>
              <a:off x="8013853" y="1814585"/>
              <a:ext cx="838200" cy="769441"/>
            </a:xfrm>
            <a:prstGeom prst="rect">
              <a:avLst/>
            </a:prstGeom>
            <a:noFill/>
          </p:spPr>
          <p:txBody>
            <a:bodyPr wrap="square" rtlCol="0">
              <a:spAutoFit/>
            </a:bodyPr>
            <a:lstStyle/>
            <a:p>
              <a:pPr algn="ctr"/>
              <a:r>
                <a:rPr lang="sv-SE" sz="4400" b="1">
                  <a:solidFill>
                    <a:schemeClr val="bg1"/>
                  </a:solidFill>
                  <a:cs typeface="Arial" panose="020B0604020202020204" pitchFamily="34" charset="0"/>
                </a:rPr>
                <a:t>R</a:t>
              </a:r>
            </a:p>
          </p:txBody>
        </p:sp>
        <p:sp>
          <p:nvSpPr>
            <p:cNvPr id="34" name="TextBox 93">
              <a:extLst>
                <a:ext uri="{FF2B5EF4-FFF2-40B4-BE49-F238E27FC236}">
                  <a16:creationId xmlns:a16="http://schemas.microsoft.com/office/drawing/2014/main" id="{B31FAB5D-2F40-60C1-B064-8E59B6888E0F}"/>
                </a:ext>
              </a:extLst>
            </p:cNvPr>
            <p:cNvSpPr txBox="1">
              <a:spLocks noChangeArrowheads="1"/>
            </p:cNvSpPr>
            <p:nvPr/>
          </p:nvSpPr>
          <p:spPr bwMode="auto">
            <a:xfrm>
              <a:off x="7655714" y="4467184"/>
              <a:ext cx="18956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sv-SE" sz="2000" dirty="0">
                  <a:solidFill>
                    <a:schemeClr val="bg1"/>
                  </a:solidFill>
                  <a:latin typeface="Arial" panose="020B0604020202020204" pitchFamily="34" charset="0"/>
                  <a:ea typeface="Arial" charset="0"/>
                  <a:cs typeface="Arial" panose="020B0604020202020204" pitchFamily="34" charset="0"/>
                </a:rPr>
                <a:t>Utmanande men inte orealistiskt</a:t>
              </a:r>
            </a:p>
          </p:txBody>
        </p:sp>
      </p:grpSp>
      <p:grpSp>
        <p:nvGrpSpPr>
          <p:cNvPr id="35" name="Group 34">
            <a:extLst>
              <a:ext uri="{FF2B5EF4-FFF2-40B4-BE49-F238E27FC236}">
                <a16:creationId xmlns:a16="http://schemas.microsoft.com/office/drawing/2014/main" id="{751041C5-BF0B-579A-4244-09EFF373C33B}"/>
              </a:ext>
            </a:extLst>
          </p:cNvPr>
          <p:cNvGrpSpPr/>
          <p:nvPr/>
        </p:nvGrpSpPr>
        <p:grpSpPr>
          <a:xfrm>
            <a:off x="10209825" y="1467800"/>
            <a:ext cx="1902660" cy="3862688"/>
            <a:chOff x="10008296" y="1479112"/>
            <a:chExt cx="1902660" cy="3862688"/>
          </a:xfrm>
        </p:grpSpPr>
        <p:sp>
          <p:nvSpPr>
            <p:cNvPr id="36" name="Rectangle 18">
              <a:extLst>
                <a:ext uri="{FF2B5EF4-FFF2-40B4-BE49-F238E27FC236}">
                  <a16:creationId xmlns:a16="http://schemas.microsoft.com/office/drawing/2014/main" id="{BC2083DA-F811-4821-5C56-9436B6378EC2}"/>
                </a:ext>
              </a:extLst>
            </p:cNvPr>
            <p:cNvSpPr>
              <a:spLocks noChangeArrowheads="1"/>
            </p:cNvSpPr>
            <p:nvPr/>
          </p:nvSpPr>
          <p:spPr bwMode="auto">
            <a:xfrm>
              <a:off x="10325142" y="3620050"/>
              <a:ext cx="13256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sv-SE" sz="2000" b="1">
                  <a:solidFill>
                    <a:srgbClr val="00A869"/>
                  </a:solidFill>
                  <a:latin typeface="Arial" panose="020B0604020202020204" pitchFamily="34" charset="0"/>
                  <a:ea typeface="Arial" charset="0"/>
                  <a:cs typeface="Arial" panose="020B0604020202020204" pitchFamily="34" charset="0"/>
                </a:rPr>
                <a:t>idsbundet</a:t>
              </a:r>
            </a:p>
          </p:txBody>
        </p:sp>
        <p:sp>
          <p:nvSpPr>
            <p:cNvPr id="37" name="Rectangle 24">
              <a:extLst>
                <a:ext uri="{FF2B5EF4-FFF2-40B4-BE49-F238E27FC236}">
                  <a16:creationId xmlns:a16="http://schemas.microsoft.com/office/drawing/2014/main" id="{109762A3-EA62-957E-58C9-31045E1B478B}"/>
                </a:ext>
              </a:extLst>
            </p:cNvPr>
            <p:cNvSpPr>
              <a:spLocks noChangeArrowheads="1"/>
            </p:cNvSpPr>
            <p:nvPr/>
          </p:nvSpPr>
          <p:spPr bwMode="auto">
            <a:xfrm>
              <a:off x="10008296" y="3347516"/>
              <a:ext cx="4231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sv-SE" sz="5400">
                  <a:solidFill>
                    <a:srgbClr val="00A869"/>
                  </a:solidFill>
                  <a:latin typeface="Arial" panose="020B0604020202020204" pitchFamily="34" charset="0"/>
                  <a:ea typeface="Arial" charset="0"/>
                  <a:cs typeface="Arial" panose="020B0604020202020204" pitchFamily="34" charset="0"/>
                </a:rPr>
                <a:t>T</a:t>
              </a:r>
            </a:p>
          </p:txBody>
        </p:sp>
        <p:sp>
          <p:nvSpPr>
            <p:cNvPr id="38" name="Oval 37">
              <a:extLst>
                <a:ext uri="{FF2B5EF4-FFF2-40B4-BE49-F238E27FC236}">
                  <a16:creationId xmlns:a16="http://schemas.microsoft.com/office/drawing/2014/main" id="{D7684576-1232-5571-C8A1-F92A0C6FC3FC}"/>
                </a:ext>
              </a:extLst>
            </p:cNvPr>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a:latin typeface="Arial" charset="0"/>
                <a:ea typeface="Arial" charset="0"/>
                <a:cs typeface="Arial" charset="0"/>
              </a:endParaRPr>
            </a:p>
          </p:txBody>
        </p:sp>
        <p:sp>
          <p:nvSpPr>
            <p:cNvPr id="39" name="TextBox 38">
              <a:extLst>
                <a:ext uri="{FF2B5EF4-FFF2-40B4-BE49-F238E27FC236}">
                  <a16:creationId xmlns:a16="http://schemas.microsoft.com/office/drawing/2014/main" id="{3CB5ABA3-157F-B0EF-AD05-7473A8473296}"/>
                </a:ext>
              </a:extLst>
            </p:cNvPr>
            <p:cNvSpPr txBox="1"/>
            <p:nvPr/>
          </p:nvSpPr>
          <p:spPr>
            <a:xfrm>
              <a:off x="10366436" y="1814585"/>
              <a:ext cx="838200" cy="769441"/>
            </a:xfrm>
            <a:prstGeom prst="rect">
              <a:avLst/>
            </a:prstGeom>
            <a:noFill/>
          </p:spPr>
          <p:txBody>
            <a:bodyPr wrap="square" rtlCol="0">
              <a:spAutoFit/>
            </a:bodyPr>
            <a:lstStyle/>
            <a:p>
              <a:pPr algn="ctr"/>
              <a:r>
                <a:rPr lang="sv-SE" sz="4400" b="1">
                  <a:solidFill>
                    <a:schemeClr val="bg1"/>
                  </a:solidFill>
                  <a:cs typeface="Arial" panose="020B0604020202020204" pitchFamily="34" charset="0"/>
                </a:rPr>
                <a:t>T</a:t>
              </a:r>
            </a:p>
          </p:txBody>
        </p:sp>
        <p:sp>
          <p:nvSpPr>
            <p:cNvPr id="40" name="TextBox 93">
              <a:extLst>
                <a:ext uri="{FF2B5EF4-FFF2-40B4-BE49-F238E27FC236}">
                  <a16:creationId xmlns:a16="http://schemas.microsoft.com/office/drawing/2014/main" id="{ED7FD2EE-3B99-7AF4-354A-0772309C07E5}"/>
                </a:ext>
              </a:extLst>
            </p:cNvPr>
            <p:cNvSpPr txBox="1">
              <a:spLocks noChangeArrowheads="1"/>
            </p:cNvSpPr>
            <p:nvPr/>
          </p:nvSpPr>
          <p:spPr bwMode="auto">
            <a:xfrm>
              <a:off x="10015319" y="4326137"/>
              <a:ext cx="18956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sv-SE" sz="2000" dirty="0">
                  <a:solidFill>
                    <a:schemeClr val="bg1"/>
                  </a:solidFill>
                  <a:latin typeface="Arial" panose="020B0604020202020204" pitchFamily="34" charset="0"/>
                  <a:ea typeface="Arial" charset="0"/>
                  <a:cs typeface="Arial" panose="020B0604020202020204" pitchFamily="34" charset="0"/>
                </a:rPr>
                <a:t>Tidsbundet så att framsteg kan följas upp</a:t>
              </a:r>
            </a:p>
          </p:txBody>
        </p:sp>
      </p:grpSp>
    </p:spTree>
    <p:extLst>
      <p:ext uri="{BB962C8B-B14F-4D97-AF65-F5344CB8AC3E}">
        <p14:creationId xmlns:p14="http://schemas.microsoft.com/office/powerpoint/2010/main" val="30764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6" name="Graphic 2">
            <a:extLst>
              <a:ext uri="{FF2B5EF4-FFF2-40B4-BE49-F238E27FC236}">
                <a16:creationId xmlns:a16="http://schemas.microsoft.com/office/drawing/2014/main" id="{AFC93577-7AA7-B4F3-2E71-7EB0C04B4451}"/>
              </a:ext>
            </a:extLst>
          </p:cNvPr>
          <p:cNvSpPr/>
          <p:nvPr/>
        </p:nvSpPr>
        <p:spPr>
          <a:xfrm>
            <a:off x="8320517" y="152400"/>
            <a:ext cx="3871482" cy="6705600"/>
          </a:xfrm>
          <a:custGeom>
            <a:avLst/>
            <a:gdLst>
              <a:gd name="connsiteX0" fmla="*/ 0 w 3871482"/>
              <a:gd name="connsiteY0" fmla="*/ 6705600 h 6705600"/>
              <a:gd name="connsiteX1" fmla="*/ 3871483 w 3871482"/>
              <a:gd name="connsiteY1" fmla="*/ 0 h 6705600"/>
              <a:gd name="connsiteX2" fmla="*/ 3871483 w 3871482"/>
              <a:gd name="connsiteY2" fmla="*/ 6705600 h 6705600"/>
            </a:gdLst>
            <a:ahLst/>
            <a:cxnLst>
              <a:cxn ang="0">
                <a:pos x="connsiteX0" y="connsiteY0"/>
              </a:cxn>
              <a:cxn ang="0">
                <a:pos x="connsiteX1" y="connsiteY1"/>
              </a:cxn>
              <a:cxn ang="0">
                <a:pos x="connsiteX2" y="connsiteY2"/>
              </a:cxn>
            </a:cxnLst>
            <a:rect l="l" t="t" r="r" b="b"/>
            <a:pathLst>
              <a:path w="3871482" h="6705600">
                <a:moveTo>
                  <a:pt x="0" y="6705600"/>
                </a:moveTo>
                <a:lnTo>
                  <a:pt x="3871483" y="0"/>
                </a:lnTo>
                <a:lnTo>
                  <a:pt x="3871483" y="6705600"/>
                </a:lnTo>
                <a:close/>
              </a:path>
            </a:pathLst>
          </a:custGeom>
          <a:solidFill>
            <a:schemeClr val="bg1">
              <a:alpha val="3000"/>
            </a:schemeClr>
          </a:solidFill>
          <a:ln w="7761" cap="flat">
            <a:noFill/>
            <a:prstDash val="solid"/>
            <a:miter/>
          </a:ln>
        </p:spPr>
        <p:txBody>
          <a:bodyPr rtlCol="0" anchor="ctr"/>
          <a:lstStyle/>
          <a:p>
            <a:endParaRPr lang="en-US"/>
          </a:p>
        </p:txBody>
      </p:sp>
      <p:sp>
        <p:nvSpPr>
          <p:cNvPr id="15" name="Graphic 3">
            <a:extLst>
              <a:ext uri="{FF2B5EF4-FFF2-40B4-BE49-F238E27FC236}">
                <a16:creationId xmlns:a16="http://schemas.microsoft.com/office/drawing/2014/main" id="{05186FED-3062-F405-299A-202881559DE5}"/>
              </a:ext>
            </a:extLst>
          </p:cNvPr>
          <p:cNvSpPr/>
          <p:nvPr/>
        </p:nvSpPr>
        <p:spPr>
          <a:xfrm>
            <a:off x="9074702" y="1458686"/>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14" name="Graphic 4">
            <a:extLst>
              <a:ext uri="{FF2B5EF4-FFF2-40B4-BE49-F238E27FC236}">
                <a16:creationId xmlns:a16="http://schemas.microsoft.com/office/drawing/2014/main" id="{C1B54BBB-9FD7-8B29-48D1-5974C2D3AC30}"/>
              </a:ext>
            </a:extLst>
          </p:cNvPr>
          <p:cNvSpPr/>
          <p:nvPr/>
        </p:nvSpPr>
        <p:spPr>
          <a:xfrm>
            <a:off x="9813174" y="2737757"/>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13" name="Graphic 5">
            <a:extLst>
              <a:ext uri="{FF2B5EF4-FFF2-40B4-BE49-F238E27FC236}">
                <a16:creationId xmlns:a16="http://schemas.microsoft.com/office/drawing/2014/main" id="{B9A15A9D-34DC-E346-D746-D081109B7C21}"/>
              </a:ext>
            </a:extLst>
          </p:cNvPr>
          <p:cNvSpPr/>
          <p:nvPr/>
        </p:nvSpPr>
        <p:spPr>
          <a:xfrm rot="10800000">
            <a:off x="-1293" y="0"/>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a:p>
        </p:txBody>
      </p:sp>
      <p:sp>
        <p:nvSpPr>
          <p:cNvPr id="9" name="Graphic 6">
            <a:extLst>
              <a:ext uri="{FF2B5EF4-FFF2-40B4-BE49-F238E27FC236}">
                <a16:creationId xmlns:a16="http://schemas.microsoft.com/office/drawing/2014/main" id="{7876B912-A17B-16E4-5716-39C67D06DF3C}"/>
              </a:ext>
            </a:extLst>
          </p:cNvPr>
          <p:cNvSpPr/>
          <p:nvPr/>
        </p:nvSpPr>
        <p:spPr>
          <a:xfrm rot="10800000">
            <a:off x="-3" y="0"/>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a:p>
        </p:txBody>
      </p:sp>
      <p:sp>
        <p:nvSpPr>
          <p:cNvPr id="8" name="Page Number - White">
            <a:extLst>
              <a:ext uri="{FF2B5EF4-FFF2-40B4-BE49-F238E27FC236}">
                <a16:creationId xmlns:a16="http://schemas.microsoft.com/office/drawing/2014/main" id="{EAB69E6D-30C6-BEB6-72F9-55F0CF4FC0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10" name="Text Placeholder 8">
            <a:extLst>
              <a:ext uri="{FF2B5EF4-FFF2-40B4-BE49-F238E27FC236}">
                <a16:creationId xmlns:a16="http://schemas.microsoft.com/office/drawing/2014/main" id="{270FA5A7-644D-93C0-C7AE-16C8960C3577}"/>
              </a:ext>
            </a:extLst>
          </p:cNvPr>
          <p:cNvSpPr txBox="1">
            <a:spLocks/>
          </p:cNvSpPr>
          <p:nvPr/>
        </p:nvSpPr>
        <p:spPr>
          <a:xfrm>
            <a:off x="1976984" y="2075646"/>
            <a:ext cx="8328945" cy="4485043"/>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257300" lvl="1" indent="-342900">
              <a:spcAft>
                <a:spcPts val="3000"/>
              </a:spcAft>
              <a:buClr>
                <a:srgbClr val="EBB700"/>
              </a:buClr>
              <a:buSzPct val="50000"/>
              <a:buFont typeface="Lucida Grande" panose="020B0600040502020204" pitchFamily="34" charset="0"/>
              <a:buChar char="▶"/>
            </a:pPr>
            <a:r>
              <a:rPr lang="sv-SE" sz="2400">
                <a:solidFill>
                  <a:schemeClr val="bg1"/>
                </a:solidFill>
                <a:latin typeface="Arial" charset="0"/>
                <a:ea typeface="Arial" charset="0"/>
                <a:cs typeface="Arial" charset="0"/>
              </a:rPr>
              <a:t>Steg ett: Förstå processen</a:t>
            </a:r>
          </a:p>
          <a:p>
            <a:pPr marL="1257300" lvl="1" indent="-342900">
              <a:spcAft>
                <a:spcPts val="3000"/>
              </a:spcAft>
              <a:buClr>
                <a:srgbClr val="EBB700"/>
              </a:buClr>
              <a:buSzPct val="50000"/>
              <a:buFont typeface="Lucida Grande" panose="020B0600040502020204" pitchFamily="34" charset="0"/>
              <a:buChar char="▶"/>
            </a:pPr>
            <a:r>
              <a:rPr lang="sv-SE" sz="2400">
                <a:solidFill>
                  <a:schemeClr val="bg1"/>
                </a:solidFill>
                <a:latin typeface="Arial" charset="0"/>
                <a:ea typeface="Arial" charset="0"/>
                <a:cs typeface="Arial" charset="0"/>
              </a:rPr>
              <a:t>Steg två: Fastställa behov av förändring genom att göra viktiga bedömningar</a:t>
            </a:r>
          </a:p>
          <a:p>
            <a:pPr marL="1257300" lvl="1" indent="-342900">
              <a:spcAft>
                <a:spcPts val="3000"/>
              </a:spcAft>
              <a:buClr>
                <a:srgbClr val="EBB700"/>
              </a:buClr>
              <a:buSzPct val="50000"/>
              <a:buFont typeface="Lucida Grande" panose="020B0600040502020204" pitchFamily="34" charset="0"/>
              <a:buChar char="▶"/>
            </a:pPr>
            <a:r>
              <a:rPr lang="sv-SE" sz="2400">
                <a:solidFill>
                  <a:schemeClr val="bg1"/>
                </a:solidFill>
                <a:latin typeface="Arial" charset="0"/>
                <a:ea typeface="Arial" charset="0"/>
                <a:cs typeface="Arial" charset="0"/>
              </a:rPr>
              <a:t>Steg tre: Fastställa behov av förändring</a:t>
            </a:r>
          </a:p>
          <a:p>
            <a:pPr marL="1257300" lvl="1" indent="-342900">
              <a:spcAft>
                <a:spcPts val="3000"/>
              </a:spcAft>
              <a:buClr>
                <a:srgbClr val="EBB700"/>
              </a:buClr>
              <a:buSzPct val="50000"/>
              <a:buFont typeface="Lucida Grande" panose="020B0600040502020204" pitchFamily="34" charset="0"/>
              <a:buChar char="▶"/>
            </a:pPr>
            <a:r>
              <a:rPr lang="sv-SE" sz="2400">
                <a:solidFill>
                  <a:schemeClr val="bg1"/>
                </a:solidFill>
                <a:latin typeface="Arial" charset="0"/>
                <a:ea typeface="Arial" charset="0"/>
                <a:cs typeface="Arial" charset="0"/>
              </a:rPr>
              <a:t>Steg fyra: Skapa planer</a:t>
            </a:r>
          </a:p>
          <a:p>
            <a:pPr marL="1257300" lvl="1" indent="-342900">
              <a:spcAft>
                <a:spcPts val="3000"/>
              </a:spcAft>
              <a:buClr>
                <a:srgbClr val="EBB700"/>
              </a:buClr>
              <a:buSzPct val="50000"/>
              <a:buFont typeface="Lucida Grande" panose="020B0600040502020204" pitchFamily="34" charset="0"/>
              <a:buChar char="▶"/>
            </a:pPr>
            <a:r>
              <a:rPr lang="sv-SE" sz="2400">
                <a:solidFill>
                  <a:schemeClr val="bg1"/>
                </a:solidFill>
                <a:latin typeface="Arial" charset="0"/>
                <a:ea typeface="Arial" charset="0"/>
                <a:cs typeface="Arial" charset="0"/>
              </a:rPr>
              <a:t>Steg fem: Genomföra och upprätthålla förändring</a:t>
            </a:r>
          </a:p>
        </p:txBody>
      </p:sp>
      <p:sp>
        <p:nvSpPr>
          <p:cNvPr id="11" name="Yellow Bar">
            <a:extLst>
              <a:ext uri="{FF2B5EF4-FFF2-40B4-BE49-F238E27FC236}">
                <a16:creationId xmlns:a16="http://schemas.microsoft.com/office/drawing/2014/main" id="{CE8C223D-D21B-BF28-FB98-E272801AB929}"/>
              </a:ext>
            </a:extLst>
          </p:cNvPr>
          <p:cNvSpPr/>
          <p:nvPr/>
        </p:nvSpPr>
        <p:spPr>
          <a:xfrm>
            <a:off x="4632959" y="165853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09046" y="97549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sv-SE" sz="3200">
                <a:solidFill>
                  <a:schemeClr val="bg1"/>
                </a:solidFill>
                <a:latin typeface="Arial" panose="020B0604020202020204" pitchFamily="34" charset="0"/>
                <a:cs typeface="Arial" panose="020B0604020202020204" pitchFamily="34" charset="0"/>
              </a:rPr>
              <a:t>Fem steg</a:t>
            </a:r>
          </a:p>
        </p:txBody>
      </p:sp>
    </p:spTree>
    <p:extLst>
      <p:ext uri="{BB962C8B-B14F-4D97-AF65-F5344CB8AC3E}">
        <p14:creationId xmlns:p14="http://schemas.microsoft.com/office/powerpoint/2010/main" val="135112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057400"/>
            <a:ext cx="4419600"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sv-SE" sz="6000" b="1" dirty="0">
                <a:solidFill>
                  <a:schemeClr val="bg1"/>
                </a:solidFill>
                <a:latin typeface="Arial" charset="0"/>
                <a:ea typeface="Arial" charset="0"/>
                <a:cs typeface="Arial" charset="0"/>
              </a:rPr>
              <a:t>Grupp-diskussion</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Tree>
    <p:extLst>
      <p:ext uri="{BB962C8B-B14F-4D97-AF65-F5344CB8AC3E}">
        <p14:creationId xmlns:p14="http://schemas.microsoft.com/office/powerpoint/2010/main" val="3449059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55914" y="2293093"/>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400">
                <a:latin typeface="Arial" charset="0"/>
                <a:ea typeface="Arial" charset="0"/>
                <a:cs typeface="Arial" charset="0"/>
              </a:rPr>
              <a:t>Steg fyra</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12227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2" name="Text Placeholder 18">
            <a:extLst>
              <a:ext uri="{FF2B5EF4-FFF2-40B4-BE49-F238E27FC236}">
                <a16:creationId xmlns:a16="http://schemas.microsoft.com/office/drawing/2014/main" id="{BAF66967-A9DE-8304-4A25-69F203BE4DD9}"/>
              </a:ext>
            </a:extLst>
          </p:cNvPr>
          <p:cNvSpPr txBox="1">
            <a:spLocks/>
          </p:cNvSpPr>
          <p:nvPr/>
        </p:nvSpPr>
        <p:spPr>
          <a:xfrm>
            <a:off x="1866900" y="3429000"/>
            <a:ext cx="8458200" cy="2819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200" b="0" i="1">
                <a:latin typeface="Arial" charset="0"/>
                <a:ea typeface="Arial" charset="0"/>
                <a:cs typeface="Arial" charset="0"/>
              </a:rPr>
              <a:t>Skapa planer</a:t>
            </a:r>
          </a:p>
          <a:p>
            <a:endParaRPr lang="en-US" sz="1200" b="0" i="1" kern="0" dirty="0">
              <a:latin typeface="Arial" charset="0"/>
              <a:ea typeface="Arial" charset="0"/>
              <a:cs typeface="Arial" charset="0"/>
            </a:endParaRPr>
          </a:p>
          <a:p>
            <a:pPr marL="1714465" lvl="3" indent="-342900" algn="l">
              <a:buFont typeface="Wingdings" panose="05000000000000000000" pitchFamily="2" charset="2"/>
              <a:buChar char="v"/>
            </a:pPr>
            <a:r>
              <a:rPr lang="sv-SE" sz="2400" b="0" i="1">
                <a:solidFill>
                  <a:schemeClr val="bg1"/>
                </a:solidFill>
                <a:latin typeface="Arial" charset="0"/>
                <a:ea typeface="Arial" charset="0"/>
                <a:cs typeface="Arial" charset="0"/>
              </a:rPr>
              <a:t>Fastställ långa och korta prioriteringar</a:t>
            </a:r>
          </a:p>
          <a:p>
            <a:pPr marL="1714465" lvl="3" indent="-342900" algn="l">
              <a:buFont typeface="Wingdings" panose="05000000000000000000" pitchFamily="2" charset="2"/>
              <a:buChar char="v"/>
            </a:pPr>
            <a:r>
              <a:rPr lang="sv-SE" sz="2400" b="0" i="1">
                <a:solidFill>
                  <a:schemeClr val="bg1"/>
                </a:solidFill>
                <a:latin typeface="Arial" charset="0"/>
                <a:ea typeface="Arial" charset="0"/>
                <a:cs typeface="Arial" charset="0"/>
              </a:rPr>
              <a:t>Fördela mål till kommittéer</a:t>
            </a:r>
          </a:p>
          <a:p>
            <a:pPr lvl="3" algn="l"/>
            <a:endParaRPr lang="en-US" sz="800" b="0" i="1" kern="0" dirty="0">
              <a:solidFill>
                <a:schemeClr val="bg1"/>
              </a:solidFill>
              <a:latin typeface="Arial" charset="0"/>
              <a:ea typeface="Arial" charset="0"/>
              <a:cs typeface="Arial" charset="0"/>
            </a:endParaRPr>
          </a:p>
          <a:p>
            <a:pPr marL="1714465" lvl="3" indent="-342900" algn="l">
              <a:spcBef>
                <a:spcPts val="0"/>
              </a:spcBef>
              <a:buFont typeface="Wingdings" panose="05000000000000000000" pitchFamily="2" charset="2"/>
              <a:buChar char="v"/>
            </a:pPr>
            <a:r>
              <a:rPr lang="sv-SE" sz="2400" b="0" i="1">
                <a:solidFill>
                  <a:schemeClr val="bg1"/>
                </a:solidFill>
                <a:latin typeface="Arial" charset="0"/>
                <a:ea typeface="Arial" charset="0"/>
                <a:cs typeface="Arial" charset="0"/>
              </a:rPr>
              <a:t>Uppmuntra alla klubbmedlemmar att </a:t>
            </a:r>
          </a:p>
          <a:p>
            <a:pPr lvl="3" algn="l">
              <a:spcBef>
                <a:spcPts val="0"/>
              </a:spcBef>
            </a:pPr>
            <a:r>
              <a:rPr lang="sv-SE" sz="2400" i="1">
                <a:solidFill>
                  <a:schemeClr val="bg1"/>
                </a:solidFill>
                <a:latin typeface="Arial" charset="0"/>
                <a:ea typeface="Arial" charset="0"/>
                <a:cs typeface="Arial" charset="0"/>
              </a:rPr>
              <a:t>    </a:t>
            </a:r>
            <a:r>
              <a:rPr lang="sv-SE" sz="2400" b="0" i="1">
                <a:solidFill>
                  <a:schemeClr val="bg1"/>
                </a:solidFill>
                <a:latin typeface="Arial" charset="0"/>
                <a:ea typeface="Arial" charset="0"/>
                <a:cs typeface="Arial" charset="0"/>
              </a:rPr>
              <a:t>vara involverade i lösningar</a:t>
            </a:r>
          </a:p>
        </p:txBody>
      </p:sp>
    </p:spTree>
    <p:extLst>
      <p:ext uri="{BB962C8B-B14F-4D97-AF65-F5344CB8AC3E}">
        <p14:creationId xmlns:p14="http://schemas.microsoft.com/office/powerpoint/2010/main" val="3882816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sz="3000" dirty="0">
                <a:solidFill>
                  <a:srgbClr val="00338D"/>
                </a:solidFill>
              </a:rPr>
              <a:t>Använd dessa verktyg för att förbereda och planera förändring!</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4" name="Picture 3">
            <a:extLst>
              <a:ext uri="{FF2B5EF4-FFF2-40B4-BE49-F238E27FC236}">
                <a16:creationId xmlns:a16="http://schemas.microsoft.com/office/drawing/2014/main" id="{D14B79D6-B84B-9592-E04E-90D23FA57FB9}"/>
              </a:ext>
            </a:extLst>
          </p:cNvPr>
          <p:cNvPicPr>
            <a:picLocks noChangeAspect="1"/>
          </p:cNvPicPr>
          <p:nvPr/>
        </p:nvPicPr>
        <p:blipFill>
          <a:blip r:embed="rId3"/>
          <a:stretch>
            <a:fillRect/>
          </a:stretch>
        </p:blipFill>
        <p:spPr>
          <a:xfrm>
            <a:off x="274820" y="1763486"/>
            <a:ext cx="3537869" cy="4647634"/>
          </a:xfrm>
          <a:prstGeom prst="rect">
            <a:avLst/>
          </a:prstGeom>
          <a:ln>
            <a:solidFill>
              <a:srgbClr val="0D2240"/>
            </a:solidFill>
          </a:ln>
        </p:spPr>
      </p:pic>
      <p:pic>
        <p:nvPicPr>
          <p:cNvPr id="12" name="Picture 11">
            <a:extLst>
              <a:ext uri="{FF2B5EF4-FFF2-40B4-BE49-F238E27FC236}">
                <a16:creationId xmlns:a16="http://schemas.microsoft.com/office/drawing/2014/main" id="{5DE612A7-D17B-04B7-3DED-D51776A322BD}"/>
              </a:ext>
            </a:extLst>
          </p:cNvPr>
          <p:cNvPicPr>
            <a:picLocks noChangeAspect="1"/>
          </p:cNvPicPr>
          <p:nvPr/>
        </p:nvPicPr>
        <p:blipFill>
          <a:blip r:embed="rId4"/>
          <a:stretch>
            <a:fillRect/>
          </a:stretch>
        </p:blipFill>
        <p:spPr>
          <a:xfrm>
            <a:off x="4366804" y="1763486"/>
            <a:ext cx="3593856" cy="4647634"/>
          </a:xfrm>
          <a:prstGeom prst="rect">
            <a:avLst/>
          </a:prstGeom>
          <a:ln>
            <a:solidFill>
              <a:srgbClr val="0D2240"/>
            </a:solidFill>
          </a:ln>
        </p:spPr>
      </p:pic>
      <p:pic>
        <p:nvPicPr>
          <p:cNvPr id="14" name="Picture 13">
            <a:extLst>
              <a:ext uri="{FF2B5EF4-FFF2-40B4-BE49-F238E27FC236}">
                <a16:creationId xmlns:a16="http://schemas.microsoft.com/office/drawing/2014/main" id="{7B6D96F2-B8C3-DD91-7B51-C9E974F51075}"/>
              </a:ext>
            </a:extLst>
          </p:cNvPr>
          <p:cNvPicPr>
            <a:picLocks noChangeAspect="1"/>
          </p:cNvPicPr>
          <p:nvPr/>
        </p:nvPicPr>
        <p:blipFill>
          <a:blip r:embed="rId5"/>
          <a:stretch>
            <a:fillRect/>
          </a:stretch>
        </p:blipFill>
        <p:spPr>
          <a:xfrm>
            <a:off x="8242841" y="1763486"/>
            <a:ext cx="3568159" cy="4647634"/>
          </a:xfrm>
          <a:prstGeom prst="rect">
            <a:avLst/>
          </a:prstGeom>
          <a:ln>
            <a:solidFill>
              <a:srgbClr val="0D2240"/>
            </a:solidFill>
          </a:ln>
        </p:spPr>
      </p:pic>
    </p:spTree>
    <p:extLst>
      <p:ext uri="{BB962C8B-B14F-4D97-AF65-F5344CB8AC3E}">
        <p14:creationId xmlns:p14="http://schemas.microsoft.com/office/powerpoint/2010/main" val="1105922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057400"/>
            <a:ext cx="4419600"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sv-SE" sz="6000" b="1" dirty="0">
                <a:solidFill>
                  <a:schemeClr val="bg1"/>
                </a:solidFill>
                <a:latin typeface="Arial" charset="0"/>
                <a:ea typeface="Arial" charset="0"/>
                <a:cs typeface="Arial" charset="0"/>
              </a:rPr>
              <a:t>Grupp-diskussion</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sv-SE">
                <a:latin typeface="Arial" charset="0"/>
                <a:ea typeface="Arial" charset="0"/>
                <a:cs typeface="Arial" charset="0"/>
              </a:rPr>
              <a:t> </a:t>
            </a:r>
          </a:p>
        </p:txBody>
      </p:sp>
    </p:spTree>
    <p:extLst>
      <p:ext uri="{BB962C8B-B14F-4D97-AF65-F5344CB8AC3E}">
        <p14:creationId xmlns:p14="http://schemas.microsoft.com/office/powerpoint/2010/main" val="564186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400">
                <a:latin typeface="Arial" charset="0"/>
                <a:ea typeface="Arial" charset="0"/>
                <a:cs typeface="Arial" charset="0"/>
              </a:rPr>
              <a:t>Steg fem</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209800" y="3704859"/>
            <a:ext cx="7731086"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200" b="0" i="1" dirty="0">
                <a:latin typeface="Arial" charset="0"/>
                <a:ea typeface="Arial" charset="0"/>
                <a:cs typeface="Arial" charset="0"/>
              </a:rPr>
              <a:t>Genomföra och upprätthålla förändring</a:t>
            </a:r>
          </a:p>
        </p:txBody>
      </p:sp>
    </p:spTree>
    <p:extLst>
      <p:ext uri="{BB962C8B-B14F-4D97-AF65-F5344CB8AC3E}">
        <p14:creationId xmlns:p14="http://schemas.microsoft.com/office/powerpoint/2010/main" val="2362022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Headline">
            <a:extLst>
              <a:ext uri="{FF2B5EF4-FFF2-40B4-BE49-F238E27FC236}">
                <a16:creationId xmlns:a16="http://schemas.microsoft.com/office/drawing/2014/main" id="{96A58171-B0F0-60D9-CCB2-2F7865E3A264}"/>
              </a:ext>
            </a:extLst>
          </p:cNvPr>
          <p:cNvSpPr txBox="1">
            <a:spLocks/>
          </p:cNvSpPr>
          <p:nvPr/>
        </p:nvSpPr>
        <p:spPr>
          <a:xfrm>
            <a:off x="438822" y="1081585"/>
            <a:ext cx="11676978"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sz="3000" dirty="0">
                <a:solidFill>
                  <a:schemeClr val="bg1"/>
                </a:solidFill>
              </a:rPr>
              <a:t>Använd dessa verktyg för att förbereda och planera förändring!</a:t>
            </a:r>
          </a:p>
        </p:txBody>
      </p:sp>
      <p:sp>
        <p:nvSpPr>
          <p:cNvPr id="8" name="Yellow Bar">
            <a:extLst>
              <a:ext uri="{FF2B5EF4-FFF2-40B4-BE49-F238E27FC236}">
                <a16:creationId xmlns:a16="http://schemas.microsoft.com/office/drawing/2014/main" id="{B37D9E3D-DF9C-E487-1154-7D80CB749697}"/>
              </a:ext>
            </a:extLst>
          </p:cNvPr>
          <p:cNvSpPr/>
          <p:nvPr/>
        </p:nvSpPr>
        <p:spPr>
          <a:xfrm>
            <a:off x="533400" y="171337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9" name="TextBox 8">
            <a:extLst>
              <a:ext uri="{FF2B5EF4-FFF2-40B4-BE49-F238E27FC236}">
                <a16:creationId xmlns:a16="http://schemas.microsoft.com/office/drawing/2014/main" id="{B6320DA9-9D03-579C-FC26-A296BB9B83B7}"/>
              </a:ext>
            </a:extLst>
          </p:cNvPr>
          <p:cNvSpPr txBox="1"/>
          <p:nvPr/>
        </p:nvSpPr>
        <p:spPr>
          <a:xfrm>
            <a:off x="2733290" y="1955277"/>
            <a:ext cx="7848600" cy="4445448"/>
          </a:xfrm>
          <a:prstGeom prst="rect">
            <a:avLst/>
          </a:prstGeom>
          <a:noFill/>
        </p:spPr>
        <p:txBody>
          <a:bodyPr wrap="square" rtlCol="0">
            <a:spAutoFit/>
          </a:bodyPr>
          <a:lstStyle/>
          <a:p>
            <a:r>
              <a:rPr lang="sv-SE" sz="2400" b="1" i="1">
                <a:solidFill>
                  <a:schemeClr val="bg2"/>
                </a:solidFill>
                <a:cs typeface="Arial" panose="020B0604020202020204" pitchFamily="34" charset="0"/>
              </a:rPr>
              <a:t>Genomföra förändring</a:t>
            </a:r>
          </a:p>
          <a:p>
            <a:endParaRPr lang="en-US" sz="2400" b="1" i="1" dirty="0">
              <a:solidFill>
                <a:schemeClr val="bg1"/>
              </a:solidFill>
              <a:cs typeface="Arial" panose="020B0604020202020204" pitchFamily="34" charset="0"/>
            </a:endParaRPr>
          </a:p>
          <a:p>
            <a:pPr marL="285750" indent="-285750">
              <a:lnSpc>
                <a:spcPct val="114000"/>
              </a:lnSpc>
              <a:buFont typeface="Arial" panose="020B0604020202020204" pitchFamily="34" charset="0"/>
              <a:buChar char="•"/>
            </a:pPr>
            <a:r>
              <a:rPr lang="sv-SE" sz="2400">
                <a:solidFill>
                  <a:schemeClr val="bg1"/>
                </a:solidFill>
                <a:cs typeface="Arial" panose="020B0604020202020204" pitchFamily="34" charset="0"/>
              </a:rPr>
              <a:t>Följ upp prestationer</a:t>
            </a:r>
          </a:p>
          <a:p>
            <a:pPr marL="285750" indent="-285750">
              <a:lnSpc>
                <a:spcPct val="114000"/>
              </a:lnSpc>
              <a:buFont typeface="Arial" panose="020B0604020202020204" pitchFamily="34" charset="0"/>
              <a:buChar char="•"/>
            </a:pPr>
            <a:endParaRPr lang="en-US" sz="1000" dirty="0">
              <a:solidFill>
                <a:schemeClr val="bg1"/>
              </a:solidFill>
              <a:cs typeface="Arial" panose="020B0604020202020204" pitchFamily="34" charset="0"/>
            </a:endParaRPr>
          </a:p>
          <a:p>
            <a:pPr marL="285750" indent="-285750">
              <a:lnSpc>
                <a:spcPct val="114000"/>
              </a:lnSpc>
              <a:buFont typeface="Arial" panose="020B0604020202020204" pitchFamily="34" charset="0"/>
              <a:buChar char="•"/>
            </a:pPr>
            <a:r>
              <a:rPr lang="sv-SE" sz="2400">
                <a:solidFill>
                  <a:schemeClr val="bg1"/>
                </a:solidFill>
                <a:cs typeface="Arial" panose="020B0604020202020204" pitchFamily="34" charset="0"/>
              </a:rPr>
              <a:t>Ha en överenskommen tidsplan för uppföljning</a:t>
            </a:r>
          </a:p>
          <a:p>
            <a:pPr marL="285750" indent="-285750">
              <a:lnSpc>
                <a:spcPct val="114000"/>
              </a:lnSpc>
              <a:buFont typeface="Arial" panose="020B0604020202020204" pitchFamily="34" charset="0"/>
              <a:buChar char="•"/>
            </a:pPr>
            <a:endParaRPr lang="en-US" sz="1000" dirty="0">
              <a:solidFill>
                <a:schemeClr val="bg1"/>
              </a:solidFill>
              <a:cs typeface="Arial" panose="020B0604020202020204" pitchFamily="34" charset="0"/>
            </a:endParaRPr>
          </a:p>
          <a:p>
            <a:pPr marL="285750" indent="-285750">
              <a:lnSpc>
                <a:spcPct val="114000"/>
              </a:lnSpc>
              <a:buFont typeface="Arial" panose="020B0604020202020204" pitchFamily="34" charset="0"/>
              <a:buChar char="•"/>
            </a:pPr>
            <a:r>
              <a:rPr lang="sv-SE" sz="2400">
                <a:solidFill>
                  <a:schemeClr val="bg1"/>
                </a:solidFill>
                <a:cs typeface="Arial" panose="020B0604020202020204" pitchFamily="34" charset="0"/>
              </a:rPr>
              <a:t>Rapportera till klubben till dess att målet har uppnåtts</a:t>
            </a:r>
          </a:p>
          <a:p>
            <a:pPr marL="285750" indent="-285750">
              <a:buFont typeface="Arial" panose="020B0604020202020204" pitchFamily="34" charset="0"/>
              <a:buChar char="•"/>
            </a:pPr>
            <a:endParaRPr lang="en-US" sz="2400" b="1" i="1" dirty="0">
              <a:solidFill>
                <a:schemeClr val="tx1">
                  <a:lumMod val="65000"/>
                  <a:lumOff val="35000"/>
                </a:schemeClr>
              </a:solidFill>
              <a:latin typeface="Calibri Light" panose="020F0302020204030204" pitchFamily="34" charset="0"/>
              <a:cs typeface="Calibri Light" panose="020F0302020204030204" pitchFamily="34" charset="0"/>
            </a:endParaRPr>
          </a:p>
          <a:p>
            <a:r>
              <a:rPr lang="sv-SE" sz="2400" b="1" i="1">
                <a:solidFill>
                  <a:schemeClr val="bg2"/>
                </a:solidFill>
                <a:cs typeface="Arial" panose="020B0604020202020204" pitchFamily="34" charset="0"/>
              </a:rPr>
              <a:t>Upprätthålla förändring</a:t>
            </a:r>
          </a:p>
          <a:p>
            <a:endParaRPr lang="en-US" sz="2400" b="1" i="1" dirty="0">
              <a:solidFill>
                <a:schemeClr val="bg1"/>
              </a:solidFill>
              <a:cs typeface="Arial" panose="020B0604020202020204" pitchFamily="34" charset="0"/>
            </a:endParaRPr>
          </a:p>
          <a:p>
            <a:pPr marL="285750" indent="-285750">
              <a:buFont typeface="Arial" panose="020B0604020202020204" pitchFamily="34" charset="0"/>
              <a:buChar char="•"/>
            </a:pPr>
            <a:r>
              <a:rPr lang="sv-SE" sz="2400">
                <a:solidFill>
                  <a:schemeClr val="bg1"/>
                </a:solidFill>
                <a:cs typeface="Arial" panose="020B0604020202020204" pitchFamily="34" charset="0"/>
              </a:rPr>
              <a:t>Förändring resulterar i mer förändring</a:t>
            </a:r>
          </a:p>
          <a:p>
            <a:pPr marL="285750" indent="-285750">
              <a:buFont typeface="Arial" panose="020B0604020202020204" pitchFamily="34" charset="0"/>
              <a:buChar char="•"/>
            </a:pPr>
            <a:endParaRPr lang="en-US" sz="1000" dirty="0">
              <a:solidFill>
                <a:schemeClr val="bg1"/>
              </a:solidFill>
              <a:cs typeface="Arial" panose="020B0604020202020204" pitchFamily="34" charset="0"/>
            </a:endParaRPr>
          </a:p>
          <a:p>
            <a:pPr marL="285750" indent="-285750">
              <a:buFont typeface="Arial" panose="020B0604020202020204" pitchFamily="34" charset="0"/>
              <a:buChar char="•"/>
            </a:pPr>
            <a:r>
              <a:rPr lang="sv-SE" sz="2400">
                <a:solidFill>
                  <a:schemeClr val="bg1"/>
                </a:solidFill>
                <a:cs typeface="Arial" panose="020B0604020202020204" pitchFamily="34" charset="0"/>
              </a:rPr>
              <a:t>Sök efter nya möjligheter</a:t>
            </a:r>
          </a:p>
        </p:txBody>
      </p:sp>
    </p:spTree>
    <p:extLst>
      <p:ext uri="{BB962C8B-B14F-4D97-AF65-F5344CB8AC3E}">
        <p14:creationId xmlns:p14="http://schemas.microsoft.com/office/powerpoint/2010/main" val="760346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sz="3400">
                <a:solidFill>
                  <a:srgbClr val="00338D"/>
                </a:solidFill>
              </a:rPr>
              <a:t>Verktyg och resurser</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4" name="TextBox 3">
            <a:extLst>
              <a:ext uri="{FF2B5EF4-FFF2-40B4-BE49-F238E27FC236}">
                <a16:creationId xmlns:a16="http://schemas.microsoft.com/office/drawing/2014/main" id="{0A0CCE9F-579B-48C1-BB61-0A5AD3764992}"/>
              </a:ext>
            </a:extLst>
          </p:cNvPr>
          <p:cNvSpPr txBox="1"/>
          <p:nvPr/>
        </p:nvSpPr>
        <p:spPr>
          <a:xfrm>
            <a:off x="2209800" y="1661248"/>
            <a:ext cx="9372600" cy="2677656"/>
          </a:xfrm>
          <a:prstGeom prst="rect">
            <a:avLst/>
          </a:prstGeom>
          <a:noFill/>
        </p:spPr>
        <p:txBody>
          <a:bodyPr wrap="square" rtlCol="0">
            <a:spAutoFit/>
          </a:bodyPr>
          <a:lstStyle/>
          <a:p>
            <a:r>
              <a:rPr lang="sv-SE" sz="2400">
                <a:solidFill>
                  <a:srgbClr val="0D2240"/>
                </a:solidFill>
              </a:rPr>
              <a:t>Webbplats:</a:t>
            </a:r>
          </a:p>
          <a:p>
            <a:r>
              <a:rPr lang="sv-SE" sz="2400">
                <a:solidFill>
                  <a:srgbClr val="0D2240"/>
                </a:solidFill>
                <a:ea typeface="Arial"/>
                <a:cs typeface="Arial" panose="020B0604020202020204" pitchFamily="34" charset="0"/>
                <a:sym typeface="HelveticaNeueLT Std Lt"/>
                <a:hlinkClick r:id="rId3">
                  <a:extLst>
                    <a:ext uri="{A12FA001-AC4F-418D-AE19-62706E023703}">
                      <ahyp:hlinkClr xmlns:ahyp="http://schemas.microsoft.com/office/drawing/2018/hyperlinkcolor" val="tx"/>
                    </a:ext>
                  </a:extLst>
                </a:hlinkClick>
              </a:rPr>
              <a:t>https://www.lionsclubs.org/sv/resources-for-members/resource-center/improving-club-quality</a:t>
            </a:r>
            <a:r>
              <a:rPr lang="sv-SE" sz="2400">
                <a:solidFill>
                  <a:srgbClr val="0D2240"/>
                </a:solidFill>
                <a:ea typeface="Arial"/>
                <a:cs typeface="Arial" panose="020B0604020202020204" pitchFamily="34" charset="0"/>
                <a:sym typeface="HelveticaNeueLT Std Lt"/>
              </a:rPr>
              <a:t> </a:t>
            </a:r>
          </a:p>
          <a:p>
            <a:endParaRPr lang="en-US" sz="2400" kern="0" dirty="0">
              <a:solidFill>
                <a:srgbClr val="0D2240"/>
              </a:solidFill>
              <a:ea typeface="Arial"/>
              <a:cs typeface="Arial" panose="020B0604020202020204" pitchFamily="34" charset="0"/>
              <a:sym typeface="HelveticaNeueLT Std Lt"/>
            </a:endParaRPr>
          </a:p>
          <a:p>
            <a:r>
              <a:rPr lang="sv-SE" sz="2400">
                <a:solidFill>
                  <a:srgbClr val="0D2240"/>
                </a:solidFill>
              </a:rPr>
              <a:t>Facebookgrupp: </a:t>
            </a:r>
          </a:p>
          <a:p>
            <a:r>
              <a:rPr lang="sv-SE" sz="2400">
                <a:solidFill>
                  <a:srgbClr val="0D2240"/>
                </a:solidFill>
                <a:hlinkClick r:id="rId4">
                  <a:extLst>
                    <a:ext uri="{A12FA001-AC4F-418D-AE19-62706E023703}">
                      <ahyp:hlinkClr xmlns:ahyp="http://schemas.microsoft.com/office/drawing/2018/hyperlinkcolor" val="tx"/>
                    </a:ext>
                  </a:extLst>
                </a:hlinkClick>
              </a:rPr>
              <a:t>https://www.facebook.com/groups/317754885360703/</a:t>
            </a:r>
            <a:r>
              <a:rPr lang="sv-SE" sz="2400">
                <a:solidFill>
                  <a:srgbClr val="0D2240"/>
                </a:solidFill>
              </a:rPr>
              <a:t> </a:t>
            </a:r>
          </a:p>
          <a:p>
            <a:endParaRPr lang="en-US" sz="2400" dirty="0">
              <a:solidFill>
                <a:srgbClr val="0D2240"/>
              </a:solidFill>
            </a:endParaRPr>
          </a:p>
        </p:txBody>
      </p:sp>
      <p:sp>
        <p:nvSpPr>
          <p:cNvPr id="15" name="TextBox 14">
            <a:extLst>
              <a:ext uri="{FF2B5EF4-FFF2-40B4-BE49-F238E27FC236}">
                <a16:creationId xmlns:a16="http://schemas.microsoft.com/office/drawing/2014/main" id="{8BB6B762-3245-AAA4-9811-291E0AA4BB01}"/>
              </a:ext>
            </a:extLst>
          </p:cNvPr>
          <p:cNvSpPr txBox="1"/>
          <p:nvPr/>
        </p:nvSpPr>
        <p:spPr>
          <a:xfrm>
            <a:off x="990600" y="6226037"/>
            <a:ext cx="2400302" cy="338554"/>
          </a:xfrm>
          <a:prstGeom prst="rect">
            <a:avLst/>
          </a:prstGeom>
          <a:solidFill>
            <a:schemeClr val="accent1"/>
          </a:solidFill>
        </p:spPr>
        <p:txBody>
          <a:bodyPr wrap="square" rtlCol="0">
            <a:spAutoFit/>
          </a:bodyPr>
          <a:lstStyle/>
          <a:p>
            <a:r>
              <a:rPr lang="sv-SE" sz="1600" dirty="0">
                <a:solidFill>
                  <a:srgbClr val="0D2240"/>
                </a:solidFill>
                <a:cs typeface="Arial" panose="020B0604020202020204" pitchFamily="34" charset="0"/>
              </a:rPr>
              <a:t>QR-kod till webbplatsen</a:t>
            </a:r>
          </a:p>
        </p:txBody>
      </p:sp>
      <p:pic>
        <p:nvPicPr>
          <p:cNvPr id="17" name="Picture 16">
            <a:extLst>
              <a:ext uri="{FF2B5EF4-FFF2-40B4-BE49-F238E27FC236}">
                <a16:creationId xmlns:a16="http://schemas.microsoft.com/office/drawing/2014/main" id="{4C6E40B5-7BDE-CA87-C86B-8FE60F2C45C6}"/>
              </a:ext>
            </a:extLst>
          </p:cNvPr>
          <p:cNvPicPr>
            <a:picLocks noChangeAspect="1"/>
          </p:cNvPicPr>
          <p:nvPr/>
        </p:nvPicPr>
        <p:blipFill>
          <a:blip r:embed="rId5"/>
          <a:stretch>
            <a:fillRect/>
          </a:stretch>
        </p:blipFill>
        <p:spPr>
          <a:xfrm>
            <a:off x="8534400" y="4217261"/>
            <a:ext cx="1710868" cy="1697236"/>
          </a:xfrm>
          <a:prstGeom prst="rect">
            <a:avLst/>
          </a:prstGeom>
        </p:spPr>
      </p:pic>
      <p:sp>
        <p:nvSpPr>
          <p:cNvPr id="18" name="TextBox 17">
            <a:extLst>
              <a:ext uri="{FF2B5EF4-FFF2-40B4-BE49-F238E27FC236}">
                <a16:creationId xmlns:a16="http://schemas.microsoft.com/office/drawing/2014/main" id="{B5D3E502-CD9F-2FD2-7D7F-C91E9011C5D2}"/>
              </a:ext>
            </a:extLst>
          </p:cNvPr>
          <p:cNvSpPr txBox="1"/>
          <p:nvPr/>
        </p:nvSpPr>
        <p:spPr>
          <a:xfrm>
            <a:off x="8534400" y="6102927"/>
            <a:ext cx="1774003" cy="584775"/>
          </a:xfrm>
          <a:prstGeom prst="rect">
            <a:avLst/>
          </a:prstGeom>
          <a:solidFill>
            <a:schemeClr val="accent1"/>
          </a:solidFill>
        </p:spPr>
        <p:txBody>
          <a:bodyPr wrap="square" rtlCol="0">
            <a:spAutoFit/>
          </a:bodyPr>
          <a:lstStyle/>
          <a:p>
            <a:r>
              <a:rPr lang="sv-SE" sz="1600">
                <a:solidFill>
                  <a:srgbClr val="0D2240"/>
                </a:solidFill>
                <a:cs typeface="Arial" panose="020B0604020202020204" pitchFamily="34" charset="0"/>
              </a:rPr>
              <a:t>QR-kod till Facebookgrupp</a:t>
            </a:r>
          </a:p>
        </p:txBody>
      </p:sp>
      <p:pic>
        <p:nvPicPr>
          <p:cNvPr id="3" name="Picture 2">
            <a:extLst>
              <a:ext uri="{FF2B5EF4-FFF2-40B4-BE49-F238E27FC236}">
                <a16:creationId xmlns:a16="http://schemas.microsoft.com/office/drawing/2014/main" id="{79D005DF-CE70-E081-0B43-F8316DF02C04}"/>
              </a:ext>
            </a:extLst>
          </p:cNvPr>
          <p:cNvPicPr>
            <a:picLocks noChangeAspect="1"/>
          </p:cNvPicPr>
          <p:nvPr/>
        </p:nvPicPr>
        <p:blipFill>
          <a:blip r:embed="rId6"/>
          <a:stretch>
            <a:fillRect/>
          </a:stretch>
        </p:blipFill>
        <p:spPr>
          <a:xfrm>
            <a:off x="1248683" y="4217261"/>
            <a:ext cx="1922234" cy="1906012"/>
          </a:xfrm>
          <a:prstGeom prst="rect">
            <a:avLst/>
          </a:prstGeom>
        </p:spPr>
      </p:pic>
    </p:spTree>
    <p:extLst>
      <p:ext uri="{BB962C8B-B14F-4D97-AF65-F5344CB8AC3E}">
        <p14:creationId xmlns:p14="http://schemas.microsoft.com/office/powerpoint/2010/main" val="80427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400">
                <a:latin typeface="Arial" charset="0"/>
                <a:ea typeface="Arial" charset="0"/>
                <a:cs typeface="Arial" charset="0"/>
              </a:rPr>
              <a:t>Avslutning</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200" b="0" i="1">
                <a:latin typeface="Arial" charset="0"/>
                <a:ea typeface="Arial" charset="0"/>
                <a:cs typeface="Arial" charset="0"/>
              </a:rPr>
              <a:t>Gruppdiskussion</a:t>
            </a:r>
          </a:p>
        </p:txBody>
      </p:sp>
    </p:spTree>
    <p:extLst>
      <p:ext uri="{BB962C8B-B14F-4D97-AF65-F5344CB8AC3E}">
        <p14:creationId xmlns:p14="http://schemas.microsoft.com/office/powerpoint/2010/main" val="103716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5" name="Body Copy">
            <a:extLst>
              <a:ext uri="{FF2B5EF4-FFF2-40B4-BE49-F238E27FC236}">
                <a16:creationId xmlns:a16="http://schemas.microsoft.com/office/drawing/2014/main" id="{2DB383CD-1344-5E9A-50A2-A28E9EA82D60}"/>
              </a:ext>
            </a:extLst>
          </p:cNvPr>
          <p:cNvSpPr txBox="1">
            <a:spLocks/>
          </p:cNvSpPr>
          <p:nvPr/>
        </p:nvSpPr>
        <p:spPr>
          <a:xfrm>
            <a:off x="492628" y="3419608"/>
            <a:ext cx="5334000" cy="217497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sv-SE" sz="1800">
                <a:solidFill>
                  <a:schemeClr val="bg1"/>
                </a:solidFill>
                <a:latin typeface="Arial"/>
                <a:ea typeface="ヒラギノ角ゴ Pro W3"/>
                <a:cs typeface="Arial"/>
              </a:rPr>
              <a:t>Kriterierna har dessa fokusområden: </a:t>
            </a:r>
          </a:p>
          <a:p>
            <a:pPr marL="285750" marR="195580" indent="-285750">
              <a:spcBef>
                <a:spcPts val="0"/>
              </a:spcBef>
              <a:spcAft>
                <a:spcPts val="1200"/>
              </a:spcAft>
              <a:buFont typeface="Arial" panose="020B0604020202020204" pitchFamily="34" charset="0"/>
              <a:buChar char="•"/>
              <a:tabLst>
                <a:tab pos="144780" algn="l"/>
              </a:tabLst>
              <a:defRPr/>
            </a:pPr>
            <a:r>
              <a:rPr lang="sv-SE" sz="1800">
                <a:solidFill>
                  <a:schemeClr val="bg1"/>
                </a:solidFill>
                <a:latin typeface="Arial"/>
                <a:ea typeface="ヒラギノ角ゴ Pro W3"/>
                <a:cs typeface="Arial"/>
              </a:rPr>
              <a:t>Medlemmar</a:t>
            </a:r>
          </a:p>
          <a:p>
            <a:pPr marL="285750" marR="195580" indent="-285750">
              <a:spcBef>
                <a:spcPts val="0"/>
              </a:spcBef>
              <a:spcAft>
                <a:spcPts val="1200"/>
              </a:spcAft>
              <a:buFont typeface="Arial" panose="020B0604020202020204" pitchFamily="34" charset="0"/>
              <a:buChar char="•"/>
              <a:tabLst>
                <a:tab pos="144780" algn="l"/>
              </a:tabLst>
              <a:defRPr/>
            </a:pPr>
            <a:r>
              <a:rPr lang="sv-SE" sz="1800">
                <a:solidFill>
                  <a:schemeClr val="bg1"/>
                </a:solidFill>
                <a:latin typeface="Arial"/>
                <a:ea typeface="ヒラギノ角ゴ Pro W3"/>
                <a:cs typeface="Arial"/>
              </a:rPr>
              <a:t>Hjälpinsatser</a:t>
            </a:r>
          </a:p>
          <a:p>
            <a:pPr marL="285750" marR="195580" indent="-285750">
              <a:spcBef>
                <a:spcPts val="0"/>
              </a:spcBef>
              <a:spcAft>
                <a:spcPts val="1200"/>
              </a:spcAft>
              <a:buFont typeface="Arial" panose="020B0604020202020204" pitchFamily="34" charset="0"/>
              <a:buChar char="•"/>
              <a:tabLst>
                <a:tab pos="144780" algn="l"/>
              </a:tabLst>
              <a:defRPr/>
            </a:pPr>
            <a:r>
              <a:rPr lang="sv-SE" sz="1800">
                <a:solidFill>
                  <a:schemeClr val="bg1"/>
                </a:solidFill>
                <a:latin typeface="Arial"/>
                <a:ea typeface="ヒラギノ角ゴ Pro W3"/>
                <a:cs typeface="Arial"/>
              </a:rPr>
              <a:t>Utmärkt ledarskap och verksamhet</a:t>
            </a:r>
          </a:p>
          <a:p>
            <a:pPr marL="285750" marR="195580" indent="-285750">
              <a:spcBef>
                <a:spcPts val="0"/>
              </a:spcBef>
              <a:spcAft>
                <a:spcPts val="1200"/>
              </a:spcAft>
              <a:buFont typeface="Arial" panose="020B0604020202020204" pitchFamily="34" charset="0"/>
              <a:buChar char="•"/>
              <a:tabLst>
                <a:tab pos="144780" algn="l"/>
              </a:tabLst>
              <a:defRPr/>
            </a:pPr>
            <a:r>
              <a:rPr lang="sv-SE" sz="1800">
                <a:solidFill>
                  <a:schemeClr val="bg1"/>
                </a:solidFill>
                <a:latin typeface="Arial"/>
                <a:ea typeface="ヒラギノ角ゴ Pro W3"/>
                <a:cs typeface="Arial"/>
              </a:rPr>
              <a:t>Marknadsföring </a:t>
            </a:r>
          </a:p>
        </p:txBody>
      </p:sp>
      <p:sp>
        <p:nvSpPr>
          <p:cNvPr id="9" name="Yellow Bar">
            <a:extLst>
              <a:ext uri="{FF2B5EF4-FFF2-40B4-BE49-F238E27FC236}">
                <a16:creationId xmlns:a16="http://schemas.microsoft.com/office/drawing/2014/main" id="{ADACD617-68A2-58B4-2D26-9BF6C5324D43}"/>
              </a:ext>
            </a:extLst>
          </p:cNvPr>
          <p:cNvSpPr/>
          <p:nvPr/>
        </p:nvSpPr>
        <p:spPr>
          <a:xfrm>
            <a:off x="762000" y="17682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613420" y="1077935"/>
            <a:ext cx="7028336"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sv-SE" dirty="0">
                <a:solidFill>
                  <a:schemeClr val="bg1"/>
                </a:solidFill>
                <a:latin typeface="Arial"/>
                <a:cs typeface="Arial"/>
              </a:rPr>
              <a:t>Klubbens excellensutmärkelse</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709DF9B1-469F-467D-4424-EF69B7CAEE98}"/>
              </a:ext>
            </a:extLst>
          </p:cNvPr>
          <p:cNvPicPr>
            <a:picLocks noChangeAspect="1"/>
          </p:cNvPicPr>
          <p:nvPr/>
        </p:nvPicPr>
        <p:blipFill>
          <a:blip r:embed="rId4"/>
          <a:stretch>
            <a:fillRect/>
          </a:stretch>
        </p:blipFill>
        <p:spPr>
          <a:xfrm>
            <a:off x="7641756" y="1567585"/>
            <a:ext cx="3086212" cy="3722829"/>
          </a:xfrm>
          <a:prstGeom prst="rect">
            <a:avLst/>
          </a:prstGeom>
        </p:spPr>
      </p:pic>
      <p:sp>
        <p:nvSpPr>
          <p:cNvPr id="7" name="Headline">
            <a:extLst>
              <a:ext uri="{FF2B5EF4-FFF2-40B4-BE49-F238E27FC236}">
                <a16:creationId xmlns:a16="http://schemas.microsoft.com/office/drawing/2014/main" id="{25B5E101-E172-B749-E3EE-EB4A4D69D1BD}"/>
              </a:ext>
            </a:extLst>
          </p:cNvPr>
          <p:cNvSpPr txBox="1">
            <a:spLocks/>
          </p:cNvSpPr>
          <p:nvPr/>
        </p:nvSpPr>
        <p:spPr>
          <a:xfrm>
            <a:off x="613419" y="2375817"/>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sv-SE" sz="2800" b="0" i="1" dirty="0">
                <a:solidFill>
                  <a:schemeClr val="bg1"/>
                </a:solidFill>
                <a:latin typeface="Arial"/>
                <a:cs typeface="Arial"/>
              </a:rPr>
              <a:t>Vägkarta för framgångar</a:t>
            </a:r>
          </a:p>
        </p:txBody>
      </p:sp>
      <p:sp>
        <p:nvSpPr>
          <p:cNvPr id="8" name="TextBox 7">
            <a:extLst>
              <a:ext uri="{FF2B5EF4-FFF2-40B4-BE49-F238E27FC236}">
                <a16:creationId xmlns:a16="http://schemas.microsoft.com/office/drawing/2014/main" id="{F6DD0E7E-2C8B-45B2-607F-F0D9DC4C35F6}"/>
              </a:ext>
            </a:extLst>
          </p:cNvPr>
          <p:cNvSpPr txBox="1"/>
          <p:nvPr/>
        </p:nvSpPr>
        <p:spPr>
          <a:xfrm>
            <a:off x="5666716" y="5769494"/>
            <a:ext cx="6172132" cy="923330"/>
          </a:xfrm>
          <a:prstGeom prst="rect">
            <a:avLst/>
          </a:prstGeom>
          <a:noFill/>
        </p:spPr>
        <p:txBody>
          <a:bodyPr wrap="square">
            <a:spAutoFit/>
          </a:bodyPr>
          <a:lstStyle/>
          <a:p>
            <a:r>
              <a:rPr lang="sv-SE">
                <a:solidFill>
                  <a:schemeClr val="accent1"/>
                </a:solidFill>
                <a:cs typeface="Arial" panose="020B0604020202020204" pitchFamily="34" charset="0"/>
              </a:rPr>
              <a:t>Kontakta oss: </a:t>
            </a:r>
            <a:r>
              <a:rPr lang="sv-SE">
                <a:solidFill>
                  <a:schemeClr val="accent1"/>
                </a:solidFill>
                <a:cs typeface="Arial" panose="020B0604020202020204" pitchFamily="34" charset="0"/>
                <a:hlinkClick r:id="rId5">
                  <a:extLst>
                    <a:ext uri="{A12FA001-AC4F-418D-AE19-62706E023703}">
                      <ahyp:hlinkClr xmlns:ahyp="http://schemas.microsoft.com/office/drawing/2018/hyperlinkcolor" val="tx"/>
                    </a:ext>
                  </a:extLst>
                </a:hlinkClick>
              </a:rPr>
              <a:t>Eurafrican@lionsclubs.org</a:t>
            </a:r>
            <a:r>
              <a:rPr lang="sv-SE">
                <a:solidFill>
                  <a:schemeClr val="accent1"/>
                </a:solidFill>
                <a:cs typeface="Arial" panose="020B0604020202020204" pitchFamily="34" charset="0"/>
              </a:rPr>
              <a:t> </a:t>
            </a:r>
          </a:p>
          <a:p>
            <a:r>
              <a:rPr lang="sv-SE">
                <a:solidFill>
                  <a:schemeClr val="accent1"/>
                </a:solidFill>
                <a:cs typeface="Arial" panose="020B0604020202020204" pitchFamily="34" charset="0"/>
              </a:rPr>
              <a:t> </a:t>
            </a:r>
          </a:p>
          <a:p>
            <a:r>
              <a:rPr lang="sv-SE">
                <a:solidFill>
                  <a:schemeClr val="accent1"/>
                </a:solidFill>
                <a:ea typeface="Calibri" panose="020F0502020204030204" pitchFamily="34" charset="0"/>
                <a:cs typeface="Arial" panose="020B0604020202020204" pitchFamily="34" charset="0"/>
              </a:rPr>
              <a:t>Webbplats:  </a:t>
            </a:r>
            <a:r>
              <a:rPr lang="sv-SE">
                <a:solidFill>
                  <a:schemeClr val="accent1"/>
                </a:solidFill>
                <a:effectLst/>
                <a:ea typeface="Calibri" panose="020F0502020204030204" pitchFamily="34" charset="0"/>
                <a:cs typeface="Arial" panose="020B0604020202020204" pitchFamily="34" charset="0"/>
              </a:rPr>
              <a:t>lionsclubs.org/sv/ClubExcellenceAward</a:t>
            </a:r>
          </a:p>
        </p:txBody>
      </p:sp>
    </p:spTree>
    <p:extLst>
      <p:ext uri="{BB962C8B-B14F-4D97-AF65-F5344CB8AC3E}">
        <p14:creationId xmlns:p14="http://schemas.microsoft.com/office/powerpoint/2010/main" val="119233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6" name="Title 1">
            <a:extLst>
              <a:ext uri="{FF2B5EF4-FFF2-40B4-BE49-F238E27FC236}">
                <a16:creationId xmlns:a16="http://schemas.microsoft.com/office/drawing/2014/main" id="{BE5CE7D0-AE24-51D1-E0D3-63022C87CC56}"/>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sv-SE" sz="4800" b="1">
                <a:solidFill>
                  <a:schemeClr val="bg1"/>
                </a:solidFill>
                <a:latin typeface="Helvetica Neue" charset="0"/>
                <a:ea typeface="Helvetica Neue" charset="0"/>
                <a:cs typeface="Helvetica Neue" charset="0"/>
              </a:rPr>
              <a:t>Tack</a:t>
            </a:r>
          </a:p>
        </p:txBody>
      </p:sp>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sv-SE" sz="1600" b="1">
                <a:solidFill>
                  <a:schemeClr val="bg1"/>
                </a:solidFill>
              </a:rPr>
              <a:t>© 2022 Lions International</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400">
                <a:latin typeface="Arial" charset="0"/>
                <a:ea typeface="Arial" charset="0"/>
                <a:cs typeface="Arial" charset="0"/>
              </a:rPr>
              <a:t>Steg ett </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3429000" y="3704859"/>
            <a:ext cx="5445086"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200" b="0" i="1" dirty="0">
                <a:latin typeface="Arial" charset="0"/>
                <a:ea typeface="Arial" charset="0"/>
                <a:cs typeface="Arial" charset="0"/>
              </a:rPr>
              <a:t>Förstå processen</a:t>
            </a:r>
          </a:p>
          <a:p>
            <a:r>
              <a:rPr lang="sv-SE" sz="2400" b="0" i="1" dirty="0">
                <a:latin typeface="Arial" charset="0"/>
                <a:ea typeface="Arial" charset="0"/>
                <a:cs typeface="Arial" charset="0"/>
              </a:rPr>
              <a:t>Förändringsprocessen är en process att göra saker bättre!</a:t>
            </a:r>
          </a:p>
        </p:txBody>
      </p:sp>
    </p:spTree>
    <p:extLst>
      <p:ext uri="{BB962C8B-B14F-4D97-AF65-F5344CB8AC3E}">
        <p14:creationId xmlns:p14="http://schemas.microsoft.com/office/powerpoint/2010/main" val="338835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4400">
                <a:latin typeface="Arial" charset="0"/>
                <a:ea typeface="Arial" charset="0"/>
                <a:cs typeface="Arial" charset="0"/>
              </a:rPr>
              <a:t>Steg två</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3200" b="0" i="1">
                <a:latin typeface="Arial" charset="0"/>
                <a:ea typeface="Arial" charset="0"/>
                <a:cs typeface="Arial" charset="0"/>
              </a:rPr>
              <a:t>Fastställa behov av förändring</a:t>
            </a:r>
          </a:p>
          <a:p>
            <a:r>
              <a:rPr lang="sv-SE" sz="2400" b="0" i="1">
                <a:latin typeface="Arial" charset="0"/>
                <a:ea typeface="Arial" charset="0"/>
                <a:cs typeface="Arial" charset="0"/>
              </a:rPr>
              <a:t>Genomföra fyra bedömningar</a:t>
            </a:r>
          </a:p>
        </p:txBody>
      </p:sp>
    </p:spTree>
    <p:extLst>
      <p:ext uri="{BB962C8B-B14F-4D97-AF65-F5344CB8AC3E}">
        <p14:creationId xmlns:p14="http://schemas.microsoft.com/office/powerpoint/2010/main" val="308609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1064265"/>
            <a:ext cx="4911047"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sv-SE" sz="2400" dirty="0">
                <a:solidFill>
                  <a:schemeClr val="bg1"/>
                </a:solidFill>
                <a:latin typeface="Arial"/>
                <a:cs typeface="Arial"/>
              </a:rPr>
              <a:t>Bedömning ett</a:t>
            </a:r>
            <a:br>
              <a:rPr lang="sv-SE" sz="2400" dirty="0">
                <a:solidFill>
                  <a:schemeClr val="bg1"/>
                </a:solidFill>
                <a:latin typeface="Arial"/>
                <a:cs typeface="Arial"/>
              </a:rPr>
            </a:br>
            <a:r>
              <a:rPr lang="sv-SE" sz="2000" b="0" i="1" dirty="0">
                <a:solidFill>
                  <a:schemeClr val="bg1"/>
                </a:solidFill>
                <a:latin typeface="Arial"/>
                <a:cs typeface="Arial"/>
              </a:rPr>
              <a:t>Återuppliva klubben med nya medlemmar</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3829638" cy="369332"/>
          </a:xfrm>
          <a:prstGeom prst="rect">
            <a:avLst/>
          </a:prstGeom>
        </p:spPr>
        <p:txBody>
          <a:bodyPr wrap="none">
            <a:spAutoFit/>
          </a:bodyPr>
          <a:lstStyle/>
          <a:p>
            <a:pPr lvl="0">
              <a:spcBef>
                <a:spcPts val="0"/>
              </a:spcBef>
              <a:spcAft>
                <a:spcPts val="1200"/>
              </a:spcAft>
              <a:defRPr/>
            </a:pPr>
            <a:r>
              <a:rPr lang="sv-SE" b="1" i="1">
                <a:solidFill>
                  <a:srgbClr val="EBB700"/>
                </a:solidFill>
                <a:latin typeface="Arial"/>
                <a:ea typeface="ヒラギノ角ゴ Pro W3"/>
                <a:cs typeface="Arial"/>
              </a:rPr>
              <a:t>Genomför bedömningen på sidan 2</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41FFAD00-3FC2-ABFE-A312-424D535C9374}"/>
              </a:ext>
            </a:extLst>
          </p:cNvPr>
          <p:cNvPicPr>
            <a:picLocks noChangeAspect="1"/>
          </p:cNvPicPr>
          <p:nvPr/>
        </p:nvPicPr>
        <p:blipFill rotWithShape="1">
          <a:blip r:embed="rId4">
            <a:extLst>
              <a:ext uri="{28A0092B-C50C-407E-A947-70E740481C1C}">
                <a14:useLocalDpi xmlns:a14="http://schemas.microsoft.com/office/drawing/2010/main" val="0"/>
              </a:ext>
            </a:extLst>
          </a:blip>
          <a:srcRect l="10794" r="6451"/>
          <a:stretch/>
        </p:blipFill>
        <p:spPr>
          <a:xfrm>
            <a:off x="7086600" y="2514600"/>
            <a:ext cx="4771303" cy="3215444"/>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BAFCB0EB-B07C-EB27-7CCA-AC12120CB968}"/>
              </a:ext>
            </a:extLst>
          </p:cNvPr>
          <p:cNvSpPr txBox="1">
            <a:spLocks/>
          </p:cNvSpPr>
          <p:nvPr/>
        </p:nvSpPr>
        <p:spPr bwMode="auto">
          <a:xfrm>
            <a:off x="897558" y="3490815"/>
            <a:ext cx="5486400" cy="2909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600">
                <a:solidFill>
                  <a:schemeClr val="bg1"/>
                </a:solidFill>
                <a:latin typeface="Arial" panose="020B0604020202020204" pitchFamily="34" charset="0"/>
                <a:cs typeface="Arial" panose="020B0604020202020204" pitchFamily="34" charset="0"/>
              </a:rPr>
              <a:t>Vår klubb rekryterar samhällsledare som kan hjälpa våra projekt att utvecklas</a:t>
            </a:r>
          </a:p>
          <a:p>
            <a:endParaRPr lang="en-US" sz="1600" dirty="0">
              <a:solidFill>
                <a:schemeClr val="bg1"/>
              </a:solidFill>
              <a:latin typeface="Arial" panose="020B0604020202020204" pitchFamily="34" charset="0"/>
              <a:cs typeface="Arial" panose="020B0604020202020204" pitchFamily="34" charset="0"/>
            </a:endParaRPr>
          </a:p>
          <a:p>
            <a:r>
              <a:rPr lang="sv-SE" sz="1600">
                <a:solidFill>
                  <a:schemeClr val="bg1"/>
                </a:solidFill>
                <a:latin typeface="Arial" panose="020B0604020202020204" pitchFamily="34" charset="0"/>
                <a:cs typeface="Arial" panose="020B0604020202020204" pitchFamily="34" charset="0"/>
              </a:rPr>
              <a:t>Vår klubb söker aktivt efter nya medlemmar och rekryterar dem på ett framgångsrikt sätt</a:t>
            </a:r>
          </a:p>
          <a:p>
            <a:endParaRPr lang="en-US" sz="1600" dirty="0">
              <a:solidFill>
                <a:schemeClr val="bg1"/>
              </a:solidFill>
              <a:latin typeface="Arial" panose="020B0604020202020204" pitchFamily="34" charset="0"/>
              <a:cs typeface="Arial" panose="020B0604020202020204" pitchFamily="34" charset="0"/>
            </a:endParaRPr>
          </a:p>
          <a:p>
            <a:r>
              <a:rPr lang="sv-SE" sz="1600">
                <a:solidFill>
                  <a:schemeClr val="bg1"/>
                </a:solidFill>
                <a:latin typeface="Arial" panose="020B0604020202020204" pitchFamily="34" charset="0"/>
                <a:cs typeface="Arial" panose="020B0604020202020204" pitchFamily="34" charset="0"/>
              </a:rPr>
              <a:t>Rekryteringsinsatser uppmärksammas och stöds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sv-SE" sz="1600">
                <a:solidFill>
                  <a:schemeClr val="bg1"/>
                </a:solidFill>
                <a:latin typeface="Arial" panose="020B0604020202020204" pitchFamily="34" charset="0"/>
                <a:cs typeface="Arial" panose="020B0604020202020204" pitchFamily="34" charset="0"/>
              </a:rPr>
              <a:t>Nya medlemmar får särskild information som är engagerande och informativ </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56696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930509" y="1054690"/>
            <a:ext cx="5013091"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sv-SE" sz="2400" dirty="0">
                <a:solidFill>
                  <a:schemeClr val="bg1"/>
                </a:solidFill>
                <a:latin typeface="Arial"/>
                <a:cs typeface="Arial"/>
              </a:rPr>
              <a:t>Bedömning ett</a:t>
            </a:r>
            <a:br>
              <a:rPr lang="sv-SE" sz="2400" dirty="0">
                <a:solidFill>
                  <a:schemeClr val="bg1"/>
                </a:solidFill>
                <a:latin typeface="Arial"/>
                <a:cs typeface="Arial"/>
              </a:rPr>
            </a:br>
            <a:r>
              <a:rPr lang="sv-SE" sz="2000" b="0" i="1" dirty="0">
                <a:solidFill>
                  <a:schemeClr val="bg1"/>
                </a:solidFill>
                <a:latin typeface="Arial"/>
                <a:cs typeface="Arial"/>
              </a:rPr>
              <a:t>Återuppliva klubben med nya medlemmar</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5602816" cy="369332"/>
          </a:xfrm>
          <a:prstGeom prst="rect">
            <a:avLst/>
          </a:prstGeom>
        </p:spPr>
        <p:txBody>
          <a:bodyPr wrap="none">
            <a:spAutoFit/>
          </a:bodyPr>
          <a:lstStyle/>
          <a:p>
            <a:pPr lvl="0">
              <a:spcBef>
                <a:spcPts val="0"/>
              </a:spcBef>
              <a:spcAft>
                <a:spcPts val="1200"/>
              </a:spcAft>
              <a:defRPr/>
            </a:pPr>
            <a:r>
              <a:rPr lang="sv-SE" b="1" i="1">
                <a:solidFill>
                  <a:srgbClr val="EBB700"/>
                </a:solidFill>
                <a:latin typeface="Arial"/>
                <a:ea typeface="ヒラギノ角ゴ Pro W3"/>
                <a:cs typeface="Arial"/>
              </a:rPr>
              <a:t>Genomför utvärderingen för klubbmedlemmar på sidan 3</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B4EEEB2E-78AF-D5AA-35DA-8B2050A9B90C}"/>
              </a:ext>
            </a:extLst>
          </p:cNvPr>
          <p:cNvSpPr txBox="1">
            <a:spLocks/>
          </p:cNvSpPr>
          <p:nvPr/>
        </p:nvSpPr>
        <p:spPr bwMode="auto">
          <a:xfrm>
            <a:off x="412049" y="3931920"/>
            <a:ext cx="9036751"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600" dirty="0">
                <a:solidFill>
                  <a:schemeClr val="bg1"/>
                </a:solidFill>
                <a:latin typeface="Arial" panose="020B0604020202020204" pitchFamily="34" charset="0"/>
                <a:cs typeface="Arial" panose="020B0604020202020204" pitchFamily="34" charset="0"/>
              </a:rPr>
              <a:t>Vilka insatser kan klubben göra för att rekrytera medlemmar?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sv-SE" sz="1600" dirty="0">
                <a:solidFill>
                  <a:schemeClr val="bg1"/>
                </a:solidFill>
                <a:latin typeface="Arial" panose="020B0604020202020204" pitchFamily="34" charset="0"/>
                <a:cs typeface="Arial" panose="020B0604020202020204" pitchFamily="34" charset="0"/>
              </a:rPr>
              <a:t>Hur kan klubben hålla medlemmarna intresserade och engagerade i våra aktiviteter?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sv-SE" sz="1600" dirty="0">
                <a:solidFill>
                  <a:schemeClr val="bg1"/>
                </a:solidFill>
                <a:latin typeface="Arial" panose="020B0604020202020204" pitchFamily="34" charset="0"/>
                <a:cs typeface="Arial" panose="020B0604020202020204" pitchFamily="34" charset="0"/>
              </a:rPr>
              <a:t>Om man tänker på de medlemmar som har lämnat vår klubb, vad kunde ha gjorts annorlunda för att hålla dem aktiva och engagerade? </a:t>
            </a:r>
          </a:p>
        </p:txBody>
      </p:sp>
    </p:spTree>
    <p:extLst>
      <p:ext uri="{BB962C8B-B14F-4D97-AF65-F5344CB8AC3E}">
        <p14:creationId xmlns:p14="http://schemas.microsoft.com/office/powerpoint/2010/main" val="3548695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400" y="550843"/>
            <a:ext cx="11658600" cy="66835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sv-SE" sz="3600">
                <a:solidFill>
                  <a:srgbClr val="00338D"/>
                </a:solidFill>
              </a:rPr>
              <a:t>Resurser: Återuppliva klubben med nya medlemmar</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2" name="Picture 1">
            <a:extLst>
              <a:ext uri="{FF2B5EF4-FFF2-40B4-BE49-F238E27FC236}">
                <a16:creationId xmlns:a16="http://schemas.microsoft.com/office/drawing/2014/main" id="{8D2CB1D5-A796-F6B9-70F1-1F71AB851B76}"/>
              </a:ext>
            </a:extLst>
          </p:cNvPr>
          <p:cNvPicPr>
            <a:picLocks noChangeAspect="1"/>
          </p:cNvPicPr>
          <p:nvPr/>
        </p:nvPicPr>
        <p:blipFill>
          <a:blip r:embed="rId3"/>
          <a:stretch>
            <a:fillRect/>
          </a:stretch>
        </p:blipFill>
        <p:spPr>
          <a:xfrm>
            <a:off x="316555" y="1770864"/>
            <a:ext cx="3518983" cy="4441759"/>
          </a:xfrm>
          <a:prstGeom prst="rect">
            <a:avLst/>
          </a:prstGeom>
          <a:effectLst>
            <a:outerShdw blurRad="63500" sx="102000" sy="102000" algn="ctr" rotWithShape="0">
              <a:srgbClr val="0D2240">
                <a:alpha val="40000"/>
              </a:srgbClr>
            </a:outerShdw>
          </a:effectLst>
        </p:spPr>
      </p:pic>
      <p:pic>
        <p:nvPicPr>
          <p:cNvPr id="3" name="Picture 2">
            <a:extLst>
              <a:ext uri="{FF2B5EF4-FFF2-40B4-BE49-F238E27FC236}">
                <a16:creationId xmlns:a16="http://schemas.microsoft.com/office/drawing/2014/main" id="{D38B56A4-F1A8-34AB-0858-EB90FC10B760}"/>
              </a:ext>
            </a:extLst>
          </p:cNvPr>
          <p:cNvPicPr>
            <a:picLocks noChangeAspect="1"/>
          </p:cNvPicPr>
          <p:nvPr/>
        </p:nvPicPr>
        <p:blipFill>
          <a:blip r:embed="rId4"/>
          <a:stretch>
            <a:fillRect/>
          </a:stretch>
        </p:blipFill>
        <p:spPr>
          <a:xfrm>
            <a:off x="4267200" y="1732764"/>
            <a:ext cx="3483573" cy="4441759"/>
          </a:xfrm>
          <a:prstGeom prst="rect">
            <a:avLst/>
          </a:prstGeom>
          <a:effectLst>
            <a:outerShdw blurRad="63500" sx="102000" sy="102000" algn="ctr" rotWithShape="0">
              <a:srgbClr val="0D2240">
                <a:alpha val="40000"/>
              </a:srgbClr>
            </a:outerShdw>
          </a:effectLst>
        </p:spPr>
      </p:pic>
      <p:pic>
        <p:nvPicPr>
          <p:cNvPr id="4" name="Picture 3">
            <a:extLst>
              <a:ext uri="{FF2B5EF4-FFF2-40B4-BE49-F238E27FC236}">
                <a16:creationId xmlns:a16="http://schemas.microsoft.com/office/drawing/2014/main" id="{EFC5CFCB-0B93-1B7F-C4EE-3854E810D10F}"/>
              </a:ext>
            </a:extLst>
          </p:cNvPr>
          <p:cNvPicPr>
            <a:picLocks noChangeAspect="1"/>
          </p:cNvPicPr>
          <p:nvPr/>
        </p:nvPicPr>
        <p:blipFill>
          <a:blip r:embed="rId5"/>
          <a:stretch>
            <a:fillRect/>
          </a:stretch>
        </p:blipFill>
        <p:spPr>
          <a:xfrm>
            <a:off x="8077200" y="1668099"/>
            <a:ext cx="3611165" cy="4656501"/>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263459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56730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sv-SE" dirty="0">
                <a:solidFill>
                  <a:schemeClr val="bg1"/>
                </a:solidFill>
                <a:latin typeface="Arial"/>
                <a:cs typeface="Arial"/>
              </a:rPr>
              <a:t>Bedömning två</a:t>
            </a:r>
            <a:br>
              <a:rPr lang="sv-SE" sz="2400" dirty="0">
                <a:solidFill>
                  <a:schemeClr val="bg1"/>
                </a:solidFill>
                <a:latin typeface="Arial"/>
                <a:cs typeface="Arial"/>
              </a:rPr>
            </a:br>
            <a:r>
              <a:rPr lang="sv-SE" sz="2000" b="0" i="1" dirty="0">
                <a:solidFill>
                  <a:schemeClr val="bg1"/>
                </a:solidFill>
                <a:latin typeface="Arial"/>
                <a:cs typeface="Arial"/>
              </a:rPr>
              <a:t>Skapa ny energi i klubben med nya hjälpinsatser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3829638" cy="369332"/>
          </a:xfrm>
          <a:prstGeom prst="rect">
            <a:avLst/>
          </a:prstGeom>
        </p:spPr>
        <p:txBody>
          <a:bodyPr wrap="none">
            <a:spAutoFit/>
          </a:bodyPr>
          <a:lstStyle/>
          <a:p>
            <a:pPr lvl="0">
              <a:spcBef>
                <a:spcPts val="0"/>
              </a:spcBef>
              <a:spcAft>
                <a:spcPts val="1200"/>
              </a:spcAft>
              <a:defRPr/>
            </a:pPr>
            <a:r>
              <a:rPr lang="sv-SE" b="1" i="1">
                <a:solidFill>
                  <a:srgbClr val="EBB700"/>
                </a:solidFill>
                <a:latin typeface="Arial"/>
                <a:ea typeface="ヒラギノ角ゴ Pro W3"/>
                <a:cs typeface="Arial"/>
              </a:rPr>
              <a:t>Genomför bedömningen på sidan 4</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8" name="Content Placeholder 6">
            <a:extLst>
              <a:ext uri="{FF2B5EF4-FFF2-40B4-BE49-F238E27FC236}">
                <a16:creationId xmlns:a16="http://schemas.microsoft.com/office/drawing/2014/main" id="{B41CA8B0-F44F-24A1-2AB1-229DB9F1D525}"/>
              </a:ext>
            </a:extLst>
          </p:cNvPr>
          <p:cNvSpPr txBox="1">
            <a:spLocks/>
          </p:cNvSpPr>
          <p:nvPr/>
        </p:nvSpPr>
        <p:spPr bwMode="auto">
          <a:xfrm>
            <a:off x="272624" y="3227782"/>
            <a:ext cx="68901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dirty="0">
                <a:solidFill>
                  <a:schemeClr val="bg1"/>
                </a:solidFill>
                <a:latin typeface="Arial" panose="020B0604020202020204" pitchFamily="34" charset="0"/>
                <a:cs typeface="Arial" panose="020B0604020202020204" pitchFamily="34" charset="0"/>
              </a:rPr>
              <a:t>Vår klubb samarbetar med andra organisationer och/eller företag för att finna behov</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sv-SE" dirty="0">
                <a:solidFill>
                  <a:schemeClr val="bg1"/>
                </a:solidFill>
                <a:latin typeface="Arial" panose="020B0604020202020204" pitchFamily="34" charset="0"/>
                <a:cs typeface="Arial" panose="020B0604020202020204" pitchFamily="34" charset="0"/>
              </a:rPr>
              <a:t>Våra aktiviteter attraherar nya medlemmar till vår klubb</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sv-SE" dirty="0">
                <a:solidFill>
                  <a:schemeClr val="bg1"/>
                </a:solidFill>
                <a:latin typeface="Arial" panose="020B0604020202020204" pitchFamily="34" charset="0"/>
                <a:cs typeface="Arial" panose="020B0604020202020204" pitchFamily="34" charset="0"/>
              </a:rPr>
              <a:t>Vår klubb bjuder in leomedlemmar och andra unga att hjälpa till</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sv-SE" dirty="0">
                <a:solidFill>
                  <a:schemeClr val="bg1"/>
                </a:solidFill>
                <a:latin typeface="Arial" panose="020B0604020202020204" pitchFamily="34" charset="0"/>
                <a:cs typeface="Arial" panose="020B0604020202020204" pitchFamily="34" charset="0"/>
              </a:rPr>
              <a:t>Medlemmar ser den påverkan våra projekt har</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14" name="Picture 13" descr="A group of people planting trees&#10;&#10;Description automatically generated">
            <a:extLst>
              <a:ext uri="{FF2B5EF4-FFF2-40B4-BE49-F238E27FC236}">
                <a16:creationId xmlns:a16="http://schemas.microsoft.com/office/drawing/2014/main" id="{087F010F-5BEF-5A0E-F442-CD9562300DF8}"/>
              </a:ext>
            </a:extLst>
          </p:cNvPr>
          <p:cNvPicPr>
            <a:picLocks noChangeAspect="1"/>
          </p:cNvPicPr>
          <p:nvPr/>
        </p:nvPicPr>
        <p:blipFill>
          <a:blip r:embed="rId4"/>
          <a:stretch>
            <a:fillRect/>
          </a:stretch>
        </p:blipFill>
        <p:spPr>
          <a:xfrm>
            <a:off x="7419556" y="2116757"/>
            <a:ext cx="4200624" cy="2800416"/>
          </a:xfrm>
          <a:prstGeom prst="rect">
            <a:avLst/>
          </a:prstGeom>
        </p:spPr>
      </p:pic>
    </p:spTree>
    <p:extLst>
      <p:ext uri="{BB962C8B-B14F-4D97-AF65-F5344CB8AC3E}">
        <p14:creationId xmlns:p14="http://schemas.microsoft.com/office/powerpoint/2010/main" val="2701611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cap="none" normalizeH="0" baseline="0" noProof="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56730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sv-SE" dirty="0">
                <a:solidFill>
                  <a:schemeClr val="bg1"/>
                </a:solidFill>
                <a:latin typeface="Arial"/>
                <a:cs typeface="Arial"/>
              </a:rPr>
              <a:t>Bedömning två</a:t>
            </a:r>
            <a:br>
              <a:rPr lang="sv-SE" sz="2400" dirty="0">
                <a:solidFill>
                  <a:schemeClr val="bg1"/>
                </a:solidFill>
                <a:latin typeface="Arial"/>
                <a:cs typeface="Arial"/>
              </a:rPr>
            </a:br>
            <a:r>
              <a:rPr lang="sv-SE" sz="2000" b="0" i="1" dirty="0">
                <a:solidFill>
                  <a:schemeClr val="bg1"/>
                </a:solidFill>
                <a:latin typeface="Arial"/>
                <a:cs typeface="Arial"/>
              </a:rPr>
              <a:t>Skapa ny energi i klubben med nya hjälpinsatser</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5707973" cy="369332"/>
          </a:xfrm>
          <a:prstGeom prst="rect">
            <a:avLst/>
          </a:prstGeom>
        </p:spPr>
        <p:txBody>
          <a:bodyPr wrap="none">
            <a:spAutoFit/>
          </a:bodyPr>
          <a:lstStyle/>
          <a:p>
            <a:pPr lvl="0">
              <a:spcBef>
                <a:spcPts val="0"/>
              </a:spcBef>
              <a:spcAft>
                <a:spcPts val="1200"/>
              </a:spcAft>
              <a:defRPr/>
            </a:pPr>
            <a:r>
              <a:rPr lang="sv-SE" b="1" i="1">
                <a:solidFill>
                  <a:srgbClr val="EBB700"/>
                </a:solidFill>
                <a:latin typeface="Arial"/>
                <a:ea typeface="ヒラギノ角ゴ Pro W3"/>
                <a:cs typeface="Arial"/>
              </a:rPr>
              <a:t>Genomför utvärderingen för klubbmedlemmar på sidan 5</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967EFC06-9508-1C06-C591-96F1F370CA12}"/>
              </a:ext>
            </a:extLst>
          </p:cNvPr>
          <p:cNvSpPr txBox="1">
            <a:spLocks/>
          </p:cNvSpPr>
          <p:nvPr/>
        </p:nvSpPr>
        <p:spPr bwMode="auto">
          <a:xfrm>
            <a:off x="1881377" y="3429000"/>
            <a:ext cx="6424424" cy="3071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sv-SE" sz="1600" dirty="0">
                <a:solidFill>
                  <a:schemeClr val="bg1"/>
                </a:solidFill>
                <a:latin typeface="Arial" panose="020B0604020202020204" pitchFamily="34" charset="0"/>
                <a:cs typeface="Arial" panose="020B0604020202020204" pitchFamily="34" charset="0"/>
              </a:rPr>
              <a:t>Har du några förslag rörande frågorna i utvärderingen eller idéer om hur vi kan förbättra våra hjälpinsatser?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sv-SE" sz="1600" dirty="0">
                <a:solidFill>
                  <a:schemeClr val="bg1"/>
                </a:solidFill>
                <a:latin typeface="Arial" panose="020B0604020202020204" pitchFamily="34" charset="0"/>
                <a:cs typeface="Arial" panose="020B0604020202020204" pitchFamily="34" charset="0"/>
              </a:rPr>
              <a:t>Vilket projekt eller vilken aktivitet gillar du allra mest?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sv-SE" sz="1600" dirty="0">
                <a:solidFill>
                  <a:schemeClr val="bg1"/>
                </a:solidFill>
                <a:latin typeface="Arial" panose="020B0604020202020204" pitchFamily="34" charset="0"/>
                <a:cs typeface="Arial" panose="020B0604020202020204" pitchFamily="34" charset="0"/>
              </a:rPr>
              <a:t>Vilket projekt eller vilken aktivitet gillar du allra minst?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sv-SE" sz="1600" dirty="0">
                <a:solidFill>
                  <a:schemeClr val="bg1"/>
                </a:solidFill>
                <a:latin typeface="Arial" panose="020B0604020202020204" pitchFamily="34" charset="0"/>
                <a:cs typeface="Arial" panose="020B0604020202020204" pitchFamily="34" charset="0"/>
              </a:rPr>
              <a:t>Vilka nya möjliga projekt bör övervägas?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sv-SE" sz="1600" dirty="0">
                <a:solidFill>
                  <a:schemeClr val="bg1"/>
                </a:solidFill>
                <a:latin typeface="Arial" panose="020B0604020202020204" pitchFamily="34" charset="0"/>
                <a:cs typeface="Arial" panose="020B0604020202020204" pitchFamily="34" charset="0"/>
              </a:rPr>
              <a:t>Finns det nuvarande projekt som bör avslutas eller förändras? </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87098423"/>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06A8C181-E056-415E-9B59-40F04FA43837}">
  <ds:schemaRefs>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a7495015-d16d-4dd1-a72f-488cd8119f3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8601</TotalTime>
  <Words>1317</Words>
  <Application>Microsoft Office PowerPoint</Application>
  <PresentationFormat>Widescreen</PresentationFormat>
  <Paragraphs>259</Paragraphs>
  <Slides>29</Slides>
  <Notes>27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29</vt:i4>
      </vt:variant>
    </vt:vector>
  </HeadingPairs>
  <TitlesOfParts>
    <vt:vector size="47" baseType="lpstr">
      <vt:lpstr>Arial</vt:lpstr>
      <vt:lpstr>Arial Hebrew Scholar</vt:lpstr>
      <vt:lpstr>Calibri</vt:lpstr>
      <vt:lpstr>Calibri Light</vt:lpstr>
      <vt:lpstr>Helvetica</vt:lpstr>
      <vt:lpstr>Helvetica Neue</vt:lpstr>
      <vt:lpstr>HelveticaNeueLT Std Lt</vt:lpstr>
      <vt:lpstr>Lucida Grande</vt:lpstr>
      <vt:lpstr>Open sans</vt:lpstr>
      <vt:lpstr>Open Sans Regular</vt:lpstr>
      <vt:lpstr>Segoe UI</vt:lpstr>
      <vt:lpstr>Segoe UI Semibold</vt:lpstr>
      <vt:lpstr>Wingdings</vt:lpstr>
      <vt:lpstr>Blue Page Number</vt:lpstr>
      <vt:lpstr>White Page Number</vt:lpstr>
      <vt:lpstr>No Page Number</vt:lpstr>
      <vt:lpstr>1_Blue Page Number</vt:lpstr>
      <vt:lpstr>2_Blue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1358</cp:revision>
  <cp:lastPrinted>2018-06-08T16:40:30Z</cp:lastPrinted>
  <dcterms:created xsi:type="dcterms:W3CDTF">2016-11-15T15:12:50Z</dcterms:created>
  <dcterms:modified xsi:type="dcterms:W3CDTF">2024-02-01T19:26:05Z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