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872" r:id="rId2"/>
    <p:sldId id="1109" r:id="rId3"/>
    <p:sldId id="984" r:id="rId4"/>
    <p:sldId id="1087" r:id="rId5"/>
    <p:sldId id="1110" r:id="rId6"/>
    <p:sldId id="1117" r:id="rId7"/>
    <p:sldId id="1118" r:id="rId8"/>
    <p:sldId id="1119" r:id="rId9"/>
    <p:sldId id="1120" r:id="rId10"/>
    <p:sldId id="1123" r:id="rId11"/>
    <p:sldId id="1124" r:id="rId12"/>
    <p:sldId id="1116" r:id="rId13"/>
    <p:sldId id="1126" r:id="rId14"/>
    <p:sldId id="1127" r:id="rId15"/>
    <p:sldId id="1128" r:id="rId16"/>
    <p:sldId id="95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40"/>
    <p:restoredTop sz="94674"/>
  </p:normalViewPr>
  <p:slideViewPr>
    <p:cSldViewPr snapToGrid="0" snapToObjects="1">
      <p:cViewPr varScale="1">
        <p:scale>
          <a:sx n="172" d="100"/>
          <a:sy n="172" d="100"/>
        </p:scale>
        <p:origin x="1168" y="2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Lions Clubs International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Uma força global do bem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Nossa estrutura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05890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372837"/>
            <a:ext cx="861822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400" dirty="0">
                <a:solidFill>
                  <a:srgbClr val="00338D"/>
                </a:solidFill>
              </a:rPr>
              <a:t>A associação está dividida em oito áreas jurisdicionais.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AD9C50B-09F7-CA4A-A1B9-DA8DB2256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004" y="1613647"/>
            <a:ext cx="8403182" cy="507424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BFE6477-F878-AD4C-A7A7-113EF9FEDBB6}"/>
              </a:ext>
            </a:extLst>
          </p:cNvPr>
          <p:cNvGrpSpPr/>
          <p:nvPr/>
        </p:nvGrpSpPr>
        <p:grpSpPr>
          <a:xfrm>
            <a:off x="369830" y="1737627"/>
            <a:ext cx="2863960" cy="3980925"/>
            <a:chOff x="-2467504" y="2363562"/>
            <a:chExt cx="2897548" cy="4308823"/>
          </a:xfrm>
        </p:grpSpPr>
        <p:sp>
          <p:nvSpPr>
            <p:cNvPr id="50" name="Delay 49">
              <a:extLst>
                <a:ext uri="{FF2B5EF4-FFF2-40B4-BE49-F238E27FC236}">
                  <a16:creationId xmlns:a16="http://schemas.microsoft.com/office/drawing/2014/main" id="{4CDC29E1-C523-A749-913D-0A4B3D28267C}"/>
                </a:ext>
              </a:extLst>
            </p:cNvPr>
            <p:cNvSpPr/>
            <p:nvPr/>
          </p:nvSpPr>
          <p:spPr bwMode="auto">
            <a:xfrm>
              <a:off x="-152971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2" name="Delay 51">
              <a:extLst>
                <a:ext uri="{FF2B5EF4-FFF2-40B4-BE49-F238E27FC236}">
                  <a16:creationId xmlns:a16="http://schemas.microsoft.com/office/drawing/2014/main" id="{9D0DAA4F-0879-FD49-BC52-210E6C9420DA}"/>
                </a:ext>
              </a:extLst>
            </p:cNvPr>
            <p:cNvSpPr/>
            <p:nvPr/>
          </p:nvSpPr>
          <p:spPr bwMode="auto">
            <a:xfrm>
              <a:off x="-152971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3" name="Delay 52">
              <a:extLst>
                <a:ext uri="{FF2B5EF4-FFF2-40B4-BE49-F238E27FC236}">
                  <a16:creationId xmlns:a16="http://schemas.microsoft.com/office/drawing/2014/main" id="{1B8013FC-7CA0-CA43-852D-24D24EF66387}"/>
                </a:ext>
              </a:extLst>
            </p:cNvPr>
            <p:cNvSpPr/>
            <p:nvPr/>
          </p:nvSpPr>
          <p:spPr bwMode="auto">
            <a:xfrm>
              <a:off x="-152971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4" name="Delay 53">
              <a:extLst>
                <a:ext uri="{FF2B5EF4-FFF2-40B4-BE49-F238E27FC236}">
                  <a16:creationId xmlns:a16="http://schemas.microsoft.com/office/drawing/2014/main" id="{5F630ACE-A574-934F-8530-4B5FEB3FB0A5}"/>
                </a:ext>
              </a:extLst>
            </p:cNvPr>
            <p:cNvSpPr/>
            <p:nvPr/>
          </p:nvSpPr>
          <p:spPr bwMode="auto">
            <a:xfrm>
              <a:off x="-152971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5" name="Delay 54">
              <a:extLst>
                <a:ext uri="{FF2B5EF4-FFF2-40B4-BE49-F238E27FC236}">
                  <a16:creationId xmlns:a16="http://schemas.microsoft.com/office/drawing/2014/main" id="{F64B1B8F-513F-2A4A-AAC1-1E57D308CD5F}"/>
                </a:ext>
              </a:extLst>
            </p:cNvPr>
            <p:cNvSpPr/>
            <p:nvPr/>
          </p:nvSpPr>
          <p:spPr bwMode="auto">
            <a:xfrm>
              <a:off x="-152971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6" name="Delay 55">
              <a:extLst>
                <a:ext uri="{FF2B5EF4-FFF2-40B4-BE49-F238E27FC236}">
                  <a16:creationId xmlns:a16="http://schemas.microsoft.com/office/drawing/2014/main" id="{E26B45B9-344A-F94E-B445-3476EDACE4B0}"/>
                </a:ext>
              </a:extLst>
            </p:cNvPr>
            <p:cNvSpPr/>
            <p:nvPr/>
          </p:nvSpPr>
          <p:spPr bwMode="auto">
            <a:xfrm>
              <a:off x="-152971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7" name="Delay 56">
              <a:extLst>
                <a:ext uri="{FF2B5EF4-FFF2-40B4-BE49-F238E27FC236}">
                  <a16:creationId xmlns:a16="http://schemas.microsoft.com/office/drawing/2014/main" id="{80464921-CB8E-3144-ACEB-0FA24B3DADC8}"/>
                </a:ext>
              </a:extLst>
            </p:cNvPr>
            <p:cNvSpPr/>
            <p:nvPr/>
          </p:nvSpPr>
          <p:spPr bwMode="auto">
            <a:xfrm>
              <a:off x="-152971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8" name="Delay 57">
              <a:extLst>
                <a:ext uri="{FF2B5EF4-FFF2-40B4-BE49-F238E27FC236}">
                  <a16:creationId xmlns:a16="http://schemas.microsoft.com/office/drawing/2014/main" id="{D8A1E4CF-B4B7-6544-9BF4-07D922D90154}"/>
                </a:ext>
              </a:extLst>
            </p:cNvPr>
            <p:cNvSpPr/>
            <p:nvPr/>
          </p:nvSpPr>
          <p:spPr bwMode="auto">
            <a:xfrm>
              <a:off x="-152971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endParaRPr lang="en-US" alt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59" name="Delay 58">
              <a:extLst>
                <a:ext uri="{FF2B5EF4-FFF2-40B4-BE49-F238E27FC236}">
                  <a16:creationId xmlns:a16="http://schemas.microsoft.com/office/drawing/2014/main" id="{F2D63AC9-8AED-C54A-805E-D31F9A54C35B}"/>
                </a:ext>
              </a:extLst>
            </p:cNvPr>
            <p:cNvSpPr/>
            <p:nvPr/>
          </p:nvSpPr>
          <p:spPr bwMode="auto">
            <a:xfrm flipH="1">
              <a:off x="-2467504" y="2911221"/>
              <a:ext cx="583015" cy="475205"/>
            </a:xfrm>
            <a:prstGeom prst="flowChartDelay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C34A4D-42B5-9D4E-A64C-0C4395DF621A}"/>
                </a:ext>
              </a:extLst>
            </p:cNvPr>
            <p:cNvSpPr/>
            <p:nvPr/>
          </p:nvSpPr>
          <p:spPr bwMode="auto">
            <a:xfrm>
              <a:off x="-1828800" y="2911221"/>
              <a:ext cx="1942053" cy="475205"/>
            </a:xfrm>
            <a:prstGeom prst="rect">
              <a:avLst/>
            </a:prstGeom>
            <a:solidFill>
              <a:srgbClr val="E57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Canadá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Delay 60">
              <a:extLst>
                <a:ext uri="{FF2B5EF4-FFF2-40B4-BE49-F238E27FC236}">
                  <a16:creationId xmlns:a16="http://schemas.microsoft.com/office/drawing/2014/main" id="{B794C567-79D4-4049-8F6D-D2BDD18F743C}"/>
                </a:ext>
              </a:extLst>
            </p:cNvPr>
            <p:cNvSpPr/>
            <p:nvPr/>
          </p:nvSpPr>
          <p:spPr bwMode="auto">
            <a:xfrm flipH="1">
              <a:off x="-2467504" y="3458880"/>
              <a:ext cx="583015" cy="475205"/>
            </a:xfrm>
            <a:prstGeom prst="flowChartDelay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2986B20-C8C1-CD4D-90F7-114BCA6C687F}"/>
                </a:ext>
              </a:extLst>
            </p:cNvPr>
            <p:cNvSpPr/>
            <p:nvPr/>
          </p:nvSpPr>
          <p:spPr bwMode="auto">
            <a:xfrm>
              <a:off x="-1828800" y="3458880"/>
              <a:ext cx="1942053" cy="475205"/>
            </a:xfrm>
            <a:prstGeom prst="rect">
              <a:avLst/>
            </a:prstGeom>
            <a:solidFill>
              <a:srgbClr val="D145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América do Sul, América Central, México e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Ilhas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do Mar do Caribe</a:t>
              </a:r>
            </a:p>
          </p:txBody>
        </p:sp>
        <p:sp>
          <p:nvSpPr>
            <p:cNvPr id="63" name="Delay 62">
              <a:extLst>
                <a:ext uri="{FF2B5EF4-FFF2-40B4-BE49-F238E27FC236}">
                  <a16:creationId xmlns:a16="http://schemas.microsoft.com/office/drawing/2014/main" id="{0F001AFE-6595-BC4C-8B5C-2BF8EECE1836}"/>
                </a:ext>
              </a:extLst>
            </p:cNvPr>
            <p:cNvSpPr/>
            <p:nvPr/>
          </p:nvSpPr>
          <p:spPr bwMode="auto">
            <a:xfrm flipH="1">
              <a:off x="-2467504" y="4006539"/>
              <a:ext cx="583015" cy="475205"/>
            </a:xfrm>
            <a:prstGeom prst="flowChartDelay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6FC716F-FFB4-6C45-8CD7-4F0FE89B05AB}"/>
                </a:ext>
              </a:extLst>
            </p:cNvPr>
            <p:cNvSpPr/>
            <p:nvPr/>
          </p:nvSpPr>
          <p:spPr bwMode="auto">
            <a:xfrm>
              <a:off x="-1828800" y="4006539"/>
              <a:ext cx="1942053" cy="475205"/>
            </a:xfrm>
            <a:prstGeom prst="rect">
              <a:avLst/>
            </a:prstGeom>
            <a:solidFill>
              <a:srgbClr val="781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Europa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Delay 64">
              <a:extLst>
                <a:ext uri="{FF2B5EF4-FFF2-40B4-BE49-F238E27FC236}">
                  <a16:creationId xmlns:a16="http://schemas.microsoft.com/office/drawing/2014/main" id="{B530BAA8-D9BB-C145-9B1A-A7205D705DD1}"/>
                </a:ext>
              </a:extLst>
            </p:cNvPr>
            <p:cNvSpPr/>
            <p:nvPr/>
          </p:nvSpPr>
          <p:spPr bwMode="auto">
            <a:xfrm flipH="1">
              <a:off x="-2467504" y="4554199"/>
              <a:ext cx="583015" cy="475205"/>
            </a:xfrm>
            <a:prstGeom prst="flowChartDelay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0326DE6-97E5-944A-A14F-91449667336B}"/>
                </a:ext>
              </a:extLst>
            </p:cNvPr>
            <p:cNvSpPr/>
            <p:nvPr/>
          </p:nvSpPr>
          <p:spPr bwMode="auto">
            <a:xfrm>
              <a:off x="-1828800" y="4554199"/>
              <a:ext cx="1942053" cy="475205"/>
            </a:xfrm>
            <a:prstGeom prst="rect">
              <a:avLst/>
            </a:prstGeom>
            <a:solidFill>
              <a:srgbClr val="0B4A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Oriente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e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Sudeste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da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Ásia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Delay 66">
              <a:extLst>
                <a:ext uri="{FF2B5EF4-FFF2-40B4-BE49-F238E27FC236}">
                  <a16:creationId xmlns:a16="http://schemas.microsoft.com/office/drawing/2014/main" id="{63DCC646-4F4D-454E-BC9F-2A28178F0963}"/>
                </a:ext>
              </a:extLst>
            </p:cNvPr>
            <p:cNvSpPr/>
            <p:nvPr/>
          </p:nvSpPr>
          <p:spPr bwMode="auto">
            <a:xfrm flipH="1">
              <a:off x="-2467504" y="5101857"/>
              <a:ext cx="583015" cy="475205"/>
            </a:xfrm>
            <a:prstGeom prst="flowChartDelay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4FD5320-1A49-874F-9568-F441697BFC5C}"/>
                </a:ext>
              </a:extLst>
            </p:cNvPr>
            <p:cNvSpPr/>
            <p:nvPr/>
          </p:nvSpPr>
          <p:spPr bwMode="auto">
            <a:xfrm>
              <a:off x="-1828800" y="5101857"/>
              <a:ext cx="1942053" cy="475205"/>
            </a:xfrm>
            <a:prstGeom prst="rect">
              <a:avLst/>
            </a:prstGeom>
            <a:solidFill>
              <a:srgbClr val="44A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Índia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Sul da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Ásia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e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Oriente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Médio</a:t>
              </a:r>
              <a:endParaRPr lang="en-US" sz="9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" name="Delay 68">
              <a:extLst>
                <a:ext uri="{FF2B5EF4-FFF2-40B4-BE49-F238E27FC236}">
                  <a16:creationId xmlns:a16="http://schemas.microsoft.com/office/drawing/2014/main" id="{49FDEDEC-B71D-6147-913D-2E82444EA1E0}"/>
                </a:ext>
              </a:extLst>
            </p:cNvPr>
            <p:cNvSpPr/>
            <p:nvPr/>
          </p:nvSpPr>
          <p:spPr bwMode="auto">
            <a:xfrm flipH="1">
              <a:off x="-2467504" y="5649516"/>
              <a:ext cx="583015" cy="475205"/>
            </a:xfrm>
            <a:prstGeom prst="flowChartDelay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FB61575-85A4-AC48-8831-8ED2D06FEC82}"/>
                </a:ext>
              </a:extLst>
            </p:cNvPr>
            <p:cNvSpPr/>
            <p:nvPr/>
          </p:nvSpPr>
          <p:spPr bwMode="auto">
            <a:xfrm>
              <a:off x="-1828800" y="5649516"/>
              <a:ext cx="1942053" cy="475205"/>
            </a:xfrm>
            <a:prstGeom prst="rect">
              <a:avLst/>
            </a:prstGeom>
            <a:solidFill>
              <a:srgbClr val="9C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Austrália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Nova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Zelândia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Papua-Nova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Guiné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,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Indonésia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e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Ilhas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do Sul do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Oceano</a:t>
              </a:r>
              <a:r>
                <a:rPr lang="en-US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Pacífico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" name="Delay 70">
              <a:extLst>
                <a:ext uri="{FF2B5EF4-FFF2-40B4-BE49-F238E27FC236}">
                  <a16:creationId xmlns:a16="http://schemas.microsoft.com/office/drawing/2014/main" id="{B3AE02EF-4C6C-0840-B77D-668881E4C332}"/>
                </a:ext>
              </a:extLst>
            </p:cNvPr>
            <p:cNvSpPr/>
            <p:nvPr/>
          </p:nvSpPr>
          <p:spPr bwMode="auto">
            <a:xfrm flipH="1">
              <a:off x="-2467504" y="2363562"/>
              <a:ext cx="583015" cy="475205"/>
            </a:xfrm>
            <a:prstGeom prst="flowChartDelay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6343AFD-6082-B94D-90BA-F2D2DCF20BE1}"/>
                </a:ext>
              </a:extLst>
            </p:cNvPr>
            <p:cNvSpPr/>
            <p:nvPr/>
          </p:nvSpPr>
          <p:spPr bwMode="auto">
            <a:xfrm>
              <a:off x="-1828800" y="2363562"/>
              <a:ext cx="1942053" cy="475205"/>
            </a:xfrm>
            <a:prstGeom prst="rect">
              <a:avLst/>
            </a:prstGeom>
            <a:solidFill>
              <a:srgbClr val="F1A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900" dirty="0" err="1">
                  <a:solidFill>
                    <a:schemeClr val="bg1"/>
                  </a:solidFill>
                </a:rPr>
                <a:t>Estados</a:t>
              </a:r>
              <a:r>
                <a:rPr lang="en-US" sz="900" dirty="0">
                  <a:solidFill>
                    <a:schemeClr val="bg1"/>
                  </a:solidFill>
                </a:rPr>
                <a:t> Unidos da América e </a:t>
              </a:r>
              <a:r>
                <a:rPr lang="en-US" sz="900" dirty="0" err="1">
                  <a:solidFill>
                    <a:schemeClr val="bg1"/>
                  </a:solidFill>
                </a:rPr>
                <a:t>afiliados</a:t>
              </a:r>
              <a:r>
                <a:rPr lang="en-US" sz="900" dirty="0">
                  <a:solidFill>
                    <a:schemeClr val="bg1"/>
                  </a:solidFill>
                </a:rPr>
                <a:t>, Bermuda e Bahamas</a:t>
              </a:r>
            </a:p>
          </p:txBody>
        </p:sp>
        <p:sp>
          <p:nvSpPr>
            <p:cNvPr id="73" name="Delay 72">
              <a:extLst>
                <a:ext uri="{FF2B5EF4-FFF2-40B4-BE49-F238E27FC236}">
                  <a16:creationId xmlns:a16="http://schemas.microsoft.com/office/drawing/2014/main" id="{BB4FE239-03A7-724C-B338-3B471F193693}"/>
                </a:ext>
              </a:extLst>
            </p:cNvPr>
            <p:cNvSpPr/>
            <p:nvPr/>
          </p:nvSpPr>
          <p:spPr bwMode="auto">
            <a:xfrm flipH="1">
              <a:off x="-2467504" y="6197180"/>
              <a:ext cx="583015" cy="475205"/>
            </a:xfrm>
            <a:prstGeom prst="flowChartDelay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rIns="45720" anchor="ctr"/>
            <a:lstStyle/>
            <a:p>
              <a:pPr algn="ctr"/>
              <a:r>
                <a:rPr lang="en-US" altLang="en-US" sz="11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 VIII</a:t>
              </a:r>
              <a:endParaRPr lang="en-US" altLang="en-US" sz="1100" b="1" dirty="0"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7ECCB0B-D25A-5E4A-95D7-33276451032B}"/>
                </a:ext>
              </a:extLst>
            </p:cNvPr>
            <p:cNvSpPr/>
            <p:nvPr/>
          </p:nvSpPr>
          <p:spPr bwMode="auto">
            <a:xfrm>
              <a:off x="-1828800" y="6197180"/>
              <a:ext cx="1942053" cy="475205"/>
            </a:xfrm>
            <a:prstGeom prst="rect">
              <a:avLst/>
            </a:prstGeom>
            <a:solidFill>
              <a:srgbClr val="6A2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45720" tIns="36576" rIns="4572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000"/>
                </a:lnSpc>
              </a:pPr>
              <a:r>
                <a:rPr lang="en-US" sz="9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África</a:t>
              </a:r>
              <a:endParaRPr lang="en-US" sz="9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71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Nosso clube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[Inserir nome do clube aqui]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Nosso clube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>
                <a:solidFill>
                  <a:srgbClr val="55565A"/>
                </a:solidFill>
              </a:rPr>
              <a:t>[Inserir informações aqui sobre seu clube: por ex., o ano que foi fundado, número atual de associados, dirigentes etc.]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Sobre o [Inserir nome do clube aqui]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Nossa comunidade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>
                <a:solidFill>
                  <a:srgbClr val="55565A"/>
                </a:solidFill>
              </a:rPr>
              <a:t>[Inserir informações aqui sobre sua comunidade: por ex., dados demográficos, história, cultura, áreas de necessidade etc.]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Nós servimos [inserir o nome da comunidade aqui]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Nossos serviços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>
                <a:solidFill>
                  <a:srgbClr val="55565A"/>
                </a:solidFill>
              </a:rPr>
              <a:t>[Inserir informações aqui sobre o foco de serviço do seu clube: por ex., programas específicos, atividades de serviço, eventos, parcerias locais etc.]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pt-BR" sz="1800">
                <a:solidFill>
                  <a:srgbClr val="55565A"/>
                </a:solidFill>
              </a:rPr>
              <a:t>[Não se esqueça de destacar como seu clube está atendendo às áreas de necessidade da sua comunidade!]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O que fazemos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Próximas etapas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rgbClr val="55565A"/>
                </a:solidFill>
              </a:rPr>
              <a:t>[Digite aqui as informações sobre como os novos ou possíveis associados podem compartilhar suas ideias e se envolver com o que seu clube está fazendo na comunidade.]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rgbClr val="00338D"/>
                </a:solidFill>
              </a:rPr>
              <a:t>Como você pode se envolver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Obrigado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400" dirty="0">
                <a:solidFill>
                  <a:schemeClr val="bg1"/>
                </a:solidFill>
              </a:rPr>
              <a:t>Os Leões estão mudando o mundo, uma comunidade de cada vez, resolvendo as necessidades perto de casa e mundo a fora. Somos 1,4 milhão de homens e mulheres que acreditam que a bondade importa. E quando trabalhamos juntos, conseguirmos atingir metas maiores.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6065513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200" dirty="0">
                <a:solidFill>
                  <a:schemeClr val="bg1"/>
                </a:solidFill>
              </a:rPr>
              <a:t>Estamos fazendo uma enorme diferença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Nosso lema: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pt-BR" sz="2400">
                  <a:solidFill>
                    <a:srgbClr val="55565A"/>
                  </a:solidFill>
                  <a:latin typeface="Arial" charset="0"/>
                  <a:ea typeface="Arial" charset="0"/>
                  <a:cs typeface="Arial" charset="0"/>
                </a:rPr>
                <a:t>1,4 milhão de Leões estão servindo em mais de 200 países e áreas geográficas ao redor do mundo, levando compaixão e alcance sem precedentes ao nosso serviço.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pt-BR" sz="4800" b="1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Nós Servimos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646800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 dirty="0">
                <a:solidFill>
                  <a:srgbClr val="EBB700"/>
                </a:solidFill>
              </a:rPr>
              <a:t>Nossas causas globais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rgbClr val="55565A"/>
                </a:solidFill>
              </a:rPr>
              <a:t>Além de servir localmente, os Leões apoiam cinco causas globais.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Enfrentamos juntos os desafios globais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692671" y="4185518"/>
            <a:ext cx="1527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DIABETES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Reduzir a prevalência do diabetes e melhorar a qualidade de vida daqueles diagnosticados.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9903749" y="4185517"/>
            <a:ext cx="183749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CÂNCER INFANTIL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Ajudar aqueles afetados pelo câncer infantil a sobreviver e prosperar.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212" y="2960728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450339" y="4185518"/>
            <a:ext cx="16421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MEIO AMBIENTE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1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Proteger e restaurar de forma sustentável o nosso meio ambiente para melhorar o bem-estar de todas as comunidades.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33" y="2960728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6269345" y="4187548"/>
            <a:ext cx="16730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FOME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10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Garantir que todos os membros da comunidade tenham acesso a alimentos nutritivos.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31" y="2960728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935" y="2960728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8166225" y="4185517"/>
            <a:ext cx="1671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cap="none" normalizeH="0" baseline="0" noProof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VISÃO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i="0" u="none" strike="noStrike" cap="none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Deter a cegueira evitável e aprimorar a qualidade de vida das pessoas que estão cegas e portadoras de deficiências visuais.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55" y="2960728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>
                <a:solidFill>
                  <a:srgbClr val="55565A"/>
                </a:solidFill>
              </a:rPr>
              <a:t>Os jovens são o futuro do serviço e o futuro é agora.</a:t>
            </a:r>
            <a:br>
              <a:rPr lang="pt-BR" sz="1800" b="1" dirty="0">
                <a:solidFill>
                  <a:srgbClr val="55565A"/>
                </a:solidFill>
              </a:rPr>
            </a:br>
            <a:endParaRPr lang="pt-BR" sz="1800" b="1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55565A"/>
                </a:solidFill>
              </a:rPr>
              <a:t>Os </a:t>
            </a:r>
            <a:r>
              <a:rPr lang="pt-BR" sz="1400" b="1" dirty="0" err="1">
                <a:solidFill>
                  <a:srgbClr val="55565A"/>
                </a:solidFill>
              </a:rPr>
              <a:t>Leos</a:t>
            </a:r>
            <a:r>
              <a:rPr lang="pt-BR" sz="1400" dirty="0">
                <a:solidFill>
                  <a:srgbClr val="55565A"/>
                </a:solidFill>
              </a:rPr>
              <a:t> são jovens voluntários entre 12 e 30 anos de idade.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55565A"/>
                </a:solidFill>
              </a:rPr>
              <a:t>175.000 </a:t>
            </a:r>
            <a:r>
              <a:rPr lang="pt-BR" sz="1400" dirty="0" err="1">
                <a:solidFill>
                  <a:srgbClr val="55565A"/>
                </a:solidFill>
              </a:rPr>
              <a:t>Leos</a:t>
            </a:r>
            <a:r>
              <a:rPr lang="pt-BR" sz="1400" dirty="0">
                <a:solidFill>
                  <a:srgbClr val="55565A"/>
                </a:solidFill>
              </a:rPr>
              <a:t> em </a:t>
            </a:r>
            <a:r>
              <a:rPr lang="pt-BR" sz="1400" b="1" dirty="0">
                <a:solidFill>
                  <a:srgbClr val="55565A"/>
                </a:solidFill>
              </a:rPr>
              <a:t>mais de 7.000 clubes</a:t>
            </a:r>
            <a:r>
              <a:rPr lang="pt-BR" sz="1400" dirty="0">
                <a:solidFill>
                  <a:srgbClr val="55565A"/>
                </a:solidFill>
              </a:rPr>
              <a:t> defendem causas que importam.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55565A"/>
                </a:solidFill>
              </a:rPr>
              <a:t>Os Leo clubes têm </a:t>
            </a:r>
            <a:r>
              <a:rPr lang="pt-BR" sz="1400" b="1" dirty="0">
                <a:solidFill>
                  <a:srgbClr val="55565A"/>
                </a:solidFill>
              </a:rPr>
              <a:t>servido</a:t>
            </a:r>
            <a:r>
              <a:rPr lang="pt-BR" sz="1400" dirty="0">
                <a:solidFill>
                  <a:srgbClr val="55565A"/>
                </a:solidFill>
              </a:rPr>
              <a:t> </a:t>
            </a:r>
            <a:r>
              <a:rPr lang="pt-BR" sz="1400" b="1" dirty="0">
                <a:solidFill>
                  <a:srgbClr val="55565A"/>
                </a:solidFill>
              </a:rPr>
              <a:t>por 60 anos</a:t>
            </a:r>
            <a:r>
              <a:rPr lang="pt-BR" sz="1400" dirty="0">
                <a:solidFill>
                  <a:srgbClr val="55565A"/>
                </a:solidFill>
              </a:rPr>
              <a:t>.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90868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7474184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800" dirty="0">
                <a:solidFill>
                  <a:srgbClr val="00338D"/>
                </a:solidFill>
              </a:rPr>
              <a:t>Estamos preparando a próxima geração de voluntários.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bg1"/>
                </a:solidFill>
              </a:rPr>
              <a:t>Nossa Sede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Lions Clubs International tem sua sede em </a:t>
            </a:r>
            <a:r>
              <a:rPr lang="pt-BR" dirty="0" err="1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Oak</a:t>
            </a:r>
            <a:r>
              <a:rPr lang="pt-BR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 Brook, Illinois, EUA. A equipe de cerca de 300 funcionários apoia os associados e clubes em todo o mundo, bem como os diretores executivos e a diretoria internacional. Desenvolvemos e implementamos iniciativas com o objetivo de aumentar a visibilidade e o impacto dos serviços de Lions Clubs International.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bg1"/>
                </a:solidFill>
              </a:rPr>
              <a:t>Nossa Associação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A Associação é composta por clubes autônomos. O propósito de Lions Clubs International é formar clubes compostos por associados que atendem suas comunidades locais.  Os clubes são os únicos responsáveis por gerenciar suas operações, finanças, projetos de serviços e outras questões relacionadas à associação e à vida do clube. O papel de Lions Clubs International é apoiar nossos clubes e associados, e não gerenciá-los.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bg1"/>
                </a:solidFill>
              </a:rPr>
              <a:t>Nossa Fundação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  <a:latin typeface="Arial" charset="0"/>
                <a:ea typeface="Arial Hebrew Scholar" charset="-79"/>
                <a:cs typeface="Arial" charset="0"/>
              </a:rPr>
              <a:t>A Fundação de Lions Clubs International (LCIF) é a organização beneficente oficial do Lions Clubs International. A LCIF apoia os serviços dos Leões fornecendo subsídios para seus esforços humanitários locais e globais.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rgbClr val="EBB700"/>
                </a:solidFill>
              </a:rPr>
              <a:t>Nossa estrutura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b="1" dirty="0">
                <a:solidFill>
                  <a:srgbClr val="55565A"/>
                </a:solidFill>
              </a:rPr>
              <a:t>Leões: </a:t>
            </a:r>
            <a:r>
              <a:rPr lang="pt-BR" sz="1800" dirty="0">
                <a:solidFill>
                  <a:srgbClr val="55565A"/>
                </a:solidFill>
              </a:rPr>
              <a:t>nossos associados voluntários.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pt-BR" sz="1800" b="1" dirty="0">
                <a:solidFill>
                  <a:srgbClr val="55565A"/>
                </a:solidFill>
              </a:rPr>
              <a:t>Lions Clubes: </a:t>
            </a:r>
            <a:r>
              <a:rPr lang="pt-BR" sz="1800" dirty="0">
                <a:solidFill>
                  <a:srgbClr val="55565A"/>
                </a:solidFill>
              </a:rPr>
              <a:t>os associados afiliam-se a clubes locais que se unem para atender áreas comunitárias carentes. Os Lions clubes locais seguem as regras de distrito, distrito múltiplo e internacionais.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pt-BR" sz="1800" b="1" dirty="0">
                <a:solidFill>
                  <a:srgbClr val="55565A"/>
                </a:solidFill>
              </a:rPr>
              <a:t>Distritos: </a:t>
            </a:r>
            <a:r>
              <a:rPr lang="pt-BR" sz="1800" dirty="0">
                <a:solidFill>
                  <a:srgbClr val="55565A"/>
                </a:solidFill>
              </a:rPr>
              <a:t>grupos de clubes em uma região definida, liderados por Leões voluntários eleitos para apoiar os clubes.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pt-BR" sz="1800" b="1" dirty="0">
                <a:solidFill>
                  <a:srgbClr val="55565A"/>
                </a:solidFill>
              </a:rPr>
              <a:t>Distritos Múltiplos: </a:t>
            </a:r>
            <a:r>
              <a:rPr lang="pt-BR" sz="1800" dirty="0">
                <a:solidFill>
                  <a:srgbClr val="55565A"/>
                </a:solidFill>
              </a:rPr>
              <a:t>grupos de distritos formam um distrito múltiplo. Em geral, um distrito múltiplo nos EUA representa um estado e internacionalmente representa um país.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r>
              <a:rPr lang="pt-BR" sz="1800" b="1" dirty="0">
                <a:solidFill>
                  <a:srgbClr val="55565A"/>
                </a:solidFill>
              </a:rPr>
              <a:t>Áreas Jurisdicionais: </a:t>
            </a:r>
            <a:r>
              <a:rPr lang="pt-BR" sz="1800" dirty="0">
                <a:solidFill>
                  <a:srgbClr val="55565A"/>
                </a:solidFill>
              </a:rPr>
              <a:t>como as áreas da Associação são divididas para representação na Diretoria Internacional.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400">
                <a:solidFill>
                  <a:srgbClr val="00338D"/>
                </a:solidFill>
              </a:rPr>
              <a:t>Nossa estrutura varia do nível local ao nacional.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836</Words>
  <Application>Microsoft Macintosh PowerPoint</Application>
  <PresentationFormat>Widescreen</PresentationFormat>
  <Paragraphs>117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Smith, Lisa</cp:lastModifiedBy>
  <cp:revision>173</cp:revision>
  <dcterms:created xsi:type="dcterms:W3CDTF">2018-11-12T16:45:52Z</dcterms:created>
  <dcterms:modified xsi:type="dcterms:W3CDTF">2019-10-19T16:07:26Z</dcterms:modified>
</cp:coreProperties>
</file>