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872" r:id="rId2"/>
    <p:sldId id="1109" r:id="rId3"/>
    <p:sldId id="984" r:id="rId4"/>
    <p:sldId id="1087" r:id="rId5"/>
    <p:sldId id="1110" r:id="rId6"/>
    <p:sldId id="1117" r:id="rId7"/>
    <p:sldId id="1118" r:id="rId8"/>
    <p:sldId id="1119" r:id="rId9"/>
    <p:sldId id="1120" r:id="rId10"/>
    <p:sldId id="1123" r:id="rId11"/>
    <p:sldId id="1124" r:id="rId12"/>
    <p:sldId id="1116" r:id="rId13"/>
    <p:sldId id="1126" r:id="rId14"/>
    <p:sldId id="1127" r:id="rId15"/>
    <p:sldId id="1128" r:id="rId16"/>
    <p:sldId id="95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700"/>
    <a:srgbClr val="55565A"/>
    <a:srgbClr val="FF5C35"/>
    <a:srgbClr val="407CCA"/>
    <a:srgbClr val="0D2240"/>
    <a:srgbClr val="00338D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310"/>
    <p:restoredTop sz="94674"/>
  </p:normalViewPr>
  <p:slideViewPr>
    <p:cSldViewPr snapToGrid="0" snapToObjects="1">
      <p:cViewPr varScale="1">
        <p:scale>
          <a:sx n="85" d="100"/>
          <a:sy n="85" d="100"/>
        </p:scale>
        <p:origin x="490" y="5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4" d="100"/>
          <a:sy n="154" d="100"/>
        </p:scale>
        <p:origin x="497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xmlns="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xmlns="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xmlns="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xmlns="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/>
              <a:t>Lions Clubs International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xmlns="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/>
              <a:t>Una fuerza mundial para el bien 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xmlns="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xmlns="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1600">
                <a:solidFill>
                  <a:srgbClr val="EBB700"/>
                </a:solidFill>
              </a:rPr>
              <a:t>Nuestra estructura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smtClean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05890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372837"/>
            <a:ext cx="861822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400" dirty="0">
                <a:solidFill>
                  <a:srgbClr val="00338D"/>
                </a:solidFill>
              </a:rPr>
              <a:t>La asociación está dividida en siete áreas </a:t>
            </a:r>
            <a:r>
              <a:rPr lang="es-ES" sz="2400" dirty="0" smtClean="0">
                <a:solidFill>
                  <a:srgbClr val="00338D"/>
                </a:solidFill>
              </a:rPr>
              <a:t>estatutarias</a:t>
            </a:r>
            <a:endParaRPr lang="es-ES" sz="2400" dirty="0">
              <a:solidFill>
                <a:srgbClr val="00338D"/>
              </a:solidFill>
            </a:endParaRP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xmlns="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568ECC7-5540-BC4E-9A9A-B6F7BEF0869F}"/>
              </a:ext>
            </a:extLst>
          </p:cNvPr>
          <p:cNvGrpSpPr/>
          <p:nvPr/>
        </p:nvGrpSpPr>
        <p:grpSpPr>
          <a:xfrm>
            <a:off x="3029000" y="1259165"/>
            <a:ext cx="8793170" cy="5421511"/>
            <a:chOff x="3516735" y="1103287"/>
            <a:chExt cx="8776044" cy="54109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D9D423E-B728-0B4A-B485-B65937122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795"/>
            <a:stretch/>
          </p:blipFill>
          <p:spPr>
            <a:xfrm>
              <a:off x="3516735" y="1103287"/>
              <a:ext cx="8776044" cy="5410952"/>
            </a:xfrm>
            <a:prstGeom prst="rect">
              <a:avLst/>
            </a:prstGeom>
          </p:spPr>
        </p:pic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xmlns="" id="{7AC07A7A-F10D-6D4E-86D0-A55C6CBBE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9180" y="4447178"/>
              <a:ext cx="4023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>
                  <a:solidFill>
                    <a:srgbClr val="FFFFFF"/>
                  </a:solidFill>
                  <a:latin typeface="Open Sans Semibold" charset="0"/>
                  <a:ea typeface="ヒラギノ角ゴ Pro W3" pitchFamily="125" charset="-128"/>
                </a:rPr>
                <a:t>26%</a:t>
              </a: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xmlns="" id="{BFE1FDE7-6FD2-8D4F-8413-5F97D2B70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00" y="3913173"/>
              <a:ext cx="4023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>
                  <a:solidFill>
                    <a:srgbClr val="FFFFFF"/>
                  </a:solidFill>
                  <a:latin typeface="Open Sans Semibold" charset="0"/>
                  <a:ea typeface="ヒラギノ角ゴ Pro W3" pitchFamily="125" charset="-128"/>
                </a:rPr>
                <a:t>23%</a:t>
              </a: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xmlns="" id="{CA5DED28-1C44-1743-B238-E5DEC3561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3618" y="5404810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>
                  <a:solidFill>
                    <a:srgbClr val="FFFFFF"/>
                  </a:solidFill>
                  <a:latin typeface="Open Sans Semibold" charset="0"/>
                  <a:ea typeface="ヒラギノ角ゴ Pro W3" pitchFamily="125" charset="-128"/>
                </a:rPr>
                <a:t>3%</a:t>
              </a: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xmlns="" id="{9124374B-C085-724E-9057-57F2C6F54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4392" y="3407961"/>
              <a:ext cx="4023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>
                  <a:solidFill>
                    <a:srgbClr val="FFFFFF"/>
                  </a:solidFill>
                  <a:latin typeface="Open Sans Semibold" charset="0"/>
                  <a:ea typeface="ヒラギノ角ゴ Pro W3" pitchFamily="125" charset="-128"/>
                </a:rPr>
                <a:t>17%</a:t>
              </a:r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xmlns="" id="{A5408B06-F25A-0E49-9D29-0909634FB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9793" y="5079157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>
                  <a:solidFill>
                    <a:srgbClr val="FFFFFF"/>
                  </a:solidFill>
                  <a:latin typeface="Open Sans Semibold" charset="0"/>
                  <a:ea typeface="ヒラギノ角ゴ Pro W3" pitchFamily="125" charset="-128"/>
                </a:rPr>
                <a:t>7%</a:t>
              </a:r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xmlns="" id="{DF090CB8-3DC9-2A41-BC56-ECA9A97ED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397" y="3826144"/>
              <a:ext cx="4023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>
                  <a:solidFill>
                    <a:srgbClr val="FFFFFF"/>
                  </a:solidFill>
                  <a:latin typeface="Open Sans Semibold" charset="0"/>
                  <a:ea typeface="ヒラギノ角ゴ Pro W3" pitchFamily="125" charset="-128"/>
                </a:rPr>
                <a:t>22%</a:t>
              </a:r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xmlns="" id="{3F59F558-0FEB-4744-9B19-DBBBF1A40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3489" y="3244970"/>
              <a:ext cx="2853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>
                  <a:solidFill>
                    <a:srgbClr val="FFFFFF"/>
                  </a:solidFill>
                  <a:latin typeface="Open Sans Semibold" charset="0"/>
                  <a:ea typeface="ヒラギノ角ゴ Pro W3" pitchFamily="125" charset="-128"/>
                </a:rPr>
                <a:t>2%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58FC473-8677-5F46-91D1-7874187038A0}"/>
              </a:ext>
            </a:extLst>
          </p:cNvPr>
          <p:cNvGrpSpPr/>
          <p:nvPr/>
        </p:nvGrpSpPr>
        <p:grpSpPr>
          <a:xfrm>
            <a:off x="426235" y="1380052"/>
            <a:ext cx="434033" cy="3929749"/>
            <a:chOff x="3028351" y="1513294"/>
            <a:chExt cx="434033" cy="392974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ED4942C4-A861-554B-95F9-EAC8D8EA5778}"/>
                </a:ext>
              </a:extLst>
            </p:cNvPr>
            <p:cNvGrpSpPr/>
            <p:nvPr/>
          </p:nvGrpSpPr>
          <p:grpSpPr>
            <a:xfrm>
              <a:off x="3028351" y="1513294"/>
              <a:ext cx="427037" cy="431800"/>
              <a:chOff x="719064" y="2378531"/>
              <a:chExt cx="427037" cy="431800"/>
            </a:xfrm>
          </p:grpSpPr>
          <p:sp>
            <p:nvSpPr>
              <p:cNvPr id="26" name="Oval 109">
                <a:extLst>
                  <a:ext uri="{FF2B5EF4-FFF2-40B4-BE49-F238E27FC236}">
                    <a16:creationId xmlns:a16="http://schemas.microsoft.com/office/drawing/2014/main" xmlns="" id="{9726FDB7-9578-2342-9B2B-BE19D0648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064" y="2378531"/>
                <a:ext cx="427037" cy="431800"/>
              </a:xfrm>
              <a:prstGeom prst="ellipse">
                <a:avLst/>
              </a:prstGeom>
              <a:solidFill>
                <a:srgbClr val="FFB3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125">
                <a:extLst>
                  <a:ext uri="{FF2B5EF4-FFF2-40B4-BE49-F238E27FC236}">
                    <a16:creationId xmlns:a16="http://schemas.microsoft.com/office/drawing/2014/main" xmlns="" id="{F51CDD20-399E-6D4C-BC00-E1FFBCD29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492" y="2506826"/>
                <a:ext cx="3061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ES"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AE1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14C47045-0C08-CE4F-8EC0-D67AD66A6D25}"/>
                </a:ext>
              </a:extLst>
            </p:cNvPr>
            <p:cNvGrpSpPr/>
            <p:nvPr/>
          </p:nvGrpSpPr>
          <p:grpSpPr>
            <a:xfrm>
              <a:off x="3028351" y="2096286"/>
              <a:ext cx="427037" cy="431800"/>
              <a:chOff x="719064" y="3002343"/>
              <a:chExt cx="427037" cy="431800"/>
            </a:xfrm>
          </p:grpSpPr>
          <p:sp>
            <p:nvSpPr>
              <p:cNvPr id="29" name="Oval 109">
                <a:extLst>
                  <a:ext uri="{FF2B5EF4-FFF2-40B4-BE49-F238E27FC236}">
                    <a16:creationId xmlns:a16="http://schemas.microsoft.com/office/drawing/2014/main" xmlns="" id="{11D3FCDA-7FD7-724E-BD6C-D67C3006D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064" y="3002343"/>
                <a:ext cx="427037" cy="431800"/>
              </a:xfrm>
              <a:prstGeom prst="ellipse">
                <a:avLst/>
              </a:prstGeom>
              <a:solidFill>
                <a:srgbClr val="FC7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None/>
                </a:pPr>
                <a:endPara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 125">
                <a:extLst>
                  <a:ext uri="{FF2B5EF4-FFF2-40B4-BE49-F238E27FC236}">
                    <a16:creationId xmlns:a16="http://schemas.microsoft.com/office/drawing/2014/main" xmlns="" id="{C5111CFF-F826-5D40-B2A3-D8E6A9B74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492" y="3130638"/>
                <a:ext cx="3061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ES"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AE2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BD17D04F-E541-C942-8C00-CC8021080F18}"/>
                </a:ext>
              </a:extLst>
            </p:cNvPr>
            <p:cNvGrpSpPr/>
            <p:nvPr/>
          </p:nvGrpSpPr>
          <p:grpSpPr>
            <a:xfrm>
              <a:off x="3028351" y="2679278"/>
              <a:ext cx="427037" cy="431800"/>
              <a:chOff x="719064" y="3626155"/>
              <a:chExt cx="427037" cy="431800"/>
            </a:xfrm>
          </p:grpSpPr>
          <p:sp>
            <p:nvSpPr>
              <p:cNvPr id="33" name="Oval 109">
                <a:extLst>
                  <a:ext uri="{FF2B5EF4-FFF2-40B4-BE49-F238E27FC236}">
                    <a16:creationId xmlns:a16="http://schemas.microsoft.com/office/drawing/2014/main" xmlns="" id="{29F01033-0549-A248-A495-E14AB5DF5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064" y="3626155"/>
                <a:ext cx="427037" cy="431800"/>
              </a:xfrm>
              <a:prstGeom prst="ellipse">
                <a:avLst/>
              </a:prstGeom>
              <a:solidFill>
                <a:srgbClr val="E249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None/>
                </a:pPr>
                <a:endPara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125">
                <a:extLst>
                  <a:ext uri="{FF2B5EF4-FFF2-40B4-BE49-F238E27FC236}">
                    <a16:creationId xmlns:a16="http://schemas.microsoft.com/office/drawing/2014/main" xmlns="" id="{36309038-1229-1B49-8C5B-3003367D4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492" y="3754450"/>
                <a:ext cx="3061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ES"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AE3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736CEDAC-1404-9E46-A410-3CB837D68609}"/>
                </a:ext>
              </a:extLst>
            </p:cNvPr>
            <p:cNvGrpSpPr/>
            <p:nvPr/>
          </p:nvGrpSpPr>
          <p:grpSpPr>
            <a:xfrm>
              <a:off x="3035347" y="3262267"/>
              <a:ext cx="427037" cy="431800"/>
              <a:chOff x="726060" y="4249964"/>
              <a:chExt cx="427037" cy="431800"/>
            </a:xfrm>
          </p:grpSpPr>
          <p:sp>
            <p:nvSpPr>
              <p:cNvPr id="37" name="Oval 109">
                <a:extLst>
                  <a:ext uri="{FF2B5EF4-FFF2-40B4-BE49-F238E27FC236}">
                    <a16:creationId xmlns:a16="http://schemas.microsoft.com/office/drawing/2014/main" xmlns="" id="{41638F6D-4214-C642-84C2-D37042A99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060" y="4249964"/>
                <a:ext cx="427037" cy="431800"/>
              </a:xfrm>
              <a:prstGeom prst="ellipse">
                <a:avLst/>
              </a:prstGeom>
              <a:solidFill>
                <a:srgbClr val="8C1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125">
                <a:extLst>
                  <a:ext uri="{FF2B5EF4-FFF2-40B4-BE49-F238E27FC236}">
                    <a16:creationId xmlns:a16="http://schemas.microsoft.com/office/drawing/2014/main" xmlns="" id="{6A3D5C3E-14F7-434D-A505-CC7546633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492" y="4378262"/>
                <a:ext cx="3061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ES"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AE4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1D25BC7B-BDC4-3341-A2AD-9692F15C7582}"/>
                </a:ext>
              </a:extLst>
            </p:cNvPr>
            <p:cNvGrpSpPr/>
            <p:nvPr/>
          </p:nvGrpSpPr>
          <p:grpSpPr>
            <a:xfrm>
              <a:off x="3028351" y="3845262"/>
              <a:ext cx="427037" cy="431800"/>
              <a:chOff x="719064" y="4873779"/>
              <a:chExt cx="427037" cy="431800"/>
            </a:xfrm>
          </p:grpSpPr>
          <p:sp>
            <p:nvSpPr>
              <p:cNvPr id="41" name="Oval 109">
                <a:extLst>
                  <a:ext uri="{FF2B5EF4-FFF2-40B4-BE49-F238E27FC236}">
                    <a16:creationId xmlns:a16="http://schemas.microsoft.com/office/drawing/2014/main" xmlns="" id="{BBDAD9D1-8E8A-A842-A7A7-301F4FA01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064" y="4873779"/>
                <a:ext cx="427037" cy="431800"/>
              </a:xfrm>
              <a:prstGeom prst="ellipse">
                <a:avLst/>
              </a:prstGeom>
              <a:solidFill>
                <a:srgbClr val="0953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125">
                <a:extLst>
                  <a:ext uri="{FF2B5EF4-FFF2-40B4-BE49-F238E27FC236}">
                    <a16:creationId xmlns:a16="http://schemas.microsoft.com/office/drawing/2014/main" xmlns="" id="{2628792D-CEC7-4B4A-8395-5FD91CA77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492" y="5002074"/>
                <a:ext cx="3061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ES"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AE5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1003450E-7663-384C-8026-019E134157AB}"/>
                </a:ext>
              </a:extLst>
            </p:cNvPr>
            <p:cNvGrpSpPr/>
            <p:nvPr/>
          </p:nvGrpSpPr>
          <p:grpSpPr>
            <a:xfrm>
              <a:off x="3028351" y="4428254"/>
              <a:ext cx="427037" cy="431800"/>
              <a:chOff x="719064" y="5497591"/>
              <a:chExt cx="427037" cy="431800"/>
            </a:xfrm>
          </p:grpSpPr>
          <p:sp>
            <p:nvSpPr>
              <p:cNvPr id="45" name="Oval 109">
                <a:extLst>
                  <a:ext uri="{FF2B5EF4-FFF2-40B4-BE49-F238E27FC236}">
                    <a16:creationId xmlns:a16="http://schemas.microsoft.com/office/drawing/2014/main" xmlns="" id="{E2AF49D8-57FE-0F48-B26F-14BEFCC76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064" y="5497591"/>
                <a:ext cx="427037" cy="431800"/>
              </a:xfrm>
              <a:prstGeom prst="ellipse">
                <a:avLst/>
              </a:prstGeom>
              <a:solidFill>
                <a:srgbClr val="39B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125">
                <a:extLst>
                  <a:ext uri="{FF2B5EF4-FFF2-40B4-BE49-F238E27FC236}">
                    <a16:creationId xmlns:a16="http://schemas.microsoft.com/office/drawing/2014/main" xmlns="" id="{642A7019-7CC4-A646-AE90-095FF2234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492" y="5625886"/>
                <a:ext cx="3061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ES"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AE6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7CCF55FE-482E-F442-9FE2-C964AB7A2CAB}"/>
                </a:ext>
              </a:extLst>
            </p:cNvPr>
            <p:cNvGrpSpPr/>
            <p:nvPr/>
          </p:nvGrpSpPr>
          <p:grpSpPr>
            <a:xfrm>
              <a:off x="3028351" y="5011243"/>
              <a:ext cx="427037" cy="431800"/>
              <a:chOff x="719064" y="6121400"/>
              <a:chExt cx="427037" cy="431800"/>
            </a:xfrm>
          </p:grpSpPr>
          <p:sp>
            <p:nvSpPr>
              <p:cNvPr id="49" name="Oval 109">
                <a:extLst>
                  <a:ext uri="{FF2B5EF4-FFF2-40B4-BE49-F238E27FC236}">
                    <a16:creationId xmlns:a16="http://schemas.microsoft.com/office/drawing/2014/main" xmlns="" id="{283E78CC-1A25-404C-80E0-4A4C2EF71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064" y="6121400"/>
                <a:ext cx="427037" cy="431800"/>
              </a:xfrm>
              <a:prstGeom prst="ellipse">
                <a:avLst/>
              </a:prstGeom>
              <a:solidFill>
                <a:srgbClr val="9C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None/>
                </a:pPr>
                <a:endParaRPr lang="en-US" altLang="en-US" sz="1200" spc="-1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125">
                <a:extLst>
                  <a:ext uri="{FF2B5EF4-FFF2-40B4-BE49-F238E27FC236}">
                    <a16:creationId xmlns:a16="http://schemas.microsoft.com/office/drawing/2014/main" xmlns="" id="{1C9E352F-6F63-634F-A15A-6F36E08A2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492" y="6249695"/>
                <a:ext cx="3061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ES" sz="12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AE7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671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xmlns="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xmlns="" id="{12E8056F-6711-E347-83F9-DD1107CC88EE}"/>
              </a:ext>
            </a:extLst>
          </p:cNvPr>
          <p:cNvSpPr/>
          <p:nvPr/>
        </p:nvSpPr>
        <p:spPr>
          <a:xfrm>
            <a:off x="886693" y="316096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xmlns="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405045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/>
              <a:t>Nuestro club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xmlns="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3387773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/>
              <a:t>[Insertar nombre del club aquí]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xmlns="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smtClean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CCABCC-64AA-7943-A46A-05E3CB7B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2293BA-F532-2046-A0AA-9507A74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xmlns="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1600">
                <a:solidFill>
                  <a:srgbClr val="EBB700"/>
                </a:solidFill>
              </a:rPr>
              <a:t>Nuestro club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800" dirty="0">
                <a:solidFill>
                  <a:srgbClr val="55565A"/>
                </a:solidFill>
              </a:rPr>
              <a:t>[Ponga aquí los datos de su club, por ej. el año en que fue fundado, </a:t>
            </a:r>
            <a:r>
              <a:rPr lang="es-ES" sz="1800" dirty="0" smtClean="0">
                <a:solidFill>
                  <a:srgbClr val="55565A"/>
                </a:solidFill>
              </a:rPr>
              <a:t>el número </a:t>
            </a:r>
            <a:r>
              <a:rPr lang="es-ES" sz="1800" dirty="0">
                <a:solidFill>
                  <a:srgbClr val="55565A"/>
                </a:solidFill>
              </a:rPr>
              <a:t>actual de socios, dirigentes, etc.]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smtClean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>
                <a:solidFill>
                  <a:srgbClr val="00338D"/>
                </a:solidFill>
              </a:rPr>
              <a:t>Acerca de [Inserte aquí el nombre de su club]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xmlns="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11609293" y="1387405"/>
            <a:ext cx="510989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883532" y="99555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xmlns="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1600">
                <a:solidFill>
                  <a:srgbClr val="EBB700"/>
                </a:solidFill>
              </a:rPr>
              <a:t>Nuestra comunidad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800">
                <a:solidFill>
                  <a:srgbClr val="55565A"/>
                </a:solidFill>
              </a:rPr>
              <a:t>[Ponga aquí información acerca de su comunidad, por ej. la demografía, la historia, la cultura, las áreas de necesidad, etc.]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smtClean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17653" y="987288"/>
            <a:ext cx="900957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400" dirty="0">
                <a:solidFill>
                  <a:srgbClr val="00338D"/>
                </a:solidFill>
              </a:rPr>
              <a:t>Nosotros servimos [poner aquí el nombre de la comunidad]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xmlns="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xmlns="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1600">
                <a:solidFill>
                  <a:srgbClr val="EBB700"/>
                </a:solidFill>
              </a:rPr>
              <a:t>Nuestro servicio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800" dirty="0">
                <a:solidFill>
                  <a:srgbClr val="55565A"/>
                </a:solidFill>
              </a:rPr>
              <a:t>[Escriba aquí la información sobre el enfoque de servicio de su club, por ej. programas específicos, actividades de servicio, eventos, colaboraciones </a:t>
            </a:r>
            <a:r>
              <a:rPr lang="es-ES" sz="1800" dirty="0" err="1">
                <a:solidFill>
                  <a:srgbClr val="55565A"/>
                </a:solidFill>
              </a:rPr>
              <a:t>locales,etc</a:t>
            </a:r>
            <a:r>
              <a:rPr lang="es-ES" sz="1800" dirty="0">
                <a:solidFill>
                  <a:srgbClr val="55565A"/>
                </a:solidFill>
              </a:rPr>
              <a:t>.]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es-ES" sz="1800" dirty="0">
                <a:solidFill>
                  <a:srgbClr val="55565A"/>
                </a:solidFill>
              </a:rPr>
              <a:t>[No olvide destacar cómo su club está atendiendo las necesidades de la comunidad]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smtClean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>
                <a:solidFill>
                  <a:srgbClr val="00338D"/>
                </a:solidFill>
              </a:rPr>
              <a:t>Lo que hacemos 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xmlns="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xmlns="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1600">
                <a:solidFill>
                  <a:srgbClr val="EBB700"/>
                </a:solidFill>
              </a:rPr>
              <a:t>Próximos pasos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800">
                <a:solidFill>
                  <a:srgbClr val="55565A"/>
                </a:solidFill>
              </a:rPr>
              <a:t>[Escriba aquí cómo sus socios nuevos o potenciales pueden compartir sus ideas y participar en lo que su club está haciendo en la comunidad]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smtClean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>
                <a:solidFill>
                  <a:srgbClr val="00338D"/>
                </a:solidFill>
              </a:rPr>
              <a:t>Cómo puede participar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xmlns="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xmlns="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xmlns="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s-ES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Muchas gracias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396092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xmlns="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smtClean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400">
                <a:solidFill>
                  <a:schemeClr val="bg1"/>
                </a:solidFill>
              </a:rPr>
              <a:t>Los Leones estamos cambiando el mundo, estamos cambiando las comunidades de una en una,  atendiendo las necesidades locales y de todo el mundo. Somos 1,4 millones de hombres y mujeres que creemos que la bondad es importante. Y cuando trabajamos juntos, podemos lograr mayores objetivos.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xmlns="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xmlns="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200" dirty="0">
                <a:solidFill>
                  <a:schemeClr val="bg1"/>
                </a:solidFill>
              </a:rPr>
              <a:t>Estamos marcando la </a:t>
            </a:r>
            <a:r>
              <a:rPr lang="es-ES" sz="4200" dirty="0" smtClean="0">
                <a:solidFill>
                  <a:schemeClr val="bg1"/>
                </a:solidFill>
              </a:rPr>
              <a:t>diferencia</a:t>
            </a:r>
            <a:endParaRPr lang="es-ES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xmlns="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Emblem - Black">
            <a:extLst>
              <a:ext uri="{FF2B5EF4-FFF2-40B4-BE49-F238E27FC236}">
                <a16:creationId xmlns:a16="http://schemas.microsoft.com/office/drawing/2014/main" xmlns="" id="{2A17D969-E35D-9E48-B8CB-6F7B2BFD7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xmlns="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1600">
                <a:solidFill>
                  <a:srgbClr val="EBB700"/>
                </a:solidFill>
              </a:rPr>
              <a:t>Nuestro lema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8C8D9EA-7967-BA4F-8CF7-F427CA457260}"/>
              </a:ext>
            </a:extLst>
          </p:cNvPr>
          <p:cNvGrpSpPr/>
          <p:nvPr/>
        </p:nvGrpSpPr>
        <p:grpSpPr>
          <a:xfrm>
            <a:off x="5602993" y="2003006"/>
            <a:ext cx="5932516" cy="2703465"/>
            <a:chOff x="5602993" y="2031142"/>
            <a:chExt cx="5932516" cy="2868503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xmlns="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1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es-ES" sz="240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1.4 millones de Leones están sirviendo a más de 200 países y áreas geográficas del mundo, aportando a nuestro servicio una compasión y un alcance sin precedentes. 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xmlns="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5602993" y="2031142"/>
              <a:ext cx="5932516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es-ES" sz="4800" b="1" dirty="0">
                  <a:solidFill>
                    <a:srgbClr val="00338D"/>
                  </a:solidFill>
                  <a:latin typeface="Arial" charset="0"/>
                  <a:ea typeface="Arial" charset="0"/>
                  <a:cs typeface="Arial" charset="0"/>
                </a:rPr>
                <a:t>Nosotros servimos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xmlns="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smtClean="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3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4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xmlns="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1600">
                <a:solidFill>
                  <a:srgbClr val="EBB700"/>
                </a:solidFill>
              </a:rPr>
              <a:t>Nuestras causas globales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7"/>
            <a:ext cx="8875358" cy="3984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800">
                <a:solidFill>
                  <a:srgbClr val="55565A"/>
                </a:solidFill>
              </a:rPr>
              <a:t>Además de servir localmente, los Leones apoyan las cinco causas globales.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smtClean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>
                <a:solidFill>
                  <a:srgbClr val="00338D"/>
                </a:solidFill>
              </a:rPr>
              <a:t>Nos enfrentamos juntos a los desafíos globales.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xmlns="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7C1F0D-41C1-A944-9CF3-DA34ABC3DCF0}"/>
              </a:ext>
            </a:extLst>
          </p:cNvPr>
          <p:cNvSpPr txBox="1"/>
          <p:nvPr/>
        </p:nvSpPr>
        <p:spPr>
          <a:xfrm>
            <a:off x="2692671" y="4185518"/>
            <a:ext cx="1527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cap="none" normalizeH="0" baseline="0" noProof="0">
                <a:ln>
                  <a:noFill/>
                </a:ln>
                <a:solidFill>
                  <a:srgbClr val="0774A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DIABETES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cap="none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Reducir la prevalencia de la diabetes y mejorar la calidad de vida de las personas diagnosticadas.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E6068FD-C315-304D-AB55-4416AC0583FC}"/>
              </a:ext>
            </a:extLst>
          </p:cNvPr>
          <p:cNvSpPr txBox="1"/>
          <p:nvPr/>
        </p:nvSpPr>
        <p:spPr>
          <a:xfrm>
            <a:off x="9903749" y="4185517"/>
            <a:ext cx="183749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cap="none" normalizeH="0" baseline="0" noProof="0">
                <a:ln>
                  <a:noFill/>
                </a:ln>
                <a:solidFill>
                  <a:srgbClr val="F0C217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CÁNCER INFANTIL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cap="none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Ayudar a sobrevivir y prosperar a los afectados por el cáncer infantil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FAC0475-CF00-F049-A671-795D30F5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212" y="2960728"/>
            <a:ext cx="1075183" cy="1099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5E1DF59-786B-5547-8009-905B955E4B93}"/>
              </a:ext>
            </a:extLst>
          </p:cNvPr>
          <p:cNvSpPr txBox="1"/>
          <p:nvPr/>
        </p:nvSpPr>
        <p:spPr>
          <a:xfrm>
            <a:off x="4450339" y="4185518"/>
            <a:ext cx="16421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cap="none" normalizeH="0" baseline="0" noProof="0">
                <a:ln>
                  <a:noFill/>
                </a:ln>
                <a:solidFill>
                  <a:srgbClr val="8CC63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MEDIO AMBIENTE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10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Proteger y restaurar de manera sostenible el medio ambiente para mejorar el bienestar de todas las comunidades.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215A02F-4392-AB49-A87D-3CDACDC8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833" y="2960728"/>
            <a:ext cx="1075183" cy="1123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FA882A-88AE-204F-AEE4-57F7A2368992}"/>
              </a:ext>
            </a:extLst>
          </p:cNvPr>
          <p:cNvSpPr txBox="1"/>
          <p:nvPr/>
        </p:nvSpPr>
        <p:spPr>
          <a:xfrm>
            <a:off x="6269345" y="4187548"/>
            <a:ext cx="167308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cap="none" normalizeH="0" baseline="0" noProof="0">
                <a:ln>
                  <a:noFill/>
                </a:ln>
                <a:solidFill>
                  <a:srgbClr val="F26A2C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HAMBRE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10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Asegurar que todos los miembros de la comunidad tengan acceso a alimentos nutritivos.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B64D3C0-2301-CD41-A7FE-E8DC74E5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731" y="2960728"/>
            <a:ext cx="1183909" cy="1075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6DE065B-D674-4245-9CB5-1848C2C20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935" y="2960728"/>
            <a:ext cx="1075183" cy="11114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6F9F4EA-EF2F-F248-BB84-5F6164D8F248}"/>
              </a:ext>
            </a:extLst>
          </p:cNvPr>
          <p:cNvSpPr txBox="1"/>
          <p:nvPr/>
        </p:nvSpPr>
        <p:spPr>
          <a:xfrm>
            <a:off x="8166225" y="4185517"/>
            <a:ext cx="16716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cap="none" normalizeH="0" baseline="0" noProof="0">
                <a:ln>
                  <a:noFill/>
                </a:ln>
                <a:solidFill>
                  <a:srgbClr val="6A205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VISIÓN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i="0" u="none" strike="noStrike" cap="none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Prevenir la ceguera evitable y mejorar la calidad de vida de las personas ciegas y con discapacidad visual.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2EB1B46-A850-6E41-91BD-213C52BD5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355" y="2960728"/>
            <a:ext cx="1069142" cy="10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smtClean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6497920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800">
                <a:solidFill>
                  <a:srgbClr val="55565A"/>
                </a:solidFill>
              </a:rPr>
              <a:t>Los jóvenes son el futuro del servicio, y el futuro es ahora.</a:t>
            </a:r>
            <a:r>
              <a:rPr lang="es-ES" sz="1800" b="1">
                <a:solidFill>
                  <a:srgbClr val="55565A"/>
                </a:solidFill>
              </a:rPr>
              <a:t/>
            </a:r>
            <a:br>
              <a:rPr lang="es-ES" sz="1800" b="1">
                <a:solidFill>
                  <a:srgbClr val="55565A"/>
                </a:solidFill>
              </a:rPr>
            </a:br>
            <a:endParaRPr lang="es-ES" sz="1800" b="1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5565A"/>
                </a:solidFill>
              </a:rPr>
              <a:t>Los </a:t>
            </a:r>
            <a:r>
              <a:rPr lang="es-ES" sz="1400" b="1">
                <a:solidFill>
                  <a:srgbClr val="55565A"/>
                </a:solidFill>
              </a:rPr>
              <a:t>Leos</a:t>
            </a:r>
            <a:r>
              <a:rPr lang="es-ES" sz="1400">
                <a:solidFill>
                  <a:srgbClr val="55565A"/>
                </a:solidFill>
              </a:rPr>
              <a:t> son jóvenes voluntarios de 12 a 30 años de edad.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5565A"/>
                </a:solidFill>
              </a:rPr>
              <a:t>175.000 Leos en </a:t>
            </a:r>
            <a:r>
              <a:rPr lang="es-ES" sz="1400" b="1">
                <a:solidFill>
                  <a:srgbClr val="55565A"/>
                </a:solidFill>
              </a:rPr>
              <a:t>más de 7000 clubes</a:t>
            </a:r>
            <a:r>
              <a:rPr lang="es-ES" sz="1400">
                <a:solidFill>
                  <a:srgbClr val="55565A"/>
                </a:solidFill>
              </a:rPr>
              <a:t> abogan por las causas que les importan.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5565A"/>
                </a:solidFill>
              </a:rPr>
              <a:t>Los clubes Leo han estado </a:t>
            </a:r>
            <a:r>
              <a:rPr lang="es-ES" sz="1400" b="1">
                <a:solidFill>
                  <a:srgbClr val="55565A"/>
                </a:solidFill>
              </a:rPr>
              <a:t>sirviendo por 60 años</a:t>
            </a:r>
            <a:r>
              <a:rPr lang="es-ES" sz="1400">
                <a:solidFill>
                  <a:srgbClr val="55565A"/>
                </a:solidFill>
              </a:rPr>
              <a:t>. 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xmlns="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16063" y="1503742"/>
            <a:ext cx="694836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200" dirty="0">
                <a:solidFill>
                  <a:srgbClr val="00338D"/>
                </a:solidFill>
              </a:rPr>
              <a:t>Preparamos a la próxima generación de </a:t>
            </a:r>
            <a:r>
              <a:rPr lang="es-ES" sz="4200" dirty="0" smtClean="0">
                <a:solidFill>
                  <a:srgbClr val="00338D"/>
                </a:solidFill>
              </a:rPr>
              <a:t>voluntarios</a:t>
            </a:r>
            <a:endParaRPr lang="es-ES" sz="4200" dirty="0">
              <a:solidFill>
                <a:srgbClr val="00338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3D90B6-D463-ED41-9FAC-19A2F8C0C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0" r="7409"/>
          <a:stretch/>
        </p:blipFill>
        <p:spPr>
          <a:xfrm>
            <a:off x="7964424" y="1646692"/>
            <a:ext cx="3572732" cy="3572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xmlns="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xmlns="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xmlns="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>
                <a:solidFill>
                  <a:schemeClr val="bg1"/>
                </a:solidFill>
              </a:rPr>
              <a:t>Nuestra sede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xmlns="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xmlns="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smtClean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La Asociación </a:t>
            </a:r>
            <a:r>
              <a:rPr lang="es-ES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Internacional de Clubes de Leones se encuentra en </a:t>
            </a:r>
            <a:r>
              <a:rPr lang="es-ES" dirty="0" err="1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Oak</a:t>
            </a:r>
            <a:r>
              <a:rPr lang="es-ES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Brook</a:t>
            </a:r>
            <a:r>
              <a:rPr lang="es-ES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, Illinois, EE.UU. El personal de casi 300 apoya a los socios y clubes del mundo así como a los dirigentes ejecutivos y a la Junta Directiva Internacional. </a:t>
            </a:r>
            <a:r>
              <a:rPr lang="es-ES" dirty="0" smtClean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Creamos </a:t>
            </a:r>
            <a:r>
              <a:rPr lang="es-ES" dirty="0" smtClean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y ponemos en práctica</a:t>
            </a:r>
            <a:r>
              <a:rPr lang="es-ES" dirty="0" smtClean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 iniciativas </a:t>
            </a:r>
            <a:r>
              <a:rPr lang="es-ES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destinadas a aumentar la visibilidad y el impacto de servicio de la asociación. 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xmlns="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xmlns="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xmlns="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>
                <a:solidFill>
                  <a:schemeClr val="bg1"/>
                </a:solidFill>
              </a:rPr>
              <a:t>Nuestra asociación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xmlns="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xmlns="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smtClean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DD983F-9C5A-FE49-BD60-CE5B5DAA15D7}"/>
              </a:ext>
            </a:extLst>
          </p:cNvPr>
          <p:cNvSpPr txBox="1"/>
          <p:nvPr/>
        </p:nvSpPr>
        <p:spPr>
          <a:xfrm>
            <a:off x="1709531" y="3331913"/>
            <a:ext cx="8706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La asociación está compuesta de clubes autónomos.  El propósito de la asociación es formar clubes compuestos de socios que servirán a sus comunidades locales.   Los clubes solo son responsables de administrar sus operaciones, finanzas, proyectos de servicio y demás asuntos relacionados con la afiliación y la vida de los clubes.  El papel de la asociación es apoyar a nuestros clubes y socios, no dirigirlos. 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xmlns="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xmlns="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xmlns="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>
                <a:solidFill>
                  <a:schemeClr val="bg1"/>
                </a:solidFill>
              </a:rPr>
              <a:t>Nuestra fundación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xmlns="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xmlns="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smtClean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DD983F-9C5A-FE49-BD60-CE5B5DAA15D7}"/>
              </a:ext>
            </a:extLst>
          </p:cNvPr>
          <p:cNvSpPr txBox="1"/>
          <p:nvPr/>
        </p:nvSpPr>
        <p:spPr>
          <a:xfrm>
            <a:off x="1801005" y="3331913"/>
            <a:ext cx="9333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La Fundación </a:t>
            </a:r>
            <a:r>
              <a:rPr lang="es-ES" dirty="0" err="1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Lions</a:t>
            </a:r>
            <a:r>
              <a:rPr lang="es-ES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 Clubs International (LCIF) es la organización caritativa oficial de </a:t>
            </a:r>
            <a:r>
              <a:rPr lang="es-ES" dirty="0" err="1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Lions</a:t>
            </a:r>
            <a:r>
              <a:rPr lang="es-ES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 International. LCIF apoya el servicio de los Leones a través de subvenciones que ayudan con sus esfuerzos humanitarios locales e internacionales. 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xmlns="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xmlns="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xmlns="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1600">
                <a:solidFill>
                  <a:srgbClr val="EBB700"/>
                </a:solidFill>
              </a:rPr>
              <a:t>Nuestra estructura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xmlns="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800" b="1">
                <a:solidFill>
                  <a:srgbClr val="55565A"/>
                </a:solidFill>
              </a:rPr>
              <a:t>Leones: </a:t>
            </a:r>
            <a:r>
              <a:rPr lang="es-ES" sz="1800">
                <a:solidFill>
                  <a:srgbClr val="55565A"/>
                </a:solidFill>
              </a:rPr>
              <a:t>Nuestros socios voluntarios.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es-ES" sz="1800" b="1">
                <a:solidFill>
                  <a:srgbClr val="55565A"/>
                </a:solidFill>
              </a:rPr>
              <a:t>Clubes de Leones: </a:t>
            </a:r>
            <a:r>
              <a:rPr lang="es-ES" sz="1800">
                <a:solidFill>
                  <a:srgbClr val="55565A"/>
                </a:solidFill>
              </a:rPr>
              <a:t>Los socios pertenecen a clubes locales que se unen para atender las necesidades de la comunidad. Los clubes de Leones locales siguen las reglas del distrito, distrito múltiple y las reglas internacionales.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es-ES" sz="1800" b="1">
                <a:solidFill>
                  <a:srgbClr val="55565A"/>
                </a:solidFill>
              </a:rPr>
              <a:t>Distritos: </a:t>
            </a:r>
            <a:r>
              <a:rPr lang="es-ES" sz="1800">
                <a:solidFill>
                  <a:srgbClr val="55565A"/>
                </a:solidFill>
              </a:rPr>
              <a:t>Grupos de clubes en una región definida dirigidos por voluntarios Leones elegidos para apoyar a los clubes.  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es-ES" sz="1800" b="1">
                <a:solidFill>
                  <a:srgbClr val="55565A"/>
                </a:solidFill>
              </a:rPr>
              <a:t>Distritos múltiples: </a:t>
            </a:r>
            <a:r>
              <a:rPr lang="es-ES" sz="1800">
                <a:solidFill>
                  <a:srgbClr val="55565A"/>
                </a:solidFill>
              </a:rPr>
              <a:t>Grupos de distritos forman un distrito múltiple.  En general, un distrito múltiple en los Estados Unidos representa a un estado y a nivel internacional representa a un país. 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es-ES" sz="1800" b="1">
                <a:solidFill>
                  <a:srgbClr val="55565A"/>
                </a:solidFill>
              </a:rPr>
              <a:t>Áreas estatutarias: </a:t>
            </a:r>
            <a:r>
              <a:rPr lang="es-ES" sz="1800">
                <a:solidFill>
                  <a:srgbClr val="55565A"/>
                </a:solidFill>
              </a:rPr>
              <a:t>Cómo se dividen las áreas de la asociación para tener representación en la Junta Directiva Internacional. 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xmlns="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smtClean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xmlns="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xmlns="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400" dirty="0">
                <a:solidFill>
                  <a:srgbClr val="00338D"/>
                </a:solidFill>
              </a:rPr>
              <a:t>Nuestra estructura abarca del nivel local al </a:t>
            </a:r>
            <a:r>
              <a:rPr lang="es-ES" sz="2400" dirty="0" smtClean="0">
                <a:solidFill>
                  <a:srgbClr val="00338D"/>
                </a:solidFill>
              </a:rPr>
              <a:t>nacional</a:t>
            </a:r>
            <a:endParaRPr lang="es-ES" sz="2400" dirty="0">
              <a:solidFill>
                <a:srgbClr val="00338D"/>
              </a:solidFill>
            </a:endParaRP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xmlns="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2907733" y="1311075"/>
            <a:ext cx="9284268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2991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</Words>
  <Application>Microsoft Office PowerPoint</Application>
  <PresentationFormat>Widescreen</PresentationFormat>
  <Paragraphs>114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Hebrew Scholar</vt:lpstr>
      <vt:lpstr>Calibri</vt:lpstr>
      <vt:lpstr>Helvetica Neue</vt:lpstr>
      <vt:lpstr>Open Sans</vt:lpstr>
      <vt:lpstr>Open Sans Semibold</vt:lpstr>
      <vt:lpstr>ヒラギノ角ゴ Pro W3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Miranda, Galia</cp:lastModifiedBy>
  <cp:revision>169</cp:revision>
  <dcterms:created xsi:type="dcterms:W3CDTF">2018-11-12T16:45:52Z</dcterms:created>
  <dcterms:modified xsi:type="dcterms:W3CDTF">2019-02-19T20:58:58Z</dcterms:modified>
</cp:coreProperties>
</file>