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872" r:id="rId2"/>
    <p:sldId id="1109" r:id="rId3"/>
    <p:sldId id="984" r:id="rId4"/>
    <p:sldId id="1087" r:id="rId5"/>
    <p:sldId id="1110" r:id="rId6"/>
    <p:sldId id="1117" r:id="rId7"/>
    <p:sldId id="1118" r:id="rId8"/>
    <p:sldId id="1119" r:id="rId9"/>
    <p:sldId id="1120" r:id="rId10"/>
    <p:sldId id="1123" r:id="rId11"/>
    <p:sldId id="1124" r:id="rId12"/>
    <p:sldId id="1116" r:id="rId13"/>
    <p:sldId id="1126" r:id="rId14"/>
    <p:sldId id="1127" r:id="rId15"/>
    <p:sldId id="1128" r:id="rId16"/>
    <p:sldId id="95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55565A"/>
    <a:srgbClr val="FF5C35"/>
    <a:srgbClr val="407CCA"/>
    <a:srgbClr val="0D2240"/>
    <a:srgbClr val="00338D"/>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98"/>
    <p:restoredTop sz="94674"/>
  </p:normalViewPr>
  <p:slideViewPr>
    <p:cSldViewPr snapToGrid="0" snapToObjects="1">
      <p:cViewPr varScale="1">
        <p:scale>
          <a:sx n="124" d="100"/>
          <a:sy n="124" d="100"/>
        </p:scale>
        <p:origin x="1200" y="168"/>
      </p:cViewPr>
      <p:guideLst>
        <p:guide orient="horz" pos="2184"/>
        <p:guide pos="3840"/>
      </p:guideLst>
    </p:cSldViewPr>
  </p:slideViewPr>
  <p:notesTextViewPr>
    <p:cViewPr>
      <p:scale>
        <a:sx n="1" d="1"/>
        <a:sy n="1" d="1"/>
      </p:scale>
      <p:origin x="0" y="0"/>
    </p:cViewPr>
  </p:notesTextViewPr>
  <p:notesViewPr>
    <p:cSldViewPr snapToGrid="0" snapToObjects="1">
      <p:cViewPr varScale="1">
        <p:scale>
          <a:sx n="154" d="100"/>
          <a:sy n="154" d="100"/>
        </p:scale>
        <p:origin x="497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t>Une force globale pour le bien</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690494"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dirty="0">
                <a:solidFill>
                  <a:srgbClr val="EBB700"/>
                </a:solidFill>
              </a:rPr>
              <a:t>Notre structure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873969"/>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372837"/>
            <a:ext cx="8731959"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000" dirty="0">
                <a:solidFill>
                  <a:srgbClr val="00338D"/>
                </a:solidFill>
              </a:rPr>
              <a:t>Le Lions Clubs International est divisé en 8 régions constitutionnelles :</a:t>
            </a:r>
          </a:p>
        </p:txBody>
      </p:sp>
      <p:pic>
        <p:nvPicPr>
          <p:cNvPr id="42" name="Picture 41">
            <a:extLst>
              <a:ext uri="{FF2B5EF4-FFF2-40B4-BE49-F238E27FC236}">
                <a16:creationId xmlns:a16="http://schemas.microsoft.com/office/drawing/2014/main" id="{57373E76-9AD4-BD49-BE81-F44B532D782E}"/>
              </a:ext>
            </a:extLst>
          </p:cNvPr>
          <p:cNvPicPr>
            <a:picLocks noChangeAspect="1"/>
          </p:cNvPicPr>
          <p:nvPr/>
        </p:nvPicPr>
        <p:blipFill>
          <a:blip r:embed="rId2"/>
          <a:stretch>
            <a:fillRect/>
          </a:stretch>
        </p:blipFill>
        <p:spPr>
          <a:xfrm>
            <a:off x="3670004" y="1613647"/>
            <a:ext cx="8403182" cy="5074244"/>
          </a:xfrm>
          <a:prstGeom prst="rect">
            <a:avLst/>
          </a:prstGeom>
        </p:spPr>
      </p:pic>
      <p:grpSp>
        <p:nvGrpSpPr>
          <p:cNvPr id="46" name="Group 45">
            <a:extLst>
              <a:ext uri="{FF2B5EF4-FFF2-40B4-BE49-F238E27FC236}">
                <a16:creationId xmlns:a16="http://schemas.microsoft.com/office/drawing/2014/main" id="{2492A99C-CC13-5B4C-94D0-7C38024A4AB2}"/>
              </a:ext>
            </a:extLst>
          </p:cNvPr>
          <p:cNvGrpSpPr/>
          <p:nvPr/>
        </p:nvGrpSpPr>
        <p:grpSpPr>
          <a:xfrm>
            <a:off x="369830" y="1737627"/>
            <a:ext cx="2863960" cy="3980925"/>
            <a:chOff x="-2467504" y="2363562"/>
            <a:chExt cx="2897548" cy="4308823"/>
          </a:xfrm>
        </p:grpSpPr>
        <p:sp>
          <p:nvSpPr>
            <p:cNvPr id="50" name="Delay 49">
              <a:extLst>
                <a:ext uri="{FF2B5EF4-FFF2-40B4-BE49-F238E27FC236}">
                  <a16:creationId xmlns:a16="http://schemas.microsoft.com/office/drawing/2014/main" id="{BDEA2008-13E4-CF45-B82B-CAB9BE8D48F3}"/>
                </a:ext>
              </a:extLst>
            </p:cNvPr>
            <p:cNvSpPr/>
            <p:nvPr/>
          </p:nvSpPr>
          <p:spPr bwMode="auto">
            <a:xfrm>
              <a:off x="-152971" y="2911221"/>
              <a:ext cx="583015" cy="475205"/>
            </a:xfrm>
            <a:prstGeom prst="flowChartDelay">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2" name="Delay 51">
              <a:extLst>
                <a:ext uri="{FF2B5EF4-FFF2-40B4-BE49-F238E27FC236}">
                  <a16:creationId xmlns:a16="http://schemas.microsoft.com/office/drawing/2014/main" id="{460A5C1D-FD93-6F4D-B727-514EB3DBBB1E}"/>
                </a:ext>
              </a:extLst>
            </p:cNvPr>
            <p:cNvSpPr/>
            <p:nvPr/>
          </p:nvSpPr>
          <p:spPr bwMode="auto">
            <a:xfrm>
              <a:off x="-152971" y="3458880"/>
              <a:ext cx="583015" cy="475205"/>
            </a:xfrm>
            <a:prstGeom prst="flowChartDelay">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3" name="Delay 52">
              <a:extLst>
                <a:ext uri="{FF2B5EF4-FFF2-40B4-BE49-F238E27FC236}">
                  <a16:creationId xmlns:a16="http://schemas.microsoft.com/office/drawing/2014/main" id="{7624CBCB-0137-7144-B22D-8977BE48D78E}"/>
                </a:ext>
              </a:extLst>
            </p:cNvPr>
            <p:cNvSpPr/>
            <p:nvPr/>
          </p:nvSpPr>
          <p:spPr bwMode="auto">
            <a:xfrm>
              <a:off x="-152971" y="4006539"/>
              <a:ext cx="583015" cy="475205"/>
            </a:xfrm>
            <a:prstGeom prst="flowChartDelay">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4" name="Delay 53">
              <a:extLst>
                <a:ext uri="{FF2B5EF4-FFF2-40B4-BE49-F238E27FC236}">
                  <a16:creationId xmlns:a16="http://schemas.microsoft.com/office/drawing/2014/main" id="{DC181F64-64FA-9847-BE45-EC0685BE9F3A}"/>
                </a:ext>
              </a:extLst>
            </p:cNvPr>
            <p:cNvSpPr/>
            <p:nvPr/>
          </p:nvSpPr>
          <p:spPr bwMode="auto">
            <a:xfrm>
              <a:off x="-152971" y="4554199"/>
              <a:ext cx="583015" cy="475205"/>
            </a:xfrm>
            <a:prstGeom prst="flowChartDelay">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5" name="Delay 54">
              <a:extLst>
                <a:ext uri="{FF2B5EF4-FFF2-40B4-BE49-F238E27FC236}">
                  <a16:creationId xmlns:a16="http://schemas.microsoft.com/office/drawing/2014/main" id="{82A3F65E-ED94-074E-A14C-3D16E85D2002}"/>
                </a:ext>
              </a:extLst>
            </p:cNvPr>
            <p:cNvSpPr/>
            <p:nvPr/>
          </p:nvSpPr>
          <p:spPr bwMode="auto">
            <a:xfrm>
              <a:off x="-152971" y="5101857"/>
              <a:ext cx="583015" cy="475205"/>
            </a:xfrm>
            <a:prstGeom prst="flowChartDelay">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6" name="Delay 55">
              <a:extLst>
                <a:ext uri="{FF2B5EF4-FFF2-40B4-BE49-F238E27FC236}">
                  <a16:creationId xmlns:a16="http://schemas.microsoft.com/office/drawing/2014/main" id="{C628C373-3505-DC45-8548-388E9F1F98EA}"/>
                </a:ext>
              </a:extLst>
            </p:cNvPr>
            <p:cNvSpPr/>
            <p:nvPr/>
          </p:nvSpPr>
          <p:spPr bwMode="auto">
            <a:xfrm>
              <a:off x="-152971" y="5649516"/>
              <a:ext cx="583015" cy="475205"/>
            </a:xfrm>
            <a:prstGeom prst="flowChartDelay">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7" name="Delay 56">
              <a:extLst>
                <a:ext uri="{FF2B5EF4-FFF2-40B4-BE49-F238E27FC236}">
                  <a16:creationId xmlns:a16="http://schemas.microsoft.com/office/drawing/2014/main" id="{B3E3B5AA-EF23-D341-8D6D-7BFE90DC82F5}"/>
                </a:ext>
              </a:extLst>
            </p:cNvPr>
            <p:cNvSpPr/>
            <p:nvPr/>
          </p:nvSpPr>
          <p:spPr bwMode="auto">
            <a:xfrm>
              <a:off x="-152971" y="2363562"/>
              <a:ext cx="583015" cy="475205"/>
            </a:xfrm>
            <a:prstGeom prst="flowChartDelay">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8" name="Delay 57">
              <a:extLst>
                <a:ext uri="{FF2B5EF4-FFF2-40B4-BE49-F238E27FC236}">
                  <a16:creationId xmlns:a16="http://schemas.microsoft.com/office/drawing/2014/main" id="{5C89592B-4A63-2644-BC5C-5EE45295C684}"/>
                </a:ext>
              </a:extLst>
            </p:cNvPr>
            <p:cNvSpPr/>
            <p:nvPr/>
          </p:nvSpPr>
          <p:spPr bwMode="auto">
            <a:xfrm>
              <a:off x="-152971" y="6197180"/>
              <a:ext cx="583015" cy="475205"/>
            </a:xfrm>
            <a:prstGeom prst="flowChartDelay">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9" name="Delay 58">
              <a:extLst>
                <a:ext uri="{FF2B5EF4-FFF2-40B4-BE49-F238E27FC236}">
                  <a16:creationId xmlns:a16="http://schemas.microsoft.com/office/drawing/2014/main" id="{C5BE6FDE-39A7-254A-8473-8D9C9D5633C2}"/>
                </a:ext>
              </a:extLst>
            </p:cNvPr>
            <p:cNvSpPr/>
            <p:nvPr/>
          </p:nvSpPr>
          <p:spPr bwMode="auto">
            <a:xfrm flipH="1">
              <a:off x="-2467504" y="2911221"/>
              <a:ext cx="583015" cy="475205"/>
            </a:xfrm>
            <a:prstGeom prst="flowChartDelay">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II</a:t>
              </a:r>
              <a:endParaRPr lang="en-US" altLang="en-US" sz="1100" b="1" dirty="0">
                <a:cs typeface="Arial" panose="020B0604020202020204" pitchFamily="34" charset="0"/>
              </a:endParaRPr>
            </a:p>
          </p:txBody>
        </p:sp>
        <p:sp>
          <p:nvSpPr>
            <p:cNvPr id="60" name="Rectangle 59">
              <a:extLst>
                <a:ext uri="{FF2B5EF4-FFF2-40B4-BE49-F238E27FC236}">
                  <a16:creationId xmlns:a16="http://schemas.microsoft.com/office/drawing/2014/main" id="{BE1AEE76-A84A-3C4F-8FB9-81F4C36B3AEB}"/>
                </a:ext>
              </a:extLst>
            </p:cNvPr>
            <p:cNvSpPr/>
            <p:nvPr/>
          </p:nvSpPr>
          <p:spPr bwMode="auto">
            <a:xfrm>
              <a:off x="-1828800" y="2911221"/>
              <a:ext cx="1942053" cy="475205"/>
            </a:xfrm>
            <a:prstGeom prst="rect">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Canada</a:t>
              </a:r>
              <a:endParaRPr lang="en-US" sz="900" b="1" dirty="0">
                <a:solidFill>
                  <a:schemeClr val="bg1"/>
                </a:solidFill>
                <a:cs typeface="Arial" panose="020B0604020202020204" pitchFamily="34" charset="0"/>
              </a:endParaRPr>
            </a:p>
          </p:txBody>
        </p:sp>
        <p:sp>
          <p:nvSpPr>
            <p:cNvPr id="61" name="Delay 60">
              <a:extLst>
                <a:ext uri="{FF2B5EF4-FFF2-40B4-BE49-F238E27FC236}">
                  <a16:creationId xmlns:a16="http://schemas.microsoft.com/office/drawing/2014/main" id="{C04DAB84-91E6-6E4D-A54B-3858CBD8F884}"/>
                </a:ext>
              </a:extLst>
            </p:cNvPr>
            <p:cNvSpPr/>
            <p:nvPr/>
          </p:nvSpPr>
          <p:spPr bwMode="auto">
            <a:xfrm flipH="1">
              <a:off x="-2467504" y="3458880"/>
              <a:ext cx="583015" cy="475205"/>
            </a:xfrm>
            <a:prstGeom prst="flowChartDelay">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III</a:t>
              </a:r>
              <a:endParaRPr lang="en-US" altLang="en-US" sz="1100" b="1" dirty="0">
                <a:cs typeface="Arial" panose="020B0604020202020204" pitchFamily="34" charset="0"/>
              </a:endParaRPr>
            </a:p>
          </p:txBody>
        </p:sp>
        <p:sp>
          <p:nvSpPr>
            <p:cNvPr id="62" name="Rectangle 61">
              <a:extLst>
                <a:ext uri="{FF2B5EF4-FFF2-40B4-BE49-F238E27FC236}">
                  <a16:creationId xmlns:a16="http://schemas.microsoft.com/office/drawing/2014/main" id="{D67BC433-F599-1244-8EA6-5AA78FA16C70}"/>
                </a:ext>
              </a:extLst>
            </p:cNvPr>
            <p:cNvSpPr/>
            <p:nvPr/>
          </p:nvSpPr>
          <p:spPr bwMode="auto">
            <a:xfrm>
              <a:off x="-1828800" y="3458880"/>
              <a:ext cx="1942053" cy="475205"/>
            </a:xfrm>
            <a:prstGeom prst="rect">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Amérique</a:t>
              </a:r>
              <a:r>
                <a:rPr lang="en-US" sz="900" dirty="0">
                  <a:solidFill>
                    <a:schemeClr val="bg1"/>
                  </a:solidFill>
                  <a:cs typeface="Arial" panose="020B0604020202020204" pitchFamily="34" charset="0"/>
                </a:rPr>
                <a:t> du </a:t>
              </a:r>
              <a:r>
                <a:rPr lang="en-US" sz="900" dirty="0" err="1">
                  <a:solidFill>
                    <a:schemeClr val="bg1"/>
                  </a:solidFill>
                  <a:cs typeface="Arial" panose="020B0604020202020204" pitchFamily="34" charset="0"/>
                </a:rPr>
                <a:t>sud</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Amérique</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centrale</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Mexique</a:t>
              </a:r>
              <a:r>
                <a:rPr lang="en-US" sz="900" dirty="0">
                  <a:solidFill>
                    <a:schemeClr val="bg1"/>
                  </a:solidFill>
                  <a:cs typeface="Arial" panose="020B0604020202020204" pitchFamily="34" charset="0"/>
                </a:rPr>
                <a:t> et Iles des </a:t>
              </a:r>
              <a:r>
                <a:rPr lang="en-US" sz="900" dirty="0" err="1">
                  <a:solidFill>
                    <a:schemeClr val="bg1"/>
                  </a:solidFill>
                  <a:cs typeface="Arial" panose="020B0604020202020204" pitchFamily="34" charset="0"/>
                </a:rPr>
                <a:t>Caraïbes</a:t>
              </a:r>
              <a:endParaRPr lang="en-US" sz="900" dirty="0">
                <a:solidFill>
                  <a:schemeClr val="bg1"/>
                </a:solidFill>
                <a:cs typeface="Arial" panose="020B0604020202020204" pitchFamily="34" charset="0"/>
              </a:endParaRPr>
            </a:p>
          </p:txBody>
        </p:sp>
        <p:sp>
          <p:nvSpPr>
            <p:cNvPr id="63" name="Delay 62">
              <a:extLst>
                <a:ext uri="{FF2B5EF4-FFF2-40B4-BE49-F238E27FC236}">
                  <a16:creationId xmlns:a16="http://schemas.microsoft.com/office/drawing/2014/main" id="{6D551534-E624-854E-A5FA-DE4B34D541ED}"/>
                </a:ext>
              </a:extLst>
            </p:cNvPr>
            <p:cNvSpPr/>
            <p:nvPr/>
          </p:nvSpPr>
          <p:spPr bwMode="auto">
            <a:xfrm flipH="1">
              <a:off x="-2467504" y="4006539"/>
              <a:ext cx="583015" cy="475205"/>
            </a:xfrm>
            <a:prstGeom prst="flowChartDelay">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IV</a:t>
              </a:r>
              <a:endParaRPr lang="en-US" altLang="en-US" sz="1100" b="1" dirty="0">
                <a:cs typeface="Arial" panose="020B0604020202020204" pitchFamily="34" charset="0"/>
              </a:endParaRPr>
            </a:p>
          </p:txBody>
        </p:sp>
        <p:sp>
          <p:nvSpPr>
            <p:cNvPr id="64" name="Rectangle 63">
              <a:extLst>
                <a:ext uri="{FF2B5EF4-FFF2-40B4-BE49-F238E27FC236}">
                  <a16:creationId xmlns:a16="http://schemas.microsoft.com/office/drawing/2014/main" id="{272A926F-FE6A-6045-B79C-383D06505696}"/>
                </a:ext>
              </a:extLst>
            </p:cNvPr>
            <p:cNvSpPr/>
            <p:nvPr/>
          </p:nvSpPr>
          <p:spPr bwMode="auto">
            <a:xfrm>
              <a:off x="-1828800" y="4006539"/>
              <a:ext cx="1942053" cy="475205"/>
            </a:xfrm>
            <a:prstGeom prst="rect">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Europe</a:t>
              </a:r>
              <a:endParaRPr lang="en-US" sz="900" b="1" dirty="0">
                <a:solidFill>
                  <a:schemeClr val="bg1"/>
                </a:solidFill>
                <a:cs typeface="Arial" panose="020B0604020202020204" pitchFamily="34" charset="0"/>
              </a:endParaRPr>
            </a:p>
          </p:txBody>
        </p:sp>
        <p:sp>
          <p:nvSpPr>
            <p:cNvPr id="65" name="Delay 64">
              <a:extLst>
                <a:ext uri="{FF2B5EF4-FFF2-40B4-BE49-F238E27FC236}">
                  <a16:creationId xmlns:a16="http://schemas.microsoft.com/office/drawing/2014/main" id="{849828C7-20B9-7149-B329-2FCA9E660980}"/>
                </a:ext>
              </a:extLst>
            </p:cNvPr>
            <p:cNvSpPr/>
            <p:nvPr/>
          </p:nvSpPr>
          <p:spPr bwMode="auto">
            <a:xfrm flipH="1">
              <a:off x="-2467504" y="4554199"/>
              <a:ext cx="583015" cy="475205"/>
            </a:xfrm>
            <a:prstGeom prst="flowChartDelay">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a:t>
              </a:r>
              <a:endParaRPr lang="en-US" altLang="en-US" sz="1100" b="1" dirty="0">
                <a:cs typeface="Arial" panose="020B0604020202020204" pitchFamily="34" charset="0"/>
              </a:endParaRPr>
            </a:p>
          </p:txBody>
        </p:sp>
        <p:sp>
          <p:nvSpPr>
            <p:cNvPr id="66" name="Rectangle 65">
              <a:extLst>
                <a:ext uri="{FF2B5EF4-FFF2-40B4-BE49-F238E27FC236}">
                  <a16:creationId xmlns:a16="http://schemas.microsoft.com/office/drawing/2014/main" id="{8A4F9FA6-B608-314D-B7C8-1FCE5EF7C33F}"/>
                </a:ext>
              </a:extLst>
            </p:cNvPr>
            <p:cNvSpPr/>
            <p:nvPr/>
          </p:nvSpPr>
          <p:spPr bwMode="auto">
            <a:xfrm>
              <a:off x="-1828800" y="4554199"/>
              <a:ext cx="1942053" cy="475205"/>
            </a:xfrm>
            <a:prstGeom prst="rect">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Orient et </a:t>
              </a:r>
              <a:r>
                <a:rPr lang="en-US" sz="900" dirty="0" err="1">
                  <a:solidFill>
                    <a:schemeClr val="bg1"/>
                  </a:solidFill>
                  <a:cs typeface="Arial" panose="020B0604020202020204" pitchFamily="34" charset="0"/>
                </a:rPr>
                <a:t>Asie</a:t>
              </a:r>
              <a:r>
                <a:rPr lang="en-US" sz="900" dirty="0">
                  <a:solidFill>
                    <a:schemeClr val="bg1"/>
                  </a:solidFill>
                  <a:cs typeface="Arial" panose="020B0604020202020204" pitchFamily="34" charset="0"/>
                </a:rPr>
                <a:t> du </a:t>
              </a:r>
              <a:r>
                <a:rPr lang="en-US" sz="900" dirty="0" err="1">
                  <a:solidFill>
                    <a:schemeClr val="bg1"/>
                  </a:solidFill>
                  <a:cs typeface="Arial" panose="020B0604020202020204" pitchFamily="34" charset="0"/>
                </a:rPr>
                <a:t>sud-est</a:t>
              </a:r>
              <a:r>
                <a:rPr lang="en-US" sz="900" dirty="0">
                  <a:solidFill>
                    <a:schemeClr val="bg1"/>
                  </a:solidFill>
                  <a:cs typeface="Arial" panose="020B0604020202020204" pitchFamily="34" charset="0"/>
                </a:rPr>
                <a:t> </a:t>
              </a:r>
            </a:p>
          </p:txBody>
        </p:sp>
        <p:sp>
          <p:nvSpPr>
            <p:cNvPr id="67" name="Delay 66">
              <a:extLst>
                <a:ext uri="{FF2B5EF4-FFF2-40B4-BE49-F238E27FC236}">
                  <a16:creationId xmlns:a16="http://schemas.microsoft.com/office/drawing/2014/main" id="{9B90DE65-98A0-594C-BA64-4E42333EFA5E}"/>
                </a:ext>
              </a:extLst>
            </p:cNvPr>
            <p:cNvSpPr/>
            <p:nvPr/>
          </p:nvSpPr>
          <p:spPr bwMode="auto">
            <a:xfrm flipH="1">
              <a:off x="-2467504" y="5101857"/>
              <a:ext cx="583015" cy="475205"/>
            </a:xfrm>
            <a:prstGeom prst="flowChartDelay">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a:t>
              </a:r>
              <a:endParaRPr lang="en-US" altLang="en-US" sz="1100" b="1" dirty="0">
                <a:cs typeface="Arial" panose="020B0604020202020204" pitchFamily="34" charset="0"/>
              </a:endParaRPr>
            </a:p>
          </p:txBody>
        </p:sp>
        <p:sp>
          <p:nvSpPr>
            <p:cNvPr id="68" name="Rectangle 67">
              <a:extLst>
                <a:ext uri="{FF2B5EF4-FFF2-40B4-BE49-F238E27FC236}">
                  <a16:creationId xmlns:a16="http://schemas.microsoft.com/office/drawing/2014/main" id="{77F1B27F-EF90-FA4A-8272-73B480DBAF87}"/>
                </a:ext>
              </a:extLst>
            </p:cNvPr>
            <p:cNvSpPr/>
            <p:nvPr/>
          </p:nvSpPr>
          <p:spPr bwMode="auto">
            <a:xfrm>
              <a:off x="-1828800" y="5101857"/>
              <a:ext cx="1942053" cy="475205"/>
            </a:xfrm>
            <a:prstGeom prst="rect">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Inde</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Asie</a:t>
              </a:r>
              <a:r>
                <a:rPr lang="en-US" sz="900" dirty="0">
                  <a:solidFill>
                    <a:schemeClr val="bg1"/>
                  </a:solidFill>
                  <a:cs typeface="Arial" panose="020B0604020202020204" pitchFamily="34" charset="0"/>
                </a:rPr>
                <a:t> du </a:t>
              </a:r>
              <a:r>
                <a:rPr lang="en-US" sz="900" dirty="0" err="1">
                  <a:solidFill>
                    <a:schemeClr val="bg1"/>
                  </a:solidFill>
                  <a:cs typeface="Arial" panose="020B0604020202020204" pitchFamily="34" charset="0"/>
                </a:rPr>
                <a:t>sud</a:t>
              </a:r>
              <a:r>
                <a:rPr lang="en-US" sz="900" dirty="0">
                  <a:solidFill>
                    <a:schemeClr val="bg1"/>
                  </a:solidFill>
                  <a:cs typeface="Arial" panose="020B0604020202020204" pitchFamily="34" charset="0"/>
                </a:rPr>
                <a:t> et </a:t>
              </a:r>
              <a:r>
                <a:rPr lang="en-US" sz="900" dirty="0" err="1">
                  <a:solidFill>
                    <a:schemeClr val="bg1"/>
                  </a:solidFill>
                  <a:cs typeface="Arial" panose="020B0604020202020204" pitchFamily="34" charset="0"/>
                </a:rPr>
                <a:t>Moyen</a:t>
              </a:r>
              <a:r>
                <a:rPr lang="en-US" sz="900" dirty="0">
                  <a:solidFill>
                    <a:schemeClr val="bg1"/>
                  </a:solidFill>
                  <a:cs typeface="Arial" panose="020B0604020202020204" pitchFamily="34" charset="0"/>
                </a:rPr>
                <a:t>-Orient</a:t>
              </a:r>
            </a:p>
          </p:txBody>
        </p:sp>
        <p:sp>
          <p:nvSpPr>
            <p:cNvPr id="69" name="Delay 68">
              <a:extLst>
                <a:ext uri="{FF2B5EF4-FFF2-40B4-BE49-F238E27FC236}">
                  <a16:creationId xmlns:a16="http://schemas.microsoft.com/office/drawing/2014/main" id="{BD9EA088-C31E-BF4E-8E25-C24CA78698D9}"/>
                </a:ext>
              </a:extLst>
            </p:cNvPr>
            <p:cNvSpPr/>
            <p:nvPr/>
          </p:nvSpPr>
          <p:spPr bwMode="auto">
            <a:xfrm flipH="1">
              <a:off x="-2467504" y="5649516"/>
              <a:ext cx="583015" cy="475205"/>
            </a:xfrm>
            <a:prstGeom prst="flowChartDelay">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VII</a:t>
              </a:r>
              <a:endParaRPr lang="en-US" altLang="en-US" sz="1100" b="1" dirty="0">
                <a:cs typeface="Arial" panose="020B0604020202020204" pitchFamily="34" charset="0"/>
              </a:endParaRPr>
            </a:p>
          </p:txBody>
        </p:sp>
        <p:sp>
          <p:nvSpPr>
            <p:cNvPr id="70" name="Rectangle 69">
              <a:extLst>
                <a:ext uri="{FF2B5EF4-FFF2-40B4-BE49-F238E27FC236}">
                  <a16:creationId xmlns:a16="http://schemas.microsoft.com/office/drawing/2014/main" id="{909C66EE-764E-A546-84E8-8671708E2DA6}"/>
                </a:ext>
              </a:extLst>
            </p:cNvPr>
            <p:cNvSpPr/>
            <p:nvPr/>
          </p:nvSpPr>
          <p:spPr bwMode="auto">
            <a:xfrm>
              <a:off x="-1828800" y="5649516"/>
              <a:ext cx="1942053" cy="475205"/>
            </a:xfrm>
            <a:prstGeom prst="rect">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Australie</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Nlle-Zélande</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Papouasie</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Nlle-Guinée</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Indonésie</a:t>
              </a:r>
              <a:r>
                <a:rPr lang="en-US" sz="900" dirty="0">
                  <a:solidFill>
                    <a:schemeClr val="bg1"/>
                  </a:solidFill>
                  <a:cs typeface="Arial" panose="020B0604020202020204" pitchFamily="34" charset="0"/>
                </a:rPr>
                <a:t> et </a:t>
              </a:r>
              <a:r>
                <a:rPr lang="en-US" sz="900" dirty="0" err="1">
                  <a:solidFill>
                    <a:schemeClr val="bg1"/>
                  </a:solidFill>
                  <a:cs typeface="Arial" panose="020B0604020202020204" pitchFamily="34" charset="0"/>
                </a:rPr>
                <a:t>Îles</a:t>
              </a:r>
              <a:r>
                <a:rPr lang="en-US" sz="900" dirty="0">
                  <a:solidFill>
                    <a:schemeClr val="bg1"/>
                  </a:solidFill>
                  <a:cs typeface="Arial" panose="020B0604020202020204" pitchFamily="34" charset="0"/>
                </a:rPr>
                <a:t> de </a:t>
              </a:r>
              <a:r>
                <a:rPr lang="en-US" sz="900" dirty="0" err="1">
                  <a:solidFill>
                    <a:schemeClr val="bg1"/>
                  </a:solidFill>
                  <a:cs typeface="Arial" panose="020B0604020202020204" pitchFamily="34" charset="0"/>
                </a:rPr>
                <a:t>l’Océan</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Pacifique</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sud</a:t>
              </a:r>
              <a:endParaRPr lang="en-US" sz="900" b="1" dirty="0">
                <a:solidFill>
                  <a:schemeClr val="bg1"/>
                </a:solidFill>
                <a:cs typeface="Arial" panose="020B0604020202020204" pitchFamily="34" charset="0"/>
              </a:endParaRPr>
            </a:p>
          </p:txBody>
        </p:sp>
        <p:sp>
          <p:nvSpPr>
            <p:cNvPr id="71" name="Delay 70">
              <a:extLst>
                <a:ext uri="{FF2B5EF4-FFF2-40B4-BE49-F238E27FC236}">
                  <a16:creationId xmlns:a16="http://schemas.microsoft.com/office/drawing/2014/main" id="{B0018C4E-BB32-0542-9FA6-00BC59D2593C}"/>
                </a:ext>
              </a:extLst>
            </p:cNvPr>
            <p:cNvSpPr/>
            <p:nvPr/>
          </p:nvSpPr>
          <p:spPr bwMode="auto">
            <a:xfrm flipH="1">
              <a:off x="-2467504" y="2363562"/>
              <a:ext cx="583015" cy="475205"/>
            </a:xfrm>
            <a:prstGeom prst="flowChartDelay">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a:t>
              </a:r>
              <a:endParaRPr lang="en-US" altLang="en-US" sz="1100" b="1" dirty="0">
                <a:cs typeface="Arial" panose="020B0604020202020204" pitchFamily="34" charset="0"/>
              </a:endParaRPr>
            </a:p>
          </p:txBody>
        </p:sp>
        <p:sp>
          <p:nvSpPr>
            <p:cNvPr id="72" name="Rectangle 71">
              <a:extLst>
                <a:ext uri="{FF2B5EF4-FFF2-40B4-BE49-F238E27FC236}">
                  <a16:creationId xmlns:a16="http://schemas.microsoft.com/office/drawing/2014/main" id="{1E7A64D0-8934-CF47-90F7-5D498EEF95F6}"/>
                </a:ext>
              </a:extLst>
            </p:cNvPr>
            <p:cNvSpPr/>
            <p:nvPr/>
          </p:nvSpPr>
          <p:spPr bwMode="auto">
            <a:xfrm>
              <a:off x="-1828800" y="2363562"/>
              <a:ext cx="1942053" cy="475205"/>
            </a:xfrm>
            <a:prstGeom prst="rect">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r>
                <a:rPr lang="en-US" sz="900" dirty="0" err="1">
                  <a:solidFill>
                    <a:schemeClr val="bg1"/>
                  </a:solidFill>
                </a:rPr>
                <a:t>États-Unis</a:t>
              </a:r>
              <a:r>
                <a:rPr lang="en-US" sz="900" dirty="0">
                  <a:solidFill>
                    <a:schemeClr val="bg1"/>
                  </a:solidFill>
                </a:rPr>
                <a:t> </a:t>
              </a:r>
              <a:r>
                <a:rPr lang="en-US" sz="900" dirty="0" err="1">
                  <a:solidFill>
                    <a:schemeClr val="bg1"/>
                  </a:solidFill>
                </a:rPr>
                <a:t>d'Amérique</a:t>
              </a:r>
              <a:r>
                <a:rPr lang="en-US" sz="900" dirty="0">
                  <a:solidFill>
                    <a:schemeClr val="bg1"/>
                  </a:solidFill>
                </a:rPr>
                <a:t> et </a:t>
              </a:r>
              <a:r>
                <a:rPr lang="en-US" sz="900" dirty="0" err="1">
                  <a:solidFill>
                    <a:schemeClr val="bg1"/>
                  </a:solidFill>
                </a:rPr>
                <a:t>affiliés</a:t>
              </a:r>
              <a:r>
                <a:rPr lang="en-US" sz="900" dirty="0">
                  <a:solidFill>
                    <a:schemeClr val="bg1"/>
                  </a:solidFill>
                </a:rPr>
                <a:t>, </a:t>
              </a:r>
              <a:r>
                <a:rPr lang="en-US" sz="900" dirty="0" err="1">
                  <a:solidFill>
                    <a:schemeClr val="bg1"/>
                  </a:solidFill>
                </a:rPr>
                <a:t>Bermudes</a:t>
              </a:r>
              <a:r>
                <a:rPr lang="en-US" sz="900" dirty="0">
                  <a:solidFill>
                    <a:schemeClr val="bg1"/>
                  </a:solidFill>
                </a:rPr>
                <a:t> et Bahamas</a:t>
              </a:r>
            </a:p>
          </p:txBody>
        </p:sp>
        <p:sp>
          <p:nvSpPr>
            <p:cNvPr id="73" name="Delay 72">
              <a:extLst>
                <a:ext uri="{FF2B5EF4-FFF2-40B4-BE49-F238E27FC236}">
                  <a16:creationId xmlns:a16="http://schemas.microsoft.com/office/drawing/2014/main" id="{1002C4DA-DCC2-1F40-8D52-27D80597FFF5}"/>
                </a:ext>
              </a:extLst>
            </p:cNvPr>
            <p:cNvSpPr/>
            <p:nvPr/>
          </p:nvSpPr>
          <p:spPr bwMode="auto">
            <a:xfrm flipH="1">
              <a:off x="-2467504" y="6197180"/>
              <a:ext cx="583015" cy="475205"/>
            </a:xfrm>
            <a:prstGeom prst="flowChartDelay">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VIII</a:t>
              </a:r>
              <a:endParaRPr lang="en-US" altLang="en-US" sz="1100" b="1" dirty="0">
                <a:cs typeface="Arial" panose="020B0604020202020204" pitchFamily="34" charset="0"/>
              </a:endParaRPr>
            </a:p>
          </p:txBody>
        </p:sp>
        <p:sp>
          <p:nvSpPr>
            <p:cNvPr id="74" name="Rectangle 73">
              <a:extLst>
                <a:ext uri="{FF2B5EF4-FFF2-40B4-BE49-F238E27FC236}">
                  <a16:creationId xmlns:a16="http://schemas.microsoft.com/office/drawing/2014/main" id="{D91218D8-BBAF-7147-AAA0-E5257C8D3882}"/>
                </a:ext>
              </a:extLst>
            </p:cNvPr>
            <p:cNvSpPr/>
            <p:nvPr/>
          </p:nvSpPr>
          <p:spPr bwMode="auto">
            <a:xfrm>
              <a:off x="-1828800" y="6197180"/>
              <a:ext cx="1942053" cy="475205"/>
            </a:xfrm>
            <a:prstGeom prst="rect">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Afrique</a:t>
              </a:r>
              <a:endParaRPr lang="en-US" sz="900" b="1" dirty="0">
                <a:solidFill>
                  <a:schemeClr val="bg1"/>
                </a:solidFill>
                <a:cs typeface="Arial" panose="020B0604020202020204" pitchFamily="34" charset="0"/>
              </a:endParaRPr>
            </a:p>
          </p:txBody>
        </p:sp>
      </p:grpSp>
    </p:spTree>
    <p:extLst>
      <p:ext uri="{BB962C8B-B14F-4D97-AF65-F5344CB8AC3E}">
        <p14:creationId xmlns:p14="http://schemas.microsoft.com/office/powerpoint/2010/main" val="716712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405045"/>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t>Notre club</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t>[Insérer le nom du club ici]</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2"/>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Notre club</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a:solidFill>
                  <a:srgbClr val="55565A"/>
                </a:solidFill>
              </a:rPr>
              <a:t>[Saisir les informations sur votre club (année de création, nombre de membres,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00338D"/>
                </a:solidFill>
              </a:rPr>
              <a:t>Au sujet du [Nom de votre club]</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374145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78766" y="366727"/>
            <a:ext cx="2321673"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dirty="0">
                <a:solidFill>
                  <a:srgbClr val="EBB700"/>
                </a:solidFill>
              </a:rPr>
              <a:t>Notre ville/collectivité</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a:solidFill>
                  <a:srgbClr val="55565A"/>
                </a:solidFill>
              </a:rPr>
              <a:t>[Saisir des informations sur la ville/région/collectivité dans laquelle vous apportez un service (démographie, histoire, culture, besoins,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00338D"/>
                </a:solidFill>
              </a:rPr>
              <a:t>Nous servons [Nom de la ville/collectivité]</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3677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Notre service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a:solidFill>
                  <a:srgbClr val="55565A"/>
                </a:solidFill>
              </a:rPr>
              <a:t>[Saisir des informations sur les activités de votre club (programmes spécifiques, projets en réponse aux besoins locaux, manifestations, collectes de fonds, partenariats locaux, etc.)]</a:t>
            </a:r>
          </a:p>
          <a:p>
            <a:endParaRPr lang="en-US" sz="1800" kern="0" dirty="0">
              <a:solidFill>
                <a:srgbClr val="55565A"/>
              </a:solidFill>
            </a:endParaRPr>
          </a:p>
          <a:p>
            <a:r>
              <a:rPr lang="fr-FR" sz="1800">
                <a:solidFill>
                  <a:srgbClr val="55565A"/>
                </a:solidFill>
              </a:rPr>
              <a:t> </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00338D"/>
                </a:solidFill>
              </a:rPr>
              <a:t>Nos activités</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57812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86851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dirty="0">
                <a:solidFill>
                  <a:srgbClr val="EBB700"/>
                </a:solidFill>
              </a:rPr>
              <a:t>Étapes suivantes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a:solidFill>
                  <a:srgbClr val="55565A"/>
                </a:solidFill>
              </a:rPr>
              <a:t>[Saisir des informations sur la façon dont les nouveaux membres et membres potentiels peuvent partager leurs idée et s’impliquer dans les actions de votre club au plan local]</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00338D"/>
                </a:solidFill>
              </a:rPr>
              <a:t>Impliquez-vous !</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179945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r-FR" sz="4800" b="1" dirty="0">
                <a:solidFill>
                  <a:schemeClr val="bg1"/>
                </a:solidFill>
                <a:latin typeface="Helvetica Neue" charset="0"/>
                <a:ea typeface="Helvetica Neue" charset="0"/>
                <a:cs typeface="Helvetica Neue" charset="0"/>
              </a:rPr>
              <a:t>Merci !</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fr-FR" sz="1600" b="1">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400" dirty="0">
                <a:solidFill>
                  <a:schemeClr val="bg1"/>
                </a:solidFill>
              </a:rPr>
              <a:t>Les Lions ont un impact transformateur, une collectivité après l’autre, en répondant aux besoins locaux et mondiaux. Nous sommes 1,4 million d’hommes et de femmes pour qui la générosité est un geste du cœur. En œuvrant ensemble, nous pouvons atteindre des objectifs plus ambitieux.</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200" dirty="0">
                <a:solidFill>
                  <a:schemeClr val="bg1"/>
                </a:solidFill>
              </a:rPr>
              <a:t>Notre service fait toute la différence.</a:t>
            </a:r>
          </a:p>
        </p:txBody>
      </p:sp>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3" name="Emblem - Black">
            <a:extLst>
              <a:ext uri="{FF2B5EF4-FFF2-40B4-BE49-F238E27FC236}">
                <a16:creationId xmlns:a16="http://schemas.microsoft.com/office/drawing/2014/main" id="{2A17D969-E35D-9E48-B8CB-6F7B2BFD799E}"/>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Notre devise</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2003006"/>
            <a:ext cx="5525035" cy="2868503"/>
            <a:chOff x="6010473" y="2031142"/>
            <a:chExt cx="5525035"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r-FR" sz="2400">
                  <a:solidFill>
                    <a:srgbClr val="55565A"/>
                  </a:solidFill>
                  <a:latin typeface="Arial" charset="0"/>
                  <a:ea typeface="Arial" charset="0"/>
                  <a:cs typeface="Arial" charset="0"/>
                </a:rPr>
                <a:t>1,4 million de Lions agissent dans plus de 200 pays et territoires, apportant une compassion et une ampleur sans précédent à notre action.</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r-FR" sz="4800" b="1">
                  <a:solidFill>
                    <a:srgbClr val="00338D"/>
                  </a:solidFill>
                  <a:latin typeface="Arial" charset="0"/>
                  <a:ea typeface="Arial" charset="0"/>
                  <a:cs typeface="Arial" charset="0"/>
                </a:rPr>
                <a:t>Nous servons</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Nos causes mondiales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7"/>
            <a:ext cx="8875358" cy="3984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dirty="0">
                <a:solidFill>
                  <a:srgbClr val="55565A"/>
                </a:solidFill>
              </a:rPr>
              <a:t>Outre leur service au niveau local, les Lions soutiennent cinq causes mondiales.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673861"/>
            <a:ext cx="8373905" cy="846827"/>
          </a:xfrm>
          <a:prstGeom prst="rect">
            <a:avLst/>
          </a:prstGeom>
        </p:spPr>
        <p:txBody>
          <a:bodyPr>
            <a:normAutofit fontScale="925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00338D"/>
                </a:solidFill>
              </a:rPr>
              <a:t>Nous nous attaquons ensemble</a:t>
            </a:r>
            <a:br>
              <a:rPr lang="fr-FR" sz="3200" dirty="0">
                <a:solidFill>
                  <a:srgbClr val="00338D"/>
                </a:solidFill>
              </a:rPr>
            </a:br>
            <a:r>
              <a:rPr lang="fr-FR" sz="3200" dirty="0">
                <a:solidFill>
                  <a:srgbClr val="00338D"/>
                </a:solidFill>
              </a:rPr>
              <a:t>à des problématiques mondiales.</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
        <p:nvSpPr>
          <p:cNvPr id="13" name="TextBox 12">
            <a:extLst>
              <a:ext uri="{FF2B5EF4-FFF2-40B4-BE49-F238E27FC236}">
                <a16:creationId xmlns:a16="http://schemas.microsoft.com/office/drawing/2014/main" id="{A07C1F0D-41C1-A944-9CF3-DA34ABC3DCF0}"/>
              </a:ext>
            </a:extLst>
          </p:cNvPr>
          <p:cNvSpPr txBox="1"/>
          <p:nvPr/>
        </p:nvSpPr>
        <p:spPr>
          <a:xfrm>
            <a:off x="2692671" y="4185518"/>
            <a:ext cx="1527710" cy="150810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dirty="0">
                <a:ln>
                  <a:noFill/>
                </a:ln>
                <a:solidFill>
                  <a:srgbClr val="0774AF"/>
                </a:solidFill>
                <a:uLnTx/>
                <a:uFillTx/>
                <a:latin typeface="Arial" panose="020B0604020202020204" pitchFamily="34" charset="0"/>
                <a:ea typeface="Open Sans" charset="0"/>
                <a:cs typeface="Arial" panose="020B0604020202020204" pitchFamily="34" charset="0"/>
              </a:rPr>
              <a:t>DIABÈTE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fr-FR" sz="1100" b="0" i="0" u="none" strike="noStrike" cap="none" normalizeH="0" baseline="0" noProof="0" dirty="0">
                <a:ln>
                  <a:noFill/>
                </a:ln>
                <a:solidFill>
                  <a:prstClr val="white">
                    <a:lumMod val="50000"/>
                  </a:prstClr>
                </a:solidFill>
                <a:uLnTx/>
                <a:uFillTx/>
                <a:latin typeface="Arial" panose="020B0604020202020204" pitchFamily="34" charset="0"/>
                <a:ea typeface="Open Sans" charset="0"/>
                <a:cs typeface="Arial" panose="020B0604020202020204" pitchFamily="34" charset="0"/>
              </a:rPr>
              <a:t>Réduire la prévalence du diabète et améliorer la qualité de vie des personnes diabétiques.</a:t>
            </a:r>
          </a:p>
        </p:txBody>
      </p:sp>
      <p:sp>
        <p:nvSpPr>
          <p:cNvPr id="18" name="TextBox 17">
            <a:extLst>
              <a:ext uri="{FF2B5EF4-FFF2-40B4-BE49-F238E27FC236}">
                <a16:creationId xmlns:a16="http://schemas.microsoft.com/office/drawing/2014/main" id="{0E6068FD-C315-304D-AB55-4416AC0583FC}"/>
              </a:ext>
            </a:extLst>
          </p:cNvPr>
          <p:cNvSpPr txBox="1"/>
          <p:nvPr/>
        </p:nvSpPr>
        <p:spPr>
          <a:xfrm>
            <a:off x="9931297" y="4185517"/>
            <a:ext cx="1837490" cy="121571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dirty="0">
                <a:ln>
                  <a:noFill/>
                </a:ln>
                <a:solidFill>
                  <a:srgbClr val="F0C217"/>
                </a:solidFill>
                <a:uLnTx/>
                <a:uFillTx/>
                <a:latin typeface="Arial" panose="020B0604020202020204" pitchFamily="34" charset="0"/>
                <a:ea typeface="Open Sans" charset="0"/>
                <a:cs typeface="Arial" panose="020B0604020202020204" pitchFamily="34" charset="0"/>
              </a:rPr>
              <a:t>CANCER INFANTILE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fr-FR" sz="1100" b="0" i="0" u="none" strike="noStrike" cap="none" normalizeH="0" baseline="0" noProof="0" dirty="0">
                <a:ln>
                  <a:noFill/>
                </a:ln>
                <a:solidFill>
                  <a:prstClr val="white">
                    <a:lumMod val="50000"/>
                  </a:prstClr>
                </a:solidFill>
                <a:uLnTx/>
                <a:uFillTx/>
                <a:latin typeface="Arial" panose="020B0604020202020204" pitchFamily="34" charset="0"/>
                <a:ea typeface="Open Sans" charset="0"/>
                <a:cs typeface="Arial" panose="020B0604020202020204" pitchFamily="34" charset="0"/>
              </a:rPr>
              <a:t>Aider les enfants atteints de cancer infantile à survivre et s’épanouir.</a:t>
            </a: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3"/>
          <a:stretch>
            <a:fillRect/>
          </a:stretch>
        </p:blipFill>
        <p:spPr>
          <a:xfrm>
            <a:off x="10281212" y="2960728"/>
            <a:ext cx="1075183" cy="1099345"/>
          </a:xfrm>
          <a:prstGeom prst="rect">
            <a:avLst/>
          </a:prstGeom>
        </p:spPr>
      </p:pic>
      <p:sp>
        <p:nvSpPr>
          <p:cNvPr id="14" name="TextBox 13">
            <a:extLst>
              <a:ext uri="{FF2B5EF4-FFF2-40B4-BE49-F238E27FC236}">
                <a16:creationId xmlns:a16="http://schemas.microsoft.com/office/drawing/2014/main" id="{C5E1DF59-786B-5547-8009-905B955E4B93}"/>
              </a:ext>
            </a:extLst>
          </p:cNvPr>
          <p:cNvSpPr txBox="1"/>
          <p:nvPr/>
        </p:nvSpPr>
        <p:spPr>
          <a:xfrm>
            <a:off x="4286255" y="4185518"/>
            <a:ext cx="1806254"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dirty="0">
                <a:ln>
                  <a:noFill/>
                </a:ln>
                <a:solidFill>
                  <a:srgbClr val="8CC63F"/>
                </a:solidFill>
                <a:uLnTx/>
                <a:uFillTx/>
                <a:latin typeface="Arial" panose="020B0604020202020204" pitchFamily="34" charset="0"/>
                <a:ea typeface="Open Sans" charset="0"/>
                <a:cs typeface="Arial" panose="020B0604020202020204" pitchFamily="34" charset="0"/>
              </a:rPr>
              <a:t>ENVIRONNEMENT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lang="fr-FR" sz="1100" dirty="0">
                <a:solidFill>
                  <a:prstClr val="white">
                    <a:lumMod val="50000"/>
                  </a:prstClr>
                </a:solidFill>
                <a:latin typeface="Arial" panose="020B0604020202020204" pitchFamily="34" charset="0"/>
                <a:ea typeface="Open Sans" charset="0"/>
                <a:cs typeface="Arial" panose="020B0604020202020204" pitchFamily="34" charset="0"/>
              </a:rPr>
              <a:t>Protéger et restaurer durablement notre environnement pour améliorer le bien-être de tous.</a:t>
            </a:r>
          </a:p>
        </p:txBody>
      </p:sp>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4"/>
          <a:stretch>
            <a:fillRect/>
          </a:stretch>
        </p:blipFill>
        <p:spPr>
          <a:xfrm>
            <a:off x="4733833" y="2960728"/>
            <a:ext cx="1075183" cy="1123506"/>
          </a:xfrm>
          <a:prstGeom prst="rect">
            <a:avLst/>
          </a:prstGeom>
        </p:spPr>
      </p:pic>
      <p:sp>
        <p:nvSpPr>
          <p:cNvPr id="17" name="TextBox 16">
            <a:extLst>
              <a:ext uri="{FF2B5EF4-FFF2-40B4-BE49-F238E27FC236}">
                <a16:creationId xmlns:a16="http://schemas.microsoft.com/office/drawing/2014/main" id="{C2FA882A-88AE-204F-AEE4-57F7A2368992}"/>
              </a:ext>
            </a:extLst>
          </p:cNvPr>
          <p:cNvSpPr txBox="1"/>
          <p:nvPr/>
        </p:nvSpPr>
        <p:spPr>
          <a:xfrm>
            <a:off x="6269345" y="4187548"/>
            <a:ext cx="1673083" cy="104644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dirty="0">
                <a:ln>
                  <a:noFill/>
                </a:ln>
                <a:solidFill>
                  <a:srgbClr val="F26A2C"/>
                </a:solidFill>
                <a:uLnTx/>
                <a:uFillTx/>
                <a:latin typeface="Arial" panose="020B0604020202020204" pitchFamily="34" charset="0"/>
                <a:ea typeface="Open Sans" charset="0"/>
                <a:cs typeface="Arial" panose="020B0604020202020204" pitchFamily="34" charset="0"/>
              </a:rPr>
              <a:t>LUTTE CONTRE LA FAIM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lang="fr-FR" sz="1100" dirty="0">
                <a:solidFill>
                  <a:prstClr val="white">
                    <a:lumMod val="50000"/>
                  </a:prstClr>
                </a:solidFill>
                <a:latin typeface="Arial" panose="020B0604020202020204" pitchFamily="34" charset="0"/>
                <a:ea typeface="Open Sans" charset="0"/>
                <a:cs typeface="Arial" panose="020B0604020202020204" pitchFamily="34" charset="0"/>
              </a:rPr>
              <a:t>Donner à tous accès à une alimentation saine.</a:t>
            </a:r>
          </a:p>
        </p:txBody>
      </p:sp>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5"/>
          <a:stretch>
            <a:fillRect/>
          </a:stretch>
        </p:blipFill>
        <p:spPr>
          <a:xfrm>
            <a:off x="6548731" y="2960728"/>
            <a:ext cx="1183909" cy="1075183"/>
          </a:xfrm>
          <a:prstGeom prst="rect">
            <a:avLst/>
          </a:prstGeom>
        </p:spPr>
      </p:pic>
      <p:pic>
        <p:nvPicPr>
          <p:cNvPr id="23" name="Picture 22">
            <a:extLst>
              <a:ext uri="{FF2B5EF4-FFF2-40B4-BE49-F238E27FC236}">
                <a16:creationId xmlns:a16="http://schemas.microsoft.com/office/drawing/2014/main" id="{E6DE065B-D674-4245-9CB5-1848C2C20C6A}"/>
              </a:ext>
            </a:extLst>
          </p:cNvPr>
          <p:cNvPicPr>
            <a:picLocks noChangeAspect="1"/>
          </p:cNvPicPr>
          <p:nvPr/>
        </p:nvPicPr>
        <p:blipFill>
          <a:blip r:embed="rId6"/>
          <a:stretch>
            <a:fillRect/>
          </a:stretch>
        </p:blipFill>
        <p:spPr>
          <a:xfrm>
            <a:off x="2918935" y="2960728"/>
            <a:ext cx="1075183" cy="1111425"/>
          </a:xfrm>
          <a:prstGeom prst="rect">
            <a:avLst/>
          </a:prstGeom>
        </p:spPr>
      </p:pic>
      <p:sp>
        <p:nvSpPr>
          <p:cNvPr id="19" name="TextBox 18">
            <a:extLst>
              <a:ext uri="{FF2B5EF4-FFF2-40B4-BE49-F238E27FC236}">
                <a16:creationId xmlns:a16="http://schemas.microsoft.com/office/drawing/2014/main" id="{56F9F4EA-EF2F-F248-BB84-5F6164D8F248}"/>
              </a:ext>
            </a:extLst>
          </p:cNvPr>
          <p:cNvSpPr txBox="1"/>
          <p:nvPr/>
        </p:nvSpPr>
        <p:spPr>
          <a:xfrm>
            <a:off x="8166225" y="4185517"/>
            <a:ext cx="167165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dirty="0">
                <a:ln>
                  <a:noFill/>
                </a:ln>
                <a:solidFill>
                  <a:srgbClr val="6A205F"/>
                </a:solidFill>
                <a:uLnTx/>
                <a:uFillTx/>
                <a:latin typeface="Arial" panose="020B0604020202020204" pitchFamily="34" charset="0"/>
                <a:ea typeface="Open Sans" charset="0"/>
                <a:cs typeface="Arial" panose="020B0604020202020204" pitchFamily="34" charset="0"/>
              </a:rPr>
              <a:t>VUE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fr-FR" sz="1100" i="0" u="none" strike="noStrike" cap="none" normalizeH="0" baseline="0" noProof="0" dirty="0">
                <a:ln>
                  <a:noFill/>
                </a:ln>
                <a:solidFill>
                  <a:prstClr val="white">
                    <a:lumMod val="50000"/>
                  </a:prstClr>
                </a:solidFill>
                <a:uLnTx/>
                <a:uFillTx/>
                <a:latin typeface="Arial" panose="020B0604020202020204" pitchFamily="34" charset="0"/>
                <a:ea typeface="Open Sans" charset="0"/>
                <a:cs typeface="Arial" panose="020B0604020202020204" pitchFamily="34" charset="0"/>
              </a:rPr>
              <a:t>Prévenir la cécité évitable et améliorer la qualité de vie des aveugles et des malvoyants.</a:t>
            </a:r>
          </a:p>
        </p:txBody>
      </p:sp>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7"/>
          <a:stretch>
            <a:fillRect/>
          </a:stretch>
        </p:blipFill>
        <p:spPr>
          <a:xfrm>
            <a:off x="8472355" y="2960728"/>
            <a:ext cx="1069142" cy="1075183"/>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6497920"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dirty="0">
                <a:solidFill>
                  <a:srgbClr val="55565A"/>
                </a:solidFill>
              </a:rPr>
              <a:t>Les jeunes sont l'avenir du service et l’avenir commence aujourd’hui.</a:t>
            </a:r>
            <a:br>
              <a:rPr lang="fr-FR" sz="1800" b="1" dirty="0">
                <a:solidFill>
                  <a:srgbClr val="55565A"/>
                </a:solidFill>
              </a:rPr>
            </a:br>
            <a:endParaRPr lang="fr-FR" sz="1800" b="1" dirty="0">
              <a:solidFill>
                <a:srgbClr val="55565A"/>
              </a:solidFill>
            </a:endParaRPr>
          </a:p>
          <a:p>
            <a:pPr marL="285750" indent="-285750">
              <a:buFont typeface="Arial" panose="020B0604020202020204" pitchFamily="34" charset="0"/>
              <a:buChar char="•"/>
            </a:pPr>
            <a:r>
              <a:rPr lang="fr-FR" sz="1400" dirty="0">
                <a:solidFill>
                  <a:srgbClr val="55565A"/>
                </a:solidFill>
              </a:rPr>
              <a:t>Les </a:t>
            </a:r>
            <a:r>
              <a:rPr lang="fr-FR" sz="1400" b="1" dirty="0">
                <a:solidFill>
                  <a:srgbClr val="55565A"/>
                </a:solidFill>
              </a:rPr>
              <a:t>Leos</a:t>
            </a:r>
            <a:r>
              <a:rPr lang="fr-FR" sz="1400" dirty="0">
                <a:solidFill>
                  <a:srgbClr val="55565A"/>
                </a:solidFill>
              </a:rPr>
              <a:t> sont des jeunes bénévoles de 12 à 30 ans.</a:t>
            </a:r>
          </a:p>
          <a:p>
            <a:pPr marL="285750" indent="-285750">
              <a:buFont typeface="Arial" panose="020B0604020202020204" pitchFamily="34" charset="0"/>
              <a:buChar char="•"/>
            </a:pPr>
            <a:r>
              <a:rPr lang="fr-FR" sz="1400" dirty="0">
                <a:solidFill>
                  <a:srgbClr val="55565A"/>
                </a:solidFill>
              </a:rPr>
              <a:t>Aujourd’hui, 175 000 Leos dans plus de 7 000 clubs soutiennent des causes qui importent.</a:t>
            </a:r>
          </a:p>
          <a:p>
            <a:pPr marL="285750" indent="-285750">
              <a:buFont typeface="Arial" panose="020B0604020202020204" pitchFamily="34" charset="0"/>
              <a:buChar char="•"/>
            </a:pPr>
            <a:r>
              <a:rPr lang="fr-FR" sz="1400" dirty="0">
                <a:solidFill>
                  <a:srgbClr val="55565A"/>
                </a:solidFill>
              </a:rPr>
              <a:t>Les Leo clubs </a:t>
            </a:r>
            <a:r>
              <a:rPr lang="fr-FR" sz="1400" b="1" dirty="0">
                <a:solidFill>
                  <a:srgbClr val="55565A"/>
                </a:solidFill>
              </a:rPr>
              <a:t>sont actifs depuis 60 ans.</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669345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200" dirty="0">
                <a:solidFill>
                  <a:srgbClr val="00338D"/>
                </a:solidFill>
              </a:rPr>
              <a:t>Préparer la prochaine génération de bénévoles</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2"/>
          <a:srcRect l="7370" r="7409"/>
          <a:stretch/>
        </p:blipFill>
        <p:spPr>
          <a:xfrm>
            <a:off x="7964424" y="1646692"/>
            <a:ext cx="3572732" cy="3572732"/>
          </a:xfrm>
          <a:prstGeom prst="ellipse">
            <a:avLst/>
          </a:prstGeom>
        </p:spPr>
      </p:pic>
    </p:spTree>
    <p:extLst>
      <p:ext uri="{BB962C8B-B14F-4D97-AF65-F5344CB8AC3E}">
        <p14:creationId xmlns:p14="http://schemas.microsoft.com/office/powerpoint/2010/main" val="317936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bg1"/>
                </a:solidFill>
              </a:rPr>
              <a:t>Notre siège mondial</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605352" cy="1477328"/>
          </a:xfrm>
          <a:prstGeom prst="rect">
            <a:avLst/>
          </a:prstGeom>
          <a:noFill/>
        </p:spPr>
        <p:txBody>
          <a:bodyPr wrap="square" rtlCol="0">
            <a:spAutoFit/>
          </a:bodyPr>
          <a:lstStyle/>
          <a:p>
            <a:pPr algn="ctr"/>
            <a:r>
              <a:rPr lang="fr-FR" dirty="0">
                <a:solidFill>
                  <a:schemeClr val="bg1"/>
                </a:solidFill>
                <a:latin typeface="Arial" charset="0"/>
                <a:ea typeface="Arial Hebrew Scholar" charset="-79"/>
                <a:cs typeface="Arial" charset="0"/>
              </a:rPr>
              <a:t>Le siège mondial du Lions Clubs International est à Oak Brook (Illinois, États-Unis). Un personnel d’environ 300 personnes apporte un soutien aux membres et aux clubs du monde entier ainsi qu’aux officiels exécutifs et au conseil d’administration international. Nous créons et mettons en place des initiatives destinées à accroitre la visibilité et l’impact du service du Lions Clubs International. </a:t>
            </a:r>
          </a:p>
        </p:txBody>
      </p:sp>
    </p:spTree>
    <p:extLst>
      <p:ext uri="{BB962C8B-B14F-4D97-AF65-F5344CB8AC3E}">
        <p14:creationId xmlns:p14="http://schemas.microsoft.com/office/powerpoint/2010/main" val="375563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bg1"/>
                </a:solidFill>
              </a:rPr>
              <a:t>Notre organisation</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1" y="3331913"/>
            <a:ext cx="8706678" cy="2031325"/>
          </a:xfrm>
          <a:prstGeom prst="rect">
            <a:avLst/>
          </a:prstGeom>
          <a:noFill/>
        </p:spPr>
        <p:txBody>
          <a:bodyPr wrap="square" rtlCol="0">
            <a:spAutoFit/>
          </a:bodyPr>
          <a:lstStyle/>
          <a:p>
            <a:pPr algn="ctr"/>
            <a:r>
              <a:rPr lang="fr-FR" dirty="0">
                <a:solidFill>
                  <a:schemeClr val="bg1"/>
                </a:solidFill>
                <a:latin typeface="Arial" charset="0"/>
                <a:ea typeface="Arial Hebrew Scholar" charset="-79"/>
                <a:cs typeface="Arial" charset="0"/>
              </a:rPr>
              <a:t>Elle est composé de clubs autonomes. Le but du Lions Clubs International est de former des clubs dont les membres apportent un service local. Les clubs sont entièrement responsables de leur fonctionnement, de leurs finances, de leurs activités de service et des autres aspects en lien avec leur effectif et la vie de club. Le rôle du Lions Clubs International est de soutenir les clubs et les membres, et non de les gérer.</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bg1"/>
                </a:solidFill>
              </a:rPr>
              <a:t>Notre Fondation</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754326"/>
          </a:xfrm>
          <a:prstGeom prst="rect">
            <a:avLst/>
          </a:prstGeom>
          <a:noFill/>
        </p:spPr>
        <p:txBody>
          <a:bodyPr wrap="square" rtlCol="0">
            <a:spAutoFit/>
          </a:bodyPr>
          <a:lstStyle/>
          <a:p>
            <a:pPr algn="ctr"/>
            <a:r>
              <a:rPr lang="fr-FR">
                <a:solidFill>
                  <a:schemeClr val="bg1"/>
                </a:solidFill>
                <a:latin typeface="Arial" charset="0"/>
                <a:ea typeface="Arial Hebrew Scholar" charset="-79"/>
                <a:cs typeface="Arial" charset="0"/>
              </a:rPr>
              <a:t>La Fondation du Lions Clubs International (LCIF) est la branche caritative du Lions Clubs International. La LCIF soutient l’action humanitaire des Lions au niveau local et mondial par le biais de subventions.</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06678"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dirty="0">
                <a:solidFill>
                  <a:srgbClr val="EBB700"/>
                </a:solidFill>
              </a:rPr>
              <a:t>Notre structure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b="1" dirty="0">
                <a:solidFill>
                  <a:srgbClr val="55565A"/>
                </a:solidFill>
              </a:rPr>
              <a:t>Lions : </a:t>
            </a:r>
            <a:r>
              <a:rPr lang="fr-FR" sz="1800" dirty="0">
                <a:solidFill>
                  <a:srgbClr val="55565A"/>
                </a:solidFill>
              </a:rPr>
              <a:t>Les membres bénévoles de nos clubs.</a:t>
            </a:r>
          </a:p>
          <a:p>
            <a:endParaRPr lang="en-US" sz="1200" kern="0" dirty="0">
              <a:solidFill>
                <a:srgbClr val="55565A"/>
              </a:solidFill>
            </a:endParaRPr>
          </a:p>
          <a:p>
            <a:r>
              <a:rPr lang="fr-FR" sz="1800" b="1" dirty="0">
                <a:solidFill>
                  <a:srgbClr val="55565A"/>
                </a:solidFill>
              </a:rPr>
              <a:t>Lions clubs : </a:t>
            </a:r>
            <a:r>
              <a:rPr lang="fr-FR" sz="1800" dirty="0">
                <a:solidFill>
                  <a:srgbClr val="55565A"/>
                </a:solidFill>
              </a:rPr>
              <a:t>Les clubs et leurs membres apportent des réponses aux besoins locaux. Ils suivent les règles du district, du district multiple et internationales.</a:t>
            </a:r>
          </a:p>
          <a:p>
            <a:endParaRPr lang="en-US" sz="1200" kern="0" dirty="0">
              <a:solidFill>
                <a:srgbClr val="55565A"/>
              </a:solidFill>
            </a:endParaRPr>
          </a:p>
          <a:p>
            <a:r>
              <a:rPr lang="fr-FR" sz="1800" b="1" dirty="0">
                <a:solidFill>
                  <a:srgbClr val="55565A"/>
                </a:solidFill>
              </a:rPr>
              <a:t>Districts : </a:t>
            </a:r>
            <a:r>
              <a:rPr lang="fr-FR" sz="1800" dirty="0">
                <a:solidFill>
                  <a:srgbClr val="55565A"/>
                </a:solidFill>
              </a:rPr>
              <a:t>Un ensemble de clubs dans une zone définie et dirigés par des responsables Lions bénévoles élus pour soutenir les clubs. </a:t>
            </a:r>
          </a:p>
          <a:p>
            <a:endParaRPr lang="en-US" sz="1200" kern="0" dirty="0">
              <a:solidFill>
                <a:srgbClr val="55565A"/>
              </a:solidFill>
            </a:endParaRPr>
          </a:p>
          <a:p>
            <a:r>
              <a:rPr lang="fr-FR" sz="1800" b="1" dirty="0">
                <a:solidFill>
                  <a:srgbClr val="55565A"/>
                </a:solidFill>
              </a:rPr>
              <a:t>Districts multiples : </a:t>
            </a:r>
            <a:r>
              <a:rPr lang="fr-FR" sz="1800" dirty="0">
                <a:solidFill>
                  <a:srgbClr val="55565A"/>
                </a:solidFill>
              </a:rPr>
              <a:t>Composés d’un ensemble de districts, ils correspondent généralement à un état, une province ou un pays.</a:t>
            </a:r>
          </a:p>
          <a:p>
            <a:endParaRPr lang="en-US" sz="1200" kern="0" dirty="0">
              <a:solidFill>
                <a:srgbClr val="55565A"/>
              </a:solidFill>
            </a:endParaRPr>
          </a:p>
          <a:p>
            <a:r>
              <a:rPr lang="fr-FR" sz="1800" b="1" dirty="0">
                <a:solidFill>
                  <a:srgbClr val="55565A"/>
                </a:solidFill>
              </a:rPr>
              <a:t>Régions constitutionnelles : </a:t>
            </a:r>
            <a:r>
              <a:rPr lang="fr-FR" sz="1800" dirty="0">
                <a:solidFill>
                  <a:srgbClr val="55565A"/>
                </a:solidFill>
              </a:rPr>
              <a:t>Le découpage internationale de l’organisation pour représentation au Conseil d'administration international. </a:t>
            </a:r>
          </a:p>
          <a:p>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400" dirty="0">
                <a:solidFill>
                  <a:srgbClr val="00338D"/>
                </a:solidFill>
              </a:rPr>
              <a:t>Une structure du local à l’international</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221112991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813</Words>
  <Application>Microsoft Macintosh PowerPoint</Application>
  <PresentationFormat>Widescreen</PresentationFormat>
  <Paragraphs>116</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Smith, Lisa</cp:lastModifiedBy>
  <cp:revision>173</cp:revision>
  <dcterms:created xsi:type="dcterms:W3CDTF">2018-11-12T16:45:52Z</dcterms:created>
  <dcterms:modified xsi:type="dcterms:W3CDTF">2019-10-19T15:03:52Z</dcterms:modified>
</cp:coreProperties>
</file>