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871" r:id="rId2"/>
    <p:sldId id="874" r:id="rId3"/>
    <p:sldId id="1075" r:id="rId4"/>
    <p:sldId id="1121" r:id="rId5"/>
    <p:sldId id="974" r:id="rId6"/>
    <p:sldId id="953" r:id="rId7"/>
    <p:sldId id="1104" r:id="rId8"/>
    <p:sldId id="889" r:id="rId9"/>
    <p:sldId id="1137" r:id="rId10"/>
    <p:sldId id="1138" r:id="rId11"/>
    <p:sldId id="1133" r:id="rId12"/>
    <p:sldId id="954" r:id="rId13"/>
    <p:sldId id="1134" r:id="rId14"/>
    <p:sldId id="982" r:id="rId15"/>
    <p:sldId id="1136" r:id="rId16"/>
    <p:sldId id="955" r:id="rId17"/>
    <p:sldId id="894" r:id="rId18"/>
    <p:sldId id="95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55565A"/>
    <a:srgbClr val="EBB700"/>
    <a:srgbClr val="7A2682"/>
    <a:srgbClr val="FF5C35"/>
    <a:srgbClr val="407CCA"/>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9"/>
    <p:restoredTop sz="75181" autoAdjust="0"/>
  </p:normalViewPr>
  <p:slideViewPr>
    <p:cSldViewPr snapToGrid="0" snapToObjects="1">
      <p:cViewPr varScale="1">
        <p:scale>
          <a:sx n="54" d="100"/>
          <a:sy n="54" d="100"/>
        </p:scale>
        <p:origin x="1572" y="66"/>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7/26/2021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412106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dirty="0"/>
          </a:p>
        </p:txBody>
      </p:sp>
    </p:spTree>
    <p:extLst>
      <p:ext uri="{BB962C8B-B14F-4D97-AF65-F5344CB8AC3E}">
        <p14:creationId xmlns:p14="http://schemas.microsoft.com/office/powerpoint/2010/main" val="331503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dirty="0"/>
          </a:p>
        </p:txBody>
      </p:sp>
    </p:spTree>
    <p:extLst>
      <p:ext uri="{BB962C8B-B14F-4D97-AF65-F5344CB8AC3E}">
        <p14:creationId xmlns:p14="http://schemas.microsoft.com/office/powerpoint/2010/main" val="334902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noProof="0" dirty="0"/>
              <a:t>Lejonungeprogrammet är ett sätt för Lions klubbar att engagera unga människor i lokala hjälpinsatser. Mer om detta program på kommande bilder.</a:t>
            </a:r>
          </a:p>
          <a:p>
            <a:pPr marL="171450" indent="-171450">
              <a:buFont typeface="Arial" panose="020B0604020202020204" pitchFamily="34" charset="0"/>
              <a:buChar char="•"/>
            </a:pPr>
            <a:r>
              <a:rPr lang="sv-SE" sz="1800" spc="40" noProof="0" dirty="0">
                <a:solidFill>
                  <a:srgbClr val="000000"/>
                </a:solidFill>
                <a:effectLst/>
                <a:latin typeface="HelveticaNeue-Light"/>
                <a:ea typeface="Calibri" panose="020F0502020204030204" pitchFamily="34" charset="0"/>
                <a:cs typeface="Times New Roman" panose="02020603050405020304" pitchFamily="18" charset="0"/>
              </a:rPr>
              <a:t>“Ledarskap, Erfarenhet, Omtanke” Det är just detta som LEO står för. Leomedlemmarna är de yngsta medlemmarna i</a:t>
            </a:r>
            <a:r>
              <a:rPr lang="sv-SE" sz="1800" spc="40" noProof="0" dirty="0">
                <a:solidFill>
                  <a:srgbClr val="000000"/>
                </a:solidFill>
                <a:effectLst/>
                <a:latin typeface="Calibri" panose="020F0502020204030204" pitchFamily="34" charset="0"/>
                <a:ea typeface="Calibri" panose="020F0502020204030204" pitchFamily="34" charset="0"/>
              </a:rPr>
              <a:t> Lions Clubs International</a:t>
            </a:r>
            <a:r>
              <a:rPr lang="sv-SE" sz="1800" spc="40" baseline="0" noProof="0" dirty="0">
                <a:solidFill>
                  <a:srgbClr val="000000"/>
                </a:solidFill>
                <a:effectLst/>
                <a:latin typeface="Calibri" panose="020F0502020204030204" pitchFamily="34" charset="0"/>
                <a:ea typeface="Calibri" panose="020F0502020204030204" pitchFamily="34" charset="0"/>
              </a:rPr>
              <a:t> och många av dem förkroppsligar de bästa egenskaperna i vår enastående organisation. </a:t>
            </a:r>
            <a:r>
              <a:rPr lang="sv-SE" sz="1800" spc="40" noProof="0" dirty="0">
                <a:solidFill>
                  <a:srgbClr val="000000"/>
                </a:solidFill>
                <a:effectLst/>
                <a:latin typeface="Calibri" panose="020F0502020204030204" pitchFamily="34" charset="0"/>
                <a:ea typeface="Calibri" panose="020F0502020204030204" pitchFamily="34" charset="0"/>
              </a:rPr>
              <a:t>Mer information om leomedlemmar på kommande bilder.</a:t>
            </a:r>
          </a:p>
          <a:p>
            <a:pPr marL="171450" indent="-171450">
              <a:buFont typeface="Arial" panose="020B0604020202020204" pitchFamily="34" charset="0"/>
              <a:buChar char="•"/>
            </a:pPr>
            <a:r>
              <a:rPr lang="sv-SE" noProof="0" dirty="0"/>
              <a:t>Lionklubbar</a:t>
            </a:r>
            <a:r>
              <a:rPr lang="sv-SE" baseline="0" noProof="0" dirty="0"/>
              <a:t> vid högskolor och universitet är ett utmärkt sätt att engagera familjer som är en del av universitetsområdet.</a:t>
            </a:r>
            <a:r>
              <a:rPr lang="sv-SE" noProof="0" dirty="0"/>
              <a:t> Genom att engagera en lokal högskola eller ett lokalt universitet kommer ni även att öppna klubben för studenter och personal.</a:t>
            </a:r>
          </a:p>
          <a:p>
            <a:pPr marL="171450" indent="-171450">
              <a:buFont typeface="Arial" panose="020B0604020202020204" pitchFamily="34" charset="0"/>
              <a:buChar char="•"/>
            </a:pPr>
            <a:r>
              <a:rPr lang="sv-SE" noProof="0" dirty="0"/>
              <a:t>Er klubbs specialitet kan </a:t>
            </a:r>
            <a:r>
              <a:rPr lang="sv-SE" baseline="0" noProof="0" dirty="0"/>
              <a:t>handla om familjer och/eller barn</a:t>
            </a:r>
            <a:r>
              <a:rPr lang="sv-SE" noProof="0" dirty="0"/>
              <a:t>.</a:t>
            </a:r>
          </a:p>
          <a:p>
            <a:pPr marL="171450" indent="-171450">
              <a:buFont typeface="Arial" panose="020B0604020202020204" pitchFamily="34" charset="0"/>
              <a:buChar char="•"/>
            </a:pPr>
            <a:r>
              <a:rPr lang="sv-SE" noProof="0" dirty="0"/>
              <a:t>Virtuella klubbar ger ett alternativ för människor att logga in till klubbens möten om de inte har möjlighet att delta i klubbens möten i möteslokalen.</a:t>
            </a:r>
          </a:p>
          <a:p>
            <a:pPr marL="171450" indent="-171450">
              <a:buFont typeface="Arial" panose="020B0604020202020204" pitchFamily="34" charset="0"/>
              <a:buChar char="•"/>
            </a:pPr>
            <a:endParaRPr lang="sv-SE" noProof="0"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62556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temp.lionsclubs.org/SW/pdfs/tk30.pdf"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2"/>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rgbClr val="EBB700"/>
                </a:solidFill>
              </a:rPr>
              <a:t>Familjemedlemskap</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1067969" y="4800600"/>
            <a:ext cx="10056055"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Hjälper till att främja lionklubbar med flera generationer att bidra med lokala hjälpinsatser, tillgodose humanitära behov, uppmuntra till fred samt främja internationell förståelse.</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
        <p:nvSpPr>
          <p:cNvPr id="2" name="textruta 1"/>
          <p:cNvSpPr txBox="1"/>
          <p:nvPr/>
        </p:nvSpPr>
        <p:spPr>
          <a:xfrm>
            <a:off x="1631853" y="6400726"/>
            <a:ext cx="1913206" cy="215444"/>
          </a:xfrm>
          <a:prstGeom prst="rect">
            <a:avLst/>
          </a:prstGeom>
          <a:noFill/>
        </p:spPr>
        <p:txBody>
          <a:bodyPr wrap="square" rtlCol="0">
            <a:spAutoFit/>
          </a:bodyPr>
          <a:lstStyle/>
          <a:p>
            <a:r>
              <a:rPr lang="sv-SE" sz="800" dirty="0">
                <a:solidFill>
                  <a:schemeClr val="bg1"/>
                </a:solidFill>
              </a:rPr>
              <a:t>621 FAMILY MEMBERSHIP TRAINING.SW</a:t>
            </a: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600" dirty="0">
                <a:solidFill>
                  <a:srgbClr val="EBB700"/>
                </a:solidFill>
              </a:rPr>
              <a:t>Komma igång</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Lions Clubs Internationals ungdomsprogram </a:t>
            </a:r>
          </a:p>
          <a:p>
            <a:pPr marL="285750" marR="0"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Andra aktiviteter för barn i samhället, såsom scouter, idrott, skolor etc. </a:t>
            </a:r>
          </a:p>
          <a:p>
            <a:pPr marL="285750" marR="0"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Hjälpa pensionärer </a:t>
            </a:r>
          </a:p>
          <a:p>
            <a:pPr marL="285750" marR="0"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Insatser för hemlösa</a:t>
            </a:r>
          </a:p>
          <a:p>
            <a:pPr marL="285750" marR="0"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Projekt om läs- och skrivkunnighet </a:t>
            </a:r>
          </a:p>
          <a:p>
            <a:pPr marL="285750" marR="0"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Miljöprojekt </a:t>
            </a:r>
          </a:p>
          <a:p>
            <a:pPr marL="285750" marR="0"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Idrottsevenemang i skolor </a:t>
            </a:r>
          </a:p>
          <a:p>
            <a:pPr marL="285750" marR="0"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Information om Lions Quest - Tillsammans </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dirty="0">
                <a:solidFill>
                  <a:schemeClr val="bg1"/>
                </a:solidFill>
              </a:rPr>
              <a:t>Möjliga idéer till serviceprojekt</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318820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531229" y="1476103"/>
            <a:ext cx="285451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sz="2400" b="1" dirty="0">
                <a:solidFill>
                  <a:schemeClr val="bg1"/>
                </a:solidFill>
              </a:rPr>
              <a:t>Tala med lärare och elever</a:t>
            </a:r>
            <a:r>
              <a:rPr lang="sv-SE" sz="1800" dirty="0">
                <a:solidFill>
                  <a:schemeClr val="bg1"/>
                </a:solidFill>
              </a:rPr>
              <a:t> </a:t>
            </a: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446822" y="4304135"/>
            <a:ext cx="3023327"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sz="2400" b="1" dirty="0">
                <a:solidFill>
                  <a:schemeClr val="bg1"/>
                </a:solidFill>
              </a:rPr>
              <a:t>Tala med personer i din egen familj</a:t>
            </a:r>
            <a:r>
              <a:rPr lang="sv-SE" sz="1800" dirty="0">
                <a:solidFill>
                  <a:schemeClr val="bg1"/>
                </a:solidFill>
              </a:rPr>
              <a:t> </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sz="2400" b="1" dirty="0">
                <a:solidFill>
                  <a:schemeClr val="bg1"/>
                </a:solidFill>
              </a:rPr>
              <a:t>Kontakta idrottsledare och idrottsklubbar </a:t>
            </a:r>
            <a:r>
              <a:rPr lang="sv-SE" sz="1800" dirty="0">
                <a:solidFill>
                  <a:schemeClr val="bg1"/>
                </a:solidFill>
              </a:rPr>
              <a:t>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sz="2400" b="1" dirty="0">
                <a:solidFill>
                  <a:schemeClr val="bg1"/>
                </a:solidFill>
              </a:rPr>
              <a:t>Tala med dina grannar</a:t>
            </a:r>
            <a:r>
              <a:rPr lang="sv-SE" sz="1800" dirty="0">
                <a:solidFill>
                  <a:schemeClr val="bg1"/>
                </a:solidFill>
              </a:rPr>
              <a:t> </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sz="2400" b="1" dirty="0">
                <a:solidFill>
                  <a:schemeClr val="bg1"/>
                </a:solidFill>
              </a:rPr>
              <a:t>Tala med religiösa ledare och samhällsledare</a:t>
            </a:r>
            <a:r>
              <a:rPr lang="sv-SE" sz="1800" dirty="0">
                <a:solidFill>
                  <a:schemeClr val="bg1"/>
                </a:solidFill>
              </a:rPr>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sz="2400" b="1" dirty="0">
                <a:solidFill>
                  <a:schemeClr val="bg1"/>
                </a:solidFill>
              </a:rPr>
              <a:t>Samarbeta med andra organisationer och klubbar</a:t>
            </a:r>
            <a:r>
              <a:rPr lang="sv-SE" sz="1800" dirty="0">
                <a:solidFill>
                  <a:schemeClr val="bg1"/>
                </a:solidFill>
              </a:rPr>
              <a:t> </a:t>
            </a: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6318869"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200" dirty="0">
                <a:solidFill>
                  <a:schemeClr val="bg1"/>
                </a:solidFill>
              </a:rPr>
              <a:t>Var kan man rekrytera familjer?</a:t>
            </a:r>
          </a:p>
        </p:txBody>
      </p:sp>
    </p:spTree>
    <p:extLst>
      <p:ext uri="{BB962C8B-B14F-4D97-AF65-F5344CB8AC3E}">
        <p14:creationId xmlns:p14="http://schemas.microsoft.com/office/powerpoint/2010/main" val="201317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474" t="8212" r="474" b="8212"/>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378867" y="3041510"/>
            <a:ext cx="7434266"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Pågående program i Lions, för att engagera familjer</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3"/>
          <a:stretch>
            <a:fillRect/>
          </a:stretch>
        </p:blipFill>
        <p:spPr>
          <a:xfrm>
            <a:off x="9906000"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20658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b="1" dirty="0">
                <a:solidFill>
                  <a:schemeClr val="bg1"/>
                </a:solidFill>
              </a:rPr>
              <a:t>Lejonungeprogram </a:t>
            </a:r>
          </a:p>
          <a:p>
            <a:endParaRPr lang="en-US" sz="2400" b="1" kern="0" dirty="0">
              <a:solidFill>
                <a:schemeClr val="bg1"/>
              </a:solidFill>
            </a:endParaRP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b="1" dirty="0">
                <a:solidFill>
                  <a:schemeClr val="bg1"/>
                </a:solidFill>
              </a:rPr>
              <a:t>Specialklubbar </a:t>
            </a:r>
          </a:p>
          <a:p>
            <a:r>
              <a:rPr lang="sv-SE" sz="1800" dirty="0">
                <a:solidFill>
                  <a:schemeClr val="bg1"/>
                </a:solidFill>
                <a:ea typeface="Calibri" panose="020F0502020204030204" pitchFamily="34" charset="0"/>
              </a:rPr>
              <a:t>Programmet för specialklubbar utformades för att skapa klubbar där medlemmarna delar ett gemensamt intresse eller en passion, vilket gör att de kan skapa kontakt med varandra på en djupare nivå.</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b="1" dirty="0">
                <a:solidFill>
                  <a:schemeClr val="bg1"/>
                </a:solidFill>
              </a:rPr>
              <a:t>Leoklubbar </a:t>
            </a:r>
          </a:p>
          <a:p>
            <a:pPr>
              <a:lnSpc>
                <a:spcPct val="107000"/>
              </a:lnSpc>
              <a:spcBef>
                <a:spcPts val="0"/>
              </a:spcBef>
              <a:spcAft>
                <a:spcPts val="800"/>
              </a:spcAft>
            </a:pPr>
            <a:r>
              <a:rPr lang="sv-SE" sz="1800" dirty="0">
                <a:solidFill>
                  <a:schemeClr val="bg1"/>
                </a:solidFill>
                <a:latin typeface="Arial"/>
                <a:ea typeface="Calibri" panose="020F0502020204030204" pitchFamily="34" charset="0"/>
                <a:cs typeface="Arial"/>
              </a:rPr>
              <a:t>En sponsrad aktivitet av en befintlig lionklubb där leoklubbar bjuder in unga vuxna i åldern 12-18 år respektive 18-30 år, där de kan utveckla färdigheter och delta i hjälpinsatser.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b="1" dirty="0">
                <a:solidFill>
                  <a:schemeClr val="bg1"/>
                </a:solidFill>
              </a:rPr>
              <a:t>Virtuella klubbar </a:t>
            </a:r>
          </a:p>
          <a:p>
            <a:r>
              <a:rPr lang="sv-SE" sz="1800" dirty="0">
                <a:solidFill>
                  <a:schemeClr val="bg1"/>
                </a:solidFill>
                <a:ea typeface="Calibri" panose="020F0502020204030204" pitchFamily="34" charset="0"/>
              </a:rPr>
              <a:t>Många familjer i dagens samhälle har mycket att göra och kan inte delta på plats vid klubbens möten. Överväg att använda en modell där klubbens medlemmar kan delta i möten både på plats i klubblokalen och via nätet.</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b="1" dirty="0">
                <a:solidFill>
                  <a:schemeClr val="bg1"/>
                </a:solidFill>
              </a:rPr>
              <a:t>Klubbar vid högskolor/universitet </a:t>
            </a:r>
          </a:p>
          <a:p>
            <a:r>
              <a:rPr lang="sv-SE" sz="1800" dirty="0">
                <a:solidFill>
                  <a:schemeClr val="bg1"/>
                </a:solidFill>
                <a:ea typeface="Calibri" panose="020F0502020204030204" pitchFamily="34" charset="0"/>
              </a:rPr>
              <a:t>Lionklubbar vid högskolor och universitet gör insatser både på skolan och i samhällen runtom i världen, genom kontakter med studenter, lärare och företagsledare.</a:t>
            </a:r>
          </a:p>
          <a:p>
            <a:endParaRPr lang="sv-SE" sz="1800" dirty="0">
              <a:solidFill>
                <a:schemeClr val="bg1"/>
              </a:solidFill>
            </a:endParaRP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chemeClr val="bg1"/>
              </a:solidFill>
            </a:endParaRP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11041912"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200" dirty="0">
                <a:solidFill>
                  <a:srgbClr val="00338D"/>
                </a:solidFill>
              </a:rPr>
              <a:t>Pågående program i Lions, för att engagera familjer</a:t>
            </a:r>
          </a:p>
        </p:txBody>
      </p:sp>
      <p:sp>
        <p:nvSpPr>
          <p:cNvPr id="24" name="TextBox 23">
            <a:extLst>
              <a:ext uri="{FF2B5EF4-FFF2-40B4-BE49-F238E27FC236}">
                <a16:creationId xmlns:a16="http://schemas.microsoft.com/office/drawing/2014/main" id="{F55F2F33-A663-42B2-9D96-A2B5E5B70640}"/>
              </a:ext>
            </a:extLst>
          </p:cNvPr>
          <p:cNvSpPr txBox="1"/>
          <p:nvPr/>
        </p:nvSpPr>
        <p:spPr>
          <a:xfrm>
            <a:off x="224024" y="1993763"/>
            <a:ext cx="3586745" cy="1200329"/>
          </a:xfrm>
          <a:prstGeom prst="rect">
            <a:avLst/>
          </a:prstGeom>
          <a:noFill/>
        </p:spPr>
        <p:txBody>
          <a:bodyPr wrap="square" lIns="91440" tIns="45720" rIns="91440" bIns="45720" anchor="t">
            <a:spAutoFit/>
          </a:bodyPr>
          <a:lstStyle/>
          <a:p>
            <a:r>
              <a:rPr lang="sv-SE" dirty="0">
                <a:solidFill>
                  <a:schemeClr val="bg1"/>
                </a:solidFill>
                <a:latin typeface="Arial"/>
                <a:ea typeface="Calibri" panose="020F0502020204030204" pitchFamily="34" charset="0"/>
                <a:cs typeface="Arial"/>
              </a:rPr>
              <a:t>Ett specialprogram för barn yngre än 12 år och släktingar till lionmedlemmar som kan hjälpa till i klubbens insatser.</a:t>
            </a:r>
          </a:p>
        </p:txBody>
      </p:sp>
    </p:spTree>
    <p:extLst>
      <p:ext uri="{BB962C8B-B14F-4D97-AF65-F5344CB8AC3E}">
        <p14:creationId xmlns:p14="http://schemas.microsoft.com/office/powerpoint/2010/main" val="181190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10975" y="1624322"/>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sv-SE" dirty="0">
                <a:solidFill>
                  <a:schemeClr val="bg1"/>
                </a:solidFill>
                <a:latin typeface="Arial"/>
                <a:ea typeface="Arial" charset="0"/>
                <a:cs typeface="Arial"/>
              </a:rPr>
              <a:t>Hjälper till att uppmuntra familjer att delta i hjälpinsatser tillsammans, genom att involvera de allra minsta i klubbens möten, aktiviteter och hjälpprojekt.</a:t>
            </a:r>
          </a:p>
          <a:p>
            <a:pPr marL="342900" indent="-342900">
              <a:buClr>
                <a:srgbClr val="EBB700"/>
              </a:buClr>
              <a:buSzPct val="100000"/>
              <a:buFont typeface="Lucida Grande" panose="020B0600040502020204" pitchFamily="34" charset="0"/>
              <a:buChar char="▶"/>
            </a:pPr>
            <a:r>
              <a:rPr lang="sv-SE" dirty="0">
                <a:solidFill>
                  <a:schemeClr val="bg1"/>
                </a:solidFill>
                <a:latin typeface="Arial"/>
                <a:ea typeface="Arial" charset="0"/>
                <a:cs typeface="Arial"/>
              </a:rPr>
              <a:t>Utformat för barn under 12 år.</a:t>
            </a:r>
          </a:p>
          <a:p>
            <a:pPr marL="342900" indent="-342900">
              <a:buClr>
                <a:srgbClr val="EBB700"/>
              </a:buClr>
              <a:buSzPct val="100000"/>
              <a:buFont typeface="Lucida Grande" panose="020B0600040502020204" pitchFamily="34" charset="0"/>
              <a:buChar char="▶"/>
            </a:pPr>
            <a:r>
              <a:rPr lang="sv-SE" dirty="0">
                <a:solidFill>
                  <a:schemeClr val="bg1"/>
                </a:solidFill>
                <a:latin typeface="Arial"/>
                <a:ea typeface="Arial" charset="0"/>
                <a:cs typeface="Arial"/>
              </a:rPr>
              <a:t>Medlemmarna kan beställa tygmärken för var och en av de tre nivåerna från Lions Clubs International.</a:t>
            </a:r>
            <a:br>
              <a:rPr lang="sv-SE" dirty="0">
                <a:latin typeface="Arial" charset="0"/>
                <a:ea typeface="Arial" charset="0"/>
                <a:cs typeface="Arial" charset="0"/>
              </a:rPr>
            </a:br>
            <a:endParaRPr lang="sv-SE" dirty="0">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092507" cy="2144177"/>
          </a:xfrm>
          <a:prstGeom prst="rect">
            <a:avLst/>
          </a:prstGeom>
          <a:noFill/>
        </p:spPr>
        <p:txBody>
          <a:bodyPr wrap="square" rtlCol="0" anchor="b">
            <a:spAutoFit/>
          </a:bodyPr>
          <a:lstStyle/>
          <a:p>
            <a:pPr algn="ctr">
              <a:lnSpc>
                <a:spcPts val="8000"/>
              </a:lnSpc>
            </a:pPr>
            <a:r>
              <a:rPr lang="sv-SE" sz="7000" b="1" dirty="0">
                <a:solidFill>
                  <a:srgbClr val="00338D"/>
                </a:solidFill>
                <a:latin typeface="Arial" panose="020B0604020202020204" pitchFamily="34" charset="0"/>
                <a:ea typeface="Arial" charset="0"/>
                <a:cs typeface="Arial" panose="020B0604020202020204" pitchFamily="34" charset="0"/>
              </a:rPr>
              <a:t>Lejonunge-program</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4194906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sv-SE" dirty="0">
                <a:latin typeface="Arial"/>
                <a:ea typeface="Arial" charset="0"/>
                <a:cs typeface="Arial"/>
              </a:rPr>
              <a:t>Lionklubbar kan sponsra leoklubbar, för att vara mentorer och stärka unga ledare att skapa engagemang i hjälpinsatser.</a:t>
            </a:r>
          </a:p>
          <a:p>
            <a:pPr marL="342900" indent="-342900">
              <a:buClr>
                <a:srgbClr val="EBB700"/>
              </a:buClr>
              <a:buSzPct val="100000"/>
              <a:buFont typeface="Lucida Grande" panose="020B0600040502020204" pitchFamily="34" charset="0"/>
              <a:buChar char="▶"/>
            </a:pPr>
            <a:r>
              <a:rPr lang="sv-SE" dirty="0">
                <a:latin typeface="Arial"/>
                <a:ea typeface="Arial" charset="0"/>
                <a:cs typeface="Arial"/>
              </a:rPr>
              <a:t>Alpha Leos: 12-18 år</a:t>
            </a:r>
          </a:p>
          <a:p>
            <a:pPr marL="342900" indent="-342900">
              <a:buClr>
                <a:srgbClr val="EBB700"/>
              </a:buClr>
              <a:buSzPct val="100000"/>
              <a:buFont typeface="Lucida Grande" panose="020B0600040502020204" pitchFamily="34" charset="0"/>
              <a:buChar char="▶"/>
            </a:pPr>
            <a:r>
              <a:rPr lang="sv-SE" dirty="0">
                <a:latin typeface="Arial"/>
                <a:ea typeface="Arial" charset="0"/>
                <a:cs typeface="Arial"/>
              </a:rPr>
              <a:t>Omega Leos: 18-30 år</a:t>
            </a:r>
          </a:p>
          <a:p>
            <a:pPr marL="342900" indent="-342900">
              <a:buClr>
                <a:srgbClr val="EBB700"/>
              </a:buClr>
              <a:buSzPct val="100000"/>
              <a:buFont typeface="Lucida Grande" panose="020B0600040502020204" pitchFamily="34" charset="0"/>
              <a:buChar char="▶"/>
            </a:pPr>
            <a:r>
              <a:rPr lang="sv-SE" dirty="0">
                <a:latin typeface="Arial"/>
                <a:ea typeface="Arial" charset="0"/>
                <a:cs typeface="Arial"/>
              </a:rPr>
              <a:t>LEO står för: </a:t>
            </a:r>
          </a:p>
          <a:p>
            <a:pPr marL="861695" lvl="1">
              <a:buClr>
                <a:srgbClr val="EBB700"/>
              </a:buClr>
              <a:buSzPct val="100000"/>
              <a:buFont typeface="Lucida Grande" panose="020B0600040502020204" pitchFamily="34" charset="0"/>
              <a:buChar char="▶"/>
            </a:pPr>
            <a:r>
              <a:rPr lang="sv-SE" dirty="0">
                <a:latin typeface="Arial"/>
                <a:ea typeface="Arial" charset="0"/>
                <a:cs typeface="Arial"/>
              </a:rPr>
              <a:t>Ledarskap</a:t>
            </a:r>
          </a:p>
          <a:p>
            <a:pPr marL="861695" lvl="1">
              <a:buClr>
                <a:srgbClr val="EBB700"/>
              </a:buClr>
              <a:buSzPct val="100000"/>
              <a:buFont typeface="Lucida Grande" panose="020B0600040502020204" pitchFamily="34" charset="0"/>
              <a:buChar char="▶"/>
            </a:pPr>
            <a:r>
              <a:rPr lang="sv-SE" dirty="0">
                <a:latin typeface="Arial"/>
                <a:ea typeface="Arial" charset="0"/>
                <a:cs typeface="Arial"/>
              </a:rPr>
              <a:t>Erfarenhet</a:t>
            </a:r>
          </a:p>
          <a:p>
            <a:pPr marL="861695" lvl="1">
              <a:buClr>
                <a:srgbClr val="EBB700"/>
              </a:buClr>
              <a:buSzPct val="100000"/>
              <a:buFont typeface="Lucida Grande" panose="020B0600040502020204" pitchFamily="34" charset="0"/>
              <a:buChar char="▶"/>
            </a:pPr>
            <a:r>
              <a:rPr lang="sv-SE" dirty="0">
                <a:latin typeface="Arial" charset="0"/>
                <a:ea typeface="Arial" charset="0"/>
                <a:cs typeface="Arial" charset="0"/>
              </a:rPr>
              <a:t>Omtanke</a:t>
            </a:r>
            <a:br>
              <a:rPr lang="sv-SE" dirty="0">
                <a:latin typeface="Arial" charset="0"/>
                <a:ea typeface="Arial" charset="0"/>
                <a:cs typeface="Arial" charset="0"/>
              </a:rPr>
            </a:br>
            <a:endParaRPr lang="sv-SE" dirty="0">
              <a:latin typeface="Arial" charset="0"/>
              <a:ea typeface="Arial"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092507" cy="2144177"/>
          </a:xfrm>
          <a:prstGeom prst="rect">
            <a:avLst/>
          </a:prstGeom>
          <a:noFill/>
        </p:spPr>
        <p:txBody>
          <a:bodyPr wrap="square" rtlCol="0" anchor="b">
            <a:spAutoFit/>
          </a:bodyPr>
          <a:lstStyle/>
          <a:p>
            <a:pPr algn="ctr">
              <a:lnSpc>
                <a:spcPts val="8000"/>
              </a:lnSpc>
            </a:pPr>
            <a:r>
              <a:rPr lang="sv-SE" sz="8000" b="1" dirty="0">
                <a:solidFill>
                  <a:schemeClr val="bg1"/>
                </a:solidFill>
                <a:latin typeface="Arial" panose="020B0604020202020204" pitchFamily="34" charset="0"/>
                <a:ea typeface="Arial" charset="0"/>
                <a:cs typeface="Arial" panose="020B0604020202020204" pitchFamily="34" charset="0"/>
              </a:rPr>
              <a:t>Leo-klubbar</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2"/>
          <a:srcRect/>
          <a:stretch/>
        </p:blipFill>
        <p:spPr>
          <a:xfrm>
            <a:off x="11286103" y="202119"/>
            <a:ext cx="741108" cy="702199"/>
          </a:xfrm>
          <a:prstGeom prst="rect">
            <a:avLst/>
          </a:prstGeom>
        </p:spPr>
      </p:pic>
    </p:spTree>
    <p:extLst>
      <p:ext uri="{BB962C8B-B14F-4D97-AF65-F5344CB8AC3E}">
        <p14:creationId xmlns:p14="http://schemas.microsoft.com/office/powerpoint/2010/main" val="163028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203" t="8413" r="203" b="7451"/>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170382"/>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Inrapportera familjemedlemmar</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16" name="Picture 15">
            <a:extLst>
              <a:ext uri="{FF2B5EF4-FFF2-40B4-BE49-F238E27FC236}">
                <a16:creationId xmlns:a16="http://schemas.microsoft.com/office/drawing/2014/main" id="{2914DF02-25B9-A943-9ECD-68005E5FD933}"/>
              </a:ext>
            </a:extLst>
          </p:cNvPr>
          <p:cNvPicPr>
            <a:picLocks noChangeAspect="1"/>
          </p:cNvPicPr>
          <p:nvPr/>
        </p:nvPicPr>
        <p:blipFill>
          <a:blip r:embed="rId3"/>
          <a:stretch>
            <a:fillRect/>
          </a:stretch>
        </p:blipFill>
        <p:spPr>
          <a:xfrm>
            <a:off x="9906000" y="0"/>
            <a:ext cx="2286000" cy="2286000"/>
          </a:xfrm>
          <a:prstGeom prst="rect">
            <a:avLst/>
          </a:prstGeom>
        </p:spPr>
      </p:pic>
      <p:pic>
        <p:nvPicPr>
          <p:cNvPr id="17" name="Picture 16">
            <a:extLst>
              <a:ext uri="{FF2B5EF4-FFF2-40B4-BE49-F238E27FC236}">
                <a16:creationId xmlns:a16="http://schemas.microsoft.com/office/drawing/2014/main" id="{30C9B824-8C4F-D949-B088-442798ED5D45}"/>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8" name="Page Number - White">
            <a:extLst>
              <a:ext uri="{FF2B5EF4-FFF2-40B4-BE49-F238E27FC236}">
                <a16:creationId xmlns:a16="http://schemas.microsoft.com/office/drawing/2014/main" id="{A7BA4B8B-61B5-EA4B-AFE0-E5EA026E1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9" name="Picture 8">
            <a:extLst>
              <a:ext uri="{FF2B5EF4-FFF2-40B4-BE49-F238E27FC236}">
                <a16:creationId xmlns:a16="http://schemas.microsoft.com/office/drawing/2014/main" id="{BE04E847-7143-DE42-9E3D-A21E4F89D1C3}"/>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16449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s Circles">
            <a:extLst>
              <a:ext uri="{FF2B5EF4-FFF2-40B4-BE49-F238E27FC236}">
                <a16:creationId xmlns:a16="http://schemas.microsoft.com/office/drawing/2014/main" id="{D35B8394-C793-4D43-9BCE-C3C948BD0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447" y="3429000"/>
            <a:ext cx="4824982" cy="3203252"/>
          </a:xfrm>
          <a:prstGeom prst="rect">
            <a:avLst/>
          </a:prstGeom>
        </p:spPr>
      </p:pic>
      <p:sp>
        <p:nvSpPr>
          <p:cNvPr id="7" name="Subhead">
            <a:extLst>
              <a:ext uri="{FF2B5EF4-FFF2-40B4-BE49-F238E27FC236}">
                <a16:creationId xmlns:a16="http://schemas.microsoft.com/office/drawing/2014/main" id="{6D7BD20D-3CBE-904D-BAF6-087B7453C430}"/>
              </a:ext>
            </a:extLst>
          </p:cNvPr>
          <p:cNvSpPr txBox="1">
            <a:spLocks/>
          </p:cNvSpPr>
          <p:nvPr/>
        </p:nvSpPr>
        <p:spPr>
          <a:xfrm>
            <a:off x="1871815" y="2499251"/>
            <a:ext cx="8284246"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rgbClr val="55565A"/>
                </a:solidFill>
                <a:latin typeface="Arial" charset="0"/>
                <a:ea typeface="Arial" charset="0"/>
                <a:cs typeface="Arial" charset="0"/>
              </a:rPr>
              <a:t>För att ingå i medlemsprogrammet för familjer måste klubbsekreteraren fylla i och skicka in ett </a:t>
            </a:r>
            <a:r>
              <a:rPr lang="sv-SE" dirty="0">
                <a:solidFill>
                  <a:srgbClr val="55565A"/>
                </a:solidFill>
                <a:latin typeface="Arial" charset="0"/>
                <a:ea typeface="Arial" charset="0"/>
                <a:cs typeface="Arial" charset="0"/>
                <a:hlinkClick r:id="rId3"/>
              </a:rPr>
              <a:t>certifieringsformulär</a:t>
            </a:r>
            <a:r>
              <a:rPr lang="sv-SE" dirty="0">
                <a:solidFill>
                  <a:srgbClr val="55565A"/>
                </a:solidFill>
                <a:latin typeface="Arial" charset="0"/>
                <a:ea typeface="Arial" charset="0"/>
                <a:cs typeface="Arial" charset="0"/>
              </a:rPr>
              <a:t> eller certifiera familjen på webbplatsen.</a:t>
            </a:r>
          </a:p>
        </p:txBody>
      </p:sp>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19" name="Headline">
            <a:extLst>
              <a:ext uri="{FF2B5EF4-FFF2-40B4-BE49-F238E27FC236}">
                <a16:creationId xmlns:a16="http://schemas.microsoft.com/office/drawing/2014/main" id="{740A47B8-6F7F-0345-A738-FF471743261F}"/>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600" dirty="0">
                <a:solidFill>
                  <a:srgbClr val="EBB700"/>
                </a:solidFill>
              </a:rPr>
              <a:t>Inrapportera familjemedlemmar</a:t>
            </a:r>
          </a:p>
        </p:txBody>
      </p:sp>
      <p:sp>
        <p:nvSpPr>
          <p:cNvPr id="12" name="Text Placeholder 18">
            <a:extLst>
              <a:ext uri="{FF2B5EF4-FFF2-40B4-BE49-F238E27FC236}">
                <a16:creationId xmlns:a16="http://schemas.microsoft.com/office/drawing/2014/main" id="{0F44EF3A-6441-F749-AD46-F9A1FDBF6E47}"/>
              </a:ext>
            </a:extLst>
          </p:cNvPr>
          <p:cNvSpPr txBox="1">
            <a:spLocks/>
          </p:cNvSpPr>
          <p:nvPr/>
        </p:nvSpPr>
        <p:spPr>
          <a:xfrm>
            <a:off x="1997612" y="1225924"/>
            <a:ext cx="803265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rgbClr val="00338D"/>
                </a:solidFill>
              </a:rPr>
              <a:t>Inrapportera familjemedlemmar</a:t>
            </a:r>
          </a:p>
        </p:txBody>
      </p:sp>
      <p:sp>
        <p:nvSpPr>
          <p:cNvPr id="15" name="Rectangle 14">
            <a:extLst>
              <a:ext uri="{FF2B5EF4-FFF2-40B4-BE49-F238E27FC236}">
                <a16:creationId xmlns:a16="http://schemas.microsoft.com/office/drawing/2014/main" id="{A123B0F2-3BA1-9B40-92FC-6873BD7D0948}"/>
              </a:ext>
            </a:extLst>
          </p:cNvPr>
          <p:cNvSpPr/>
          <p:nvPr/>
        </p:nvSpPr>
        <p:spPr>
          <a:xfrm>
            <a:off x="4724398" y="2002074"/>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87100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sv-SE" sz="4800" b="1" dirty="0">
                <a:solidFill>
                  <a:schemeClr val="bg1"/>
                </a:solidFill>
                <a:latin typeface="Helvetica Neue" charset="0"/>
                <a:ea typeface="Helvetica Neue" charset="0"/>
                <a:cs typeface="Helvetica Neue" charset="0"/>
              </a:rPr>
              <a:t>Tack</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3171770" y="6248400"/>
            <a:ext cx="3399810" cy="338554"/>
          </a:xfrm>
          <a:prstGeom prst="rect">
            <a:avLst/>
          </a:prstGeom>
          <a:noFill/>
        </p:spPr>
        <p:txBody>
          <a:bodyPr wrap="square" rtlCol="0">
            <a:spAutoFit/>
          </a:bodyPr>
          <a:lstStyle/>
          <a:p>
            <a:r>
              <a:rPr lang="sv-SE" sz="1600" b="1" dirty="0">
                <a:solidFill>
                  <a:schemeClr val="bg1"/>
                </a:solidFill>
              </a:rPr>
              <a:t>© 2019 Lions Clubs International</a:t>
            </a:r>
          </a:p>
        </p:txBody>
      </p:sp>
      <p:sp>
        <p:nvSpPr>
          <p:cNvPr id="8" name="Date Lang Code"/>
          <p:cNvSpPr txBox="1"/>
          <p:nvPr/>
        </p:nvSpPr>
        <p:spPr>
          <a:xfrm>
            <a:off x="203487" y="6371510"/>
            <a:ext cx="2300562" cy="215444"/>
          </a:xfrm>
          <a:prstGeom prst="rect">
            <a:avLst/>
          </a:prstGeom>
          <a:noFill/>
        </p:spPr>
        <p:txBody>
          <a:bodyPr wrap="square" rtlCol="0">
            <a:spAutoFit/>
          </a:bodyPr>
          <a:lstStyle/>
          <a:p>
            <a:r>
              <a:rPr lang="sv-SE" sz="800" dirty="0">
                <a:solidFill>
                  <a:schemeClr val="bg1"/>
                </a:solidFill>
              </a:rPr>
              <a:t>621 FAMILY MEMBERSHIP TRAINING 07/2021</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3"/>
          <a:srcRect t="8359" r="936" b="8055"/>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286000" y="3206478"/>
            <a:ext cx="8050695"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Grunderna i familjemedlemskap</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6" name="Page Number - White">
            <a:extLst>
              <a:ext uri="{FF2B5EF4-FFF2-40B4-BE49-F238E27FC236}">
                <a16:creationId xmlns:a16="http://schemas.microsoft.com/office/drawing/2014/main" id="{32F9EF3D-342F-B44E-B679-6B19F4FC880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pic>
        <p:nvPicPr>
          <p:cNvPr id="17" name="Picture 16">
            <a:extLst>
              <a:ext uri="{FF2B5EF4-FFF2-40B4-BE49-F238E27FC236}">
                <a16:creationId xmlns:a16="http://schemas.microsoft.com/office/drawing/2014/main" id="{AB129129-D69E-474F-93F9-A060C0A1F88D}"/>
              </a:ext>
            </a:extLst>
          </p:cNvPr>
          <p:cNvPicPr>
            <a:picLocks noChangeAspect="1"/>
          </p:cNvPicPr>
          <p:nvPr/>
        </p:nvPicPr>
        <p:blipFill>
          <a:blip r:embed="rId4"/>
          <a:stretch>
            <a:fillRect/>
          </a:stretch>
        </p:blipFill>
        <p:spPr>
          <a:xfrm>
            <a:off x="9906000" y="0"/>
            <a:ext cx="2286000" cy="2286000"/>
          </a:xfrm>
          <a:prstGeom prst="rect">
            <a:avLst/>
          </a:prstGeom>
        </p:spPr>
      </p:pic>
      <p:pic>
        <p:nvPicPr>
          <p:cNvPr id="18" name="Picture 17">
            <a:extLst>
              <a:ext uri="{FF2B5EF4-FFF2-40B4-BE49-F238E27FC236}">
                <a16:creationId xmlns:a16="http://schemas.microsoft.com/office/drawing/2014/main" id="{DB7696C6-B7AF-2A4E-93D5-D5EF0FB98325}"/>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12" name="Picture 11">
            <a:extLst>
              <a:ext uri="{FF2B5EF4-FFF2-40B4-BE49-F238E27FC236}">
                <a16:creationId xmlns:a16="http://schemas.microsoft.com/office/drawing/2014/main" id="{D4E14198-4178-D149-9867-21BDDD8BAA22}"/>
              </a:ext>
            </a:extLst>
          </p:cNvPr>
          <p:cNvPicPr>
            <a:picLocks noChangeAspect="1"/>
          </p:cNvPicPr>
          <p:nvPr/>
        </p:nvPicPr>
        <p:blipFill>
          <a:blip r:embed="rId5"/>
          <a:srcRect/>
          <a:stretch/>
        </p:blipFill>
        <p:spPr>
          <a:xfrm>
            <a:off x="273388" y="6114917"/>
            <a:ext cx="2755897" cy="463609"/>
          </a:xfrm>
          <a:prstGeom prst="rect">
            <a:avLst/>
          </a:prstGeom>
        </p:spPr>
      </p:pic>
    </p:spTree>
    <p:extLst>
      <p:ext uri="{BB962C8B-B14F-4D97-AF65-F5344CB8AC3E}">
        <p14:creationId xmlns:p14="http://schemas.microsoft.com/office/powerpoint/2010/main" val="391104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dirty="0">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2"/>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600" dirty="0">
                <a:solidFill>
                  <a:srgbClr val="EBB700"/>
                </a:solidFill>
              </a:rPr>
              <a:t>Grunderna i familjemedlemskap </a:t>
            </a: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516836" y="2937416"/>
            <a:ext cx="5232800"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SzPct val="120000"/>
              <a:buFont typeface="Arial" panose="020B0604020202020204" pitchFamily="34" charset="0"/>
              <a:buChar char="•"/>
            </a:pPr>
            <a:r>
              <a:rPr lang="sv-SE" sz="2400" dirty="0">
                <a:solidFill>
                  <a:schemeClr val="bg1"/>
                </a:solidFill>
                <a:latin typeface="Arial" charset="0"/>
                <a:ea typeface="Arial" charset="0"/>
                <a:cs typeface="Arial" charset="0"/>
              </a:rPr>
              <a:t>Öka familjens kvalitetstid</a:t>
            </a:r>
          </a:p>
          <a:p>
            <a:pPr marL="457200" indent="-457200">
              <a:buSzPct val="120000"/>
              <a:buFont typeface="Arial" panose="020B0604020202020204" pitchFamily="34" charset="0"/>
              <a:buChar char="•"/>
            </a:pPr>
            <a:r>
              <a:rPr lang="sv-SE" sz="2400" dirty="0">
                <a:solidFill>
                  <a:schemeClr val="bg1"/>
                </a:solidFill>
                <a:latin typeface="Arial" charset="0"/>
                <a:ea typeface="Arial" charset="0"/>
                <a:cs typeface="Arial" charset="0"/>
              </a:rPr>
              <a:t>Vara en förebild</a:t>
            </a:r>
          </a:p>
          <a:p>
            <a:pPr marL="457200" indent="-457200">
              <a:buSzPct val="120000"/>
              <a:buFont typeface="Arial" panose="020B0604020202020204" pitchFamily="34" charset="0"/>
              <a:buChar char="•"/>
            </a:pPr>
            <a:r>
              <a:rPr lang="sv-SE" sz="2400" dirty="0">
                <a:solidFill>
                  <a:schemeClr val="bg1"/>
                </a:solidFill>
                <a:latin typeface="Arial" charset="0"/>
                <a:ea typeface="Arial" charset="0"/>
                <a:cs typeface="Arial" charset="0"/>
              </a:rPr>
              <a:t>Hjälpa till i samhället</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134348"/>
            <a:ext cx="395185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sv-SE" sz="3200" b="1" dirty="0">
                <a:solidFill>
                  <a:schemeClr val="bg1"/>
                </a:solidFill>
                <a:latin typeface="Arial" charset="0"/>
                <a:ea typeface="Arial" charset="0"/>
                <a:cs typeface="Arial" charset="0"/>
              </a:rPr>
              <a:t>Varför involvera familjemedlemmar i hjälpinsatser? </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612469"/>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25345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1" name="Body Copy">
            <a:extLst>
              <a:ext uri="{FF2B5EF4-FFF2-40B4-BE49-F238E27FC236}">
                <a16:creationId xmlns:a16="http://schemas.microsoft.com/office/drawing/2014/main" id="{14B45C99-9127-3643-92CE-5F0614EE8BA5}"/>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800" dirty="0">
                <a:solidFill>
                  <a:schemeClr val="bg1"/>
                </a:solidFill>
              </a:rPr>
              <a:t>Detta program gäller för familjemedlemmar som är:</a:t>
            </a:r>
          </a:p>
          <a:p>
            <a:endParaRPr lang="en-US" sz="1800" kern="0" dirty="0">
              <a:solidFill>
                <a:schemeClr val="bg1"/>
              </a:solidFill>
            </a:endParaRPr>
          </a:p>
          <a:p>
            <a:pPr marL="285750" indent="-285750">
              <a:buFont typeface="Arial" panose="020B0604020202020204" pitchFamily="34" charset="0"/>
              <a:buChar char="•"/>
            </a:pPr>
            <a:r>
              <a:rPr lang="sv-SE" sz="1800" dirty="0">
                <a:solidFill>
                  <a:schemeClr val="bg1"/>
                </a:solidFill>
              </a:rPr>
              <a:t>Kvalificerade att bli medlemmar i Lions.</a:t>
            </a:r>
          </a:p>
          <a:p>
            <a:pPr marL="285750" indent="-285750">
              <a:buFont typeface="Arial" panose="020B0604020202020204" pitchFamily="34" charset="0"/>
              <a:buChar char="•"/>
            </a:pPr>
            <a:r>
              <a:rPr lang="sv-SE" sz="1800" dirty="0">
                <a:solidFill>
                  <a:schemeClr val="bg1"/>
                </a:solidFill>
              </a:rPr>
              <a:t>För närvarande är med i eller går med i samma klubb.</a:t>
            </a:r>
          </a:p>
          <a:p>
            <a:pPr marL="285750" indent="-285750">
              <a:buFont typeface="Arial" panose="020B0604020202020204" pitchFamily="34" charset="0"/>
              <a:buChar char="•"/>
            </a:pPr>
            <a:r>
              <a:rPr lang="sv-SE" sz="1800" dirty="0">
                <a:solidFill>
                  <a:schemeClr val="bg1"/>
                </a:solidFill>
              </a:rPr>
              <a:t>Bor i samma hushåll och har släktskap genom födsel, giftermål eller på annat juridiskt sätt.</a:t>
            </a:r>
          </a:p>
        </p:txBody>
      </p:sp>
      <p:sp>
        <p:nvSpPr>
          <p:cNvPr id="12" name="Yellow Bar">
            <a:extLst>
              <a:ext uri="{FF2B5EF4-FFF2-40B4-BE49-F238E27FC236}">
                <a16:creationId xmlns:a16="http://schemas.microsoft.com/office/drawing/2014/main" id="{AF9F7C8F-5725-4A49-B3AF-B006117735B9}"/>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027265" y="8325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dirty="0">
                <a:solidFill>
                  <a:schemeClr val="bg1"/>
                </a:solidFill>
              </a:rPr>
              <a:t>Vilka kvalificerar till familjemedlemskap?</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087693" y="5446458"/>
            <a:ext cx="896739" cy="849661"/>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sv-SE" dirty="0">
                <a:solidFill>
                  <a:srgbClr val="0D2240"/>
                </a:solidFill>
                <a:latin typeface="Arial" charset="0"/>
                <a:ea typeface="Arial" charset="0"/>
                <a:cs typeface="Arial" charset="0"/>
              </a:rPr>
              <a:t>Familjemedlemskap är ett program som ger möjlighet för Lions medlemmar att underlätta för andra familjemedlemmar att bidra i hjälpinsatser.</a:t>
            </a:r>
            <a:br>
              <a:rPr lang="sv-SE" dirty="0">
                <a:solidFill>
                  <a:srgbClr val="0D2240"/>
                </a:solidFill>
                <a:latin typeface="Arial" charset="0"/>
                <a:ea typeface="Arial" charset="0"/>
                <a:cs typeface="Arial" charset="0"/>
              </a:rPr>
            </a:br>
            <a:endParaRPr lang="sv-SE"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sv-SE" dirty="0">
                <a:solidFill>
                  <a:srgbClr val="0D2240"/>
                </a:solidFill>
                <a:latin typeface="Arial" charset="0"/>
                <a:ea typeface="Arial" charset="0"/>
                <a:cs typeface="Arial" charset="0"/>
              </a:rPr>
              <a:t>Programmet underlättar genom att ge familjemedlemmar rabatt på medlemsavgiften.</a:t>
            </a:r>
            <a:br>
              <a:rPr lang="sv-SE" dirty="0">
                <a:solidFill>
                  <a:srgbClr val="0D2240"/>
                </a:solidFill>
                <a:latin typeface="Arial" charset="0"/>
                <a:ea typeface="Arial" charset="0"/>
                <a:cs typeface="Arial" charset="0"/>
              </a:rPr>
            </a:br>
            <a:endParaRPr lang="sv-SE"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sv-SE" dirty="0">
                <a:solidFill>
                  <a:srgbClr val="0D2240"/>
                </a:solidFill>
                <a:latin typeface="Arial" charset="0"/>
                <a:ea typeface="Arial" charset="0"/>
                <a:cs typeface="Arial" charset="0"/>
              </a:rPr>
              <a:t>Rabatt på medlemsavgiften fastställs av distriktet.</a:t>
            </a: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840984"/>
            <a:ext cx="5092507" cy="1323439"/>
          </a:xfrm>
          <a:prstGeom prst="rect">
            <a:avLst/>
          </a:prstGeom>
          <a:noFill/>
        </p:spPr>
        <p:txBody>
          <a:bodyPr wrap="square" rtlCol="0" anchor="b">
            <a:spAutoFit/>
          </a:bodyPr>
          <a:lstStyle/>
          <a:p>
            <a:pPr algn="ctr"/>
            <a:r>
              <a:rPr lang="sv-SE" sz="4000" b="1" dirty="0">
                <a:solidFill>
                  <a:schemeClr val="bg1"/>
                </a:solidFill>
                <a:latin typeface="Arial" panose="020B0604020202020204" pitchFamily="34" charset="0"/>
                <a:ea typeface="Arial" charset="0"/>
                <a:cs typeface="Arial" panose="020B0604020202020204" pitchFamily="34" charset="0"/>
              </a:rPr>
              <a:t>Vad är familje-medlemskap?</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srcRect/>
          <a:stretch/>
        </p:blipFill>
        <p:spPr>
          <a:xfrm>
            <a:off x="11286103" y="202119"/>
            <a:ext cx="741108" cy="702199"/>
          </a:xfrm>
          <a:prstGeom prst="rect">
            <a:avLst/>
          </a:prstGeom>
        </p:spPr>
      </p:pic>
    </p:spTree>
    <p:extLst>
      <p:ext uri="{BB962C8B-B14F-4D97-AF65-F5344CB8AC3E}">
        <p14:creationId xmlns:p14="http://schemas.microsoft.com/office/powerpoint/2010/main" val="135889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604" t="9867" r="630" b="6773"/>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Komma igång</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6" name="Page Number - White">
            <a:extLst>
              <a:ext uri="{FF2B5EF4-FFF2-40B4-BE49-F238E27FC236}">
                <a16:creationId xmlns:a16="http://schemas.microsoft.com/office/drawing/2014/main" id="{F8F7C60F-FA98-9D49-B929-50B5CCDD5C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pic>
        <p:nvPicPr>
          <p:cNvPr id="21" name="Picture 20">
            <a:extLst>
              <a:ext uri="{FF2B5EF4-FFF2-40B4-BE49-F238E27FC236}">
                <a16:creationId xmlns:a16="http://schemas.microsoft.com/office/drawing/2014/main" id="{01FD43B3-3340-684D-889C-51B99200D3DF}"/>
              </a:ext>
            </a:extLst>
          </p:cNvPr>
          <p:cNvPicPr>
            <a:picLocks noChangeAspect="1"/>
          </p:cNvPicPr>
          <p:nvPr/>
        </p:nvPicPr>
        <p:blipFill>
          <a:blip r:embed="rId3"/>
          <a:stretch>
            <a:fillRect/>
          </a:stretch>
        </p:blipFill>
        <p:spPr>
          <a:xfrm>
            <a:off x="9906000" y="0"/>
            <a:ext cx="2286000" cy="2286000"/>
          </a:xfrm>
          <a:prstGeom prst="rect">
            <a:avLst/>
          </a:prstGeom>
        </p:spPr>
      </p:pic>
      <p:pic>
        <p:nvPicPr>
          <p:cNvPr id="22" name="Picture 21">
            <a:extLst>
              <a:ext uri="{FF2B5EF4-FFF2-40B4-BE49-F238E27FC236}">
                <a16:creationId xmlns:a16="http://schemas.microsoft.com/office/drawing/2014/main" id="{394FFC11-E11E-0F41-9FCC-C3CEECD67836}"/>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5FBF915-E310-5D48-96E3-416654B23B6D}"/>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09786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452DE08C-F2BF-A54D-B326-B04A101D8C30}"/>
              </a:ext>
            </a:extLst>
          </p:cNvPr>
          <p:cNvSpPr/>
          <p:nvPr/>
        </p:nvSpPr>
        <p:spPr>
          <a:xfrm>
            <a:off x="1" y="3409247"/>
            <a:ext cx="305032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3045681" y="3409247"/>
            <a:ext cx="305032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6091361" y="3409247"/>
            <a:ext cx="305032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9137040" y="3409247"/>
            <a:ext cx="305032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1804467"/>
            <a:ext cx="10159874"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sz="1800" dirty="0">
                <a:solidFill>
                  <a:schemeClr val="bg1"/>
                </a:solidFill>
              </a:rPr>
              <a:t>Trots att det finns många fördelar är familjekonceptet inte rätt för alla klubbar.</a:t>
            </a:r>
            <a:r>
              <a:rPr lang="sv-SE" sz="1800" dirty="0">
                <a:solidFill>
                  <a:schemeClr val="bg1"/>
                </a:solidFill>
                <a:ea typeface="Calibri" panose="020F0502020204030204" pitchFamily="34" charset="0"/>
              </a:rPr>
              <a:t> För att kunna implementera det familjevänliga konceptet på ett framgångsrikt sätt behövs godkännande och engagemang bland alla medlemmar. Innan ni fortsätter är det viktigt att ni säkerställer att ni förstår och är redo att göra nödvändiga förändringar, för att kunna inkludera familjer i er klubb. </a:t>
            </a:r>
          </a:p>
          <a:p>
            <a:pPr algn="ctr"/>
            <a:endParaRPr lang="en-US" sz="18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32960" y="154355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09048" y="86050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sv-SE" sz="3200" dirty="0">
                <a:solidFill>
                  <a:schemeClr val="bg1"/>
                </a:solidFill>
              </a:rPr>
              <a:t>Var börjar man?</a:t>
            </a: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26893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Presentera idén i klubben. Förklara familjekonceptet och hur det kommer påverka klubben.</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33367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Om klubbens medlemmar vill undersöka denna idé ytterligare bildar ni en kommitté som förstår alla de viktiga frågor som kommer påverka klubben. Ange ett datum när kommittén ska presentera sin information.</a:t>
            </a: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6372424"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Om klubbens medlemmar vill fortsätta detta arbete anger ni mål och skapar en handlingsplan, för att kunna implementera nödvändiga förändringar i klubben. </a:t>
            </a:r>
          </a:p>
        </p:txBody>
      </p:sp>
      <p:sp>
        <p:nvSpPr>
          <p:cNvPr id="23" name="Body Copy">
            <a:extLst>
              <a:ext uri="{FF2B5EF4-FFF2-40B4-BE49-F238E27FC236}">
                <a16:creationId xmlns:a16="http://schemas.microsoft.com/office/drawing/2014/main" id="{4BF04623-02CB-E341-BD88-C0896F8C074B}"/>
              </a:ext>
            </a:extLst>
          </p:cNvPr>
          <p:cNvSpPr txBox="1">
            <a:spLocks/>
          </p:cNvSpPr>
          <p:nvPr/>
        </p:nvSpPr>
        <p:spPr>
          <a:xfrm>
            <a:off x="94134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Efter det att förändringarna har genomförts och klubben har anpassat sig till sitt nya format planerar och genomför ni aktiviteter som främjar den familjevänliga klubben.</a:t>
            </a:r>
          </a:p>
        </p:txBody>
      </p:sp>
      <p:pic>
        <p:nvPicPr>
          <p:cNvPr id="24" name="Emblem - White" descr="lionlogo_white.eps">
            <a:extLst>
              <a:ext uri="{FF2B5EF4-FFF2-40B4-BE49-F238E27FC236}">
                <a16:creationId xmlns:a16="http://schemas.microsoft.com/office/drawing/2014/main" id="{9AE6649F-1131-9D41-90B4-68ED8B507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534" y="238060"/>
            <a:ext cx="829848" cy="809517"/>
          </a:xfrm>
          <a:prstGeom prst="rect">
            <a:avLst/>
          </a:prstGeom>
        </p:spPr>
      </p:pic>
    </p:spTree>
    <p:extLst>
      <p:ext uri="{BB962C8B-B14F-4D97-AF65-F5344CB8AC3E}">
        <p14:creationId xmlns:p14="http://schemas.microsoft.com/office/powerpoint/2010/main" val="312605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600" dirty="0">
                <a:solidFill>
                  <a:srgbClr val="EBB700"/>
                </a:solidFill>
              </a:rPr>
              <a:t>Komma igång</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sv-SE"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Klubbmöten</a:t>
            </a: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Klubbmöten behöver förändras, så att de erbjuder en inbjudande miljö för familjer samtidigt som de är produktiva.</a:t>
            </a:r>
          </a:p>
          <a:p>
            <a:pPr marL="804849" lvl="1" indent="-285750">
              <a:lnSpc>
                <a:spcPct val="107000"/>
              </a:lnSpc>
              <a:spcBef>
                <a:spcPts val="0"/>
              </a:spcBef>
              <a:spcAft>
                <a:spcPts val="800"/>
              </a:spcAft>
              <a:buFont typeface="Arial" panose="020B0604020202020204" pitchFamily="34" charset="0"/>
              <a:buChar char="•"/>
            </a:pPr>
            <a:r>
              <a:rPr lang="sv-SE"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Klubbmöten måste genomföras på en tid som är bra för familjer. Klubben kan även använda sig av en virtuell plattform, så att medlemmarna kan logga in till mötet hemifrån. </a:t>
            </a:r>
          </a:p>
          <a:p>
            <a:pPr marL="804849" lvl="1" indent="-285750">
              <a:lnSpc>
                <a:spcPct val="107000"/>
              </a:lnSpc>
              <a:spcBef>
                <a:spcPts val="0"/>
              </a:spcBef>
              <a:spcAft>
                <a:spcPts val="800"/>
              </a:spcAft>
              <a:buFont typeface="Arial" panose="020B0604020202020204" pitchFamily="34" charset="0"/>
              <a:buChar char="•"/>
            </a:pPr>
            <a:r>
              <a:rPr lang="sv-SE"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Mötenas plats måste vara lämpliga för barn. Överväg att genomföra aktiviteter för barn under ledning av leomedlemmar.</a:t>
            </a:r>
          </a:p>
          <a:p>
            <a:pPr marL="804849" lvl="1" indent="-285750">
              <a:lnSpc>
                <a:spcPct val="107000"/>
              </a:lnSpc>
              <a:spcBef>
                <a:spcPts val="0"/>
              </a:spcBef>
              <a:spcAft>
                <a:spcPts val="800"/>
              </a:spcAft>
              <a:buFont typeface="Arial" panose="020B0604020202020204" pitchFamily="34" charset="0"/>
              <a:buChar char="•"/>
            </a:pPr>
            <a:r>
              <a:rPr lang="sv-SE"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Middag efter klubbmöten kan vara svårt att genomföra om det finns små barn med. Fundera över något enklare, såsom en buffé eller knyt där alla tar med sig något. </a:t>
            </a:r>
          </a:p>
          <a:p>
            <a:pPr marL="804849" lvl="1" indent="-285750">
              <a:lnSpc>
                <a:spcPct val="107000"/>
              </a:lnSpc>
              <a:spcBef>
                <a:spcPts val="0"/>
              </a:spcBef>
              <a:spcAft>
                <a:spcPts val="800"/>
              </a:spcAft>
              <a:buFont typeface="Arial" panose="020B0604020202020204" pitchFamily="34" charset="0"/>
              <a:buChar char="•"/>
            </a:pPr>
            <a:r>
              <a:rPr lang="sv-SE"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Mötena bör vara kortare, för att passa familjer med fulltecknade almanackor.</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dirty="0">
                <a:solidFill>
                  <a:schemeClr val="bg1"/>
                </a:solidFill>
              </a:rPr>
              <a:t>Idéer om klubbmöten</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243299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600" dirty="0">
                <a:solidFill>
                  <a:srgbClr val="EBB700"/>
                </a:solidFill>
              </a:rPr>
              <a:t>Komma igång</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629423"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sv-SE"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Serviceaktiviteter</a:t>
            </a: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Klubbens serviceaktiviteter måste vara familjevänliga. Följande delar är vanligen INTE lämpliga vid familjevänliga aktiviteter: </a:t>
            </a:r>
          </a:p>
          <a:p>
            <a:pPr marL="804849" lvl="1"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När det krävs att hela familjen är involverad hela tiden. </a:t>
            </a:r>
          </a:p>
          <a:p>
            <a:pPr marL="804849" lvl="1"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Att blanda familjer med unga barn med kommunens förskola/lekskola (uppsikt/tillsyn kan bli ett problem).</a:t>
            </a:r>
          </a:p>
          <a:p>
            <a:pPr marL="804849" lvl="1"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Fasta och återkommande uppgifter. </a:t>
            </a:r>
          </a:p>
          <a:p>
            <a:pPr marL="804849" lvl="1"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Enskilda uppgifter som inte kan brytas ner i mindre delar. </a:t>
            </a:r>
          </a:p>
          <a:p>
            <a:pPr marL="804849" lvl="1"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Projekt som genomförs under flera timmar kanske inte är lämpliga för familjer med unga barn. </a:t>
            </a:r>
          </a:p>
          <a:p>
            <a:pPr marL="804849" lvl="1" indent="-285750">
              <a:lnSpc>
                <a:spcPct val="107000"/>
              </a:lnSpc>
              <a:spcBef>
                <a:spcPts val="0"/>
              </a:spcBef>
              <a:spcAft>
                <a:spcPts val="800"/>
              </a:spcAft>
              <a:buFont typeface="Arial" panose="020B0604020202020204" pitchFamily="34" charset="0"/>
              <a:buChar char="•"/>
            </a:pPr>
            <a:r>
              <a:rPr lang="sv-SE"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Projekt som omfattar en stor del fysisk aktivitet eller förflyttning kanske inte är lämpligt för äldre medlemmar eller för familjemedlemmar. </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dirty="0">
                <a:solidFill>
                  <a:schemeClr val="bg1"/>
                </a:solidFill>
              </a:rPr>
              <a:t>Serviceprojekt för familjer</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980294375"/>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4598</TotalTime>
  <Words>1107</Words>
  <Application>Microsoft Office PowerPoint</Application>
  <PresentationFormat>Widescreen</PresentationFormat>
  <Paragraphs>126</Paragraphs>
  <Slides>18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Helvetica Neue</vt:lpstr>
      <vt:lpstr>HelveticaNeue-Light</vt:lpstr>
      <vt:lpstr>Lucida Grande</vt:lpstr>
      <vt:lpstr>Segoe UI</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Marsoun, Richard</cp:lastModifiedBy>
  <cp:revision>310</cp:revision>
  <cp:lastPrinted>2019-06-19T16:24:35Z</cp:lastPrinted>
  <dcterms:created xsi:type="dcterms:W3CDTF">2018-11-12T16:45:52Z</dcterms:created>
  <dcterms:modified xsi:type="dcterms:W3CDTF">2021-07-26T15:09:16Z</dcterms:modified>
</cp:coreProperties>
</file>