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70_A78F406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0" r:id="rId3"/>
    <p:sldMasterId id="2147483687" r:id="rId4"/>
  </p:sldMasterIdLst>
  <p:notesMasterIdLst>
    <p:notesMasterId r:id="rId21"/>
  </p:notesMasterIdLst>
  <p:handoutMasterIdLst>
    <p:handoutMasterId r:id="rId22"/>
  </p:handoutMasterIdLst>
  <p:sldIdLst>
    <p:sldId id="872" r:id="rId5"/>
    <p:sldId id="1771" r:id="rId6"/>
    <p:sldId id="1768" r:id="rId7"/>
    <p:sldId id="1390" r:id="rId8"/>
    <p:sldId id="1770" r:id="rId9"/>
    <p:sldId id="1389" r:id="rId10"/>
    <p:sldId id="979" r:id="rId11"/>
    <p:sldId id="1772" r:id="rId12"/>
    <p:sldId id="1136" r:id="rId13"/>
    <p:sldId id="894" r:id="rId14"/>
    <p:sldId id="991" r:id="rId15"/>
    <p:sldId id="984" r:id="rId16"/>
    <p:sldId id="917" r:id="rId17"/>
    <p:sldId id="1108" r:id="rId18"/>
    <p:sldId id="884"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E0E3E9-0FFD-F235-3739-E7AEAB902E02}" name="Castillo, Richard" initials="CR" userId="S::Rcastillo@lionsclubs.org::055918b2-66f9-4ee8-bb7a-a237a9cf7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FFC000"/>
    <a:srgbClr val="00338D"/>
    <a:srgbClr val="EBB700"/>
    <a:srgbClr val="F6F6F6"/>
    <a:srgbClr val="407CCA"/>
    <a:srgbClr val="55565A"/>
    <a:srgbClr val="7A2682"/>
    <a:srgbClr val="FF5C35"/>
    <a:srgbClr val="00A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1"/>
    <p:restoredTop sz="86398" autoAdjust="0"/>
  </p:normalViewPr>
  <p:slideViewPr>
    <p:cSldViewPr snapToGrid="0" snapToObjects="1">
      <p:cViewPr varScale="1">
        <p:scale>
          <a:sx n="62" d="100"/>
          <a:sy n="62" d="100"/>
        </p:scale>
        <p:origin x="657" y="27"/>
      </p:cViewPr>
      <p:guideLst>
        <p:guide orient="horz" pos="2184"/>
        <p:guide pos="3840"/>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snapToObjects="1">
      <p:cViewPr varScale="1">
        <p:scale>
          <a:sx n="102" d="100"/>
          <a:sy n="102" d="100"/>
        </p:scale>
        <p:origin x="331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modernComment_470_A78F406C.xml><?xml version="1.0" encoding="utf-8"?>
<p188:cmLst xmlns:a="http://schemas.openxmlformats.org/drawingml/2006/main" xmlns:r="http://schemas.openxmlformats.org/officeDocument/2006/relationships" xmlns:p188="http://schemas.microsoft.com/office/powerpoint/2018/8/main">
  <p188:cm id="{D8916CD8-70BE-49BB-AD34-1586FD5BD81A}" authorId="{1BE0E3E9-0FFD-F235-3739-E7AEAB902E02}" created="2022-04-25T16:01:57.962">
    <pc:sldMkLst xmlns:pc="http://schemas.microsoft.com/office/powerpoint/2013/main/command">
      <pc:docMk/>
      <pc:sldMk cId="2811183212" sldId="1136"/>
    </pc:sldMkLst>
    <p188:txBody>
      <a:bodyPr/>
      <a:lstStyle/>
      <a:p>
        <a:r>
          <a:rPr lang="en-US"/>
          <a:t>@Christy we will need to replace it with the New Chairperson Landingpage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CFACCC-C6A5-11B4-A642-DFF0006426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6B5010-1D0E-54E9-E5C8-DA4A40D339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9A9899-048E-574B-A2D1-98587963863D}" type="datetimeFigureOut">
              <a:rPr lang="en-US" smtClean="0"/>
              <a:t>6/10/2022</a:t>
            </a:fld>
            <a:endParaRPr lang="en-US"/>
          </a:p>
        </p:txBody>
      </p:sp>
      <p:sp>
        <p:nvSpPr>
          <p:cNvPr id="4" name="Footer Placeholder 3">
            <a:extLst>
              <a:ext uri="{FF2B5EF4-FFF2-40B4-BE49-F238E27FC236}">
                <a16:creationId xmlns:a16="http://schemas.microsoft.com/office/drawing/2014/main" id="{FF06510F-53EE-7882-1F21-48103156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931B7F-509D-0168-5CF1-B299286160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70432C-9A1D-6640-9861-284B9D592B0F}" type="slidenum">
              <a:rPr lang="en-US" smtClean="0"/>
              <a:t>‹#›</a:t>
            </a:fld>
            <a:endParaRPr lang="en-US"/>
          </a:p>
        </p:txBody>
      </p:sp>
    </p:spTree>
    <p:extLst>
      <p:ext uri="{BB962C8B-B14F-4D97-AF65-F5344CB8AC3E}">
        <p14:creationId xmlns:p14="http://schemas.microsoft.com/office/powerpoint/2010/main" val="4192612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6/10/2022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Hej! Jag heter [ange namn], [ange titel, distrikt, multipeldistrikt, konstitutionellt område]. </a:t>
            </a:r>
          </a:p>
          <a:p>
            <a:r>
              <a:rPr lang="sv-SE" dirty="0"/>
              <a:t>I dag kommer jag att presentera verktyg för och fördelar med att ha en medlemsordförande i klubben. </a:t>
            </a:r>
          </a:p>
          <a:p>
            <a:r>
              <a:rPr lang="sv-SE" dirty="0"/>
              <a:t>Nästa bild.</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64891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Resurserna uppdateras fortlöpande, för att hjälpa medlemmarna till framgångar.</a:t>
            </a:r>
          </a:p>
          <a:p>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266983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dirty="0"/>
              <a:t>Här är bara en av de resurser jag har funnit vara till hjälp:</a:t>
            </a:r>
          </a:p>
          <a:p>
            <a:r>
              <a:rPr lang="sv-SE" b="0" dirty="0"/>
              <a:t>Vägledningen ”</a:t>
            </a:r>
            <a:r>
              <a:rPr lang="sv-SE" b="1" i="1" dirty="0"/>
              <a:t>Bara fråga!</a:t>
            </a:r>
            <a:r>
              <a:rPr lang="sv-SE" b="0" dirty="0"/>
              <a:t>” är ett utmärkt ställe att börja när klubbens medlemsordförande inleder planeringen av en rekryteringskampanj. Den beskriver fyra steg vid rekrytering av nya medlemmar. Läs igenom ”</a:t>
            </a:r>
            <a:r>
              <a:rPr lang="sv-SE" b="1" i="1" dirty="0"/>
              <a:t>Bara fråga! Handbok om rekrytering av nya medlemmar</a:t>
            </a:r>
            <a:r>
              <a:rPr lang="sv-SE" b="0" dirty="0"/>
              <a:t>” som går på djupet gällande dessa fyra steg. Denna handbok har använts av medlemmar runtom i världen och framgångsrika medlemsordförande som har använt handbokens innehåll instämmer i att det hjälper din klubb att genomföra framgångsrik rekrytering av nya medlemmar.</a:t>
            </a:r>
          </a:p>
        </p:txBody>
      </p:sp>
    </p:spTree>
    <p:extLst>
      <p:ext uri="{BB962C8B-B14F-4D97-AF65-F5344CB8AC3E}">
        <p14:creationId xmlns:p14="http://schemas.microsoft.com/office/powerpoint/2010/main" val="142303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112311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[Ange antal] % (Ange antal klubbar med medlemsordförande, t.ex. 1 000) har utnämnt medlemsordförande</a:t>
            </a:r>
          </a:p>
          <a:p>
            <a:endParaRPr lang="en-US" dirty="0"/>
          </a:p>
          <a:p>
            <a:r>
              <a:rPr lang="sv-SE" dirty="0"/>
              <a:t>[Ange antal] % (Ange antal klubbar utan medlemsordförande, t.ex. 800)  av klubbarna i [Ange distrikt, multipeldistrikt, konstitutionellt område] har en vakans på posten klubbens medlemsordförande </a:t>
            </a:r>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37712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800">
                <a:effectLst/>
                <a:latin typeface="Calibri" panose="020F0502020204030204" pitchFamily="34" charset="0"/>
                <a:ea typeface="Calibri" panose="020F0502020204030204" pitchFamily="34" charset="0"/>
              </a:rPr>
              <a:t>Vilka är några av de framgångar din klubb har haft tack vare klubbens medlemsordförande?</a:t>
            </a:r>
          </a:p>
          <a:p>
            <a:r>
              <a:rPr lang="sv-SE" sz="1800">
                <a:effectLst/>
                <a:latin typeface="Calibri" panose="020F0502020204030204" pitchFamily="34" charset="0"/>
              </a:rPr>
              <a:t>Vilka är några av de utmaningar klubbarnas medlemsordförande ställs inför?</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214305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2414084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Här är några goda skäl till att ha en medlemsordförande:</a:t>
            </a:r>
          </a:p>
          <a:p>
            <a:endParaRPr lang="en-US" dirty="0"/>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sv-S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Sammanställer en plan för medlemstillväxt</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sv-S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Sammanställer mål på kort och lång sikt för rekrytering av nya medlemmar, men än viktigare, utbildar andra medlemmar i klubben att ”bara fråga”</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sv-S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Säkerställer att medlemmarna får god information</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sv-S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Säkerställer att medlemmarna förstår klubbens och organisationens historia, årliga hjälpprojekt, hur möten genomförs samt möjligheter till ledarutveckling i klubben, zonen/regionen och distriktet</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sv-S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Marknadsför klubben i samband med hjälpinsatser och evenemang i samhället i samarbete med andra tjänstemän i klubben</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sv-S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Identifierar möjligheter att rekrytera nya medlemmar och bjuder in dem att bli medlemmar i klubben</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sv-SE"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Förbättrar klubbens synlighet, engagemang, påverkan i samhället och användande av program som ökar medlemmarnas tillfredsställelse</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304880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v-SE"/>
              <a:t>När det gäller klubbens medlemsordförande är de två viktigaste prioriteringarna första intryck och behållande av medlemmar.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a:t>Klubbens medlemsordförande arbetar med följande punkter:</a:t>
            </a:r>
          </a:p>
          <a:p>
            <a:pPr marL="628650" lvl="1" indent="-171450">
              <a:buFont typeface="Arial" panose="020B0604020202020204" pitchFamily="34" charset="0"/>
              <a:buChar char="•"/>
            </a:pPr>
            <a:r>
              <a:rPr lang="sv-SE"/>
              <a:t>Rekryterar nya medlemmar</a:t>
            </a:r>
          </a:p>
          <a:p>
            <a:pPr marL="1085850" lvl="2" indent="-171450">
              <a:buFont typeface="Arial" panose="020B0604020202020204" pitchFamily="34" charset="0"/>
              <a:buChar char="•"/>
            </a:pPr>
            <a:r>
              <a:rPr lang="sv-SE"/>
              <a:t>Familj/vänner/personer i deras nätverk</a:t>
            </a:r>
          </a:p>
          <a:p>
            <a:pPr marL="628650" lvl="1" indent="-171450">
              <a:buFont typeface="Arial" panose="020B0604020202020204" pitchFamily="34" charset="0"/>
              <a:buChar char="•"/>
            </a:pPr>
            <a:r>
              <a:rPr lang="sv-SE"/>
              <a:t>Tillfredsställelse bland befintliga medlemmar</a:t>
            </a:r>
          </a:p>
          <a:p>
            <a:pPr marL="1085850" lvl="2" indent="-171450">
              <a:buFont typeface="Arial" panose="020B0604020202020204" pitchFamily="34" charset="0"/>
              <a:buChar char="•"/>
            </a:pPr>
            <a:r>
              <a:rPr lang="sv-SE"/>
              <a:t>Säkerställer att alla är nöjda och att eventuella utmaningar hanteras innan nya medlemmar bjuds in till klubben</a:t>
            </a:r>
          </a:p>
          <a:p>
            <a:pPr marL="628650" lvl="1" indent="-171450">
              <a:buFont typeface="Arial" panose="020B0604020202020204" pitchFamily="34" charset="0"/>
              <a:buChar char="•"/>
            </a:pPr>
            <a:r>
              <a:rPr lang="sv-SE"/>
              <a:t>Första intryck och förväntningar</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9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Ett av de allra viktigaste stegen att behålla nya medlemmar och efter det att de har erhållit god information, är att säkerställa att alla medlemmar är engagerade i och inspirerade av det arbete klubben utför. Vägledning i att tillgodose medlemmarnas intressen tillhandahåller en process steg för steg att förbättra tillfredsställelsen i klubben.</a:t>
            </a:r>
          </a:p>
          <a:p>
            <a:endParaRPr lang="en-US" dirty="0"/>
          </a:p>
          <a:p>
            <a:r>
              <a:rPr lang="sv-SE" b="1" dirty="0"/>
              <a:t>I steg ett är det viktigt att titta närmare på klubbens unika sätt att hålla medlemmarna tillfredsställda</a:t>
            </a:r>
            <a:r>
              <a:rPr lang="sv-SE" dirty="0"/>
              <a:t>. Alla klubbar är olika, så vad som fungerar i en klubb kanske inte fungerar i en annan. </a:t>
            </a:r>
            <a:r>
              <a:rPr lang="sv-SE" b="1" i="1" dirty="0"/>
              <a:t>Det är viktigt att </a:t>
            </a:r>
            <a:r>
              <a:rPr lang="sv-SE" b="1" dirty="0"/>
              <a:t>du genomför detta steg i processen, så att du kan lära dig mer om vad medlemmarna vill och därmed hantera dessa behov</a:t>
            </a:r>
            <a:r>
              <a:rPr lang="sv-SE" dirty="0"/>
              <a:t>. </a:t>
            </a:r>
          </a:p>
          <a:p>
            <a:endParaRPr lang="en-US" dirty="0"/>
          </a:p>
          <a:p>
            <a:r>
              <a:rPr lang="sv-SE" dirty="0"/>
              <a:t>Steg 2: Forskning visar att en viktig faktor till varför vissa medlemmar lämnar sina respektive klubbar är relaterade till konflikter, en uppfattning att man inte gör någon skillnad eller en känsla av att inte känna samhörighet. Denna vägledning tillhandahåller tips och strategier som hjälper till med detta, men påminner användaren även om att ett unikt arbetssätt är viktigt, för varje medlem har en egen uppfattning om vad ”att göra skillnad” betyder. </a:t>
            </a:r>
          </a:p>
          <a:p>
            <a:endParaRPr lang="en-US" dirty="0"/>
          </a:p>
          <a:p>
            <a:r>
              <a:rPr lang="sv-SE" dirty="0"/>
              <a:t>Steg 3: När ni är redo är det dags att implementera er plan. Först måste klubbens ledare vara delaktiga och du måste säkerställa att de kommunicerar. Detta kommer se till att medlemmarna förstår varför du genomför vissa ändringar, vilket kan göra att motstånd undviks. Det kan, trots allt, förekomma visst motstånd och vägledningen ger tips även om detta. Detta är en fortlöpande process, så du kan inte bara göra det en gång och sedan lägga det åt sidan. Fundera över hur ni vill följa upp planen regelbundet och justera den vid behov samt prova nya saker. </a:t>
            </a:r>
          </a:p>
          <a:p>
            <a:endParaRPr lang="en-US" dirty="0"/>
          </a:p>
          <a:p>
            <a:r>
              <a:rPr lang="sv-SE" dirty="0"/>
              <a:t>Slutligen, samtidigt som det finns andra verktyg som kan hjälpa dig att förstå dina medlemmar innehåller denna vägledning några verktyg som kan vara till hjälp. Använd frågeformuläret, för att lära dig mer av nya medlemmar och därmed säkerställa att de kan ta del av vad de hoppades på i klubben. Nå ut till era tidigare medlemmar. Du kan lära dig av tidigare misstag och det kan finnas möjlighet att få tidigare medlemmar att bli involverade igen, särskilt om de förstår att klubben kommer att göra förändringar. Du bör även använda mallen för handlingsplan, för att vara organiserad under hela processen.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Klubbens medlemsordförande genomför utbildning för medlemmarna, så att de kan lära sig mer om kultur, hjälpinsatser möjligheter till ledarutveckling i klubben, zonen, regionen och distriktet.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3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Det finns ett flertal verktyg och resurser för klubbarna att använda, vilka alla finns på webbsidan för medlemsordförande </a:t>
            </a:r>
            <a:r>
              <a:rPr lang="sv-SE" b="1" dirty="0"/>
              <a:t>lionsclubs.org/sv/</a:t>
            </a:r>
            <a:r>
              <a:rPr lang="sv-SE" b="1" dirty="0" err="1"/>
              <a:t>membershipchair</a:t>
            </a:r>
            <a:r>
              <a:rPr lang="sv-SE" dirty="0"/>
              <a:t>.</a:t>
            </a:r>
          </a:p>
          <a:p>
            <a:endParaRPr lang="en-US" dirty="0"/>
          </a:p>
          <a:p>
            <a:r>
              <a:rPr lang="sv-SE" dirty="0"/>
              <a:t>Använd frågeformulär för nya medlemmar, vilket du finner i vägledningen ”</a:t>
            </a:r>
            <a:r>
              <a:rPr lang="sv-SE" b="1" i="1" dirty="0"/>
              <a:t>Bara fråga!</a:t>
            </a:r>
            <a:r>
              <a:rPr lang="sv-SE" dirty="0"/>
              <a:t>”, för att anpassa upplevelsen för nya medlemmar. Detta kommer hjälpa nya medlemmar finna sätt att känna att de gör skillnad och att de deltar i insatser de känner passion för.</a:t>
            </a:r>
          </a:p>
          <a:p>
            <a:endParaRPr lang="en-US" dirty="0"/>
          </a:p>
          <a:p>
            <a:r>
              <a:rPr lang="sv-SE" dirty="0"/>
              <a:t>Handboken ”</a:t>
            </a:r>
            <a:r>
              <a:rPr lang="sv-SE" b="1" i="1" dirty="0"/>
              <a:t>Intagningsceremonier för nya medlemmar</a:t>
            </a:r>
            <a:r>
              <a:rPr lang="sv-SE" dirty="0"/>
              <a:t>” ger dig hjälp med att genomföra eden för nya medlemmar som hjälper till att göra evenemanget till en framgång, till exempel säkerställa att du har paket för nya medlemmar och tips om att utforma ceremonin på ett sätt som är meningsfullt för de nya medlemmarna. Du kan även dra nytta av frågeformuläret för nya medlemmar och sammankoppla de nya medlemmarnas intressen i ditt tal och i din presentation.</a:t>
            </a:r>
          </a:p>
          <a:p>
            <a:endParaRPr lang="en-US" dirty="0"/>
          </a:p>
          <a:p>
            <a:r>
              <a:rPr lang="sv-SE" dirty="0"/>
              <a:t>Resurser om information för nya medlemmar omfattar bland annat en vägledning för instruktörer, deltagarhandbok och en PowerPoint. Att använda dessa resurser kommer att skapa en professionell presentation som utbildar de nya medlemmarna om Lions, klubbens historia och hjälper dem förstå att de är en del av något stort som har många möjligheter. De kommer även lära sig mer om den påverkan Lions medlemmar runtom i världen bidrar med. </a:t>
            </a:r>
          </a:p>
          <a:p>
            <a:endParaRPr lang="en-US" dirty="0"/>
          </a:p>
          <a:p>
            <a:r>
              <a:rPr lang="sv-SE" dirty="0"/>
              <a:t>Mentorprogrammet är ett utmärkt sätt att engagera de nya medlemmarna efter informationen, genom att erbjuda dem möjligheter inom och utanför klubben. </a:t>
            </a:r>
          </a:p>
          <a:p>
            <a:endParaRPr lang="en-US" dirty="0"/>
          </a:p>
          <a:p>
            <a:r>
              <a:rPr lang="sv-SE" dirty="0"/>
              <a:t>Slutligen, när en ny medlem går med i klubben kommer både han/hon och faddern att erhålla mejl. För den nya medlemmen kommer dessa mejl att hjälpa till att utbilda, inspirera och uppmuntra till engagemang under de första tre åren i klubben. Faddern kommer att erhålla motsvarande mejl, så att han/hon är medveten om vad den nya medlemmen tar del av. Dessutom kommer faddern att erhålla vägledning och vara redo att erbjuda ytterligare stöd till den nya medlemmen under det att han/hon utforskar allt det Lions har att erbjuda under de första årens medlemskap.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Lyckligtvis finns det rikligt med resurser som hjälper medlemsordföranden att sammanställa en bra plan om att öka antal medlemmar, lära sig mer om hur man informerar dem om Lions och klubben och till och med om steg man kan ta för att ändra kulturen i klubben, för att säkerställa att den erbjuder en välkomnande miljö, inte bara för nya medlemmar, utan även för dem som har varit medlemmar i många år.</a:t>
            </a:r>
          </a:p>
          <a:p>
            <a:endParaRPr lang="en-US" dirty="0"/>
          </a:p>
          <a:p>
            <a:r>
              <a:rPr lang="sv-SE"/>
              <a:t>Låt oss börja med en vägledning som hjälper dig att sammanställa en god rekryteringsplan som rekryterar nya medlemmar som stannar kvar i klubben.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292317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392110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Besök webbsidan för medlemsordförande på </a:t>
            </a:r>
            <a:r>
              <a:rPr lang="sv-SE" sz="1200" b="1" dirty="0"/>
              <a:t>Lionsclubs.org/sv/</a:t>
            </a:r>
            <a:r>
              <a:rPr lang="sv-SE" sz="1200" b="1" dirty="0" err="1"/>
              <a:t>membershipchair</a:t>
            </a:r>
            <a:endParaRPr lang="sv-SE"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17540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42915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04012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04605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537437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69462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27069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8812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332406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8908443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41327138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627521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354027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76453390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56031750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9589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477754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39733935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5" name="Picture 4">
            <a:extLst>
              <a:ext uri="{FF2B5EF4-FFF2-40B4-BE49-F238E27FC236}">
                <a16:creationId xmlns:a16="http://schemas.microsoft.com/office/drawing/2014/main" id="{C38F4E3E-8309-BDD4-18C8-9B742EED9D3B}"/>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24189392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20782"/>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7" name="Picture 6">
            <a:extLst>
              <a:ext uri="{FF2B5EF4-FFF2-40B4-BE49-F238E27FC236}">
                <a16:creationId xmlns:a16="http://schemas.microsoft.com/office/drawing/2014/main" id="{9CC403D2-3D39-87B3-8C32-B56C3A12F522}"/>
              </a:ext>
            </a:extLst>
          </p:cNvPr>
          <p:cNvPicPr preferRelativeResize="0">
            <a:picLocks/>
          </p:cNvPicPr>
          <p:nvPr userDrawn="1"/>
        </p:nvPicPr>
        <p:blipFill>
          <a:blip r:embed="rId3"/>
          <a:stretch/>
        </p:blipFill>
        <p:spPr>
          <a:xfrm>
            <a:off x="8904765" y="3701421"/>
            <a:ext cx="3081495" cy="2919716"/>
          </a:xfrm>
          <a:prstGeom prst="rect">
            <a:avLst/>
          </a:prstGeom>
        </p:spPr>
      </p:pic>
    </p:spTree>
    <p:extLst>
      <p:ext uri="{BB962C8B-B14F-4D97-AF65-F5344CB8AC3E}">
        <p14:creationId xmlns:p14="http://schemas.microsoft.com/office/powerpoint/2010/main" val="4212366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5" name="Picture 4">
            <a:extLst>
              <a:ext uri="{FF2B5EF4-FFF2-40B4-BE49-F238E27FC236}">
                <a16:creationId xmlns:a16="http://schemas.microsoft.com/office/drawing/2014/main" id="{9E6A5CE1-61A2-694F-A3EC-9F9F972A0C41}"/>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135605859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1439250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644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86001" y="555074"/>
            <a:ext cx="7543800"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12542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4A9FF69D-0D01-9839-3ED7-7B0797DFD019}"/>
              </a:ext>
            </a:extLst>
          </p:cNvPr>
          <p:cNvPicPr preferRelativeResize="0">
            <a:picLocks/>
          </p:cNvPicPr>
          <p:nvPr userDrawn="1"/>
        </p:nvPicPr>
        <p:blipFill>
          <a:blip r:embed="rId2">
            <a:alphaModFix amt="15000"/>
          </a:blip>
          <a:stretch/>
        </p:blipFill>
        <p:spPr>
          <a:xfrm>
            <a:off x="8904765" y="3701421"/>
            <a:ext cx="3081495" cy="2919716"/>
          </a:xfrm>
          <a:prstGeom prst="rect">
            <a:avLst/>
          </a:prstGeom>
          <a:solidFill>
            <a:srgbClr val="10233F"/>
          </a:solidFill>
          <a:effectLst>
            <a:outerShdw blurRad="50800" dist="50800" dir="5400000" sx="1000" sy="1000" algn="ctr" rotWithShape="0">
              <a:srgbClr val="000000"/>
            </a:outerShdw>
          </a:effectLst>
        </p:spPr>
      </p:pic>
    </p:spTree>
    <p:extLst>
      <p:ext uri="{BB962C8B-B14F-4D97-AF65-F5344CB8AC3E}">
        <p14:creationId xmlns:p14="http://schemas.microsoft.com/office/powerpoint/2010/main" val="58157930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6678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76812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940956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32673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56547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0854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8109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810059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40284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2629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lionsclubs.org/sv/membershipchai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lionsclubs.org/sv/membershipchai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18/10/relationships/comments" Target="../comments/modernComment_470_A78F406C.xml"/><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18.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E036F-009F-CD43-957F-2E812C55D317}"/>
              </a:ext>
            </a:extLst>
          </p:cNvPr>
          <p:cNvSpPr>
            <a:spLocks noGrp="1"/>
          </p:cNvSpPr>
          <p:nvPr>
            <p:ph type="body" sz="quarter" idx="12"/>
          </p:nvPr>
        </p:nvSpPr>
        <p:spPr>
          <a:xfrm>
            <a:off x="745957" y="2848490"/>
            <a:ext cx="9193910" cy="445043"/>
          </a:xfrm>
        </p:spPr>
        <p:txBody>
          <a:bodyPr/>
          <a:lstStyle/>
          <a:p>
            <a:r>
              <a:rPr lang="sv-SE" sz="4000"/>
              <a:t>Verktyg för och fördelar med att ha en klubbens medlemsordförande</a:t>
            </a:r>
          </a:p>
        </p:txBody>
      </p:sp>
      <p:sp>
        <p:nvSpPr>
          <p:cNvPr id="3" name="textruta 2">
            <a:extLst>
              <a:ext uri="{FF2B5EF4-FFF2-40B4-BE49-F238E27FC236}">
                <a16:creationId xmlns:a16="http://schemas.microsoft.com/office/drawing/2014/main" id="{F1043021-3B49-DC87-F140-78B5D6BABFB9}"/>
              </a:ext>
            </a:extLst>
          </p:cNvPr>
          <p:cNvSpPr txBox="1"/>
          <p:nvPr/>
        </p:nvSpPr>
        <p:spPr>
          <a:xfrm>
            <a:off x="217967" y="6295473"/>
            <a:ext cx="1568303" cy="215444"/>
          </a:xfrm>
          <a:prstGeom prst="rect">
            <a:avLst/>
          </a:prstGeom>
          <a:noFill/>
        </p:spPr>
        <p:txBody>
          <a:bodyPr wrap="square" rtlCol="0">
            <a:spAutoFit/>
          </a:bodyPr>
          <a:lstStyle/>
          <a:p>
            <a:r>
              <a:rPr lang="sv-SE" sz="800">
                <a:solidFill>
                  <a:schemeClr val="bg1"/>
                </a:solidFill>
              </a:rPr>
              <a:t>MEMBERSHIP CHAIR PPT.SW</a:t>
            </a:r>
          </a:p>
        </p:txBody>
      </p:sp>
    </p:spTree>
    <p:extLst>
      <p:ext uri="{BB962C8B-B14F-4D97-AF65-F5344CB8AC3E}">
        <p14:creationId xmlns:p14="http://schemas.microsoft.com/office/powerpoint/2010/main" val="2719517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a:solidFill>
                <a:srgbClr val="00338D"/>
              </a:solidFill>
            </a:endParaRPr>
          </a:p>
        </p:txBody>
      </p:sp>
      <p:sp>
        <p:nvSpPr>
          <p:cNvPr id="13" name="TextBox 12">
            <a:extLst>
              <a:ext uri="{FF2B5EF4-FFF2-40B4-BE49-F238E27FC236}">
                <a16:creationId xmlns:a16="http://schemas.microsoft.com/office/drawing/2014/main" id="{87ED12DC-D2AD-4957-8DE3-0813F8A4ED9F}"/>
              </a:ext>
            </a:extLst>
          </p:cNvPr>
          <p:cNvSpPr txBox="1"/>
          <p:nvPr/>
        </p:nvSpPr>
        <p:spPr>
          <a:xfrm>
            <a:off x="685800" y="1297508"/>
            <a:ext cx="10203719" cy="384721"/>
          </a:xfrm>
          <a:prstGeom prst="rect">
            <a:avLst/>
          </a:prstGeom>
          <a:noFill/>
        </p:spPr>
        <p:txBody>
          <a:bodyPr wrap="square">
            <a:spAutoFit/>
          </a:bodyPr>
          <a:lstStyle/>
          <a:p>
            <a:r>
              <a:rPr lang="sv-SE" sz="1900" b="1">
                <a:solidFill>
                  <a:srgbClr val="0D2240"/>
                </a:solidFill>
                <a:latin typeface="Arial" panose="020B0604020202020204" pitchFamily="34" charset="0"/>
                <a:cs typeface="Arial" panose="020B0604020202020204" pitchFamily="34" charset="0"/>
              </a:rPr>
              <a:t>Besök webbsidan för medlemsordförande: </a:t>
            </a:r>
            <a:r>
              <a:rPr lang="sv-SE" sz="1900">
                <a:solidFill>
                  <a:srgbClr val="0D2240"/>
                </a:solidFill>
                <a:latin typeface="Arial" panose="020B0604020202020204" pitchFamily="34" charset="0"/>
                <a:cs typeface="Arial" panose="020B0604020202020204" pitchFamily="34" charset="0"/>
              </a:rPr>
              <a:t>lionsclubs.org/sv/membershipchair</a:t>
            </a:r>
          </a:p>
        </p:txBody>
      </p:sp>
      <p:sp>
        <p:nvSpPr>
          <p:cNvPr id="7" name="Rectangle 6">
            <a:extLst>
              <a:ext uri="{FF2B5EF4-FFF2-40B4-BE49-F238E27FC236}">
                <a16:creationId xmlns:a16="http://schemas.microsoft.com/office/drawing/2014/main" id="{7FF2C1B9-70F8-A2B7-6B4C-FD6737E8D01E}"/>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8" name="Text Placeholder 18">
            <a:extLst>
              <a:ext uri="{FF2B5EF4-FFF2-40B4-BE49-F238E27FC236}">
                <a16:creationId xmlns:a16="http://schemas.microsoft.com/office/drawing/2014/main" id="{0033FA1F-297F-8AA5-232C-A1A9DF8D4F3E}"/>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3000" u="none" strike="noStrike" cap="none" normalizeH="0" baseline="0" noProof="0">
                <a:ln>
                  <a:noFill/>
                </a:ln>
                <a:solidFill>
                  <a:srgbClr val="00338D"/>
                </a:solidFill>
                <a:effectLst/>
                <a:uLnTx/>
                <a:uFillTx/>
              </a:rPr>
              <a:t>Vill du veta mer?</a:t>
            </a:r>
          </a:p>
        </p:txBody>
      </p:sp>
      <p:pic>
        <p:nvPicPr>
          <p:cNvPr id="3" name="Bildobjekt 2">
            <a:extLst>
              <a:ext uri="{FF2B5EF4-FFF2-40B4-BE49-F238E27FC236}">
                <a16:creationId xmlns:a16="http://schemas.microsoft.com/office/drawing/2014/main" id="{8C87318C-F000-A8ED-7105-53CBBC9481DF}"/>
              </a:ext>
            </a:extLst>
          </p:cNvPr>
          <p:cNvPicPr>
            <a:picLocks noChangeAspect="1"/>
          </p:cNvPicPr>
          <p:nvPr/>
        </p:nvPicPr>
        <p:blipFill>
          <a:blip r:embed="rId3"/>
          <a:stretch>
            <a:fillRect/>
          </a:stretch>
        </p:blipFill>
        <p:spPr>
          <a:xfrm>
            <a:off x="685800" y="2170824"/>
            <a:ext cx="10440305" cy="3856054"/>
          </a:xfrm>
          <a:prstGeom prst="rect">
            <a:avLst/>
          </a:prstGeom>
        </p:spPr>
      </p:pic>
    </p:spTree>
    <p:extLst>
      <p:ext uri="{BB962C8B-B14F-4D97-AF65-F5344CB8AC3E}">
        <p14:creationId xmlns:p14="http://schemas.microsoft.com/office/powerpoint/2010/main" val="387100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20938529">
            <a:off x="1112865" y="1596116"/>
            <a:ext cx="3609751" cy="4814887"/>
          </a:xfrm>
          <a:prstGeom prst="rect">
            <a:avLst/>
          </a:prstGeom>
        </p:spPr>
      </p:pic>
      <p:pic>
        <p:nvPicPr>
          <p:cNvPr id="15" name="Picture 14"/>
          <p:cNvPicPr>
            <a:picLocks noChangeAspect="1"/>
          </p:cNvPicPr>
          <p:nvPr/>
        </p:nvPicPr>
        <p:blipFill>
          <a:blip r:embed="rId4"/>
          <a:stretch>
            <a:fillRect/>
          </a:stretch>
        </p:blipFill>
        <p:spPr>
          <a:xfrm rot="479025">
            <a:off x="3264631" y="1053895"/>
            <a:ext cx="4905375" cy="2979159"/>
          </a:xfrm>
          <a:prstGeom prst="rect">
            <a:avLst/>
          </a:prstGeom>
        </p:spPr>
      </p:pic>
      <p:pic>
        <p:nvPicPr>
          <p:cNvPr id="16" name="Picture 15"/>
          <p:cNvPicPr>
            <a:picLocks noChangeAspect="1"/>
          </p:cNvPicPr>
          <p:nvPr/>
        </p:nvPicPr>
        <p:blipFill>
          <a:blip r:embed="rId5"/>
          <a:stretch>
            <a:fillRect/>
          </a:stretch>
        </p:blipFill>
        <p:spPr>
          <a:xfrm rot="20275132">
            <a:off x="3953123" y="2634136"/>
            <a:ext cx="5228554" cy="3221464"/>
          </a:xfrm>
          <a:prstGeom prst="rect">
            <a:avLst/>
          </a:prstGeom>
        </p:spPr>
      </p:pic>
      <p:pic>
        <p:nvPicPr>
          <p:cNvPr id="17" name="Picture 16"/>
          <p:cNvPicPr>
            <a:picLocks noChangeAspect="1"/>
          </p:cNvPicPr>
          <p:nvPr/>
        </p:nvPicPr>
        <p:blipFill>
          <a:blip r:embed="rId6"/>
          <a:stretch>
            <a:fillRect/>
          </a:stretch>
        </p:blipFill>
        <p:spPr>
          <a:xfrm rot="20998688">
            <a:off x="7286463" y="993179"/>
            <a:ext cx="4307437" cy="5224463"/>
          </a:xfrm>
          <a:prstGeom prst="rect">
            <a:avLst/>
          </a:prstGeom>
        </p:spPr>
      </p:pic>
      <p:sp>
        <p:nvSpPr>
          <p:cNvPr id="7" name="Text Placeholder 18">
            <a:extLst>
              <a:ext uri="{FF2B5EF4-FFF2-40B4-BE49-F238E27FC236}">
                <a16:creationId xmlns:a16="http://schemas.microsoft.com/office/drawing/2014/main" id="{E4B29533-9491-EF98-5EF8-60723E807A3D}"/>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3000" u="none" strike="noStrike" cap="none" normalizeH="0" baseline="0" noProof="0">
                <a:ln>
                  <a:noFill/>
                </a:ln>
                <a:solidFill>
                  <a:srgbClr val="00338D"/>
                </a:solidFill>
                <a:effectLst/>
                <a:uLnTx/>
                <a:uFillTx/>
              </a:rPr>
              <a:t>Resurser</a:t>
            </a:r>
          </a:p>
        </p:txBody>
      </p:sp>
    </p:spTree>
    <p:extLst>
      <p:ext uri="{BB962C8B-B14F-4D97-AF65-F5344CB8AC3E}">
        <p14:creationId xmlns:p14="http://schemas.microsoft.com/office/powerpoint/2010/main" val="17918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5" name="Overlay">
            <a:extLst>
              <a:ext uri="{FF2B5EF4-FFF2-40B4-BE49-F238E27FC236}">
                <a16:creationId xmlns:a16="http://schemas.microsoft.com/office/drawing/2014/main" id="{4A8B8953-2866-F20B-7AF2-72ED528C633C}"/>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Headline">
            <a:extLst>
              <a:ext uri="{FF2B5EF4-FFF2-40B4-BE49-F238E27FC236}">
                <a16:creationId xmlns:a16="http://schemas.microsoft.com/office/drawing/2014/main" id="{7C7FB152-9992-0E79-04F7-D31BB26A5552}"/>
              </a:ext>
            </a:extLst>
          </p:cNvPr>
          <p:cNvSpPr txBox="1">
            <a:spLocks/>
          </p:cNvSpPr>
          <p:nvPr/>
        </p:nvSpPr>
        <p:spPr>
          <a:xfrm>
            <a:off x="1509824" y="4024337"/>
            <a:ext cx="8936664"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4000" u="none" strike="noStrike" cap="none" normalizeH="0" baseline="0" noProof="0" dirty="0">
                <a:ln>
                  <a:noFill/>
                </a:ln>
                <a:solidFill>
                  <a:schemeClr val="bg1"/>
                </a:solidFill>
                <a:effectLst/>
                <a:uLnTx/>
                <a:uFillTx/>
              </a:rPr>
              <a:t>Uppmuntra klubbarna till att utnämna en medlemsordförande</a:t>
            </a:r>
          </a:p>
        </p:txBody>
      </p:sp>
      <p:sp>
        <p:nvSpPr>
          <p:cNvPr id="7" name="Rectangle 6">
            <a:extLst>
              <a:ext uri="{FF2B5EF4-FFF2-40B4-BE49-F238E27FC236}">
                <a16:creationId xmlns:a16="http://schemas.microsoft.com/office/drawing/2014/main" id="{36752B78-3D88-2E41-89B3-A84904B345E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2" name="Page Number - Blue">
            <a:extLst>
              <a:ext uri="{FF2B5EF4-FFF2-40B4-BE49-F238E27FC236}">
                <a16:creationId xmlns:a16="http://schemas.microsoft.com/office/drawing/2014/main" id="{77498BCA-AFA0-CDAC-34F0-20418483FA6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386104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8353" y="1151467"/>
            <a:ext cx="4800600" cy="2015936"/>
          </a:xfrm>
          <a:prstGeom prst="rect">
            <a:avLst/>
          </a:prstGeom>
          <a:noFill/>
        </p:spPr>
        <p:txBody>
          <a:bodyPr wrap="square" rtlCol="0">
            <a:spAutoFit/>
          </a:bodyPr>
          <a:lstStyle/>
          <a:p>
            <a:pPr algn="ctr"/>
            <a:r>
              <a:rPr lang="sv-SE" sz="12500" b="1">
                <a:solidFill>
                  <a:srgbClr val="00338D"/>
                </a:solidFill>
                <a:latin typeface="Arial" charset="0"/>
                <a:ea typeface="Arial" charset="0"/>
                <a:cs typeface="Arial" charset="0"/>
              </a:rPr>
              <a:t>####</a:t>
            </a:r>
          </a:p>
        </p:txBody>
      </p:sp>
      <p:sp>
        <p:nvSpPr>
          <p:cNvPr id="4" name="TextBox 3"/>
          <p:cNvSpPr txBox="1"/>
          <p:nvPr/>
        </p:nvSpPr>
        <p:spPr>
          <a:xfrm>
            <a:off x="952501" y="3173439"/>
            <a:ext cx="3962400" cy="1323439"/>
          </a:xfrm>
          <a:prstGeom prst="rect">
            <a:avLst/>
          </a:prstGeom>
          <a:noFill/>
        </p:spPr>
        <p:txBody>
          <a:bodyPr wrap="square" rtlCol="0">
            <a:spAutoFit/>
          </a:bodyPr>
          <a:lstStyle/>
          <a:p>
            <a:pPr algn="ctr"/>
            <a:r>
              <a:rPr lang="sv-SE" sz="8000" b="1">
                <a:solidFill>
                  <a:srgbClr val="0D2240"/>
                </a:solidFill>
                <a:latin typeface="Arial" panose="020B0604020202020204" pitchFamily="34" charset="0"/>
                <a:ea typeface="Arial" charset="0"/>
                <a:cs typeface="Arial" panose="020B0604020202020204" pitchFamily="34" charset="0"/>
              </a:rPr>
              <a:t>klubbar</a:t>
            </a:r>
          </a:p>
        </p:txBody>
      </p:sp>
      <p:cxnSp>
        <p:nvCxnSpPr>
          <p:cNvPr id="8" name="Straight Connector 7"/>
          <p:cNvCxnSpPr/>
          <p:nvPr/>
        </p:nvCxnSpPr>
        <p:spPr bwMode="auto">
          <a:xfrm>
            <a:off x="6096000" y="1219200"/>
            <a:ext cx="0" cy="4800600"/>
          </a:xfrm>
          <a:prstGeom prst="line">
            <a:avLst/>
          </a:prstGeom>
          <a:solidFill>
            <a:srgbClr val="FFFFFF"/>
          </a:solidFill>
          <a:ln w="47625" cap="flat" cmpd="sng" algn="ctr">
            <a:solidFill>
              <a:srgbClr val="B3B2B1"/>
            </a:solidFill>
            <a:prstDash val="sysDot"/>
            <a:round/>
            <a:headEnd type="none" w="med" len="med"/>
            <a:tailEnd type="none" w="med" len="med"/>
          </a:ln>
          <a:effectLst/>
        </p:spPr>
      </p:cxnSp>
      <p:sp>
        <p:nvSpPr>
          <p:cNvPr id="9" name="TextBox 8"/>
          <p:cNvSpPr txBox="1"/>
          <p:nvPr/>
        </p:nvSpPr>
        <p:spPr>
          <a:xfrm>
            <a:off x="6443382" y="1092203"/>
            <a:ext cx="4800600" cy="2015936"/>
          </a:xfrm>
          <a:prstGeom prst="rect">
            <a:avLst/>
          </a:prstGeom>
          <a:noFill/>
        </p:spPr>
        <p:txBody>
          <a:bodyPr wrap="square" rtlCol="0">
            <a:spAutoFit/>
          </a:bodyPr>
          <a:lstStyle/>
          <a:p>
            <a:pPr algn="ctr"/>
            <a:r>
              <a:rPr lang="sv-SE" sz="12500" b="1">
                <a:solidFill>
                  <a:srgbClr val="EBB700"/>
                </a:solidFill>
                <a:latin typeface="Arial" charset="0"/>
                <a:ea typeface="Arial" charset="0"/>
                <a:cs typeface="Arial" charset="0"/>
              </a:rPr>
              <a:t>##%</a:t>
            </a:r>
          </a:p>
        </p:txBody>
      </p:sp>
      <p:sp>
        <p:nvSpPr>
          <p:cNvPr id="21" name="Page Number - Blue">
            <a:extLst>
              <a:ext uri="{FF2B5EF4-FFF2-40B4-BE49-F238E27FC236}">
                <a16:creationId xmlns:a16="http://schemas.microsoft.com/office/drawing/2014/main" id="{0E2EE005-FB0E-CE4C-8F64-07AF0F3C9B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a:solidFill>
                <a:srgbClr val="00338D"/>
              </a:solidFill>
            </a:endParaRPr>
          </a:p>
        </p:txBody>
      </p:sp>
      <p:sp>
        <p:nvSpPr>
          <p:cNvPr id="13" name="TextBox 12">
            <a:extLst>
              <a:ext uri="{FF2B5EF4-FFF2-40B4-BE49-F238E27FC236}">
                <a16:creationId xmlns:a16="http://schemas.microsoft.com/office/drawing/2014/main" id="{E05E00E2-EF1D-4883-9069-13343FEB00CC}"/>
              </a:ext>
            </a:extLst>
          </p:cNvPr>
          <p:cNvSpPr txBox="1"/>
          <p:nvPr/>
        </p:nvSpPr>
        <p:spPr>
          <a:xfrm>
            <a:off x="6438899" y="3384233"/>
            <a:ext cx="4800600" cy="2015936"/>
          </a:xfrm>
          <a:prstGeom prst="rect">
            <a:avLst/>
          </a:prstGeom>
          <a:noFill/>
        </p:spPr>
        <p:txBody>
          <a:bodyPr wrap="square" rtlCol="0">
            <a:spAutoFit/>
          </a:bodyPr>
          <a:lstStyle/>
          <a:p>
            <a:pPr algn="ctr"/>
            <a:r>
              <a:rPr lang="sv-SE" sz="12500" b="1">
                <a:solidFill>
                  <a:srgbClr val="EBB700"/>
                </a:solidFill>
                <a:latin typeface="Arial" charset="0"/>
                <a:ea typeface="Arial" charset="0"/>
                <a:cs typeface="Arial" charset="0"/>
              </a:rPr>
              <a:t>##%</a:t>
            </a:r>
          </a:p>
        </p:txBody>
      </p:sp>
      <p:sp>
        <p:nvSpPr>
          <p:cNvPr id="14" name="TextBox 13">
            <a:extLst>
              <a:ext uri="{FF2B5EF4-FFF2-40B4-BE49-F238E27FC236}">
                <a16:creationId xmlns:a16="http://schemas.microsoft.com/office/drawing/2014/main" id="{914AD3AC-10E7-4170-BE10-D8DA7EB2FAA3}"/>
              </a:ext>
            </a:extLst>
          </p:cNvPr>
          <p:cNvSpPr txBox="1"/>
          <p:nvPr/>
        </p:nvSpPr>
        <p:spPr>
          <a:xfrm>
            <a:off x="6092302" y="5281953"/>
            <a:ext cx="5871411" cy="384721"/>
          </a:xfrm>
          <a:prstGeom prst="rect">
            <a:avLst/>
          </a:prstGeom>
          <a:noFill/>
        </p:spPr>
        <p:txBody>
          <a:bodyPr wrap="square" rtlCol="0">
            <a:spAutoFit/>
          </a:bodyPr>
          <a:lstStyle/>
          <a:p>
            <a:pPr algn="ctr"/>
            <a:r>
              <a:rPr lang="sv-SE" sz="1900" dirty="0">
                <a:solidFill>
                  <a:srgbClr val="55565A"/>
                </a:solidFill>
                <a:latin typeface="Arial" charset="0"/>
                <a:ea typeface="Arial" charset="0"/>
                <a:cs typeface="Arial" charset="0"/>
              </a:rPr>
              <a:t>vakanta medlemsordförande i klubbar</a:t>
            </a:r>
          </a:p>
        </p:txBody>
      </p:sp>
      <p:sp>
        <p:nvSpPr>
          <p:cNvPr id="15" name="TextBox 14">
            <a:extLst>
              <a:ext uri="{FF2B5EF4-FFF2-40B4-BE49-F238E27FC236}">
                <a16:creationId xmlns:a16="http://schemas.microsoft.com/office/drawing/2014/main" id="{3ACEF402-C5D4-467A-BECF-B938C98411F1}"/>
              </a:ext>
            </a:extLst>
          </p:cNvPr>
          <p:cNvSpPr txBox="1"/>
          <p:nvPr/>
        </p:nvSpPr>
        <p:spPr>
          <a:xfrm>
            <a:off x="121756" y="4616794"/>
            <a:ext cx="5871411" cy="384721"/>
          </a:xfrm>
          <a:prstGeom prst="rect">
            <a:avLst/>
          </a:prstGeom>
          <a:noFill/>
        </p:spPr>
        <p:txBody>
          <a:bodyPr wrap="square" rtlCol="0">
            <a:spAutoFit/>
          </a:bodyPr>
          <a:lstStyle/>
          <a:p>
            <a:pPr algn="ctr"/>
            <a:r>
              <a:rPr lang="sv-SE" sz="1900">
                <a:solidFill>
                  <a:srgbClr val="55565A"/>
                </a:solidFill>
                <a:latin typeface="Arial" charset="0"/>
                <a:ea typeface="Arial" charset="0"/>
                <a:cs typeface="Arial" charset="0"/>
              </a:rPr>
              <a:t>Totalt antal lionklubbar i GAT grupp 4C och 4D</a:t>
            </a:r>
          </a:p>
        </p:txBody>
      </p:sp>
      <p:sp>
        <p:nvSpPr>
          <p:cNvPr id="10" name="TextBox 9"/>
          <p:cNvSpPr txBox="1"/>
          <p:nvPr/>
        </p:nvSpPr>
        <p:spPr>
          <a:xfrm>
            <a:off x="5993167" y="2821817"/>
            <a:ext cx="5871411" cy="384721"/>
          </a:xfrm>
          <a:prstGeom prst="rect">
            <a:avLst/>
          </a:prstGeom>
          <a:noFill/>
        </p:spPr>
        <p:txBody>
          <a:bodyPr wrap="square" rtlCol="0">
            <a:spAutoFit/>
          </a:bodyPr>
          <a:lstStyle/>
          <a:p>
            <a:pPr algn="ctr"/>
            <a:r>
              <a:rPr lang="sv-SE" sz="1900" dirty="0">
                <a:solidFill>
                  <a:srgbClr val="55565A"/>
                </a:solidFill>
                <a:latin typeface="Arial" charset="0"/>
                <a:ea typeface="Arial" charset="0"/>
                <a:cs typeface="Arial" charset="0"/>
              </a:rPr>
              <a:t>utnämnda medlemsordförande i klubbar</a:t>
            </a:r>
          </a:p>
        </p:txBody>
      </p:sp>
    </p:spTree>
    <p:extLst>
      <p:ext uri="{BB962C8B-B14F-4D97-AF65-F5344CB8AC3E}">
        <p14:creationId xmlns:p14="http://schemas.microsoft.com/office/powerpoint/2010/main" val="49698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1A186B30-9EEE-A34D-A6BE-5FB0248CD9D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pic>
        <p:nvPicPr>
          <p:cNvPr id="8" name="Picture 7">
            <a:extLst>
              <a:ext uri="{FF2B5EF4-FFF2-40B4-BE49-F238E27FC236}">
                <a16:creationId xmlns:a16="http://schemas.microsoft.com/office/drawing/2014/main" id="{835D4A39-A4FE-47ED-8F6C-1B755D181824}"/>
              </a:ext>
            </a:extLst>
          </p:cNvPr>
          <p:cNvPicPr>
            <a:picLocks noChangeAspect="1"/>
          </p:cNvPicPr>
          <p:nvPr/>
        </p:nvPicPr>
        <p:blipFill>
          <a:blip r:embed="rId3"/>
          <a:srcRect/>
          <a:stretch/>
        </p:blipFill>
        <p:spPr>
          <a:xfrm>
            <a:off x="6253896" y="1958501"/>
            <a:ext cx="5239940" cy="3492441"/>
          </a:xfrm>
          <a:prstGeom prst="rect">
            <a:avLst/>
          </a:prstGeom>
        </p:spPr>
      </p:pic>
      <p:sp>
        <p:nvSpPr>
          <p:cNvPr id="13" name="Text Placeholder 18">
            <a:extLst>
              <a:ext uri="{FF2B5EF4-FFF2-40B4-BE49-F238E27FC236}">
                <a16:creationId xmlns:a16="http://schemas.microsoft.com/office/drawing/2014/main" id="{45948853-29CE-4C91-96DF-EFAAC9A73AE1}"/>
              </a:ext>
            </a:extLst>
          </p:cNvPr>
          <p:cNvSpPr txBox="1">
            <a:spLocks/>
          </p:cNvSpPr>
          <p:nvPr/>
        </p:nvSpPr>
        <p:spPr>
          <a:xfrm>
            <a:off x="0" y="311568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6000">
                <a:solidFill>
                  <a:srgbClr val="00338D"/>
                </a:solidFill>
              </a:rPr>
              <a:t>Diskussion</a:t>
            </a:r>
          </a:p>
        </p:txBody>
      </p:sp>
      <p:sp>
        <p:nvSpPr>
          <p:cNvPr id="10" name="Text Placeholder 18">
            <a:extLst>
              <a:ext uri="{FF2B5EF4-FFF2-40B4-BE49-F238E27FC236}">
                <a16:creationId xmlns:a16="http://schemas.microsoft.com/office/drawing/2014/main" id="{DFF1D858-B0A5-16A6-A351-63DBCF7A2D4C}"/>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3000" u="none" strike="noStrike" cap="none" normalizeH="0" baseline="0" noProof="0">
                <a:ln>
                  <a:noFill/>
                </a:ln>
                <a:solidFill>
                  <a:srgbClr val="00338D"/>
                </a:solidFill>
                <a:effectLst/>
                <a:uLnTx/>
                <a:uFillTx/>
              </a:rPr>
              <a:t>Medlemsordförande</a:t>
            </a:r>
          </a:p>
        </p:txBody>
      </p:sp>
      <p:pic>
        <p:nvPicPr>
          <p:cNvPr id="15" name="Picture 14">
            <a:extLst>
              <a:ext uri="{FF2B5EF4-FFF2-40B4-BE49-F238E27FC236}">
                <a16:creationId xmlns:a16="http://schemas.microsoft.com/office/drawing/2014/main" id="{07AA7764-30D5-1F8C-C974-26F5414F554A}"/>
              </a:ext>
            </a:extLst>
          </p:cNvPr>
          <p:cNvPicPr>
            <a:picLocks noChangeAspect="1"/>
          </p:cNvPicPr>
          <p:nvPr/>
        </p:nvPicPr>
        <p:blipFill>
          <a:blip r:embed="rId4"/>
          <a:srcRect/>
          <a:stretch/>
        </p:blipFill>
        <p:spPr>
          <a:xfrm>
            <a:off x="616288" y="5698526"/>
            <a:ext cx="702199" cy="702199"/>
          </a:xfrm>
          <a:prstGeom prst="rect">
            <a:avLst/>
          </a:prstGeom>
        </p:spPr>
      </p:pic>
      <p:sp>
        <p:nvSpPr>
          <p:cNvPr id="16" name="Rectangle 15">
            <a:extLst>
              <a:ext uri="{FF2B5EF4-FFF2-40B4-BE49-F238E27FC236}">
                <a16:creationId xmlns:a16="http://schemas.microsoft.com/office/drawing/2014/main" id="{D2B9AC01-AB46-7F4E-5D5D-CA78695EC374}"/>
              </a:ext>
            </a:extLst>
          </p:cNvPr>
          <p:cNvSpPr/>
          <p:nvPr/>
        </p:nvSpPr>
        <p:spPr>
          <a:xfrm>
            <a:off x="2281027" y="3911600"/>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93317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1879600" y="3175003"/>
            <a:ext cx="7835900" cy="1752600"/>
          </a:xfrm>
        </p:spPr>
        <p:txBody>
          <a:bodyPr/>
          <a:lstStyle/>
          <a:p>
            <a:r>
              <a:rPr lang="sv-SE" sz="3300"/>
              <a:t>Vänligen kontakta oss via </a:t>
            </a:r>
          </a:p>
          <a:p>
            <a:r>
              <a:rPr lang="sv-SE" sz="3300" b="1">
                <a:solidFill>
                  <a:srgbClr val="FFC000"/>
                </a:solidFill>
              </a:rPr>
              <a:t>[Ange din kontaktinformation]</a:t>
            </a:r>
            <a:r>
              <a:rPr lang="sv-SE" sz="3300"/>
              <a:t> </a:t>
            </a:r>
          </a:p>
          <a:p>
            <a:r>
              <a:rPr lang="sv-SE" sz="3300"/>
              <a:t>om du har ytterligare frågor.</a:t>
            </a:r>
          </a:p>
        </p:txBody>
      </p:sp>
    </p:spTree>
    <p:extLst>
      <p:ext uri="{BB962C8B-B14F-4D97-AF65-F5344CB8AC3E}">
        <p14:creationId xmlns:p14="http://schemas.microsoft.com/office/powerpoint/2010/main" val="253560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3DE123AE-45F7-AD45-9A03-670F7C850085}"/>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Picture 13">
            <a:extLst>
              <a:ext uri="{FF2B5EF4-FFF2-40B4-BE49-F238E27FC236}">
                <a16:creationId xmlns:a16="http://schemas.microsoft.com/office/drawing/2014/main" id="{ABA97F3C-FB3B-BB42-84C0-9E85ABB52099}"/>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5" name="Picture 14">
            <a:extLst>
              <a:ext uri="{FF2B5EF4-FFF2-40B4-BE49-F238E27FC236}">
                <a16:creationId xmlns:a16="http://schemas.microsoft.com/office/drawing/2014/main" id="{7304098B-FD38-0249-B57F-1FE5ED74133A}"/>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4" name="Emblem - White"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255034"/>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sv-SE" sz="6000" b="1">
                <a:solidFill>
                  <a:schemeClr val="bg1"/>
                </a:solidFill>
                <a:latin typeface="Arial" panose="020B0604020202020204" pitchFamily="34" charset="0"/>
                <a:ea typeface="Helvetica Neue" charset="0"/>
                <a:cs typeface="Arial" panose="020B0604020202020204" pitchFamily="34" charset="0"/>
              </a:rPr>
              <a:t>Tack!</a:t>
            </a:r>
          </a:p>
        </p:txBody>
      </p:sp>
      <p:sp>
        <p:nvSpPr>
          <p:cNvPr id="6" name="Gold Bar"/>
          <p:cNvSpPr/>
          <p:nvPr/>
        </p:nvSpPr>
        <p:spPr>
          <a:xfrm>
            <a:off x="5379111" y="33783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777286" y="6233161"/>
            <a:ext cx="3399810" cy="338554"/>
          </a:xfrm>
          <a:prstGeom prst="rect">
            <a:avLst/>
          </a:prstGeom>
          <a:noFill/>
        </p:spPr>
        <p:txBody>
          <a:bodyPr wrap="square" rtlCol="0">
            <a:spAutoFit/>
          </a:bodyPr>
          <a:lstStyle/>
          <a:p>
            <a:r>
              <a:rPr lang="sv-SE" sz="1600" b="1" dirty="0">
                <a:solidFill>
                  <a:schemeClr val="bg1"/>
                </a:solidFill>
              </a:rPr>
              <a:t>© 2022 Lions Clubs International</a:t>
            </a:r>
          </a:p>
        </p:txBody>
      </p:sp>
      <p:sp>
        <p:nvSpPr>
          <p:cNvPr id="8" name="Date Lang Code"/>
          <p:cNvSpPr txBox="1"/>
          <p:nvPr/>
        </p:nvSpPr>
        <p:spPr>
          <a:xfrm>
            <a:off x="125542" y="6437888"/>
            <a:ext cx="1958439" cy="215444"/>
          </a:xfrm>
          <a:prstGeom prst="rect">
            <a:avLst/>
          </a:prstGeom>
          <a:noFill/>
        </p:spPr>
        <p:txBody>
          <a:bodyPr wrap="square" rtlCol="0">
            <a:spAutoFit/>
          </a:bodyPr>
          <a:lstStyle/>
          <a:p>
            <a:r>
              <a:rPr lang="sv-SE" sz="800" dirty="0">
                <a:solidFill>
                  <a:schemeClr val="bg1"/>
                </a:solidFill>
              </a:rPr>
              <a:t>MEMBERSHIP CHAIR PPT.SW     06/2022</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pic>
        <p:nvPicPr>
          <p:cNvPr id="10" name="Picture 9">
            <a:extLst>
              <a:ext uri="{FF2B5EF4-FFF2-40B4-BE49-F238E27FC236}">
                <a16:creationId xmlns:a16="http://schemas.microsoft.com/office/drawing/2014/main" id="{7BEFAC29-297A-184B-B803-5B2FB20B298C}"/>
              </a:ext>
            </a:extLst>
          </p:cNvPr>
          <p:cNvPicPr>
            <a:picLocks noChangeAspect="1"/>
          </p:cNvPicPr>
          <p:nvPr/>
        </p:nvPicPr>
        <p:blipFill>
          <a:blip r:embed="rId3"/>
          <a:srcRect/>
          <a:stretch/>
        </p:blipFill>
        <p:spPr>
          <a:xfrm>
            <a:off x="616288" y="5698526"/>
            <a:ext cx="702199" cy="702199"/>
          </a:xfrm>
          <a:prstGeom prst="rect">
            <a:avLst/>
          </a:prstGeom>
        </p:spPr>
      </p:pic>
      <p:sp>
        <p:nvSpPr>
          <p:cNvPr id="9" name="Rectangle 8">
            <a:extLst>
              <a:ext uri="{FF2B5EF4-FFF2-40B4-BE49-F238E27FC236}">
                <a16:creationId xmlns:a16="http://schemas.microsoft.com/office/drawing/2014/main" id="{EFD82CCD-8BE4-4712-8692-2F42D58F9EAE}"/>
              </a:ext>
            </a:extLst>
          </p:cNvPr>
          <p:cNvSpPr/>
          <p:nvPr/>
        </p:nvSpPr>
        <p:spPr>
          <a:xfrm>
            <a:off x="616288" y="673197"/>
            <a:ext cx="10384347" cy="553998"/>
          </a:xfrm>
          <a:prstGeom prst="rect">
            <a:avLst/>
          </a:prstGeom>
        </p:spPr>
        <p:txBody>
          <a:bodyPr wrap="square">
            <a:spAutoFit/>
          </a:bodyPr>
          <a:lstStyle/>
          <a:p>
            <a:r>
              <a:rPr lang="sv-SE" sz="3000" b="1">
                <a:solidFill>
                  <a:srgbClr val="00338D"/>
                </a:solidFill>
                <a:latin typeface="Arial" panose="020B0604020202020204" pitchFamily="34" charset="0"/>
                <a:cs typeface="Arial" panose="020B0604020202020204" pitchFamily="34" charset="0"/>
              </a:rPr>
              <a:t>Fördelar med att ha en medlemsordförande i klubben</a:t>
            </a:r>
          </a:p>
        </p:txBody>
      </p:sp>
      <p:sp>
        <p:nvSpPr>
          <p:cNvPr id="11" name="TextBox 10">
            <a:extLst>
              <a:ext uri="{FF2B5EF4-FFF2-40B4-BE49-F238E27FC236}">
                <a16:creationId xmlns:a16="http://schemas.microsoft.com/office/drawing/2014/main" id="{91C207AA-140B-40FA-A28B-2F9AB3ADEF14}"/>
              </a:ext>
            </a:extLst>
          </p:cNvPr>
          <p:cNvSpPr txBox="1"/>
          <p:nvPr/>
        </p:nvSpPr>
        <p:spPr>
          <a:xfrm>
            <a:off x="792126" y="1682767"/>
            <a:ext cx="5806647" cy="5062924"/>
          </a:xfrm>
          <a:prstGeom prst="rect">
            <a:avLst/>
          </a:prstGeom>
          <a:noFill/>
        </p:spPr>
        <p:txBody>
          <a:bodyPr wrap="square" rtlCol="0">
            <a:spAutoFit/>
          </a:bodyPr>
          <a:lstStyle/>
          <a:p>
            <a:pPr marL="514350" indent="-514350" fontAlgn="base">
              <a:spcBef>
                <a:spcPct val="0"/>
              </a:spcBef>
              <a:spcAft>
                <a:spcPct val="0"/>
              </a:spcAft>
              <a:buFont typeface="+mj-lt"/>
              <a:buAutoNum type="arabicPeriod"/>
            </a:pPr>
            <a:r>
              <a:rPr lang="sv-SE"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Sammanställer en plan för medlemstillväxt</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sv-SE"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Säkerställer att medlemmarna får god information</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sv-SE"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Marknadsför klubben i samband med hjälpinsatser och evenemang i samhället i samarbete med andra tjänstemän i klubben</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sv-SE"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Identifierar möjligheter att rekrytera nya medlemmar och bjuder in dem att bli medlemmar i klubben</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sv-SE"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Förbättrar klubbens synlighet, engagemang, påverkan i samhället och användande av program som ökar medlemmarnas tillfredsställelse</a:t>
            </a:r>
          </a:p>
        </p:txBody>
      </p:sp>
      <p:pic>
        <p:nvPicPr>
          <p:cNvPr id="3" name="Picture 2">
            <a:extLst>
              <a:ext uri="{FF2B5EF4-FFF2-40B4-BE49-F238E27FC236}">
                <a16:creationId xmlns:a16="http://schemas.microsoft.com/office/drawing/2014/main" id="{AC3CC86F-7F9C-4C9E-89F2-6D389BAB0E18}"/>
              </a:ext>
            </a:extLst>
          </p:cNvPr>
          <p:cNvPicPr>
            <a:picLocks noChangeAspect="1"/>
          </p:cNvPicPr>
          <p:nvPr/>
        </p:nvPicPr>
        <p:blipFill>
          <a:blip r:embed="rId4"/>
          <a:stretch>
            <a:fillRect/>
          </a:stretch>
        </p:blipFill>
        <p:spPr>
          <a:xfrm>
            <a:off x="6788936" y="1738369"/>
            <a:ext cx="4690975" cy="3128890"/>
          </a:xfrm>
          <a:prstGeom prst="rect">
            <a:avLst/>
          </a:prstGeom>
        </p:spPr>
      </p:pic>
      <p:sp>
        <p:nvSpPr>
          <p:cNvPr id="12" name="Rectangle 11">
            <a:extLst>
              <a:ext uri="{FF2B5EF4-FFF2-40B4-BE49-F238E27FC236}">
                <a16:creationId xmlns:a16="http://schemas.microsoft.com/office/drawing/2014/main" id="{8229E145-CD7E-9EB8-932D-09C0A583C4B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2473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967ECB-F462-46C4-8FC1-43F24B3E687D}"/>
              </a:ext>
            </a:extLst>
          </p:cNvPr>
          <p:cNvPicPr>
            <a:picLocks noChangeAspect="1"/>
          </p:cNvPicPr>
          <p:nvPr/>
        </p:nvPicPr>
        <p:blipFill>
          <a:blip r:embed="rId3"/>
          <a:stretch>
            <a:fillRect/>
          </a:stretch>
        </p:blipFill>
        <p:spPr>
          <a:xfrm>
            <a:off x="0" y="0"/>
            <a:ext cx="12192000" cy="6857999"/>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10" name="Overlay">
            <a:extLst>
              <a:ext uri="{FF2B5EF4-FFF2-40B4-BE49-F238E27FC236}">
                <a16:creationId xmlns:a16="http://schemas.microsoft.com/office/drawing/2014/main" id="{6D44972E-3941-CAED-2845-267AB7CA1BF8}"/>
              </a:ext>
            </a:extLst>
          </p:cNvPr>
          <p:cNvSpPr/>
          <p:nvPr/>
        </p:nvSpPr>
        <p:spPr>
          <a:xfrm>
            <a:off x="16933"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B302187-9CA7-8D43-BA0A-B93259139B6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4000" u="none" strike="noStrike" cap="none" normalizeH="0" baseline="0" noProof="0">
                <a:ln>
                  <a:noFill/>
                </a:ln>
                <a:solidFill>
                  <a:schemeClr val="bg1"/>
                </a:solidFill>
                <a:effectLst/>
                <a:uLnTx/>
                <a:uFillTx/>
              </a:rPr>
              <a:t>Första intryck och behållande av medlemmar</a:t>
            </a:r>
          </a:p>
        </p:txBody>
      </p:sp>
      <p:sp>
        <p:nvSpPr>
          <p:cNvPr id="11" name="Rectangle 10">
            <a:extLst>
              <a:ext uri="{FF2B5EF4-FFF2-40B4-BE49-F238E27FC236}">
                <a16:creationId xmlns:a16="http://schemas.microsoft.com/office/drawing/2014/main" id="{FC6C96E9-5F84-BB73-C1E8-5F51CFD7FD03}"/>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2" name="Page Number - Blue">
            <a:extLst>
              <a:ext uri="{FF2B5EF4-FFF2-40B4-BE49-F238E27FC236}">
                <a16:creationId xmlns:a16="http://schemas.microsoft.com/office/drawing/2014/main" id="{58585EA3-1F78-76B0-1A45-48E20D1AEC4F}"/>
              </a:ext>
            </a:extLst>
          </p:cNvPr>
          <p:cNvSpPr txBox="1">
            <a:spLocks noChangeArrowheads="1"/>
          </p:cNvSpPr>
          <p:nvPr/>
        </p:nvSpPr>
        <p:spPr bwMode="auto">
          <a:xfrm>
            <a:off x="11520226" y="638379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chemeClr val="bg1"/>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schemeClr val="bg1"/>
              </a:solidFill>
              <a:effectLst/>
              <a:uLnTx/>
              <a:uFillTx/>
              <a:latin typeface="Arial" charset="0"/>
              <a:ea typeface="ヒラギノ角ゴ Pro W3" charset="0"/>
            </a:endParaRPr>
          </a:p>
        </p:txBody>
      </p:sp>
    </p:spTree>
    <p:extLst>
      <p:ext uri="{BB962C8B-B14F-4D97-AF65-F5344CB8AC3E}">
        <p14:creationId xmlns:p14="http://schemas.microsoft.com/office/powerpoint/2010/main" val="262431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alpha val="44000"/>
                  </a:prstClr>
                </a:solidFill>
                <a:effectLst/>
                <a:uLnTx/>
                <a:uFillTx/>
                <a:latin typeface="Calibri" panose="020F0502020204030204"/>
                <a:ea typeface="+mn-ea"/>
                <a:cs typeface="+mn-cs"/>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4" name="TextBox 3">
            <a:extLst>
              <a:ext uri="{FF2B5EF4-FFF2-40B4-BE49-F238E27FC236}">
                <a16:creationId xmlns:a16="http://schemas.microsoft.com/office/drawing/2014/main" id="{3F323634-9FCC-4FCA-84AF-44CA63661321}"/>
              </a:ext>
            </a:extLst>
          </p:cNvPr>
          <p:cNvSpPr txBox="1"/>
          <p:nvPr/>
        </p:nvSpPr>
        <p:spPr>
          <a:xfrm>
            <a:off x="2402958" y="6019048"/>
            <a:ext cx="9116772"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Du finner dessa resurser på webbplatsen </a:t>
            </a:r>
            <a:r>
              <a:rPr kumimoji="0" lang="sv-SE"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rPr>
              <a:t>http://lionsclubs.org/sv/membershipchair</a:t>
            </a:r>
            <a:r>
              <a:rPr kumimoji="0" lang="sv-SE"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B42A4A2-9406-4FA0-B4E4-C9D0CB797771}"/>
              </a:ext>
            </a:extLst>
          </p:cNvPr>
          <p:cNvSpPr txBox="1"/>
          <p:nvPr/>
        </p:nvSpPr>
        <p:spPr>
          <a:xfrm>
            <a:off x="2541744" y="965878"/>
            <a:ext cx="5213925"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900" b="1"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Steg 1: Definiera medlemmarnas</a:t>
            </a:r>
            <a:r>
              <a:rPr lang="sv-SE" sz="1900" b="1">
                <a:solidFill>
                  <a:prstClr val="black"/>
                </a:solidFill>
                <a:latin typeface="Arial" panose="020B0604020202020204" pitchFamily="34" charset="0"/>
                <a:cs typeface="Arial" panose="020B0604020202020204" pitchFamily="34" charset="0"/>
              </a:rPr>
              <a:t> tillfredsställelse i er klubb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90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Lär av andra medlemmar!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900" b="1"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Steg 2: Skapa er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90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Lösa konflikt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90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Gör ingen skillnad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90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Känner ingen gemenskap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900" b="1"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Steg 3: Genomför och följ upp planen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90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Kommunicera ut er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90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Hantera motstånd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90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Fortlöpande genomförande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900" b="1"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Resurser i vägledningen: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900">
                <a:solidFill>
                  <a:prstClr val="black"/>
                </a:solidFill>
                <a:latin typeface="Arial" panose="020B0604020202020204" pitchFamily="34" charset="0"/>
                <a:cs typeface="Arial" panose="020B0604020202020204" pitchFamily="34" charset="0"/>
              </a:rPr>
              <a:t>Frågeformulär för </a:t>
            </a:r>
            <a:r>
              <a:rPr kumimoji="0" lang="sv-SE" sz="190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nya medlemmar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900">
                <a:solidFill>
                  <a:prstClr val="black"/>
                </a:solidFill>
                <a:latin typeface="Arial" panose="020B0604020202020204" pitchFamily="34" charset="0"/>
                <a:cs typeface="Arial" panose="020B0604020202020204" pitchFamily="34" charset="0"/>
              </a:rPr>
              <a:t>Frågeformulär för tidigare medlemmar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900" u="none" strike="noStrike" cap="none" normalizeH="0" baseline="0" noProof="0">
                <a:ln>
                  <a:noFill/>
                </a:ln>
                <a:solidFill>
                  <a:prstClr val="black"/>
                </a:solidFill>
                <a:effectLst/>
                <a:uLnTx/>
                <a:uFillTx/>
                <a:latin typeface="Arial" panose="020B0604020202020204" pitchFamily="34" charset="0"/>
                <a:cs typeface="Arial" panose="020B0604020202020204" pitchFamily="34" charset="0"/>
              </a:rPr>
              <a:t>Mall för handlingsplan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E27A3D8-DEB5-4684-9D66-37C5742DEB0E}"/>
              </a:ext>
            </a:extLst>
          </p:cNvPr>
          <p:cNvPicPr>
            <a:picLocks noChangeAspect="1"/>
          </p:cNvPicPr>
          <p:nvPr/>
        </p:nvPicPr>
        <p:blipFill>
          <a:blip r:embed="rId4"/>
          <a:stretch>
            <a:fillRect/>
          </a:stretch>
        </p:blipFill>
        <p:spPr>
          <a:xfrm>
            <a:off x="7920790" y="988593"/>
            <a:ext cx="3774439" cy="4872789"/>
          </a:xfrm>
          <a:prstGeom prst="rect">
            <a:avLst/>
          </a:prstGeom>
        </p:spPr>
      </p:pic>
      <p:sp>
        <p:nvSpPr>
          <p:cNvPr id="14" name="Headline">
            <a:extLst>
              <a:ext uri="{FF2B5EF4-FFF2-40B4-BE49-F238E27FC236}">
                <a16:creationId xmlns:a16="http://schemas.microsoft.com/office/drawing/2014/main" id="{E17E5898-9DAB-4020-80C6-DD9F5A14055A}"/>
              </a:ext>
            </a:extLst>
          </p:cNvPr>
          <p:cNvSpPr txBox="1">
            <a:spLocks/>
          </p:cNvSpPr>
          <p:nvPr/>
        </p:nvSpPr>
        <p:spPr>
          <a:xfrm>
            <a:off x="271130" y="366727"/>
            <a:ext cx="1897639" cy="965362"/>
          </a:xfrm>
          <a:prstGeom prst="rect">
            <a:avLst/>
          </a:prstGeom>
          <a:noFill/>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sv-SE" sz="2400" u="none" strike="noStrike" cap="none" normalizeH="0" baseline="0" noProof="0" dirty="0">
                <a:ln>
                  <a:noFill/>
                </a:ln>
                <a:solidFill>
                  <a:srgbClr val="FFC000"/>
                </a:solidFill>
                <a:effectLst/>
                <a:uLnTx/>
                <a:uFillTx/>
                <a:latin typeface="Arial" panose="020B0604020202020204" pitchFamily="34" charset="0"/>
                <a:cs typeface="Arial" panose="020B0604020202020204" pitchFamily="34" charset="0"/>
              </a:rPr>
              <a:t>Behållande av medlemmar</a:t>
            </a:r>
          </a:p>
        </p:txBody>
      </p:sp>
    </p:spTree>
    <p:extLst>
      <p:ext uri="{BB962C8B-B14F-4D97-AF65-F5344CB8AC3E}">
        <p14:creationId xmlns:p14="http://schemas.microsoft.com/office/powerpoint/2010/main" val="315798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6" name="Overlay">
            <a:extLst>
              <a:ext uri="{FF2B5EF4-FFF2-40B4-BE49-F238E27FC236}">
                <a16:creationId xmlns:a16="http://schemas.microsoft.com/office/drawing/2014/main" id="{D86DA45A-CED1-EE1E-8EA4-4DDD6ADBD6C3}"/>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Headline">
            <a:extLst>
              <a:ext uri="{FF2B5EF4-FFF2-40B4-BE49-F238E27FC236}">
                <a16:creationId xmlns:a16="http://schemas.microsoft.com/office/drawing/2014/main" id="{CFD49E0D-E6D2-65AF-9A18-0B862EA9B099}"/>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4000" u="none" strike="noStrike" cap="none" normalizeH="0" baseline="0" noProof="0">
                <a:ln>
                  <a:noFill/>
                </a:ln>
                <a:solidFill>
                  <a:schemeClr val="bg1"/>
                </a:solidFill>
                <a:effectLst/>
                <a:uLnTx/>
                <a:uFillTx/>
              </a:rPr>
              <a:t>Intagningsceremoni och information</a:t>
            </a:r>
          </a:p>
        </p:txBody>
      </p:sp>
      <p:sp>
        <p:nvSpPr>
          <p:cNvPr id="10" name="Rectangle 9">
            <a:extLst>
              <a:ext uri="{FF2B5EF4-FFF2-40B4-BE49-F238E27FC236}">
                <a16:creationId xmlns:a16="http://schemas.microsoft.com/office/drawing/2014/main" id="{675D9730-4770-C0F7-7148-2D0B263CA8D6}"/>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9841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alpha val="44000"/>
                  </a:prstClr>
                </a:solidFill>
                <a:effectLst/>
                <a:uLnTx/>
                <a:uFillTx/>
                <a:latin typeface="Calibri" panose="020F0502020204030204"/>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11667"/>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39" name="TextBox 138"/>
          <p:cNvSpPr txBox="1"/>
          <p:nvPr/>
        </p:nvSpPr>
        <p:spPr>
          <a:xfrm>
            <a:off x="685800" y="1257244"/>
            <a:ext cx="88506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cap="none" normalizeH="0" baseline="0" noProof="0" dirty="0">
                <a:ln>
                  <a:noFill/>
                </a:ln>
                <a:solidFill>
                  <a:prstClr val="black"/>
                </a:solidFill>
                <a:effectLst/>
                <a:uLnTx/>
                <a:uFillTx/>
                <a:latin typeface="Arial" charset="0"/>
                <a:ea typeface="Arial" charset="0"/>
                <a:cs typeface="Arial" charset="0"/>
              </a:rPr>
              <a:t>Att informera och engagera nya medlemmar bör ske på ett väl genomtänkt och planerat sätt. Använd verktygen nedan för att säkerställa framgång.</a:t>
            </a:r>
          </a:p>
        </p:txBody>
      </p:sp>
      <p:sp>
        <p:nvSpPr>
          <p:cNvPr id="140" name="TextBox 139"/>
          <p:cNvSpPr txBox="1"/>
          <p:nvPr/>
        </p:nvSpPr>
        <p:spPr>
          <a:xfrm>
            <a:off x="935666" y="2363183"/>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900" b="1" dirty="0">
                <a:solidFill>
                  <a:srgbClr val="00338D"/>
                </a:solidFill>
                <a:latin typeface="Arial" charset="0"/>
                <a:ea typeface="Arial" charset="0"/>
                <a:cs typeface="Arial" charset="0"/>
              </a:rPr>
              <a:t>Frågeformulär för nya medlemmar</a:t>
            </a:r>
          </a:p>
        </p:txBody>
      </p:sp>
      <p:sp>
        <p:nvSpPr>
          <p:cNvPr id="141" name="TextBox 140"/>
          <p:cNvSpPr txBox="1"/>
          <p:nvPr/>
        </p:nvSpPr>
        <p:spPr>
          <a:xfrm>
            <a:off x="961610" y="3270570"/>
            <a:ext cx="6704464"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900" b="1" dirty="0">
                <a:solidFill>
                  <a:srgbClr val="00338D"/>
                </a:solidFill>
                <a:latin typeface="Arial" charset="0"/>
                <a:ea typeface="Arial" charset="0"/>
                <a:cs typeface="Arial" charset="0"/>
              </a:rPr>
              <a:t>Vägledning om intagningsceremoni för nya medlemmar</a:t>
            </a:r>
          </a:p>
        </p:txBody>
      </p:sp>
      <p:sp>
        <p:nvSpPr>
          <p:cNvPr id="147" name="TextBox 146"/>
          <p:cNvSpPr txBox="1"/>
          <p:nvPr/>
        </p:nvSpPr>
        <p:spPr>
          <a:xfrm>
            <a:off x="953704" y="2701224"/>
            <a:ext cx="73769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cap="none" normalizeH="0" baseline="0" noProof="0" dirty="0">
                <a:ln>
                  <a:noFill/>
                </a:ln>
                <a:solidFill>
                  <a:srgbClr val="55565A"/>
                </a:solidFill>
                <a:effectLst/>
                <a:uLnTx/>
                <a:uFillTx/>
                <a:latin typeface="Arial" charset="0"/>
                <a:ea typeface="Arial" charset="0"/>
                <a:cs typeface="Arial" charset="0"/>
              </a:rPr>
              <a:t>Den finner du i vägledningen </a:t>
            </a:r>
            <a:r>
              <a:rPr kumimoji="0" lang="sv-SE" sz="1600" b="1" i="1" u="none" strike="noStrike" cap="none" normalizeH="0" baseline="0" noProof="0" dirty="0">
                <a:ln>
                  <a:noFill/>
                </a:ln>
                <a:solidFill>
                  <a:srgbClr val="55565A"/>
                </a:solidFill>
                <a:effectLst/>
                <a:uLnTx/>
                <a:uFillTx/>
                <a:latin typeface="Arial" charset="0"/>
                <a:ea typeface="Arial" charset="0"/>
                <a:cs typeface="Arial" charset="0"/>
              </a:rPr>
              <a:t>Bara fråga!</a:t>
            </a:r>
            <a:r>
              <a:rPr kumimoji="0" lang="sv-SE" sz="1600" b="0" i="0" u="none" strike="noStrike" cap="none" normalizeH="0" baseline="0" noProof="0" dirty="0">
                <a:ln>
                  <a:noFill/>
                </a:ln>
                <a:solidFill>
                  <a:srgbClr val="55565A"/>
                </a:solidFill>
                <a:effectLst/>
                <a:uLnTx/>
                <a:uFillTx/>
                <a:latin typeface="Arial" charset="0"/>
                <a:ea typeface="Arial" charset="0"/>
                <a:cs typeface="Arial" charset="0"/>
              </a:rPr>
              <a:t> och kan användas för att förstå vad medlemmarna önskar uppleva och vad som är berikande för dem.</a:t>
            </a:r>
          </a:p>
        </p:txBody>
      </p:sp>
      <p:sp>
        <p:nvSpPr>
          <p:cNvPr id="29" name="TextBox 28"/>
          <p:cNvSpPr txBox="1"/>
          <p:nvPr/>
        </p:nvSpPr>
        <p:spPr>
          <a:xfrm>
            <a:off x="961610" y="3787804"/>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900" b="1">
                <a:solidFill>
                  <a:srgbClr val="00338D"/>
                </a:solidFill>
                <a:latin typeface="Arial" charset="0"/>
                <a:ea typeface="Arial" charset="0"/>
                <a:cs typeface="Arial" charset="0"/>
              </a:rPr>
              <a:t>Resurser vid information för nya medlemmar</a:t>
            </a:r>
          </a:p>
        </p:txBody>
      </p:sp>
      <p:sp>
        <p:nvSpPr>
          <p:cNvPr id="30" name="TextBox 29"/>
          <p:cNvSpPr txBox="1"/>
          <p:nvPr/>
        </p:nvSpPr>
        <p:spPr>
          <a:xfrm>
            <a:off x="1136624" y="4238713"/>
            <a:ext cx="570989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cap="none" normalizeH="0" baseline="0" noProof="0">
                <a:ln>
                  <a:noFill/>
                </a:ln>
                <a:solidFill>
                  <a:srgbClr val="55565A"/>
                </a:solidFill>
                <a:effectLst/>
                <a:uLnTx/>
                <a:uFillTx/>
                <a:latin typeface="Arial" charset="0"/>
                <a:ea typeface="Arial" charset="0"/>
                <a:cs typeface="Arial" charset="0"/>
              </a:rPr>
              <a:t>Instruktörens vägledning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cap="none" normalizeH="0" baseline="0" noProof="0">
                <a:ln>
                  <a:noFill/>
                </a:ln>
                <a:solidFill>
                  <a:srgbClr val="55565A"/>
                </a:solidFill>
                <a:effectLst/>
                <a:uLnTx/>
                <a:uFillTx/>
                <a:latin typeface="Arial" charset="0"/>
                <a:ea typeface="Arial" charset="0"/>
                <a:cs typeface="Arial" charset="0"/>
              </a:rPr>
              <a:t>Deltagarhandbok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600" b="0" i="0" u="none" strike="noStrike" cap="none" normalizeH="0" baseline="0" noProof="0">
                <a:ln>
                  <a:noFill/>
                </a:ln>
                <a:solidFill>
                  <a:srgbClr val="55565A"/>
                </a:solidFill>
                <a:effectLst/>
                <a:uLnTx/>
                <a:uFillTx/>
                <a:latin typeface="Arial" charset="0"/>
                <a:ea typeface="Arial" charset="0"/>
                <a:cs typeface="Arial" charset="0"/>
              </a:rPr>
              <a:t>PowerPoint</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sv-SE" sz="3000">
                <a:solidFill>
                  <a:srgbClr val="00338D"/>
                </a:solidFill>
              </a:rPr>
              <a:t>Information för nya medlemmar</a:t>
            </a:r>
          </a:p>
        </p:txBody>
      </p:sp>
      <p:sp>
        <p:nvSpPr>
          <p:cNvPr id="35" name="TextBox 34">
            <a:extLst>
              <a:ext uri="{FF2B5EF4-FFF2-40B4-BE49-F238E27FC236}">
                <a16:creationId xmlns:a16="http://schemas.microsoft.com/office/drawing/2014/main" id="{DA0089E0-5E2D-4802-A64C-8ED03F8C5041}"/>
              </a:ext>
            </a:extLst>
          </p:cNvPr>
          <p:cNvSpPr txBox="1"/>
          <p:nvPr/>
        </p:nvSpPr>
        <p:spPr>
          <a:xfrm>
            <a:off x="969516" y="5113426"/>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900" b="1" i="0" u="none" strike="noStrike" cap="none" normalizeH="0" baseline="0" noProof="0">
                <a:ln>
                  <a:noFill/>
                </a:ln>
                <a:solidFill>
                  <a:srgbClr val="00338D"/>
                </a:solidFill>
                <a:effectLst/>
                <a:uLnTx/>
                <a:uFillTx/>
                <a:latin typeface="Arial" charset="0"/>
                <a:ea typeface="Arial" charset="0"/>
                <a:cs typeface="Arial" charset="0"/>
              </a:rPr>
              <a:t>Mentorprogram</a:t>
            </a:r>
          </a:p>
        </p:txBody>
      </p:sp>
      <p:sp>
        <p:nvSpPr>
          <p:cNvPr id="37" name="TextBox 36">
            <a:extLst>
              <a:ext uri="{FF2B5EF4-FFF2-40B4-BE49-F238E27FC236}">
                <a16:creationId xmlns:a16="http://schemas.microsoft.com/office/drawing/2014/main" id="{C303ABAD-F3C8-4B4A-B64F-81B2EEB95AA9}"/>
              </a:ext>
            </a:extLst>
          </p:cNvPr>
          <p:cNvSpPr txBox="1"/>
          <p:nvPr/>
        </p:nvSpPr>
        <p:spPr>
          <a:xfrm>
            <a:off x="961610" y="5613957"/>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900" b="1">
                <a:solidFill>
                  <a:srgbClr val="00338D"/>
                </a:solidFill>
                <a:latin typeface="Arial" charset="0"/>
                <a:ea typeface="Arial" charset="0"/>
                <a:cs typeface="Arial" charset="0"/>
              </a:rPr>
              <a:t>Mejl till nya medlemmar</a:t>
            </a:r>
          </a:p>
        </p:txBody>
      </p:sp>
      <p:sp>
        <p:nvSpPr>
          <p:cNvPr id="53" name="TextBox 52">
            <a:extLst>
              <a:ext uri="{FF2B5EF4-FFF2-40B4-BE49-F238E27FC236}">
                <a16:creationId xmlns:a16="http://schemas.microsoft.com/office/drawing/2014/main" id="{A28C63BB-5F4A-4DDF-9D66-7D7EDD1CC86B}"/>
              </a:ext>
            </a:extLst>
          </p:cNvPr>
          <p:cNvSpPr txBox="1"/>
          <p:nvPr/>
        </p:nvSpPr>
        <p:spPr>
          <a:xfrm>
            <a:off x="969516" y="6163020"/>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900" b="0" i="0" u="none" strike="noStrike" cap="none" normalizeH="0" baseline="0" noProof="0">
                <a:ln>
                  <a:noFill/>
                </a:ln>
                <a:solidFill>
                  <a:prstClr val="black"/>
                </a:solidFill>
                <a:effectLst/>
                <a:uLnTx/>
                <a:uFillTx/>
                <a:latin typeface="Calibri" panose="020F0502020204030204"/>
                <a:ea typeface="+mn-ea"/>
                <a:cs typeface="+mn-cs"/>
              </a:rPr>
              <a:t>Du finner dessa resurser på webbplatsen </a:t>
            </a:r>
            <a:r>
              <a:rPr kumimoji="0" lang="sv-SE" sz="1900" b="0" i="0" u="none" strike="noStrike" cap="none" normalizeH="0" baseline="0" noProof="0">
                <a:ln>
                  <a:noFill/>
                </a:ln>
                <a:solidFill>
                  <a:prstClr val="black"/>
                </a:solidFill>
                <a:effectLst/>
                <a:uLnTx/>
                <a:uFillTx/>
                <a:latin typeface="Calibri" panose="020F0502020204030204"/>
                <a:ea typeface="+mn-ea"/>
                <a:cs typeface="+mn-cs"/>
                <a:hlinkClick r:id="rId3"/>
              </a:rPr>
              <a:t>http://lionsclubs.org/sv/membershipchair</a:t>
            </a:r>
            <a:r>
              <a:rPr kumimoji="0" lang="sv-SE" sz="1900" b="0" i="0" u="none" strike="noStrike" cap="none" normalizeH="0" baseline="0" noProof="0">
                <a:ln>
                  <a:noFill/>
                </a:ln>
                <a:solidFill>
                  <a:prstClr val="black"/>
                </a:solidFill>
                <a:effectLst/>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7A7EA1FB-A0F0-002E-4B7B-3229DD0C6011}"/>
              </a:ext>
            </a:extLst>
          </p:cNvPr>
          <p:cNvPicPr>
            <a:picLocks noChangeAspect="1"/>
          </p:cNvPicPr>
          <p:nvPr/>
        </p:nvPicPr>
        <p:blipFill>
          <a:blip r:embed="rId4"/>
          <a:srcRect/>
          <a:stretch/>
        </p:blipFill>
        <p:spPr>
          <a:xfrm>
            <a:off x="10053000" y="599095"/>
            <a:ext cx="702199" cy="702199"/>
          </a:xfrm>
          <a:prstGeom prst="rect">
            <a:avLst/>
          </a:prstGeom>
        </p:spPr>
      </p:pic>
    </p:spTree>
    <p:extLst>
      <p:ext uri="{BB962C8B-B14F-4D97-AF65-F5344CB8AC3E}">
        <p14:creationId xmlns:p14="http://schemas.microsoft.com/office/powerpoint/2010/main" val="236819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Overlay">
            <a:extLst>
              <a:ext uri="{FF2B5EF4-FFF2-40B4-BE49-F238E27FC236}">
                <a16:creationId xmlns:a16="http://schemas.microsoft.com/office/drawing/2014/main" id="{6FA0D1F0-F215-19FE-88B5-0A87ABE5FA66}"/>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BD4446A9-7334-2CC3-281B-F74596C1A19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4000" u="none" strike="noStrike" cap="none" normalizeH="0" baseline="0" noProof="0">
                <a:ln>
                  <a:noFill/>
                </a:ln>
                <a:solidFill>
                  <a:schemeClr val="bg1"/>
                </a:solidFill>
                <a:effectLst/>
                <a:uLnTx/>
                <a:uFillTx/>
              </a:rPr>
              <a:t>Medlemsordförandens verktygslåda</a:t>
            </a:r>
          </a:p>
        </p:txBody>
      </p:sp>
      <p:sp>
        <p:nvSpPr>
          <p:cNvPr id="6" name="Rectangle 5">
            <a:extLst>
              <a:ext uri="{FF2B5EF4-FFF2-40B4-BE49-F238E27FC236}">
                <a16:creationId xmlns:a16="http://schemas.microsoft.com/office/drawing/2014/main" id="{FEC9D1DE-BA22-F26B-EEAE-F544AF6606B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Page Number - Blue">
            <a:extLst>
              <a:ext uri="{FF2B5EF4-FFF2-40B4-BE49-F238E27FC236}">
                <a16:creationId xmlns:a16="http://schemas.microsoft.com/office/drawing/2014/main" id="{E17CCE74-843F-644E-47EE-04A7656688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196483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1F10644C-7EA6-D111-AB0C-25886D4AE8D3}"/>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A0E551C7-6490-C99E-6B53-0FCCE3AA73A0}"/>
              </a:ext>
            </a:extLst>
          </p:cNvPr>
          <p:cNvSpPr txBox="1">
            <a:spLocks/>
          </p:cNvSpPr>
          <p:nvPr/>
        </p:nvSpPr>
        <p:spPr>
          <a:xfrm>
            <a:off x="728135" y="698501"/>
            <a:ext cx="8686801"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000">
                <a:solidFill>
                  <a:schemeClr val="bg1"/>
                </a:solidFill>
                <a:latin typeface="Arial" panose="020B0604020202020204" pitchFamily="34" charset="0"/>
                <a:cs typeface="Arial" panose="020B0604020202020204" pitchFamily="34" charset="0"/>
              </a:rPr>
              <a:t>Viktiga resurser för medlemsordförande</a:t>
            </a:r>
          </a:p>
        </p:txBody>
      </p:sp>
      <p:sp>
        <p:nvSpPr>
          <p:cNvPr id="4" name="Body Copy 1">
            <a:extLst>
              <a:ext uri="{FF2B5EF4-FFF2-40B4-BE49-F238E27FC236}">
                <a16:creationId xmlns:a16="http://schemas.microsoft.com/office/drawing/2014/main" id="{6F4AAE22-0525-EDB0-366C-B8CE2ED353AF}"/>
              </a:ext>
            </a:extLst>
          </p:cNvPr>
          <p:cNvSpPr txBox="1">
            <a:spLocks/>
          </p:cNvSpPr>
          <p:nvPr/>
        </p:nvSpPr>
        <p:spPr>
          <a:xfrm>
            <a:off x="838200"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sv-SE" sz="1600">
                <a:solidFill>
                  <a:schemeClr val="bg1"/>
                </a:solidFill>
                <a:ea typeface="Arial Hebrew Scholar" charset="-79"/>
              </a:rPr>
              <a:t>Förstår din roll och ditt ansvar</a:t>
            </a:r>
          </a:p>
        </p:txBody>
      </p:sp>
      <p:sp>
        <p:nvSpPr>
          <p:cNvPr id="6" name="Body Copy 1">
            <a:extLst>
              <a:ext uri="{FF2B5EF4-FFF2-40B4-BE49-F238E27FC236}">
                <a16:creationId xmlns:a16="http://schemas.microsoft.com/office/drawing/2014/main" id="{AA9DB498-26DE-426E-29D1-D3A9E002DDF9}"/>
              </a:ext>
            </a:extLst>
          </p:cNvPr>
          <p:cNvSpPr txBox="1">
            <a:spLocks/>
          </p:cNvSpPr>
          <p:nvPr/>
        </p:nvSpPr>
        <p:spPr>
          <a:xfrm>
            <a:off x="3939887"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sv-SE" sz="1600">
                <a:solidFill>
                  <a:schemeClr val="bg1"/>
                </a:solidFill>
                <a:ea typeface="Arial Hebrew Scholar" charset="-79"/>
              </a:rPr>
              <a:t>Hjälper dig att stödja medlemmarna, både nuvarande och nya</a:t>
            </a:r>
          </a:p>
          <a:p>
            <a:pPr marL="342900" indent="-342900">
              <a:buFont typeface="Arial" panose="020B0604020202020204" pitchFamily="34" charset="0"/>
              <a:buChar char="•"/>
            </a:pPr>
            <a:r>
              <a:rPr lang="sv-SE" sz="1600">
                <a:solidFill>
                  <a:schemeClr val="bg1"/>
                </a:solidFill>
                <a:ea typeface="Arial Hebrew Scholar" charset="-79"/>
              </a:rPr>
              <a:t>Säkerställer att medlemmarna har meningsfulla och berikande upplevelser i klubben som påverkar</a:t>
            </a:r>
          </a:p>
        </p:txBody>
      </p:sp>
      <p:sp>
        <p:nvSpPr>
          <p:cNvPr id="7" name="Body Copy 1">
            <a:extLst>
              <a:ext uri="{FF2B5EF4-FFF2-40B4-BE49-F238E27FC236}">
                <a16:creationId xmlns:a16="http://schemas.microsoft.com/office/drawing/2014/main" id="{595DF607-60CA-9D80-D695-41DD9FC4CDE5}"/>
              </a:ext>
            </a:extLst>
          </p:cNvPr>
          <p:cNvSpPr txBox="1">
            <a:spLocks/>
          </p:cNvSpPr>
          <p:nvPr/>
        </p:nvSpPr>
        <p:spPr>
          <a:xfrm>
            <a:off x="7041574" y="4315756"/>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sv-SE" sz="1600">
                <a:solidFill>
                  <a:schemeClr val="bg1"/>
                </a:solidFill>
                <a:ea typeface="Arial Hebrew Scholar" charset="-79"/>
              </a:rPr>
              <a:t>Förbered att leda: Beredd att lyckas</a:t>
            </a:r>
          </a:p>
          <a:p>
            <a:pPr marL="342900" indent="-342900">
              <a:buFont typeface="Arial" panose="020B0604020202020204" pitchFamily="34" charset="0"/>
              <a:buChar char="•"/>
            </a:pPr>
            <a:r>
              <a:rPr lang="sv-SE" sz="1600">
                <a:solidFill>
                  <a:schemeClr val="bg1"/>
                </a:solidFill>
                <a:ea typeface="Arial Hebrew Scholar" charset="-79"/>
              </a:rPr>
              <a:t>En lista över verktyg och resurser som säkerställer framgångar för medlemsordföranden</a:t>
            </a:r>
          </a:p>
        </p:txBody>
      </p:sp>
      <p:sp>
        <p:nvSpPr>
          <p:cNvPr id="8" name="Rectangle 7">
            <a:extLst>
              <a:ext uri="{FF2B5EF4-FFF2-40B4-BE49-F238E27FC236}">
                <a16:creationId xmlns:a16="http://schemas.microsoft.com/office/drawing/2014/main" id="{EFFAC416-5D66-55EB-998C-AB6ACE69C845}"/>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9" name="Picture 8">
            <a:extLst>
              <a:ext uri="{FF2B5EF4-FFF2-40B4-BE49-F238E27FC236}">
                <a16:creationId xmlns:a16="http://schemas.microsoft.com/office/drawing/2014/main" id="{E28AE902-6676-FFCE-6399-77E017C8698F}"/>
              </a:ext>
            </a:extLst>
          </p:cNvPr>
          <p:cNvPicPr>
            <a:picLocks noChangeAspect="1"/>
          </p:cNvPicPr>
          <p:nvPr/>
        </p:nvPicPr>
        <p:blipFill>
          <a:blip r:embed="rId3"/>
          <a:srcRect/>
          <a:stretch/>
        </p:blipFill>
        <p:spPr>
          <a:xfrm>
            <a:off x="616288" y="5698526"/>
            <a:ext cx="702199" cy="702199"/>
          </a:xfrm>
          <a:prstGeom prst="rect">
            <a:avLst/>
          </a:prstGeom>
        </p:spPr>
      </p:pic>
      <p:sp>
        <p:nvSpPr>
          <p:cNvPr id="10" name="Page Number - Blue">
            <a:extLst>
              <a:ext uri="{FF2B5EF4-FFF2-40B4-BE49-F238E27FC236}">
                <a16:creationId xmlns:a16="http://schemas.microsoft.com/office/drawing/2014/main" id="{FACA9420-8340-9BFA-9286-DC5B741BD6FC}"/>
              </a:ext>
            </a:extLst>
          </p:cNvPr>
          <p:cNvSpPr txBox="1">
            <a:spLocks noChangeArrowheads="1"/>
          </p:cNvSpPr>
          <p:nvPr/>
        </p:nvSpPr>
        <p:spPr bwMode="auto">
          <a:xfrm>
            <a:off x="11520226" y="6400728"/>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2" name="Bildobjekt 11">
            <a:extLst>
              <a:ext uri="{FF2B5EF4-FFF2-40B4-BE49-F238E27FC236}">
                <a16:creationId xmlns:a16="http://schemas.microsoft.com/office/drawing/2014/main" id="{A7D142C6-8C84-B0F0-7331-E71211F57D6E}"/>
              </a:ext>
            </a:extLst>
          </p:cNvPr>
          <p:cNvPicPr>
            <a:picLocks noChangeAspect="1"/>
          </p:cNvPicPr>
          <p:nvPr/>
        </p:nvPicPr>
        <p:blipFill>
          <a:blip r:embed="rId4"/>
          <a:stretch>
            <a:fillRect/>
          </a:stretch>
        </p:blipFill>
        <p:spPr>
          <a:xfrm>
            <a:off x="457200" y="1410991"/>
            <a:ext cx="9710303" cy="2869445"/>
          </a:xfrm>
          <a:prstGeom prst="rect">
            <a:avLst/>
          </a:prstGeom>
        </p:spPr>
      </p:pic>
    </p:spTree>
    <p:extLst>
      <p:ext uri="{BB962C8B-B14F-4D97-AF65-F5344CB8AC3E}">
        <p14:creationId xmlns:p14="http://schemas.microsoft.com/office/powerpoint/2010/main" val="416260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Background - Solid">
            <a:extLst>
              <a:ext uri="{FF2B5EF4-FFF2-40B4-BE49-F238E27FC236}">
                <a16:creationId xmlns:a16="http://schemas.microsoft.com/office/drawing/2014/main" id="{C08E4802-5753-DB60-F6EA-3B1B32440F45}"/>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alpha val="44000"/>
                  </a:prstClr>
                </a:solidFill>
                <a:effectLst/>
                <a:uLnTx/>
                <a:uFillTx/>
                <a:latin typeface="Calibri" panose="020F0502020204030204"/>
                <a:ea typeface="+mn-ea"/>
                <a:cs typeface="+mn-cs"/>
              </a:rPr>
              <a:t>aa</a:t>
            </a:r>
          </a:p>
        </p:txBody>
      </p:sp>
      <p:sp>
        <p:nvSpPr>
          <p:cNvPr id="16" name="Slice - Solid">
            <a:extLst>
              <a:ext uri="{FF2B5EF4-FFF2-40B4-BE49-F238E27FC236}">
                <a16:creationId xmlns:a16="http://schemas.microsoft.com/office/drawing/2014/main" id="{3B830920-B748-69EB-1CB5-EDDF24670B5F}"/>
              </a:ext>
            </a:extLst>
          </p:cNvPr>
          <p:cNvSpPr/>
          <p:nvPr/>
        </p:nvSpPr>
        <p:spPr>
          <a:xfrm rot="10800000">
            <a:off x="-1"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35BA38-08DA-94D8-3C95-639B561AAC7C}"/>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4" name="Text Placeholder 18">
            <a:extLst>
              <a:ext uri="{FF2B5EF4-FFF2-40B4-BE49-F238E27FC236}">
                <a16:creationId xmlns:a16="http://schemas.microsoft.com/office/drawing/2014/main" id="{7EA192E5-616A-D4E5-8466-BA6F642F4F9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3000" u="none" strike="noStrike" cap="none" normalizeH="0" baseline="0" noProof="0">
                <a:ln>
                  <a:noFill/>
                </a:ln>
                <a:solidFill>
                  <a:srgbClr val="00338D"/>
                </a:solidFill>
                <a:effectLst/>
                <a:uLnTx/>
                <a:uFillTx/>
              </a:rPr>
              <a:t>Medlemsordförande</a:t>
            </a:r>
          </a:p>
        </p:txBody>
      </p:sp>
      <p:sp>
        <p:nvSpPr>
          <p:cNvPr id="3" name="Text Placeholder 2">
            <a:extLst>
              <a:ext uri="{FF2B5EF4-FFF2-40B4-BE49-F238E27FC236}">
                <a16:creationId xmlns:a16="http://schemas.microsoft.com/office/drawing/2014/main" id="{F4A3E680-B976-A240-AC92-D9FDD9281336}"/>
              </a:ext>
            </a:extLst>
          </p:cNvPr>
          <p:cNvSpPr>
            <a:spLocks noGrp="1"/>
          </p:cNvSpPr>
          <p:nvPr>
            <p:ph type="body" sz="quarter" idx="13"/>
          </p:nvPr>
        </p:nvSpPr>
        <p:spPr>
          <a:xfrm>
            <a:off x="692937" y="1301294"/>
            <a:ext cx="9941196" cy="529677"/>
          </a:xfrm>
        </p:spPr>
        <p:txBody>
          <a:bodyPr/>
          <a:lstStyle/>
          <a:p>
            <a:r>
              <a:rPr lang="sv-SE" sz="2400" b="1">
                <a:solidFill>
                  <a:schemeClr val="tx1"/>
                </a:solidFill>
              </a:rPr>
              <a:t>Använda och anpassa befintliga resurser för klubbens behov</a:t>
            </a:r>
          </a:p>
        </p:txBody>
      </p:sp>
      <p:pic>
        <p:nvPicPr>
          <p:cNvPr id="26" name="Picture 25">
            <a:extLst>
              <a:ext uri="{FF2B5EF4-FFF2-40B4-BE49-F238E27FC236}">
                <a16:creationId xmlns:a16="http://schemas.microsoft.com/office/drawing/2014/main" id="{881A80EA-D5CC-6654-0FEB-9BD0FD8158E9}"/>
              </a:ext>
            </a:extLst>
          </p:cNvPr>
          <p:cNvPicPr>
            <a:picLocks noChangeAspect="1"/>
          </p:cNvPicPr>
          <p:nvPr/>
        </p:nvPicPr>
        <p:blipFill>
          <a:blip r:embed="rId4"/>
          <a:srcRect/>
          <a:stretch/>
        </p:blipFill>
        <p:spPr>
          <a:xfrm>
            <a:off x="616288" y="5698526"/>
            <a:ext cx="702199" cy="702199"/>
          </a:xfrm>
          <a:prstGeom prst="rect">
            <a:avLst/>
          </a:prstGeom>
        </p:spPr>
      </p:pic>
      <p:sp>
        <p:nvSpPr>
          <p:cNvPr id="27" name="Page Number - Blue">
            <a:extLst>
              <a:ext uri="{FF2B5EF4-FFF2-40B4-BE49-F238E27FC236}">
                <a16:creationId xmlns:a16="http://schemas.microsoft.com/office/drawing/2014/main" id="{0436860A-4273-4637-3DEA-2FC2938E588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4" name="Bildobjekt 3">
            <a:extLst>
              <a:ext uri="{FF2B5EF4-FFF2-40B4-BE49-F238E27FC236}">
                <a16:creationId xmlns:a16="http://schemas.microsoft.com/office/drawing/2014/main" id="{327EE98E-A423-6571-ECC5-6A3A2D0AB2ED}"/>
              </a:ext>
            </a:extLst>
          </p:cNvPr>
          <p:cNvPicPr>
            <a:picLocks noChangeAspect="1"/>
          </p:cNvPicPr>
          <p:nvPr/>
        </p:nvPicPr>
        <p:blipFill>
          <a:blip r:embed="rId5"/>
          <a:stretch>
            <a:fillRect/>
          </a:stretch>
        </p:blipFill>
        <p:spPr>
          <a:xfrm>
            <a:off x="1557867" y="1830971"/>
            <a:ext cx="7933107" cy="4896274"/>
          </a:xfrm>
          <a:prstGeom prst="rect">
            <a:avLst/>
          </a:prstGeom>
        </p:spPr>
      </p:pic>
    </p:spTree>
    <p:extLst>
      <p:ext uri="{BB962C8B-B14F-4D97-AF65-F5344CB8AC3E}">
        <p14:creationId xmlns:p14="http://schemas.microsoft.com/office/powerpoint/2010/main" val="281118321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9953</TotalTime>
  <Words>1760</Words>
  <Application>Microsoft Office PowerPoint</Application>
  <PresentationFormat>Widescreen</PresentationFormat>
  <Paragraphs>153</Paragraphs>
  <Slides>16</Slides>
  <Notes>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Arial Hebrew Scholar</vt:lpstr>
      <vt:lpstr>Calibri</vt:lpstr>
      <vt:lpstr>Helvetica</vt:lpstr>
      <vt:lpstr>Helvetica Neue</vt:lpstr>
      <vt:lpstr>Open Sans</vt:lpstr>
      <vt:lpstr>Segoe UI</vt:lpstr>
      <vt:lpstr>Segoe UI Semibold</vt:lpstr>
      <vt:lpstr>MASTER SLIDE - BLANK</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Barsema, Cheryl</cp:lastModifiedBy>
  <cp:revision>263</cp:revision>
  <cp:lastPrinted>2019-06-19T16:24:35Z</cp:lastPrinted>
  <dcterms:created xsi:type="dcterms:W3CDTF">2018-11-12T16:45:52Z</dcterms:created>
  <dcterms:modified xsi:type="dcterms:W3CDTF">2022-06-10T18:54:50Z</dcterms:modified>
</cp:coreProperties>
</file>