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3"/>
  </p:notesMasterIdLst>
  <p:sldIdLst>
    <p:sldId id="257" r:id="rId2"/>
    <p:sldId id="294" r:id="rId3"/>
    <p:sldId id="295" r:id="rId4"/>
    <p:sldId id="303" r:id="rId5"/>
    <p:sldId id="296" r:id="rId6"/>
    <p:sldId id="298" r:id="rId7"/>
    <p:sldId id="299" r:id="rId8"/>
    <p:sldId id="304" r:id="rId9"/>
    <p:sldId id="300" r:id="rId10"/>
    <p:sldId id="301" r:id="rId11"/>
    <p:sldId id="302"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rnadette Lane" initials="BL"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61" autoAdjust="0"/>
    <p:restoredTop sz="72714" autoAdjust="0"/>
  </p:normalViewPr>
  <p:slideViewPr>
    <p:cSldViewPr>
      <p:cViewPr varScale="1">
        <p:scale>
          <a:sx n="61" d="100"/>
          <a:sy n="61" d="100"/>
        </p:scale>
        <p:origin x="-2011" y="-7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image" Target="../media/image19.gif"/><Relationship Id="rId4" Type="http://schemas.openxmlformats.org/officeDocument/2006/relationships/image" Target="../media/image22.gif"/></Relationships>
</file>

<file path=ppt/diagrams/_rels/drawing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image" Target="../media/image19.gif"/><Relationship Id="rId4" Type="http://schemas.openxmlformats.org/officeDocument/2006/relationships/image" Target="../media/image22.gif"/></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52566E-93B1-4839-8156-E82577832907}" type="doc">
      <dgm:prSet loTypeId="urn:microsoft.com/office/officeart/2005/8/layout/vList4" loCatId="list" qsTypeId="urn:microsoft.com/office/officeart/2005/8/quickstyle/simple4" qsCatId="simple" csTypeId="urn:microsoft.com/office/officeart/2005/8/colors/accent1_1" csCatId="accent1" phldr="1"/>
      <dgm:spPr/>
      <dgm:t>
        <a:bodyPr/>
        <a:lstStyle/>
        <a:p>
          <a:endParaRPr lang="en-US"/>
        </a:p>
      </dgm:t>
    </dgm:pt>
    <dgm:pt modelId="{33C51D29-F083-466F-A3D3-4A69DE7D35AA}">
      <dgm:prSet phldrT="[Text]" custT="1"/>
      <dgm:spPr/>
      <dgm:t>
        <a:bodyPr/>
        <a:lstStyle/>
        <a:p>
          <a:r>
            <a:rPr lang="en-US" sz="2800" dirty="0" smtClean="0"/>
            <a:t>Mottot “Vi tjäna” valdes</a:t>
          </a:r>
        </a:p>
      </dgm:t>
    </dgm:pt>
    <dgm:pt modelId="{EAB746D9-D6AD-4132-AA8D-CE268F321607}" type="parTrans" cxnId="{A3CC532C-4D47-4AEE-96CF-8782AD40F621}">
      <dgm:prSet/>
      <dgm:spPr/>
      <dgm:t>
        <a:bodyPr/>
        <a:lstStyle/>
        <a:p>
          <a:endParaRPr lang="en-US"/>
        </a:p>
      </dgm:t>
    </dgm:pt>
    <dgm:pt modelId="{99364FDF-4E87-4FA5-A827-B9B607A921C2}" type="sibTrans" cxnId="{A3CC532C-4D47-4AEE-96CF-8782AD40F621}">
      <dgm:prSet/>
      <dgm:spPr/>
      <dgm:t>
        <a:bodyPr/>
        <a:lstStyle/>
        <a:p>
          <a:endParaRPr lang="en-US" dirty="0"/>
        </a:p>
      </dgm:t>
    </dgm:pt>
    <dgm:pt modelId="{7536F606-ED25-4E94-87C6-7BC181680A36}">
      <dgm:prSet phldrT="[Text]" custT="1"/>
      <dgm:spPr/>
      <dgm:t>
        <a:bodyPr/>
        <a:lstStyle/>
        <a:p>
          <a:r>
            <a:rPr lang="en-US" sz="2800" dirty="0" smtClean="0"/>
            <a:t>Första leoklubben bildades</a:t>
          </a:r>
          <a:endParaRPr lang="sv-SE" sz="2800" dirty="0"/>
        </a:p>
      </dgm:t>
    </dgm:pt>
    <dgm:pt modelId="{2A0DA4BC-FC11-4E97-982B-103172E9FDC8}" type="parTrans" cxnId="{EACEAA4E-E2B0-47DA-A9E7-69E4202CF2E2}">
      <dgm:prSet/>
      <dgm:spPr/>
      <dgm:t>
        <a:bodyPr/>
        <a:lstStyle/>
        <a:p>
          <a:endParaRPr lang="en-US"/>
        </a:p>
      </dgm:t>
    </dgm:pt>
    <dgm:pt modelId="{0408F477-9F7D-4B54-8954-DAE4E3F548EF}" type="sibTrans" cxnId="{EACEAA4E-E2B0-47DA-A9E7-69E4202CF2E2}">
      <dgm:prSet/>
      <dgm:spPr/>
      <dgm:t>
        <a:bodyPr/>
        <a:lstStyle/>
        <a:p>
          <a:endParaRPr lang="en-US" dirty="0"/>
        </a:p>
      </dgm:t>
    </dgm:pt>
    <dgm:pt modelId="{FCBFD353-9693-4974-ACDA-25ED32FBB4AD}">
      <dgm:prSet phldrT="[Text]" custT="1"/>
      <dgm:spPr/>
      <dgm:t>
        <a:bodyPr/>
        <a:lstStyle/>
        <a:p>
          <a:r>
            <a:rPr lang="en-US" sz="2800" dirty="0" smtClean="0"/>
            <a:t>LCIF bildades</a:t>
          </a:r>
          <a:endParaRPr lang="sv-SE" sz="2800" dirty="0"/>
        </a:p>
      </dgm:t>
    </dgm:pt>
    <dgm:pt modelId="{36BB6E9E-140D-42A3-8480-50A88DFA397A}" type="parTrans" cxnId="{400CE233-166D-4F95-8949-C0D64D0575A4}">
      <dgm:prSet/>
      <dgm:spPr/>
      <dgm:t>
        <a:bodyPr/>
        <a:lstStyle/>
        <a:p>
          <a:endParaRPr lang="en-US"/>
        </a:p>
      </dgm:t>
    </dgm:pt>
    <dgm:pt modelId="{2367E91E-68B1-4142-A3B0-17CC72B42B3B}" type="sibTrans" cxnId="{400CE233-166D-4F95-8949-C0D64D0575A4}">
      <dgm:prSet/>
      <dgm:spPr/>
      <dgm:t>
        <a:bodyPr/>
        <a:lstStyle/>
        <a:p>
          <a:endParaRPr lang="en-US" dirty="0"/>
        </a:p>
      </dgm:t>
    </dgm:pt>
    <dgm:pt modelId="{A521541B-601D-44BB-9D14-BD17375D9126}">
      <dgm:prSet custT="1"/>
      <dgm:spPr/>
      <dgm:t>
        <a:bodyPr/>
        <a:lstStyle/>
        <a:p>
          <a:r>
            <a:rPr lang="sv-SE" sz="2800" noProof="0" dirty="0" smtClean="0"/>
            <a:t>Medlemskap för kvinnor</a:t>
          </a:r>
          <a:endParaRPr lang="sv-SE" sz="2800" noProof="0" dirty="0"/>
        </a:p>
      </dgm:t>
    </dgm:pt>
    <dgm:pt modelId="{4FA35C95-287F-4B23-A0BA-AA4FAA826788}" type="sibTrans" cxnId="{DECE1FCF-AED0-4D7B-AA68-B5C448107A9A}">
      <dgm:prSet/>
      <dgm:spPr/>
      <dgm:t>
        <a:bodyPr/>
        <a:lstStyle/>
        <a:p>
          <a:endParaRPr lang="en-US"/>
        </a:p>
      </dgm:t>
    </dgm:pt>
    <dgm:pt modelId="{43868223-C1C8-46B3-95D7-0354A42388CB}" type="parTrans" cxnId="{DECE1FCF-AED0-4D7B-AA68-B5C448107A9A}">
      <dgm:prSet/>
      <dgm:spPr/>
      <dgm:t>
        <a:bodyPr/>
        <a:lstStyle/>
        <a:p>
          <a:endParaRPr lang="en-US"/>
        </a:p>
      </dgm:t>
    </dgm:pt>
    <dgm:pt modelId="{E798CB3D-C404-4F7C-B5E5-9C55348BE4E4}" type="pres">
      <dgm:prSet presAssocID="{F952566E-93B1-4839-8156-E82577832907}" presName="linear" presStyleCnt="0">
        <dgm:presLayoutVars>
          <dgm:dir/>
          <dgm:resizeHandles val="exact"/>
        </dgm:presLayoutVars>
      </dgm:prSet>
      <dgm:spPr/>
      <dgm:t>
        <a:bodyPr/>
        <a:lstStyle/>
        <a:p>
          <a:endParaRPr lang="en-US"/>
        </a:p>
      </dgm:t>
    </dgm:pt>
    <dgm:pt modelId="{6893534C-E569-4B3A-8D8D-AC87898B986B}" type="pres">
      <dgm:prSet presAssocID="{33C51D29-F083-466F-A3D3-4A69DE7D35AA}" presName="comp" presStyleCnt="0"/>
      <dgm:spPr/>
      <dgm:t>
        <a:bodyPr/>
        <a:lstStyle/>
        <a:p>
          <a:endParaRPr lang="en-US"/>
        </a:p>
      </dgm:t>
    </dgm:pt>
    <dgm:pt modelId="{145B13EC-8B97-446F-BBA6-BB193CA96837}" type="pres">
      <dgm:prSet presAssocID="{33C51D29-F083-466F-A3D3-4A69DE7D35AA}" presName="box" presStyleLbl="node1" presStyleIdx="0" presStyleCnt="4"/>
      <dgm:spPr/>
      <dgm:t>
        <a:bodyPr/>
        <a:lstStyle/>
        <a:p>
          <a:endParaRPr lang="en-US"/>
        </a:p>
      </dgm:t>
    </dgm:pt>
    <dgm:pt modelId="{E8847417-7FA5-47E1-A7A4-F62F06F780EA}" type="pres">
      <dgm:prSet presAssocID="{33C51D29-F083-466F-A3D3-4A69DE7D35AA}" presName="img" presStyleLbl="fgImgPlace1" presStyleIdx="0" presStyleCnt="4" custScaleX="78261" custScaleY="55922"/>
      <dgm:spPr>
        <a:blipFill>
          <a:blip xmlns:r="http://schemas.openxmlformats.org/officeDocument/2006/relationships" r:embed="rId1" cstate="screen">
            <a:extLst>
              <a:ext uri="{28A0092B-C50C-407E-A947-70E740481C1C}">
                <a14:useLocalDpi xmlns:a14="http://schemas.microsoft.com/office/drawing/2010/main" val="0"/>
              </a:ext>
            </a:extLst>
          </a:blip>
          <a:srcRect/>
          <a:stretch>
            <a:fillRect t="-12000" b="-12000"/>
          </a:stretch>
        </a:blipFill>
      </dgm:spPr>
      <dgm:t>
        <a:bodyPr/>
        <a:lstStyle/>
        <a:p>
          <a:endParaRPr lang="en-US"/>
        </a:p>
      </dgm:t>
    </dgm:pt>
    <dgm:pt modelId="{7871F278-1E51-42D5-AC45-7A5575FC0F94}" type="pres">
      <dgm:prSet presAssocID="{33C51D29-F083-466F-A3D3-4A69DE7D35AA}" presName="text" presStyleLbl="node1" presStyleIdx="0" presStyleCnt="4">
        <dgm:presLayoutVars>
          <dgm:bulletEnabled val="1"/>
        </dgm:presLayoutVars>
      </dgm:prSet>
      <dgm:spPr/>
      <dgm:t>
        <a:bodyPr/>
        <a:lstStyle/>
        <a:p>
          <a:endParaRPr lang="en-US"/>
        </a:p>
      </dgm:t>
    </dgm:pt>
    <dgm:pt modelId="{9ECD2227-7E78-40BB-A89F-CB694DCD8B98}" type="pres">
      <dgm:prSet presAssocID="{99364FDF-4E87-4FA5-A827-B9B607A921C2}" presName="spacer" presStyleCnt="0"/>
      <dgm:spPr/>
      <dgm:t>
        <a:bodyPr/>
        <a:lstStyle/>
        <a:p>
          <a:endParaRPr lang="en-US"/>
        </a:p>
      </dgm:t>
    </dgm:pt>
    <dgm:pt modelId="{467EEC6F-8CF0-45F2-ADE7-F682CDFC9D91}" type="pres">
      <dgm:prSet presAssocID="{7536F606-ED25-4E94-87C6-7BC181680A36}" presName="comp" presStyleCnt="0"/>
      <dgm:spPr/>
      <dgm:t>
        <a:bodyPr/>
        <a:lstStyle/>
        <a:p>
          <a:endParaRPr lang="en-US"/>
        </a:p>
      </dgm:t>
    </dgm:pt>
    <dgm:pt modelId="{EE7727CD-2BCF-47E5-A03B-F5547DE097DF}" type="pres">
      <dgm:prSet presAssocID="{7536F606-ED25-4E94-87C6-7BC181680A36}" presName="box" presStyleLbl="node1" presStyleIdx="1" presStyleCnt="4"/>
      <dgm:spPr/>
      <dgm:t>
        <a:bodyPr/>
        <a:lstStyle/>
        <a:p>
          <a:endParaRPr lang="en-US"/>
        </a:p>
      </dgm:t>
    </dgm:pt>
    <dgm:pt modelId="{36F078DF-159B-43D8-8779-4AA676264A4E}" type="pres">
      <dgm:prSet presAssocID="{7536F606-ED25-4E94-87C6-7BC181680A36}" presName="img" presStyleLbl="fgImgPlace1" presStyleIdx="1" presStyleCnt="4" custScaleX="78261" custScaleY="55922"/>
      <dgm:spPr>
        <a:blipFill>
          <a:blip xmlns:r="http://schemas.openxmlformats.org/officeDocument/2006/relationships" r:embed="rId2" cstate="screen">
            <a:extLst>
              <a:ext uri="{28A0092B-C50C-407E-A947-70E740481C1C}">
                <a14:useLocalDpi xmlns:a14="http://schemas.microsoft.com/office/drawing/2010/main" val="0"/>
              </a:ext>
            </a:extLst>
          </a:blip>
          <a:srcRect/>
          <a:stretch>
            <a:fillRect t="-12000" b="-12000"/>
          </a:stretch>
        </a:blipFill>
      </dgm:spPr>
      <dgm:t>
        <a:bodyPr/>
        <a:lstStyle/>
        <a:p>
          <a:endParaRPr lang="en-US"/>
        </a:p>
      </dgm:t>
    </dgm:pt>
    <dgm:pt modelId="{EBC8011D-BA9E-46A2-A540-D087E7FE72B0}" type="pres">
      <dgm:prSet presAssocID="{7536F606-ED25-4E94-87C6-7BC181680A36}" presName="text" presStyleLbl="node1" presStyleIdx="1" presStyleCnt="4">
        <dgm:presLayoutVars>
          <dgm:bulletEnabled val="1"/>
        </dgm:presLayoutVars>
      </dgm:prSet>
      <dgm:spPr/>
      <dgm:t>
        <a:bodyPr/>
        <a:lstStyle/>
        <a:p>
          <a:endParaRPr lang="en-US"/>
        </a:p>
      </dgm:t>
    </dgm:pt>
    <dgm:pt modelId="{694FFB2B-7880-432C-B449-A2E05C68CEC4}" type="pres">
      <dgm:prSet presAssocID="{0408F477-9F7D-4B54-8954-DAE4E3F548EF}" presName="spacer" presStyleCnt="0"/>
      <dgm:spPr/>
      <dgm:t>
        <a:bodyPr/>
        <a:lstStyle/>
        <a:p>
          <a:endParaRPr lang="en-US"/>
        </a:p>
      </dgm:t>
    </dgm:pt>
    <dgm:pt modelId="{A5C6C1FF-F2A2-470A-B54C-278B15A40FAF}" type="pres">
      <dgm:prSet presAssocID="{FCBFD353-9693-4974-ACDA-25ED32FBB4AD}" presName="comp" presStyleCnt="0"/>
      <dgm:spPr/>
      <dgm:t>
        <a:bodyPr/>
        <a:lstStyle/>
        <a:p>
          <a:endParaRPr lang="en-US"/>
        </a:p>
      </dgm:t>
    </dgm:pt>
    <dgm:pt modelId="{18B0D2B9-B494-472E-A938-0F0B551C5A21}" type="pres">
      <dgm:prSet presAssocID="{FCBFD353-9693-4974-ACDA-25ED32FBB4AD}" presName="box" presStyleLbl="node1" presStyleIdx="2" presStyleCnt="4"/>
      <dgm:spPr/>
      <dgm:t>
        <a:bodyPr/>
        <a:lstStyle/>
        <a:p>
          <a:endParaRPr lang="en-US"/>
        </a:p>
      </dgm:t>
    </dgm:pt>
    <dgm:pt modelId="{A10D9150-9322-4E2D-921E-6660F9118808}" type="pres">
      <dgm:prSet presAssocID="{FCBFD353-9693-4974-ACDA-25ED32FBB4AD}" presName="img" presStyleLbl="fgImgPlace1" presStyleIdx="2" presStyleCnt="4" custScaleX="78261" custScaleY="55922"/>
      <dgm:spPr>
        <a:blipFill>
          <a:blip xmlns:r="http://schemas.openxmlformats.org/officeDocument/2006/relationships" r:embed="rId3" cstate="screen">
            <a:extLst>
              <a:ext uri="{28A0092B-C50C-407E-A947-70E740481C1C}">
                <a14:useLocalDpi xmlns:a14="http://schemas.microsoft.com/office/drawing/2010/main" val="0"/>
              </a:ext>
            </a:extLst>
          </a:blip>
          <a:srcRect/>
          <a:stretch>
            <a:fillRect t="-12000" b="-12000"/>
          </a:stretch>
        </a:blipFill>
      </dgm:spPr>
      <dgm:t>
        <a:bodyPr/>
        <a:lstStyle/>
        <a:p>
          <a:endParaRPr lang="en-US"/>
        </a:p>
      </dgm:t>
    </dgm:pt>
    <dgm:pt modelId="{574FBD1A-215F-4A09-B08E-D0AFB6E8362A}" type="pres">
      <dgm:prSet presAssocID="{FCBFD353-9693-4974-ACDA-25ED32FBB4AD}" presName="text" presStyleLbl="node1" presStyleIdx="2" presStyleCnt="4">
        <dgm:presLayoutVars>
          <dgm:bulletEnabled val="1"/>
        </dgm:presLayoutVars>
      </dgm:prSet>
      <dgm:spPr/>
      <dgm:t>
        <a:bodyPr/>
        <a:lstStyle/>
        <a:p>
          <a:endParaRPr lang="en-US"/>
        </a:p>
      </dgm:t>
    </dgm:pt>
    <dgm:pt modelId="{346C9F75-823C-45BE-A6B1-3F137BE8E7F4}" type="pres">
      <dgm:prSet presAssocID="{2367E91E-68B1-4142-A3B0-17CC72B42B3B}" presName="spacer" presStyleCnt="0"/>
      <dgm:spPr/>
      <dgm:t>
        <a:bodyPr/>
        <a:lstStyle/>
        <a:p>
          <a:endParaRPr lang="en-US"/>
        </a:p>
      </dgm:t>
    </dgm:pt>
    <dgm:pt modelId="{4BEA2C9E-C6ED-4C4C-B528-0FC3848FFDF9}" type="pres">
      <dgm:prSet presAssocID="{A521541B-601D-44BB-9D14-BD17375D9126}" presName="comp" presStyleCnt="0"/>
      <dgm:spPr/>
      <dgm:t>
        <a:bodyPr/>
        <a:lstStyle/>
        <a:p>
          <a:endParaRPr lang="en-US"/>
        </a:p>
      </dgm:t>
    </dgm:pt>
    <dgm:pt modelId="{B27E131F-1393-4A75-97EB-93CC6CED4B46}" type="pres">
      <dgm:prSet presAssocID="{A521541B-601D-44BB-9D14-BD17375D9126}" presName="box" presStyleLbl="node1" presStyleIdx="3" presStyleCnt="4"/>
      <dgm:spPr/>
      <dgm:t>
        <a:bodyPr/>
        <a:lstStyle/>
        <a:p>
          <a:endParaRPr lang="en-US"/>
        </a:p>
      </dgm:t>
    </dgm:pt>
    <dgm:pt modelId="{EE3F9AF2-2579-40B9-AF32-7B7B5A5C2834}" type="pres">
      <dgm:prSet presAssocID="{A521541B-601D-44BB-9D14-BD17375D9126}" presName="img" presStyleLbl="fgImgPlace1" presStyleIdx="3" presStyleCnt="4" custScaleX="78261" custScaleY="55922"/>
      <dgm:spPr>
        <a:blipFill>
          <a:blip xmlns:r="http://schemas.openxmlformats.org/officeDocument/2006/relationships" r:embed="rId4" cstate="screen">
            <a:extLst>
              <a:ext uri="{28A0092B-C50C-407E-A947-70E740481C1C}">
                <a14:useLocalDpi xmlns:a14="http://schemas.microsoft.com/office/drawing/2010/main" val="0"/>
              </a:ext>
            </a:extLst>
          </a:blip>
          <a:srcRect/>
          <a:stretch>
            <a:fillRect t="-12000" b="-12000"/>
          </a:stretch>
        </a:blipFill>
      </dgm:spPr>
      <dgm:t>
        <a:bodyPr/>
        <a:lstStyle/>
        <a:p>
          <a:endParaRPr lang="en-US"/>
        </a:p>
      </dgm:t>
    </dgm:pt>
    <dgm:pt modelId="{527163B0-ABC8-43C4-8951-D3A7AA2FEB93}" type="pres">
      <dgm:prSet presAssocID="{A521541B-601D-44BB-9D14-BD17375D9126}" presName="text" presStyleLbl="node1" presStyleIdx="3" presStyleCnt="4">
        <dgm:presLayoutVars>
          <dgm:bulletEnabled val="1"/>
        </dgm:presLayoutVars>
      </dgm:prSet>
      <dgm:spPr/>
      <dgm:t>
        <a:bodyPr/>
        <a:lstStyle/>
        <a:p>
          <a:endParaRPr lang="en-US"/>
        </a:p>
      </dgm:t>
    </dgm:pt>
  </dgm:ptLst>
  <dgm:cxnLst>
    <dgm:cxn modelId="{2B05BCBC-0703-47B2-BB08-B2A36465A5A9}" type="presOf" srcId="{F952566E-93B1-4839-8156-E82577832907}" destId="{E798CB3D-C404-4F7C-B5E5-9C55348BE4E4}" srcOrd="0" destOrd="0" presId="urn:microsoft.com/office/officeart/2005/8/layout/vList4"/>
    <dgm:cxn modelId="{7C937681-ED8D-4EAA-AB6E-AB356A380B92}" type="presOf" srcId="{33C51D29-F083-466F-A3D3-4A69DE7D35AA}" destId="{145B13EC-8B97-446F-BBA6-BB193CA96837}" srcOrd="0" destOrd="0" presId="urn:microsoft.com/office/officeart/2005/8/layout/vList4"/>
    <dgm:cxn modelId="{52D74DD5-8A78-4229-ADE4-DE64A40CFB86}" type="presOf" srcId="{A521541B-601D-44BB-9D14-BD17375D9126}" destId="{527163B0-ABC8-43C4-8951-D3A7AA2FEB93}" srcOrd="1" destOrd="0" presId="urn:microsoft.com/office/officeart/2005/8/layout/vList4"/>
    <dgm:cxn modelId="{DECE1FCF-AED0-4D7B-AA68-B5C448107A9A}" srcId="{F952566E-93B1-4839-8156-E82577832907}" destId="{A521541B-601D-44BB-9D14-BD17375D9126}" srcOrd="3" destOrd="0" parTransId="{43868223-C1C8-46B3-95D7-0354A42388CB}" sibTransId="{4FA35C95-287F-4B23-A0BA-AA4FAA826788}"/>
    <dgm:cxn modelId="{188D8D0B-E0DB-40B8-A90D-816BA32B3334}" type="presOf" srcId="{7536F606-ED25-4E94-87C6-7BC181680A36}" destId="{EE7727CD-2BCF-47E5-A03B-F5547DE097DF}" srcOrd="0" destOrd="0" presId="urn:microsoft.com/office/officeart/2005/8/layout/vList4"/>
    <dgm:cxn modelId="{C229AE77-76F8-43D2-970D-A59D32F79B6F}" type="presOf" srcId="{FCBFD353-9693-4974-ACDA-25ED32FBB4AD}" destId="{18B0D2B9-B494-472E-A938-0F0B551C5A21}" srcOrd="0" destOrd="0" presId="urn:microsoft.com/office/officeart/2005/8/layout/vList4"/>
    <dgm:cxn modelId="{C6228894-1E90-47E3-9CD3-E6867456171E}" type="presOf" srcId="{33C51D29-F083-466F-A3D3-4A69DE7D35AA}" destId="{7871F278-1E51-42D5-AC45-7A5575FC0F94}" srcOrd="1" destOrd="0" presId="urn:microsoft.com/office/officeart/2005/8/layout/vList4"/>
    <dgm:cxn modelId="{EACEAA4E-E2B0-47DA-A9E7-69E4202CF2E2}" srcId="{F952566E-93B1-4839-8156-E82577832907}" destId="{7536F606-ED25-4E94-87C6-7BC181680A36}" srcOrd="1" destOrd="0" parTransId="{2A0DA4BC-FC11-4E97-982B-103172E9FDC8}" sibTransId="{0408F477-9F7D-4B54-8954-DAE4E3F548EF}"/>
    <dgm:cxn modelId="{4D0283FB-90DF-4D47-B27F-F8CB1A284D7F}" type="presOf" srcId="{7536F606-ED25-4E94-87C6-7BC181680A36}" destId="{EBC8011D-BA9E-46A2-A540-D087E7FE72B0}" srcOrd="1" destOrd="0" presId="urn:microsoft.com/office/officeart/2005/8/layout/vList4"/>
    <dgm:cxn modelId="{A3CC532C-4D47-4AEE-96CF-8782AD40F621}" srcId="{F952566E-93B1-4839-8156-E82577832907}" destId="{33C51D29-F083-466F-A3D3-4A69DE7D35AA}" srcOrd="0" destOrd="0" parTransId="{EAB746D9-D6AD-4132-AA8D-CE268F321607}" sibTransId="{99364FDF-4E87-4FA5-A827-B9B607A921C2}"/>
    <dgm:cxn modelId="{2E0B31F3-2E5F-4943-99B3-39823D7364AD}" type="presOf" srcId="{A521541B-601D-44BB-9D14-BD17375D9126}" destId="{B27E131F-1393-4A75-97EB-93CC6CED4B46}" srcOrd="0" destOrd="0" presId="urn:microsoft.com/office/officeart/2005/8/layout/vList4"/>
    <dgm:cxn modelId="{400CE233-166D-4F95-8949-C0D64D0575A4}" srcId="{F952566E-93B1-4839-8156-E82577832907}" destId="{FCBFD353-9693-4974-ACDA-25ED32FBB4AD}" srcOrd="2" destOrd="0" parTransId="{36BB6E9E-140D-42A3-8480-50A88DFA397A}" sibTransId="{2367E91E-68B1-4142-A3B0-17CC72B42B3B}"/>
    <dgm:cxn modelId="{B496E761-255C-4EEA-90FD-00995C0691DA}" type="presOf" srcId="{FCBFD353-9693-4974-ACDA-25ED32FBB4AD}" destId="{574FBD1A-215F-4A09-B08E-D0AFB6E8362A}" srcOrd="1" destOrd="0" presId="urn:microsoft.com/office/officeart/2005/8/layout/vList4"/>
    <dgm:cxn modelId="{17B85AC6-FCAA-4FA1-9AD4-6C2120F8049F}" type="presParOf" srcId="{E798CB3D-C404-4F7C-B5E5-9C55348BE4E4}" destId="{6893534C-E569-4B3A-8D8D-AC87898B986B}" srcOrd="0" destOrd="0" presId="urn:microsoft.com/office/officeart/2005/8/layout/vList4"/>
    <dgm:cxn modelId="{0D47D1AE-E991-4CC7-A783-6457B79E0B03}" type="presParOf" srcId="{6893534C-E569-4B3A-8D8D-AC87898B986B}" destId="{145B13EC-8B97-446F-BBA6-BB193CA96837}" srcOrd="0" destOrd="0" presId="urn:microsoft.com/office/officeart/2005/8/layout/vList4"/>
    <dgm:cxn modelId="{5B7F9B1F-52D5-46EE-ACBA-B84F8EE9B181}" type="presParOf" srcId="{6893534C-E569-4B3A-8D8D-AC87898B986B}" destId="{E8847417-7FA5-47E1-A7A4-F62F06F780EA}" srcOrd="1" destOrd="0" presId="urn:microsoft.com/office/officeart/2005/8/layout/vList4"/>
    <dgm:cxn modelId="{23D31F9C-B041-4589-8192-8E881FFAE935}" type="presParOf" srcId="{6893534C-E569-4B3A-8D8D-AC87898B986B}" destId="{7871F278-1E51-42D5-AC45-7A5575FC0F94}" srcOrd="2" destOrd="0" presId="urn:microsoft.com/office/officeart/2005/8/layout/vList4"/>
    <dgm:cxn modelId="{8E03B9D8-CB7B-4D06-B7FA-627FADE2E672}" type="presParOf" srcId="{E798CB3D-C404-4F7C-B5E5-9C55348BE4E4}" destId="{9ECD2227-7E78-40BB-A89F-CB694DCD8B98}" srcOrd="1" destOrd="0" presId="urn:microsoft.com/office/officeart/2005/8/layout/vList4"/>
    <dgm:cxn modelId="{552A1F0C-D2E8-4009-86F8-9EF8235095B2}" type="presParOf" srcId="{E798CB3D-C404-4F7C-B5E5-9C55348BE4E4}" destId="{467EEC6F-8CF0-45F2-ADE7-F682CDFC9D91}" srcOrd="2" destOrd="0" presId="urn:microsoft.com/office/officeart/2005/8/layout/vList4"/>
    <dgm:cxn modelId="{345282CF-73F8-499F-88E1-205D63BF1CED}" type="presParOf" srcId="{467EEC6F-8CF0-45F2-ADE7-F682CDFC9D91}" destId="{EE7727CD-2BCF-47E5-A03B-F5547DE097DF}" srcOrd="0" destOrd="0" presId="urn:microsoft.com/office/officeart/2005/8/layout/vList4"/>
    <dgm:cxn modelId="{56363343-27D2-4625-9958-19A29836D608}" type="presParOf" srcId="{467EEC6F-8CF0-45F2-ADE7-F682CDFC9D91}" destId="{36F078DF-159B-43D8-8779-4AA676264A4E}" srcOrd="1" destOrd="0" presId="urn:microsoft.com/office/officeart/2005/8/layout/vList4"/>
    <dgm:cxn modelId="{8185D645-164C-4AB6-B0E1-7C2DFFC7D496}" type="presParOf" srcId="{467EEC6F-8CF0-45F2-ADE7-F682CDFC9D91}" destId="{EBC8011D-BA9E-46A2-A540-D087E7FE72B0}" srcOrd="2" destOrd="0" presId="urn:microsoft.com/office/officeart/2005/8/layout/vList4"/>
    <dgm:cxn modelId="{4D1D3913-AB80-453B-81A2-A886E0509DC1}" type="presParOf" srcId="{E798CB3D-C404-4F7C-B5E5-9C55348BE4E4}" destId="{694FFB2B-7880-432C-B449-A2E05C68CEC4}" srcOrd="3" destOrd="0" presId="urn:microsoft.com/office/officeart/2005/8/layout/vList4"/>
    <dgm:cxn modelId="{AD84163B-A7E5-4B6D-ABEE-76E9C842924D}" type="presParOf" srcId="{E798CB3D-C404-4F7C-B5E5-9C55348BE4E4}" destId="{A5C6C1FF-F2A2-470A-B54C-278B15A40FAF}" srcOrd="4" destOrd="0" presId="urn:microsoft.com/office/officeart/2005/8/layout/vList4"/>
    <dgm:cxn modelId="{95C866AB-F6B5-4E5D-8774-4F4EEE9AA6F3}" type="presParOf" srcId="{A5C6C1FF-F2A2-470A-B54C-278B15A40FAF}" destId="{18B0D2B9-B494-472E-A938-0F0B551C5A21}" srcOrd="0" destOrd="0" presId="urn:microsoft.com/office/officeart/2005/8/layout/vList4"/>
    <dgm:cxn modelId="{F684F61A-9A83-46FC-9CFD-EE4E13312F54}" type="presParOf" srcId="{A5C6C1FF-F2A2-470A-B54C-278B15A40FAF}" destId="{A10D9150-9322-4E2D-921E-6660F9118808}" srcOrd="1" destOrd="0" presId="urn:microsoft.com/office/officeart/2005/8/layout/vList4"/>
    <dgm:cxn modelId="{2BD1C4F6-FB8B-455E-ABB4-53103222F1E4}" type="presParOf" srcId="{A5C6C1FF-F2A2-470A-B54C-278B15A40FAF}" destId="{574FBD1A-215F-4A09-B08E-D0AFB6E8362A}" srcOrd="2" destOrd="0" presId="urn:microsoft.com/office/officeart/2005/8/layout/vList4"/>
    <dgm:cxn modelId="{E73136BD-2F9A-4D69-92F9-8E6AA5DF0B97}" type="presParOf" srcId="{E798CB3D-C404-4F7C-B5E5-9C55348BE4E4}" destId="{346C9F75-823C-45BE-A6B1-3F137BE8E7F4}" srcOrd="5" destOrd="0" presId="urn:microsoft.com/office/officeart/2005/8/layout/vList4"/>
    <dgm:cxn modelId="{DE49FF7D-8572-46C3-8616-28E4B699947D}" type="presParOf" srcId="{E798CB3D-C404-4F7C-B5E5-9C55348BE4E4}" destId="{4BEA2C9E-C6ED-4C4C-B528-0FC3848FFDF9}" srcOrd="6" destOrd="0" presId="urn:microsoft.com/office/officeart/2005/8/layout/vList4"/>
    <dgm:cxn modelId="{33228E9D-12FD-4FC7-920B-51DCE2795C51}" type="presParOf" srcId="{4BEA2C9E-C6ED-4C4C-B528-0FC3848FFDF9}" destId="{B27E131F-1393-4A75-97EB-93CC6CED4B46}" srcOrd="0" destOrd="0" presId="urn:microsoft.com/office/officeart/2005/8/layout/vList4"/>
    <dgm:cxn modelId="{4677D9C7-298C-452F-988B-3ECECC6FBE8D}" type="presParOf" srcId="{4BEA2C9E-C6ED-4C4C-B528-0FC3848FFDF9}" destId="{EE3F9AF2-2579-40B9-AF32-7B7B5A5C2834}" srcOrd="1" destOrd="0" presId="urn:microsoft.com/office/officeart/2005/8/layout/vList4"/>
    <dgm:cxn modelId="{63491420-51CD-43C8-AD19-732DF7E2C807}" type="presParOf" srcId="{4BEA2C9E-C6ED-4C4C-B528-0FC3848FFDF9}" destId="{527163B0-ABC8-43C4-8951-D3A7AA2FEB9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B13EC-8B97-446F-BBA6-BB193CA96837}">
      <dsp:nvSpPr>
        <dsp:cNvPr id="0" name=""/>
        <dsp:cNvSpPr/>
      </dsp:nvSpPr>
      <dsp:spPr>
        <a:xfrm>
          <a:off x="0" y="0"/>
          <a:ext cx="8763000" cy="122635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Mottot “Vi tjäna” valdes</a:t>
          </a:r>
        </a:p>
      </dsp:txBody>
      <dsp:txXfrm>
        <a:off x="1875235" y="0"/>
        <a:ext cx="6887764" cy="1226356"/>
      </dsp:txXfrm>
    </dsp:sp>
    <dsp:sp modelId="{E8847417-7FA5-47E1-A7A4-F62F06F780EA}">
      <dsp:nvSpPr>
        <dsp:cNvPr id="0" name=""/>
        <dsp:cNvSpPr/>
      </dsp:nvSpPr>
      <dsp:spPr>
        <a:xfrm>
          <a:off x="313134" y="338857"/>
          <a:ext cx="1371602" cy="548642"/>
        </a:xfrm>
        <a:prstGeom prst="roundRect">
          <a:avLst>
            <a:gd name="adj" fmla="val 10000"/>
          </a:avLst>
        </a:prstGeom>
        <a:blipFill>
          <a:blip xmlns:r="http://schemas.openxmlformats.org/officeDocument/2006/relationships" r:embed="rId1" cstate="screen">
            <a:extLst>
              <a:ext uri="{28A0092B-C50C-407E-A947-70E740481C1C}">
                <a14:useLocalDpi xmlns:a14="http://schemas.microsoft.com/office/drawing/2010/main" val="0"/>
              </a:ext>
            </a:extLst>
          </a:blip>
          <a:srcRect/>
          <a:stretch>
            <a:fillRect t="-12000" b="-1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E7727CD-2BCF-47E5-A03B-F5547DE097DF}">
      <dsp:nvSpPr>
        <dsp:cNvPr id="0" name=""/>
        <dsp:cNvSpPr/>
      </dsp:nvSpPr>
      <dsp:spPr>
        <a:xfrm>
          <a:off x="0" y="1348992"/>
          <a:ext cx="8763000" cy="122635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Första leoklubben bildades</a:t>
          </a:r>
          <a:endParaRPr lang="sv-SE" sz="2800" kern="1200" dirty="0"/>
        </a:p>
      </dsp:txBody>
      <dsp:txXfrm>
        <a:off x="1875235" y="1348992"/>
        <a:ext cx="6887764" cy="1226356"/>
      </dsp:txXfrm>
    </dsp:sp>
    <dsp:sp modelId="{36F078DF-159B-43D8-8779-4AA676264A4E}">
      <dsp:nvSpPr>
        <dsp:cNvPr id="0" name=""/>
        <dsp:cNvSpPr/>
      </dsp:nvSpPr>
      <dsp:spPr>
        <a:xfrm>
          <a:off x="313134" y="1687849"/>
          <a:ext cx="1371602" cy="548642"/>
        </a:xfrm>
        <a:prstGeom prst="roundRect">
          <a:avLst>
            <a:gd name="adj" fmla="val 10000"/>
          </a:avLst>
        </a:prstGeom>
        <a:blipFill>
          <a:blip xmlns:r="http://schemas.openxmlformats.org/officeDocument/2006/relationships" r:embed="rId2" cstate="screen">
            <a:extLst>
              <a:ext uri="{28A0092B-C50C-407E-A947-70E740481C1C}">
                <a14:useLocalDpi xmlns:a14="http://schemas.microsoft.com/office/drawing/2010/main" val="0"/>
              </a:ext>
            </a:extLst>
          </a:blip>
          <a:srcRect/>
          <a:stretch>
            <a:fillRect t="-12000" b="-1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8B0D2B9-B494-472E-A938-0F0B551C5A21}">
      <dsp:nvSpPr>
        <dsp:cNvPr id="0" name=""/>
        <dsp:cNvSpPr/>
      </dsp:nvSpPr>
      <dsp:spPr>
        <a:xfrm>
          <a:off x="0" y="2697985"/>
          <a:ext cx="8763000" cy="122635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LCIF bildades</a:t>
          </a:r>
          <a:endParaRPr lang="sv-SE" sz="2800" kern="1200" dirty="0"/>
        </a:p>
      </dsp:txBody>
      <dsp:txXfrm>
        <a:off x="1875235" y="2697985"/>
        <a:ext cx="6887764" cy="1226356"/>
      </dsp:txXfrm>
    </dsp:sp>
    <dsp:sp modelId="{A10D9150-9322-4E2D-921E-6660F9118808}">
      <dsp:nvSpPr>
        <dsp:cNvPr id="0" name=""/>
        <dsp:cNvSpPr/>
      </dsp:nvSpPr>
      <dsp:spPr>
        <a:xfrm>
          <a:off x="313134" y="3036842"/>
          <a:ext cx="1371602" cy="548642"/>
        </a:xfrm>
        <a:prstGeom prst="roundRect">
          <a:avLst>
            <a:gd name="adj" fmla="val 10000"/>
          </a:avLst>
        </a:prstGeom>
        <a:blipFill>
          <a:blip xmlns:r="http://schemas.openxmlformats.org/officeDocument/2006/relationships" r:embed="rId3" cstate="screen">
            <a:extLst>
              <a:ext uri="{28A0092B-C50C-407E-A947-70E740481C1C}">
                <a14:useLocalDpi xmlns:a14="http://schemas.microsoft.com/office/drawing/2010/main" val="0"/>
              </a:ext>
            </a:extLst>
          </a:blip>
          <a:srcRect/>
          <a:stretch>
            <a:fillRect t="-12000" b="-1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27E131F-1393-4A75-97EB-93CC6CED4B46}">
      <dsp:nvSpPr>
        <dsp:cNvPr id="0" name=""/>
        <dsp:cNvSpPr/>
      </dsp:nvSpPr>
      <dsp:spPr>
        <a:xfrm>
          <a:off x="0" y="4046977"/>
          <a:ext cx="8763000" cy="122635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sv-SE" sz="2800" kern="1200" noProof="0" dirty="0" smtClean="0"/>
            <a:t>Medlemskap för kvinnor</a:t>
          </a:r>
          <a:endParaRPr lang="sv-SE" sz="2800" kern="1200" noProof="0" dirty="0"/>
        </a:p>
      </dsp:txBody>
      <dsp:txXfrm>
        <a:off x="1875235" y="4046977"/>
        <a:ext cx="6887764" cy="1226356"/>
      </dsp:txXfrm>
    </dsp:sp>
    <dsp:sp modelId="{EE3F9AF2-2579-40B9-AF32-7B7B5A5C2834}">
      <dsp:nvSpPr>
        <dsp:cNvPr id="0" name=""/>
        <dsp:cNvSpPr/>
      </dsp:nvSpPr>
      <dsp:spPr>
        <a:xfrm>
          <a:off x="313134" y="4385834"/>
          <a:ext cx="1371602" cy="548642"/>
        </a:xfrm>
        <a:prstGeom prst="roundRect">
          <a:avLst>
            <a:gd name="adj" fmla="val 10000"/>
          </a:avLst>
        </a:prstGeom>
        <a:blipFill>
          <a:blip xmlns:r="http://schemas.openxmlformats.org/officeDocument/2006/relationships" r:embed="rId4" cstate="screen">
            <a:extLst>
              <a:ext uri="{28A0092B-C50C-407E-A947-70E740481C1C}">
                <a14:useLocalDpi xmlns:a14="http://schemas.microsoft.com/office/drawing/2010/main" val="0"/>
              </a:ext>
            </a:extLst>
          </a:blip>
          <a:srcRect/>
          <a:stretch>
            <a:fillRect t="-12000" b="-1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32" tIns="46216" rIns="92432" bIns="46216"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432" tIns="46216" rIns="92432" bIns="46216" rtlCol="0"/>
          <a:lstStyle>
            <a:lvl1pPr algn="r">
              <a:defRPr sz="1200"/>
            </a:lvl1pPr>
          </a:lstStyle>
          <a:p>
            <a:fld id="{F16237B8-F686-4A79-B760-1F646242695D}" type="datetimeFigureOut">
              <a:rPr lang="en-US" smtClean="0"/>
              <a:pPr/>
              <a:t>9/7/2016</a:t>
            </a:fld>
            <a:endParaRPr lang="sv-SE"/>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2432" tIns="46216" rIns="92432" bIns="46216"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32" tIns="46216" rIns="92432" bIns="4621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2432" tIns="46216" rIns="92432" bIns="46216"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32" tIns="46216" rIns="92432" bIns="46216" rtlCol="0" anchor="b"/>
          <a:lstStyle>
            <a:lvl1pPr algn="r">
              <a:defRPr sz="1200"/>
            </a:lvl1pPr>
          </a:lstStyle>
          <a:p>
            <a:fld id="{B1D9524D-4B94-4155-B81D-62EDD81CF9D7}" type="slidenum">
              <a:rPr lang="en-US" smtClean="0"/>
              <a:pPr/>
              <a:t>‹#›</a:t>
            </a:fld>
            <a:endParaRPr lang="sv-SE"/>
          </a:p>
        </p:txBody>
      </p:sp>
    </p:spTree>
    <p:extLst>
      <p:ext uri="{BB962C8B-B14F-4D97-AF65-F5344CB8AC3E}">
        <p14:creationId xmlns:p14="http://schemas.microsoft.com/office/powerpoint/2010/main" val="2125691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solidFill>
                  <a:srgbClr val="FF0000"/>
                </a:solidFill>
              </a:rPr>
              <a:t>Som en del av hundraårsfirandet skulle jag vilja berätta om Lions Clubs Internationals historia. </a:t>
            </a:r>
          </a:p>
        </p:txBody>
      </p:sp>
      <p:sp>
        <p:nvSpPr>
          <p:cNvPr id="4" name="Slide Number Placeholder 3"/>
          <p:cNvSpPr>
            <a:spLocks noGrp="1"/>
          </p:cNvSpPr>
          <p:nvPr>
            <p:ph type="sldNum" sz="quarter" idx="10"/>
          </p:nvPr>
        </p:nvSpPr>
        <p:spPr/>
        <p:txBody>
          <a:bodyPr/>
          <a:lstStyle/>
          <a:p>
            <a:pPr>
              <a:defRPr/>
            </a:pPr>
            <a:fld id="{820269D6-CC65-4552-AC2E-E537D43B0085}" type="slidenum">
              <a:rPr lang="en-US" smtClean="0">
                <a:solidFill>
                  <a:prstClr val="black"/>
                </a:solidFill>
              </a:rPr>
              <a:pPr>
                <a:defRPr/>
              </a:pPr>
              <a:t>1</a:t>
            </a:fld>
            <a:endParaRPr lang="sv-SE">
              <a:solidFill>
                <a:prstClr val="black"/>
              </a:solidFill>
            </a:endParaRPr>
          </a:p>
        </p:txBody>
      </p:sp>
    </p:spTree>
    <p:extLst>
      <p:ext uri="{BB962C8B-B14F-4D97-AF65-F5344CB8AC3E}">
        <p14:creationId xmlns:p14="http://schemas.microsoft.com/office/powerpoint/2010/main" val="2229594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mtClean="0"/>
              <a:t>Lions närmar sig sitt hundraårsjubileum och alla medlemmar uppmanas att fira och uppmärksamma vårt hundraårsjubileum genom att: </a:t>
            </a:r>
          </a:p>
          <a:p>
            <a:endParaRPr lang="sv-SE" baseline="0" dirty="0" smtClean="0"/>
          </a:p>
          <a:p>
            <a:r>
              <a:rPr lang="sv-SE" b="1" baseline="0" dirty="0" smtClean="0"/>
              <a:t>Leda genom hjälpinsatser: </a:t>
            </a:r>
            <a:r>
              <a:rPr lang="sv-SE" smtClean="0"/>
              <a:t>Hjälp till att hjälpa mer än 100 miljoner människor, genom att delta i hundraårsjubileets hjälputmaning till stöd för ungdomar, syninsatser, bekämpning av hungersnöd och stöd i miljöinsatser.</a:t>
            </a:r>
          </a:p>
          <a:p>
            <a:pPr marL="0" indent="0">
              <a:buNone/>
            </a:pPr>
            <a:endParaRPr lang="sv-SE" baseline="0" dirty="0" smtClean="0"/>
          </a:p>
          <a:p>
            <a:pPr marL="0" indent="0">
              <a:buNone/>
            </a:pPr>
            <a:r>
              <a:rPr lang="sv-SE" b="1" baseline="0" dirty="0" smtClean="0"/>
              <a:t>Bjud in för att göra skillnad:</a:t>
            </a:r>
            <a:r>
              <a:rPr lang="sv-SE" b="0" baseline="0" dirty="0" smtClean="0"/>
              <a:t> Varje lionmedlem hjälper i genomsnitt 50 personer per år. </a:t>
            </a:r>
            <a:r>
              <a:rPr lang="sv-SE" smtClean="0"/>
              <a:t>Tack vare fler medlemmar och fler klubbar kan fler människor än någonsin få hjälp av Lions. </a:t>
            </a:r>
          </a:p>
          <a:p>
            <a:pPr marL="0" indent="0">
              <a:buNone/>
            </a:pPr>
            <a:endParaRPr lang="sv-SE" baseline="0" dirty="0" smtClean="0"/>
          </a:p>
          <a:p>
            <a:pPr marL="0" indent="0">
              <a:buNone/>
            </a:pPr>
            <a:r>
              <a:rPr lang="sv-SE" b="1" baseline="0" dirty="0" smtClean="0"/>
              <a:t>Kontakt med det lokala samhället: </a:t>
            </a:r>
            <a:r>
              <a:rPr lang="sv-SE" b="0" baseline="0" dirty="0" smtClean="0"/>
              <a:t>Din klubb kan göra bestående insatser i det lokala samhället, till exempel genom att donera parkbänkar, skapa en park, byggnad eller klinik, vilket vi kallar för Lions bestående projekt. </a:t>
            </a:r>
          </a:p>
        </p:txBody>
      </p:sp>
      <p:sp>
        <p:nvSpPr>
          <p:cNvPr id="4" name="Slide Number Placeholder 3"/>
          <p:cNvSpPr>
            <a:spLocks noGrp="1"/>
          </p:cNvSpPr>
          <p:nvPr>
            <p:ph type="sldNum" sz="quarter" idx="10"/>
          </p:nvPr>
        </p:nvSpPr>
        <p:spPr/>
        <p:txBody>
          <a:bodyPr/>
          <a:lstStyle/>
          <a:p>
            <a:fld id="{B1D9524D-4B94-4155-B81D-62EDD81CF9D7}" type="slidenum">
              <a:rPr lang="en-US" smtClean="0"/>
              <a:pPr/>
              <a:t>10</a:t>
            </a:fld>
            <a:endParaRPr lang="sv-SE"/>
          </a:p>
        </p:txBody>
      </p:sp>
    </p:spTree>
    <p:extLst>
      <p:ext uri="{BB962C8B-B14F-4D97-AF65-F5344CB8AC3E}">
        <p14:creationId xmlns:p14="http://schemas.microsoft.com/office/powerpoint/2010/main" val="4058613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mtClean="0"/>
              <a:t>Melvin Jones beskrev en gång Lions logotyp genom att säga: </a:t>
            </a:r>
            <a:r>
              <a:rPr lang="sv-SE" sz="1200" kern="1200" dirty="0" smtClean="0">
                <a:solidFill>
                  <a:schemeClr val="tx1"/>
                </a:solidFill>
                <a:effectLst/>
                <a:latin typeface="+mn-lt"/>
              </a:rPr>
              <a:t>“Den består av ett lejon som ser mot Lions historia med stolthet och ett lejon som ser mot framtiden med förtroende samt söker i alla riktningar för att kunna bidra med hjälpinsatser.”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rPr>
              <a:t>Det arv Lions Clubs International kan efterlämna är de många miljoner människor som har haft nytta av de hjälpinsatser Lions har utfört runtom i världen. </a:t>
            </a:r>
            <a:endParaRPr lang="sv-SE" sz="1200" kern="1200" dirty="0" smtClean="0">
              <a:solidFill>
                <a:schemeClr val="tx1"/>
              </a:solidFill>
              <a:effectLst/>
              <a:latin typeface="+mn-lt"/>
              <a:ea typeface="+mn-ea"/>
              <a:cs typeface="+mn-cs"/>
            </a:endParaRPr>
          </a:p>
          <a:p>
            <a:endParaRPr lang="sv-SE" dirty="0" smtClean="0"/>
          </a:p>
          <a:p>
            <a:r>
              <a:rPr lang="sv-SE" smtClean="0"/>
              <a:t>{Klicka}</a:t>
            </a:r>
          </a:p>
          <a:p>
            <a:endParaRPr lang="sv-SE" dirty="0" smtClean="0"/>
          </a:p>
          <a:p>
            <a:r>
              <a:rPr lang="sv-SE" smtClean="0"/>
              <a:t>Jag hoppas att du har haft glädje av att lära dig mer om Lions Clubs Internationals historia och att tillsammans med mig utöka våra hjälpinsatser under de kommande hundra åren! </a:t>
            </a:r>
          </a:p>
        </p:txBody>
      </p:sp>
      <p:sp>
        <p:nvSpPr>
          <p:cNvPr id="4" name="Slide Number Placeholder 3"/>
          <p:cNvSpPr>
            <a:spLocks noGrp="1"/>
          </p:cNvSpPr>
          <p:nvPr>
            <p:ph type="sldNum" sz="quarter" idx="10"/>
          </p:nvPr>
        </p:nvSpPr>
        <p:spPr/>
        <p:txBody>
          <a:bodyPr/>
          <a:lstStyle/>
          <a:p>
            <a:fld id="{B1D9524D-4B94-4155-B81D-62EDD81CF9D7}" type="slidenum">
              <a:rPr lang="en-US" smtClean="0"/>
              <a:pPr/>
              <a:t>11</a:t>
            </a:fld>
            <a:endParaRPr lang="sv-SE"/>
          </a:p>
        </p:txBody>
      </p:sp>
    </p:spTree>
    <p:extLst>
      <p:ext uri="{BB962C8B-B14F-4D97-AF65-F5344CB8AC3E}">
        <p14:creationId xmlns:p14="http://schemas.microsoft.com/office/powerpoint/2010/main" val="2852445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mtClean="0"/>
              <a:t>År 1917 var Melvin Jones en framgångsrik ägare av en försäkringsagentur och medlem i Business Circle of Chicago. </a:t>
            </a:r>
          </a:p>
          <a:p>
            <a:endParaRPr lang="sv-SE" baseline="0" dirty="0" smtClean="0"/>
          </a:p>
          <a:p>
            <a:r>
              <a:rPr lang="sv-SE" smtClean="0"/>
              <a:t>Han uppmuntrade övriga medlemmar att söka sig utanför sin ordinarie företagsverksamhet och försöka hjälpa till i det lokala samhället. Han sa: ”Du kommer inte särskilt långt förrän du börjar göra något för andra.”</a:t>
            </a:r>
          </a:p>
          <a:p>
            <a:endParaRPr lang="sv-SE" baseline="0" dirty="0" smtClean="0"/>
          </a:p>
          <a:p>
            <a:r>
              <a:rPr lang="sv-SE" smtClean="0"/>
              <a:t>Han kontaktade även andra organisationer och bjöd in dem att sammanträffa och diskutera bildande av en ny organisation.</a:t>
            </a:r>
            <a:r>
              <a:rPr lang="sv-SE" baseline="0" dirty="0" smtClean="0">
                <a:solidFill>
                  <a:schemeClr val="tx1"/>
                </a:solidFill>
              </a:rPr>
              <a:t> </a:t>
            </a:r>
          </a:p>
        </p:txBody>
      </p:sp>
      <p:sp>
        <p:nvSpPr>
          <p:cNvPr id="4" name="Slide Number Placeholder 3"/>
          <p:cNvSpPr>
            <a:spLocks noGrp="1"/>
          </p:cNvSpPr>
          <p:nvPr>
            <p:ph type="sldNum" sz="quarter" idx="10"/>
          </p:nvPr>
        </p:nvSpPr>
        <p:spPr/>
        <p:txBody>
          <a:bodyPr/>
          <a:lstStyle/>
          <a:p>
            <a:fld id="{B1D9524D-4B94-4155-B81D-62EDD81CF9D7}" type="slidenum">
              <a:rPr lang="en-US" smtClean="0"/>
              <a:pPr/>
              <a:t>2</a:t>
            </a:fld>
            <a:endParaRPr lang="sv-SE"/>
          </a:p>
        </p:txBody>
      </p:sp>
    </p:spTree>
    <p:extLst>
      <p:ext uri="{BB962C8B-B14F-4D97-AF65-F5344CB8AC3E}">
        <p14:creationId xmlns:p14="http://schemas.microsoft.com/office/powerpoint/2010/main" val="1428865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mtClean="0"/>
              <a:t>Organisationsmötet genomfördes den 7 juni 1917 i Chicago, Illinois, USA. </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mtClean="0"/>
              <a:t>Baserat på framgångarna vid detta möte genomfördes Lions första kongress i Dallas, Texas, USA, i oktober samma år där Dr. William Woods från Evansville, Indiana, USA, valdes till organisationens första president. </a:t>
            </a:r>
          </a:p>
          <a:p>
            <a:endParaRPr lang="sv-SE" baseline="0" dirty="0" smtClean="0"/>
          </a:p>
          <a:p>
            <a:r>
              <a:rPr lang="sv-SE" smtClean="0"/>
              <a:t>Melvin Jones utnämndes till sekreterare och kassör samt utsågs till att upprätta ett huvudkontor i Chicago. </a:t>
            </a:r>
            <a:endParaRPr lang="sv-SE" dirty="0"/>
          </a:p>
        </p:txBody>
      </p:sp>
      <p:sp>
        <p:nvSpPr>
          <p:cNvPr id="4" name="Slide Number Placeholder 3"/>
          <p:cNvSpPr>
            <a:spLocks noGrp="1"/>
          </p:cNvSpPr>
          <p:nvPr>
            <p:ph type="sldNum" sz="quarter" idx="10"/>
          </p:nvPr>
        </p:nvSpPr>
        <p:spPr/>
        <p:txBody>
          <a:bodyPr/>
          <a:lstStyle/>
          <a:p>
            <a:fld id="{B1D9524D-4B94-4155-B81D-62EDD81CF9D7}" type="slidenum">
              <a:rPr lang="en-US" smtClean="0"/>
              <a:pPr/>
              <a:t>3</a:t>
            </a:fld>
            <a:endParaRPr lang="sv-SE"/>
          </a:p>
        </p:txBody>
      </p:sp>
    </p:spTree>
    <p:extLst>
      <p:ext uri="{BB962C8B-B14F-4D97-AF65-F5344CB8AC3E}">
        <p14:creationId xmlns:p14="http://schemas.microsoft.com/office/powerpoint/2010/main" val="3927426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mtClean="0"/>
              <a:t>Vår organisation växte snabbt och blev internationell år 1920 då den första klubben bildades i Windsor, Kanada. </a:t>
            </a:r>
          </a:p>
          <a:p>
            <a:endParaRPr lang="sv-SE" baseline="0" dirty="0" smtClean="0"/>
          </a:p>
          <a:p>
            <a:r>
              <a:rPr lang="sv-SE" smtClean="0"/>
              <a:t>1927 bildades Lions Club Nuevo Laredo i Mexiko och ett antal nya klubbar bildades därefter i Latinamerika.</a:t>
            </a:r>
          </a:p>
          <a:p>
            <a:endParaRPr lang="sv-SE" baseline="0" dirty="0" smtClean="0"/>
          </a:p>
          <a:p>
            <a:r>
              <a:rPr lang="sv-SE" smtClean="0"/>
              <a:t>Tack vare bildande av klubbar i Lismore, Australien, Stockholm, Sverige, och Manilla, Filippinerna, under 1940-talet inleddes spridningen av Lions runtom i världen. </a:t>
            </a:r>
          </a:p>
          <a:p>
            <a:endParaRPr lang="sv-SE" baseline="0" dirty="0" smtClean="0"/>
          </a:p>
          <a:p>
            <a:r>
              <a:rPr lang="sv-SE" smtClean="0"/>
              <a:t>1950 fanns det mer än 400 000 medlemmar i 31 länder och strax efter det fanns det klubbar på varje kontinent, detta tack vare bildande av klubbar i Casablanca, Marocko, 1953 och en på Antarktis 1957 bestående av forskare. </a:t>
            </a:r>
          </a:p>
        </p:txBody>
      </p:sp>
      <p:sp>
        <p:nvSpPr>
          <p:cNvPr id="4" name="Slide Number Placeholder 3"/>
          <p:cNvSpPr>
            <a:spLocks noGrp="1"/>
          </p:cNvSpPr>
          <p:nvPr>
            <p:ph type="sldNum" sz="quarter" idx="10"/>
          </p:nvPr>
        </p:nvSpPr>
        <p:spPr/>
        <p:txBody>
          <a:bodyPr/>
          <a:lstStyle/>
          <a:p>
            <a:fld id="{B1D9524D-4B94-4155-B81D-62EDD81CF9D7}" type="slidenum">
              <a:rPr lang="en-US" smtClean="0"/>
              <a:pPr/>
              <a:t>4</a:t>
            </a:fld>
            <a:endParaRPr lang="sv-SE"/>
          </a:p>
        </p:txBody>
      </p:sp>
    </p:spTree>
    <p:extLst>
      <p:ext uri="{BB962C8B-B14F-4D97-AF65-F5344CB8AC3E}">
        <p14:creationId xmlns:p14="http://schemas.microsoft.com/office/powerpoint/2010/main" val="3299171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1925 talade Helen Keller vid Lions kongress och uppmanade dem att bli “De blindas riddare”. Lions antog hennes utmaning med stor entusiasm och utökade sina hjälpinsatser till blinda och människor med nedsatt syn. </a:t>
            </a:r>
          </a:p>
          <a:p>
            <a:endParaRPr lang="sv-SE" baseline="0" dirty="0" smtClean="0"/>
          </a:p>
          <a:p>
            <a:r>
              <a:rPr lang="sv-SE" dirty="0" smtClean="0"/>
              <a:t>För att göra det möjligt för blinda människor att ta sig fram på ett säkrare sätt målade medlemmen George Bonham redan 1930 en käpp vit och med ett rött band, en innovation som används även i dag.</a:t>
            </a:r>
          </a:p>
          <a:p>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1939 byggde medlemmar i Lions Club Detroit Uptown om en lantbruksbyggnad till en skola för ledarhundar, vilket skapade intresse för idén om assistanshundar.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Många klubbar fortsatte att stödja ledarhundskolan och andra synrelaterade hjälpinsatser, till exempel återvinning av glasögon, synundersökningar och stöd till ögonbanker. Tack vare dessa insatser har Lions fått erkänsla runtom i världen, för att ha förbättrat livet för dem som är blinda eller har nedsatt syn. </a:t>
            </a:r>
          </a:p>
        </p:txBody>
      </p:sp>
      <p:sp>
        <p:nvSpPr>
          <p:cNvPr id="4" name="Slide Number Placeholder 3"/>
          <p:cNvSpPr>
            <a:spLocks noGrp="1"/>
          </p:cNvSpPr>
          <p:nvPr>
            <p:ph type="sldNum" sz="quarter" idx="10"/>
          </p:nvPr>
        </p:nvSpPr>
        <p:spPr/>
        <p:txBody>
          <a:bodyPr/>
          <a:lstStyle/>
          <a:p>
            <a:fld id="{B1D9524D-4B94-4155-B81D-62EDD81CF9D7}" type="slidenum">
              <a:rPr lang="en-US" smtClean="0"/>
              <a:pPr/>
              <a:t>5</a:t>
            </a:fld>
            <a:endParaRPr lang="sv-SE"/>
          </a:p>
        </p:txBody>
      </p:sp>
    </p:spTree>
    <p:extLst>
      <p:ext uri="{BB962C8B-B14F-4D97-AF65-F5344CB8AC3E}">
        <p14:creationId xmlns:p14="http://schemas.microsoft.com/office/powerpoint/2010/main" val="3621122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mtClean="0"/>
              <a:t>Andra viktiga insatser av Lions: </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mtClean="0"/>
              <a:t>Amiral Richard E. Byrd, lionmedlem och äventyrare, berättade om Lions under sina resor till Nordpolen och Sydpolen. Han skrev: “Vi bar med oss Lions flagga till toppen av världen och vi kände att det var en oerhört stor ära att göra det.”</a:t>
            </a:r>
          </a:p>
          <a:p>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mtClean="0"/>
              <a:t>1977 blev lionmedlemmen Jimmy Carter president i USA. Han samarbete med Lions fortsatte och 1999 inledde Lions och The Carter Center ett samarbete, för att förhindra blindhet i Afrika och Latinamerika.</a:t>
            </a:r>
          </a:p>
        </p:txBody>
      </p:sp>
      <p:sp>
        <p:nvSpPr>
          <p:cNvPr id="4" name="Slide Number Placeholder 3"/>
          <p:cNvSpPr>
            <a:spLocks noGrp="1"/>
          </p:cNvSpPr>
          <p:nvPr>
            <p:ph type="sldNum" sz="quarter" idx="10"/>
          </p:nvPr>
        </p:nvSpPr>
        <p:spPr/>
        <p:txBody>
          <a:bodyPr/>
          <a:lstStyle/>
          <a:p>
            <a:fld id="{B1D9524D-4B94-4155-B81D-62EDD81CF9D7}" type="slidenum">
              <a:rPr lang="en-US" smtClean="0"/>
              <a:pPr/>
              <a:t>6</a:t>
            </a:fld>
            <a:endParaRPr lang="sv-SE"/>
          </a:p>
        </p:txBody>
      </p:sp>
    </p:spTree>
    <p:extLst>
      <p:ext uri="{BB962C8B-B14F-4D97-AF65-F5344CB8AC3E}">
        <p14:creationId xmlns:p14="http://schemas.microsoft.com/office/powerpoint/2010/main" val="1430143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Andra viktiga milstolpar i Lions historia är bland annat:</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{Klicka} 1954 valdes mottot “Vi tjäna”.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{Klicka} 1957 bildades den första leoklubben, vilket gav unga människor möjlighet att delta i hjälpinsatser. I dag finns det mer än 6 700 leoklubbar i 140 länder.</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{Klicka} 1968 bildades Lions Clubs International Foundation.  Stiftelsen tillhandahåller finansiellt stöd till katastrofhjälp, ungdomsinsatser, synprojekt och andra projekt och beviljar årligen flera miljoner dollar i anslag, framför allt tack vare stödet från Lions medlemmar.</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{Klicka} 1987 kunde även kvinnor bli medlemmar i Lions.  I dag består organisationen av nära 30 % kvinnor och de är det snabbast växande segmentet av medlemmar. </a:t>
            </a:r>
          </a:p>
        </p:txBody>
      </p:sp>
      <p:sp>
        <p:nvSpPr>
          <p:cNvPr id="4" name="Slide Number Placeholder 3"/>
          <p:cNvSpPr>
            <a:spLocks noGrp="1"/>
          </p:cNvSpPr>
          <p:nvPr>
            <p:ph type="sldNum" sz="quarter" idx="10"/>
          </p:nvPr>
        </p:nvSpPr>
        <p:spPr/>
        <p:txBody>
          <a:bodyPr/>
          <a:lstStyle/>
          <a:p>
            <a:fld id="{B1D9524D-4B94-4155-B81D-62EDD81CF9D7}" type="slidenum">
              <a:rPr lang="en-US" smtClean="0"/>
              <a:pPr/>
              <a:t>7</a:t>
            </a:fld>
            <a:endParaRPr lang="sv-SE"/>
          </a:p>
        </p:txBody>
      </p:sp>
    </p:spTree>
    <p:extLst>
      <p:ext uri="{BB962C8B-B14F-4D97-AF65-F5344CB8AC3E}">
        <p14:creationId xmlns:p14="http://schemas.microsoft.com/office/powerpoint/2010/main" val="3175560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Ett av Lions syften är ”Att skapa och upprätthålla en anda av samförstånd mellan jordens folk.”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Förutom att nå ut i hela världen med hjälpinsatser gör Lions även följande: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200" baseline="0" dirty="0" smtClean="0"/>
              <a:t>- Skapar </a:t>
            </a:r>
            <a:r>
              <a:rPr lang="sv-SE" sz="1200" b="1" baseline="0" dirty="0" smtClean="0"/>
              <a:t>vänklubbsamarbete</a:t>
            </a:r>
            <a:r>
              <a:rPr lang="sv-SE" sz="1200" baseline="0" dirty="0" smtClean="0"/>
              <a:t> mellan klubbar för att stödja vänskap mellan klubbar i olika länder, vilket gör att medlemmarna kan lära sig mer om olika kulturer samt utbyta erfarenheter och idéer om vad det innebär att vara medlem i Lions.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i="0" kern="1200" baseline="0" dirty="0" smtClean="0">
                <a:solidFill>
                  <a:schemeClr val="tx1"/>
                </a:solidFill>
                <a:effectLst/>
                <a:latin typeface="+mn-lt"/>
              </a:rPr>
              <a:t>- Genomför </a:t>
            </a:r>
            <a:r>
              <a:rPr lang="sv-SE" sz="1200" b="1" i="0" kern="1200" baseline="0" dirty="0" smtClean="0">
                <a:solidFill>
                  <a:schemeClr val="tx1"/>
                </a:solidFill>
                <a:effectLst/>
                <a:latin typeface="+mn-lt"/>
              </a:rPr>
              <a:t>ungdomsläger och ungdomsutbyte </a:t>
            </a:r>
            <a:r>
              <a:rPr lang="sv-SE" sz="1200" b="0" i="0" kern="1200" baseline="0" dirty="0" smtClean="0">
                <a:solidFill>
                  <a:schemeClr val="tx1"/>
                </a:solidFill>
                <a:effectLst/>
                <a:latin typeface="+mn-lt"/>
              </a:rPr>
              <a:t>för att stödja </a:t>
            </a:r>
            <a:r>
              <a:rPr lang="sv-SE" sz="1200" kern="1200" dirty="0" smtClean="0">
                <a:solidFill>
                  <a:schemeClr val="tx1"/>
                </a:solidFill>
                <a:effectLst/>
                <a:latin typeface="+mn-lt"/>
              </a:rPr>
              <a:t>tusentals ungdomar med att uppmuntra till fred och främja internationell förståelse.</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 Har stöttat </a:t>
            </a:r>
            <a:r>
              <a:rPr lang="sv-SE" b="1" baseline="0" dirty="0" smtClean="0"/>
              <a:t>Förenta Nationerna </a:t>
            </a:r>
            <a:r>
              <a:rPr lang="sv-SE" dirty="0" smtClean="0"/>
              <a:t>sedan den organisationen bildades och samarbetar i dag med flera av FN:s organ. Varje år genomförs Lions dag med FN, vilket ger Lions medlemmar tillfälle att visa hur FN och Lions tillsammans kan fortsätta att hjälpa människor i nöd runtom i världen.</a:t>
            </a:r>
            <a:endParaRPr lang="sv-SE"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smtClean="0"/>
              <a:t>Vi genomför även en </a:t>
            </a:r>
            <a:r>
              <a:rPr lang="sv-SE" sz="1200" b="1" baseline="0" dirty="0" smtClean="0"/>
              <a:t>fredsaffischtävling </a:t>
            </a:r>
            <a:r>
              <a:rPr lang="sv-SE" sz="1200" dirty="0" smtClean="0"/>
              <a:t>och en </a:t>
            </a:r>
            <a:r>
              <a:rPr lang="sv-SE" sz="1200" b="1" baseline="0" dirty="0" smtClean="0"/>
              <a:t>fredsuppsatstävling, </a:t>
            </a:r>
            <a:r>
              <a:rPr lang="sv-SE" sz="1200" dirty="0" smtClean="0"/>
              <a:t>vilka skapar en plattform för miljoner ungdomar i hela världen att uttrycka sina visioner om fred.</a:t>
            </a:r>
          </a:p>
        </p:txBody>
      </p:sp>
      <p:sp>
        <p:nvSpPr>
          <p:cNvPr id="4" name="Slide Number Placeholder 3"/>
          <p:cNvSpPr>
            <a:spLocks noGrp="1"/>
          </p:cNvSpPr>
          <p:nvPr>
            <p:ph type="sldNum" sz="quarter" idx="10"/>
          </p:nvPr>
        </p:nvSpPr>
        <p:spPr/>
        <p:txBody>
          <a:bodyPr/>
          <a:lstStyle/>
          <a:p>
            <a:fld id="{B1D9524D-4B94-4155-B81D-62EDD81CF9D7}" type="slidenum">
              <a:rPr lang="en-US" smtClean="0"/>
              <a:pPr/>
              <a:t>8</a:t>
            </a:fld>
            <a:endParaRPr lang="sv-SE"/>
          </a:p>
        </p:txBody>
      </p:sp>
    </p:spTree>
    <p:extLst>
      <p:ext uri="{BB962C8B-B14F-4D97-AF65-F5344CB8AC3E}">
        <p14:creationId xmlns:p14="http://schemas.microsoft.com/office/powerpoint/2010/main" val="1430143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mtClean="0"/>
              <a:t>I dag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mtClean="0"/>
              <a:t>{Klicka} Det finns mer än 1,4 miljoner medlemmar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mtClean="0"/>
              <a:t>{Klicka} I mer än 46 000 klubbar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mtClean="0"/>
              <a:t>{Klicka} I mer än 200 länder och geografiska områden</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mtClean="0"/>
              <a:t>{Klicka} Alla förenade av en enda idé: Vi tjäna</a:t>
            </a:r>
            <a:endParaRPr lang="sv-SE" dirty="0" smtClean="0"/>
          </a:p>
        </p:txBody>
      </p:sp>
      <p:sp>
        <p:nvSpPr>
          <p:cNvPr id="4" name="Slide Number Placeholder 3"/>
          <p:cNvSpPr>
            <a:spLocks noGrp="1"/>
          </p:cNvSpPr>
          <p:nvPr>
            <p:ph type="sldNum" sz="quarter" idx="10"/>
          </p:nvPr>
        </p:nvSpPr>
        <p:spPr/>
        <p:txBody>
          <a:bodyPr/>
          <a:lstStyle/>
          <a:p>
            <a:fld id="{B1D9524D-4B94-4155-B81D-62EDD81CF9D7}" type="slidenum">
              <a:rPr lang="en-US" smtClean="0"/>
              <a:pPr/>
              <a:t>9</a:t>
            </a:fld>
            <a:endParaRPr lang="sv-SE"/>
          </a:p>
        </p:txBody>
      </p:sp>
    </p:spTree>
    <p:extLst>
      <p:ext uri="{BB962C8B-B14F-4D97-AF65-F5344CB8AC3E}">
        <p14:creationId xmlns:p14="http://schemas.microsoft.com/office/powerpoint/2010/main" val="2868115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8" name="Picture 7" descr="Lion PPT bkg Title Blank.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7" name="Title 1"/>
          <p:cNvSpPr>
            <a:spLocks noGrp="1"/>
          </p:cNvSpPr>
          <p:nvPr>
            <p:ph type="title" hasCustomPrompt="1"/>
          </p:nvPr>
        </p:nvSpPr>
        <p:spPr>
          <a:xfrm>
            <a:off x="722313" y="2485726"/>
            <a:ext cx="7772400" cy="1781474"/>
          </a:xfrm>
        </p:spPr>
        <p:txBody>
          <a:bodyPr anchor="ctr">
            <a:normAutofit/>
          </a:bodyPr>
          <a:lstStyle>
            <a:lvl1pPr algn="ctr">
              <a:defRPr sz="4400" b="1" i="0" cap="none">
                <a:solidFill>
                  <a:srgbClr val="09519E"/>
                </a:solidFill>
                <a:latin typeface="Calibri"/>
                <a:cs typeface="Calibri"/>
              </a:defRPr>
            </a:lvl1pPr>
          </a:lstStyle>
          <a:p>
            <a:r>
              <a:rPr lang="en-US" dirty="0" smtClean="0"/>
              <a:t>Click to edit </a:t>
            </a:r>
            <a:br>
              <a:rPr lang="en-US" dirty="0" smtClean="0"/>
            </a:br>
            <a:r>
              <a:rPr lang="en-US" dirty="0" smtClean="0"/>
              <a:t>Master title style</a:t>
            </a:r>
            <a:endParaRPr lang="en-US" dirty="0"/>
          </a:p>
        </p:txBody>
      </p:sp>
    </p:spTree>
    <p:extLst>
      <p:ext uri="{BB962C8B-B14F-4D97-AF65-F5344CB8AC3E}">
        <p14:creationId xmlns:p14="http://schemas.microsoft.com/office/powerpoint/2010/main" val="4100286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descr="Lion PPT bkg 3 Blank.jp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060" y="0"/>
            <a:ext cx="9135879" cy="2033195"/>
          </a:xfrm>
          <a:prstGeom prst="rect">
            <a:avLst/>
          </a:prstGeom>
        </p:spPr>
      </p:pic>
      <p:sp>
        <p:nvSpPr>
          <p:cNvPr id="2" name="Title 1"/>
          <p:cNvSpPr>
            <a:spLocks noGrp="1"/>
          </p:cNvSpPr>
          <p:nvPr>
            <p:ph type="title"/>
          </p:nvPr>
        </p:nvSpPr>
        <p:spPr>
          <a:xfrm>
            <a:off x="381000" y="152401"/>
            <a:ext cx="7086600" cy="803638"/>
          </a:xfrm>
        </p:spPr>
        <p:txBody>
          <a:bodyPr>
            <a:normAutofit/>
          </a:bodyPr>
          <a:lstStyle>
            <a:lvl1pPr algn="l">
              <a:defRPr sz="3600">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53874"/>
            <a:ext cx="8229600" cy="45183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8305DF77-0E5E-4F38-8A8F-5D0D056193C8}" type="datetime1">
              <a:rPr lang="en-US" smtClean="0">
                <a:solidFill>
                  <a:prstClr val="black"/>
                </a:solidFill>
              </a:rPr>
              <a:t>9/7/2016</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chemeClr val="tx1">
                    <a:lumMod val="50000"/>
                    <a:lumOff val="50000"/>
                  </a:schemeClr>
                </a:solidFill>
              </a:defRPr>
            </a:lvl1pPr>
          </a:lstStyle>
          <a:p>
            <a:pPr fontAlgn="base">
              <a:spcBef>
                <a:spcPct val="0"/>
              </a:spcBef>
              <a:spcAft>
                <a:spcPct val="0"/>
              </a:spcAft>
            </a:pPr>
            <a:fld id="{345397C3-0AF4-4CB8-9EFB-9D18150E9527}" type="slidenum">
              <a:rPr lang="en-US" smtClean="0">
                <a:solidFill>
                  <a:prstClr val="black">
                    <a:lumMod val="50000"/>
                    <a:lumOff val="50000"/>
                  </a:prstClr>
                </a:solidFill>
              </a:rPr>
              <a:t>‹#›</a:t>
            </a:fld>
            <a:endParaRPr lang="en-US" dirty="0">
              <a:solidFill>
                <a:prstClr val="black">
                  <a:lumMod val="50000"/>
                  <a:lumOff val="50000"/>
                </a:prstClr>
              </a:solidFill>
            </a:endParaRP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467600" y="225822"/>
            <a:ext cx="1412715" cy="917178"/>
          </a:xfrm>
          <a:prstGeom prst="rect">
            <a:avLst/>
          </a:prstGeom>
        </p:spPr>
      </p:pic>
    </p:spTree>
    <p:extLst>
      <p:ext uri="{BB962C8B-B14F-4D97-AF65-F5344CB8AC3E}">
        <p14:creationId xmlns:p14="http://schemas.microsoft.com/office/powerpoint/2010/main" val="28526645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descr="Lion PPT bkg 3 Blank.jp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060" y="0"/>
            <a:ext cx="9135879" cy="2033195"/>
          </a:xfrm>
          <a:prstGeom prst="rect">
            <a:avLst/>
          </a:prstGeom>
        </p:spPr>
      </p:pic>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F12D35-ED17-4359-A03B-CDC428B3EA0D}" type="datetime1">
              <a:rPr lang="en-US" smtClean="0">
                <a:solidFill>
                  <a:prstClr val="black">
                    <a:tint val="75000"/>
                  </a:prstClr>
                </a:solidFill>
              </a:rPr>
              <a:t>9/7/2016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9345AA-F236-384F-9F42-A11ADC3D4BD0}" type="slidenum">
              <a:rPr lang="en-US" smtClean="0">
                <a:solidFill>
                  <a:prstClr val="black">
                    <a:tint val="75000"/>
                  </a:prstClr>
                </a:solidFill>
              </a:rPr>
              <a:pPr/>
              <a:t>‹#›</a:t>
            </a:fld>
            <a:endParaRPr lang="en-US" dirty="0">
              <a:solidFill>
                <a:prstClr val="black">
                  <a:tint val="75000"/>
                </a:prstClr>
              </a:solidFill>
            </a:endParaRPr>
          </a:p>
        </p:txBody>
      </p:sp>
      <p:sp>
        <p:nvSpPr>
          <p:cNvPr id="10" name="Title 1"/>
          <p:cNvSpPr>
            <a:spLocks noGrp="1"/>
          </p:cNvSpPr>
          <p:nvPr>
            <p:ph type="title"/>
          </p:nvPr>
        </p:nvSpPr>
        <p:spPr>
          <a:xfrm>
            <a:off x="381000" y="152401"/>
            <a:ext cx="7086600" cy="803638"/>
          </a:xfrm>
        </p:spPr>
        <p:txBody>
          <a:bodyPr>
            <a:normAutofit/>
          </a:bodyPr>
          <a:lstStyle>
            <a:lvl1pPr algn="l">
              <a:defRPr sz="3600">
                <a:solidFill>
                  <a:srgbClr val="FFFFFF"/>
                </a:solidFill>
              </a:defRPr>
            </a:lvl1pPr>
          </a:lstStyle>
          <a:p>
            <a:r>
              <a:rPr lang="en-US" dirty="0" smtClean="0"/>
              <a:t>Click to edit Master title style</a:t>
            </a:r>
            <a:endParaRPr lang="en-US"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467600" y="76200"/>
            <a:ext cx="1219200" cy="1045244"/>
          </a:xfrm>
          <a:prstGeom prst="rect">
            <a:avLst/>
          </a:prstGeom>
        </p:spPr>
      </p:pic>
    </p:spTree>
    <p:extLst>
      <p:ext uri="{BB962C8B-B14F-4D97-AF65-F5344CB8AC3E}">
        <p14:creationId xmlns:p14="http://schemas.microsoft.com/office/powerpoint/2010/main" val="145728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9" name="Picture 8" descr="Centennial PPT bkg 2.jp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061" y="0"/>
            <a:ext cx="2358139" cy="6858000"/>
          </a:xfrm>
          <a:prstGeom prst="rect">
            <a:avLst/>
          </a:prstGeom>
        </p:spPr>
      </p:pic>
      <p:sp>
        <p:nvSpPr>
          <p:cNvPr id="2" name="Title 1"/>
          <p:cNvSpPr>
            <a:spLocks noGrp="1"/>
          </p:cNvSpPr>
          <p:nvPr>
            <p:ph type="title"/>
          </p:nvPr>
        </p:nvSpPr>
        <p:spPr>
          <a:xfrm>
            <a:off x="1905001" y="274638"/>
            <a:ext cx="6781800" cy="1143000"/>
          </a:xfrm>
        </p:spPr>
        <p:txBody>
          <a:bodyPr>
            <a:noAutofit/>
          </a:bodyPr>
          <a:lstStyle>
            <a:lvl1pPr>
              <a:defRPr sz="3600" b="1">
                <a:solidFill>
                  <a:srgbClr val="09519E"/>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145F55D1-5552-4924-AC22-EFB538F5ACB0}" type="datetime1">
              <a:rPr lang="en-US" smtClean="0">
                <a:solidFill>
                  <a:prstClr val="black"/>
                </a:solidFill>
              </a:rPr>
              <a:t>9/7/2016</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pPr>
            <a:fld id="{AC9345AA-F236-384F-9F42-A11ADC3D4BD0}" type="slidenum">
              <a:rPr lang="en-US">
                <a:solidFill>
                  <a:prstClr val="black"/>
                </a:solidFill>
              </a:rPr>
              <a:pPr fontAlgn="base">
                <a:spcBef>
                  <a:spcPct val="0"/>
                </a:spcBef>
                <a:spcAft>
                  <a:spcPct val="0"/>
                </a:spcAft>
              </a:pPr>
              <a:t>‹#›</a:t>
            </a:fld>
            <a:endParaRPr lang="en-US" dirty="0">
              <a:solidFill>
                <a:prstClr val="black"/>
              </a:solidFill>
            </a:endParaRPr>
          </a:p>
        </p:txBody>
      </p:sp>
      <p:sp>
        <p:nvSpPr>
          <p:cNvPr id="10" name="Content Placeholder 2"/>
          <p:cNvSpPr>
            <a:spLocks noGrp="1"/>
          </p:cNvSpPr>
          <p:nvPr>
            <p:ph idx="1"/>
          </p:nvPr>
        </p:nvSpPr>
        <p:spPr>
          <a:xfrm>
            <a:off x="1905000" y="1653874"/>
            <a:ext cx="6781800" cy="45183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08020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9" name="Picture 8" descr="Centennial PPT bkg blank.jp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060" y="6282466"/>
            <a:ext cx="9135879" cy="575534"/>
          </a:xfrm>
          <a:prstGeom prst="rect">
            <a:avLst/>
          </a:prstGeom>
        </p:spPr>
      </p:pic>
      <p:pic>
        <p:nvPicPr>
          <p:cNvPr id="10" name="Picture 9" descr="Centennial PPT bkg blank.jpg"/>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flipV="1">
            <a:off x="0" y="0"/>
            <a:ext cx="9144000" cy="1371600"/>
          </a:xfrm>
          <a:prstGeom prst="rect">
            <a:avLst/>
          </a:prstGeom>
        </p:spPr>
      </p:pic>
      <p:sp>
        <p:nvSpPr>
          <p:cNvPr id="2" name="Title 1"/>
          <p:cNvSpPr>
            <a:spLocks noGrp="1"/>
          </p:cNvSpPr>
          <p:nvPr>
            <p:ph type="title"/>
          </p:nvPr>
        </p:nvSpPr>
        <p:spPr>
          <a:xfrm>
            <a:off x="457200" y="152400"/>
            <a:ext cx="8229600" cy="935863"/>
          </a:xfrm>
        </p:spPr>
        <p:txBody>
          <a:bodyPr>
            <a:normAutofit/>
          </a:bodyPr>
          <a:lstStyle>
            <a:lvl1pPr algn="l">
              <a:defRPr sz="3600" b="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b="1">
                <a:solidFill>
                  <a:schemeClr val="bg1"/>
                </a:solidFill>
              </a:defRPr>
            </a:lvl1pPr>
          </a:lstStyle>
          <a:p>
            <a:pPr fontAlgn="base">
              <a:spcBef>
                <a:spcPct val="0"/>
              </a:spcBef>
              <a:spcAft>
                <a:spcPct val="0"/>
              </a:spcAft>
            </a:pPr>
            <a:fld id="{AC9345AA-F236-384F-9F42-A11ADC3D4BD0}" type="slidenum">
              <a:rPr lang="en-US" smtClean="0">
                <a:solidFill>
                  <a:prstClr val="white"/>
                </a:solidFill>
              </a:rPr>
              <a:pPr fontAlgn="base">
                <a:spcBef>
                  <a:spcPct val="0"/>
                </a:spcBef>
                <a:spcAft>
                  <a:spcPct val="0"/>
                </a:spcAft>
              </a:pPr>
              <a:t>‹#›</a:t>
            </a:fld>
            <a:endParaRPr lang="en-US" dirty="0">
              <a:solidFill>
                <a:prstClr val="white"/>
              </a:solidFill>
            </a:endParaRPr>
          </a:p>
        </p:txBody>
      </p:sp>
    </p:spTree>
    <p:extLst>
      <p:ext uri="{BB962C8B-B14F-4D97-AF65-F5344CB8AC3E}">
        <p14:creationId xmlns:p14="http://schemas.microsoft.com/office/powerpoint/2010/main" val="30110844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9" name="Picture 8" descr="Centennial PPT bkg blank.jp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060" y="6282466"/>
            <a:ext cx="9135879" cy="575534"/>
          </a:xfrm>
          <a:prstGeom prst="rect">
            <a:avLst/>
          </a:prstGeom>
        </p:spPr>
      </p:pic>
      <p:sp>
        <p:nvSpPr>
          <p:cNvPr id="2" name="Title 1"/>
          <p:cNvSpPr>
            <a:spLocks noGrp="1"/>
          </p:cNvSpPr>
          <p:nvPr>
            <p:ph type="title"/>
          </p:nvPr>
        </p:nvSpPr>
        <p:spPr>
          <a:xfrm>
            <a:off x="457200" y="275874"/>
            <a:ext cx="7010400" cy="935863"/>
          </a:xfrm>
        </p:spPr>
        <p:txBody>
          <a:bodyPr>
            <a:normAutofit/>
          </a:bodyPr>
          <a:lstStyle>
            <a:lvl1pPr algn="l">
              <a:defRPr sz="3600">
                <a:solidFill>
                  <a:srgbClr val="09519E"/>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76763951-87E1-444E-A9DB-AB1CDFF92BAE}" type="datetime1">
              <a:rPr lang="en-US" smtClean="0">
                <a:solidFill>
                  <a:prstClr val="black"/>
                </a:solidFill>
              </a:rPr>
              <a:t>9/7/2016</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FFFFFF"/>
                </a:solidFill>
              </a:defRPr>
            </a:lvl1pPr>
          </a:lstStyle>
          <a:p>
            <a:pPr fontAlgn="base">
              <a:spcBef>
                <a:spcPct val="0"/>
              </a:spcBef>
              <a:spcAft>
                <a:spcPct val="0"/>
              </a:spcAft>
            </a:pPr>
            <a:fld id="{AC9345AA-F236-384F-9F42-A11ADC3D4BD0}" type="slidenum">
              <a:rPr lang="en-US" smtClean="0"/>
              <a:pPr fontAlgn="base">
                <a:spcBef>
                  <a:spcPct val="0"/>
                </a:spcBef>
                <a:spcAft>
                  <a:spcPct val="0"/>
                </a:spcAft>
              </a:pPr>
              <a:t>‹#›</a:t>
            </a:fld>
            <a:endParaRPr lang="en-US" dirty="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467600" y="228600"/>
            <a:ext cx="1219200" cy="1045244"/>
          </a:xfrm>
          <a:prstGeom prst="rect">
            <a:avLst/>
          </a:prstGeom>
        </p:spPr>
      </p:pic>
    </p:spTree>
    <p:extLst>
      <p:ext uri="{BB962C8B-B14F-4D97-AF65-F5344CB8AC3E}">
        <p14:creationId xmlns:p14="http://schemas.microsoft.com/office/powerpoint/2010/main" val="23132761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4DC58F86-E146-48AB-A7D5-63276C7B83D2}" type="datetime1">
              <a:rPr lang="en-US" smtClean="0">
                <a:solidFill>
                  <a:prstClr val="black">
                    <a:tint val="75000"/>
                  </a:prstClr>
                </a:solidFill>
                <a:latin typeface="Arial" pitchFamily="34" charset="0"/>
              </a:rPr>
              <a:t>9/7/2016</a:t>
            </a:fld>
            <a:endParaRPr lang="en-US">
              <a:solidFill>
                <a:prstClr val="black">
                  <a:tint val="75000"/>
                </a:prstClr>
              </a:solidFill>
              <a:latin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solidFill>
                <a:prstClr val="black">
                  <a:tint val="75000"/>
                </a:prstClr>
              </a:solidFill>
              <a:latin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AC9345AA-F236-384F-9F42-A11ADC3D4BD0}" type="slidenum">
              <a:rPr lang="en-US" smtClean="0">
                <a:solidFill>
                  <a:prstClr val="black">
                    <a:tint val="75000"/>
                  </a:prstClr>
                </a:solidFill>
                <a:latin typeface="Arial" pitchFamily="34" charset="0"/>
              </a:rPr>
              <a:pPr fontAlgn="base">
                <a:spcBef>
                  <a:spcPct val="0"/>
                </a:spcBef>
                <a:spcAft>
                  <a:spcPct val="0"/>
                </a:spcAft>
              </a:pPr>
              <a:t>‹#›</a:t>
            </a:fld>
            <a:endParaRPr lang="en-US" dirty="0">
              <a:solidFill>
                <a:prstClr val="black">
                  <a:tint val="75000"/>
                </a:prstClr>
              </a:solidFill>
              <a:latin typeface="Arial" pitchFamily="34" charset="0"/>
            </a:endParaRPr>
          </a:p>
        </p:txBody>
      </p:sp>
    </p:spTree>
    <p:extLst>
      <p:ext uri="{BB962C8B-B14F-4D97-AF65-F5344CB8AC3E}">
        <p14:creationId xmlns:p14="http://schemas.microsoft.com/office/powerpoint/2010/main" val="2500366823"/>
      </p:ext>
    </p:extLst>
  </p:cSld>
  <p:clrMap bg1="lt1" tx1="dk1" bg2="lt2" tx2="dk2" accent1="accent1" accent2="accent2" accent3="accent3" accent4="accent4" accent5="accent5" accent6="accent6" hlink="hlink" folHlink="folHlink"/>
  <p:sldLayoutIdLst>
    <p:sldLayoutId id="2147483664" r:id="rId1"/>
    <p:sldLayoutId id="2147483705" r:id="rId2"/>
    <p:sldLayoutId id="2147483666" r:id="rId3"/>
    <p:sldLayoutId id="2147483706" r:id="rId4"/>
    <p:sldLayoutId id="2147483713" r:id="rId5"/>
    <p:sldLayoutId id="2147483707" r:id="rId6"/>
  </p:sldLayoutIdLst>
  <p:timing>
    <p:tnLst>
      <p:par>
        <p:cTn id="1" dur="indefinite" restart="never" nodeType="tmRoot"/>
      </p:par>
    </p:tnLst>
  </p:timing>
  <p:hf hdr="0" ftr="0" dt="0"/>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microsoft.com/office/2007/relationships/hdphoto" Target="../media/hdphoto2.wdp"/><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microsoft.com/office/2007/relationships/hdphoto" Target="../media/hdphoto4.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eg"/><Relationship Id="rId5" Type="http://schemas.microsoft.com/office/2007/relationships/hdphoto" Target="../media/hdphoto3.wdp"/><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6.jpeg"/><Relationship Id="rId5" Type="http://schemas.openxmlformats.org/officeDocument/2006/relationships/diagramQuickStyle" Target="../diagrams/quickStyle1.xml"/><Relationship Id="rId10" Type="http://schemas.openxmlformats.org/officeDocument/2006/relationships/image" Target="../media/image25.png"/><Relationship Id="rId4" Type="http://schemas.openxmlformats.org/officeDocument/2006/relationships/diagramLayout" Target="../diagrams/layout1.xml"/><Relationship Id="rId9" Type="http://schemas.openxmlformats.org/officeDocument/2006/relationships/image" Target="../media/image24.gif"/></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gif"/><Relationship Id="rId5" Type="http://schemas.openxmlformats.org/officeDocument/2006/relationships/image" Target="../media/image33.jpeg"/><Relationship Id="rId4" Type="http://schemas.openxmlformats.org/officeDocument/2006/relationships/image" Target="../media/image3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4114800"/>
            <a:ext cx="7772400" cy="1447800"/>
          </a:xfrm>
        </p:spPr>
        <p:txBody>
          <a:bodyPr>
            <a:noAutofit/>
          </a:bodyPr>
          <a:lstStyle/>
          <a:p>
            <a:r>
              <a:rPr lang="sv-SE" sz="4800" b="0" dirty="0" smtClean="0"/>
              <a:t>Lions Clubs Internationals historia</a:t>
            </a:r>
            <a:endParaRPr lang="sv-SE" sz="4800" b="0"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897206" y="762000"/>
            <a:ext cx="7349589" cy="3369522"/>
          </a:xfrm>
          <a:prstGeom prst="rect">
            <a:avLst/>
          </a:prstGeom>
        </p:spPr>
      </p:pic>
      <p:sp>
        <p:nvSpPr>
          <p:cNvPr id="2" name="textruta 1"/>
          <p:cNvSpPr txBox="1"/>
          <p:nvPr/>
        </p:nvSpPr>
        <p:spPr>
          <a:xfrm>
            <a:off x="685800" y="6096000"/>
            <a:ext cx="762000" cy="215444"/>
          </a:xfrm>
          <a:prstGeom prst="rect">
            <a:avLst/>
          </a:prstGeom>
          <a:noFill/>
        </p:spPr>
        <p:txBody>
          <a:bodyPr wrap="square" rtlCol="0">
            <a:spAutoFit/>
          </a:bodyPr>
          <a:lstStyle/>
          <a:p>
            <a:r>
              <a:rPr lang="sv-SE" sz="800" dirty="0" smtClean="0"/>
              <a:t>CNT10.SW</a:t>
            </a:r>
            <a:endParaRPr lang="sv-SE" sz="800" dirty="0"/>
          </a:p>
        </p:txBody>
      </p:sp>
    </p:spTree>
    <p:extLst>
      <p:ext uri="{BB962C8B-B14F-4D97-AF65-F5344CB8AC3E}">
        <p14:creationId xmlns:p14="http://schemas.microsoft.com/office/powerpoint/2010/main" val="2297343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Fira hundraårsjubileet</a:t>
            </a:r>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10</a:t>
            </a:fld>
            <a:endParaRPr lang="sv-SE" dirty="0">
              <a:solidFill>
                <a:prstClr val="black">
                  <a:lumMod val="50000"/>
                  <a:lumOff val="50000"/>
                </a:prstClr>
              </a:solidFill>
            </a:endParaRPr>
          </a:p>
        </p:txBody>
      </p:sp>
      <p:sp>
        <p:nvSpPr>
          <p:cNvPr id="5" name="Content Placeholder 1"/>
          <p:cNvSpPr txBox="1">
            <a:spLocks/>
          </p:cNvSpPr>
          <p:nvPr/>
        </p:nvSpPr>
        <p:spPr>
          <a:xfrm>
            <a:off x="6172200" y="1771650"/>
            <a:ext cx="2743200" cy="1104900"/>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sv-SE" b="1" dirty="0" smtClean="0">
                <a:solidFill>
                  <a:schemeClr val="tx2">
                    <a:lumMod val="75000"/>
                  </a:schemeClr>
                </a:solidFill>
              </a:rPr>
              <a:t>Kontakt med det lokala samhället</a:t>
            </a:r>
            <a:endParaRPr lang="sv-SE" b="1" dirty="0">
              <a:solidFill>
                <a:schemeClr val="tx2">
                  <a:lumMod val="75000"/>
                </a:schemeClr>
              </a:solidFill>
            </a:endParaRPr>
          </a:p>
        </p:txBody>
      </p:sp>
      <p:sp>
        <p:nvSpPr>
          <p:cNvPr id="6" name="Content Placeholder 1"/>
          <p:cNvSpPr txBox="1">
            <a:spLocks/>
          </p:cNvSpPr>
          <p:nvPr/>
        </p:nvSpPr>
        <p:spPr>
          <a:xfrm>
            <a:off x="3203863" y="1771650"/>
            <a:ext cx="2743200" cy="11049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sv-SE" b="1" dirty="0" smtClean="0">
                <a:solidFill>
                  <a:schemeClr val="tx2">
                    <a:lumMod val="75000"/>
                  </a:schemeClr>
                </a:solidFill>
              </a:rPr>
              <a:t>Bjud in för att göra skillnad</a:t>
            </a:r>
            <a:endParaRPr lang="sv-SE" b="1" dirty="0">
              <a:solidFill>
                <a:schemeClr val="tx2">
                  <a:lumMod val="75000"/>
                </a:schemeClr>
              </a:solidFill>
            </a:endParaRPr>
          </a:p>
        </p:txBody>
      </p:sp>
      <p:sp>
        <p:nvSpPr>
          <p:cNvPr id="7" name="Content Placeholder 1"/>
          <p:cNvSpPr txBox="1">
            <a:spLocks/>
          </p:cNvSpPr>
          <p:nvPr/>
        </p:nvSpPr>
        <p:spPr>
          <a:xfrm>
            <a:off x="235527" y="1771650"/>
            <a:ext cx="2743200" cy="11049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sv-SE" b="1" dirty="0" smtClean="0">
                <a:solidFill>
                  <a:schemeClr val="tx2">
                    <a:lumMod val="75000"/>
                  </a:schemeClr>
                </a:solidFill>
              </a:rPr>
              <a:t>Leda genom hjälpinsatser</a:t>
            </a:r>
            <a:endParaRPr lang="sv-SE" b="1" dirty="0">
              <a:solidFill>
                <a:schemeClr val="tx2">
                  <a:lumMod val="75000"/>
                </a:schemeClr>
              </a:solidFill>
            </a:endParaRPr>
          </a:p>
        </p:txBody>
      </p:sp>
      <p:pic>
        <p:nvPicPr>
          <p:cNvPr id="8" name="Picture 5" descr="O:\Public Relations &amp; Communications\Common\Graphics Work Orders\Marketing\New Centennial Icons\Legecy icon.jpg"/>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81344" y="3142350"/>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O:\Public Relations &amp; Communications\Common\Graphics Work Orders\Marketing\New Centennial Icons\Membership awards icon.jpg"/>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03863" y="3232404"/>
            <a:ext cx="2606040" cy="26060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O:\Public Relations &amp; Communications\Common\Graphics Work Orders\Marketing\New Centennial Icons\centennial service icon.jpg"/>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35527" y="3250692"/>
            <a:ext cx="2606040" cy="2606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61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267200"/>
            <a:ext cx="7772400" cy="854947"/>
          </a:xfrm>
        </p:spPr>
        <p:txBody>
          <a:bodyPr>
            <a:normAutofit/>
          </a:bodyPr>
          <a:lstStyle/>
          <a:p>
            <a:r>
              <a:rPr lang="sv-SE" sz="2800" b="0" dirty="0" smtClean="0"/>
              <a:t>Lions Clubs Internationals historia</a:t>
            </a:r>
            <a:endParaRPr lang="sv-SE" sz="2800" b="0" dirty="0"/>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828800" y="1491874"/>
            <a:ext cx="5486400" cy="2515317"/>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079408" y="1088963"/>
            <a:ext cx="4985184" cy="4626037"/>
          </a:xfrm>
          <a:prstGeom prst="rect">
            <a:avLst/>
          </a:prstGeom>
        </p:spPr>
      </p:pic>
    </p:spTree>
    <p:extLst>
      <p:ext uri="{BB962C8B-B14F-4D97-AF65-F5344CB8AC3E}">
        <p14:creationId xmlns:p14="http://schemas.microsoft.com/office/powerpoint/2010/main" val="4050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953000" y="5776118"/>
            <a:ext cx="3200400" cy="487363"/>
          </a:xfrm>
        </p:spPr>
        <p:txBody>
          <a:bodyPr>
            <a:normAutofit/>
          </a:bodyPr>
          <a:lstStyle/>
          <a:p>
            <a:pPr marL="0" indent="0" algn="ctr">
              <a:buNone/>
            </a:pPr>
            <a:r>
              <a:rPr lang="sv-SE" sz="2400" dirty="0"/>
              <a:t>Melvin Jones, grundare</a:t>
            </a:r>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2</a:t>
            </a:fld>
            <a:endParaRPr lang="sv-SE" dirty="0">
              <a:solidFill>
                <a:prstClr val="black">
                  <a:lumMod val="50000"/>
                  <a:lumOff val="50000"/>
                </a:prstClr>
              </a:solidFill>
            </a:endParaRPr>
          </a:p>
        </p:txBody>
      </p:sp>
      <p:sp>
        <p:nvSpPr>
          <p:cNvPr id="2" name="Title 1"/>
          <p:cNvSpPr>
            <a:spLocks noGrp="1"/>
          </p:cNvSpPr>
          <p:nvPr>
            <p:ph type="title"/>
          </p:nvPr>
        </p:nvSpPr>
        <p:spPr/>
        <p:txBody>
          <a:bodyPr>
            <a:normAutofit/>
          </a:bodyPr>
          <a:lstStyle/>
          <a:p>
            <a:r>
              <a:rPr lang="sv-SE" dirty="0">
                <a:solidFill>
                  <a:schemeClr val="bg1"/>
                </a:solidFill>
              </a:rPr>
              <a:t>Lions bildas</a:t>
            </a:r>
            <a:endParaRPr lang="sv-SE" dirty="0"/>
          </a:p>
        </p:txBody>
      </p:sp>
      <p:sp>
        <p:nvSpPr>
          <p:cNvPr id="7" name="TextBox 6"/>
          <p:cNvSpPr txBox="1"/>
          <p:nvPr/>
        </p:nvSpPr>
        <p:spPr>
          <a:xfrm>
            <a:off x="228600" y="1600200"/>
            <a:ext cx="4343400" cy="4247317"/>
          </a:xfrm>
          <a:prstGeom prst="rect">
            <a:avLst/>
          </a:prstGeom>
          <a:noFill/>
        </p:spPr>
        <p:txBody>
          <a:bodyPr wrap="square" rtlCol="0">
            <a:spAutoFit/>
          </a:bodyPr>
          <a:lstStyle/>
          <a:p>
            <a:pPr algn="ctr"/>
            <a:r>
              <a:rPr lang="sv-SE" sz="5400" dirty="0" smtClean="0">
                <a:latin typeface="Rage Italic" panose="03070502040507070304" pitchFamily="66" charset="0"/>
              </a:rPr>
              <a:t>"Du kommer inte särskilt långt förrän du börjar göra något för andra." </a:t>
            </a:r>
          </a:p>
        </p:txBody>
      </p:sp>
      <p:pic>
        <p:nvPicPr>
          <p:cNvPr id="9" name="Content Placeholder 4" descr="Melvin Jones, founder and Secretary-General of Lions Clubs International."/>
          <p:cNvPicPr>
            <a:picLocks noGrp="1"/>
          </p:cNvPicPr>
          <p:nvPr>
            <p:ph idx="1"/>
          </p:nvPr>
        </p:nvPicPr>
        <p:blipFill>
          <a:blip r:embed="rId3">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4973458" y="1752599"/>
            <a:ext cx="3027542" cy="38532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25852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a:solidFill>
                  <a:schemeClr val="bg1"/>
                </a:solidFill>
              </a:rPr>
              <a:t>Lions första</a:t>
            </a:r>
            <a:endParaRPr lang="sv-SE" dirty="0"/>
          </a:p>
        </p:txBody>
      </p:sp>
      <p:sp>
        <p:nvSpPr>
          <p:cNvPr id="3" name="Content Placeholder 2"/>
          <p:cNvSpPr>
            <a:spLocks noGrp="1"/>
          </p:cNvSpPr>
          <p:nvPr>
            <p:ph idx="1"/>
          </p:nvPr>
        </p:nvSpPr>
        <p:spPr>
          <a:xfrm>
            <a:off x="381000" y="5100472"/>
            <a:ext cx="2741915" cy="1300227"/>
          </a:xfrm>
        </p:spPr>
        <p:txBody>
          <a:bodyPr>
            <a:noAutofit/>
          </a:bodyPr>
          <a:lstStyle/>
          <a:p>
            <a:pPr marL="0" indent="0" algn="ctr" defTabSz="914400">
              <a:spcBef>
                <a:spcPts val="0"/>
              </a:spcBef>
              <a:buNone/>
            </a:pPr>
            <a:r>
              <a:rPr lang="sv-SE" sz="2400" dirty="0" smtClean="0">
                <a:solidFill>
                  <a:prstClr val="black"/>
                </a:solidFill>
              </a:rPr>
              <a:t>Första kongress: </a:t>
            </a:r>
            <a:r>
              <a:t/>
            </a:r>
            <a:br/>
            <a:r>
              <a:rPr lang="sv-SE" sz="2400" dirty="0" smtClean="0">
                <a:solidFill>
                  <a:prstClr val="black"/>
                </a:solidFill>
              </a:rPr>
              <a:t>8-10 oktober 1917</a:t>
            </a:r>
          </a:p>
          <a:p>
            <a:pPr marL="0" lvl="0" indent="0" algn="ctr" defTabSz="914400">
              <a:spcBef>
                <a:spcPts val="0"/>
              </a:spcBef>
              <a:buNone/>
            </a:pPr>
            <a:r>
              <a:rPr lang="sv-SE" sz="2400" dirty="0" smtClean="0">
                <a:solidFill>
                  <a:prstClr val="black"/>
                </a:solidFill>
              </a:rPr>
              <a:t>Dallas, Texas, USA </a:t>
            </a:r>
            <a:endParaRPr lang="sv-SE" sz="2400" dirty="0">
              <a:solidFill>
                <a:prstClr val="black"/>
              </a:solidFill>
            </a:endParaRPr>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3</a:t>
            </a:fld>
            <a:endParaRPr lang="sv-SE" dirty="0">
              <a:solidFill>
                <a:prstClr val="black">
                  <a:lumMod val="50000"/>
                  <a:lumOff val="50000"/>
                </a:prstClr>
              </a:solidFill>
            </a:endParaRPr>
          </a:p>
        </p:txBody>
      </p:sp>
      <p:grpSp>
        <p:nvGrpSpPr>
          <p:cNvPr id="7" name="Group 6"/>
          <p:cNvGrpSpPr/>
          <p:nvPr/>
        </p:nvGrpSpPr>
        <p:grpSpPr>
          <a:xfrm>
            <a:off x="284728" y="1478280"/>
            <a:ext cx="4168140" cy="3162717"/>
            <a:chOff x="284728" y="1478280"/>
            <a:chExt cx="4168140" cy="3162717"/>
          </a:xfrm>
        </p:grpSpPr>
        <p:sp>
          <p:nvSpPr>
            <p:cNvPr id="6" name="TextBox 5"/>
            <p:cNvSpPr txBox="1"/>
            <p:nvPr/>
          </p:nvSpPr>
          <p:spPr>
            <a:xfrm>
              <a:off x="284728" y="3810000"/>
              <a:ext cx="4168140" cy="830997"/>
            </a:xfrm>
            <a:prstGeom prst="rect">
              <a:avLst/>
            </a:prstGeom>
            <a:noFill/>
          </p:spPr>
          <p:txBody>
            <a:bodyPr wrap="square" rtlCol="0">
              <a:spAutoFit/>
            </a:bodyPr>
            <a:lstStyle/>
            <a:p>
              <a:pPr algn="ctr"/>
              <a:r>
                <a:rPr lang="sv-SE" sz="2400" dirty="0" smtClean="0"/>
                <a:t>Första möte: Den 7 juni 1917</a:t>
              </a:r>
            </a:p>
            <a:p>
              <a:pPr algn="ctr"/>
              <a:r>
                <a:rPr lang="sv-SE" sz="2400" dirty="0" smtClean="0"/>
                <a:t>Chicago, Illinois, USA</a:t>
              </a:r>
              <a:endParaRPr lang="sv-SE" sz="24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4728" y="1478280"/>
              <a:ext cx="4168140" cy="2255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nvGrpSpPr>
          <p:cNvPr id="8" name="Group 7"/>
          <p:cNvGrpSpPr/>
          <p:nvPr/>
        </p:nvGrpSpPr>
        <p:grpSpPr>
          <a:xfrm>
            <a:off x="5245289" y="1437180"/>
            <a:ext cx="2514600" cy="3203817"/>
            <a:chOff x="5245289" y="1437180"/>
            <a:chExt cx="2514600" cy="3203817"/>
          </a:xfrm>
        </p:grpSpPr>
        <p:pic>
          <p:nvPicPr>
            <p:cNvPr id="10" name="Content Placeholder 7" descr="Dr. W.P. Woods was elected the first president of Lions Clubs International in 1917."/>
            <p:cNvPicPr>
              <a:picLocks/>
            </p:cNvPicPr>
            <p:nvPr/>
          </p:nvPicPr>
          <p:blipFill>
            <a:blip r:embed="rId4" cstate="screen">
              <a:grayscl/>
              <a:extLst>
                <a:ext uri="{BEBA8EAE-BF5A-486C-A8C5-ECC9F3942E4B}">
                  <a14:imgProps xmlns:a14="http://schemas.microsoft.com/office/drawing/2010/main">
                    <a14:imgLayer r:embed="rId5">
                      <a14:imgEffect>
                        <a14:brightnessContrast bright="13000" contrast="4000"/>
                      </a14:imgEffect>
                    </a14:imgLayer>
                  </a14:imgProps>
                </a:ext>
                <a:ext uri="{28A0092B-C50C-407E-A947-70E740481C1C}">
                  <a14:useLocalDpi xmlns:a14="http://schemas.microsoft.com/office/drawing/2010/main" val="0"/>
                </a:ext>
              </a:extLst>
            </a:blip>
            <a:srcRect/>
            <a:stretch>
              <a:fillRect/>
            </a:stretch>
          </p:blipFill>
          <p:spPr bwMode="auto">
            <a:xfrm>
              <a:off x="5638800" y="1437180"/>
              <a:ext cx="1727578" cy="22966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5245289" y="3810000"/>
              <a:ext cx="2514600" cy="830997"/>
            </a:xfrm>
            <a:prstGeom prst="rect">
              <a:avLst/>
            </a:prstGeom>
            <a:noFill/>
          </p:spPr>
          <p:txBody>
            <a:bodyPr wrap="square" rtlCol="0">
              <a:spAutoFit/>
            </a:bodyPr>
            <a:lstStyle/>
            <a:p>
              <a:pPr algn="ctr"/>
              <a:r>
                <a:rPr lang="sv-SE" sz="2400" dirty="0" smtClean="0"/>
                <a:t>Första president: </a:t>
              </a:r>
              <a:r>
                <a:t/>
              </a:r>
              <a:br/>
              <a:r>
                <a:rPr lang="sv-SE" sz="2400" dirty="0" smtClean="0"/>
                <a:t>Dr. William Woods </a:t>
              </a:r>
              <a:endParaRPr lang="sv-SE" sz="2400" dirty="0"/>
            </a:p>
          </p:txBody>
        </p:sp>
      </p:grpSp>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b="38885"/>
          <a:stretch/>
        </p:blipFill>
        <p:spPr>
          <a:xfrm>
            <a:off x="3229290" y="4953000"/>
            <a:ext cx="5305110" cy="15951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10458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1"/>
            <a:ext cx="7086600" cy="803638"/>
          </a:xfrm>
        </p:spPr>
        <p:txBody>
          <a:bodyPr/>
          <a:lstStyle/>
          <a:p>
            <a:r>
              <a:rPr lang="sv-SE" smtClean="0"/>
              <a:t>Internationell expansion</a:t>
            </a:r>
            <a:endParaRPr lang="sv-SE" dirty="0"/>
          </a:p>
        </p:txBody>
      </p:sp>
      <p:pic>
        <p:nvPicPr>
          <p:cNvPr id="7" name="Content Placeholder 6"/>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312711" y="1676401"/>
            <a:ext cx="6831289" cy="4431340"/>
          </a:xfrm>
        </p:spPr>
      </p:pic>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4</a:t>
            </a:fld>
            <a:endParaRPr lang="sv-SE" dirty="0">
              <a:solidFill>
                <a:prstClr val="black">
                  <a:lumMod val="50000"/>
                  <a:lumOff val="50000"/>
                </a:prstClr>
              </a:solidFill>
            </a:endParaRPr>
          </a:p>
        </p:txBody>
      </p:sp>
      <p:sp>
        <p:nvSpPr>
          <p:cNvPr id="8" name="Content Placeholder 2"/>
          <p:cNvSpPr txBox="1">
            <a:spLocks/>
          </p:cNvSpPr>
          <p:nvPr/>
        </p:nvSpPr>
        <p:spPr>
          <a:xfrm>
            <a:off x="76200" y="1676400"/>
            <a:ext cx="2590800" cy="4572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spcAft>
                <a:spcPts val="1200"/>
              </a:spcAft>
              <a:buFont typeface="Arial"/>
              <a:buNone/>
            </a:pPr>
            <a:r>
              <a:rPr lang="sv-SE" sz="2400" dirty="0" smtClean="0"/>
              <a:t>1920: Kanada</a:t>
            </a:r>
          </a:p>
          <a:p>
            <a:pPr marL="0" indent="0">
              <a:spcBef>
                <a:spcPts val="1200"/>
              </a:spcBef>
              <a:spcAft>
                <a:spcPts val="1200"/>
              </a:spcAft>
              <a:buFont typeface="Arial"/>
              <a:buNone/>
            </a:pPr>
            <a:r>
              <a:rPr lang="sv-SE" sz="2400" dirty="0" smtClean="0"/>
              <a:t>1927: Mexiko</a:t>
            </a:r>
          </a:p>
          <a:p>
            <a:pPr marL="0" indent="0">
              <a:spcBef>
                <a:spcPts val="1200"/>
              </a:spcBef>
              <a:spcAft>
                <a:spcPts val="1200"/>
              </a:spcAft>
              <a:buNone/>
            </a:pPr>
            <a:r>
              <a:rPr lang="sv-SE" sz="2400" dirty="0"/>
              <a:t>1947: Australien</a:t>
            </a:r>
          </a:p>
          <a:p>
            <a:pPr marL="0" indent="0">
              <a:spcBef>
                <a:spcPts val="1200"/>
              </a:spcBef>
              <a:spcAft>
                <a:spcPts val="1200"/>
              </a:spcAft>
              <a:buFont typeface="Arial"/>
              <a:buNone/>
            </a:pPr>
            <a:r>
              <a:rPr lang="sv-SE" sz="2400" dirty="0" smtClean="0"/>
              <a:t>1948: Sverige</a:t>
            </a:r>
          </a:p>
          <a:p>
            <a:pPr marL="0" indent="0">
              <a:spcBef>
                <a:spcPts val="1200"/>
              </a:spcBef>
              <a:spcAft>
                <a:spcPts val="1200"/>
              </a:spcAft>
              <a:buFont typeface="Arial"/>
              <a:buNone/>
            </a:pPr>
            <a:r>
              <a:rPr lang="sv-SE" sz="2400" dirty="0" smtClean="0"/>
              <a:t>1949: Filippinerna</a:t>
            </a:r>
          </a:p>
          <a:p>
            <a:pPr marL="0" indent="0">
              <a:spcBef>
                <a:spcPts val="1200"/>
              </a:spcBef>
              <a:spcAft>
                <a:spcPts val="1200"/>
              </a:spcAft>
              <a:buFont typeface="Arial"/>
              <a:buNone/>
            </a:pPr>
            <a:r>
              <a:rPr lang="sv-SE" sz="2400" dirty="0" smtClean="0"/>
              <a:t>1953: Marocko</a:t>
            </a:r>
          </a:p>
          <a:p>
            <a:pPr marL="0" indent="0">
              <a:spcBef>
                <a:spcPts val="1200"/>
              </a:spcBef>
              <a:spcAft>
                <a:spcPts val="1200"/>
              </a:spcAft>
              <a:buFont typeface="Arial"/>
              <a:buNone/>
            </a:pPr>
            <a:r>
              <a:rPr lang="sv-SE" sz="2400" dirty="0" smtClean="0"/>
              <a:t>1957: Antarktis</a:t>
            </a:r>
          </a:p>
        </p:txBody>
      </p:sp>
    </p:spTree>
    <p:extLst>
      <p:ext uri="{BB962C8B-B14F-4D97-AF65-F5344CB8AC3E}">
        <p14:creationId xmlns:p14="http://schemas.microsoft.com/office/powerpoint/2010/main" val="1400892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smtClean="0">
                <a:solidFill>
                  <a:schemeClr val="bg1"/>
                </a:solidFill>
              </a:rPr>
              <a:t>Lions blev ”De blindas riddare”</a:t>
            </a:r>
            <a:endParaRPr lang="sv-SE" dirty="0"/>
          </a:p>
        </p:txBody>
      </p:sp>
      <p:sp>
        <p:nvSpPr>
          <p:cNvPr id="3" name="Content Placeholder 2"/>
          <p:cNvSpPr>
            <a:spLocks noGrp="1"/>
          </p:cNvSpPr>
          <p:nvPr>
            <p:ph idx="1"/>
          </p:nvPr>
        </p:nvSpPr>
        <p:spPr>
          <a:xfrm>
            <a:off x="304800" y="4724400"/>
            <a:ext cx="8546224" cy="1752600"/>
          </a:xfrm>
        </p:spPr>
        <p:txBody>
          <a:bodyPr>
            <a:noAutofit/>
          </a:bodyPr>
          <a:lstStyle/>
          <a:p>
            <a:pPr marL="0" indent="0">
              <a:spcBef>
                <a:spcPts val="600"/>
              </a:spcBef>
              <a:spcAft>
                <a:spcPts val="1200"/>
              </a:spcAft>
              <a:buNone/>
            </a:pPr>
            <a:r>
              <a:rPr lang="sv-SE" sz="2000" dirty="0" smtClean="0"/>
              <a:t>1925: Helen Keller utmanade medlemmarna att bli "De blindas riddare"</a:t>
            </a:r>
          </a:p>
          <a:p>
            <a:pPr marL="0" indent="0">
              <a:spcBef>
                <a:spcPts val="600"/>
              </a:spcBef>
              <a:spcAft>
                <a:spcPts val="1200"/>
              </a:spcAft>
              <a:buNone/>
            </a:pPr>
            <a:r>
              <a:rPr lang="sv-SE" sz="2000" dirty="0"/>
              <a:t>1930: Lionmedlemmen George Bonham målade en käpp vit med ett rött band </a:t>
            </a:r>
          </a:p>
          <a:p>
            <a:pPr marL="0" indent="0">
              <a:spcBef>
                <a:spcPts val="600"/>
              </a:spcBef>
              <a:spcAft>
                <a:spcPts val="1200"/>
              </a:spcAft>
              <a:buNone/>
            </a:pPr>
            <a:r>
              <a:rPr lang="sv-SE" sz="2000" dirty="0"/>
              <a:t>1939: Lions Club Detroit Uptown startade en skola för </a:t>
            </a:r>
            <a:r>
              <a:rPr lang="sv-SE" sz="2000" dirty="0" smtClean="0"/>
              <a:t>ledarhundar</a:t>
            </a:r>
            <a:endParaRPr lang="sv-SE" sz="2000" dirty="0"/>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5</a:t>
            </a:fld>
            <a:endParaRPr lang="sv-SE" dirty="0">
              <a:solidFill>
                <a:prstClr val="black">
                  <a:lumMod val="50000"/>
                  <a:lumOff val="50000"/>
                </a:prstClr>
              </a:solidFill>
            </a:endParaRPr>
          </a:p>
        </p:txBody>
      </p:sp>
      <p:pic>
        <p:nvPicPr>
          <p:cNvPr id="5" name="Picture 4" descr="Helen Keller challenged Lions to become &quot;knights of the blind in the crusade against darkness.&quot;"/>
          <p:cNvPicPr/>
          <p:nvPr/>
        </p:nvPicPr>
        <p:blipFill rotWithShape="1">
          <a:blip r:embed="rId3" cstate="screen">
            <a:extLst>
              <a:ext uri="{28A0092B-C50C-407E-A947-70E740481C1C}">
                <a14:useLocalDpi xmlns:a14="http://schemas.microsoft.com/office/drawing/2010/main" val="0"/>
              </a:ext>
            </a:extLst>
          </a:blip>
          <a:srcRect/>
          <a:stretch/>
        </p:blipFill>
        <p:spPr bwMode="auto">
          <a:xfrm>
            <a:off x="457200" y="1430724"/>
            <a:ext cx="2373173" cy="30417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Content Placeholder 4" descr="http://www.lionsclubs.org/cs-assets/_files/images/page-images/lions100/timeline/White-Cane-lg.jpg"/>
          <p:cNvPicPr>
            <a:picLocks/>
          </p:cNvPicPr>
          <p:nvPr/>
        </p:nvPicPr>
        <p:blipFill>
          <a:blip r:embed="rId4" cstate="email">
            <a:extLst>
              <a:ext uri="{BEBA8EAE-BF5A-486C-A8C5-ECC9F3942E4B}">
                <a14:imgProps xmlns:a14="http://schemas.microsoft.com/office/drawing/2010/main">
                  <a14:imgLayer r:embed="rId5">
                    <a14:imgEffect>
                      <a14:brightnessContrast bright="12000" contrast="3000"/>
                    </a14:imgEffect>
                  </a14:imgLayer>
                </a14:imgProps>
              </a:ext>
              <a:ext uri="{28A0092B-C50C-407E-A947-70E740481C1C}">
                <a14:useLocalDpi xmlns:a14="http://schemas.microsoft.com/office/drawing/2010/main" val="0"/>
              </a:ext>
            </a:extLst>
          </a:blip>
          <a:srcRect/>
          <a:stretch>
            <a:fillRect/>
          </a:stretch>
        </p:blipFill>
        <p:spPr bwMode="auto">
          <a:xfrm>
            <a:off x="3505200" y="1430724"/>
            <a:ext cx="2057400" cy="304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2" descr="\\lionsclubs\data\drive-home\home\greilly\Profile\Desktop\leading the way.jpg"/>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rightnessContrast bright="10000" contrast="2000"/>
                    </a14:imgEffect>
                  </a14:imgLayer>
                </a14:imgProps>
              </a:ext>
              <a:ext uri="{28A0092B-C50C-407E-A947-70E740481C1C}">
                <a14:useLocalDpi xmlns:a14="http://schemas.microsoft.com/office/drawing/2010/main" val="0"/>
              </a:ext>
            </a:extLst>
          </a:blip>
          <a:srcRect/>
          <a:stretch/>
        </p:blipFill>
        <p:spPr bwMode="auto">
          <a:xfrm>
            <a:off x="6184024" y="1430724"/>
            <a:ext cx="2274176" cy="30122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741950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smtClean="0">
                <a:solidFill>
                  <a:schemeClr val="bg1"/>
                </a:solidFill>
              </a:rPr>
              <a:t>Fler viktiga insatser</a:t>
            </a:r>
            <a:endParaRPr lang="sv-SE" dirty="0"/>
          </a:p>
        </p:txBody>
      </p:sp>
      <p:sp>
        <p:nvSpPr>
          <p:cNvPr id="3" name="Content Placeholder 2"/>
          <p:cNvSpPr>
            <a:spLocks noGrp="1"/>
          </p:cNvSpPr>
          <p:nvPr>
            <p:ph idx="1"/>
          </p:nvPr>
        </p:nvSpPr>
        <p:spPr>
          <a:xfrm>
            <a:off x="527468" y="1981200"/>
            <a:ext cx="4044532" cy="1144270"/>
          </a:xfrm>
        </p:spPr>
        <p:txBody>
          <a:bodyPr>
            <a:noAutofit/>
          </a:bodyPr>
          <a:lstStyle/>
          <a:p>
            <a:pPr marL="0" indent="0">
              <a:spcBef>
                <a:spcPts val="600"/>
              </a:spcBef>
              <a:spcAft>
                <a:spcPts val="600"/>
              </a:spcAft>
              <a:buNone/>
            </a:pPr>
            <a:r>
              <a:rPr lang="sv-SE" sz="2400" dirty="0" smtClean="0"/>
              <a:t>1926: Amiral Richard E. Byrd, </a:t>
            </a:r>
            <a:r>
              <a:rPr dirty="0"/>
              <a:t/>
            </a:r>
            <a:br>
              <a:rPr dirty="0"/>
            </a:br>
            <a:r>
              <a:rPr lang="sv-SE" sz="2400" dirty="0" smtClean="0"/>
              <a:t>lionmedlem, äventyrare, publicist</a:t>
            </a:r>
            <a:endParaRPr lang="sv-SE" sz="2400" dirty="0"/>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6</a:t>
            </a:fld>
            <a:endParaRPr lang="sv-SE" dirty="0">
              <a:solidFill>
                <a:prstClr val="black">
                  <a:lumMod val="50000"/>
                  <a:lumOff val="50000"/>
                </a:prstClr>
              </a:solidFill>
            </a:endParaRPr>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val="0"/>
              </a:ext>
            </a:extLst>
          </a:blip>
          <a:stretch/>
        </p:blipFill>
        <p:spPr>
          <a:xfrm>
            <a:off x="371475" y="3505200"/>
            <a:ext cx="3743325" cy="297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5000" contrast="25000"/>
                    </a14:imgEffect>
                  </a14:imgLayer>
                </a14:imgProps>
              </a:ext>
              <a:ext uri="{28A0092B-C50C-407E-A947-70E740481C1C}">
                <a14:useLocalDpi xmlns:a14="http://schemas.microsoft.com/office/drawing/2010/main" val="0"/>
              </a:ext>
            </a:extLst>
          </a:blip>
          <a:srcRect/>
          <a:stretch/>
        </p:blipFill>
        <p:spPr>
          <a:xfrm>
            <a:off x="4686738" y="1371600"/>
            <a:ext cx="3743325" cy="289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ontent Placeholder 2"/>
          <p:cNvSpPr txBox="1">
            <a:spLocks/>
          </p:cNvSpPr>
          <p:nvPr/>
        </p:nvSpPr>
        <p:spPr>
          <a:xfrm>
            <a:off x="4374528" y="4495800"/>
            <a:ext cx="4540872" cy="21336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600"/>
              </a:spcAft>
              <a:buFont typeface="Arial"/>
              <a:buNone/>
            </a:pPr>
            <a:r>
              <a:rPr lang="sv-SE" sz="2400" dirty="0" smtClean="0"/>
              <a:t>1977: Lion Jimmy Carter (till vänster) blir president i USA</a:t>
            </a:r>
          </a:p>
          <a:p>
            <a:pPr marL="0" indent="0">
              <a:spcBef>
                <a:spcPts val="600"/>
              </a:spcBef>
              <a:spcAft>
                <a:spcPts val="600"/>
              </a:spcAft>
              <a:buNone/>
            </a:pPr>
            <a:r>
              <a:rPr lang="sv-SE" sz="2400" dirty="0" smtClean="0"/>
              <a:t>1999: Lions samarbetar med The Carter Center för att bekämpa blindhet som kan förhindras</a:t>
            </a:r>
            <a:endParaRPr lang="sv-SE" sz="2400" dirty="0"/>
          </a:p>
        </p:txBody>
      </p:sp>
    </p:spTree>
    <p:extLst>
      <p:ext uri="{BB962C8B-B14F-4D97-AF65-F5344CB8AC3E}">
        <p14:creationId xmlns:p14="http://schemas.microsoft.com/office/powerpoint/2010/main" val="4283255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mtClean="0"/>
              <a:t>Viktiga milstolpar</a:t>
            </a:r>
            <a:endParaRPr lang="sv-SE" dirty="0"/>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7</a:t>
            </a:fld>
            <a:endParaRPr lang="sv-SE" dirty="0">
              <a:solidFill>
                <a:prstClr val="black">
                  <a:lumMod val="50000"/>
                  <a:lumOff val="50000"/>
                </a:prstClr>
              </a:solidFill>
            </a:endParaRPr>
          </a:p>
        </p:txBody>
      </p:sp>
      <p:graphicFrame>
        <p:nvGraphicFramePr>
          <p:cNvPr id="5" name="Diagram 4"/>
          <p:cNvGraphicFramePr/>
          <p:nvPr>
            <p:extLst>
              <p:ext uri="{D42A27DB-BD31-4B8C-83A1-F6EECF244321}">
                <p14:modId xmlns:p14="http://schemas.microsoft.com/office/powerpoint/2010/main" val="3596194097"/>
              </p:ext>
            </p:extLst>
          </p:nvPr>
        </p:nvGraphicFramePr>
        <p:xfrm>
          <a:off x="152400" y="1371600"/>
          <a:ext cx="8763000" cy="5276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7613" y="2667001"/>
            <a:ext cx="1261241" cy="1219200"/>
          </a:xfrm>
          <a:prstGeom prst="rect">
            <a:avLst/>
          </a:prstGeom>
        </p:spPr>
      </p:pic>
      <p:pic>
        <p:nvPicPr>
          <p:cNvPr id="7" name="Picture 6"/>
          <p:cNvPicPr>
            <a:picLocks noChangeAspect="1"/>
          </p:cNvPicPr>
          <p:nvPr/>
        </p:nvPicPr>
        <p:blipFill rotWithShape="1">
          <a:blip r:embed="rId9" cstate="print">
            <a:extLst>
              <a:ext uri="{28A0092B-C50C-407E-A947-70E740481C1C}">
                <a14:useLocalDpi xmlns:a14="http://schemas.microsoft.com/office/drawing/2010/main" val="0"/>
              </a:ext>
            </a:extLst>
          </a:blip>
          <a:srcRect l="33385"/>
          <a:stretch/>
        </p:blipFill>
        <p:spPr>
          <a:xfrm>
            <a:off x="6141637" y="4077265"/>
            <a:ext cx="2693192" cy="1180535"/>
          </a:xfrm>
          <a:prstGeom prst="rect">
            <a:avLst/>
          </a:prstGeom>
        </p:spPr>
      </p:pic>
      <p:pic>
        <p:nvPicPr>
          <p:cNvPr id="8" name="Picture 7"/>
          <p:cNvPicPr>
            <a:picLocks noChangeAspect="1"/>
          </p:cNvPicPr>
          <p:nvPr/>
        </p:nvPicPr>
        <p:blipFill rotWithShape="1">
          <a:blip r:embed="rId10" cstate="email">
            <a:extLst>
              <a:ext uri="{28A0092B-C50C-407E-A947-70E740481C1C}">
                <a14:useLocalDpi xmlns:a14="http://schemas.microsoft.com/office/drawing/2010/main" val="0"/>
              </a:ext>
            </a:extLst>
          </a:blip>
          <a:srcRect/>
          <a:stretch/>
        </p:blipFill>
        <p:spPr>
          <a:xfrm>
            <a:off x="6978037" y="5334000"/>
            <a:ext cx="1239045" cy="1295400"/>
          </a:xfrm>
          <a:prstGeom prst="rect">
            <a:avLst/>
          </a:prstGeom>
        </p:spPr>
      </p:pic>
      <p:pic>
        <p:nvPicPr>
          <p:cNvPr id="9" name="Picture 8"/>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6952182" y="1371600"/>
            <a:ext cx="1072103" cy="1195394"/>
          </a:xfrm>
          <a:prstGeom prst="rect">
            <a:avLst/>
          </a:prstGeom>
        </p:spPr>
      </p:pic>
    </p:spTree>
    <p:extLst>
      <p:ext uri="{BB962C8B-B14F-4D97-AF65-F5344CB8AC3E}">
        <p14:creationId xmlns:p14="http://schemas.microsoft.com/office/powerpoint/2010/main" val="205079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E8847417-7FA5-47E1-A7A4-F62F06F780EA}"/>
                                            </p:graphicEl>
                                          </p:spTgt>
                                        </p:tgtEl>
                                        <p:attrNameLst>
                                          <p:attrName>style.visibility</p:attrName>
                                        </p:attrNameLst>
                                      </p:cBhvr>
                                      <p:to>
                                        <p:strVal val="visible"/>
                                      </p:to>
                                    </p:set>
                                    <p:animEffect transition="in" filter="fade">
                                      <p:cBhvr>
                                        <p:cTn id="7" dur="500"/>
                                        <p:tgtEl>
                                          <p:spTgt spid="5">
                                            <p:graphicEl>
                                              <a:dgm id="{E8847417-7FA5-47E1-A7A4-F62F06F780EA}"/>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145B13EC-8B97-446F-BBA6-BB193CA96837}"/>
                                            </p:graphicEl>
                                          </p:spTgt>
                                        </p:tgtEl>
                                        <p:attrNameLst>
                                          <p:attrName>style.visibility</p:attrName>
                                        </p:attrNameLst>
                                      </p:cBhvr>
                                      <p:to>
                                        <p:strVal val="visible"/>
                                      </p:to>
                                    </p:set>
                                    <p:animEffect transition="in" filter="fade">
                                      <p:cBhvr>
                                        <p:cTn id="10" dur="500"/>
                                        <p:tgtEl>
                                          <p:spTgt spid="5">
                                            <p:graphicEl>
                                              <a:dgm id="{145B13EC-8B97-446F-BBA6-BB193CA96837}"/>
                                            </p:graphic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graphicEl>
                                              <a:dgm id="{36F078DF-159B-43D8-8779-4AA676264A4E}"/>
                                            </p:graphicEl>
                                          </p:spTgt>
                                        </p:tgtEl>
                                        <p:attrNameLst>
                                          <p:attrName>style.visibility</p:attrName>
                                        </p:attrNameLst>
                                      </p:cBhvr>
                                      <p:to>
                                        <p:strVal val="visible"/>
                                      </p:to>
                                    </p:set>
                                    <p:animEffect transition="in" filter="fade">
                                      <p:cBhvr>
                                        <p:cTn id="18" dur="500"/>
                                        <p:tgtEl>
                                          <p:spTgt spid="5">
                                            <p:graphicEl>
                                              <a:dgm id="{36F078DF-159B-43D8-8779-4AA676264A4E}"/>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graphicEl>
                                              <a:dgm id="{EE7727CD-2BCF-47E5-A03B-F5547DE097DF}"/>
                                            </p:graphicEl>
                                          </p:spTgt>
                                        </p:tgtEl>
                                        <p:attrNameLst>
                                          <p:attrName>style.visibility</p:attrName>
                                        </p:attrNameLst>
                                      </p:cBhvr>
                                      <p:to>
                                        <p:strVal val="visible"/>
                                      </p:to>
                                    </p:set>
                                    <p:animEffect transition="in" filter="fade">
                                      <p:cBhvr>
                                        <p:cTn id="21" dur="500"/>
                                        <p:tgtEl>
                                          <p:spTgt spid="5">
                                            <p:graphicEl>
                                              <a:dgm id="{EE7727CD-2BCF-47E5-A03B-F5547DE097DF}"/>
                                            </p:graphic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graphicEl>
                                              <a:dgm id="{A10D9150-9322-4E2D-921E-6660F9118808}"/>
                                            </p:graphicEl>
                                          </p:spTgt>
                                        </p:tgtEl>
                                        <p:attrNameLst>
                                          <p:attrName>style.visibility</p:attrName>
                                        </p:attrNameLst>
                                      </p:cBhvr>
                                      <p:to>
                                        <p:strVal val="visible"/>
                                      </p:to>
                                    </p:set>
                                    <p:animEffect transition="in" filter="fade">
                                      <p:cBhvr>
                                        <p:cTn id="29" dur="500"/>
                                        <p:tgtEl>
                                          <p:spTgt spid="5">
                                            <p:graphicEl>
                                              <a:dgm id="{A10D9150-9322-4E2D-921E-6660F9118808}"/>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graphicEl>
                                              <a:dgm id="{18B0D2B9-B494-472E-A938-0F0B551C5A21}"/>
                                            </p:graphicEl>
                                          </p:spTgt>
                                        </p:tgtEl>
                                        <p:attrNameLst>
                                          <p:attrName>style.visibility</p:attrName>
                                        </p:attrNameLst>
                                      </p:cBhvr>
                                      <p:to>
                                        <p:strVal val="visible"/>
                                      </p:to>
                                    </p:set>
                                    <p:animEffect transition="in" filter="fade">
                                      <p:cBhvr>
                                        <p:cTn id="32" dur="500"/>
                                        <p:tgtEl>
                                          <p:spTgt spid="5">
                                            <p:graphicEl>
                                              <a:dgm id="{18B0D2B9-B494-472E-A938-0F0B551C5A21}"/>
                                            </p:graphic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graphicEl>
                                              <a:dgm id="{EE3F9AF2-2579-40B9-AF32-7B7B5A5C2834}"/>
                                            </p:graphicEl>
                                          </p:spTgt>
                                        </p:tgtEl>
                                        <p:attrNameLst>
                                          <p:attrName>style.visibility</p:attrName>
                                        </p:attrNameLst>
                                      </p:cBhvr>
                                      <p:to>
                                        <p:strVal val="visible"/>
                                      </p:to>
                                    </p:set>
                                    <p:animEffect transition="in" filter="fade">
                                      <p:cBhvr>
                                        <p:cTn id="40" dur="500"/>
                                        <p:tgtEl>
                                          <p:spTgt spid="5">
                                            <p:graphicEl>
                                              <a:dgm id="{EE3F9AF2-2579-40B9-AF32-7B7B5A5C2834}"/>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
                                            <p:graphicEl>
                                              <a:dgm id="{B27E131F-1393-4A75-97EB-93CC6CED4B46}"/>
                                            </p:graphicEl>
                                          </p:spTgt>
                                        </p:tgtEl>
                                        <p:attrNameLst>
                                          <p:attrName>style.visibility</p:attrName>
                                        </p:attrNameLst>
                                      </p:cBhvr>
                                      <p:to>
                                        <p:strVal val="visible"/>
                                      </p:to>
                                    </p:set>
                                    <p:animEffect transition="in" filter="fade">
                                      <p:cBhvr>
                                        <p:cTn id="43" dur="500"/>
                                        <p:tgtEl>
                                          <p:spTgt spid="5">
                                            <p:graphicEl>
                                              <a:dgm id="{B27E131F-1393-4A75-97EB-93CC6CED4B46}"/>
                                            </p:graphic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smtClean="0">
                <a:solidFill>
                  <a:schemeClr val="bg1"/>
                </a:solidFill>
              </a:rPr>
              <a:t>En anda av samförstånd</a:t>
            </a:r>
            <a:endParaRPr lang="sv-SE" dirty="0"/>
          </a:p>
        </p:txBody>
      </p:sp>
      <p:sp>
        <p:nvSpPr>
          <p:cNvPr id="3" name="Content Placeholder 2"/>
          <p:cNvSpPr>
            <a:spLocks noGrp="1"/>
          </p:cNvSpPr>
          <p:nvPr>
            <p:ph idx="1"/>
          </p:nvPr>
        </p:nvSpPr>
        <p:spPr>
          <a:xfrm>
            <a:off x="3429000" y="5810458"/>
            <a:ext cx="2743200" cy="666542"/>
          </a:xfrm>
        </p:spPr>
        <p:txBody>
          <a:bodyPr>
            <a:noAutofit/>
          </a:bodyPr>
          <a:lstStyle/>
          <a:p>
            <a:pPr marL="0" indent="0" algn="ctr">
              <a:spcBef>
                <a:spcPts val="600"/>
              </a:spcBef>
              <a:spcAft>
                <a:spcPts val="600"/>
              </a:spcAft>
              <a:buNone/>
            </a:pPr>
            <a:r>
              <a:rPr lang="sv-SE" sz="2400" dirty="0" smtClean="0"/>
              <a:t>Samarbete med FN</a:t>
            </a:r>
          </a:p>
        </p:txBody>
      </p:sp>
      <p:pic>
        <p:nvPicPr>
          <p:cNvPr id="9" name="Picture 8"/>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973810" y="1079382"/>
            <a:ext cx="7408190" cy="2578218"/>
          </a:xfrm>
          <a:prstGeom prst="rect">
            <a:avLst/>
          </a:prstGeom>
        </p:spPr>
      </p:pic>
      <p:pic>
        <p:nvPicPr>
          <p:cNvPr id="11" name="Picture 10"/>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3445738" y="3733800"/>
            <a:ext cx="2726462" cy="1783898"/>
          </a:xfrm>
          <a:prstGeom prst="rect">
            <a:avLst/>
          </a:prstGeom>
        </p:spPr>
      </p:pic>
      <p:grpSp>
        <p:nvGrpSpPr>
          <p:cNvPr id="16" name="Group 15"/>
          <p:cNvGrpSpPr/>
          <p:nvPr/>
        </p:nvGrpSpPr>
        <p:grpSpPr>
          <a:xfrm>
            <a:off x="117970" y="3652505"/>
            <a:ext cx="3082430" cy="2923555"/>
            <a:chOff x="117970" y="3652505"/>
            <a:chExt cx="3082430" cy="2923555"/>
          </a:xfrm>
        </p:grpSpPr>
        <p:pic>
          <p:nvPicPr>
            <p:cNvPr id="1026" name="Picture 2" descr="HIROCHIKA KITAYAMA"/>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20000" contrast="10000"/>
                      </a14:imgEffect>
                    </a14:imgLayer>
                  </a14:imgProps>
                </a:ext>
                <a:ext uri="{28A0092B-C50C-407E-A947-70E740481C1C}">
                  <a14:useLocalDpi xmlns:a14="http://schemas.microsoft.com/office/drawing/2010/main" val="0"/>
                </a:ext>
              </a:extLst>
            </a:blip>
            <a:srcRect/>
            <a:stretch/>
          </p:blipFill>
          <p:spPr bwMode="auto">
            <a:xfrm>
              <a:off x="117970" y="3652505"/>
              <a:ext cx="3006230" cy="18496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Content Placeholder 2"/>
            <p:cNvSpPr txBox="1">
              <a:spLocks/>
            </p:cNvSpPr>
            <p:nvPr/>
          </p:nvSpPr>
          <p:spPr>
            <a:xfrm>
              <a:off x="117970" y="5699760"/>
              <a:ext cx="3082430" cy="8763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600"/>
                </a:spcBef>
                <a:spcAft>
                  <a:spcPts val="600"/>
                </a:spcAft>
                <a:buFont typeface="Arial"/>
                <a:buNone/>
              </a:pPr>
              <a:r>
                <a:rPr lang="sv-SE" sz="2400" dirty="0" smtClean="0"/>
                <a:t>Vänklubbar och ungdomsutbyte</a:t>
              </a:r>
              <a:endParaRPr lang="sv-SE" sz="2400" dirty="0"/>
            </a:p>
          </p:txBody>
        </p:sp>
      </p:grpSp>
      <p:pic>
        <p:nvPicPr>
          <p:cNvPr id="5" name="Picture 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541858" y="3735175"/>
            <a:ext cx="2221142" cy="1827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ontent Placeholder 2"/>
          <p:cNvSpPr txBox="1">
            <a:spLocks/>
          </p:cNvSpPr>
          <p:nvPr/>
        </p:nvSpPr>
        <p:spPr>
          <a:xfrm>
            <a:off x="6541858" y="5699760"/>
            <a:ext cx="2221142" cy="8763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600"/>
              </a:spcBef>
              <a:spcAft>
                <a:spcPts val="600"/>
              </a:spcAft>
              <a:buFont typeface="Arial"/>
              <a:buNone/>
            </a:pPr>
            <a:r>
              <a:rPr lang="sv-SE" sz="2400" dirty="0" smtClean="0"/>
              <a:t>Fredsaffisch-tävling </a:t>
            </a:r>
            <a:r>
              <a:rPr lang="sv-SE" sz="2400" dirty="0"/>
              <a:t>och uppsatstävling</a:t>
            </a:r>
          </a:p>
        </p:txBody>
      </p:sp>
    </p:spTree>
    <p:extLst>
      <p:ext uri="{BB962C8B-B14F-4D97-AF65-F5344CB8AC3E}">
        <p14:creationId xmlns:p14="http://schemas.microsoft.com/office/powerpoint/2010/main" val="4251791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Lions i dag</a:t>
            </a:r>
          </a:p>
        </p:txBody>
      </p:sp>
      <p:sp>
        <p:nvSpPr>
          <p:cNvPr id="3" name="Content Placeholder 2"/>
          <p:cNvSpPr>
            <a:spLocks noGrp="1"/>
          </p:cNvSpPr>
          <p:nvPr>
            <p:ph idx="1"/>
          </p:nvPr>
        </p:nvSpPr>
        <p:spPr>
          <a:xfrm>
            <a:off x="167205" y="1691975"/>
            <a:ext cx="8229600" cy="4937425"/>
          </a:xfrm>
        </p:spPr>
        <p:txBody>
          <a:bodyPr>
            <a:noAutofit/>
          </a:bodyPr>
          <a:lstStyle/>
          <a:p>
            <a:pPr marL="0" indent="0">
              <a:spcBef>
                <a:spcPts val="1800"/>
              </a:spcBef>
              <a:spcAft>
                <a:spcPts val="2400"/>
              </a:spcAft>
              <a:buNone/>
            </a:pPr>
            <a:r>
              <a:rPr lang="sv-SE" dirty="0"/>
              <a:t>Över 1,4 </a:t>
            </a:r>
            <a:r>
              <a:rPr lang="sv-SE" dirty="0" smtClean="0"/>
              <a:t>miljoner</a:t>
            </a:r>
            <a:br>
              <a:rPr lang="sv-SE" dirty="0" smtClean="0"/>
            </a:br>
            <a:r>
              <a:rPr lang="sv-SE" dirty="0" smtClean="0"/>
              <a:t> </a:t>
            </a:r>
            <a:r>
              <a:rPr lang="sv-SE" dirty="0"/>
              <a:t>medlemmar</a:t>
            </a:r>
          </a:p>
          <a:p>
            <a:pPr marL="0" indent="0">
              <a:spcBef>
                <a:spcPts val="1800"/>
              </a:spcBef>
              <a:spcAft>
                <a:spcPts val="2400"/>
              </a:spcAft>
              <a:buNone/>
            </a:pPr>
            <a:r>
              <a:rPr lang="sv-SE" dirty="0"/>
              <a:t>46 000 klubbar</a:t>
            </a:r>
          </a:p>
          <a:p>
            <a:pPr marL="0" indent="0">
              <a:spcBef>
                <a:spcPts val="1800"/>
              </a:spcBef>
              <a:spcAft>
                <a:spcPts val="2400"/>
              </a:spcAft>
              <a:buNone/>
            </a:pPr>
            <a:r>
              <a:rPr lang="sv-SE" dirty="0" smtClean="0"/>
              <a:t>200 länder och </a:t>
            </a:r>
            <a:br>
              <a:rPr lang="sv-SE" dirty="0" smtClean="0"/>
            </a:br>
            <a:r>
              <a:rPr lang="sv-SE" dirty="0" smtClean="0"/>
              <a:t>geografiska områden</a:t>
            </a:r>
            <a:endParaRPr lang="sv-SE" dirty="0"/>
          </a:p>
          <a:p>
            <a:pPr marL="0" indent="0">
              <a:spcBef>
                <a:spcPts val="1800"/>
              </a:spcBef>
              <a:spcAft>
                <a:spcPts val="2400"/>
              </a:spcAft>
              <a:buNone/>
            </a:pPr>
            <a:r>
              <a:rPr lang="sv-SE" dirty="0" smtClean="0"/>
              <a:t>Förenade av en idé</a:t>
            </a:r>
            <a:endParaRPr lang="sv-SE" dirty="0"/>
          </a:p>
        </p:txBody>
      </p:sp>
      <p:sp>
        <p:nvSpPr>
          <p:cNvPr id="4" name="Slide Number Placeholder 3"/>
          <p:cNvSpPr>
            <a:spLocks noGrp="1"/>
          </p:cNvSpPr>
          <p:nvPr>
            <p:ph type="sldNum" sz="quarter" idx="12"/>
          </p:nvPr>
        </p:nvSpPr>
        <p:spPr>
          <a:xfrm>
            <a:off x="5471160" y="4099878"/>
            <a:ext cx="2133600" cy="365125"/>
          </a:xfrm>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9</a:t>
            </a:fld>
            <a:endParaRPr lang="sv-SE" dirty="0">
              <a:solidFill>
                <a:prstClr val="black">
                  <a:lumMod val="50000"/>
                  <a:lumOff val="50000"/>
                </a:prstClr>
              </a:solidFill>
            </a:endParaRPr>
          </a:p>
        </p:txBody>
      </p:sp>
      <p:pic>
        <p:nvPicPr>
          <p:cNvPr id="5" name="Picture 5" descr="\\lionsclubs\data\drive-home\home\greilly\Profile\Desktop\service photos\Hunger.jp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1960" y="2339340"/>
            <a:ext cx="4572000" cy="3886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5" name="Picture 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136136" y="2221992"/>
            <a:ext cx="4803648" cy="4120896"/>
          </a:xfrm>
          <a:prstGeom prst="rect">
            <a:avLst/>
          </a:prstGeom>
        </p:spPr>
      </p:pic>
      <p:pic>
        <p:nvPicPr>
          <p:cNvPr id="14" name="Picture 6" descr="\\lionsclubs\data\drive-home\home\greilly\Profile\Desktop\service photos\Environment.jp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1960" y="2339340"/>
            <a:ext cx="4572000" cy="3886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nvGrpSpPr>
          <p:cNvPr id="11" name="Group 10"/>
          <p:cNvGrpSpPr/>
          <p:nvPr/>
        </p:nvGrpSpPr>
        <p:grpSpPr>
          <a:xfrm>
            <a:off x="4166616" y="1978312"/>
            <a:ext cx="4846320" cy="4846320"/>
            <a:chOff x="3962400" y="1752600"/>
            <a:chExt cx="4846320" cy="4846320"/>
          </a:xfrm>
        </p:grpSpPr>
        <p:sp>
          <p:nvSpPr>
            <p:cNvPr id="12" name="Rectangle 11"/>
            <p:cNvSpPr/>
            <p:nvPr/>
          </p:nvSpPr>
          <p:spPr>
            <a:xfrm>
              <a:off x="3962400" y="1752600"/>
              <a:ext cx="4846320" cy="4846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p:cNvPicPr>
            <p:nvPr/>
          </p:nvPicPr>
          <p:blipFill>
            <a:blip r:embed="rId6" cstate="screen">
              <a:extLst>
                <a:ext uri="{28A0092B-C50C-407E-A947-70E740481C1C}">
                  <a14:useLocalDpi xmlns:a14="http://schemas.microsoft.com/office/drawing/2010/main" val="0"/>
                </a:ext>
              </a:extLst>
            </a:blip>
            <a:stretch>
              <a:fillRect/>
            </a:stretch>
          </p:blipFill>
          <p:spPr>
            <a:xfrm>
              <a:off x="4077789" y="1867989"/>
              <a:ext cx="4615543" cy="4615543"/>
            </a:xfrm>
            <a:prstGeom prst="rect">
              <a:avLst/>
            </a:prstGeom>
            <a:ln>
              <a:noFill/>
            </a:ln>
          </p:spPr>
        </p:pic>
      </p:grpSp>
    </p:spTree>
    <p:extLst>
      <p:ext uri="{BB962C8B-B14F-4D97-AF65-F5344CB8AC3E}">
        <p14:creationId xmlns:p14="http://schemas.microsoft.com/office/powerpoint/2010/main" val="283201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3806</TotalTime>
  <Words>1301</Words>
  <Application>Microsoft Office PowerPoint</Application>
  <PresentationFormat>On-screen Show (4:3)</PresentationFormat>
  <Paragraphs>138</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1_Office Theme</vt:lpstr>
      <vt:lpstr>Lions Clubs Internationals historia</vt:lpstr>
      <vt:lpstr>Lions bildas</vt:lpstr>
      <vt:lpstr>Lions första</vt:lpstr>
      <vt:lpstr>Internationell expansion</vt:lpstr>
      <vt:lpstr>Lions blev ”De blindas riddare”</vt:lpstr>
      <vt:lpstr>Fler viktiga insatser</vt:lpstr>
      <vt:lpstr>Viktiga milstolpar</vt:lpstr>
      <vt:lpstr>En anda av samförstånd</vt:lpstr>
      <vt:lpstr>Lions i dag</vt:lpstr>
      <vt:lpstr>Fira hundraårsjubileet</vt:lpstr>
      <vt:lpstr>Lions Clubs Internationals historia</vt:lpstr>
    </vt:vector>
  </TitlesOfParts>
  <Company>Lions Clubs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Jurczynski, Crystal</dc:creator>
  <cp:lastModifiedBy>Jurczynski, Crystal</cp:lastModifiedBy>
  <cp:revision>441</cp:revision>
  <cp:lastPrinted>2016-01-26T16:51:57Z</cp:lastPrinted>
  <dcterms:created xsi:type="dcterms:W3CDTF">2015-03-05T14:31:36Z</dcterms:created>
  <dcterms:modified xsi:type="dcterms:W3CDTF">2016-09-08T03:48:07Z</dcterms:modified>
</cp:coreProperties>
</file>