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872" r:id="rId2"/>
    <p:sldId id="1109" r:id="rId3"/>
    <p:sldId id="984" r:id="rId4"/>
    <p:sldId id="1087" r:id="rId5"/>
    <p:sldId id="1110" r:id="rId6"/>
    <p:sldId id="1117" r:id="rId7"/>
    <p:sldId id="1118" r:id="rId8"/>
    <p:sldId id="1124" r:id="rId9"/>
    <p:sldId id="1116" r:id="rId10"/>
    <p:sldId id="1126" r:id="rId11"/>
    <p:sldId id="1127" r:id="rId12"/>
    <p:sldId id="1128" r:id="rId13"/>
    <p:sldId id="95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93"/>
    <p:restoredTop sz="94674"/>
  </p:normalViewPr>
  <p:slideViewPr>
    <p:cSldViewPr snapToGrid="0" snapToObjects="1">
      <p:cViewPr varScale="1">
        <p:scale>
          <a:sx n="87" d="100"/>
          <a:sy n="87" d="100"/>
        </p:scale>
        <p:origin x="62" y="58"/>
      </p:cViewPr>
      <p:guideLst>
        <p:guide orient="horz" pos="2184"/>
        <p:guide pos="3840"/>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12/28/2019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xmlns=""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xmlns=""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xmlns=""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xmlns=""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Lions Clubs International</a:t>
            </a:r>
          </a:p>
        </p:txBody>
      </p:sp>
      <p:sp>
        <p:nvSpPr>
          <p:cNvPr id="6" name="Subhead">
            <a:extLst>
              <a:ext uri="{FF2B5EF4-FFF2-40B4-BE49-F238E27FC236}">
                <a16:creationId xmlns:a16="http://schemas.microsoft.com/office/drawing/2014/main" xmlns=""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A global force for good</a:t>
            </a:r>
          </a:p>
        </p:txBody>
      </p:sp>
      <p:pic>
        <p:nvPicPr>
          <p:cNvPr id="9" name="Emblem - White">
            <a:extLst>
              <a:ext uri="{FF2B5EF4-FFF2-40B4-BE49-F238E27FC236}">
                <a16:creationId xmlns:a16="http://schemas.microsoft.com/office/drawing/2014/main" xmlns="" id="{8AED8C5A-79A1-DF4E-A92B-C5CD2FE9384E}"/>
              </a:ext>
            </a:extLst>
          </p:cNvPr>
          <p:cNvPicPr>
            <a:picLocks noChangeAspect="1"/>
          </p:cNvPicPr>
          <p:nvPr/>
        </p:nvPicPr>
        <p:blipFill rotWithShape="1">
          <a:blip r:embed="rId3">
            <a:extLst>
              <a:ext uri="{28A0092B-C50C-407E-A947-70E740481C1C}">
                <a14:useLocalDpi xmlns:a14="http://schemas.microsoft.com/office/drawing/2010/main" val="0"/>
              </a:ext>
            </a:extLst>
          </a:blip>
          <a:srcRect l="-2" t="1" r="21401" b="-3609"/>
          <a:stretch/>
        </p:blipFill>
        <p:spPr>
          <a:xfrm>
            <a:off x="8957841" y="2675670"/>
            <a:ext cx="3234159" cy="4033473"/>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xmlns=""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xmlns=""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community</a:t>
            </a:r>
          </a:p>
        </p:txBody>
      </p:sp>
      <p:sp>
        <p:nvSpPr>
          <p:cNvPr id="7" name="Body Copy">
            <a:extLst>
              <a:ext uri="{FF2B5EF4-FFF2-40B4-BE49-F238E27FC236}">
                <a16:creationId xmlns:a16="http://schemas.microsoft.com/office/drawing/2014/main" xmlns=""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community: e.g., demographics, history, culture, areas of need, etc.]</a:t>
            </a:r>
          </a:p>
        </p:txBody>
      </p:sp>
      <p:sp>
        <p:nvSpPr>
          <p:cNvPr id="9" name="Page Number - Blue">
            <a:extLst>
              <a:ext uri="{FF2B5EF4-FFF2-40B4-BE49-F238E27FC236}">
                <a16:creationId xmlns:a16="http://schemas.microsoft.com/office/drawing/2014/main" xmlns=""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xmlns=""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xmlns=""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serve [insert community name here]</a:t>
            </a:r>
          </a:p>
        </p:txBody>
      </p:sp>
      <p:pic>
        <p:nvPicPr>
          <p:cNvPr id="12" name="Emblem - Black">
            <a:extLst>
              <a:ext uri="{FF2B5EF4-FFF2-40B4-BE49-F238E27FC236}">
                <a16:creationId xmlns:a16="http://schemas.microsoft.com/office/drawing/2014/main" xmlns=""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xmlns="" id="{829D035D-241B-404A-82A2-B92207A7D9F2}"/>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xmlns=""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xmlns=""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service</a:t>
            </a:r>
          </a:p>
        </p:txBody>
      </p:sp>
      <p:sp>
        <p:nvSpPr>
          <p:cNvPr id="7" name="Body Copy">
            <a:extLst>
              <a:ext uri="{FF2B5EF4-FFF2-40B4-BE49-F238E27FC236}">
                <a16:creationId xmlns:a16="http://schemas.microsoft.com/office/drawing/2014/main" xmlns=""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club’s service focus: e.g., specific programs, service activities, events, local partnerships, etc.]</a:t>
            </a:r>
          </a:p>
          <a:p>
            <a:endParaRPr lang="en-US" sz="1800" kern="0" dirty="0">
              <a:solidFill>
                <a:srgbClr val="55565A"/>
              </a:solidFill>
            </a:endParaRPr>
          </a:p>
          <a:p>
            <a:r>
              <a:rPr lang="en-US" sz="1800" kern="0" dirty="0">
                <a:solidFill>
                  <a:srgbClr val="55565A"/>
                </a:solidFill>
              </a:rPr>
              <a:t>[Don’t forget to highlight how your club is serving your community’s areas of need!]</a:t>
            </a:r>
          </a:p>
        </p:txBody>
      </p:sp>
      <p:sp>
        <p:nvSpPr>
          <p:cNvPr id="9" name="Page Number - Blue">
            <a:extLst>
              <a:ext uri="{FF2B5EF4-FFF2-40B4-BE49-F238E27FC236}">
                <a16:creationId xmlns:a16="http://schemas.microsoft.com/office/drawing/2014/main" xmlns=""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15" name="Yellow Bar">
            <a:extLst>
              <a:ext uri="{FF2B5EF4-FFF2-40B4-BE49-F238E27FC236}">
                <a16:creationId xmlns:a16="http://schemas.microsoft.com/office/drawing/2014/main" xmlns=""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xmlns=""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What we do</a:t>
            </a:r>
          </a:p>
        </p:txBody>
      </p:sp>
      <p:pic>
        <p:nvPicPr>
          <p:cNvPr id="12" name="Emblem - Black">
            <a:extLst>
              <a:ext uri="{FF2B5EF4-FFF2-40B4-BE49-F238E27FC236}">
                <a16:creationId xmlns:a16="http://schemas.microsoft.com/office/drawing/2014/main" xmlns=""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xmlns="" id="{DFDBE150-D7D6-6840-A34E-4EEDB4EBC51F}"/>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xmlns=""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xmlns=""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Next steps</a:t>
            </a:r>
          </a:p>
        </p:txBody>
      </p:sp>
      <p:sp>
        <p:nvSpPr>
          <p:cNvPr id="7" name="Body Copy">
            <a:extLst>
              <a:ext uri="{FF2B5EF4-FFF2-40B4-BE49-F238E27FC236}">
                <a16:creationId xmlns:a16="http://schemas.microsoft.com/office/drawing/2014/main" xmlns=""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ways your new or prospective members can share their ideas and get involved in what your club is doing in the community]</a:t>
            </a:r>
          </a:p>
        </p:txBody>
      </p:sp>
      <p:sp>
        <p:nvSpPr>
          <p:cNvPr id="9" name="Page Number - Blue">
            <a:extLst>
              <a:ext uri="{FF2B5EF4-FFF2-40B4-BE49-F238E27FC236}">
                <a16:creationId xmlns:a16="http://schemas.microsoft.com/office/drawing/2014/main" xmlns=""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xmlns=""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xmlns=""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How you can get involved</a:t>
            </a:r>
          </a:p>
        </p:txBody>
      </p:sp>
      <p:pic>
        <p:nvPicPr>
          <p:cNvPr id="12" name="Emblem - Black">
            <a:extLst>
              <a:ext uri="{FF2B5EF4-FFF2-40B4-BE49-F238E27FC236}">
                <a16:creationId xmlns:a16="http://schemas.microsoft.com/office/drawing/2014/main" xmlns=""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xmlns="" id="{15812C57-50AA-D640-A1B3-D742F4A165C3}"/>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xmlns=""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xmlns=""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xmlns=""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xmlns=""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xmlns=""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kern="0" dirty="0">
                <a:solidFill>
                  <a:schemeClr val="bg1"/>
                </a:solidFill>
              </a:rPr>
              <a:t>Lions are changing the world one community at a time, by addressing needs at home and around the world. We are 1.4 million men and women who believe that kindness matters. And when we work together, we can achieve bigger goals.</a:t>
            </a:r>
          </a:p>
        </p:txBody>
      </p:sp>
      <p:sp>
        <p:nvSpPr>
          <p:cNvPr id="15" name="Yellow Bar">
            <a:extLst>
              <a:ext uri="{FF2B5EF4-FFF2-40B4-BE49-F238E27FC236}">
                <a16:creationId xmlns:a16="http://schemas.microsoft.com/office/drawing/2014/main" xmlns=""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xmlns=""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xmlns=""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chemeClr val="bg1"/>
                </a:solidFill>
              </a:rPr>
              <a:t>We’re making a world of difference.</a:t>
            </a:r>
          </a:p>
        </p:txBody>
      </p:sp>
      <p:pic>
        <p:nvPicPr>
          <p:cNvPr id="11" name="Picture 10">
            <a:extLst>
              <a:ext uri="{FF2B5EF4-FFF2-40B4-BE49-F238E27FC236}">
                <a16:creationId xmlns:a16="http://schemas.microsoft.com/office/drawing/2014/main" xmlns="" id="{E9B2E4B7-C476-B148-A10E-2C42176FBD9D}"/>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xmlns=""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xmlns="" id="{2A17D969-E35D-9E48-B8CB-6F7B2BFD799E}"/>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xmlns=""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motto</a:t>
            </a:r>
          </a:p>
        </p:txBody>
      </p:sp>
      <p:grpSp>
        <p:nvGrpSpPr>
          <p:cNvPr id="20" name="Group 19">
            <a:extLst>
              <a:ext uri="{FF2B5EF4-FFF2-40B4-BE49-F238E27FC236}">
                <a16:creationId xmlns:a16="http://schemas.microsoft.com/office/drawing/2014/main" xmlns=""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xmlns=""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kern="0" dirty="0">
                  <a:solidFill>
                    <a:srgbClr val="55565A"/>
                  </a:solidFill>
                  <a:latin typeface="Arial" charset="0"/>
                  <a:ea typeface="Arial" charset="0"/>
                  <a:cs typeface="Arial" charset="0"/>
                </a:rPr>
                <a:t>1.4 million Lions are serving in more than 200 countries and geographic areas around the world, bringing unprecedented compassion and reach to our service.</a:t>
              </a:r>
            </a:p>
          </p:txBody>
        </p:sp>
        <p:sp>
          <p:nvSpPr>
            <p:cNvPr id="17" name="Body Copy">
              <a:extLst>
                <a:ext uri="{FF2B5EF4-FFF2-40B4-BE49-F238E27FC236}">
                  <a16:creationId xmlns:a16="http://schemas.microsoft.com/office/drawing/2014/main" xmlns=""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We Serve</a:t>
              </a:r>
            </a:p>
          </p:txBody>
        </p:sp>
        <p:sp>
          <p:nvSpPr>
            <p:cNvPr id="18" name="Rectangle 17">
              <a:extLst>
                <a:ext uri="{FF2B5EF4-FFF2-40B4-BE49-F238E27FC236}">
                  <a16:creationId xmlns:a16="http://schemas.microsoft.com/office/drawing/2014/main" xmlns=""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xmlns=""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xmlns=""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7D5DD48B-82F6-354E-A6DB-94DDC8AF6A48}"/>
              </a:ext>
            </a:extLst>
          </p:cNvPr>
          <p:cNvPicPr>
            <a:picLocks noChangeAspect="1"/>
          </p:cNvPicPr>
          <p:nvPr/>
        </p:nvPicPr>
        <p:blipFill>
          <a:blip r:embed="rId5"/>
          <a:srcRect/>
          <a:stretch/>
        </p:blipFill>
        <p:spPr>
          <a:xfrm>
            <a:off x="139791" y="5877313"/>
            <a:ext cx="836923" cy="836923"/>
          </a:xfrm>
          <a:prstGeom prst="rect">
            <a:avLst/>
          </a:prstGeom>
        </p:spPr>
      </p:pic>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xmlns=""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xmlns=""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global causes</a:t>
            </a:r>
          </a:p>
        </p:txBody>
      </p:sp>
      <p:sp>
        <p:nvSpPr>
          <p:cNvPr id="7" name="Body Copy">
            <a:extLst>
              <a:ext uri="{FF2B5EF4-FFF2-40B4-BE49-F238E27FC236}">
                <a16:creationId xmlns:a16="http://schemas.microsoft.com/office/drawing/2014/main" xmlns=""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In addition to serving locally, Lions support five global causes.</a:t>
            </a:r>
          </a:p>
        </p:txBody>
      </p:sp>
      <p:sp>
        <p:nvSpPr>
          <p:cNvPr id="9" name="Page Number - Blue">
            <a:extLst>
              <a:ext uri="{FF2B5EF4-FFF2-40B4-BE49-F238E27FC236}">
                <a16:creationId xmlns:a16="http://schemas.microsoft.com/office/drawing/2014/main" xmlns=""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5" name="Yellow Bar">
            <a:extLst>
              <a:ext uri="{FF2B5EF4-FFF2-40B4-BE49-F238E27FC236}">
                <a16:creationId xmlns:a16="http://schemas.microsoft.com/office/drawing/2014/main" xmlns=""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xmlns=""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take on global challenges together.</a:t>
            </a:r>
          </a:p>
        </p:txBody>
      </p:sp>
      <p:pic>
        <p:nvPicPr>
          <p:cNvPr id="12" name="Emblem - Black">
            <a:extLst>
              <a:ext uri="{FF2B5EF4-FFF2-40B4-BE49-F238E27FC236}">
                <a16:creationId xmlns:a16="http://schemas.microsoft.com/office/drawing/2014/main" xmlns=""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13" name="TextBox 12">
            <a:extLst>
              <a:ext uri="{FF2B5EF4-FFF2-40B4-BE49-F238E27FC236}">
                <a16:creationId xmlns:a16="http://schemas.microsoft.com/office/drawing/2014/main" xmlns=""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774AF"/>
                </a:solidFill>
                <a:effectLst/>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Reduce the prevalence of diabetes and improve the quality of life for those diagnosed.</a:t>
            </a:r>
          </a:p>
        </p:txBody>
      </p:sp>
      <p:sp>
        <p:nvSpPr>
          <p:cNvPr id="18" name="TextBox 17">
            <a:extLst>
              <a:ext uri="{FF2B5EF4-FFF2-40B4-BE49-F238E27FC236}">
                <a16:creationId xmlns:a16="http://schemas.microsoft.com/office/drawing/2014/main" xmlns="" id="{0E6068FD-C315-304D-AB55-4416AC0583FC}"/>
              </a:ext>
            </a:extLst>
          </p:cNvPr>
          <p:cNvSpPr txBox="1"/>
          <p:nvPr/>
        </p:nvSpPr>
        <p:spPr>
          <a:xfrm>
            <a:off x="9903749"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0C217"/>
                </a:solidFill>
                <a:effectLst/>
                <a:uLnTx/>
                <a:uFillTx/>
                <a:latin typeface="Arial" panose="020B0604020202020204" pitchFamily="34" charset="0"/>
                <a:ea typeface="Open Sans" charset="0"/>
                <a:cs typeface="Arial" panose="020B0604020202020204" pitchFamily="34" charset="0"/>
              </a:rPr>
              <a:t>CHILDHOOD CANCER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Help those affected by childhood cancer survive and thrive.</a:t>
            </a:r>
          </a:p>
        </p:txBody>
      </p:sp>
      <p:pic>
        <p:nvPicPr>
          <p:cNvPr id="20" name="Picture 19">
            <a:extLst>
              <a:ext uri="{FF2B5EF4-FFF2-40B4-BE49-F238E27FC236}">
                <a16:creationId xmlns:a16="http://schemas.microsoft.com/office/drawing/2014/main" xmlns=""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xmlns="" id="{C5E1DF59-786B-5547-8009-905B955E4B93}"/>
              </a:ext>
            </a:extLst>
          </p:cNvPr>
          <p:cNvSpPr txBox="1"/>
          <p:nvPr/>
        </p:nvSpPr>
        <p:spPr>
          <a:xfrm>
            <a:off x="4450339" y="4185518"/>
            <a:ext cx="164217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CC63F"/>
                </a:solidFill>
                <a:effectLst/>
                <a:uLnTx/>
                <a:uFillTx/>
                <a:latin typeface="Arial" panose="020B0604020202020204" pitchFamily="34" charset="0"/>
                <a:ea typeface="Open Sans" charset="0"/>
                <a:cs typeface="Arial" panose="020B0604020202020204" pitchFamily="34" charset="0"/>
              </a:rPr>
              <a:t>ENVIRONMENT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S</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ustainably</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protect and restore our environment to improve the well-being of all communities.</a:t>
            </a:r>
          </a:p>
        </p:txBody>
      </p:sp>
      <p:pic>
        <p:nvPicPr>
          <p:cNvPr id="21" name="Picture 20">
            <a:extLst>
              <a:ext uri="{FF2B5EF4-FFF2-40B4-BE49-F238E27FC236}">
                <a16:creationId xmlns:a16="http://schemas.microsoft.com/office/drawing/2014/main" xmlns=""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xmlns="" id="{C2FA882A-88AE-204F-AEE4-57F7A2368992}"/>
              </a:ext>
            </a:extLst>
          </p:cNvPr>
          <p:cNvSpPr txBox="1"/>
          <p:nvPr/>
        </p:nvSpPr>
        <p:spPr>
          <a:xfrm>
            <a:off x="6269345" y="4187548"/>
            <a:ext cx="1673083" cy="10002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26A2C"/>
                </a:solidFill>
                <a:effectLst/>
                <a:uLnTx/>
                <a:uFillTx/>
                <a:latin typeface="Arial" panose="020B0604020202020204" pitchFamily="34" charset="0"/>
                <a:ea typeface="Open Sans" charset="0"/>
                <a:cs typeface="Arial" panose="020B0604020202020204" pitchFamily="34" charset="0"/>
              </a:rPr>
              <a:t>HUNGER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E</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nsure</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all community members have access to nutritious foods.</a:t>
            </a:r>
            <a:endParaRPr kumimoji="0" lang="en-US" sz="1100"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p:txBody>
      </p:sp>
      <p:pic>
        <p:nvPicPr>
          <p:cNvPr id="22" name="Picture 21">
            <a:extLst>
              <a:ext uri="{FF2B5EF4-FFF2-40B4-BE49-F238E27FC236}">
                <a16:creationId xmlns:a16="http://schemas.microsoft.com/office/drawing/2014/main" xmlns=""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sp>
        <p:nvSpPr>
          <p:cNvPr id="19" name="TextBox 18">
            <a:extLst>
              <a:ext uri="{FF2B5EF4-FFF2-40B4-BE49-F238E27FC236}">
                <a16:creationId xmlns:a16="http://schemas.microsoft.com/office/drawing/2014/main" xmlns=""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A205F"/>
                </a:solidFill>
                <a:effectLst/>
                <a:uLnTx/>
                <a:uFillTx/>
                <a:latin typeface="Arial" panose="020B0604020202020204" pitchFamily="34" charset="0"/>
                <a:ea typeface="Open Sans" charset="0"/>
                <a:cs typeface="Arial" panose="020B0604020202020204" pitchFamily="34" charset="0"/>
              </a:rPr>
              <a:t>VISION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Prevent avoidable blindness and improve the quality of life for people who are blind and visually impaired.</a:t>
            </a:r>
          </a:p>
        </p:txBody>
      </p:sp>
      <p:pic>
        <p:nvPicPr>
          <p:cNvPr id="24" name="Picture 23">
            <a:extLst>
              <a:ext uri="{FF2B5EF4-FFF2-40B4-BE49-F238E27FC236}">
                <a16:creationId xmlns:a16="http://schemas.microsoft.com/office/drawing/2014/main" xmlns="" id="{B2EB1B46-A850-6E41-91BD-213C52BD550E}"/>
              </a:ext>
            </a:extLst>
          </p:cNvPr>
          <p:cNvPicPr>
            <a:picLocks noChangeAspect="1"/>
          </p:cNvPicPr>
          <p:nvPr/>
        </p:nvPicPr>
        <p:blipFill>
          <a:blip r:embed="rId6"/>
          <a:stretch>
            <a:fillRect/>
          </a:stretch>
        </p:blipFill>
        <p:spPr>
          <a:xfrm>
            <a:off x="8472355" y="2960728"/>
            <a:ext cx="1069142" cy="1075183"/>
          </a:xfrm>
          <a:prstGeom prst="rect">
            <a:avLst/>
          </a:prstGeom>
        </p:spPr>
      </p:pic>
      <p:pic>
        <p:nvPicPr>
          <p:cNvPr id="25" name="Picture 24">
            <a:extLst>
              <a:ext uri="{FF2B5EF4-FFF2-40B4-BE49-F238E27FC236}">
                <a16:creationId xmlns:a16="http://schemas.microsoft.com/office/drawing/2014/main" xmlns="" id="{308A379E-7DB6-0C45-BC77-EC97CC0C7A0A}"/>
              </a:ext>
            </a:extLst>
          </p:cNvPr>
          <p:cNvPicPr>
            <a:picLocks noChangeAspect="1"/>
          </p:cNvPicPr>
          <p:nvPr/>
        </p:nvPicPr>
        <p:blipFill>
          <a:blip r:embed="rId7"/>
          <a:srcRect/>
          <a:stretch/>
        </p:blipFill>
        <p:spPr>
          <a:xfrm>
            <a:off x="139791" y="5877313"/>
            <a:ext cx="836923" cy="836923"/>
          </a:xfrm>
          <a:prstGeom prst="rect">
            <a:avLst/>
          </a:prstGeom>
        </p:spPr>
      </p:pic>
      <p:pic>
        <p:nvPicPr>
          <p:cNvPr id="26" name="Picture 25">
            <a:extLst>
              <a:ext uri="{FF2B5EF4-FFF2-40B4-BE49-F238E27FC236}">
                <a16:creationId xmlns:a16="http://schemas.microsoft.com/office/drawing/2014/main" xmlns="" id="{BD9CBF37-462D-A943-84AA-E8E3AB7F7DE8}"/>
              </a:ext>
            </a:extLst>
          </p:cNvPr>
          <p:cNvPicPr>
            <a:picLocks noChangeAspect="1"/>
          </p:cNvPicPr>
          <p:nvPr/>
        </p:nvPicPr>
        <p:blipFill>
          <a:blip r:embed="rId8"/>
          <a:stretch>
            <a:fillRect/>
          </a:stretch>
        </p:blipFill>
        <p:spPr>
          <a:xfrm>
            <a:off x="2897794" y="2936566"/>
            <a:ext cx="1099345" cy="1099345"/>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xmlns=""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xmlns=""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Young people are the future of service, and the future is now.</a:t>
            </a:r>
            <a:r>
              <a:rPr lang="en-US" sz="1800" b="1" kern="0" dirty="0">
                <a:solidFill>
                  <a:srgbClr val="55565A"/>
                </a:solidFill>
              </a:rPr>
              <a:t/>
            </a:r>
            <a:br>
              <a:rPr lang="en-US" sz="1800" b="1" kern="0" dirty="0">
                <a:solidFill>
                  <a:srgbClr val="55565A"/>
                </a:solidFill>
              </a:rPr>
            </a:br>
            <a:endParaRPr lang="en-US" sz="1400" b="1" kern="0" dirty="0">
              <a:solidFill>
                <a:srgbClr val="55565A"/>
              </a:solidFill>
            </a:endParaRPr>
          </a:p>
          <a:p>
            <a:pPr marL="285750" indent="-285750">
              <a:buFont typeface="Arial" panose="020B0604020202020204" pitchFamily="34" charset="0"/>
              <a:buChar char="•"/>
            </a:pPr>
            <a:r>
              <a:rPr lang="en-US" sz="1400" b="1" kern="0" dirty="0">
                <a:solidFill>
                  <a:srgbClr val="55565A"/>
                </a:solidFill>
              </a:rPr>
              <a:t>Leos</a:t>
            </a:r>
            <a:r>
              <a:rPr lang="en-US" sz="1400" kern="0" dirty="0">
                <a:solidFill>
                  <a:srgbClr val="55565A"/>
                </a:solidFill>
              </a:rPr>
              <a:t> are young volunteers ages 12–30.</a:t>
            </a:r>
          </a:p>
          <a:p>
            <a:pPr marL="285750" indent="-285750">
              <a:buFont typeface="Arial" panose="020B0604020202020204" pitchFamily="34" charset="0"/>
              <a:buChar char="•"/>
            </a:pPr>
            <a:r>
              <a:rPr lang="en-US" sz="1400" kern="0" dirty="0">
                <a:solidFill>
                  <a:srgbClr val="55565A"/>
                </a:solidFill>
              </a:rPr>
              <a:t>175,000 Leos in </a:t>
            </a:r>
            <a:r>
              <a:rPr lang="en-US" sz="1400" b="1" kern="0" dirty="0">
                <a:solidFill>
                  <a:srgbClr val="55565A"/>
                </a:solidFill>
              </a:rPr>
              <a:t>more than 7,000 clubs </a:t>
            </a:r>
            <a:r>
              <a:rPr lang="en-US" sz="1400" kern="0" dirty="0">
                <a:solidFill>
                  <a:srgbClr val="55565A"/>
                </a:solidFill>
              </a:rPr>
              <a:t>champion causes that matter.</a:t>
            </a:r>
          </a:p>
          <a:p>
            <a:pPr marL="285750" indent="-285750">
              <a:buFont typeface="Arial" panose="020B0604020202020204" pitchFamily="34" charset="0"/>
              <a:buChar char="•"/>
            </a:pPr>
            <a:r>
              <a:rPr lang="en-US" sz="1400" kern="0" dirty="0">
                <a:solidFill>
                  <a:srgbClr val="55565A"/>
                </a:solidFill>
              </a:rPr>
              <a:t>Leo clubs have been </a:t>
            </a:r>
            <a:r>
              <a:rPr lang="en-US" sz="1400" b="1" kern="0" dirty="0">
                <a:solidFill>
                  <a:srgbClr val="55565A"/>
                </a:solidFill>
              </a:rPr>
              <a:t>serving for 60 years</a:t>
            </a:r>
            <a:r>
              <a:rPr lang="en-US" sz="1400" kern="0" dirty="0">
                <a:solidFill>
                  <a:srgbClr val="55565A"/>
                </a:solidFill>
              </a:rPr>
              <a:t>.</a:t>
            </a:r>
          </a:p>
        </p:txBody>
      </p:sp>
      <p:sp>
        <p:nvSpPr>
          <p:cNvPr id="15" name="Yellow Bar">
            <a:extLst>
              <a:ext uri="{FF2B5EF4-FFF2-40B4-BE49-F238E27FC236}">
                <a16:creationId xmlns:a16="http://schemas.microsoft.com/office/drawing/2014/main" xmlns=""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xmlns="" id="{D4C8344C-36A9-3F47-BAFA-0F7F5381B063}"/>
              </a:ext>
            </a:extLst>
          </p:cNvPr>
          <p:cNvSpPr txBox="1">
            <a:spLocks/>
          </p:cNvSpPr>
          <p:nvPr/>
        </p:nvSpPr>
        <p:spPr>
          <a:xfrm>
            <a:off x="1027265" y="1503742"/>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rPr>
              <a:t>We prepare the next generation of volunteers.</a:t>
            </a:r>
          </a:p>
        </p:txBody>
      </p:sp>
      <p:pic>
        <p:nvPicPr>
          <p:cNvPr id="12" name="Picture 11">
            <a:extLst>
              <a:ext uri="{FF2B5EF4-FFF2-40B4-BE49-F238E27FC236}">
                <a16:creationId xmlns:a16="http://schemas.microsoft.com/office/drawing/2014/main" xmlns=""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pic>
        <p:nvPicPr>
          <p:cNvPr id="11" name="Picture 10">
            <a:extLst>
              <a:ext uri="{FF2B5EF4-FFF2-40B4-BE49-F238E27FC236}">
                <a16:creationId xmlns:a16="http://schemas.microsoft.com/office/drawing/2014/main" xmlns="" id="{F4262CBF-0A28-4341-9FF6-D29FE1EAB45D}"/>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xmlns=""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xmlns=""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xmlns=""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Headquarters</a:t>
            </a:r>
          </a:p>
        </p:txBody>
      </p:sp>
      <p:sp>
        <p:nvSpPr>
          <p:cNvPr id="4" name="Yellow Bar">
            <a:extLst>
              <a:ext uri="{FF2B5EF4-FFF2-40B4-BE49-F238E27FC236}">
                <a16:creationId xmlns:a16="http://schemas.microsoft.com/office/drawing/2014/main" xmlns=""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xmlns=""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dirty="0">
              <a:solidFill>
                <a:srgbClr val="00338D"/>
              </a:solidFill>
            </a:endParaRPr>
          </a:p>
        </p:txBody>
      </p:sp>
      <p:sp>
        <p:nvSpPr>
          <p:cNvPr id="8" name="TextBox 7">
            <a:extLst>
              <a:ext uri="{FF2B5EF4-FFF2-40B4-BE49-F238E27FC236}">
                <a16:creationId xmlns:a16="http://schemas.microsoft.com/office/drawing/2014/main" xmlns=""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Lions Clubs International is headquartered in Oak Brook, Illinois USA. The staff of roughly 300 supports members and clubs around the world, as well as the executive officers and international board of directors. We develop and implement initiatives aimed at increasing Lions International’s visibility and service impact. </a:t>
            </a:r>
            <a:endParaRPr lang="en-US" dirty="0">
              <a:solidFill>
                <a:schemeClr val="bg1"/>
              </a:solidFill>
              <a:latin typeface="Arial Hebrew Scholar" charset="-79"/>
              <a:ea typeface="Arial Hebrew Scholar" charset="-79"/>
              <a:cs typeface="Arial Hebrew Scholar" charset="-79"/>
            </a:endParaRPr>
          </a:p>
        </p:txBody>
      </p:sp>
      <p:pic>
        <p:nvPicPr>
          <p:cNvPr id="9" name="Picture 8">
            <a:extLst>
              <a:ext uri="{FF2B5EF4-FFF2-40B4-BE49-F238E27FC236}">
                <a16:creationId xmlns:a16="http://schemas.microsoft.com/office/drawing/2014/main" xmlns="" id="{B08FF429-6447-8440-95D8-DBC05E7F163D}"/>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xmlns=""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xmlns=""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xmlns=""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Association</a:t>
            </a:r>
          </a:p>
        </p:txBody>
      </p:sp>
      <p:sp>
        <p:nvSpPr>
          <p:cNvPr id="4" name="Yellow Bar">
            <a:extLst>
              <a:ext uri="{FF2B5EF4-FFF2-40B4-BE49-F238E27FC236}">
                <a16:creationId xmlns:a16="http://schemas.microsoft.com/office/drawing/2014/main" xmlns=""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xmlns=""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xmlns="" id="{AEDD983F-9C5A-FE49-BD60-CE5B5DAA15D7}"/>
              </a:ext>
            </a:extLst>
          </p:cNvPr>
          <p:cNvSpPr txBox="1"/>
          <p:nvPr/>
        </p:nvSpPr>
        <p:spPr>
          <a:xfrm>
            <a:off x="1709531" y="3331913"/>
            <a:ext cx="8706678" cy="1754326"/>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The Association is composed of autonomous clubs. The purpose of Lions Clubs International is to form clubs comprised of members that will serve their local communities.  Clubs are solely responsible for managing their operations, finances, service projects and other issues related to membership and club life. The role of Lions International is to support our clubs and members, not manage them.</a:t>
            </a:r>
          </a:p>
          <a:p>
            <a:pPr algn="ctr"/>
            <a:endParaRPr lang="en-US" kern="0" dirty="0">
              <a:solidFill>
                <a:schemeClr val="bg1"/>
              </a:solidFill>
              <a:latin typeface="Arial" charset="0"/>
              <a:ea typeface="Arial Hebrew Scholar" charset="-79"/>
              <a:cs typeface="Arial" charset="0"/>
            </a:endParaRPr>
          </a:p>
        </p:txBody>
      </p:sp>
      <p:pic>
        <p:nvPicPr>
          <p:cNvPr id="9" name="Picture 8">
            <a:extLst>
              <a:ext uri="{FF2B5EF4-FFF2-40B4-BE49-F238E27FC236}">
                <a16:creationId xmlns:a16="http://schemas.microsoft.com/office/drawing/2014/main" xmlns="" id="{7EDFB2D3-5189-D045-A8CB-5CF84E7BF65A}"/>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xmlns=""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xmlns="" id="{5357FC7A-B9A2-7C48-B4DD-874CBB9EA7DE}"/>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4" name="Picture 13">
            <a:extLst>
              <a:ext uri="{FF2B5EF4-FFF2-40B4-BE49-F238E27FC236}">
                <a16:creationId xmlns:a16="http://schemas.microsoft.com/office/drawing/2014/main" xmlns="" id="{347E3E31-FA30-2044-8620-BE85E454FEF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xmlns=""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xmlns=""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Our club</a:t>
            </a:r>
          </a:p>
        </p:txBody>
      </p:sp>
      <p:sp>
        <p:nvSpPr>
          <p:cNvPr id="6" name="Subhead">
            <a:extLst>
              <a:ext uri="{FF2B5EF4-FFF2-40B4-BE49-F238E27FC236}">
                <a16:creationId xmlns:a16="http://schemas.microsoft.com/office/drawing/2014/main" xmlns=""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[Insert club name here]</a:t>
            </a:r>
          </a:p>
        </p:txBody>
      </p:sp>
      <p:sp>
        <p:nvSpPr>
          <p:cNvPr id="17" name="Page Number - White">
            <a:extLst>
              <a:ext uri="{FF2B5EF4-FFF2-40B4-BE49-F238E27FC236}">
                <a16:creationId xmlns:a16="http://schemas.microsoft.com/office/drawing/2014/main" xmlns=""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9" name="Picture 8">
            <a:extLst>
              <a:ext uri="{FF2B5EF4-FFF2-40B4-BE49-F238E27FC236}">
                <a16:creationId xmlns:a16="http://schemas.microsoft.com/office/drawing/2014/main" xmlns="" id="{6E65EE78-0B20-5648-BE92-A71A6E81110C}"/>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xmlns=""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xmlns=""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club</a:t>
            </a:r>
          </a:p>
        </p:txBody>
      </p:sp>
      <p:sp>
        <p:nvSpPr>
          <p:cNvPr id="7" name="Body Copy">
            <a:extLst>
              <a:ext uri="{FF2B5EF4-FFF2-40B4-BE49-F238E27FC236}">
                <a16:creationId xmlns:a16="http://schemas.microsoft.com/office/drawing/2014/main" xmlns=""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 e.g., the year it was founded, current number of members, officers, etc.]</a:t>
            </a:r>
          </a:p>
        </p:txBody>
      </p:sp>
      <p:sp>
        <p:nvSpPr>
          <p:cNvPr id="9" name="Page Number - Blue">
            <a:extLst>
              <a:ext uri="{FF2B5EF4-FFF2-40B4-BE49-F238E27FC236}">
                <a16:creationId xmlns:a16="http://schemas.microsoft.com/office/drawing/2014/main" xmlns=""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xmlns=""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xmlns=""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About [insert club name here]</a:t>
            </a:r>
          </a:p>
        </p:txBody>
      </p:sp>
      <p:pic>
        <p:nvPicPr>
          <p:cNvPr id="12" name="Emblem - Black">
            <a:extLst>
              <a:ext uri="{FF2B5EF4-FFF2-40B4-BE49-F238E27FC236}">
                <a16:creationId xmlns:a16="http://schemas.microsoft.com/office/drawing/2014/main" xmlns=""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pic>
        <p:nvPicPr>
          <p:cNvPr id="13" name="Picture 12">
            <a:extLst>
              <a:ext uri="{FF2B5EF4-FFF2-40B4-BE49-F238E27FC236}">
                <a16:creationId xmlns:a16="http://schemas.microsoft.com/office/drawing/2014/main" xmlns="" id="{D783E48E-7CD4-CF4A-ADE9-E7381756751D}"/>
              </a:ext>
            </a:extLst>
          </p:cNvPr>
          <p:cNvPicPr>
            <a:picLocks noChangeAspect="1"/>
          </p:cNvPicPr>
          <p:nvPr/>
        </p:nvPicPr>
        <p:blipFill>
          <a:blip r:embed="rId3"/>
          <a:srcRect/>
          <a:stretch/>
        </p:blipFill>
        <p:spPr>
          <a:xfrm>
            <a:off x="139791" y="5877313"/>
            <a:ext cx="836923" cy="836923"/>
          </a:xfrm>
          <a:prstGeom prst="rect">
            <a:avLst/>
          </a:prstGeom>
        </p:spPr>
      </p:pic>
    </p:spTree>
    <p:extLst>
      <p:ext uri="{BB962C8B-B14F-4D97-AF65-F5344CB8AC3E}">
        <p14:creationId xmlns:p14="http://schemas.microsoft.com/office/powerpoint/2010/main" val="3741458018"/>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2260</TotalTime>
  <Words>519</Words>
  <Application>Microsoft Office PowerPoint</Application>
  <PresentationFormat>Widescreen</PresentationFormat>
  <Paragraphs>77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Hebrew Scholar</vt:lpstr>
      <vt:lpstr>Calibri</vt:lpstr>
      <vt:lpstr>Helvetica Neue</vt:lpstr>
      <vt:lpstr>Open Sans</vt:lpstr>
      <vt:lpstr>ヒラギノ角ゴ Pro W3</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Jurczynski, Crystal</cp:lastModifiedBy>
  <cp:revision>172</cp:revision>
  <dcterms:created xsi:type="dcterms:W3CDTF">2018-11-12T16:45:52Z</dcterms:created>
  <dcterms:modified xsi:type="dcterms:W3CDTF">2019-12-28T12:11:54Z</dcterms:modified>
</cp:coreProperties>
</file>