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872" r:id="rId2"/>
    <p:sldId id="1109" r:id="rId3"/>
    <p:sldId id="984" r:id="rId4"/>
    <p:sldId id="1129" r:id="rId5"/>
    <p:sldId id="1117" r:id="rId6"/>
    <p:sldId id="1120" r:id="rId7"/>
    <p:sldId id="1119" r:id="rId8"/>
    <p:sldId id="1116" r:id="rId9"/>
    <p:sldId id="1126" r:id="rId10"/>
    <p:sldId id="1127" r:id="rId11"/>
    <p:sldId id="1130" r:id="rId12"/>
    <p:sldId id="1131" r:id="rId13"/>
    <p:sldId id="1132" r:id="rId14"/>
    <p:sldId id="1133" r:id="rId15"/>
    <p:sldId id="1134" r:id="rId16"/>
    <p:sldId id="1118" r:id="rId17"/>
    <p:sldId id="1128" r:id="rId18"/>
    <p:sldId id="1136" r:id="rId19"/>
    <p:sldId id="9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EBB700"/>
    <a:srgbClr val="55565A"/>
    <a:srgbClr val="FF5C35"/>
    <a:srgbClr val="407CCA"/>
    <a:srgbClr val="0D2240"/>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921" autoAdjust="0"/>
    <p:restoredTop sz="86410" autoAdjust="0"/>
  </p:normalViewPr>
  <p:slideViewPr>
    <p:cSldViewPr snapToGrid="0" snapToObjects="1">
      <p:cViewPr varScale="1">
        <p:scale>
          <a:sx n="103" d="100"/>
          <a:sy n="103" d="100"/>
        </p:scale>
        <p:origin x="114" y="348"/>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9:04:37.6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36,'2736'0,"-2712"-1,0-2,44-10,-40 7,47-4,253 7,-169 5,-114 0,87 17,-52-6,-2 0,-34-5,73 4,147-15,129 6,-362 1,-1 1,-1 2,1 1,37 15,-35-11,0-2,1 0,39 4,24-7,-58-5,71 12,-76-9,0-1,0-2,1-1,-1-2,0-1,0-1,0-2,0-2,32-10,12 0,-58 15,0-1,-1-1,1-1,-1-1,0 0,0-2,-1 0,0 0,17-13,-26 15,-1 2,1-1,0 1,0 0,0 0,1 1,-1 0,1 1,0 0,0 0,10 0,14 0,59 4,-61 1,46-4,-55-4,-8-2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dirty="0"/>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1892646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10</a:t>
            </a:fld>
            <a:endParaRPr lang="en-US" dirty="0"/>
          </a:p>
        </p:txBody>
      </p:sp>
    </p:spTree>
    <p:extLst>
      <p:ext uri="{BB962C8B-B14F-4D97-AF65-F5344CB8AC3E}">
        <p14:creationId xmlns:p14="http://schemas.microsoft.com/office/powerpoint/2010/main" val="844560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11</a:t>
            </a:fld>
            <a:endParaRPr lang="en-US" dirty="0"/>
          </a:p>
        </p:txBody>
      </p:sp>
    </p:spTree>
    <p:extLst>
      <p:ext uri="{BB962C8B-B14F-4D97-AF65-F5344CB8AC3E}">
        <p14:creationId xmlns:p14="http://schemas.microsoft.com/office/powerpoint/2010/main" val="82018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12</a:t>
            </a:fld>
            <a:endParaRPr lang="en-US" dirty="0"/>
          </a:p>
        </p:txBody>
      </p:sp>
    </p:spTree>
    <p:extLst>
      <p:ext uri="{BB962C8B-B14F-4D97-AF65-F5344CB8AC3E}">
        <p14:creationId xmlns:p14="http://schemas.microsoft.com/office/powerpoint/2010/main" val="2712541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3579288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14</a:t>
            </a:fld>
            <a:endParaRPr lang="en-US" dirty="0"/>
          </a:p>
        </p:txBody>
      </p:sp>
    </p:spTree>
    <p:extLst>
      <p:ext uri="{BB962C8B-B14F-4D97-AF65-F5344CB8AC3E}">
        <p14:creationId xmlns:p14="http://schemas.microsoft.com/office/powerpoint/2010/main" val="4197526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15</a:t>
            </a:fld>
            <a:endParaRPr lang="en-US" dirty="0"/>
          </a:p>
        </p:txBody>
      </p:sp>
    </p:spTree>
    <p:extLst>
      <p:ext uri="{BB962C8B-B14F-4D97-AF65-F5344CB8AC3E}">
        <p14:creationId xmlns:p14="http://schemas.microsoft.com/office/powerpoint/2010/main" val="1923639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16</a:t>
            </a:fld>
            <a:endParaRPr lang="en-US" dirty="0"/>
          </a:p>
        </p:txBody>
      </p:sp>
    </p:spTree>
    <p:extLst>
      <p:ext uri="{BB962C8B-B14F-4D97-AF65-F5344CB8AC3E}">
        <p14:creationId xmlns:p14="http://schemas.microsoft.com/office/powerpoint/2010/main" val="3804352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17</a:t>
            </a:fld>
            <a:endParaRPr lang="en-US" dirty="0"/>
          </a:p>
        </p:txBody>
      </p:sp>
    </p:spTree>
    <p:extLst>
      <p:ext uri="{BB962C8B-B14F-4D97-AF65-F5344CB8AC3E}">
        <p14:creationId xmlns:p14="http://schemas.microsoft.com/office/powerpoint/2010/main" val="1750534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18</a:t>
            </a:fld>
            <a:endParaRPr lang="en-US" dirty="0"/>
          </a:p>
        </p:txBody>
      </p:sp>
    </p:spTree>
    <p:extLst>
      <p:ext uri="{BB962C8B-B14F-4D97-AF65-F5344CB8AC3E}">
        <p14:creationId xmlns:p14="http://schemas.microsoft.com/office/powerpoint/2010/main" val="1866222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19</a:t>
            </a:fld>
            <a:endParaRPr lang="en-US" dirty="0"/>
          </a:p>
        </p:txBody>
      </p:sp>
    </p:spTree>
    <p:extLst>
      <p:ext uri="{BB962C8B-B14F-4D97-AF65-F5344CB8AC3E}">
        <p14:creationId xmlns:p14="http://schemas.microsoft.com/office/powerpoint/2010/main" val="3024595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414238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3</a:t>
            </a:fld>
            <a:endParaRPr lang="en-US" dirty="0"/>
          </a:p>
        </p:txBody>
      </p:sp>
    </p:spTree>
    <p:extLst>
      <p:ext uri="{BB962C8B-B14F-4D97-AF65-F5344CB8AC3E}">
        <p14:creationId xmlns:p14="http://schemas.microsoft.com/office/powerpoint/2010/main" val="54997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4</a:t>
            </a:fld>
            <a:endParaRPr lang="en-US" dirty="0"/>
          </a:p>
        </p:txBody>
      </p:sp>
    </p:spTree>
    <p:extLst>
      <p:ext uri="{BB962C8B-B14F-4D97-AF65-F5344CB8AC3E}">
        <p14:creationId xmlns:p14="http://schemas.microsoft.com/office/powerpoint/2010/main" val="2039295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5</a:t>
            </a:fld>
            <a:endParaRPr lang="en-US" dirty="0"/>
          </a:p>
        </p:txBody>
      </p:sp>
    </p:spTree>
    <p:extLst>
      <p:ext uri="{BB962C8B-B14F-4D97-AF65-F5344CB8AC3E}">
        <p14:creationId xmlns:p14="http://schemas.microsoft.com/office/powerpoint/2010/main" val="408531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6</a:t>
            </a:fld>
            <a:endParaRPr lang="en-US" dirty="0"/>
          </a:p>
        </p:txBody>
      </p:sp>
    </p:spTree>
    <p:extLst>
      <p:ext uri="{BB962C8B-B14F-4D97-AF65-F5344CB8AC3E}">
        <p14:creationId xmlns:p14="http://schemas.microsoft.com/office/powerpoint/2010/main" val="556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7</a:t>
            </a:fld>
            <a:endParaRPr lang="en-US" dirty="0"/>
          </a:p>
        </p:txBody>
      </p:sp>
    </p:spTree>
    <p:extLst>
      <p:ext uri="{BB962C8B-B14F-4D97-AF65-F5344CB8AC3E}">
        <p14:creationId xmlns:p14="http://schemas.microsoft.com/office/powerpoint/2010/main" val="289325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8</a:t>
            </a:fld>
            <a:endParaRPr lang="en-US" dirty="0"/>
          </a:p>
        </p:txBody>
      </p:sp>
    </p:spTree>
    <p:extLst>
      <p:ext uri="{BB962C8B-B14F-4D97-AF65-F5344CB8AC3E}">
        <p14:creationId xmlns:p14="http://schemas.microsoft.com/office/powerpoint/2010/main" val="1696630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9</a:t>
            </a:fld>
            <a:endParaRPr lang="en-US" dirty="0"/>
          </a:p>
        </p:txBody>
      </p:sp>
    </p:spTree>
    <p:extLst>
      <p:ext uri="{BB962C8B-B14F-4D97-AF65-F5344CB8AC3E}">
        <p14:creationId xmlns:p14="http://schemas.microsoft.com/office/powerpoint/2010/main" val="2018111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lionsclubs.org/"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customXml" Target="../ink/ink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hyperlink" Target="http://www.lionsclubs.org/"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t> Lions Clubs International</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809244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t>Organisation de la réunion d’organisation</a:t>
            </a:r>
          </a:p>
          <a:p>
            <a:r>
              <a:rPr lang="fr-FR" dirty="0"/>
              <a:t>Responsabilités après l’atelier</a:t>
            </a:r>
          </a:p>
        </p:txBody>
      </p:sp>
      <p:pic>
        <p:nvPicPr>
          <p:cNvPr id="7" name="Emblem - White">
            <a:extLst>
              <a:ext uri="{FF2B5EF4-FFF2-40B4-BE49-F238E27FC236}">
                <a16:creationId xmlns:a16="http://schemas.microsoft.com/office/drawing/2014/main" id="{F0A43DA2-178E-054D-A0D7-91132D1A8666}"/>
              </a:ext>
            </a:extLst>
          </p:cNvPr>
          <p:cNvPicPr>
            <a:picLocks noChangeAspect="1"/>
          </p:cNvPicPr>
          <p:nvPr/>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Demande de charte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669587"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dirty="0">
                <a:solidFill>
                  <a:srgbClr val="55565A"/>
                </a:solidFill>
              </a:rPr>
              <a:t>Les demandes de charte sont soumises en ligne sur </a:t>
            </a:r>
            <a:r>
              <a:rPr lang="fr-FR" sz="1800" dirty="0" err="1">
                <a:solidFill>
                  <a:srgbClr val="55565A"/>
                </a:solidFill>
              </a:rPr>
              <a:t>MyLCI</a:t>
            </a:r>
            <a:r>
              <a:rPr lang="fr-FR" sz="1800" dirty="0">
                <a:solidFill>
                  <a:srgbClr val="55565A"/>
                </a:solidFill>
              </a:rPr>
              <a:t>. Il convient de suivre les étapes suivantes pour faire une demande de charte en ligne.  </a:t>
            </a:r>
          </a:p>
          <a:p>
            <a:endParaRPr lang="en-US" sz="1800" kern="0" dirty="0">
              <a:solidFill>
                <a:srgbClr val="55565A"/>
              </a:solidFill>
            </a:endParaRPr>
          </a:p>
          <a:p>
            <a:r>
              <a:rPr lang="fr-FR" sz="1800" dirty="0">
                <a:solidFill>
                  <a:srgbClr val="55565A"/>
                </a:solidFill>
              </a:rPr>
              <a:t>Étape 1 : Connectez-vous à </a:t>
            </a:r>
            <a:r>
              <a:rPr lang="fr-FR" sz="1800" dirty="0" err="1">
                <a:solidFill>
                  <a:srgbClr val="55565A"/>
                </a:solidFill>
              </a:rPr>
              <a:t>MyLCI</a:t>
            </a:r>
            <a:r>
              <a:rPr lang="fr-FR" sz="1800" dirty="0">
                <a:solidFill>
                  <a:srgbClr val="55565A"/>
                </a:solidFill>
              </a:rPr>
              <a:t>. Vous pouvez accéder à </a:t>
            </a:r>
            <a:r>
              <a:rPr lang="fr-FR" sz="1800" dirty="0" err="1">
                <a:solidFill>
                  <a:srgbClr val="55565A"/>
                </a:solidFill>
              </a:rPr>
              <a:t>MyLCI</a:t>
            </a:r>
            <a:r>
              <a:rPr lang="fr-FR" sz="1800" dirty="0">
                <a:solidFill>
                  <a:srgbClr val="55565A"/>
                </a:solidFill>
              </a:rPr>
              <a:t> via le site web </a:t>
            </a:r>
            <a:r>
              <a:rPr lang="fr-FR" sz="1800" dirty="0">
                <a:solidFill>
                  <a:srgbClr val="55565A"/>
                </a:solidFill>
                <a:hlinkClick r:id="rId3"/>
              </a:rPr>
              <a:t>www.lionsclubs.org</a:t>
            </a:r>
            <a:r>
              <a:rPr lang="fr-FR" sz="1800" dirty="0">
                <a:solidFill>
                  <a:srgbClr val="55565A"/>
                </a:solidFill>
              </a:rPr>
              <a:t>, puis cliquez sur l'onglet </a:t>
            </a:r>
            <a:r>
              <a:rPr lang="fr-FR" sz="1800" dirty="0" err="1">
                <a:solidFill>
                  <a:srgbClr val="55565A"/>
                </a:solidFill>
              </a:rPr>
              <a:t>MyLCI</a:t>
            </a:r>
            <a:r>
              <a:rPr lang="fr-FR" sz="1800" dirty="0">
                <a:solidFill>
                  <a:srgbClr val="55565A"/>
                </a:solidFill>
              </a:rPr>
              <a:t> dans la partie supérieure droite de l’écran.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842735" y="995248"/>
            <a:ext cx="8785385" cy="533400"/>
          </a:xfrm>
          <a:prstGeom prst="rect">
            <a:avLst/>
          </a:prstGeom>
        </p:spPr>
        <p:txBody>
          <a:bodyPr>
            <a:normAutofit fontScale="925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rgbClr val="00338D"/>
                </a:solidFill>
              </a:rPr>
              <a:t>Demande de charte de nouveau club : </a:t>
            </a:r>
            <a:r>
              <a:rPr lang="fr-FR" sz="3200" dirty="0" err="1">
                <a:solidFill>
                  <a:srgbClr val="00338D"/>
                </a:solidFill>
              </a:rPr>
              <a:t>MyLCI</a:t>
            </a:r>
            <a:endParaRPr lang="fr-FR" sz="3200" dirty="0">
              <a:solidFill>
                <a:srgbClr val="00338D"/>
              </a:solidFill>
            </a:endParaRPr>
          </a:p>
        </p:txBody>
      </p:sp>
      <p:pic>
        <p:nvPicPr>
          <p:cNvPr id="12" name="Picture 11">
            <a:extLst>
              <a:ext uri="{FF2B5EF4-FFF2-40B4-BE49-F238E27FC236}">
                <a16:creationId xmlns:a16="http://schemas.microsoft.com/office/drawing/2014/main" id="{E3F021D5-9285-45B6-A008-D95DD75F318C}"/>
              </a:ext>
            </a:extLst>
          </p:cNvPr>
          <p:cNvPicPr/>
          <p:nvPr/>
        </p:nvPicPr>
        <p:blipFill>
          <a:blip r:embed="rId4"/>
          <a:stretch>
            <a:fillRect/>
          </a:stretch>
        </p:blipFill>
        <p:spPr>
          <a:xfrm>
            <a:off x="2907733" y="4055040"/>
            <a:ext cx="8279396" cy="979947"/>
          </a:xfrm>
          <a:prstGeom prst="rect">
            <a:avLst/>
          </a:prstGeom>
        </p:spPr>
      </p:pic>
      <p:sp>
        <p:nvSpPr>
          <p:cNvPr id="3" name="Oval 2">
            <a:extLst>
              <a:ext uri="{FF2B5EF4-FFF2-40B4-BE49-F238E27FC236}">
                <a16:creationId xmlns:a16="http://schemas.microsoft.com/office/drawing/2014/main" id="{DBC2B283-BB2C-4059-A28D-E0962B982068}"/>
              </a:ext>
            </a:extLst>
          </p:cNvPr>
          <p:cNvSpPr/>
          <p:nvPr/>
        </p:nvSpPr>
        <p:spPr>
          <a:xfrm>
            <a:off x="6551271" y="4055040"/>
            <a:ext cx="1018572" cy="2623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123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2"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738993" y="513659"/>
            <a:ext cx="8914527"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rgbClr val="00338D"/>
                </a:solidFill>
              </a:rPr>
              <a:t>Demande de charte de nouveau club : </a:t>
            </a:r>
            <a:r>
              <a:rPr lang="fr-FR" sz="3200" dirty="0" err="1">
                <a:solidFill>
                  <a:srgbClr val="00338D"/>
                </a:solidFill>
              </a:rPr>
              <a:t>MyLCI</a:t>
            </a:r>
            <a:endParaRPr lang="fr-FR" sz="3200" dirty="0">
              <a:solidFill>
                <a:srgbClr val="00338D"/>
              </a:solidFill>
            </a:endParaRPr>
          </a:p>
        </p:txBody>
      </p:sp>
      <p:sp>
        <p:nvSpPr>
          <p:cNvPr id="5" name="Yellow Bar">
            <a:extLst>
              <a:ext uri="{FF2B5EF4-FFF2-40B4-BE49-F238E27FC236}">
                <a16:creationId xmlns:a16="http://schemas.microsoft.com/office/drawing/2014/main" id="{E51C4DA4-A142-A94A-BC66-DF4ADD1F27BE}"/>
              </a:ext>
            </a:extLst>
          </p:cNvPr>
          <p:cNvSpPr/>
          <p:nvPr/>
        </p:nvSpPr>
        <p:spPr>
          <a:xfrm>
            <a:off x="2861049" y="1158819"/>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8"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Demande de charte</a:t>
            </a:r>
          </a:p>
        </p:txBody>
      </p:sp>
      <p:sp>
        <p:nvSpPr>
          <p:cNvPr id="9" name="Body Copy">
            <a:extLst>
              <a:ext uri="{FF2B5EF4-FFF2-40B4-BE49-F238E27FC236}">
                <a16:creationId xmlns:a16="http://schemas.microsoft.com/office/drawing/2014/main" id="{90080B9E-C426-BF41-B08F-C2859FA9C036}"/>
              </a:ext>
            </a:extLst>
          </p:cNvPr>
          <p:cNvSpPr txBox="1">
            <a:spLocks/>
          </p:cNvSpPr>
          <p:nvPr/>
        </p:nvSpPr>
        <p:spPr>
          <a:xfrm>
            <a:off x="2542073" y="1344914"/>
            <a:ext cx="9335658" cy="123794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dirty="0">
                <a:solidFill>
                  <a:srgbClr val="55565A"/>
                </a:solidFill>
              </a:rPr>
              <a:t>Étape 2 : </a:t>
            </a:r>
            <a:r>
              <a:rPr lang="fr-FR" sz="1800" b="1" dirty="0">
                <a:solidFill>
                  <a:schemeClr val="accent1"/>
                </a:solidFill>
              </a:rPr>
              <a:t>Page de connexion universelle : </a:t>
            </a:r>
          </a:p>
          <a:p>
            <a:endParaRPr lang="en-US" sz="1800" b="1" kern="0" dirty="0">
              <a:solidFill>
                <a:schemeClr val="accent1"/>
              </a:solidFill>
            </a:endParaRPr>
          </a:p>
          <a:p>
            <a:r>
              <a:rPr lang="fr-FR" sz="1800" dirty="0">
                <a:solidFill>
                  <a:srgbClr val="55565A"/>
                </a:solidFill>
              </a:rPr>
              <a:t>Vous serez redirigé vers la page de connexion universelle du Lions Club International. Cliquez sur le </a:t>
            </a:r>
            <a:r>
              <a:rPr lang="fr-FR" sz="1800" b="1" dirty="0">
                <a:solidFill>
                  <a:srgbClr val="0070C0"/>
                </a:solidFill>
              </a:rPr>
              <a:t>bouton </a:t>
            </a:r>
            <a:r>
              <a:rPr lang="fr-FR" sz="1800" dirty="0"/>
              <a:t>situé sous </a:t>
            </a:r>
            <a:r>
              <a:rPr lang="fr-FR" sz="1800" dirty="0" err="1">
                <a:solidFill>
                  <a:srgbClr val="55565A"/>
                </a:solidFill>
              </a:rPr>
              <a:t>MyLCI</a:t>
            </a:r>
            <a:r>
              <a:rPr lang="fr-FR" sz="1800" dirty="0">
                <a:solidFill>
                  <a:srgbClr val="55565A"/>
                </a:solidFill>
              </a:rPr>
              <a:t> – Outils pour responsables Lions.</a:t>
            </a:r>
          </a:p>
          <a:p>
            <a:endParaRPr lang="en-US" sz="1800" kern="0" dirty="0">
              <a:solidFill>
                <a:srgbClr val="55565A"/>
              </a:solidFill>
            </a:endParaRPr>
          </a:p>
          <a:p>
            <a:endParaRPr lang="en-US" sz="1800" kern="0" dirty="0">
              <a:solidFill>
                <a:srgbClr val="55565A"/>
              </a:solidFill>
            </a:endParaRPr>
          </a:p>
        </p:txBody>
      </p:sp>
      <p:pic>
        <p:nvPicPr>
          <p:cNvPr id="10" name="Picture 9"/>
          <p:cNvPicPr>
            <a:picLocks noChangeAspect="1"/>
          </p:cNvPicPr>
          <p:nvPr/>
        </p:nvPicPr>
        <p:blipFill>
          <a:blip r:embed="rId3"/>
          <a:stretch>
            <a:fillRect/>
          </a:stretch>
        </p:blipFill>
        <p:spPr>
          <a:xfrm>
            <a:off x="2542073" y="2702560"/>
            <a:ext cx="8481527" cy="3922867"/>
          </a:xfrm>
          <a:prstGeom prst="rect">
            <a:avLst/>
          </a:prstGeom>
          <a:ln>
            <a:solidFill>
              <a:schemeClr val="tx1"/>
            </a:solidFill>
          </a:ln>
        </p:spPr>
      </p:pic>
    </p:spTree>
    <p:extLst>
      <p:ext uri="{BB962C8B-B14F-4D97-AF65-F5344CB8AC3E}">
        <p14:creationId xmlns:p14="http://schemas.microsoft.com/office/powerpoint/2010/main" val="2275944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5927"/>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47990" y="720588"/>
            <a:ext cx="8875358"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rgbClr val="00338D"/>
                </a:solidFill>
              </a:rPr>
              <a:t>Demande de charte de club : </a:t>
            </a:r>
            <a:r>
              <a:rPr lang="fr-FR" sz="3200" dirty="0" err="1">
                <a:solidFill>
                  <a:srgbClr val="00338D"/>
                </a:solidFill>
              </a:rPr>
              <a:t>MyLCI</a:t>
            </a:r>
            <a:endParaRPr lang="fr-FR" sz="3200" dirty="0">
              <a:solidFill>
                <a:srgbClr val="00338D"/>
              </a:solidFill>
            </a:endParaRPr>
          </a:p>
        </p:txBody>
      </p:sp>
      <p:sp>
        <p:nvSpPr>
          <p:cNvPr id="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58769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dirty="0">
                <a:solidFill>
                  <a:srgbClr val="55565A"/>
                </a:solidFill>
              </a:rPr>
              <a:t>Étape 3 : Cliquez sur l'onglet « </a:t>
            </a:r>
            <a:r>
              <a:rPr lang="fr-FR" sz="1800" i="1" dirty="0" err="1">
                <a:solidFill>
                  <a:srgbClr val="55565A"/>
                </a:solidFill>
              </a:rPr>
              <a:t>My</a:t>
            </a:r>
            <a:r>
              <a:rPr lang="fr-FR" sz="1800" i="1" dirty="0">
                <a:solidFill>
                  <a:srgbClr val="55565A"/>
                </a:solidFill>
              </a:rPr>
              <a:t> Lions Clubs »</a:t>
            </a:r>
            <a:r>
              <a:rPr lang="fr-FR" sz="1800" dirty="0">
                <a:solidFill>
                  <a:srgbClr val="55565A"/>
                </a:solidFill>
              </a:rPr>
              <a:t> et cliquez sur le </a:t>
            </a:r>
            <a:r>
              <a:rPr lang="fr-FR" sz="1800" i="1" dirty="0">
                <a:solidFill>
                  <a:srgbClr val="55565A"/>
                </a:solidFill>
              </a:rPr>
              <a:t>bouton de déroulement de la demande de nouveau club. </a:t>
            </a:r>
            <a:r>
              <a:rPr lang="fr-FR" sz="1800" dirty="0">
                <a:solidFill>
                  <a:srgbClr val="55565A"/>
                </a:solidFill>
              </a:rPr>
              <a:t>Cliquez sur le bouton Ajouter un club.</a:t>
            </a:r>
          </a:p>
          <a:p>
            <a:endParaRPr lang="en-US" sz="1800" i="1" kern="0" dirty="0">
              <a:solidFill>
                <a:srgbClr val="55565A"/>
              </a:solidFill>
            </a:endParaRPr>
          </a:p>
          <a:p>
            <a:endParaRPr lang="en-US" sz="1800" i="1" kern="0" dirty="0">
              <a:solidFill>
                <a:srgbClr val="55565A"/>
              </a:solidFill>
            </a:endParaRPr>
          </a:p>
        </p:txBody>
      </p:sp>
      <p:sp>
        <p:nvSpPr>
          <p:cNvPr id="9"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Demande de charte</a:t>
            </a:r>
          </a:p>
        </p:txBody>
      </p:sp>
      <p:pic>
        <p:nvPicPr>
          <p:cNvPr id="10" name="Picture 9">
            <a:extLst>
              <a:ext uri="{FF2B5EF4-FFF2-40B4-BE49-F238E27FC236}">
                <a16:creationId xmlns:a16="http://schemas.microsoft.com/office/drawing/2014/main" id="{BF6A5A00-6B24-4CE6-876C-ED0CF7FDEE5F}"/>
              </a:ext>
            </a:extLst>
          </p:cNvPr>
          <p:cNvPicPr/>
          <p:nvPr/>
        </p:nvPicPr>
        <p:blipFill>
          <a:blip r:embed="rId3"/>
          <a:stretch>
            <a:fillRect/>
          </a:stretch>
        </p:blipFill>
        <p:spPr>
          <a:xfrm>
            <a:off x="2611615" y="2773974"/>
            <a:ext cx="3615565" cy="3595739"/>
          </a:xfrm>
          <a:prstGeom prst="rect">
            <a:avLst/>
          </a:prstGeom>
          <a:ln>
            <a:solidFill>
              <a:schemeClr val="tx1"/>
            </a:solidFill>
          </a:ln>
        </p:spPr>
      </p:pic>
      <p:pic>
        <p:nvPicPr>
          <p:cNvPr id="11" name="Picture 10">
            <a:extLst>
              <a:ext uri="{FF2B5EF4-FFF2-40B4-BE49-F238E27FC236}">
                <a16:creationId xmlns:a16="http://schemas.microsoft.com/office/drawing/2014/main" id="{412DF202-8373-4776-9261-E2056F5D2A02}"/>
              </a:ext>
            </a:extLst>
          </p:cNvPr>
          <p:cNvPicPr/>
          <p:nvPr/>
        </p:nvPicPr>
        <p:blipFill>
          <a:blip r:embed="rId4"/>
          <a:stretch>
            <a:fillRect/>
          </a:stretch>
        </p:blipFill>
        <p:spPr>
          <a:xfrm>
            <a:off x="7622996" y="3205162"/>
            <a:ext cx="2666897" cy="903851"/>
          </a:xfrm>
          <a:prstGeom prst="rect">
            <a:avLst/>
          </a:prstGeom>
          <a:ln>
            <a:solidFill>
              <a:schemeClr val="tx1"/>
            </a:solidFill>
          </a:ln>
        </p:spPr>
      </p:pic>
      <p:sp>
        <p:nvSpPr>
          <p:cNvPr id="12" name="Oval 11">
            <a:extLst>
              <a:ext uri="{FF2B5EF4-FFF2-40B4-BE49-F238E27FC236}">
                <a16:creationId xmlns:a16="http://schemas.microsoft.com/office/drawing/2014/main" id="{8AE8D3ED-6700-466D-9910-B4118D102AA5}"/>
              </a:ext>
            </a:extLst>
          </p:cNvPr>
          <p:cNvSpPr/>
          <p:nvPr/>
        </p:nvSpPr>
        <p:spPr>
          <a:xfrm>
            <a:off x="7622996" y="3715473"/>
            <a:ext cx="809912" cy="3935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223ED49-CB20-46AB-8051-3A72825B36A1}"/>
              </a:ext>
            </a:extLst>
          </p:cNvPr>
          <p:cNvSpPr/>
          <p:nvPr/>
        </p:nvSpPr>
        <p:spPr>
          <a:xfrm>
            <a:off x="3143122" y="2760027"/>
            <a:ext cx="1255258" cy="3009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FC2652C9-6B6C-457B-AA72-BF3F68DBD082}"/>
                  </a:ext>
                </a:extLst>
              </p14:cNvPr>
              <p14:cNvContentPartPr/>
              <p14:nvPr/>
            </p14:nvContentPartPr>
            <p14:xfrm>
              <a:off x="3425245" y="4397067"/>
              <a:ext cx="2235960" cy="70920"/>
            </p14:xfrm>
          </p:contentPart>
        </mc:Choice>
        <mc:Fallback xmlns="">
          <p:pic>
            <p:nvPicPr>
              <p:cNvPr id="7" name="Ink 6">
                <a:extLst>
                  <a:ext uri="{FF2B5EF4-FFF2-40B4-BE49-F238E27FC236}">
                    <a16:creationId xmlns:a16="http://schemas.microsoft.com/office/drawing/2014/main" id="{FC2652C9-6B6C-457B-AA72-BF3F68DBD082}"/>
                  </a:ext>
                </a:extLst>
              </p:cNvPr>
              <p:cNvPicPr/>
              <p:nvPr/>
            </p:nvPicPr>
            <p:blipFill>
              <a:blip r:embed="rId6"/>
              <a:stretch>
                <a:fillRect/>
              </a:stretch>
            </p:blipFill>
            <p:spPr>
              <a:xfrm>
                <a:off x="3371605" y="4289067"/>
                <a:ext cx="2343600" cy="286560"/>
              </a:xfrm>
              <a:prstGeom prst="rect">
                <a:avLst/>
              </a:prstGeom>
            </p:spPr>
          </p:pic>
        </mc:Fallback>
      </mc:AlternateContent>
    </p:spTree>
    <p:extLst>
      <p:ext uri="{BB962C8B-B14F-4D97-AF65-F5344CB8AC3E}">
        <p14:creationId xmlns:p14="http://schemas.microsoft.com/office/powerpoint/2010/main" val="1512939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47990" y="720588"/>
            <a:ext cx="8875358"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rgbClr val="00338D"/>
                </a:solidFill>
              </a:rPr>
              <a:t>Demande de charte de nouveau club : </a:t>
            </a:r>
            <a:r>
              <a:rPr lang="fr-FR" sz="3200" dirty="0" err="1">
                <a:solidFill>
                  <a:srgbClr val="00338D"/>
                </a:solidFill>
              </a:rPr>
              <a:t>MyLCI</a:t>
            </a:r>
            <a:endParaRPr lang="fr-FR" sz="3200" dirty="0">
              <a:solidFill>
                <a:srgbClr val="00338D"/>
              </a:solidFill>
            </a:endParaRPr>
          </a:p>
        </p:txBody>
      </p:sp>
      <p:sp>
        <p:nvSpPr>
          <p:cNvPr id="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543222" y="1838427"/>
            <a:ext cx="4285842" cy="85060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dirty="0">
                <a:solidFill>
                  <a:srgbClr val="55565A"/>
                </a:solidFill>
              </a:rPr>
              <a:t>Étape 4 : Saisissez toutes les informations énumérées. Vous ajouterez des membres lorsque vous passerez aux étapes suivantes de la demande.</a:t>
            </a:r>
          </a:p>
          <a:p>
            <a:endParaRPr lang="en-US" sz="1800" i="1" kern="0" dirty="0">
              <a:solidFill>
                <a:srgbClr val="55565A"/>
              </a:solidFill>
            </a:endParaRPr>
          </a:p>
          <a:p>
            <a:endParaRPr lang="en-US" sz="1800" i="1" kern="0" dirty="0">
              <a:solidFill>
                <a:srgbClr val="55565A"/>
              </a:solidFill>
            </a:endParaRPr>
          </a:p>
        </p:txBody>
      </p:sp>
      <p:sp>
        <p:nvSpPr>
          <p:cNvPr id="10" name="Rectangle 9"/>
          <p:cNvSpPr/>
          <p:nvPr/>
        </p:nvSpPr>
        <p:spPr>
          <a:xfrm>
            <a:off x="2543222" y="3296186"/>
            <a:ext cx="4445246" cy="2954655"/>
          </a:xfrm>
          <a:prstGeom prst="rect">
            <a:avLst/>
          </a:prstGeom>
        </p:spPr>
        <p:txBody>
          <a:bodyPr wrap="square">
            <a:spAutoFit/>
          </a:bodyPr>
          <a:lstStyle/>
          <a:p>
            <a:r>
              <a:rPr lang="fr-FR" sz="2000" b="1" dirty="0">
                <a:latin typeface="Helvetica" panose="020B0604020202020204" pitchFamily="34" charset="0"/>
                <a:cs typeface="Helvetica" panose="020B0604020202020204" pitchFamily="34" charset="0"/>
              </a:rPr>
              <a:t>La demande est composée de 6 parties simples :</a:t>
            </a:r>
          </a:p>
          <a:p>
            <a:endParaRPr lang="en-US" sz="2000" dirty="0">
              <a:latin typeface="Helvetica" panose="020B0604020202020204" pitchFamily="34" charset="0"/>
              <a:cs typeface="Helvetica" panose="020B0604020202020204" pitchFamily="34" charset="0"/>
            </a:endParaRPr>
          </a:p>
          <a:p>
            <a:pPr marL="457200" indent="-457200">
              <a:buFont typeface="+mj-lt"/>
              <a:buAutoNum type="arabicPeriod"/>
            </a:pPr>
            <a:r>
              <a:rPr lang="fr-FR" dirty="0">
                <a:latin typeface="Helvetica" panose="020B0604020202020204" pitchFamily="34" charset="0"/>
                <a:cs typeface="Helvetica" panose="020B0604020202020204" pitchFamily="34" charset="0"/>
              </a:rPr>
              <a:t>Renseignements sur le nouveau club</a:t>
            </a:r>
          </a:p>
          <a:p>
            <a:pPr marL="457200" indent="-457200">
              <a:buFont typeface="+mj-lt"/>
              <a:buAutoNum type="arabicPeriod"/>
            </a:pPr>
            <a:r>
              <a:rPr lang="fr-FR" dirty="0">
                <a:latin typeface="Helvetica" panose="020B0604020202020204" pitchFamily="34" charset="0"/>
                <a:cs typeface="Helvetica" panose="020B0604020202020204" pitchFamily="34" charset="0"/>
              </a:rPr>
              <a:t>Club parrain</a:t>
            </a:r>
          </a:p>
          <a:p>
            <a:pPr marL="457200" indent="-457200">
              <a:buFont typeface="+mj-lt"/>
              <a:buAutoNum type="arabicPeriod"/>
            </a:pPr>
            <a:r>
              <a:rPr lang="fr-FR" dirty="0">
                <a:latin typeface="Helvetica" panose="020B0604020202020204" pitchFamily="34" charset="0"/>
                <a:cs typeface="Helvetica" panose="020B0604020202020204" pitchFamily="34" charset="0"/>
              </a:rPr>
              <a:t>Officiels du nouveau club</a:t>
            </a:r>
          </a:p>
          <a:p>
            <a:pPr marL="457200" indent="-457200">
              <a:buFont typeface="+mj-lt"/>
              <a:buAutoNum type="arabicPeriod"/>
            </a:pPr>
            <a:r>
              <a:rPr lang="fr-FR" dirty="0">
                <a:latin typeface="Helvetica" panose="020B0604020202020204" pitchFamily="34" charset="0"/>
                <a:cs typeface="Helvetica" panose="020B0604020202020204" pitchFamily="34" charset="0"/>
              </a:rPr>
              <a:t>Estimation du nombre de membres fondateurs</a:t>
            </a:r>
          </a:p>
          <a:p>
            <a:pPr marL="457200" indent="-457200">
              <a:buFont typeface="+mj-lt"/>
              <a:buAutoNum type="arabicPeriod"/>
            </a:pPr>
            <a:r>
              <a:rPr lang="fr-FR" dirty="0">
                <a:latin typeface="Helvetica" panose="020B0604020202020204" pitchFamily="34" charset="0"/>
                <a:cs typeface="Helvetica" panose="020B0604020202020204" pitchFamily="34" charset="0"/>
              </a:rPr>
              <a:t>Critères du nouveau club</a:t>
            </a:r>
          </a:p>
          <a:p>
            <a:pPr marL="457200" indent="-457200">
              <a:buFont typeface="+mj-lt"/>
              <a:buAutoNum type="arabicPeriod"/>
            </a:pPr>
            <a:r>
              <a:rPr lang="fr-FR" dirty="0">
                <a:latin typeface="Helvetica" panose="020B0604020202020204" pitchFamily="34" charset="0"/>
                <a:cs typeface="Helvetica" panose="020B0604020202020204" pitchFamily="34" charset="0"/>
              </a:rPr>
              <a:t>Commentaires</a:t>
            </a: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Demande de charte</a:t>
            </a:r>
          </a:p>
        </p:txBody>
      </p:sp>
      <p:pic>
        <p:nvPicPr>
          <p:cNvPr id="12" name="Picture 11">
            <a:extLst>
              <a:ext uri="{FF2B5EF4-FFF2-40B4-BE49-F238E27FC236}">
                <a16:creationId xmlns:a16="http://schemas.microsoft.com/office/drawing/2014/main" id="{22B8DD7E-B508-4D7F-AAF8-0C83B5114B4A}"/>
              </a:ext>
            </a:extLst>
          </p:cNvPr>
          <p:cNvPicPr/>
          <p:nvPr/>
        </p:nvPicPr>
        <p:blipFill>
          <a:blip r:embed="rId3"/>
          <a:stretch>
            <a:fillRect/>
          </a:stretch>
        </p:blipFill>
        <p:spPr>
          <a:xfrm>
            <a:off x="7074597" y="1355420"/>
            <a:ext cx="4285842" cy="5088159"/>
          </a:xfrm>
          <a:prstGeom prst="rect">
            <a:avLst/>
          </a:prstGeom>
          <a:ln>
            <a:solidFill>
              <a:schemeClr val="tx1"/>
            </a:solidFill>
          </a:ln>
        </p:spPr>
      </p:pic>
    </p:spTree>
    <p:extLst>
      <p:ext uri="{BB962C8B-B14F-4D97-AF65-F5344CB8AC3E}">
        <p14:creationId xmlns:p14="http://schemas.microsoft.com/office/powerpoint/2010/main" val="151576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1000"/>
                                        <p:tgtEl>
                                          <p:spTgt spid="10">
                                            <p:txEl>
                                              <p:pRg st="2" end="2"/>
                                            </p:txEl>
                                          </p:spTgt>
                                        </p:tgtEl>
                                      </p:cBhvr>
                                    </p:animEffect>
                                    <p:anim calcmode="lin" valueType="num">
                                      <p:cBhvr>
                                        <p:cTn id="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1000"/>
                                        <p:tgtEl>
                                          <p:spTgt spid="10">
                                            <p:txEl>
                                              <p:pRg st="3" end="3"/>
                                            </p:txEl>
                                          </p:spTgt>
                                        </p:tgtEl>
                                      </p:cBhvr>
                                    </p:animEffect>
                                    <p:anim calcmode="lin" valueType="num">
                                      <p:cBhvr>
                                        <p:cTn id="14"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100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1000"/>
                                        <p:tgtEl>
                                          <p:spTgt spid="10">
                                            <p:txEl>
                                              <p:pRg st="4" end="4"/>
                                            </p:txEl>
                                          </p:spTgt>
                                        </p:tgtEl>
                                      </p:cBhvr>
                                    </p:animEffect>
                                    <p:anim calcmode="lin" valueType="num">
                                      <p:cBhvr>
                                        <p:cTn id="20"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nodeType="afterEffect">
                                  <p:stCondLst>
                                    <p:cond delay="100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1000"/>
                                        <p:tgtEl>
                                          <p:spTgt spid="10">
                                            <p:txEl>
                                              <p:pRg st="5" end="5"/>
                                            </p:txEl>
                                          </p:spTgt>
                                        </p:tgtEl>
                                      </p:cBhvr>
                                    </p:animEffect>
                                    <p:anim calcmode="lin" valueType="num">
                                      <p:cBhvr>
                                        <p:cTn id="26"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nodeType="afterEffect">
                                  <p:stCondLst>
                                    <p:cond delay="100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1000"/>
                                        <p:tgtEl>
                                          <p:spTgt spid="10">
                                            <p:txEl>
                                              <p:pRg st="6" end="6"/>
                                            </p:txEl>
                                          </p:spTgt>
                                        </p:tgtEl>
                                      </p:cBhvr>
                                    </p:animEffect>
                                    <p:anim calcmode="lin" valueType="num">
                                      <p:cBhvr>
                                        <p:cTn id="32"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ntr" presetSubtype="0" fill="hold" nodeType="afterEffect">
                                  <p:stCondLst>
                                    <p:cond delay="100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1000"/>
                                        <p:tgtEl>
                                          <p:spTgt spid="10">
                                            <p:txEl>
                                              <p:pRg st="7" end="7"/>
                                            </p:txEl>
                                          </p:spTgt>
                                        </p:tgtEl>
                                      </p:cBhvr>
                                    </p:animEffect>
                                    <p:anim calcmode="lin" valueType="num">
                                      <p:cBhvr>
                                        <p:cTn id="38"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975475"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72B3B5E6-BE17-924E-B9FE-B2A587D5C568}"/>
              </a:ext>
            </a:extLst>
          </p:cNvPr>
          <p:cNvSpPr txBox="1">
            <a:spLocks/>
          </p:cNvSpPr>
          <p:nvPr/>
        </p:nvSpPr>
        <p:spPr>
          <a:xfrm>
            <a:off x="2617688" y="690216"/>
            <a:ext cx="9137432"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rgbClr val="00338D"/>
                </a:solidFill>
              </a:rPr>
              <a:t>Demande de charte de nouveau club : </a:t>
            </a:r>
            <a:r>
              <a:rPr lang="fr-FR" sz="3200" dirty="0" err="1">
                <a:solidFill>
                  <a:srgbClr val="00338D"/>
                </a:solidFill>
              </a:rPr>
              <a:t>MyLCI</a:t>
            </a:r>
            <a:endParaRPr lang="fr-FR" sz="3200" dirty="0">
              <a:solidFill>
                <a:srgbClr val="00338D"/>
              </a:solidFill>
            </a:endParaRPr>
          </a:p>
        </p:txBody>
      </p:sp>
      <p:sp>
        <p:nvSpPr>
          <p:cNvPr id="6" name="Yellow Bar">
            <a:extLst>
              <a:ext uri="{FF2B5EF4-FFF2-40B4-BE49-F238E27FC236}">
                <a16:creationId xmlns:a16="http://schemas.microsoft.com/office/drawing/2014/main" id="{E51C4DA4-A142-A94A-BC66-DF4ADD1F27BE}"/>
              </a:ext>
            </a:extLst>
          </p:cNvPr>
          <p:cNvSpPr/>
          <p:nvPr/>
        </p:nvSpPr>
        <p:spPr>
          <a:xfrm>
            <a:off x="2689186" y="132841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532500" y="1565688"/>
            <a:ext cx="8875358" cy="3861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dirty="0"/>
              <a:t>Étapes d'approbation de la demande de charte de nouveau club. Il y a six étapes :</a:t>
            </a:r>
          </a:p>
          <a:p>
            <a:endParaRPr lang="en-US" sz="1800" kern="0" dirty="0">
              <a:solidFill>
                <a:srgbClr val="55565A"/>
              </a:solidFill>
            </a:endParaRPr>
          </a:p>
          <a:p>
            <a:pPr lvl="2"/>
            <a:endParaRPr lang="en-US" dirty="0"/>
          </a:p>
          <a:p>
            <a:endParaRPr lang="en-US" sz="1800" i="1" kern="0" dirty="0">
              <a:solidFill>
                <a:srgbClr val="55565A"/>
              </a:solidFill>
            </a:endParaRPr>
          </a:p>
          <a:p>
            <a:endParaRPr lang="en-US" sz="1800" i="1" kern="0" dirty="0">
              <a:solidFill>
                <a:srgbClr val="55565A"/>
              </a:solidFill>
            </a:endParaRPr>
          </a:p>
          <a:p>
            <a:endParaRPr lang="en-US" sz="1800" i="1" kern="0" dirty="0">
              <a:solidFill>
                <a:srgbClr val="55565A"/>
              </a:solidFill>
            </a:endParaRPr>
          </a:p>
        </p:txBody>
      </p:sp>
      <p:sp>
        <p:nvSpPr>
          <p:cNvPr id="9" name="Rectangle 8"/>
          <p:cNvSpPr/>
          <p:nvPr/>
        </p:nvSpPr>
        <p:spPr>
          <a:xfrm>
            <a:off x="1823052" y="3296615"/>
            <a:ext cx="5984908" cy="2862322"/>
          </a:xfrm>
          <a:prstGeom prst="rect">
            <a:avLst/>
          </a:prstGeom>
        </p:spPr>
        <p:txBody>
          <a:bodyPr wrap="square">
            <a:spAutoFit/>
          </a:bodyPr>
          <a:lstStyle/>
          <a:p>
            <a:r>
              <a:rPr lang="fr-FR" u="sng" dirty="0">
                <a:latin typeface="Arial" panose="020B0604020202020204" pitchFamily="34" charset="0"/>
                <a:cs typeface="Arial" panose="020B0604020202020204" pitchFamily="34" charset="0"/>
              </a:rPr>
              <a:t>Conseils pour constituer votre dossier</a:t>
            </a:r>
          </a:p>
          <a:p>
            <a:pPr marL="285750" indent="-285750">
              <a:buFont typeface="Arial" panose="020B0604020202020204" pitchFamily="34" charset="0"/>
              <a:buChar char="•"/>
            </a:pPr>
            <a:r>
              <a:rPr lang="fr-FR" dirty="0">
                <a:latin typeface="Arial" panose="020B0604020202020204" pitchFamily="34" charset="0"/>
                <a:cs typeface="Arial" panose="020B0604020202020204" pitchFamily="34" charset="0"/>
              </a:rPr>
              <a:t>La demande n'est pas complète tant que vous n’êtes pas arrivé à l’étape </a:t>
            </a:r>
            <a:r>
              <a:rPr lang="fr-FR" i="1" dirty="0">
                <a:latin typeface="Arial" panose="020B0604020202020204" pitchFamily="34" charset="0"/>
                <a:cs typeface="Arial" panose="020B0604020202020204" pitchFamily="34" charset="0"/>
              </a:rPr>
              <a:t>En attente d'approbation</a:t>
            </a:r>
          </a:p>
          <a:p>
            <a:pPr marL="285750" indent="-285750">
              <a:buFont typeface="Arial" panose="020B0604020202020204" pitchFamily="34" charset="0"/>
              <a:buChar char="•"/>
            </a:pPr>
            <a:r>
              <a:rPr lang="fr-FR" dirty="0">
                <a:latin typeface="Arial" panose="020B0604020202020204" pitchFamily="34" charset="0"/>
                <a:cs typeface="Arial" panose="020B0604020202020204" pitchFamily="34" charset="0"/>
              </a:rPr>
              <a:t>Communication et visibilité au fil des étapes</a:t>
            </a:r>
          </a:p>
          <a:p>
            <a:pPr marL="742950" lvl="1" indent="-285750">
              <a:buFont typeface="Courier New" panose="02070309020205020404" pitchFamily="49" charset="0"/>
              <a:buChar char="o"/>
            </a:pPr>
            <a:r>
              <a:rPr lang="fr-FR" i="1" dirty="0">
                <a:latin typeface="Arial" panose="020B0604020202020204" pitchFamily="34" charset="0"/>
                <a:cs typeface="Arial" panose="020B0604020202020204" pitchFamily="34" charset="0"/>
              </a:rPr>
              <a:t>Emails de notification </a:t>
            </a:r>
          </a:p>
          <a:p>
            <a:pPr marL="742950" lvl="1" indent="-285750">
              <a:buFont typeface="Courier New" panose="02070309020205020404" pitchFamily="49" charset="0"/>
              <a:buChar char="o"/>
            </a:pPr>
            <a:r>
              <a:rPr lang="fr-FR" i="1" dirty="0">
                <a:latin typeface="Arial" panose="020B0604020202020204" pitchFamily="34" charset="0"/>
                <a:cs typeface="Arial" panose="020B0604020202020204" pitchFamily="34" charset="0"/>
              </a:rPr>
              <a:t>Tâches listées dans le tableau de bord sur la page d'accueil</a:t>
            </a:r>
          </a:p>
          <a:p>
            <a:pPr marL="742950" lvl="1" indent="-285750">
              <a:buFont typeface="Courier New" panose="02070309020205020404" pitchFamily="49" charset="0"/>
              <a:buChar char="o"/>
            </a:pPr>
            <a:r>
              <a:rPr lang="fr-FR" i="1" dirty="0">
                <a:latin typeface="Arial" panose="020B0604020202020204" pitchFamily="34" charset="0"/>
                <a:cs typeface="Arial" panose="020B0604020202020204" pitchFamily="34" charset="0"/>
              </a:rPr>
              <a:t>Commentaires</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cxnSp>
        <p:nvCxnSpPr>
          <p:cNvPr id="12" name="Straight Arrow Connector 11"/>
          <p:cNvCxnSpPr/>
          <p:nvPr/>
        </p:nvCxnSpPr>
        <p:spPr>
          <a:xfrm flipV="1">
            <a:off x="5904186" y="4225160"/>
            <a:ext cx="2483069" cy="630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744111" y="5198149"/>
            <a:ext cx="3878066" cy="6918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Demande de charte</a:t>
            </a:r>
          </a:p>
        </p:txBody>
      </p:sp>
      <p:pic>
        <p:nvPicPr>
          <p:cNvPr id="14" name="Picture 13">
            <a:extLst>
              <a:ext uri="{FF2B5EF4-FFF2-40B4-BE49-F238E27FC236}">
                <a16:creationId xmlns:a16="http://schemas.microsoft.com/office/drawing/2014/main" id="{73510FA9-6F26-449B-B6FF-A83A263EF88A}"/>
              </a:ext>
            </a:extLst>
          </p:cNvPr>
          <p:cNvPicPr/>
          <p:nvPr/>
        </p:nvPicPr>
        <p:blipFill>
          <a:blip r:embed="rId3"/>
          <a:stretch>
            <a:fillRect/>
          </a:stretch>
        </p:blipFill>
        <p:spPr>
          <a:xfrm>
            <a:off x="2475185" y="2193802"/>
            <a:ext cx="8648085" cy="954453"/>
          </a:xfrm>
          <a:prstGeom prst="rect">
            <a:avLst/>
          </a:prstGeom>
          <a:ln>
            <a:solidFill>
              <a:schemeClr val="tx1"/>
            </a:solidFill>
          </a:ln>
        </p:spPr>
      </p:pic>
      <p:pic>
        <p:nvPicPr>
          <p:cNvPr id="15" name="Picture 14">
            <a:extLst>
              <a:ext uri="{FF2B5EF4-FFF2-40B4-BE49-F238E27FC236}">
                <a16:creationId xmlns:a16="http://schemas.microsoft.com/office/drawing/2014/main" id="{10620762-BD51-4220-B8CD-B011A9BD772A}"/>
              </a:ext>
            </a:extLst>
          </p:cNvPr>
          <p:cNvPicPr/>
          <p:nvPr/>
        </p:nvPicPr>
        <p:blipFill>
          <a:blip r:embed="rId4"/>
          <a:stretch>
            <a:fillRect/>
          </a:stretch>
        </p:blipFill>
        <p:spPr>
          <a:xfrm>
            <a:off x="8685983" y="3832544"/>
            <a:ext cx="2333115" cy="954452"/>
          </a:xfrm>
          <a:prstGeom prst="rect">
            <a:avLst/>
          </a:prstGeom>
          <a:ln>
            <a:solidFill>
              <a:schemeClr val="tx1"/>
            </a:solidFill>
          </a:ln>
        </p:spPr>
      </p:pic>
      <p:pic>
        <p:nvPicPr>
          <p:cNvPr id="17" name="Picture 16">
            <a:extLst>
              <a:ext uri="{FF2B5EF4-FFF2-40B4-BE49-F238E27FC236}">
                <a16:creationId xmlns:a16="http://schemas.microsoft.com/office/drawing/2014/main" id="{6E73EE5F-7EE6-40FF-9DC1-FB6C9285BE86}"/>
              </a:ext>
            </a:extLst>
          </p:cNvPr>
          <p:cNvPicPr/>
          <p:nvPr/>
        </p:nvPicPr>
        <p:blipFill>
          <a:blip r:embed="rId5"/>
          <a:stretch>
            <a:fillRect/>
          </a:stretch>
        </p:blipFill>
        <p:spPr>
          <a:xfrm>
            <a:off x="7755754" y="5183347"/>
            <a:ext cx="3460771" cy="1123950"/>
          </a:xfrm>
          <a:prstGeom prst="rect">
            <a:avLst/>
          </a:prstGeom>
          <a:ln>
            <a:solidFill>
              <a:schemeClr val="tx1"/>
            </a:solidFill>
          </a:ln>
        </p:spPr>
      </p:pic>
    </p:spTree>
    <p:extLst>
      <p:ext uri="{BB962C8B-B14F-4D97-AF65-F5344CB8AC3E}">
        <p14:creationId xmlns:p14="http://schemas.microsoft.com/office/powerpoint/2010/main" val="392313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975475"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705750" y="720588"/>
            <a:ext cx="897103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rgbClr val="00338D"/>
                </a:solidFill>
              </a:rPr>
              <a:t>Demande de charte de nouveau club : </a:t>
            </a:r>
            <a:r>
              <a:rPr lang="fr-FR" sz="3200" dirty="0" err="1">
                <a:solidFill>
                  <a:srgbClr val="00338D"/>
                </a:solidFill>
              </a:rPr>
              <a:t>MyLCI</a:t>
            </a:r>
            <a:endParaRPr lang="fr-FR" sz="3200" dirty="0">
              <a:solidFill>
                <a:srgbClr val="00338D"/>
              </a:solidFill>
            </a:endParaRPr>
          </a:p>
        </p:txBody>
      </p:sp>
      <p:sp>
        <p:nvSpPr>
          <p:cNvPr id="5" name="Yellow Bar">
            <a:extLst>
              <a:ext uri="{FF2B5EF4-FFF2-40B4-BE49-F238E27FC236}">
                <a16:creationId xmlns:a16="http://schemas.microsoft.com/office/drawing/2014/main" id="{E51C4DA4-A142-A94A-BC66-DF4ADD1F27BE}"/>
              </a:ext>
            </a:extLst>
          </p:cNvPr>
          <p:cNvSpPr/>
          <p:nvPr/>
        </p:nvSpPr>
        <p:spPr>
          <a:xfrm>
            <a:off x="2847990" y="147272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597263" y="1503338"/>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r>
              <a:rPr lang="fr-FR" sz="1800" b="1" u="sng" dirty="0">
                <a:solidFill>
                  <a:srgbClr val="55565A"/>
                </a:solidFill>
              </a:rPr>
              <a:t>Approbation de la Charte</a:t>
            </a:r>
          </a:p>
          <a:p>
            <a:endParaRPr lang="en-US" sz="1800" b="1" u="sng" kern="0" dirty="0">
              <a:solidFill>
                <a:srgbClr val="55565A"/>
              </a:solidFill>
            </a:endParaRPr>
          </a:p>
          <a:p>
            <a:pPr marL="285750" indent="-285750">
              <a:buFont typeface="Arial" panose="020B0604020202020204" pitchFamily="34" charset="0"/>
              <a:buChar char="•"/>
            </a:pPr>
            <a:r>
              <a:rPr lang="fr-FR" sz="1800" dirty="0">
                <a:solidFill>
                  <a:srgbClr val="55565A"/>
                </a:solidFill>
              </a:rPr>
              <a:t>La création du club peut prendre jusqu’à 45 jours.</a:t>
            </a:r>
          </a:p>
          <a:p>
            <a:pPr marL="285750" indent="-285750">
              <a:buFont typeface="Arial" panose="020B0604020202020204" pitchFamily="34" charset="0"/>
              <a:buChar char="•"/>
            </a:pPr>
            <a:r>
              <a:rPr lang="fr-FR" sz="1800" dirty="0">
                <a:solidFill>
                  <a:srgbClr val="55565A"/>
                </a:solidFill>
              </a:rPr>
              <a:t>Les clubs pourront ouvrir un compte bancaire et obtenir leur statut fiscal une fois le club créé.</a:t>
            </a:r>
          </a:p>
          <a:p>
            <a:pPr marL="285750" indent="-285750">
              <a:buFont typeface="Arial" panose="020B0604020202020204" pitchFamily="34" charset="0"/>
              <a:buChar char="•"/>
            </a:pPr>
            <a:r>
              <a:rPr lang="fr-FR" sz="1800" dirty="0">
                <a:solidFill>
                  <a:srgbClr val="55565A"/>
                </a:solidFill>
              </a:rPr>
              <a:t>Pour accélérer le processus de demande, consultez les commentaires sur </a:t>
            </a:r>
            <a:r>
              <a:rPr lang="fr-FR" sz="1800" dirty="0" err="1">
                <a:solidFill>
                  <a:srgbClr val="55565A"/>
                </a:solidFill>
              </a:rPr>
              <a:t>MyLCI</a:t>
            </a:r>
            <a:r>
              <a:rPr lang="fr-FR" sz="1800" dirty="0">
                <a:solidFill>
                  <a:srgbClr val="55565A"/>
                </a:solidFill>
              </a:rPr>
              <a:t> et suivez-en les consignes.</a:t>
            </a:r>
          </a:p>
          <a:p>
            <a:pPr marL="285750" indent="-285750">
              <a:buFont typeface="Arial" panose="020B0604020202020204" pitchFamily="34" charset="0"/>
              <a:buChar char="•"/>
            </a:pPr>
            <a:r>
              <a:rPr lang="fr-FR" sz="1800" dirty="0">
                <a:solidFill>
                  <a:srgbClr val="55565A"/>
                </a:solidFill>
              </a:rPr>
              <a:t>Une fois le club approuvé, les documents et articles de création du club seront envoyés au gouverneur de district</a:t>
            </a:r>
          </a:p>
          <a:p>
            <a:pPr marL="285750" indent="-285750">
              <a:buFont typeface="Arial" panose="020B0604020202020204" pitchFamily="34" charset="0"/>
              <a:buChar char="•"/>
            </a:pPr>
            <a:r>
              <a:rPr lang="fr-FR" sz="1800" dirty="0">
                <a:solidFill>
                  <a:srgbClr val="55565A"/>
                </a:solidFill>
              </a:rPr>
              <a:t>Ces articles incluent : insignes de membre fondateur, certificats de membre fondateur, certificat de charte, écusson de parrainage et lettre du président international</a:t>
            </a:r>
          </a:p>
          <a:p>
            <a:pPr marL="285750" indent="-285750">
              <a:buFont typeface="Arial" panose="020B0604020202020204" pitchFamily="34" charset="0"/>
              <a:buChar char="•"/>
            </a:pPr>
            <a:r>
              <a:rPr lang="fr-FR" sz="1800" dirty="0">
                <a:solidFill>
                  <a:srgbClr val="55565A"/>
                </a:solidFill>
              </a:rPr>
              <a:t>Pour toutes les consignes de constitution du dossier, rendez-vous sur la page </a:t>
            </a:r>
            <a:r>
              <a:rPr lang="fr-FR" sz="1800" i="1" dirty="0">
                <a:solidFill>
                  <a:srgbClr val="55565A"/>
                </a:solidFill>
              </a:rPr>
              <a:t>Ressources</a:t>
            </a:r>
            <a:r>
              <a:rPr lang="fr-FR" sz="1800" dirty="0">
                <a:solidFill>
                  <a:srgbClr val="55565A"/>
                </a:solidFill>
              </a:rPr>
              <a:t> du site </a:t>
            </a:r>
            <a:r>
              <a:rPr lang="fr-FR" sz="1800" dirty="0">
                <a:solidFill>
                  <a:srgbClr val="55565A"/>
                </a:solidFill>
                <a:hlinkClick r:id="rId3"/>
              </a:rPr>
              <a:t>www.lionsclubs.org</a:t>
            </a:r>
            <a:r>
              <a:rPr lang="fr-FR" sz="1800" dirty="0">
                <a:solidFill>
                  <a:srgbClr val="55565A"/>
                </a:solidFill>
              </a:rPr>
              <a:t> et tapez </a:t>
            </a:r>
            <a:r>
              <a:rPr lang="fr-FR" sz="1800" b="1" i="1" dirty="0">
                <a:solidFill>
                  <a:schemeClr val="accent1"/>
                </a:solidFill>
              </a:rPr>
              <a:t>« Consignes pour faire une demande de charte sur </a:t>
            </a:r>
            <a:r>
              <a:rPr lang="fr-FR" sz="1800" b="1" i="1" dirty="0" err="1">
                <a:solidFill>
                  <a:schemeClr val="accent1"/>
                </a:solidFill>
              </a:rPr>
              <a:t>MyLCI</a:t>
            </a:r>
            <a:r>
              <a:rPr lang="fr-FR" sz="1800" b="1" i="1" dirty="0">
                <a:solidFill>
                  <a:schemeClr val="accent1"/>
                </a:solidFill>
              </a:rPr>
              <a:t> ».</a:t>
            </a:r>
          </a:p>
        </p:txBody>
      </p:sp>
      <p:sp>
        <p:nvSpPr>
          <p:cNvPr id="8"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Demande de charte</a:t>
            </a:r>
          </a:p>
        </p:txBody>
      </p:sp>
    </p:spTree>
    <p:extLst>
      <p:ext uri="{BB962C8B-B14F-4D97-AF65-F5344CB8AC3E}">
        <p14:creationId xmlns:p14="http://schemas.microsoft.com/office/powerpoint/2010/main" val="4209237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441667" y="2252996"/>
            <a:ext cx="7303698"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rPr>
              <a:t>Création du club - Suite</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16</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2683732" y="3331913"/>
            <a:ext cx="6819569" cy="923330"/>
          </a:xfrm>
          <a:prstGeom prst="rect">
            <a:avLst/>
          </a:prstGeom>
          <a:noFill/>
        </p:spPr>
        <p:txBody>
          <a:bodyPr wrap="square" rtlCol="0">
            <a:spAutoFit/>
          </a:bodyPr>
          <a:lstStyle/>
          <a:p>
            <a:pPr algn="ctr"/>
            <a:r>
              <a:rPr lang="fr-FR" dirty="0">
                <a:solidFill>
                  <a:schemeClr val="bg1"/>
                </a:solidFill>
                <a:latin typeface="Arial" charset="0"/>
                <a:ea typeface="Arial Hebrew Scholar" charset="-79"/>
                <a:cs typeface="Arial" charset="0"/>
              </a:rPr>
              <a:t>Une fois le club établi, il est important de continuer à le développer pour assurer son succès.</a:t>
            </a: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Étapes suivantes</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417482" y="237176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fr-FR" sz="1800" dirty="0">
                <a:solidFill>
                  <a:srgbClr val="55565A"/>
                </a:solidFill>
              </a:rPr>
              <a:t>Le Lion guide organisera la formation des officiels </a:t>
            </a:r>
          </a:p>
          <a:p>
            <a:endParaRPr lang="en-US" sz="1800" kern="0" dirty="0">
              <a:solidFill>
                <a:srgbClr val="55565A"/>
              </a:solidFill>
            </a:endParaRPr>
          </a:p>
          <a:p>
            <a:pPr marL="285750" indent="-285750">
              <a:buFont typeface="Arial" panose="020B0604020202020204" pitchFamily="34" charset="0"/>
              <a:buChar char="•"/>
            </a:pPr>
            <a:r>
              <a:rPr lang="fr-FR" sz="1800" dirty="0">
                <a:solidFill>
                  <a:srgbClr val="55565A"/>
                </a:solidFill>
              </a:rPr>
              <a:t>Continuez de promouvoir le club et encouragez-en les membres à en recruter de nouveaux</a:t>
            </a:r>
          </a:p>
          <a:p>
            <a:endParaRPr lang="en-US" sz="1800" kern="0" dirty="0">
              <a:solidFill>
                <a:srgbClr val="55565A"/>
              </a:solidFill>
            </a:endParaRPr>
          </a:p>
          <a:p>
            <a:pPr marL="285750" indent="-285750">
              <a:buFont typeface="Arial" panose="020B0604020202020204" pitchFamily="34" charset="0"/>
              <a:buChar char="•"/>
            </a:pPr>
            <a:r>
              <a:rPr lang="fr-FR" sz="1800" dirty="0">
                <a:solidFill>
                  <a:srgbClr val="55565A"/>
                </a:solidFill>
              </a:rPr>
              <a:t>Invitez au club des membres potentiels rencontrés lors d’événements de recrutement</a:t>
            </a:r>
          </a:p>
          <a:p>
            <a:endParaRPr lang="en-US" sz="1800" kern="0" dirty="0">
              <a:solidFill>
                <a:srgbClr val="55565A"/>
              </a:solidFill>
            </a:endParaRPr>
          </a:p>
          <a:p>
            <a:pPr marL="285750" indent="-285750">
              <a:buFont typeface="Arial" panose="020B0604020202020204" pitchFamily="34" charset="0"/>
              <a:buChar char="•"/>
            </a:pPr>
            <a:r>
              <a:rPr lang="fr-FR" sz="1800" dirty="0">
                <a:solidFill>
                  <a:srgbClr val="55565A"/>
                </a:solidFill>
              </a:rPr>
              <a:t>Continuez à donner des idées pour développer les domaines d'intervention dans la collectivité</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fr-FR" sz="1800" dirty="0">
                <a:solidFill>
                  <a:srgbClr val="55565A"/>
                </a:solidFill>
              </a:rPr>
              <a:t>Organisez des réunions régulières jusqu’à la formation du club</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2945906" y="192478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00338D"/>
                </a:solidFill>
              </a:rPr>
              <a:t>Suivi après la réunion d'organisation</a:t>
            </a:r>
          </a:p>
        </p:txBody>
      </p:sp>
    </p:spTree>
    <p:extLst>
      <p:ext uri="{BB962C8B-B14F-4D97-AF65-F5344CB8AC3E}">
        <p14:creationId xmlns:p14="http://schemas.microsoft.com/office/powerpoint/2010/main" val="1799451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08576" y="7981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00338D"/>
                </a:solidFill>
              </a:rPr>
              <a:t>Poursuivre le développement du club</a:t>
            </a:r>
          </a:p>
        </p:txBody>
      </p:sp>
      <p:sp>
        <p:nvSpPr>
          <p:cNvPr id="5" name="Yellow Bar">
            <a:extLst>
              <a:ext uri="{FF2B5EF4-FFF2-40B4-BE49-F238E27FC236}">
                <a16:creationId xmlns:a16="http://schemas.microsoft.com/office/drawing/2014/main" id="{E51C4DA4-A142-A94A-BC66-DF4ADD1F27BE}"/>
              </a:ext>
            </a:extLst>
          </p:cNvPr>
          <p:cNvSpPr/>
          <p:nvPr/>
        </p:nvSpPr>
        <p:spPr>
          <a:xfrm>
            <a:off x="2945906" y="162524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417482" y="205645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b="1" dirty="0">
                <a:solidFill>
                  <a:srgbClr val="55565A"/>
                </a:solidFill>
              </a:rPr>
              <a:t>Soutien du club parrain</a:t>
            </a:r>
          </a:p>
          <a:p>
            <a:pPr marL="285750" indent="-285750">
              <a:buFontTx/>
              <a:buChar char="-"/>
            </a:pPr>
            <a:r>
              <a:rPr lang="fr-FR" sz="1800" dirty="0">
                <a:solidFill>
                  <a:srgbClr val="55565A"/>
                </a:solidFill>
              </a:rPr>
              <a:t>Le club parrain doit continuer à aider le club en </a:t>
            </a:r>
            <a:r>
              <a:rPr lang="fr-FR" sz="1800">
                <a:solidFill>
                  <a:srgbClr val="55565A"/>
                </a:solidFill>
              </a:rPr>
              <a:t>cas de </a:t>
            </a:r>
            <a:r>
              <a:rPr lang="fr-FR" sz="1800" dirty="0">
                <a:solidFill>
                  <a:srgbClr val="55565A"/>
                </a:solidFill>
              </a:rPr>
              <a:t>besoin.</a:t>
            </a:r>
          </a:p>
          <a:p>
            <a:pPr marL="285750" indent="-285750">
              <a:buFontTx/>
              <a:buChar char="-"/>
            </a:pPr>
            <a:r>
              <a:rPr lang="fr-FR" sz="1800" dirty="0">
                <a:solidFill>
                  <a:srgbClr val="55565A"/>
                </a:solidFill>
              </a:rPr>
              <a:t>Les officiels du club parrain doivent assister aux réunions, contribuer aux activités et rencontrer les officiels </a:t>
            </a:r>
          </a:p>
          <a:p>
            <a:r>
              <a:rPr lang="fr-FR" sz="1800" b="1" dirty="0">
                <a:solidFill>
                  <a:srgbClr val="55565A"/>
                </a:solidFill>
              </a:rPr>
              <a:t>Soutien du Lion guide</a:t>
            </a:r>
          </a:p>
          <a:p>
            <a:pPr marL="285750" indent="-285750">
              <a:buFontTx/>
              <a:buChar char="-"/>
            </a:pPr>
            <a:r>
              <a:rPr lang="fr-FR" sz="1800" dirty="0">
                <a:solidFill>
                  <a:srgbClr val="55565A"/>
                </a:solidFill>
              </a:rPr>
              <a:t>Un seul Lion guide est requis</a:t>
            </a:r>
          </a:p>
          <a:p>
            <a:pPr marL="285750" indent="-285750">
              <a:buFontTx/>
              <a:buChar char="-"/>
            </a:pPr>
            <a:r>
              <a:rPr lang="fr-FR" sz="1800" dirty="0">
                <a:solidFill>
                  <a:srgbClr val="55565A"/>
                </a:solidFill>
              </a:rPr>
              <a:t>Reste 2 ans avec le club</a:t>
            </a:r>
          </a:p>
          <a:p>
            <a:pPr marL="285750" indent="-285750">
              <a:buFontTx/>
              <a:buChar char="-"/>
            </a:pPr>
            <a:r>
              <a:rPr lang="fr-FR" sz="1800" dirty="0">
                <a:solidFill>
                  <a:srgbClr val="55565A"/>
                </a:solidFill>
              </a:rPr>
              <a:t>Forme les officiels du club</a:t>
            </a:r>
          </a:p>
          <a:p>
            <a:r>
              <a:rPr lang="fr-FR" sz="1800" b="1" dirty="0">
                <a:solidFill>
                  <a:srgbClr val="55565A"/>
                </a:solidFill>
              </a:rPr>
              <a:t>Transition vers l'indépendance</a:t>
            </a:r>
          </a:p>
          <a:p>
            <a:pPr marL="285750" indent="-285750">
              <a:buFontTx/>
              <a:buChar char="-"/>
            </a:pPr>
            <a:r>
              <a:rPr lang="fr-FR" sz="1800" dirty="0">
                <a:solidFill>
                  <a:srgbClr val="55565A"/>
                </a:solidFill>
              </a:rPr>
              <a:t>L'objectif est de fonder un club fort et viable </a:t>
            </a:r>
          </a:p>
          <a:p>
            <a:pPr marL="285750" indent="-285750">
              <a:buFontTx/>
              <a:buChar char="-"/>
            </a:pPr>
            <a:r>
              <a:rPr lang="fr-FR" sz="1800" dirty="0">
                <a:solidFill>
                  <a:srgbClr val="55565A"/>
                </a:solidFill>
              </a:rPr>
              <a:t>Aider les nouveaux officiels à s'approprier le club </a:t>
            </a:r>
          </a:p>
          <a:p>
            <a:pPr marL="285750" indent="-285750">
              <a:buFontTx/>
              <a:buChar char="-"/>
            </a:pPr>
            <a:r>
              <a:rPr lang="fr-FR" sz="1800" dirty="0">
                <a:solidFill>
                  <a:srgbClr val="55565A"/>
                </a:solidFill>
              </a:rPr>
              <a:t>Le club parrain apporte son aide mais ne peut dicter ce que le club doit être</a:t>
            </a:r>
          </a:p>
          <a:p>
            <a:pPr marL="285750" indent="-285750">
              <a:buFontTx/>
              <a:buChar char="-"/>
            </a:pPr>
            <a:endParaRPr lang="en-US" sz="1800" kern="0" dirty="0">
              <a:solidFill>
                <a:srgbClr val="55565A"/>
              </a:solidFill>
            </a:endParaRPr>
          </a:p>
        </p:txBody>
      </p:sp>
      <p:sp>
        <p:nvSpPr>
          <p:cNvPr id="7"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Poursuivre le développement du club</a:t>
            </a:r>
          </a:p>
        </p:txBody>
      </p:sp>
    </p:spTree>
    <p:extLst>
      <p:ext uri="{BB962C8B-B14F-4D97-AF65-F5344CB8AC3E}">
        <p14:creationId xmlns:p14="http://schemas.microsoft.com/office/powerpoint/2010/main" val="2730347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3"/>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428991"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fr-FR" sz="4800" b="1" dirty="0">
                <a:solidFill>
                  <a:schemeClr val="bg1"/>
                </a:solidFill>
                <a:latin typeface="Helvetica Neue" charset="0"/>
                <a:ea typeface="Helvetica Neue" charset="0"/>
                <a:cs typeface="Helvetica Neue" charset="0"/>
              </a:rPr>
              <a:t>Merci</a:t>
            </a:r>
          </a:p>
          <a:p>
            <a:pPr>
              <a:lnSpc>
                <a:spcPct val="80000"/>
              </a:lnSpc>
              <a:spcAft>
                <a:spcPts val="600"/>
              </a:spcAft>
            </a:pPr>
            <a:r>
              <a:rPr lang="fr-FR" sz="2000" b="1" dirty="0">
                <a:solidFill>
                  <a:schemeClr val="bg1"/>
                </a:solidFill>
                <a:latin typeface="Helvetica Neue" charset="0"/>
                <a:ea typeface="Helvetica Neue" charset="0"/>
                <a:cs typeface="Helvetica Neue" charset="0"/>
              </a:rPr>
              <a:t>Veuillez prendre contact avec membership@lionsclubs.org si vous avez des questions.</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7" name="Copyright"/>
          <p:cNvSpPr txBox="1"/>
          <p:nvPr/>
        </p:nvSpPr>
        <p:spPr>
          <a:xfrm>
            <a:off x="612882" y="6206171"/>
            <a:ext cx="3399810" cy="338554"/>
          </a:xfrm>
          <a:prstGeom prst="rect">
            <a:avLst/>
          </a:prstGeom>
          <a:noFill/>
        </p:spPr>
        <p:txBody>
          <a:bodyPr wrap="square" rtlCol="0">
            <a:spAutoFit/>
          </a:bodyPr>
          <a:lstStyle/>
          <a:p>
            <a:pPr algn="ctr"/>
            <a:r>
              <a:rPr lang="fr-FR"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sp>
        <p:nvSpPr>
          <p:cNvPr id="9" name="Copyright">
            <a:extLst>
              <a:ext uri="{FF2B5EF4-FFF2-40B4-BE49-F238E27FC236}">
                <a16:creationId xmlns:a16="http://schemas.microsoft.com/office/drawing/2014/main" id="{D988BEB0-7FD3-471A-8F6B-88CE17B51629}"/>
              </a:ext>
            </a:extLst>
          </p:cNvPr>
          <p:cNvSpPr txBox="1"/>
          <p:nvPr/>
        </p:nvSpPr>
        <p:spPr>
          <a:xfrm>
            <a:off x="7288585" y="6206171"/>
            <a:ext cx="339981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Updated </a:t>
            </a:r>
            <a:r>
              <a:rPr lang="en-US" sz="1600" b="1">
                <a:solidFill>
                  <a:schemeClr val="bg1"/>
                </a:solidFill>
              </a:rPr>
              <a:t>10/2021 FR</a:t>
            </a:r>
            <a:endParaRPr lang="en-US" sz="1600" b="1"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400" dirty="0">
                <a:solidFill>
                  <a:schemeClr val="bg1"/>
                </a:solidFill>
              </a:rPr>
              <a:t>La réunion d'organisation se tient après la réunion d'information.    Lors de cette réunion, les membres du club éliront les officiels, choisissent le nom de leur club et planifient leur première activité de service.  </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4200">
                <a:solidFill>
                  <a:schemeClr val="bg1"/>
                </a:solidFill>
              </a:rPr>
              <a:t>La réunion d'organisation</a:t>
            </a:r>
          </a:p>
        </p:txBody>
      </p:sp>
    </p:spTree>
    <p:extLst>
      <p:ext uri="{BB962C8B-B14F-4D97-AF65-F5344CB8AC3E}">
        <p14:creationId xmlns:p14="http://schemas.microsoft.com/office/powerpoint/2010/main" val="381415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La réunion</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6010473" y="1413726"/>
            <a:ext cx="5525035" cy="4826435"/>
            <a:chOff x="6010473" y="1441862"/>
            <a:chExt cx="5525035" cy="4826435"/>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0"/>
              <a:ext cx="5525035" cy="303894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SzPct val="120000"/>
                <a:buFont typeface="Arial" panose="020B0604020202020204" pitchFamily="34" charset="0"/>
                <a:buChar char="•"/>
              </a:pPr>
              <a:r>
                <a:rPr lang="fr-FR" sz="2400" dirty="0">
                  <a:solidFill>
                    <a:srgbClr val="55565A"/>
                  </a:solidFill>
                  <a:latin typeface="Arial" charset="0"/>
                  <a:ea typeface="Arial" charset="0"/>
                  <a:cs typeface="Arial" charset="0"/>
                </a:rPr>
                <a:t>Relire les notes de la réunion d'information</a:t>
              </a:r>
            </a:p>
            <a:p>
              <a:pPr marL="342900" indent="-342900">
                <a:buSzPct val="120000"/>
                <a:buFont typeface="Arial" panose="020B0604020202020204" pitchFamily="34" charset="0"/>
                <a:buChar char="•"/>
              </a:pPr>
              <a:r>
                <a:rPr lang="fr-FR" sz="2400" dirty="0">
                  <a:solidFill>
                    <a:srgbClr val="55565A"/>
                  </a:solidFill>
                  <a:latin typeface="Arial" charset="0"/>
                  <a:ea typeface="Arial" charset="0"/>
                  <a:cs typeface="Arial" charset="0"/>
                </a:rPr>
                <a:t>Déterminer les activités de service</a:t>
              </a:r>
            </a:p>
            <a:p>
              <a:pPr marL="342900" indent="-342900">
                <a:buSzPct val="120000"/>
                <a:buFont typeface="Arial" panose="020B0604020202020204" pitchFamily="34" charset="0"/>
                <a:buChar char="•"/>
              </a:pPr>
              <a:r>
                <a:rPr lang="fr-FR" sz="2400" dirty="0">
                  <a:solidFill>
                    <a:srgbClr val="55565A"/>
                  </a:solidFill>
                  <a:latin typeface="Arial" charset="0"/>
                  <a:ea typeface="Arial" charset="0"/>
                  <a:cs typeface="Arial" charset="0"/>
                </a:rPr>
                <a:t>Élire les officiels du club</a:t>
              </a:r>
            </a:p>
            <a:p>
              <a:pPr marL="342900" indent="-342900">
                <a:buSzPct val="120000"/>
                <a:buFont typeface="Arial" panose="020B0604020202020204" pitchFamily="34" charset="0"/>
                <a:buChar char="•"/>
              </a:pPr>
              <a:r>
                <a:rPr lang="fr-FR" sz="2400" dirty="0">
                  <a:solidFill>
                    <a:srgbClr val="55565A"/>
                  </a:solidFill>
                  <a:latin typeface="Arial" charset="0"/>
                  <a:ea typeface="Arial" charset="0"/>
                  <a:cs typeface="Arial" charset="0"/>
                </a:rPr>
                <a:t>Choisir un nom pour le club</a:t>
              </a:r>
            </a:p>
            <a:p>
              <a:pPr marL="342900" indent="-342900">
                <a:buSzPct val="120000"/>
                <a:buFont typeface="Arial" panose="020B0604020202020204" pitchFamily="34" charset="0"/>
                <a:buChar char="•"/>
              </a:pPr>
              <a:r>
                <a:rPr lang="fr-FR" sz="2400" dirty="0">
                  <a:solidFill>
                    <a:srgbClr val="55565A"/>
                  </a:solidFill>
                  <a:latin typeface="Arial" charset="0"/>
                  <a:ea typeface="Arial" charset="0"/>
                  <a:cs typeface="Arial" charset="0"/>
                </a:rPr>
                <a:t>Envoyer la demande de charte </a:t>
              </a:r>
            </a:p>
            <a:p>
              <a:pPr marL="342900" indent="-342900">
                <a:buSzPct val="120000"/>
                <a:buFont typeface="Arial" panose="020B0604020202020204" pitchFamily="34" charset="0"/>
                <a:buChar char="•"/>
              </a:pPr>
              <a:r>
                <a:rPr lang="fr-FR" sz="2400" dirty="0">
                  <a:solidFill>
                    <a:srgbClr val="55565A"/>
                  </a:solidFill>
                  <a:latin typeface="Arial" charset="0"/>
                  <a:ea typeface="Arial" charset="0"/>
                  <a:cs typeface="Arial" charset="0"/>
                </a:rPr>
                <a:t>Discuter du montant des cotisations</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0473" y="1441862"/>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r-FR" sz="4800" b="1" dirty="0">
                  <a:solidFill>
                    <a:srgbClr val="00338D"/>
                  </a:solidFill>
                  <a:latin typeface="Arial" charset="0"/>
                  <a:ea typeface="Arial" charset="0"/>
                  <a:cs typeface="Arial" charset="0"/>
                </a:rPr>
                <a:t>Conseils pour une réunion réussie</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3"/>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4"/>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85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1" y="0"/>
            <a:ext cx="1961804"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4C8344C-36A9-3F47-BAFA-0F7F5381B063}"/>
              </a:ext>
            </a:extLst>
          </p:cNvPr>
          <p:cNvSpPr txBox="1">
            <a:spLocks/>
          </p:cNvSpPr>
          <p:nvPr/>
        </p:nvSpPr>
        <p:spPr>
          <a:xfrm>
            <a:off x="3196887" y="115517"/>
            <a:ext cx="8502353"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4200" u="sng" dirty="0">
                <a:solidFill>
                  <a:srgbClr val="00338D"/>
                </a:solidFill>
              </a:rPr>
              <a:t>Choisir ses activités de service</a:t>
            </a:r>
          </a:p>
        </p:txBody>
      </p:sp>
      <p:sp>
        <p:nvSpPr>
          <p:cNvPr id="4" name="TextBox 3"/>
          <p:cNvSpPr txBox="1"/>
          <p:nvPr/>
        </p:nvSpPr>
        <p:spPr>
          <a:xfrm>
            <a:off x="2967643" y="1072342"/>
            <a:ext cx="8401397" cy="830997"/>
          </a:xfrm>
          <a:prstGeom prst="rect">
            <a:avLst/>
          </a:prstGeom>
          <a:noFill/>
        </p:spPr>
        <p:txBody>
          <a:bodyPr wrap="square" rtlCol="0">
            <a:spAutoFit/>
          </a:bodyPr>
          <a:lstStyle/>
          <a:p>
            <a:r>
              <a:rPr lang="fr-FR" sz="2400" dirty="0"/>
              <a:t>Choisir ses activités de service est une priorité pour le nouveau club. Voici quelques conseils pour choisir vos activités de service.</a:t>
            </a:r>
          </a:p>
        </p:txBody>
      </p:sp>
      <p:sp>
        <p:nvSpPr>
          <p:cNvPr id="5" name="TextBox 4"/>
          <p:cNvSpPr txBox="1"/>
          <p:nvPr/>
        </p:nvSpPr>
        <p:spPr>
          <a:xfrm>
            <a:off x="3133898" y="2144684"/>
            <a:ext cx="7223760" cy="3693319"/>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rgbClr val="00338D"/>
                </a:solidFill>
              </a:rPr>
              <a:t>Choisissez des activités qui répondent aux besoins de votre collectivité</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fr-FR" dirty="0">
                <a:solidFill>
                  <a:srgbClr val="00338D"/>
                </a:solidFill>
              </a:rPr>
              <a:t>Travaillez avec des organisations locales pour répondre à ces besoins</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fr-FR" dirty="0">
                <a:solidFill>
                  <a:srgbClr val="00338D"/>
                </a:solidFill>
              </a:rPr>
              <a:t>Alignez l'un de vos projets sur l'une des causes  mondiales du LCI </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fr-FR" dirty="0">
                <a:solidFill>
                  <a:srgbClr val="00338D"/>
                </a:solidFill>
              </a:rPr>
              <a:t>Utilisez les médias locaux pour promouvoir votre activité de service</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fr-FR" dirty="0">
                <a:solidFill>
                  <a:srgbClr val="00338D"/>
                </a:solidFill>
              </a:rPr>
              <a:t>Faites preuve de créativité et explorez de nouvelles approches</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fr-FR" dirty="0">
                <a:solidFill>
                  <a:srgbClr val="00338D"/>
                </a:solidFill>
              </a:rPr>
              <a:t>Faites de vos projets une activité familiale</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fr-FR" dirty="0">
                <a:solidFill>
                  <a:srgbClr val="00338D"/>
                </a:solidFill>
              </a:rPr>
              <a:t>Travaillez en collaboration avec des clubs </a:t>
            </a:r>
            <a:r>
              <a:rPr lang="fr-FR" dirty="0" err="1">
                <a:solidFill>
                  <a:srgbClr val="00338D"/>
                </a:solidFill>
              </a:rPr>
              <a:t>Leos</a:t>
            </a:r>
            <a:r>
              <a:rPr lang="fr-FR" dirty="0">
                <a:solidFill>
                  <a:srgbClr val="00338D"/>
                </a:solidFill>
              </a:rPr>
              <a:t> ou Lions de votre région </a:t>
            </a:r>
          </a:p>
        </p:txBody>
      </p:sp>
      <p:sp>
        <p:nvSpPr>
          <p:cNvPr id="6" name="Headline">
            <a:extLst>
              <a:ext uri="{FF2B5EF4-FFF2-40B4-BE49-F238E27FC236}">
                <a16:creationId xmlns:a16="http://schemas.microsoft.com/office/drawing/2014/main" id="{884D2F3C-77C4-0842-BD09-61B2F6C68A95}"/>
              </a:ext>
            </a:extLst>
          </p:cNvPr>
          <p:cNvSpPr txBox="1">
            <a:spLocks/>
          </p:cNvSpPr>
          <p:nvPr/>
        </p:nvSpPr>
        <p:spPr>
          <a:xfrm>
            <a:off x="203753" y="27528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Service </a:t>
            </a:r>
          </a:p>
          <a:p>
            <a:r>
              <a:rPr lang="fr-FR" sz="1600">
                <a:solidFill>
                  <a:srgbClr val="EBB700"/>
                </a:solidFill>
              </a:rPr>
              <a:t>Activités de</a:t>
            </a:r>
          </a:p>
        </p:txBody>
      </p:sp>
    </p:spTree>
    <p:extLst>
      <p:ext uri="{BB962C8B-B14F-4D97-AF65-F5344CB8AC3E}">
        <p14:creationId xmlns:p14="http://schemas.microsoft.com/office/powerpoint/2010/main" val="1320216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471009" y="2233993"/>
            <a:ext cx="7245015"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rPr>
              <a:t>Choisir les officiels de club</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9151474" cy="923330"/>
          </a:xfrm>
          <a:prstGeom prst="rect">
            <a:avLst/>
          </a:prstGeom>
          <a:noFill/>
        </p:spPr>
        <p:txBody>
          <a:bodyPr wrap="square" rtlCol="0">
            <a:spAutoFit/>
          </a:bodyPr>
          <a:lstStyle/>
          <a:p>
            <a:pPr algn="ctr"/>
            <a:r>
              <a:rPr lang="fr-FR" dirty="0">
                <a:solidFill>
                  <a:schemeClr val="bg1"/>
                </a:solidFill>
                <a:latin typeface="Arial" charset="0"/>
                <a:ea typeface="Arial Hebrew Scholar" charset="-79"/>
                <a:cs typeface="Arial" charset="0"/>
              </a:rPr>
              <a:t>Occuper des fonctions dirigeantes est l'un des avantages de l'affiliation au Lions Club International. Le nouveau club doit choisir un président, un secrétaire, un trésorier et un président de la commission Effectif avant de faire une demande de charte de club.    </a:t>
            </a:r>
          </a:p>
        </p:txBody>
      </p:sp>
    </p:spTree>
    <p:extLst>
      <p:ext uri="{BB962C8B-B14F-4D97-AF65-F5344CB8AC3E}">
        <p14:creationId xmlns:p14="http://schemas.microsoft.com/office/powerpoint/2010/main" val="3755635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8313"/>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fr-FR" sz="1800" dirty="0">
                <a:solidFill>
                  <a:srgbClr val="55565A"/>
                </a:solidFill>
              </a:rPr>
              <a:t>Les nouveaux clubs doivent élire : un président, un secrétaire, un trésorier et un président de la commission Effectif </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fr-FR" sz="1800" dirty="0">
                <a:solidFill>
                  <a:srgbClr val="55565A"/>
                </a:solidFill>
              </a:rPr>
              <a:t>Préparer une description des postes d'officiels de club pour les membres qui assisteront à la première réunion d'organisation </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fr-FR" sz="1800" dirty="0">
                <a:solidFill>
                  <a:srgbClr val="55565A"/>
                </a:solidFill>
              </a:rPr>
              <a:t>Choisir les officiels du club au plus tard lors de la troisième réunion d'organisation</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fr-FR" sz="1800" dirty="0">
                <a:solidFill>
                  <a:srgbClr val="55565A"/>
                </a:solidFill>
              </a:rPr>
              <a:t>L’équipe du district, le Lion Guide et les officiels du club parrain doivent aider le nouveau club tout au long du processus d’élection des officiels de club.</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fr-FR" sz="1800" dirty="0">
                <a:solidFill>
                  <a:srgbClr val="55565A"/>
                </a:solidFill>
              </a:rPr>
              <a:t>Le Lion Guide formera les nouveaux officiels de club nouvellement élus</a:t>
            </a:r>
          </a:p>
          <a:p>
            <a:endParaRPr lang="en-US" sz="1200" dirty="0"/>
          </a:p>
          <a:p>
            <a:endParaRPr lang="en-US" sz="1200" kern="0" dirty="0">
              <a:solidFill>
                <a:srgbClr val="55565A"/>
              </a:solidFill>
            </a:endParaRPr>
          </a:p>
          <a:p>
            <a:pPr marL="285750" indent="-285750">
              <a:buFont typeface="Arial" panose="020B0604020202020204" pitchFamily="34" charset="0"/>
              <a:buChar char="•"/>
            </a:pPr>
            <a:endParaRPr lang="en-US" sz="1800" kern="0" dirty="0">
              <a:solidFill>
                <a:srgbClr val="55565A"/>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2400">
                <a:solidFill>
                  <a:srgbClr val="00338D"/>
                </a:solidFill>
              </a:rPr>
              <a:t>Choisir les officiels du nouveau club</a:t>
            </a: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Officiels du nouveau club</a:t>
            </a:r>
          </a:p>
        </p:txBody>
      </p:sp>
    </p:spTree>
    <p:extLst>
      <p:ext uri="{BB962C8B-B14F-4D97-AF65-F5344CB8AC3E}">
        <p14:creationId xmlns:p14="http://schemas.microsoft.com/office/powerpoint/2010/main" val="2211129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396095" y="2222674"/>
            <a:ext cx="739484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rPr>
              <a:t>Demande de charte de club</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2679846" y="3524953"/>
            <a:ext cx="7566514" cy="1477328"/>
          </a:xfrm>
          <a:prstGeom prst="rect">
            <a:avLst/>
          </a:prstGeom>
          <a:noFill/>
        </p:spPr>
        <p:txBody>
          <a:bodyPr wrap="square" rtlCol="0">
            <a:spAutoFit/>
          </a:bodyPr>
          <a:lstStyle/>
          <a:p>
            <a:pPr algn="ctr"/>
            <a:r>
              <a:rPr lang="fr-FR" dirty="0">
                <a:solidFill>
                  <a:schemeClr val="bg1"/>
                </a:solidFill>
                <a:latin typeface="Arial" charset="0"/>
                <a:ea typeface="Arial Hebrew Scholar" charset="-79"/>
                <a:cs typeface="Arial" charset="0"/>
              </a:rPr>
              <a:t>Une fois les officiels choisis et le club comptant au moins 20 membres, il est temps de faire une demande de charte.</a:t>
            </a: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Demande de charte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985751" y="2358981"/>
            <a:ext cx="4806935"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fr-FR" sz="1400" dirty="0"/>
              <a:t> </a:t>
            </a:r>
            <a:r>
              <a:rPr lang="fr-FR" sz="1500" dirty="0"/>
              <a:t>Un Lions club ou une branche de club doit porter le nom exact de la </a:t>
            </a:r>
            <a:r>
              <a:rPr lang="fr-FR" sz="1500" i="1" dirty="0"/>
              <a:t>municipalité</a:t>
            </a:r>
            <a:r>
              <a:rPr lang="fr-FR" sz="1500" dirty="0"/>
              <a:t> ou de l'unité administrative équivalente dans laquelle il ou elle est situé(e).</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fr-FR" sz="1500" dirty="0"/>
              <a:t>Les clubs universitaires peuvent utiliser le nom de l'université à la place de celui de la municipalité. </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fr-FR" sz="1500" dirty="0"/>
              <a:t>L’</a:t>
            </a:r>
            <a:r>
              <a:rPr lang="fr-FR" sz="1500" i="1" dirty="0"/>
              <a:t>élément distinctif </a:t>
            </a:r>
            <a:r>
              <a:rPr lang="fr-FR" sz="1500" dirty="0"/>
              <a:t>pour des clubs situés dans une même municipalité peut être tout nom identifiant clairement le club et le distinguant des autres. L’</a:t>
            </a:r>
            <a:r>
              <a:rPr lang="fr-FR" sz="1500" i="1" dirty="0"/>
              <a:t> élément distinctif </a:t>
            </a:r>
            <a:r>
              <a:rPr lang="fr-FR" sz="1500" dirty="0"/>
              <a:t>sera suivra le nom de la municipalité. </a:t>
            </a:r>
            <a:r>
              <a:rPr lang="fr-FR" sz="1500" i="1" dirty="0"/>
              <a:t>Par exemple, </a:t>
            </a:r>
            <a:r>
              <a:rPr lang="fr-FR" sz="1500" i="1" dirty="0" err="1"/>
              <a:t>Oakbrook</a:t>
            </a:r>
            <a:r>
              <a:rPr lang="fr-FR" sz="1500" i="1" dirty="0"/>
              <a:t> </a:t>
            </a:r>
            <a:r>
              <a:rPr lang="fr-FR" sz="1500" i="1" dirty="0" err="1"/>
              <a:t>Sight</a:t>
            </a:r>
            <a:r>
              <a:rPr lang="fr-FR" sz="1500" i="1" dirty="0"/>
              <a:t> Lions Club</a:t>
            </a:r>
          </a:p>
          <a:p>
            <a:pPr marL="285750" indent="-285750">
              <a:buFont typeface="Arial" panose="020B0604020202020204" pitchFamily="34" charset="0"/>
              <a:buChar char="•"/>
            </a:pPr>
            <a:endParaRPr lang="en-US" sz="1500" i="1" kern="0" dirty="0"/>
          </a:p>
          <a:p>
            <a:endParaRPr lang="en-US" sz="1500" kern="0" dirty="0"/>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689956"/>
            <a:ext cx="8373905" cy="83073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dirty="0">
                <a:solidFill>
                  <a:srgbClr val="00338D"/>
                </a:solidFill>
              </a:rPr>
              <a:t>Demande de charte de club : </a:t>
            </a:r>
          </a:p>
          <a:p>
            <a:r>
              <a:rPr lang="fr-FR" dirty="0">
                <a:solidFill>
                  <a:srgbClr val="00338D"/>
                </a:solidFill>
              </a:rPr>
              <a:t>choisir un nom </a:t>
            </a:r>
          </a:p>
        </p:txBody>
      </p:sp>
      <p:sp>
        <p:nvSpPr>
          <p:cNvPr id="13" name="Body Copy">
            <a:extLst>
              <a:ext uri="{FF2B5EF4-FFF2-40B4-BE49-F238E27FC236}">
                <a16:creationId xmlns:a16="http://schemas.microsoft.com/office/drawing/2014/main" id="{90080B9E-C426-BF41-B08F-C2859FA9C036}"/>
              </a:ext>
            </a:extLst>
          </p:cNvPr>
          <p:cNvSpPr txBox="1">
            <a:spLocks/>
          </p:cNvSpPr>
          <p:nvPr/>
        </p:nvSpPr>
        <p:spPr>
          <a:xfrm>
            <a:off x="7177489" y="2368154"/>
            <a:ext cx="4806935"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fr-FR" sz="1500" dirty="0"/>
              <a:t>Les termes </a:t>
            </a:r>
            <a:r>
              <a:rPr lang="fr-FR" sz="1500" i="1" dirty="0"/>
              <a:t>club doyen</a:t>
            </a:r>
            <a:r>
              <a:rPr lang="fr-FR" sz="1500" dirty="0"/>
              <a:t> désignent le club parent dans la municipalité</a:t>
            </a:r>
          </a:p>
          <a:p>
            <a:endParaRPr lang="en-US" sz="1500" kern="0" dirty="0"/>
          </a:p>
          <a:p>
            <a:pPr marL="285750" indent="-285750">
              <a:buFont typeface="Arial" panose="020B0604020202020204" pitchFamily="34" charset="0"/>
              <a:buChar char="•"/>
            </a:pPr>
            <a:r>
              <a:rPr lang="fr-FR" sz="1500" dirty="0"/>
              <a:t>Les Lions Clubs ne peuvent pas porter le nom de personnes vivantes</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fr-FR" sz="1500" dirty="0"/>
              <a:t>Aucun Lions club ne peut ajouter le mot </a:t>
            </a:r>
            <a:r>
              <a:rPr lang="fr-FR" sz="1500" i="1" dirty="0"/>
              <a:t>international</a:t>
            </a:r>
            <a:r>
              <a:rPr lang="fr-FR" sz="1500" dirty="0"/>
              <a:t> comme élément distinctif à son nom</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fr-FR" sz="1500" dirty="0"/>
              <a:t>Pour inclure le nom d'une entreprise, celle-ci doit fournir des documents avant l'approbation du club</a:t>
            </a:r>
          </a:p>
        </p:txBody>
      </p:sp>
      <p:sp>
        <p:nvSpPr>
          <p:cNvPr id="2" name="TextBox 1"/>
          <p:cNvSpPr txBox="1"/>
          <p:nvPr/>
        </p:nvSpPr>
        <p:spPr>
          <a:xfrm>
            <a:off x="2386126" y="1881424"/>
            <a:ext cx="8424617" cy="646331"/>
          </a:xfrm>
          <a:prstGeom prst="rect">
            <a:avLst/>
          </a:prstGeom>
          <a:noFill/>
        </p:spPr>
        <p:txBody>
          <a:bodyPr wrap="square" rtlCol="0">
            <a:spAutoFit/>
          </a:bodyPr>
          <a:lstStyle/>
          <a:p>
            <a:r>
              <a:rPr lang="fr-FR" b="1" dirty="0">
                <a:solidFill>
                  <a:srgbClr val="55565A"/>
                </a:solidFill>
              </a:rPr>
              <a:t>La première étape du dossier de demande de charte est de choisir un nom. Suivez les conseils suivants pour choisir judicieusement le nom de votre club.</a:t>
            </a:r>
          </a:p>
        </p:txBody>
      </p:sp>
    </p:spTree>
    <p:extLst>
      <p:ext uri="{BB962C8B-B14F-4D97-AF65-F5344CB8AC3E}">
        <p14:creationId xmlns:p14="http://schemas.microsoft.com/office/powerpoint/2010/main" val="3741458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Demande de charte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417482" y="1177362"/>
            <a:ext cx="8875358" cy="78132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dirty="0">
                <a:solidFill>
                  <a:srgbClr val="55565A"/>
                </a:solidFill>
              </a:rPr>
              <a:t>Le tableau suivant indique qui sera habilité à traiter la demande de charte du nouveau club au niveau du club et du district.</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111967" y="10209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720651" y="463365"/>
            <a:ext cx="8721487" cy="533400"/>
          </a:xfrm>
          <a:prstGeom prst="rect">
            <a:avLst/>
          </a:prstGeom>
        </p:spPr>
        <p:txBody>
          <a:bodyPr>
            <a:normAutofit fontScale="62500" lnSpcReduction="2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rgbClr val="00338D"/>
                </a:solidFill>
              </a:rPr>
              <a:t>Demande de charte de nouveau club :  procédure au niveau du district</a:t>
            </a:r>
          </a:p>
        </p:txBody>
      </p:sp>
      <p:graphicFrame>
        <p:nvGraphicFramePr>
          <p:cNvPr id="2" name="Table 1"/>
          <p:cNvGraphicFramePr>
            <a:graphicFrameLocks noGrp="1"/>
          </p:cNvGraphicFramePr>
          <p:nvPr>
            <p:extLst>
              <p:ext uri="{D42A27DB-BD31-4B8C-83A1-F6EECF244321}">
                <p14:modId xmlns:p14="http://schemas.microsoft.com/office/powerpoint/2010/main" val="3271748912"/>
              </p:ext>
            </p:extLst>
          </p:nvPr>
        </p:nvGraphicFramePr>
        <p:xfrm>
          <a:off x="2422839" y="1993530"/>
          <a:ext cx="8875360" cy="4754880"/>
        </p:xfrm>
        <a:graphic>
          <a:graphicData uri="http://schemas.openxmlformats.org/drawingml/2006/table">
            <a:tbl>
              <a:tblPr firstRow="1" bandRow="1">
                <a:tableStyleId>{5C22544A-7EE6-4342-B048-85BDC9FD1C3A}</a:tableStyleId>
              </a:tblPr>
              <a:tblGrid>
                <a:gridCol w="1775072">
                  <a:extLst>
                    <a:ext uri="{9D8B030D-6E8A-4147-A177-3AD203B41FA5}">
                      <a16:colId xmlns:a16="http://schemas.microsoft.com/office/drawing/2014/main" val="20000"/>
                    </a:ext>
                  </a:extLst>
                </a:gridCol>
                <a:gridCol w="1775072">
                  <a:extLst>
                    <a:ext uri="{9D8B030D-6E8A-4147-A177-3AD203B41FA5}">
                      <a16:colId xmlns:a16="http://schemas.microsoft.com/office/drawing/2014/main" val="20001"/>
                    </a:ext>
                  </a:extLst>
                </a:gridCol>
                <a:gridCol w="1775072">
                  <a:extLst>
                    <a:ext uri="{9D8B030D-6E8A-4147-A177-3AD203B41FA5}">
                      <a16:colId xmlns:a16="http://schemas.microsoft.com/office/drawing/2014/main" val="20002"/>
                    </a:ext>
                  </a:extLst>
                </a:gridCol>
                <a:gridCol w="1775072">
                  <a:extLst>
                    <a:ext uri="{9D8B030D-6E8A-4147-A177-3AD203B41FA5}">
                      <a16:colId xmlns:a16="http://schemas.microsoft.com/office/drawing/2014/main" val="20003"/>
                    </a:ext>
                  </a:extLst>
                </a:gridCol>
                <a:gridCol w="1775072">
                  <a:extLst>
                    <a:ext uri="{9D8B030D-6E8A-4147-A177-3AD203B41FA5}">
                      <a16:colId xmlns:a16="http://schemas.microsoft.com/office/drawing/2014/main" val="20004"/>
                    </a:ext>
                  </a:extLst>
                </a:gridCol>
              </a:tblGrid>
              <a:tr h="370840">
                <a:tc>
                  <a:txBody>
                    <a:bodyPr/>
                    <a:lstStyle/>
                    <a:p>
                      <a:r>
                        <a:rPr lang="fr-FR"/>
                        <a:t>Saisie de la demande </a:t>
                      </a:r>
                    </a:p>
                  </a:txBody>
                  <a:tcPr/>
                </a:tc>
                <a:tc>
                  <a:txBody>
                    <a:bodyPr/>
                    <a:lstStyle/>
                    <a:p>
                      <a:r>
                        <a:rPr lang="fr-FR" dirty="0"/>
                        <a:t>Saisie du nom des membres fondateurs</a:t>
                      </a:r>
                    </a:p>
                  </a:txBody>
                  <a:tcPr/>
                </a:tc>
                <a:tc>
                  <a:txBody>
                    <a:bodyPr/>
                    <a:lstStyle/>
                    <a:p>
                      <a:r>
                        <a:rPr lang="fr-FR" dirty="0"/>
                        <a:t>Saisie du nom du Lion Guide</a:t>
                      </a:r>
                    </a:p>
                  </a:txBody>
                  <a:tcPr/>
                </a:tc>
                <a:tc>
                  <a:txBody>
                    <a:bodyPr/>
                    <a:lstStyle/>
                    <a:p>
                      <a:r>
                        <a:rPr lang="fr-FR"/>
                        <a:t>Approbation de la demande</a:t>
                      </a:r>
                      <a:r>
                        <a:rPr lang="fr-FR" baseline="0"/>
                        <a:t> </a:t>
                      </a:r>
                    </a:p>
                  </a:txBody>
                  <a:tcPr/>
                </a:tc>
                <a:tc>
                  <a:txBody>
                    <a:bodyPr/>
                    <a:lstStyle/>
                    <a:p>
                      <a:r>
                        <a:rPr lang="fr-FR"/>
                        <a:t>Paiement des cotisations du club</a:t>
                      </a:r>
                    </a:p>
                  </a:txBody>
                  <a:tcPr/>
                </a:tc>
                <a:extLst>
                  <a:ext uri="{0D108BD9-81ED-4DB2-BD59-A6C34878D82A}">
                    <a16:rowId xmlns:a16="http://schemas.microsoft.com/office/drawing/2014/main" val="10000"/>
                  </a:ext>
                </a:extLst>
              </a:tr>
              <a:tr h="370840">
                <a:tc>
                  <a:txBody>
                    <a:bodyPr/>
                    <a:lstStyle/>
                    <a:p>
                      <a:r>
                        <a:rPr lang="fr-FR" sz="1400" dirty="0"/>
                        <a:t>Gouverneur du district</a:t>
                      </a:r>
                    </a:p>
                  </a:txBody>
                  <a:tcPr/>
                </a:tc>
                <a:tc>
                  <a:txBody>
                    <a:bodyPr/>
                    <a:lstStyle/>
                    <a:p>
                      <a:r>
                        <a:rPr lang="fr-FR" sz="1400" dirty="0"/>
                        <a:t>Gouverneur du district</a:t>
                      </a:r>
                    </a:p>
                  </a:txBody>
                  <a:tcPr/>
                </a:tc>
                <a:tc>
                  <a:txBody>
                    <a:bodyPr/>
                    <a:lstStyle/>
                    <a:p>
                      <a:r>
                        <a:rPr lang="fr-FR" sz="1400" dirty="0"/>
                        <a:t>Gouverneur du district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Gouverneur du district</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Gouverneur du district</a:t>
                      </a:r>
                    </a:p>
                    <a:p>
                      <a:endParaRPr lang="en-US" sz="1400" dirty="0"/>
                    </a:p>
                  </a:txBody>
                  <a:tcPr/>
                </a:tc>
                <a:extLst>
                  <a:ext uri="{0D108BD9-81ED-4DB2-BD59-A6C34878D82A}">
                    <a16:rowId xmlns:a16="http://schemas.microsoft.com/office/drawing/2014/main" val="10001"/>
                  </a:ext>
                </a:extLst>
              </a:tr>
              <a:tr h="370840">
                <a:tc>
                  <a:txBody>
                    <a:bodyPr/>
                    <a:lstStyle/>
                    <a:p>
                      <a:r>
                        <a:rPr lang="fr-FR" sz="1400"/>
                        <a:t>Lion coordinateur</a:t>
                      </a:r>
                    </a:p>
                  </a:txBody>
                  <a:tcPr/>
                </a:tc>
                <a:tc>
                  <a:txBody>
                    <a:bodyPr/>
                    <a:lstStyle/>
                    <a:p>
                      <a:r>
                        <a:rPr lang="fr-FR" sz="1400"/>
                        <a:t>Lion coordinateur</a:t>
                      </a:r>
                    </a:p>
                  </a:txBody>
                  <a:tcPr/>
                </a:tc>
                <a:tc>
                  <a:txBody>
                    <a:bodyPr/>
                    <a:lstStyle/>
                    <a:p>
                      <a:r>
                        <a:rPr lang="fr-FR" sz="1400"/>
                        <a:t>Lion coordinateur</a:t>
                      </a:r>
                    </a:p>
                  </a:txBody>
                  <a:tcPr/>
                </a:tc>
                <a:tc>
                  <a:txBody>
                    <a:bodyPr/>
                    <a:lstStyle/>
                    <a:p>
                      <a:endParaRPr lang="en-US" sz="1400" dirty="0"/>
                    </a:p>
                  </a:txBody>
                  <a:tcPr/>
                </a:tc>
                <a:tc>
                  <a:txBody>
                    <a:bodyPr/>
                    <a:lstStyle/>
                    <a:p>
                      <a:r>
                        <a:rPr lang="fr-FR" sz="1400"/>
                        <a:t>Trésorier du nouveau club</a:t>
                      </a:r>
                    </a:p>
                  </a:txBody>
                  <a:tcPr/>
                </a:tc>
                <a:extLst>
                  <a:ext uri="{0D108BD9-81ED-4DB2-BD59-A6C34878D82A}">
                    <a16:rowId xmlns:a16="http://schemas.microsoft.com/office/drawing/2014/main" val="10002"/>
                  </a:ext>
                </a:extLst>
              </a:tr>
              <a:tr h="370840">
                <a:tc>
                  <a:txBody>
                    <a:bodyPr/>
                    <a:lstStyle/>
                    <a:p>
                      <a:r>
                        <a:rPr lang="fr-FR" sz="1400" dirty="0"/>
                        <a:t>Coordinateur EME du district</a:t>
                      </a:r>
                    </a:p>
                  </a:txBody>
                  <a:tcPr/>
                </a:tc>
                <a:tc>
                  <a:txBody>
                    <a:bodyPr/>
                    <a:lstStyle/>
                    <a:p>
                      <a:r>
                        <a:rPr lang="fr-FR" sz="1400" dirty="0"/>
                        <a:t>Coordinateur EME du district</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3"/>
                  </a:ext>
                </a:extLst>
              </a:tr>
              <a:tr h="370840">
                <a:tc>
                  <a:txBody>
                    <a:bodyPr/>
                    <a:lstStyle/>
                    <a:p>
                      <a:r>
                        <a:rPr lang="fr-FR" sz="1400" dirty="0"/>
                        <a:t>Président du club parrain</a:t>
                      </a:r>
                    </a:p>
                  </a:txBody>
                  <a:tcPr/>
                </a:tc>
                <a:tc>
                  <a:txBody>
                    <a:bodyPr/>
                    <a:lstStyle/>
                    <a:p>
                      <a:r>
                        <a:rPr lang="fr-FR" sz="1400" dirty="0"/>
                        <a:t>Président du club parrain</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4"/>
                  </a:ext>
                </a:extLst>
              </a:tr>
              <a:tr h="370840">
                <a:tc>
                  <a:txBody>
                    <a:bodyPr/>
                    <a:lstStyle/>
                    <a:p>
                      <a:r>
                        <a:rPr lang="fr-FR" sz="1400" dirty="0"/>
                        <a:t>Secrétaire du club parrain</a:t>
                      </a:r>
                    </a:p>
                  </a:txBody>
                  <a:tcPr/>
                </a:tc>
                <a:tc>
                  <a:txBody>
                    <a:bodyPr/>
                    <a:lstStyle/>
                    <a:p>
                      <a:r>
                        <a:rPr lang="fr-FR" sz="1400" dirty="0"/>
                        <a:t>Secrétaire du club parrain</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5"/>
                  </a:ext>
                </a:extLst>
              </a:tr>
              <a:tr h="370840">
                <a:tc>
                  <a:txBody>
                    <a:bodyPr/>
                    <a:lstStyle/>
                    <a:p>
                      <a:endParaRPr lang="en-US" sz="1400" dirty="0"/>
                    </a:p>
                  </a:txBody>
                  <a:tcPr/>
                </a:tc>
                <a:tc>
                  <a:txBody>
                    <a:bodyPr/>
                    <a:lstStyle/>
                    <a:p>
                      <a:r>
                        <a:rPr lang="fr-FR" sz="1400"/>
                        <a:t>Président du nouveau club</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6"/>
                  </a:ext>
                </a:extLst>
              </a:tr>
              <a:tr h="370840">
                <a:tc>
                  <a:txBody>
                    <a:bodyPr/>
                    <a:lstStyle/>
                    <a:p>
                      <a:endParaRPr lang="en-US" sz="1400" dirty="0"/>
                    </a:p>
                  </a:txBody>
                  <a:tcPr/>
                </a:tc>
                <a:tc>
                  <a:txBody>
                    <a:bodyPr/>
                    <a:lstStyle/>
                    <a:p>
                      <a:r>
                        <a:rPr lang="fr-FR" sz="1400" dirty="0"/>
                        <a:t>Secrétaire du nouveau club</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77833859"/>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3894</TotalTime>
  <Words>1387</Words>
  <Application>Microsoft Office PowerPoint</Application>
  <PresentationFormat>Widescreen</PresentationFormat>
  <Paragraphs>222</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Courier New</vt:lpstr>
      <vt:lpstr>Helvetica</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Gray, Tracy</cp:lastModifiedBy>
  <cp:revision>254</cp:revision>
  <dcterms:created xsi:type="dcterms:W3CDTF">2018-11-12T16:45:52Z</dcterms:created>
  <dcterms:modified xsi:type="dcterms:W3CDTF">2021-10-20T14:16:37Z</dcterms:modified>
</cp:coreProperties>
</file>