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872" r:id="rId2"/>
    <p:sldId id="1109" r:id="rId3"/>
    <p:sldId id="984" r:id="rId4"/>
    <p:sldId id="1129" r:id="rId5"/>
    <p:sldId id="1117" r:id="rId6"/>
    <p:sldId id="1120" r:id="rId7"/>
    <p:sldId id="1119" r:id="rId8"/>
    <p:sldId id="1116" r:id="rId9"/>
    <p:sldId id="1126" r:id="rId10"/>
    <p:sldId id="1127" r:id="rId11"/>
    <p:sldId id="1130" r:id="rId12"/>
    <p:sldId id="1131" r:id="rId13"/>
    <p:sldId id="1132" r:id="rId14"/>
    <p:sldId id="1133" r:id="rId15"/>
    <p:sldId id="1134" r:id="rId16"/>
    <p:sldId id="1118" r:id="rId17"/>
    <p:sldId id="1128" r:id="rId18"/>
    <p:sldId id="1136"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EBB700"/>
    <a:srgbClr val="55565A"/>
    <a:srgbClr val="FF5C35"/>
    <a:srgbClr val="407CCA"/>
    <a:srgbClr val="0D2240"/>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24" autoAdjust="0"/>
    <p:restoredTop sz="72241" autoAdjust="0"/>
  </p:normalViewPr>
  <p:slideViewPr>
    <p:cSldViewPr snapToGrid="0" snapToObjects="1">
      <p:cViewPr varScale="1">
        <p:scale>
          <a:sx n="82" d="100"/>
          <a:sy n="82" d="100"/>
        </p:scale>
        <p:origin x="2004" y="90"/>
      </p:cViewPr>
      <p:guideLst>
        <p:guide orient="horz" pos="2184"/>
        <p:guide pos="384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napToObject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9:16:19.4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1,'593'0,"-555"2,-1 1,51 12,-47-7,68 5,454-12,-265-3,-229 6,-1 3,112 25,-108-17,0-2,90 2,-61-15,-59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189264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84456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11</a:t>
            </a:fld>
            <a:endParaRPr lang="en-US" dirty="0"/>
          </a:p>
        </p:txBody>
      </p:sp>
    </p:spTree>
    <p:extLst>
      <p:ext uri="{BB962C8B-B14F-4D97-AF65-F5344CB8AC3E}">
        <p14:creationId xmlns:p14="http://schemas.microsoft.com/office/powerpoint/2010/main" val="82018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271254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357928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419752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15</a:t>
            </a:fld>
            <a:endParaRPr lang="en-US" dirty="0"/>
          </a:p>
        </p:txBody>
      </p:sp>
    </p:spTree>
    <p:extLst>
      <p:ext uri="{BB962C8B-B14F-4D97-AF65-F5344CB8AC3E}">
        <p14:creationId xmlns:p14="http://schemas.microsoft.com/office/powerpoint/2010/main" val="192363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380435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17</a:t>
            </a:fld>
            <a:endParaRPr lang="en-US" dirty="0"/>
          </a:p>
        </p:txBody>
      </p:sp>
    </p:spTree>
    <p:extLst>
      <p:ext uri="{BB962C8B-B14F-4D97-AF65-F5344CB8AC3E}">
        <p14:creationId xmlns:p14="http://schemas.microsoft.com/office/powerpoint/2010/main" val="1750534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18</a:t>
            </a:fld>
            <a:endParaRPr lang="en-US" dirty="0"/>
          </a:p>
        </p:txBody>
      </p:sp>
    </p:spTree>
    <p:extLst>
      <p:ext uri="{BB962C8B-B14F-4D97-AF65-F5344CB8AC3E}">
        <p14:creationId xmlns:p14="http://schemas.microsoft.com/office/powerpoint/2010/main" val="1866222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19</a:t>
            </a:fld>
            <a:endParaRPr lang="en-US" dirty="0"/>
          </a:p>
        </p:txBody>
      </p:sp>
    </p:spTree>
    <p:extLst>
      <p:ext uri="{BB962C8B-B14F-4D97-AF65-F5344CB8AC3E}">
        <p14:creationId xmlns:p14="http://schemas.microsoft.com/office/powerpoint/2010/main" val="302459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414238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54997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203929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408531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556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8932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169663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dirty="0"/>
          </a:p>
        </p:txBody>
      </p:sp>
      <p:sp>
        <p:nvSpPr>
          <p:cNvPr id="4" name="Slide Number Placeholder 3"/>
          <p:cNvSpPr>
            <a:spLocks noGrp="1"/>
          </p:cNvSpPr>
          <p:nvPr>
            <p:ph type="sldNum" sz="quarter" idx="10"/>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201811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lionsclubs.org/ja"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customXml" Target="../ink/ink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www.lionsclubs.org/ja"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t>ライオンズクラブ国際協会</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t>結成会議の実施</a:t>
            </a:r>
          </a:p>
          <a:p>
            <a:r>
              <a:rPr lang="ja-JP" altLang="en-US" dirty="0"/>
              <a:t>その後の</a:t>
            </a:r>
            <a:r>
              <a:rPr lang="ja-JP" dirty="0"/>
              <a:t>責任</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申請書の提出</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dirty="0">
                <a:solidFill>
                  <a:srgbClr val="55565A"/>
                </a:solidFill>
              </a:rPr>
              <a:t>新クラブチャーター申請書は、MyLCIを通じてオンラインで提出します。申請書を提出するには、以下のステップに従ってください。  </a:t>
            </a:r>
          </a:p>
          <a:p>
            <a:endParaRPr lang="en-US" sz="1800" kern="0" dirty="0">
              <a:solidFill>
                <a:srgbClr val="55565A"/>
              </a:solidFill>
            </a:endParaRPr>
          </a:p>
          <a:p>
            <a:r>
              <a:rPr lang="ja-JP" sz="1800" dirty="0">
                <a:solidFill>
                  <a:srgbClr val="55565A"/>
                </a:solidFill>
              </a:rPr>
              <a:t>ステップ1：MyLCIへログインします。  </a:t>
            </a:r>
            <a:r>
              <a:rPr lang="ja-JP" sz="1800" dirty="0">
                <a:solidFill>
                  <a:srgbClr val="55565A"/>
                </a:solidFill>
                <a:hlinkClick r:id="rId3"/>
              </a:rPr>
              <a:t>www.lionsclubs.org</a:t>
            </a:r>
            <a:r>
              <a:rPr lang="ja-JP" sz="1800" dirty="0">
                <a:solidFill>
                  <a:srgbClr val="55565A"/>
                </a:solidFill>
              </a:rPr>
              <a:t>へアクセスし、画面上部の「会員ログイン」をクリックします。</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rPr>
              <a:t>新クラブチャーター申請書の提出：MyLCI</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4">
            <a:alphaModFix amt="1000"/>
          </a:blip>
          <a:srcRect r="22250" b="12347"/>
          <a:stretch/>
        </p:blipFill>
        <p:spPr>
          <a:xfrm>
            <a:off x="6794655" y="1192834"/>
            <a:ext cx="5192890" cy="5546926"/>
          </a:xfrm>
          <a:prstGeom prst="rect">
            <a:avLst/>
          </a:prstGeom>
        </p:spPr>
      </p:pic>
      <p:pic>
        <p:nvPicPr>
          <p:cNvPr id="13" name="Picture 12">
            <a:extLst>
              <a:ext uri="{FF2B5EF4-FFF2-40B4-BE49-F238E27FC236}">
                <a16:creationId xmlns:a16="http://schemas.microsoft.com/office/drawing/2014/main" id="{78534742-C4C1-47A0-ACF4-DE47474CD18C}"/>
              </a:ext>
            </a:extLst>
          </p:cNvPr>
          <p:cNvPicPr/>
          <p:nvPr/>
        </p:nvPicPr>
        <p:blipFill>
          <a:blip r:embed="rId5"/>
          <a:stretch>
            <a:fillRect/>
          </a:stretch>
        </p:blipFill>
        <p:spPr>
          <a:xfrm>
            <a:off x="2416276" y="3966296"/>
            <a:ext cx="8876563" cy="974413"/>
          </a:xfrm>
          <a:prstGeom prst="rect">
            <a:avLst/>
          </a:prstGeom>
        </p:spPr>
      </p:pic>
      <p:sp>
        <p:nvSpPr>
          <p:cNvPr id="3" name="Oval 2">
            <a:extLst>
              <a:ext uri="{FF2B5EF4-FFF2-40B4-BE49-F238E27FC236}">
                <a16:creationId xmlns:a16="http://schemas.microsoft.com/office/drawing/2014/main" id="{D9E9180B-1CFD-422B-8F6E-5D7ADB01445D}"/>
              </a:ext>
            </a:extLst>
          </p:cNvPr>
          <p:cNvSpPr/>
          <p:nvPr/>
        </p:nvSpPr>
        <p:spPr>
          <a:xfrm>
            <a:off x="7152968" y="3966296"/>
            <a:ext cx="899651" cy="2664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12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738993" y="51365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rPr>
              <a:t>新クラブチャーター申請書の提出：MyLCI</a:t>
            </a:r>
          </a:p>
        </p:txBody>
      </p:sp>
      <p:sp>
        <p:nvSpPr>
          <p:cNvPr id="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申請書の提出</a:t>
            </a:r>
          </a:p>
        </p:txBody>
      </p:sp>
      <p:sp>
        <p:nvSpPr>
          <p:cNvPr id="9" name="Body Copy">
            <a:extLst>
              <a:ext uri="{FF2B5EF4-FFF2-40B4-BE49-F238E27FC236}">
                <a16:creationId xmlns:a16="http://schemas.microsoft.com/office/drawing/2014/main" id="{90080B9E-C426-BF41-B08F-C2859FA9C036}"/>
              </a:ext>
            </a:extLst>
          </p:cNvPr>
          <p:cNvSpPr txBox="1">
            <a:spLocks/>
          </p:cNvSpPr>
          <p:nvPr/>
        </p:nvSpPr>
        <p:spPr>
          <a:xfrm>
            <a:off x="2891903" y="1232046"/>
            <a:ext cx="8875358" cy="9438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dirty="0">
                <a:solidFill>
                  <a:srgbClr val="55565A"/>
                </a:solidFill>
              </a:rPr>
              <a:t>ステップ2：</a:t>
            </a:r>
            <a:r>
              <a:rPr lang="ja-JP" sz="1800" b="1" dirty="0">
                <a:solidFill>
                  <a:schemeClr val="accent1"/>
                </a:solidFill>
              </a:rPr>
              <a:t>ユニバーサル・ログイン： </a:t>
            </a:r>
          </a:p>
          <a:p>
            <a:endParaRPr lang="en-US" sz="1800" b="1" kern="0" dirty="0">
              <a:solidFill>
                <a:schemeClr val="accent1"/>
              </a:solidFill>
            </a:endParaRPr>
          </a:p>
          <a:p>
            <a:r>
              <a:rPr lang="ja-JP" sz="1800" dirty="0">
                <a:solidFill>
                  <a:srgbClr val="55565A"/>
                </a:solidFill>
              </a:rPr>
              <a:t>ユニバーサル・ログインのページが表示されます。         </a:t>
            </a:r>
            <a:endParaRPr lang="en-US" altLang="ja-JP" sz="1800" dirty="0">
              <a:solidFill>
                <a:srgbClr val="55565A"/>
              </a:solidFill>
            </a:endParaRPr>
          </a:p>
          <a:p>
            <a:r>
              <a:rPr lang="ja-JP" sz="1800" dirty="0">
                <a:solidFill>
                  <a:srgbClr val="55565A"/>
                </a:solidFill>
              </a:rPr>
              <a:t>「MyLCI　役員用ツール」の</a:t>
            </a:r>
            <a:r>
              <a:rPr lang="ja-JP" sz="1800" dirty="0"/>
              <a:t>下</a:t>
            </a:r>
            <a:r>
              <a:rPr lang="ja-JP" sz="1800" dirty="0">
                <a:solidFill>
                  <a:srgbClr val="55565A"/>
                </a:solidFill>
              </a:rPr>
              <a:t>の</a:t>
            </a:r>
            <a:r>
              <a:rPr lang="ja-JP" sz="1800" b="1" dirty="0">
                <a:solidFill>
                  <a:srgbClr val="0070C0"/>
                </a:solidFill>
              </a:rPr>
              <a:t>「</a:t>
            </a:r>
            <a:r>
              <a:rPr lang="ja-JP" altLang="en-US" sz="1800" b="1" dirty="0">
                <a:solidFill>
                  <a:srgbClr val="0070C0"/>
                </a:solidFill>
              </a:rPr>
              <a:t>進む</a:t>
            </a:r>
            <a:r>
              <a:rPr lang="ja-JP" sz="1800" b="1" dirty="0">
                <a:solidFill>
                  <a:srgbClr val="0070C0"/>
                </a:solidFill>
              </a:rPr>
              <a:t>」ボタン</a:t>
            </a:r>
            <a:r>
              <a:rPr lang="ja-JP" sz="1800" dirty="0">
                <a:solidFill>
                  <a:srgbClr val="55565A"/>
                </a:solidFill>
              </a:rPr>
              <a:t>をクリックしてください。</a:t>
            </a:r>
          </a:p>
          <a:p>
            <a:endParaRPr lang="en-US" sz="1800" kern="0" dirty="0">
              <a:solidFill>
                <a:srgbClr val="55565A"/>
              </a:solidFill>
            </a:endParaRPr>
          </a:p>
          <a:p>
            <a:endParaRPr lang="en-US" sz="1800" kern="0" dirty="0">
              <a:solidFill>
                <a:srgbClr val="55565A"/>
              </a:solidFill>
            </a:endParaRPr>
          </a:p>
        </p:txBody>
      </p:sp>
      <p:pic>
        <p:nvPicPr>
          <p:cNvPr id="10" name="Picture 9"/>
          <p:cNvPicPr>
            <a:picLocks noChangeAspect="1"/>
          </p:cNvPicPr>
          <p:nvPr/>
        </p:nvPicPr>
        <p:blipFill>
          <a:blip r:embed="rId3"/>
          <a:stretch>
            <a:fillRect/>
          </a:stretch>
        </p:blipFill>
        <p:spPr>
          <a:xfrm>
            <a:off x="2542073" y="2702560"/>
            <a:ext cx="8481527" cy="3922867"/>
          </a:xfrm>
          <a:prstGeom prst="rect">
            <a:avLst/>
          </a:prstGeom>
          <a:ln>
            <a:solidFill>
              <a:schemeClr val="tx1"/>
            </a:solidFill>
          </a:ln>
        </p:spPr>
      </p:pic>
    </p:spTree>
    <p:extLst>
      <p:ext uri="{BB962C8B-B14F-4D97-AF65-F5344CB8AC3E}">
        <p14:creationId xmlns:p14="http://schemas.microsoft.com/office/powerpoint/2010/main" val="2275944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rPr>
              <a:t>新クラブチャーター申請書の提出：MyLCI</a:t>
            </a:r>
          </a:p>
        </p:txBody>
      </p:sp>
      <p:sp>
        <p:nvSpPr>
          <p:cNvPr id="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a:solidFill>
                  <a:srgbClr val="55565A"/>
                </a:solidFill>
              </a:rPr>
              <a:t>ステップ3：  「</a:t>
            </a:r>
            <a:r>
              <a:rPr lang="ja-JP" sz="1800" i="1">
                <a:solidFill>
                  <a:srgbClr val="55565A"/>
                </a:solidFill>
              </a:rPr>
              <a:t>ライオンズクラブ</a:t>
            </a:r>
            <a:r>
              <a:rPr lang="ja-JP" sz="1800">
                <a:solidFill>
                  <a:srgbClr val="55565A"/>
                </a:solidFill>
              </a:rPr>
              <a:t>」タブをクリックし、</a:t>
            </a:r>
            <a:r>
              <a:rPr lang="ja-JP" sz="1800" i="1">
                <a:solidFill>
                  <a:srgbClr val="55565A"/>
                </a:solidFill>
              </a:rPr>
              <a:t>ドロップダウンメニューから「新クラブ申請」を選択します。</a:t>
            </a:r>
            <a:r>
              <a:rPr lang="ja-JP" sz="1800">
                <a:solidFill>
                  <a:srgbClr val="55565A"/>
                </a:solidFill>
              </a:rPr>
              <a:t>「クラブを登録」ボタンをクリックしてください。</a:t>
            </a:r>
          </a:p>
          <a:p>
            <a:endParaRPr lang="en-US" sz="1800" i="1" kern="0" dirty="0">
              <a:solidFill>
                <a:srgbClr val="55565A"/>
              </a:solidFill>
            </a:endParaRPr>
          </a:p>
          <a:p>
            <a:endParaRPr lang="en-US" sz="1800" i="1" kern="0" dirty="0">
              <a:solidFill>
                <a:srgbClr val="55565A"/>
              </a:solidFill>
            </a:endParaRPr>
          </a:p>
        </p:txBody>
      </p:sp>
      <p:sp>
        <p:nvSpPr>
          <p:cNvPr id="9"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申請書の提出</a:t>
            </a:r>
          </a:p>
        </p:txBody>
      </p:sp>
      <p:pic>
        <p:nvPicPr>
          <p:cNvPr id="10" name="Picture 9">
            <a:extLst>
              <a:ext uri="{FF2B5EF4-FFF2-40B4-BE49-F238E27FC236}">
                <a16:creationId xmlns:a16="http://schemas.microsoft.com/office/drawing/2014/main" id="{694FD200-C1EF-415F-9A5E-75BC6DC2B85B}"/>
              </a:ext>
            </a:extLst>
          </p:cNvPr>
          <p:cNvPicPr/>
          <p:nvPr/>
        </p:nvPicPr>
        <p:blipFill>
          <a:blip r:embed="rId3"/>
          <a:stretch>
            <a:fillRect/>
          </a:stretch>
        </p:blipFill>
        <p:spPr>
          <a:xfrm>
            <a:off x="8690947" y="3589080"/>
            <a:ext cx="2326098" cy="820688"/>
          </a:xfrm>
          <a:prstGeom prst="rect">
            <a:avLst/>
          </a:prstGeom>
          <a:ln>
            <a:solidFill>
              <a:schemeClr val="tx1"/>
            </a:solidFill>
          </a:ln>
        </p:spPr>
      </p:pic>
      <p:pic>
        <p:nvPicPr>
          <p:cNvPr id="11" name="Picture 10">
            <a:extLst>
              <a:ext uri="{FF2B5EF4-FFF2-40B4-BE49-F238E27FC236}">
                <a16:creationId xmlns:a16="http://schemas.microsoft.com/office/drawing/2014/main" id="{2E748D59-D177-4063-B908-BE9D1883B87D}"/>
              </a:ext>
            </a:extLst>
          </p:cNvPr>
          <p:cNvPicPr/>
          <p:nvPr/>
        </p:nvPicPr>
        <p:blipFill>
          <a:blip r:embed="rId4"/>
          <a:stretch>
            <a:fillRect/>
          </a:stretch>
        </p:blipFill>
        <p:spPr>
          <a:xfrm>
            <a:off x="3029000" y="2803268"/>
            <a:ext cx="3902742" cy="3686022"/>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6A3B839C-54D8-4811-9BFC-AE49F117C903}"/>
                  </a:ext>
                </a:extLst>
              </p14:cNvPr>
              <p14:cNvContentPartPr/>
              <p14:nvPr/>
            </p14:nvContentPartPr>
            <p14:xfrm>
              <a:off x="3892517" y="4527116"/>
              <a:ext cx="912240" cy="46080"/>
            </p14:xfrm>
          </p:contentPart>
        </mc:Choice>
        <mc:Fallback xmlns="">
          <p:pic>
            <p:nvPicPr>
              <p:cNvPr id="12" name="Ink 11">
                <a:extLst>
                  <a:ext uri="{FF2B5EF4-FFF2-40B4-BE49-F238E27FC236}">
                    <a16:creationId xmlns:a16="http://schemas.microsoft.com/office/drawing/2014/main" id="{6A3B839C-54D8-4811-9BFC-AE49F117C903}"/>
                  </a:ext>
                </a:extLst>
              </p:cNvPr>
              <p:cNvPicPr/>
              <p:nvPr/>
            </p:nvPicPr>
            <p:blipFill>
              <a:blip r:embed="rId6"/>
              <a:stretch>
                <a:fillRect/>
              </a:stretch>
            </p:blipFill>
            <p:spPr>
              <a:xfrm>
                <a:off x="3838517" y="4419476"/>
                <a:ext cx="1019880" cy="261720"/>
              </a:xfrm>
              <a:prstGeom prst="rect">
                <a:avLst/>
              </a:prstGeom>
            </p:spPr>
          </p:pic>
        </mc:Fallback>
      </mc:AlternateContent>
      <p:sp>
        <p:nvSpPr>
          <p:cNvPr id="13" name="Oval 12">
            <a:extLst>
              <a:ext uri="{FF2B5EF4-FFF2-40B4-BE49-F238E27FC236}">
                <a16:creationId xmlns:a16="http://schemas.microsoft.com/office/drawing/2014/main" id="{BCA6FD76-590F-4CF0-8C26-BD7085A4AC77}"/>
              </a:ext>
            </a:extLst>
          </p:cNvPr>
          <p:cNvSpPr/>
          <p:nvPr/>
        </p:nvSpPr>
        <p:spPr>
          <a:xfrm>
            <a:off x="3760839" y="2803268"/>
            <a:ext cx="1445342" cy="3358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CFDE0ED-D38F-431B-93C5-7E6F1B66206B}"/>
              </a:ext>
            </a:extLst>
          </p:cNvPr>
          <p:cNvSpPr/>
          <p:nvPr/>
        </p:nvSpPr>
        <p:spPr>
          <a:xfrm>
            <a:off x="8690947" y="4011176"/>
            <a:ext cx="1042988" cy="4066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93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458"/>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61538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00338D"/>
                </a:solidFill>
              </a:rPr>
              <a:t>新クラブチャーター申請書の提出：MyLCI</a:t>
            </a:r>
          </a:p>
        </p:txBody>
      </p:sp>
      <p:sp>
        <p:nvSpPr>
          <p:cNvPr id="5" name="Yellow Bar">
            <a:extLst>
              <a:ext uri="{FF2B5EF4-FFF2-40B4-BE49-F238E27FC236}">
                <a16:creationId xmlns:a16="http://schemas.microsoft.com/office/drawing/2014/main" id="{E51C4DA4-A142-A94A-BC66-DF4ADD1F27BE}"/>
              </a:ext>
            </a:extLst>
          </p:cNvPr>
          <p:cNvSpPr/>
          <p:nvPr/>
        </p:nvSpPr>
        <p:spPr>
          <a:xfrm>
            <a:off x="2978788" y="128194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498825" y="1838427"/>
            <a:ext cx="4210050" cy="84354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dirty="0">
                <a:solidFill>
                  <a:srgbClr val="55565A"/>
                </a:solidFill>
              </a:rPr>
              <a:t>ステップ4：情報をすべて入力します。会員を登録し、申請の段階を進めていきます。</a:t>
            </a:r>
          </a:p>
          <a:p>
            <a:endParaRPr lang="en-US" sz="1800" i="1" kern="0" dirty="0">
              <a:solidFill>
                <a:srgbClr val="55565A"/>
              </a:solidFill>
            </a:endParaRPr>
          </a:p>
          <a:p>
            <a:endParaRPr lang="en-US" sz="1800" i="1" kern="0" dirty="0">
              <a:solidFill>
                <a:srgbClr val="55565A"/>
              </a:solidFill>
            </a:endParaRPr>
          </a:p>
        </p:txBody>
      </p:sp>
      <p:sp>
        <p:nvSpPr>
          <p:cNvPr id="10" name="Rectangle 9"/>
          <p:cNvSpPr/>
          <p:nvPr/>
        </p:nvSpPr>
        <p:spPr>
          <a:xfrm>
            <a:off x="2388385" y="3131977"/>
            <a:ext cx="4210050" cy="2677656"/>
          </a:xfrm>
          <a:prstGeom prst="rect">
            <a:avLst/>
          </a:prstGeom>
        </p:spPr>
        <p:txBody>
          <a:bodyPr wrap="square">
            <a:spAutoFit/>
          </a:bodyPr>
          <a:lstStyle/>
          <a:p>
            <a:r>
              <a:rPr lang="ja-JP" sz="2000" b="1" dirty="0">
                <a:latin typeface="Helvetica" panose="020B0604020202020204" pitchFamily="34" charset="0"/>
                <a:cs typeface="Helvetica" panose="020B0604020202020204" pitchFamily="34" charset="0"/>
              </a:rPr>
              <a:t>申請書には6つのセクションがあります：</a:t>
            </a:r>
          </a:p>
          <a:p>
            <a:endParaRPr lang="en-US" sz="2000" dirty="0">
              <a:latin typeface="Helvetica" panose="020B0604020202020204" pitchFamily="34" charset="0"/>
              <a:cs typeface="Helvetica" panose="020B0604020202020204" pitchFamily="34" charset="0"/>
            </a:endParaRPr>
          </a:p>
          <a:p>
            <a:pPr marL="457200" indent="-457200">
              <a:buFont typeface="+mj-lt"/>
              <a:buAutoNum type="arabicPeriod"/>
            </a:pPr>
            <a:r>
              <a:rPr lang="ja-JP" dirty="0">
                <a:latin typeface="Helvetica" panose="020B0604020202020204" pitchFamily="34" charset="0"/>
                <a:cs typeface="Helvetica" panose="020B0604020202020204" pitchFamily="34" charset="0"/>
              </a:rPr>
              <a:t>新クラブ情報</a:t>
            </a:r>
          </a:p>
          <a:p>
            <a:pPr marL="457200" indent="-457200">
              <a:buFont typeface="+mj-lt"/>
              <a:buAutoNum type="arabicPeriod"/>
            </a:pPr>
            <a:r>
              <a:rPr lang="ja-JP" dirty="0">
                <a:latin typeface="Helvetica" panose="020B0604020202020204" pitchFamily="34" charset="0"/>
                <a:cs typeface="Helvetica" panose="020B0604020202020204" pitchFamily="34" charset="0"/>
              </a:rPr>
              <a:t>スポンサークラブ</a:t>
            </a:r>
          </a:p>
          <a:p>
            <a:pPr marL="457200" indent="-457200">
              <a:buFont typeface="+mj-lt"/>
              <a:buAutoNum type="arabicPeriod"/>
            </a:pPr>
            <a:r>
              <a:rPr lang="ja-JP" dirty="0">
                <a:latin typeface="Helvetica" panose="020B0604020202020204" pitchFamily="34" charset="0"/>
                <a:cs typeface="Helvetica" panose="020B0604020202020204" pitchFamily="34" charset="0"/>
              </a:rPr>
              <a:t>新クラブの役員</a:t>
            </a:r>
          </a:p>
          <a:p>
            <a:pPr marL="457200" indent="-457200">
              <a:buFont typeface="+mj-lt"/>
              <a:buAutoNum type="arabicPeriod"/>
            </a:pPr>
            <a:r>
              <a:rPr lang="ja-JP" dirty="0">
                <a:latin typeface="Helvetica" panose="020B0604020202020204" pitchFamily="34" charset="0"/>
                <a:cs typeface="Helvetica" panose="020B0604020202020204" pitchFamily="34" charset="0"/>
              </a:rPr>
              <a:t>想定チャーターメンバー数</a:t>
            </a:r>
          </a:p>
          <a:p>
            <a:pPr marL="457200" indent="-457200">
              <a:buFont typeface="+mj-lt"/>
              <a:buAutoNum type="arabicPeriod"/>
            </a:pPr>
            <a:r>
              <a:rPr lang="ja-JP" dirty="0">
                <a:latin typeface="Helvetica" panose="020B0604020202020204" pitchFamily="34" charset="0"/>
                <a:cs typeface="Helvetica" panose="020B0604020202020204" pitchFamily="34" charset="0"/>
              </a:rPr>
              <a:t>クラブ結成の基準</a:t>
            </a:r>
          </a:p>
          <a:p>
            <a:pPr marL="457200" indent="-457200">
              <a:buFont typeface="+mj-lt"/>
              <a:buAutoNum type="arabicPeriod"/>
            </a:pPr>
            <a:r>
              <a:rPr lang="ja-JP" dirty="0">
                <a:latin typeface="Helvetica" panose="020B0604020202020204" pitchFamily="34" charset="0"/>
                <a:cs typeface="Helvetica" panose="020B0604020202020204" pitchFamily="34" charset="0"/>
              </a:rPr>
              <a:t>コメント</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申請書の提出</a:t>
            </a:r>
          </a:p>
        </p:txBody>
      </p:sp>
      <p:pic>
        <p:nvPicPr>
          <p:cNvPr id="12" name="Picture 11">
            <a:extLst>
              <a:ext uri="{FF2B5EF4-FFF2-40B4-BE49-F238E27FC236}">
                <a16:creationId xmlns:a16="http://schemas.microsoft.com/office/drawing/2014/main" id="{5B22E807-A67E-463B-ABB0-1239596E0EB2}"/>
              </a:ext>
            </a:extLst>
          </p:cNvPr>
          <p:cNvPicPr/>
          <p:nvPr/>
        </p:nvPicPr>
        <p:blipFill>
          <a:blip r:embed="rId3"/>
          <a:stretch>
            <a:fillRect/>
          </a:stretch>
        </p:blipFill>
        <p:spPr>
          <a:xfrm>
            <a:off x="6943561" y="1332089"/>
            <a:ext cx="4589678" cy="5213959"/>
          </a:xfrm>
          <a:prstGeom prst="rect">
            <a:avLst/>
          </a:prstGeom>
          <a:ln>
            <a:solidFill>
              <a:schemeClr val="tx1"/>
            </a:solidFill>
          </a:ln>
        </p:spPr>
      </p:pic>
    </p:spTree>
    <p:extLst>
      <p:ext uri="{BB962C8B-B14F-4D97-AF65-F5344CB8AC3E}">
        <p14:creationId xmlns:p14="http://schemas.microsoft.com/office/powerpoint/2010/main" val="15157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1000"/>
                                        <p:tgtEl>
                                          <p:spTgt spid="10">
                                            <p:txEl>
                                              <p:pRg st="2" end="2"/>
                                            </p:txEl>
                                          </p:spTgt>
                                        </p:tgtEl>
                                      </p:cBhvr>
                                    </p:animEffect>
                                    <p:anim calcmode="lin" valueType="num">
                                      <p:cBhvr>
                                        <p:cTn id="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1000"/>
                                        <p:tgtEl>
                                          <p:spTgt spid="10">
                                            <p:txEl>
                                              <p:pRg st="3" end="3"/>
                                            </p:txEl>
                                          </p:spTgt>
                                        </p:tgtEl>
                                      </p:cBhvr>
                                    </p:animEffect>
                                    <p:anim calcmode="lin" valueType="num">
                                      <p:cBhvr>
                                        <p:cTn id="14"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1000"/>
                                        <p:tgtEl>
                                          <p:spTgt spid="10">
                                            <p:txEl>
                                              <p:pRg st="4" end="4"/>
                                            </p:txEl>
                                          </p:spTgt>
                                        </p:tgtEl>
                                      </p:cBhvr>
                                    </p:animEffect>
                                    <p:anim calcmode="lin" valueType="num">
                                      <p:cBhvr>
                                        <p:cTn id="20"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100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1000"/>
                                        <p:tgtEl>
                                          <p:spTgt spid="10">
                                            <p:txEl>
                                              <p:pRg st="5" end="5"/>
                                            </p:txEl>
                                          </p:spTgt>
                                        </p:tgtEl>
                                      </p:cBhvr>
                                    </p:animEffect>
                                    <p:anim calcmode="lin" valueType="num">
                                      <p:cBhvr>
                                        <p:cTn id="26"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100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1000"/>
                                        <p:tgtEl>
                                          <p:spTgt spid="10">
                                            <p:txEl>
                                              <p:pRg st="6" end="6"/>
                                            </p:txEl>
                                          </p:spTgt>
                                        </p:tgtEl>
                                      </p:cBhvr>
                                    </p:animEffect>
                                    <p:anim calcmode="lin" valueType="num">
                                      <p:cBhvr>
                                        <p:cTn id="3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100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1000"/>
                                        <p:tgtEl>
                                          <p:spTgt spid="10">
                                            <p:txEl>
                                              <p:pRg st="7" end="7"/>
                                            </p:txEl>
                                          </p:spTgt>
                                        </p:tgtEl>
                                      </p:cBhvr>
                                    </p:animEffect>
                                    <p:anim calcmode="lin" valueType="num">
                                      <p:cBhvr>
                                        <p:cTn id="38"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72B3B5E6-BE17-924E-B9FE-B2A587D5C568}"/>
              </a:ext>
            </a:extLst>
          </p:cNvPr>
          <p:cNvSpPr txBox="1">
            <a:spLocks/>
          </p:cNvSpPr>
          <p:nvPr/>
        </p:nvSpPr>
        <p:spPr>
          <a:xfrm>
            <a:off x="2617688" y="69021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rPr>
              <a:t>新クラブチャーター申請書の提出：MyLCI</a:t>
            </a:r>
          </a:p>
        </p:txBody>
      </p:sp>
      <p:sp>
        <p:nvSpPr>
          <p:cNvPr id="6" name="Yellow Bar">
            <a:extLst>
              <a:ext uri="{FF2B5EF4-FFF2-40B4-BE49-F238E27FC236}">
                <a16:creationId xmlns:a16="http://schemas.microsoft.com/office/drawing/2014/main" id="{E51C4DA4-A142-A94A-BC66-DF4ADD1F27BE}"/>
              </a:ext>
            </a:extLst>
          </p:cNvPr>
          <p:cNvSpPr/>
          <p:nvPr/>
        </p:nvSpPr>
        <p:spPr>
          <a:xfrm>
            <a:off x="2689186" y="132841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32500" y="1565688"/>
            <a:ext cx="8875358" cy="3861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dirty="0"/>
              <a:t>新クラブ</a:t>
            </a:r>
            <a:r>
              <a:rPr lang="ja-JP" altLang="en-US" sz="1800" dirty="0"/>
              <a:t>チャーター</a:t>
            </a:r>
            <a:r>
              <a:rPr lang="ja-JP" sz="1800" dirty="0"/>
              <a:t>申請の承認プロセスには</a:t>
            </a:r>
            <a:r>
              <a:rPr lang="ja-JP" altLang="en-US" sz="1800" dirty="0"/>
              <a:t>、</a:t>
            </a:r>
            <a:r>
              <a:rPr lang="ja-JP" sz="1800" dirty="0"/>
              <a:t>6つの</a:t>
            </a:r>
            <a:r>
              <a:rPr lang="ja-JP" altLang="en-US" sz="1800" dirty="0"/>
              <a:t>段階</a:t>
            </a:r>
            <a:r>
              <a:rPr lang="ja-JP" sz="1800" dirty="0"/>
              <a:t>があります。</a:t>
            </a:r>
          </a:p>
          <a:p>
            <a:endParaRPr lang="en-US" sz="1800" kern="0" dirty="0">
              <a:solidFill>
                <a:srgbClr val="55565A"/>
              </a:solidFill>
            </a:endParaRPr>
          </a:p>
          <a:p>
            <a:pPr lvl="2"/>
            <a:endParaRPr lang="en-US" dirty="0"/>
          </a:p>
          <a:p>
            <a:endParaRPr lang="en-US" sz="1800" i="1" kern="0" dirty="0">
              <a:solidFill>
                <a:srgbClr val="55565A"/>
              </a:solidFill>
            </a:endParaRPr>
          </a:p>
          <a:p>
            <a:endParaRPr lang="en-US" sz="1800" i="1" kern="0" dirty="0">
              <a:solidFill>
                <a:srgbClr val="55565A"/>
              </a:solidFill>
            </a:endParaRPr>
          </a:p>
          <a:p>
            <a:endParaRPr lang="en-US" sz="1800" i="1" kern="0" dirty="0">
              <a:solidFill>
                <a:srgbClr val="55565A"/>
              </a:solidFill>
            </a:endParaRPr>
          </a:p>
        </p:txBody>
      </p:sp>
      <p:sp>
        <p:nvSpPr>
          <p:cNvPr id="9" name="Rectangle 8"/>
          <p:cNvSpPr/>
          <p:nvPr/>
        </p:nvSpPr>
        <p:spPr>
          <a:xfrm>
            <a:off x="1823052" y="3296615"/>
            <a:ext cx="6096000" cy="2585323"/>
          </a:xfrm>
          <a:prstGeom prst="rect">
            <a:avLst/>
          </a:prstGeom>
        </p:spPr>
        <p:txBody>
          <a:bodyPr>
            <a:spAutoFit/>
          </a:bodyPr>
          <a:lstStyle/>
          <a:p>
            <a:r>
              <a:rPr lang="ja-JP" u="sng" dirty="0">
                <a:latin typeface="Arial" panose="020B0604020202020204" pitchFamily="34" charset="0"/>
                <a:cs typeface="Arial" panose="020B0604020202020204" pitchFamily="34" charset="0"/>
              </a:rPr>
              <a:t>重要</a:t>
            </a:r>
          </a:p>
          <a:p>
            <a:pPr marL="285750" indent="-285750">
              <a:buFont typeface="Arial" panose="020B0604020202020204" pitchFamily="34" charset="0"/>
              <a:buChar char="•"/>
            </a:pPr>
            <a:r>
              <a:rPr lang="ja-JP" altLang="en-US" i="1" dirty="0">
                <a:latin typeface="Arial" panose="020B0604020202020204" pitchFamily="34" charset="0"/>
                <a:cs typeface="Arial" panose="020B0604020202020204" pitchFamily="34" charset="0"/>
              </a:rPr>
              <a:t>最終承認待ち</a:t>
            </a:r>
            <a:r>
              <a:rPr lang="ja-JP" dirty="0">
                <a:latin typeface="Arial" panose="020B0604020202020204" pitchFamily="34" charset="0"/>
                <a:cs typeface="Arial" panose="020B0604020202020204" pitchFamily="34" charset="0"/>
              </a:rPr>
              <a:t>と表示されている間は、申請は完了していません。 </a:t>
            </a:r>
            <a:endParaRPr lang="ja-JP"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ja-JP" dirty="0">
                <a:latin typeface="Arial" panose="020B0604020202020204" pitchFamily="34" charset="0"/>
                <a:cs typeface="Arial" panose="020B0604020202020204" pitchFamily="34" charset="0"/>
              </a:rPr>
              <a:t>プロセス中の通知とメッセージ表示</a:t>
            </a:r>
          </a:p>
          <a:p>
            <a:pPr marL="742950" lvl="1" indent="-285750">
              <a:buFont typeface="Courier New" panose="02070309020205020404" pitchFamily="49" charset="0"/>
              <a:buChar char="o"/>
            </a:pPr>
            <a:r>
              <a:rPr lang="ja-JP" i="1" dirty="0">
                <a:latin typeface="Arial" panose="020B0604020202020204" pitchFamily="34" charset="0"/>
                <a:cs typeface="Arial" panose="020B0604020202020204" pitchFamily="34" charset="0"/>
              </a:rPr>
              <a:t>通知メール </a:t>
            </a:r>
          </a:p>
          <a:p>
            <a:pPr marL="742950" lvl="1" indent="-285750">
              <a:buFont typeface="Courier New" panose="02070309020205020404" pitchFamily="49" charset="0"/>
              <a:buChar char="o"/>
            </a:pPr>
            <a:r>
              <a:rPr lang="ja-JP" i="1" dirty="0">
                <a:latin typeface="Arial" panose="020B0604020202020204" pitchFamily="34" charset="0"/>
                <a:cs typeface="Arial" panose="020B0604020202020204" pitchFamily="34" charset="0"/>
              </a:rPr>
              <a:t>ホームページにタスク表示</a:t>
            </a:r>
          </a:p>
          <a:p>
            <a:pPr marL="742950" lvl="1" indent="-285750">
              <a:buFont typeface="Courier New" panose="02070309020205020404" pitchFamily="49" charset="0"/>
              <a:buChar char="o"/>
            </a:pPr>
            <a:r>
              <a:rPr lang="ja-JP" i="1" dirty="0">
                <a:latin typeface="Arial" panose="020B0604020202020204" pitchFamily="34" charset="0"/>
                <a:cs typeface="Arial" panose="020B0604020202020204" pitchFamily="34" charset="0"/>
              </a:rPr>
              <a:t>コメント</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V="1">
            <a:off x="5904186" y="4225160"/>
            <a:ext cx="2483069" cy="630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44111" y="5198149"/>
            <a:ext cx="3878066" cy="6918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申請書の提出</a:t>
            </a:r>
          </a:p>
        </p:txBody>
      </p:sp>
      <p:pic>
        <p:nvPicPr>
          <p:cNvPr id="14" name="Picture 13">
            <a:extLst>
              <a:ext uri="{FF2B5EF4-FFF2-40B4-BE49-F238E27FC236}">
                <a16:creationId xmlns:a16="http://schemas.microsoft.com/office/drawing/2014/main" id="{9B017998-E229-4929-BDA7-A819CA133DF8}"/>
              </a:ext>
            </a:extLst>
          </p:cNvPr>
          <p:cNvPicPr/>
          <p:nvPr/>
        </p:nvPicPr>
        <p:blipFill>
          <a:blip r:embed="rId3"/>
          <a:stretch>
            <a:fillRect/>
          </a:stretch>
        </p:blipFill>
        <p:spPr>
          <a:xfrm>
            <a:off x="2617688" y="2114576"/>
            <a:ext cx="8875358" cy="1083826"/>
          </a:xfrm>
          <a:prstGeom prst="rect">
            <a:avLst/>
          </a:prstGeom>
          <a:ln>
            <a:solidFill>
              <a:schemeClr val="tx1"/>
            </a:solidFill>
          </a:ln>
        </p:spPr>
      </p:pic>
      <p:pic>
        <p:nvPicPr>
          <p:cNvPr id="15" name="Picture 14">
            <a:extLst>
              <a:ext uri="{FF2B5EF4-FFF2-40B4-BE49-F238E27FC236}">
                <a16:creationId xmlns:a16="http://schemas.microsoft.com/office/drawing/2014/main" id="{36A4F603-BF5D-42A9-B4B6-9B92185091C4}"/>
              </a:ext>
            </a:extLst>
          </p:cNvPr>
          <p:cNvPicPr/>
          <p:nvPr/>
        </p:nvPicPr>
        <p:blipFill>
          <a:blip r:embed="rId4"/>
          <a:stretch>
            <a:fillRect/>
          </a:stretch>
        </p:blipFill>
        <p:spPr>
          <a:xfrm>
            <a:off x="8519701" y="3704792"/>
            <a:ext cx="2696824" cy="1101388"/>
          </a:xfrm>
          <a:prstGeom prst="rect">
            <a:avLst/>
          </a:prstGeom>
          <a:ln>
            <a:solidFill>
              <a:schemeClr val="tx1"/>
            </a:solidFill>
          </a:ln>
        </p:spPr>
      </p:pic>
      <p:pic>
        <p:nvPicPr>
          <p:cNvPr id="17" name="Picture 16">
            <a:extLst>
              <a:ext uri="{FF2B5EF4-FFF2-40B4-BE49-F238E27FC236}">
                <a16:creationId xmlns:a16="http://schemas.microsoft.com/office/drawing/2014/main" id="{80214273-0A35-4609-A83D-A953AB877CC1}"/>
              </a:ext>
            </a:extLst>
          </p:cNvPr>
          <p:cNvPicPr/>
          <p:nvPr/>
        </p:nvPicPr>
        <p:blipFill>
          <a:blip r:embed="rId5"/>
          <a:stretch>
            <a:fillRect/>
          </a:stretch>
        </p:blipFill>
        <p:spPr>
          <a:xfrm>
            <a:off x="7919052" y="5130645"/>
            <a:ext cx="3599438" cy="1402890"/>
          </a:xfrm>
          <a:prstGeom prst="rect">
            <a:avLst/>
          </a:prstGeom>
          <a:ln>
            <a:solidFill>
              <a:schemeClr val="tx1"/>
            </a:solidFill>
          </a:ln>
        </p:spPr>
      </p:pic>
    </p:spTree>
    <p:extLst>
      <p:ext uri="{BB962C8B-B14F-4D97-AF65-F5344CB8AC3E}">
        <p14:creationId xmlns:p14="http://schemas.microsoft.com/office/powerpoint/2010/main" val="39231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rPr>
              <a:t>新クラブチャーター申請書の提出：MyLCI</a:t>
            </a:r>
          </a:p>
        </p:txBody>
      </p:sp>
      <p:sp>
        <p:nvSpPr>
          <p:cNvPr id="5" name="Yellow Bar">
            <a:extLst>
              <a:ext uri="{FF2B5EF4-FFF2-40B4-BE49-F238E27FC236}">
                <a16:creationId xmlns:a16="http://schemas.microsoft.com/office/drawing/2014/main" id="{E51C4DA4-A142-A94A-BC66-DF4ADD1F27BE}"/>
              </a:ext>
            </a:extLst>
          </p:cNvPr>
          <p:cNvSpPr/>
          <p:nvPr/>
        </p:nvSpPr>
        <p:spPr>
          <a:xfrm>
            <a:off x="2847990" y="147272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597263" y="1503338"/>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r>
              <a:rPr lang="ja-JP" sz="1800" b="1" u="sng" dirty="0">
                <a:solidFill>
                  <a:srgbClr val="55565A"/>
                </a:solidFill>
              </a:rPr>
              <a:t>クラブのチャーター承認</a:t>
            </a:r>
          </a:p>
          <a:p>
            <a:endParaRPr lang="en-US" sz="1800" b="1" u="sng" kern="0" dirty="0">
              <a:solidFill>
                <a:srgbClr val="55565A"/>
              </a:solidFill>
            </a:endParaRPr>
          </a:p>
          <a:p>
            <a:pPr marL="285750" indent="-285750">
              <a:buFont typeface="Arial" panose="020B0604020202020204" pitchFamily="34" charset="0"/>
              <a:buChar char="•"/>
            </a:pPr>
            <a:r>
              <a:rPr lang="ja-JP" sz="1800" dirty="0">
                <a:solidFill>
                  <a:srgbClr val="55565A"/>
                </a:solidFill>
              </a:rPr>
              <a:t>クラブがチャーターを受けるまでは最長45日が必要です。</a:t>
            </a:r>
          </a:p>
          <a:p>
            <a:pPr marL="285750" indent="-285750">
              <a:buFont typeface="Arial" panose="020B0604020202020204" pitchFamily="34" charset="0"/>
              <a:buChar char="•"/>
            </a:pPr>
            <a:r>
              <a:rPr lang="ja-JP" sz="1800" dirty="0">
                <a:solidFill>
                  <a:srgbClr val="55565A"/>
                </a:solidFill>
              </a:rPr>
              <a:t>チャーターを受けたクラブは、銀行口座を設けることができるようになります。</a:t>
            </a:r>
          </a:p>
          <a:p>
            <a:pPr marL="285750" indent="-285750">
              <a:buFont typeface="Arial" panose="020B0604020202020204" pitchFamily="34" charset="0"/>
              <a:buChar char="•"/>
            </a:pPr>
            <a:r>
              <a:rPr lang="ja-JP" sz="1800" dirty="0">
                <a:solidFill>
                  <a:srgbClr val="55565A"/>
                </a:solidFill>
              </a:rPr>
              <a:t>申請プロセスを円滑に行うためには、MyLCIのコメントに表示されている指示に従ってください。</a:t>
            </a:r>
          </a:p>
          <a:p>
            <a:pPr marL="285750" indent="-285750">
              <a:buFont typeface="Arial" panose="020B0604020202020204" pitchFamily="34" charset="0"/>
              <a:buChar char="•"/>
            </a:pPr>
            <a:r>
              <a:rPr lang="ja-JP" sz="1800" dirty="0">
                <a:solidFill>
                  <a:srgbClr val="55565A"/>
                </a:solidFill>
              </a:rPr>
              <a:t>クラブが承認されたら、新クラブのパッケージが地区ガバナーに送られます。</a:t>
            </a:r>
          </a:p>
          <a:p>
            <a:pPr marL="285750" indent="-285750">
              <a:buFont typeface="Arial" panose="020B0604020202020204" pitchFamily="34" charset="0"/>
              <a:buChar char="•"/>
            </a:pPr>
            <a:r>
              <a:rPr lang="ja-JP" sz="1800" dirty="0">
                <a:solidFill>
                  <a:srgbClr val="55565A"/>
                </a:solidFill>
              </a:rPr>
              <a:t>新クラブのパッケージには、チャーターメンバー・ピン、チャーターメンバー証書、認証状、スポンサー・パッチ、国際会長からの手紙が含まれ</a:t>
            </a:r>
            <a:r>
              <a:rPr lang="ja-JP" altLang="en-US" sz="1800" dirty="0">
                <a:solidFill>
                  <a:srgbClr val="55565A"/>
                </a:solidFill>
              </a:rPr>
              <a:t>てい</a:t>
            </a:r>
            <a:r>
              <a:rPr lang="ja-JP" sz="1800" dirty="0">
                <a:solidFill>
                  <a:srgbClr val="55565A"/>
                </a:solidFill>
              </a:rPr>
              <a:t>ます。</a:t>
            </a:r>
          </a:p>
          <a:p>
            <a:pPr marL="285750" indent="-285750">
              <a:buFont typeface="Arial" panose="020B0604020202020204" pitchFamily="34" charset="0"/>
              <a:buChar char="•"/>
            </a:pPr>
            <a:r>
              <a:rPr lang="ja-JP" sz="1800" dirty="0">
                <a:solidFill>
                  <a:srgbClr val="55565A"/>
                </a:solidFill>
              </a:rPr>
              <a:t>新クラブチャーター申請書の提出に関する詳しい説明は、</a:t>
            </a:r>
            <a:r>
              <a:rPr lang="ja-JP" sz="1800" dirty="0">
                <a:solidFill>
                  <a:srgbClr val="55565A"/>
                </a:solidFill>
                <a:hlinkClick r:id="rId3"/>
              </a:rPr>
              <a:t>www.lionsclubs.org</a:t>
            </a:r>
            <a:r>
              <a:rPr lang="ja-JP" sz="1800" dirty="0">
                <a:solidFill>
                  <a:srgbClr val="55565A"/>
                </a:solidFill>
              </a:rPr>
              <a:t>の「リソース」ページで</a:t>
            </a:r>
            <a:r>
              <a:rPr lang="ja-JP" sz="1800" b="1" i="1" dirty="0">
                <a:solidFill>
                  <a:schemeClr val="accent1"/>
                </a:solidFill>
              </a:rPr>
              <a:t>「MyLCI</a:t>
            </a:r>
            <a:r>
              <a:rPr lang="ja-JP" altLang="en-US" sz="1800" b="1" i="1" dirty="0">
                <a:solidFill>
                  <a:schemeClr val="accent1"/>
                </a:solidFill>
              </a:rPr>
              <a:t> 入力ガイド</a:t>
            </a:r>
            <a:r>
              <a:rPr lang="ja-JP" sz="1800" b="1" i="1" dirty="0">
                <a:solidFill>
                  <a:schemeClr val="accent1"/>
                </a:solidFill>
              </a:rPr>
              <a:t>」</a:t>
            </a:r>
            <a:r>
              <a:rPr lang="ja-JP" sz="1800" dirty="0">
                <a:solidFill>
                  <a:srgbClr val="55565A"/>
                </a:solidFill>
              </a:rPr>
              <a:t>を検索してください。</a:t>
            </a:r>
          </a:p>
        </p:txBody>
      </p:sp>
      <p:pic>
        <p:nvPicPr>
          <p:cNvPr id="7"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4">
            <a:alphaModFix amt="1000"/>
          </a:blip>
          <a:srcRect r="22250" b="12347"/>
          <a:stretch/>
        </p:blipFill>
        <p:spPr>
          <a:xfrm>
            <a:off x="6999111" y="1311075"/>
            <a:ext cx="5192890" cy="5546926"/>
          </a:xfrm>
          <a:prstGeom prst="rect">
            <a:avLst/>
          </a:prstGeom>
        </p:spPr>
      </p:pic>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申請書の提出</a:t>
            </a:r>
          </a:p>
        </p:txBody>
      </p:sp>
    </p:spTree>
    <p:extLst>
      <p:ext uri="{BB962C8B-B14F-4D97-AF65-F5344CB8AC3E}">
        <p14:creationId xmlns:p14="http://schemas.microsoft.com/office/powerpoint/2010/main" val="420923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441668" y="2222674"/>
            <a:ext cx="730369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rPr>
              <a:t>継続的なクラブ発展に向けて</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16</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923330"/>
          </a:xfrm>
          <a:prstGeom prst="rect">
            <a:avLst/>
          </a:prstGeom>
          <a:noFill/>
        </p:spPr>
        <p:txBody>
          <a:bodyPr wrap="square" rtlCol="0">
            <a:spAutoFit/>
          </a:bodyPr>
          <a:lstStyle/>
          <a:p>
            <a:pPr algn="ctr"/>
            <a:r>
              <a:rPr lang="ja-JP">
                <a:solidFill>
                  <a:schemeClr val="bg1"/>
                </a:solidFill>
                <a:latin typeface="Arial" charset="0"/>
                <a:ea typeface="Arial Hebrew Scholar" charset="-79"/>
                <a:cs typeface="Arial" charset="0"/>
              </a:rPr>
              <a:t>新クラブが結成されたら、その成功にとって重要なのは、継続的にクラブを発展させていくことです。</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次のステップ</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417482" y="237176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ja-JP" sz="1800" dirty="0">
                <a:solidFill>
                  <a:srgbClr val="55565A"/>
                </a:solidFill>
              </a:rPr>
              <a:t>ガイディング・ライオンがクラブ役員研修を設ける </a:t>
            </a:r>
          </a:p>
          <a:p>
            <a:endParaRPr lang="en-US" sz="1800" kern="0" dirty="0">
              <a:solidFill>
                <a:srgbClr val="55565A"/>
              </a:solidFill>
            </a:endParaRPr>
          </a:p>
          <a:p>
            <a:pPr marL="285750" indent="-285750">
              <a:buFont typeface="Arial" panose="020B0604020202020204" pitchFamily="34" charset="0"/>
              <a:buChar char="•"/>
            </a:pPr>
            <a:r>
              <a:rPr lang="ja-JP" sz="1800" dirty="0">
                <a:solidFill>
                  <a:srgbClr val="55565A"/>
                </a:solidFill>
              </a:rPr>
              <a:t>継続的にクラブのPRを行い、会員に他者を招請するよう奨励する</a:t>
            </a:r>
          </a:p>
          <a:p>
            <a:endParaRPr lang="en-US" sz="1800" kern="0" dirty="0">
              <a:solidFill>
                <a:srgbClr val="55565A"/>
              </a:solidFill>
            </a:endParaRPr>
          </a:p>
          <a:p>
            <a:pPr marL="285750" indent="-285750">
              <a:buFont typeface="Arial" panose="020B0604020202020204" pitchFamily="34" charset="0"/>
              <a:buChar char="•"/>
            </a:pPr>
            <a:r>
              <a:rPr lang="ja-JP" sz="1800" dirty="0">
                <a:solidFill>
                  <a:srgbClr val="55565A"/>
                </a:solidFill>
              </a:rPr>
              <a:t>勧誘行事からクラブへの招請まで、会員候補のフォローアップを行う</a:t>
            </a:r>
          </a:p>
          <a:p>
            <a:endParaRPr lang="en-US" sz="1800" kern="0" dirty="0">
              <a:solidFill>
                <a:srgbClr val="55565A"/>
              </a:solidFill>
            </a:endParaRPr>
          </a:p>
          <a:p>
            <a:pPr marL="285750" indent="-285750">
              <a:buFont typeface="Arial" panose="020B0604020202020204" pitchFamily="34" charset="0"/>
              <a:buChar char="•"/>
            </a:pPr>
            <a:r>
              <a:rPr lang="ja-JP" sz="1800" dirty="0">
                <a:solidFill>
                  <a:srgbClr val="55565A"/>
                </a:solidFill>
              </a:rPr>
              <a:t>地域で必要とされる奉仕分野について、継続的にアイディアを</a:t>
            </a:r>
            <a:r>
              <a:rPr lang="ja-JP" altLang="en-US" sz="1800" dirty="0">
                <a:solidFill>
                  <a:srgbClr val="55565A"/>
                </a:solidFill>
              </a:rPr>
              <a:t>提供する</a:t>
            </a:r>
            <a:endParaRPr lang="ja-JP" sz="1800" dirty="0">
              <a:solidFill>
                <a:srgbClr val="55565A"/>
              </a:solidFill>
            </a:endParaRP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ja-JP" sz="1800" dirty="0">
                <a:solidFill>
                  <a:srgbClr val="55565A"/>
                </a:solidFill>
              </a:rPr>
              <a:t>クラブがチャーターを受けるまで頻繁に会合を設ける</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945906" y="192478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00338D"/>
                </a:solidFill>
              </a:rPr>
              <a:t>結成会議後のフォローアップ</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3">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08576" y="7981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rPr>
              <a:t>継続的なクラブ発展に向けて</a:t>
            </a:r>
          </a:p>
        </p:txBody>
      </p:sp>
      <p:sp>
        <p:nvSpPr>
          <p:cNvPr id="5" name="Yellow Bar">
            <a:extLst>
              <a:ext uri="{FF2B5EF4-FFF2-40B4-BE49-F238E27FC236}">
                <a16:creationId xmlns:a16="http://schemas.microsoft.com/office/drawing/2014/main" id="{E51C4DA4-A142-A94A-BC66-DF4ADD1F27BE}"/>
              </a:ext>
            </a:extLst>
          </p:cNvPr>
          <p:cNvSpPr/>
          <p:nvPr/>
        </p:nvSpPr>
        <p:spPr>
          <a:xfrm>
            <a:off x="2945906" y="16252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808576" y="210826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b="1" dirty="0">
                <a:solidFill>
                  <a:srgbClr val="55565A"/>
                </a:solidFill>
              </a:rPr>
              <a:t>スポンサークラブによる支援</a:t>
            </a:r>
          </a:p>
          <a:p>
            <a:pPr marL="285750" indent="-285750">
              <a:buFontTx/>
              <a:buChar char="-"/>
            </a:pPr>
            <a:r>
              <a:rPr lang="ja-JP" sz="1800" dirty="0">
                <a:solidFill>
                  <a:srgbClr val="55565A"/>
                </a:solidFill>
              </a:rPr>
              <a:t>スポンサークラブは、必要に応じてクラブへの支援を続ける</a:t>
            </a:r>
          </a:p>
          <a:p>
            <a:pPr marL="285750" indent="-285750">
              <a:buFontTx/>
              <a:buChar char="-"/>
            </a:pPr>
            <a:r>
              <a:rPr lang="ja-JP" sz="1800" dirty="0">
                <a:solidFill>
                  <a:srgbClr val="55565A"/>
                </a:solidFill>
              </a:rPr>
              <a:t>スポンサークラブの役員は例会に出席し、活動を支援し、役員と話し合う</a:t>
            </a:r>
          </a:p>
          <a:p>
            <a:r>
              <a:rPr lang="ja-JP" sz="1800" b="1" dirty="0">
                <a:solidFill>
                  <a:srgbClr val="55565A"/>
                </a:solidFill>
              </a:rPr>
              <a:t>ガイディング・ライオンによる支援</a:t>
            </a:r>
          </a:p>
          <a:p>
            <a:pPr marL="285750" indent="-285750">
              <a:buFontTx/>
              <a:buChar char="-"/>
            </a:pPr>
            <a:r>
              <a:rPr lang="ja-JP" sz="1800" dirty="0">
                <a:solidFill>
                  <a:srgbClr val="55565A"/>
                </a:solidFill>
              </a:rPr>
              <a:t>ガイディング・ライオン</a:t>
            </a:r>
            <a:r>
              <a:rPr lang="ja-JP" altLang="en-US" sz="1800" dirty="0">
                <a:solidFill>
                  <a:srgbClr val="55565A"/>
                </a:solidFill>
              </a:rPr>
              <a:t>は一人必要</a:t>
            </a:r>
            <a:endParaRPr lang="ja-JP" sz="1800" dirty="0">
              <a:solidFill>
                <a:srgbClr val="55565A"/>
              </a:solidFill>
            </a:endParaRPr>
          </a:p>
          <a:p>
            <a:pPr marL="285750" indent="-285750">
              <a:buFontTx/>
              <a:buChar char="-"/>
            </a:pPr>
            <a:r>
              <a:rPr lang="ja-JP" sz="1800" dirty="0">
                <a:solidFill>
                  <a:srgbClr val="55565A"/>
                </a:solidFill>
              </a:rPr>
              <a:t>2年にわたってクラブを担当</a:t>
            </a:r>
          </a:p>
          <a:p>
            <a:pPr marL="285750" indent="-285750">
              <a:buFontTx/>
              <a:buChar char="-"/>
            </a:pPr>
            <a:r>
              <a:rPr lang="ja-JP" sz="1800" dirty="0">
                <a:solidFill>
                  <a:srgbClr val="55565A"/>
                </a:solidFill>
              </a:rPr>
              <a:t>クラブ役員の研修を実施</a:t>
            </a:r>
          </a:p>
          <a:p>
            <a:r>
              <a:rPr lang="ja-JP" sz="1800" b="1" dirty="0">
                <a:solidFill>
                  <a:srgbClr val="55565A"/>
                </a:solidFill>
              </a:rPr>
              <a:t>主導権の引き継ぎ</a:t>
            </a:r>
          </a:p>
          <a:p>
            <a:pPr marL="285750" indent="-285750">
              <a:buFontTx/>
              <a:buChar char="-"/>
            </a:pPr>
            <a:r>
              <a:rPr lang="ja-JP" sz="1800" dirty="0">
                <a:solidFill>
                  <a:srgbClr val="55565A"/>
                </a:solidFill>
              </a:rPr>
              <a:t>目標は健全で力強いクラブを作ること</a:t>
            </a:r>
          </a:p>
          <a:p>
            <a:pPr marL="285750" indent="-285750">
              <a:buFontTx/>
              <a:buChar char="-"/>
            </a:pPr>
            <a:r>
              <a:rPr lang="ja-JP" sz="1800" dirty="0">
                <a:solidFill>
                  <a:srgbClr val="55565A"/>
                </a:solidFill>
              </a:rPr>
              <a:t>新役員を支援してクラブを管理させる </a:t>
            </a:r>
          </a:p>
          <a:p>
            <a:pPr marL="285750" indent="-285750">
              <a:buFontTx/>
              <a:buChar char="-"/>
            </a:pPr>
            <a:r>
              <a:rPr lang="ja-JP" sz="1800" dirty="0">
                <a:solidFill>
                  <a:srgbClr val="55565A"/>
                </a:solidFill>
              </a:rPr>
              <a:t>クラブのスポンサーは支援者であり、クラブのあり方</a:t>
            </a:r>
            <a:r>
              <a:rPr lang="ja-JP" altLang="en-US" sz="1800" dirty="0">
                <a:solidFill>
                  <a:srgbClr val="55565A"/>
                </a:solidFill>
              </a:rPr>
              <a:t>の決定者</a:t>
            </a:r>
            <a:r>
              <a:rPr lang="ja-JP" sz="1800" dirty="0">
                <a:solidFill>
                  <a:srgbClr val="55565A"/>
                </a:solidFill>
              </a:rPr>
              <a:t>であってはならない</a:t>
            </a:r>
          </a:p>
          <a:p>
            <a:pPr marL="285750" indent="-285750">
              <a:buFontTx/>
              <a:buChar char="-"/>
            </a:pPr>
            <a:endParaRPr lang="en-US" sz="1800" kern="0" dirty="0">
              <a:solidFill>
                <a:srgbClr val="55565A"/>
              </a:solidFill>
            </a:endParaRPr>
          </a:p>
        </p:txBody>
      </p:sp>
      <p:sp>
        <p:nvSpPr>
          <p:cNvPr id="7"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クラブの発展</a:t>
            </a:r>
          </a:p>
        </p:txBody>
      </p:sp>
    </p:spTree>
    <p:extLst>
      <p:ext uri="{BB962C8B-B14F-4D97-AF65-F5344CB8AC3E}">
        <p14:creationId xmlns:p14="http://schemas.microsoft.com/office/powerpoint/2010/main" val="273034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3"/>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ja-JP" sz="4800" b="1" dirty="0">
                <a:solidFill>
                  <a:schemeClr val="bg1"/>
                </a:solidFill>
                <a:latin typeface="Helvetica Neue" charset="0"/>
                <a:ea typeface="Helvetica Neue" charset="0"/>
                <a:cs typeface="Helvetica Neue" charset="0"/>
              </a:rPr>
              <a:t>ありがとうございました</a:t>
            </a:r>
          </a:p>
          <a:p>
            <a:pPr>
              <a:lnSpc>
                <a:spcPct val="80000"/>
              </a:lnSpc>
              <a:spcAft>
                <a:spcPts val="600"/>
              </a:spcAft>
            </a:pPr>
            <a:r>
              <a:rPr lang="ja-JP" sz="2000" b="1" dirty="0">
                <a:solidFill>
                  <a:schemeClr val="bg1"/>
                </a:solidFill>
                <a:latin typeface="Helvetica Neue" charset="0"/>
                <a:ea typeface="Helvetica Neue" charset="0"/>
                <a:cs typeface="Helvetica Neue" charset="0"/>
              </a:rPr>
              <a:t>ご質問がありましたら、membership@lionsclubs .orgまで</a:t>
            </a:r>
            <a:endParaRPr lang="en-US" altLang="ja-JP" sz="2000" b="1" dirty="0">
              <a:solidFill>
                <a:schemeClr val="bg1"/>
              </a:solidFill>
              <a:latin typeface="Helvetica Neue" charset="0"/>
              <a:ea typeface="Helvetica Neue" charset="0"/>
              <a:cs typeface="Helvetica Neue" charset="0"/>
            </a:endParaRPr>
          </a:p>
          <a:p>
            <a:pPr>
              <a:lnSpc>
                <a:spcPct val="80000"/>
              </a:lnSpc>
              <a:spcAft>
                <a:spcPts val="600"/>
              </a:spcAft>
            </a:pPr>
            <a:r>
              <a:rPr lang="ja-JP" sz="2000" b="1" dirty="0">
                <a:solidFill>
                  <a:schemeClr val="bg1"/>
                </a:solidFill>
                <a:latin typeface="Helvetica Neue" charset="0"/>
                <a:ea typeface="Helvetica Neue" charset="0"/>
                <a:cs typeface="Helvetica Neue" charset="0"/>
              </a:rPr>
              <a:t>お問い合わせください。</a:t>
            </a:r>
          </a:p>
        </p:txBody>
      </p:sp>
      <p:sp>
        <p:nvSpPr>
          <p:cNvPr id="6" name="Gold Bar"/>
          <p:cNvSpPr/>
          <p:nvPr/>
        </p:nvSpPr>
        <p:spPr>
          <a:xfrm>
            <a:off x="5379111" y="310824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796862" y="6231449"/>
            <a:ext cx="3399810" cy="338554"/>
          </a:xfrm>
          <a:prstGeom prst="rect">
            <a:avLst/>
          </a:prstGeom>
          <a:noFill/>
        </p:spPr>
        <p:txBody>
          <a:bodyPr wrap="square" rtlCol="0">
            <a:spAutoFit/>
          </a:bodyPr>
          <a:lstStyle/>
          <a:p>
            <a:pPr algn="ctr"/>
            <a:r>
              <a:rPr lang="ja-JP"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sp>
        <p:nvSpPr>
          <p:cNvPr id="9" name="Copyright">
            <a:extLst>
              <a:ext uri="{FF2B5EF4-FFF2-40B4-BE49-F238E27FC236}">
                <a16:creationId xmlns:a16="http://schemas.microsoft.com/office/drawing/2014/main" id="{C810466F-40ED-4329-BE5E-367D72B22A2E}"/>
              </a:ext>
            </a:extLst>
          </p:cNvPr>
          <p:cNvSpPr txBox="1"/>
          <p:nvPr/>
        </p:nvSpPr>
        <p:spPr>
          <a:xfrm>
            <a:off x="7995329" y="6231449"/>
            <a:ext cx="339981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Updated </a:t>
            </a:r>
            <a:r>
              <a:rPr lang="en-US" sz="1600" b="1">
                <a:solidFill>
                  <a:schemeClr val="bg1"/>
                </a:solidFill>
              </a:rPr>
              <a:t>10/2021 JA</a:t>
            </a:r>
            <a:endParaRPr lang="en-US" sz="1600" b="1"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400" dirty="0">
                <a:solidFill>
                  <a:schemeClr val="bg1"/>
                </a:solidFill>
              </a:rPr>
              <a:t>結成会議は説明会の後で行われ、クラブ会員が役員を選出し、クラブ名を決定し、初回の奉仕事業を計画する場となります。  </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3">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4200" dirty="0">
                <a:solidFill>
                  <a:schemeClr val="bg1"/>
                </a:solidFill>
              </a:rPr>
              <a:t>クラブ結成会議</a:t>
            </a:r>
          </a:p>
        </p:txBody>
      </p:sp>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3">
            <a:alphaModFix amt="1000"/>
          </a:blip>
          <a:srcRect r="22250" b="12347"/>
          <a:stretch/>
        </p:blipFill>
        <p:spPr>
          <a:xfrm>
            <a:off x="6858475" y="603778"/>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会議</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25661" y="1406115"/>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SzPct val="120000"/>
                <a:buFont typeface="Arial" panose="020B0604020202020204" pitchFamily="34" charset="0"/>
                <a:buChar char="•"/>
              </a:pPr>
              <a:r>
                <a:rPr lang="ja-JP" sz="2400">
                  <a:solidFill>
                    <a:srgbClr val="55565A"/>
                  </a:solidFill>
                  <a:latin typeface="Arial" charset="0"/>
                  <a:ea typeface="Arial" charset="0"/>
                  <a:cs typeface="Arial" charset="0"/>
                </a:rPr>
                <a:t>説明会での要点を確認</a:t>
              </a:r>
            </a:p>
            <a:p>
              <a:pPr marL="342900" indent="-342900">
                <a:buSzPct val="120000"/>
                <a:buFont typeface="Arial" panose="020B0604020202020204" pitchFamily="34" charset="0"/>
                <a:buChar char="•"/>
              </a:pPr>
              <a:r>
                <a:rPr lang="ja-JP" sz="2400">
                  <a:solidFill>
                    <a:srgbClr val="55565A"/>
                  </a:solidFill>
                  <a:latin typeface="Arial" charset="0"/>
                  <a:ea typeface="Arial" charset="0"/>
                  <a:cs typeface="Arial" charset="0"/>
                </a:rPr>
                <a:t>奉仕事業を特定</a:t>
              </a:r>
            </a:p>
            <a:p>
              <a:pPr marL="342900" indent="-342900">
                <a:buSzPct val="120000"/>
                <a:buFont typeface="Arial" panose="020B0604020202020204" pitchFamily="34" charset="0"/>
                <a:buChar char="•"/>
              </a:pPr>
              <a:r>
                <a:rPr lang="ja-JP" sz="2400">
                  <a:solidFill>
                    <a:srgbClr val="55565A"/>
                  </a:solidFill>
                  <a:latin typeface="Arial" charset="0"/>
                  <a:ea typeface="Arial" charset="0"/>
                  <a:cs typeface="Arial" charset="0"/>
                </a:rPr>
                <a:t>クラブ役員を選出</a:t>
              </a:r>
            </a:p>
            <a:p>
              <a:pPr marL="342900" indent="-342900">
                <a:buSzPct val="120000"/>
                <a:buFont typeface="Arial" panose="020B0604020202020204" pitchFamily="34" charset="0"/>
                <a:buChar char="•"/>
              </a:pPr>
              <a:r>
                <a:rPr lang="ja-JP" sz="2400">
                  <a:solidFill>
                    <a:srgbClr val="55565A"/>
                  </a:solidFill>
                  <a:latin typeface="Arial" charset="0"/>
                  <a:ea typeface="Arial" charset="0"/>
                  <a:cs typeface="Arial" charset="0"/>
                </a:rPr>
                <a:t>クラブ名を決定</a:t>
              </a:r>
            </a:p>
            <a:p>
              <a:pPr marL="342900" indent="-342900">
                <a:buSzPct val="120000"/>
                <a:buFont typeface="Arial" panose="020B0604020202020204" pitchFamily="34" charset="0"/>
                <a:buChar char="•"/>
              </a:pPr>
              <a:r>
                <a:rPr lang="ja-JP" sz="2400">
                  <a:solidFill>
                    <a:srgbClr val="55565A"/>
                  </a:solidFill>
                  <a:latin typeface="Arial" charset="0"/>
                  <a:ea typeface="Arial" charset="0"/>
                  <a:cs typeface="Arial" charset="0"/>
                </a:rPr>
                <a:t>新クラブチャーター申請書を提出</a:t>
              </a:r>
            </a:p>
            <a:p>
              <a:pPr marL="342900" indent="-342900">
                <a:buSzPct val="120000"/>
                <a:buFont typeface="Arial" panose="020B0604020202020204" pitchFamily="34" charset="0"/>
                <a:buChar char="•"/>
              </a:pPr>
              <a:r>
                <a:rPr lang="ja-JP" sz="2400">
                  <a:solidFill>
                    <a:srgbClr val="55565A"/>
                  </a:solidFill>
                  <a:latin typeface="Arial" charset="0"/>
                  <a:ea typeface="Arial" charset="0"/>
                  <a:cs typeface="Arial" charset="0"/>
                </a:rPr>
                <a:t>会費制度について検討</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4800" b="1" dirty="0">
                  <a:solidFill>
                    <a:srgbClr val="00338D"/>
                  </a:solidFill>
                  <a:latin typeface="Arial" charset="0"/>
                  <a:ea typeface="Arial" charset="0"/>
                  <a:cs typeface="Arial" charset="0"/>
                </a:rPr>
                <a:t>会議のヒント</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4"/>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5"/>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1" y="0"/>
            <a:ext cx="1961804"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4C8344C-36A9-3F47-BAFA-0F7F5381B063}"/>
              </a:ext>
            </a:extLst>
          </p:cNvPr>
          <p:cNvSpPr txBox="1">
            <a:spLocks/>
          </p:cNvSpPr>
          <p:nvPr/>
        </p:nvSpPr>
        <p:spPr>
          <a:xfrm>
            <a:off x="3196887" y="115517"/>
            <a:ext cx="7227273"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4200" u="sng">
                <a:solidFill>
                  <a:srgbClr val="00338D"/>
                </a:solidFill>
              </a:rPr>
              <a:t>奉仕事業の選定</a:t>
            </a:r>
          </a:p>
        </p:txBody>
      </p:sp>
      <p:sp>
        <p:nvSpPr>
          <p:cNvPr id="4" name="TextBox 3"/>
          <p:cNvSpPr txBox="1"/>
          <p:nvPr/>
        </p:nvSpPr>
        <p:spPr>
          <a:xfrm>
            <a:off x="2967643" y="975357"/>
            <a:ext cx="7780713" cy="1200329"/>
          </a:xfrm>
          <a:prstGeom prst="rect">
            <a:avLst/>
          </a:prstGeom>
          <a:noFill/>
        </p:spPr>
        <p:txBody>
          <a:bodyPr wrap="square" rtlCol="0">
            <a:spAutoFit/>
          </a:bodyPr>
          <a:lstStyle/>
          <a:p>
            <a:r>
              <a:rPr lang="ja-JP" sz="2400" dirty="0"/>
              <a:t>奉仕事業の選定は、新クラブにとって重要な焦点の一つ</a:t>
            </a:r>
            <a:r>
              <a:rPr lang="ja-JP" altLang="en-US" sz="2400" dirty="0"/>
              <a:t>です</a:t>
            </a:r>
            <a:r>
              <a:rPr lang="ja-JP" sz="2400" dirty="0"/>
              <a:t>。奉仕事業</a:t>
            </a:r>
            <a:r>
              <a:rPr lang="ja-JP" altLang="en-US" sz="2400" dirty="0"/>
              <a:t>の</a:t>
            </a:r>
            <a:r>
              <a:rPr lang="ja-JP" sz="2400" dirty="0"/>
              <a:t>選定</a:t>
            </a:r>
            <a:r>
              <a:rPr lang="ja-JP" altLang="en-US" sz="2400" dirty="0"/>
              <a:t>に当たっては、以下を心がけるようにします。</a:t>
            </a:r>
            <a:endParaRPr lang="ja-JP" sz="2400" dirty="0"/>
          </a:p>
        </p:txBody>
      </p:sp>
      <p:sp>
        <p:nvSpPr>
          <p:cNvPr id="5" name="TextBox 4"/>
          <p:cNvSpPr txBox="1"/>
          <p:nvPr/>
        </p:nvSpPr>
        <p:spPr>
          <a:xfrm>
            <a:off x="3133898" y="2144684"/>
            <a:ext cx="7223760" cy="3970318"/>
          </a:xfrm>
          <a:prstGeom prst="rect">
            <a:avLst/>
          </a:prstGeom>
          <a:noFill/>
        </p:spPr>
        <p:txBody>
          <a:bodyPr wrap="square" rtlCol="0">
            <a:spAutoFit/>
          </a:bodyPr>
          <a:lstStyle/>
          <a:p>
            <a:pPr marL="285750" indent="-285750">
              <a:buFont typeface="Arial" panose="020B0604020202020204" pitchFamily="34" charset="0"/>
              <a:buChar char="•"/>
            </a:pPr>
            <a:r>
              <a:rPr lang="ja-JP" dirty="0">
                <a:solidFill>
                  <a:srgbClr val="00338D"/>
                </a:solidFill>
              </a:rPr>
              <a:t>地域社会のニーズに沿った事業を選ぶ</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ja-JP" dirty="0">
                <a:solidFill>
                  <a:srgbClr val="00338D"/>
                </a:solidFill>
              </a:rPr>
              <a:t>地域組織と提携して地域社会のニーズを満たす手助けをする</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ja-JP" dirty="0">
                <a:solidFill>
                  <a:srgbClr val="00338D"/>
                </a:solidFill>
              </a:rPr>
              <a:t>継続的な事業の一つとして、ライオンズクラブ国際協会のグローバル重点分野のいずれかを選ぶ</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ja-JP" dirty="0">
                <a:solidFill>
                  <a:srgbClr val="00338D"/>
                </a:solidFill>
              </a:rPr>
              <a:t>地元の報道機関を通して地域社会にクラブの奉仕事業をPRする</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ja-JP" dirty="0">
                <a:solidFill>
                  <a:srgbClr val="00338D"/>
                </a:solidFill>
              </a:rPr>
              <a:t>枠にとらわれず、独創的に考える</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ja-JP" dirty="0">
                <a:solidFill>
                  <a:srgbClr val="00338D"/>
                </a:solidFill>
              </a:rPr>
              <a:t>事業を家族で参加できるものにする</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ja-JP" dirty="0">
                <a:solidFill>
                  <a:srgbClr val="00338D"/>
                </a:solidFill>
              </a:rPr>
              <a:t>地域の他のレオクラブやライオンズクラブと提携する </a:t>
            </a:r>
          </a:p>
        </p:txBody>
      </p:sp>
      <p:sp>
        <p:nvSpPr>
          <p:cNvPr id="6" name="Headline">
            <a:extLst>
              <a:ext uri="{FF2B5EF4-FFF2-40B4-BE49-F238E27FC236}">
                <a16:creationId xmlns:a16="http://schemas.microsoft.com/office/drawing/2014/main" id="{884D2F3C-77C4-0842-BD09-61B2F6C68A95}"/>
              </a:ext>
            </a:extLst>
          </p:cNvPr>
          <p:cNvSpPr txBox="1">
            <a:spLocks/>
          </p:cNvSpPr>
          <p:nvPr/>
        </p:nvSpPr>
        <p:spPr>
          <a:xfrm>
            <a:off x="203753" y="27528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dirty="0">
                <a:solidFill>
                  <a:srgbClr val="EBB700"/>
                </a:solidFill>
              </a:rPr>
              <a:t>奉仕事業</a:t>
            </a:r>
          </a:p>
        </p:txBody>
      </p:sp>
      <p:pic>
        <p:nvPicPr>
          <p:cNvPr id="7"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3">
            <a:alphaModFix amt="1000"/>
          </a:blip>
          <a:srcRect r="22250" b="12347"/>
          <a:stretch/>
        </p:blipFill>
        <p:spPr>
          <a:xfrm>
            <a:off x="6794655" y="1192834"/>
            <a:ext cx="5192890" cy="5546926"/>
          </a:xfrm>
          <a:prstGeom prst="rect">
            <a:avLst/>
          </a:prstGeom>
        </p:spPr>
      </p:pic>
    </p:spTree>
    <p:extLst>
      <p:ext uri="{BB962C8B-B14F-4D97-AF65-F5344CB8AC3E}">
        <p14:creationId xmlns:p14="http://schemas.microsoft.com/office/powerpoint/2010/main" val="1320216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1796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rPr>
              <a:t>クラブ役員を選出</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923330"/>
          </a:xfrm>
          <a:prstGeom prst="rect">
            <a:avLst/>
          </a:prstGeom>
          <a:noFill/>
        </p:spPr>
        <p:txBody>
          <a:bodyPr wrap="square" rtlCol="0">
            <a:spAutoFit/>
          </a:bodyPr>
          <a:lstStyle/>
          <a:p>
            <a:pPr algn="ctr"/>
            <a:r>
              <a:rPr lang="ja-JP" dirty="0">
                <a:solidFill>
                  <a:schemeClr val="bg1"/>
                </a:solidFill>
                <a:latin typeface="Arial" charset="0"/>
                <a:ea typeface="Arial Hebrew Scholar" charset="-79"/>
                <a:cs typeface="Arial" charset="0"/>
              </a:rPr>
              <a:t>指導力を養う機会が得られることは、国際協会に加わることの重要なメリットの一つです。新クラブ、会長、幹事、会計、会員委員長は、新クラブチャーター申請書を提出する前に選出されている</a:t>
            </a:r>
            <a:r>
              <a:rPr lang="ja-JP" altLang="en-US" dirty="0">
                <a:solidFill>
                  <a:schemeClr val="bg1"/>
                </a:solidFill>
                <a:latin typeface="Arial" charset="0"/>
                <a:ea typeface="Arial Hebrew Scholar" charset="-79"/>
                <a:cs typeface="Arial" charset="0"/>
              </a:rPr>
              <a:t>べきです</a:t>
            </a:r>
            <a:r>
              <a:rPr lang="ja-JP" dirty="0">
                <a:solidFill>
                  <a:schemeClr val="bg1"/>
                </a:solidFill>
                <a:latin typeface="Arial" charset="0"/>
                <a:ea typeface="Arial Hebrew Scholar" charset="-79"/>
                <a:cs typeface="Arial" charset="0"/>
              </a:rPr>
              <a:t>。</a:t>
            </a:r>
          </a:p>
        </p:txBody>
      </p:sp>
    </p:spTree>
    <p:extLst>
      <p:ext uri="{BB962C8B-B14F-4D97-AF65-F5344CB8AC3E}">
        <p14:creationId xmlns:p14="http://schemas.microsoft.com/office/powerpoint/2010/main" val="375563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831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ja-JP" sz="1800" dirty="0">
                <a:solidFill>
                  <a:srgbClr val="55565A"/>
                </a:solidFill>
              </a:rPr>
              <a:t>新クラブは、会長、幹事、会計、会員委員長を選出すべきです。</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ja-JP" sz="1800" dirty="0">
                <a:solidFill>
                  <a:srgbClr val="55565A"/>
                </a:solidFill>
              </a:rPr>
              <a:t>初回の結成会議では、クラブ役員の職務説明書を全会員に配布します。</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ja-JP" sz="1800" dirty="0">
                <a:solidFill>
                  <a:srgbClr val="55565A"/>
                </a:solidFill>
              </a:rPr>
              <a:t>クラブ役員の選出は3回目の結成会議までに行います。</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ja-JP" sz="1800" dirty="0">
                <a:solidFill>
                  <a:srgbClr val="55565A"/>
                </a:solidFill>
              </a:rPr>
              <a:t>地区チーム、ガイディング・ライオン、スポンサークラブの役員は、新クラブがクラブ役員を選出するプロセスを支援すべきです。</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ja-JP" sz="1800" dirty="0">
                <a:solidFill>
                  <a:srgbClr val="55565A"/>
                </a:solidFill>
              </a:rPr>
              <a:t>新クラブの役員が選出されたら、ガイディング・ライオンが彼らに研修を受けさせます。</a:t>
            </a:r>
          </a:p>
          <a:p>
            <a:endParaRPr lang="en-US" sz="1200" dirty="0"/>
          </a:p>
          <a:p>
            <a:endParaRPr lang="en-US" sz="1200" kern="0" dirty="0">
              <a:solidFill>
                <a:srgbClr val="55565A"/>
              </a:solidFill>
            </a:endParaRPr>
          </a:p>
          <a:p>
            <a:pPr marL="285750" indent="-285750">
              <a:buFont typeface="Arial" panose="020B0604020202020204" pitchFamily="34" charset="0"/>
              <a:buChar char="•"/>
            </a:pPr>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400">
                <a:solidFill>
                  <a:srgbClr val="00338D"/>
                </a:solidFill>
              </a:rPr>
              <a:t>新クラブの役員を選出</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64680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dirty="0">
                <a:solidFill>
                  <a:srgbClr val="EBB700"/>
                </a:solidFill>
              </a:rPr>
              <a:t>新クラブの役員</a:t>
            </a:r>
          </a:p>
        </p:txBody>
      </p:sp>
    </p:spTree>
    <p:extLst>
      <p:ext uri="{BB962C8B-B14F-4D97-AF65-F5344CB8AC3E}">
        <p14:creationId xmlns:p14="http://schemas.microsoft.com/office/powerpoint/2010/main" val="221112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008866" y="2222674"/>
            <a:ext cx="8169301" cy="68316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dirty="0">
                <a:solidFill>
                  <a:schemeClr val="bg1"/>
                </a:solidFill>
              </a:rPr>
              <a:t>チャーター</a:t>
            </a:r>
            <a:r>
              <a:rPr lang="ja-JP" dirty="0">
                <a:solidFill>
                  <a:schemeClr val="bg1"/>
                </a:solidFill>
              </a:rPr>
              <a:t>申請プロセス</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477328"/>
          </a:xfrm>
          <a:prstGeom prst="rect">
            <a:avLst/>
          </a:prstGeom>
          <a:noFill/>
        </p:spPr>
        <p:txBody>
          <a:bodyPr wrap="square" rtlCol="0">
            <a:spAutoFit/>
          </a:bodyPr>
          <a:lstStyle/>
          <a:p>
            <a:pPr algn="ctr"/>
            <a:r>
              <a:rPr lang="ja-JP" dirty="0">
                <a:solidFill>
                  <a:schemeClr val="bg1"/>
                </a:solidFill>
                <a:latin typeface="Arial" charset="0"/>
                <a:ea typeface="Arial Hebrew Scholar" charset="-79"/>
                <a:cs typeface="Arial" charset="0"/>
              </a:rPr>
              <a:t>役員が選出され、クラブに20人の会員がそろったら、新クラブチャーター申請書を提出する時です。</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申請書の提出</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026392" y="2338661"/>
            <a:ext cx="4819886"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ja-JP" sz="1500" dirty="0"/>
              <a:t>新クラブまたはクラブ支部の名前には、そのクラブが存在する地方自治体またはこれと同等の政府行政区分の名を使わなければならない。</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ja-JP" sz="1500" dirty="0"/>
              <a:t>キャンパスクラブについては、大学の名称を「地方自治体」として見なすことができる。</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ja-JP" sz="1500" dirty="0"/>
              <a:t>同じ地方自治体に複数のクラブが存在する場合に用いる「区別するための名称」は、他のクラブとは別にはっきりと識別できるような名前であれば何を使ってもよい。「区別するための名称」は、「地方自治体」名の後に付ける。</a:t>
            </a:r>
            <a:r>
              <a:rPr lang="ja-JP" sz="1500" i="1" dirty="0"/>
              <a:t>例：Oakbrook Sight ライオンズクラブ</a:t>
            </a:r>
          </a:p>
          <a:p>
            <a:pPr marL="285750" indent="-285750">
              <a:buFont typeface="Arial" panose="020B0604020202020204" pitchFamily="34" charset="0"/>
              <a:buChar char="•"/>
            </a:pPr>
            <a:endParaRPr lang="en-US" sz="1500" i="1" kern="0" dirty="0"/>
          </a:p>
          <a:p>
            <a:endParaRPr lang="en-US" sz="1500" kern="0" dirty="0"/>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689956"/>
            <a:ext cx="8373905" cy="830732"/>
          </a:xfrm>
          <a:prstGeom prst="rect">
            <a:avLst/>
          </a:prstGeom>
        </p:spPr>
        <p:txBody>
          <a:bodyPr>
            <a:normAutofit fontScale="925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rPr>
              <a:t>新クラブチャーター申請書の提出： </a:t>
            </a:r>
          </a:p>
          <a:p>
            <a:r>
              <a:rPr lang="ja-JP" sz="3200">
                <a:solidFill>
                  <a:srgbClr val="00338D"/>
                </a:solidFill>
              </a:rPr>
              <a:t>クラブ名を決定 </a:t>
            </a:r>
          </a:p>
        </p:txBody>
      </p:sp>
      <p:sp>
        <p:nvSpPr>
          <p:cNvPr id="13" name="Body Copy">
            <a:extLst>
              <a:ext uri="{FF2B5EF4-FFF2-40B4-BE49-F238E27FC236}">
                <a16:creationId xmlns:a16="http://schemas.microsoft.com/office/drawing/2014/main" id="{90080B9E-C426-BF41-B08F-C2859FA9C036}"/>
              </a:ext>
            </a:extLst>
          </p:cNvPr>
          <p:cNvSpPr txBox="1">
            <a:spLocks/>
          </p:cNvSpPr>
          <p:nvPr/>
        </p:nvSpPr>
        <p:spPr>
          <a:xfrm>
            <a:off x="7177489" y="2368154"/>
            <a:ext cx="4638125"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ja-JP" sz="1500" dirty="0"/>
              <a:t>「ホスト・クラブ」という言葉は、その地方自治体の親クラブとしてのタイトルである。</a:t>
            </a:r>
          </a:p>
          <a:p>
            <a:endParaRPr lang="en-US" sz="1500" kern="0" dirty="0"/>
          </a:p>
          <a:p>
            <a:pPr marL="285750" indent="-285750">
              <a:buFont typeface="Arial" panose="020B0604020202020204" pitchFamily="34" charset="0"/>
              <a:buChar char="•"/>
            </a:pPr>
            <a:r>
              <a:rPr lang="ja-JP" sz="1500" dirty="0"/>
              <a:t>ライオンズクラブの名称には、現存者の名前を使ってはならない。</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ja-JP" sz="1500" dirty="0"/>
              <a:t>いかなるライオンズクラブも、その名称に「International</a:t>
            </a:r>
            <a:r>
              <a:rPr lang="ja-JP" altLang="en-US" sz="1500" dirty="0"/>
              <a:t>（</a:t>
            </a:r>
            <a:r>
              <a:rPr lang="ja-JP" sz="1500" dirty="0"/>
              <a:t>国際</a:t>
            </a:r>
            <a:r>
              <a:rPr lang="ja-JP" altLang="en-US" sz="1500" dirty="0"/>
              <a:t>）</a:t>
            </a:r>
            <a:r>
              <a:rPr lang="ja-JP" sz="1500" dirty="0"/>
              <a:t>」を付け加えることはできない。</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ja-JP" sz="1500" dirty="0"/>
              <a:t>企業名を含める場合には、クラブ名の承認に先立ち、企業名の使用を認可する文書が当該企業から提出されなければならない。</a:t>
            </a:r>
          </a:p>
        </p:txBody>
      </p:sp>
      <p:sp>
        <p:nvSpPr>
          <p:cNvPr id="2" name="TextBox 1"/>
          <p:cNvSpPr txBox="1"/>
          <p:nvPr/>
        </p:nvSpPr>
        <p:spPr>
          <a:xfrm>
            <a:off x="2386126" y="1881424"/>
            <a:ext cx="8424617" cy="646331"/>
          </a:xfrm>
          <a:prstGeom prst="rect">
            <a:avLst/>
          </a:prstGeom>
          <a:noFill/>
        </p:spPr>
        <p:txBody>
          <a:bodyPr wrap="square" rtlCol="0">
            <a:spAutoFit/>
          </a:bodyPr>
          <a:lstStyle/>
          <a:p>
            <a:r>
              <a:rPr lang="ja-JP" b="1" dirty="0">
                <a:solidFill>
                  <a:srgbClr val="55565A"/>
                </a:solidFill>
              </a:rPr>
              <a:t>申請プロセスの最初の</a:t>
            </a:r>
            <a:r>
              <a:rPr lang="ja-JP" altLang="en-US" b="1" dirty="0">
                <a:solidFill>
                  <a:srgbClr val="55565A"/>
                </a:solidFill>
              </a:rPr>
              <a:t>手順</a:t>
            </a:r>
            <a:r>
              <a:rPr lang="ja-JP" b="1" dirty="0">
                <a:solidFill>
                  <a:srgbClr val="55565A"/>
                </a:solidFill>
              </a:rPr>
              <a:t>は、クラブ名を決めることです。次のガイドラインは、クラブ名を決める際に役立ちます。</a:t>
            </a:r>
          </a:p>
        </p:txBody>
      </p:sp>
    </p:spTree>
    <p:extLst>
      <p:ext uri="{BB962C8B-B14F-4D97-AF65-F5344CB8AC3E}">
        <p14:creationId xmlns:p14="http://schemas.microsoft.com/office/powerpoint/2010/main" val="374145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申請書の提出</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417482" y="1484168"/>
            <a:ext cx="8875358" cy="78132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sz="1800" dirty="0">
                <a:solidFill>
                  <a:srgbClr val="55565A"/>
                </a:solidFill>
              </a:rPr>
              <a:t>下表には、新クラブのチャーター申請プロセスを手がけられる地区レベルとクラブレベルの役員が詳しくまとめられています。</a:t>
            </a:r>
            <a:endParaRPr lang="ja-JP" sz="180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1677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62595" y="670716"/>
            <a:ext cx="8373905" cy="533400"/>
          </a:xfrm>
          <a:prstGeom prst="rect">
            <a:avLst/>
          </a:prstGeom>
        </p:spPr>
        <p:txBody>
          <a:bodyPr>
            <a:normAutofit fontScale="700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00338D"/>
                </a:solidFill>
              </a:rPr>
              <a:t>新クラブチャーター申請書の提出：地区レベルのプロセス</a:t>
            </a:r>
          </a:p>
        </p:txBody>
      </p:sp>
      <p:graphicFrame>
        <p:nvGraphicFramePr>
          <p:cNvPr id="2" name="Table 1"/>
          <p:cNvGraphicFramePr>
            <a:graphicFrameLocks noGrp="1"/>
          </p:cNvGraphicFramePr>
          <p:nvPr>
            <p:extLst>
              <p:ext uri="{D42A27DB-BD31-4B8C-83A1-F6EECF244321}">
                <p14:modId xmlns:p14="http://schemas.microsoft.com/office/powerpoint/2010/main" val="4177139828"/>
              </p:ext>
            </p:extLst>
          </p:nvPr>
        </p:nvGraphicFramePr>
        <p:xfrm>
          <a:off x="2483984" y="2275156"/>
          <a:ext cx="8875360" cy="4246880"/>
        </p:xfrm>
        <a:graphic>
          <a:graphicData uri="http://schemas.openxmlformats.org/drawingml/2006/table">
            <a:tbl>
              <a:tblPr firstRow="1" bandRow="1">
                <a:tableStyleId>{5C22544A-7EE6-4342-B048-85BDC9FD1C3A}</a:tableStyleId>
              </a:tblPr>
              <a:tblGrid>
                <a:gridCol w="1775072">
                  <a:extLst>
                    <a:ext uri="{9D8B030D-6E8A-4147-A177-3AD203B41FA5}">
                      <a16:colId xmlns:a16="http://schemas.microsoft.com/office/drawing/2014/main" val="20000"/>
                    </a:ext>
                  </a:extLst>
                </a:gridCol>
                <a:gridCol w="1775072">
                  <a:extLst>
                    <a:ext uri="{9D8B030D-6E8A-4147-A177-3AD203B41FA5}">
                      <a16:colId xmlns:a16="http://schemas.microsoft.com/office/drawing/2014/main" val="20001"/>
                    </a:ext>
                  </a:extLst>
                </a:gridCol>
                <a:gridCol w="1775072">
                  <a:extLst>
                    <a:ext uri="{9D8B030D-6E8A-4147-A177-3AD203B41FA5}">
                      <a16:colId xmlns:a16="http://schemas.microsoft.com/office/drawing/2014/main" val="20002"/>
                    </a:ext>
                  </a:extLst>
                </a:gridCol>
                <a:gridCol w="1775072">
                  <a:extLst>
                    <a:ext uri="{9D8B030D-6E8A-4147-A177-3AD203B41FA5}">
                      <a16:colId xmlns:a16="http://schemas.microsoft.com/office/drawing/2014/main" val="20003"/>
                    </a:ext>
                  </a:extLst>
                </a:gridCol>
                <a:gridCol w="1775072">
                  <a:extLst>
                    <a:ext uri="{9D8B030D-6E8A-4147-A177-3AD203B41FA5}">
                      <a16:colId xmlns:a16="http://schemas.microsoft.com/office/drawing/2014/main" val="20004"/>
                    </a:ext>
                  </a:extLst>
                </a:gridCol>
              </a:tblGrid>
              <a:tr h="370840">
                <a:tc>
                  <a:txBody>
                    <a:bodyPr/>
                    <a:lstStyle/>
                    <a:p>
                      <a:r>
                        <a:rPr lang="ja-JP"/>
                        <a:t>申請書の入力</a:t>
                      </a:r>
                    </a:p>
                  </a:txBody>
                  <a:tcPr/>
                </a:tc>
                <a:tc>
                  <a:txBody>
                    <a:bodyPr/>
                    <a:lstStyle/>
                    <a:p>
                      <a:r>
                        <a:rPr lang="ja-JP" dirty="0"/>
                        <a:t>チャーターメンバーの入力</a:t>
                      </a:r>
                    </a:p>
                  </a:txBody>
                  <a:tcPr/>
                </a:tc>
                <a:tc>
                  <a:txBody>
                    <a:bodyPr/>
                    <a:lstStyle/>
                    <a:p>
                      <a:r>
                        <a:rPr lang="ja-JP"/>
                        <a:t>ガイディング・ライオンの入力</a:t>
                      </a:r>
                    </a:p>
                  </a:txBody>
                  <a:tcPr/>
                </a:tc>
                <a:tc>
                  <a:txBody>
                    <a:bodyPr/>
                    <a:lstStyle/>
                    <a:p>
                      <a:r>
                        <a:rPr lang="ja-JP"/>
                        <a:t>申請の承認</a:t>
                      </a:r>
                      <a:r>
                        <a:rPr lang="ja-JP" baseline="0"/>
                        <a:t> </a:t>
                      </a:r>
                    </a:p>
                  </a:txBody>
                  <a:tcPr/>
                </a:tc>
                <a:tc>
                  <a:txBody>
                    <a:bodyPr/>
                    <a:lstStyle/>
                    <a:p>
                      <a:r>
                        <a:rPr lang="ja-JP" dirty="0"/>
                        <a:t>クラブの</a:t>
                      </a:r>
                      <a:br>
                        <a:rPr lang="en-US" altLang="ja-JP" dirty="0"/>
                      </a:br>
                      <a:r>
                        <a:rPr lang="ja-JP" dirty="0"/>
                        <a:t>支払い</a:t>
                      </a:r>
                    </a:p>
                  </a:txBody>
                  <a:tcPr/>
                </a:tc>
                <a:extLst>
                  <a:ext uri="{0D108BD9-81ED-4DB2-BD59-A6C34878D82A}">
                    <a16:rowId xmlns:a16="http://schemas.microsoft.com/office/drawing/2014/main" val="10000"/>
                  </a:ext>
                </a:extLst>
              </a:tr>
              <a:tr h="370840">
                <a:tc>
                  <a:txBody>
                    <a:bodyPr/>
                    <a:lstStyle/>
                    <a:p>
                      <a:r>
                        <a:rPr lang="ja-JP" sz="1400"/>
                        <a:t>地区ガバナー</a:t>
                      </a:r>
                    </a:p>
                  </a:txBody>
                  <a:tcPr/>
                </a:tc>
                <a:tc>
                  <a:txBody>
                    <a:bodyPr/>
                    <a:lstStyle/>
                    <a:p>
                      <a:r>
                        <a:rPr lang="ja-JP" sz="1400"/>
                        <a:t>地区ガバナー</a:t>
                      </a:r>
                    </a:p>
                  </a:txBody>
                  <a:tcPr/>
                </a:tc>
                <a:tc>
                  <a:txBody>
                    <a:bodyPr/>
                    <a:lstStyle/>
                    <a:p>
                      <a:r>
                        <a:rPr lang="ja-JP" sz="1400"/>
                        <a:t>地区ガバナー</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400"/>
                        <a:t>地区ガバナー</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400"/>
                        <a:t>地区ガバナー</a:t>
                      </a:r>
                    </a:p>
                    <a:p>
                      <a:endParaRPr lang="en-US" sz="1400" dirty="0"/>
                    </a:p>
                  </a:txBody>
                  <a:tcPr/>
                </a:tc>
                <a:extLst>
                  <a:ext uri="{0D108BD9-81ED-4DB2-BD59-A6C34878D82A}">
                    <a16:rowId xmlns:a16="http://schemas.microsoft.com/office/drawing/2014/main" val="10001"/>
                  </a:ext>
                </a:extLst>
              </a:tr>
              <a:tr h="370840">
                <a:tc>
                  <a:txBody>
                    <a:bodyPr/>
                    <a:lstStyle/>
                    <a:p>
                      <a:r>
                        <a:rPr lang="ja-JP" sz="1400"/>
                        <a:t>コーディネーター・ライオン</a:t>
                      </a:r>
                    </a:p>
                  </a:txBody>
                  <a:tcPr/>
                </a:tc>
                <a:tc>
                  <a:txBody>
                    <a:bodyPr/>
                    <a:lstStyle/>
                    <a:p>
                      <a:r>
                        <a:rPr lang="ja-JP" sz="1400"/>
                        <a:t>コーディネーター・ライオン</a:t>
                      </a:r>
                    </a:p>
                  </a:txBody>
                  <a:tcPr/>
                </a:tc>
                <a:tc>
                  <a:txBody>
                    <a:bodyPr/>
                    <a:lstStyle/>
                    <a:p>
                      <a:r>
                        <a:rPr lang="ja-JP" sz="1400"/>
                        <a:t>コーディネーター・ライオン</a:t>
                      </a:r>
                    </a:p>
                  </a:txBody>
                  <a:tcPr/>
                </a:tc>
                <a:tc>
                  <a:txBody>
                    <a:bodyPr/>
                    <a:lstStyle/>
                    <a:p>
                      <a:endParaRPr lang="en-US" sz="1400" dirty="0"/>
                    </a:p>
                  </a:txBody>
                  <a:tcPr/>
                </a:tc>
                <a:tc>
                  <a:txBody>
                    <a:bodyPr/>
                    <a:lstStyle/>
                    <a:p>
                      <a:r>
                        <a:rPr lang="ja-JP" sz="1400"/>
                        <a:t>新クラブの会計</a:t>
                      </a:r>
                    </a:p>
                  </a:txBody>
                  <a:tcPr/>
                </a:tc>
                <a:extLst>
                  <a:ext uri="{0D108BD9-81ED-4DB2-BD59-A6C34878D82A}">
                    <a16:rowId xmlns:a16="http://schemas.microsoft.com/office/drawing/2014/main" val="10002"/>
                  </a:ext>
                </a:extLst>
              </a:tr>
              <a:tr h="370840">
                <a:tc>
                  <a:txBody>
                    <a:bodyPr/>
                    <a:lstStyle/>
                    <a:p>
                      <a:r>
                        <a:rPr lang="ja-JP" sz="1400"/>
                        <a:t>地区GMTコーディネーター</a:t>
                      </a:r>
                    </a:p>
                  </a:txBody>
                  <a:tcPr/>
                </a:tc>
                <a:tc>
                  <a:txBody>
                    <a:bodyPr/>
                    <a:lstStyle/>
                    <a:p>
                      <a:r>
                        <a:rPr lang="ja-JP" sz="1400"/>
                        <a:t>地区GMTコーディネーター</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3"/>
                  </a:ext>
                </a:extLst>
              </a:tr>
              <a:tr h="370840">
                <a:tc>
                  <a:txBody>
                    <a:bodyPr/>
                    <a:lstStyle/>
                    <a:p>
                      <a:r>
                        <a:rPr lang="ja-JP" sz="1400"/>
                        <a:t>スポンサークラブの会長</a:t>
                      </a:r>
                    </a:p>
                  </a:txBody>
                  <a:tcPr/>
                </a:tc>
                <a:tc>
                  <a:txBody>
                    <a:bodyPr/>
                    <a:lstStyle/>
                    <a:p>
                      <a:r>
                        <a:rPr lang="ja-JP" sz="1400"/>
                        <a:t>スポンサークラブの会長</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4"/>
                  </a:ext>
                </a:extLst>
              </a:tr>
              <a:tr h="370840">
                <a:tc>
                  <a:txBody>
                    <a:bodyPr/>
                    <a:lstStyle/>
                    <a:p>
                      <a:r>
                        <a:rPr lang="ja-JP" sz="1400"/>
                        <a:t>スポンサークラブの幹事</a:t>
                      </a:r>
                    </a:p>
                  </a:txBody>
                  <a:tcPr/>
                </a:tc>
                <a:tc>
                  <a:txBody>
                    <a:bodyPr/>
                    <a:lstStyle/>
                    <a:p>
                      <a:r>
                        <a:rPr lang="ja-JP" sz="1400"/>
                        <a:t>スポンサークラブの幹事</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5"/>
                  </a:ext>
                </a:extLst>
              </a:tr>
              <a:tr h="370840">
                <a:tc>
                  <a:txBody>
                    <a:bodyPr/>
                    <a:lstStyle/>
                    <a:p>
                      <a:endParaRPr lang="en-US" sz="1400" dirty="0"/>
                    </a:p>
                  </a:txBody>
                  <a:tcPr/>
                </a:tc>
                <a:tc>
                  <a:txBody>
                    <a:bodyPr/>
                    <a:lstStyle/>
                    <a:p>
                      <a:r>
                        <a:rPr lang="ja-JP" sz="1400"/>
                        <a:t>新クラブの会長</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6"/>
                  </a:ext>
                </a:extLst>
              </a:tr>
              <a:tr h="370840">
                <a:tc>
                  <a:txBody>
                    <a:bodyPr/>
                    <a:lstStyle/>
                    <a:p>
                      <a:endParaRPr lang="en-US" sz="1400" dirty="0"/>
                    </a:p>
                  </a:txBody>
                  <a:tcPr/>
                </a:tc>
                <a:tc>
                  <a:txBody>
                    <a:bodyPr/>
                    <a:lstStyle/>
                    <a:p>
                      <a:r>
                        <a:rPr lang="ja-JP" sz="1400"/>
                        <a:t>新クラブの幹事</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7833859"/>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3951</TotalTime>
  <Words>3084</Words>
  <Application>Microsoft Office PowerPoint</Application>
  <PresentationFormat>Widescreen</PresentationFormat>
  <Paragraphs>223</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Helvetica</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254</cp:revision>
  <dcterms:created xsi:type="dcterms:W3CDTF">2018-11-12T16:45:52Z</dcterms:created>
  <dcterms:modified xsi:type="dcterms:W3CDTF">2021-10-20T14:59:49Z</dcterms:modified>
</cp:coreProperties>
</file>