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1"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10"/>
    <p:restoredTop sz="94674"/>
  </p:normalViewPr>
  <p:slideViewPr>
    <p:cSldViewPr snapToGrid="0" snapToObjects="1">
      <p:cViewPr varScale="1">
        <p:scale>
          <a:sx n="114" d="100"/>
          <a:sy n="114" d="100"/>
        </p:scale>
        <p:origin x="102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Una fuerza global para el bien</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139867"/>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800" dirty="0">
                <a:solidFill>
                  <a:schemeClr val="bg1"/>
                </a:solidFill>
              </a:rPr>
              <a:t>Nuestra Fundación</a:t>
            </a:r>
          </a:p>
        </p:txBody>
      </p:sp>
      <p:sp>
        <p:nvSpPr>
          <p:cNvPr id="4" name="Yellow Bar">
            <a:extLst>
              <a:ext uri="{FF2B5EF4-FFF2-40B4-BE49-F238E27FC236}">
                <a16:creationId xmlns:a16="http://schemas.microsoft.com/office/drawing/2014/main" id="{BB1323C2-86E0-EE4D-A8AE-3DDAADA40940}"/>
              </a:ext>
            </a:extLst>
          </p:cNvPr>
          <p:cNvSpPr/>
          <p:nvPr/>
        </p:nvSpPr>
        <p:spPr>
          <a:xfrm>
            <a:off x="5365592" y="202225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532352"/>
            <a:ext cx="8585022" cy="3046988"/>
          </a:xfrm>
          <a:prstGeom prst="rect">
            <a:avLst/>
          </a:prstGeom>
          <a:noFill/>
        </p:spPr>
        <p:txBody>
          <a:bodyPr wrap="square" rtlCol="0">
            <a:spAutoFit/>
          </a:bodyPr>
          <a:lstStyle/>
          <a:p>
            <a:pPr algn="ctr"/>
            <a:r>
              <a:rPr lang="es-ES" sz="2400" dirty="0">
                <a:solidFill>
                  <a:schemeClr val="bg1"/>
                </a:solidFill>
                <a:latin typeface="Arial" charset="0"/>
                <a:ea typeface="Arial Hebrew Scholar" charset="-79"/>
                <a:cs typeface="Arial" charset="0"/>
              </a:rPr>
              <a:t>La Fundación </a:t>
            </a:r>
            <a:r>
              <a:rPr lang="es-ES" sz="2400" dirty="0" err="1">
                <a:solidFill>
                  <a:schemeClr val="bg1"/>
                </a:solidFill>
                <a:latin typeface="Arial" charset="0"/>
                <a:ea typeface="Arial Hebrew Scholar" charset="-79"/>
                <a:cs typeface="Arial" charset="0"/>
              </a:rPr>
              <a:t>Lions</a:t>
            </a:r>
            <a:r>
              <a:rPr lang="es-ES" sz="2400" dirty="0">
                <a:solidFill>
                  <a:schemeClr val="bg1"/>
                </a:solidFill>
                <a:latin typeface="Arial" charset="0"/>
                <a:ea typeface="Arial Hebrew Scholar" charset="-79"/>
                <a:cs typeface="Arial" charset="0"/>
              </a:rPr>
              <a:t> Clubs International (LCIF) es la organización benéfica oficial de la Asociación Internacional de Clubes de Leones. LCIF apoya el servicio de los Leones al proporcionar fondos de subvención para sus esfuerzos humanitarios locales y globales.</a:t>
            </a: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6612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Club de muestra/club patrocinador</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[Inserte aquí el nombre de su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Nuestro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[Ingrese la información aquí sobre su club: por ejemplo, el año en que se fundó, el número actual de socios, oficiales,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32145" y="569976"/>
            <a:ext cx="8373905"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Acerca de [inserte el nombre del club aquí]</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Nuestra comunidad</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[Ingrese aquí información sobre su comunidad: por ejemplo, demografía, historia, cultura, áreas de necesidad,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62595" y="684953"/>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Nosotros servimos </a:t>
            </a:r>
          </a:p>
          <a:p>
            <a:r>
              <a:rPr lang="es-ES" sz="3200" dirty="0">
                <a:solidFill>
                  <a:srgbClr val="00338D"/>
                </a:solidFill>
              </a:rPr>
              <a:t>[inserte el nombre de la comunidad aquí]</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Nuestro servicio</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rgbClr val="55565A"/>
                </a:solidFill>
              </a:rPr>
              <a:t>[Ingrese información aquí sobre el enfoque de servicio de su club: por ejemplo, programas específicos, actividades de servicio, eventos, asociaciones locales, etc.]</a:t>
            </a:r>
          </a:p>
          <a:p>
            <a:endParaRPr lang="en-US" sz="1800" kern="0" dirty="0">
              <a:solidFill>
                <a:srgbClr val="55565A"/>
              </a:solidFill>
            </a:endParaRPr>
          </a:p>
          <a:p>
            <a:r>
              <a:rPr lang="es-ES" sz="1800" dirty="0">
                <a:solidFill>
                  <a:srgbClr val="55565A"/>
                </a:solidFill>
              </a:rPr>
              <a:t>[¡No olvide resaltar cómo es que su club atiende las áreas de necesidad de su comunidad!]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rgbClr val="00338D"/>
                </a:solidFill>
              </a:rPr>
              <a:t>Lo que hacemos</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Próximos pasos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83141" y="1931246"/>
            <a:ext cx="945095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es-ES" dirty="0">
                <a:solidFill>
                  <a:srgbClr val="55565A"/>
                </a:solidFill>
              </a:rPr>
              <a:t>Completar la solicitud de socio fundador </a:t>
            </a:r>
          </a:p>
          <a:p>
            <a:endParaRPr lang="en-US" kern="0" dirty="0">
              <a:solidFill>
                <a:srgbClr val="55565A"/>
              </a:solidFill>
            </a:endParaRPr>
          </a:p>
          <a:p>
            <a:pPr marL="285750" indent="-285750">
              <a:buFont typeface="Arial" panose="020B0604020202020204" pitchFamily="34" charset="0"/>
              <a:buChar char="•"/>
            </a:pPr>
            <a:r>
              <a:rPr lang="es-ES" dirty="0">
                <a:solidFill>
                  <a:srgbClr val="55565A"/>
                </a:solidFill>
              </a:rPr>
              <a:t>Enviar un pago de 35.00 USD, correspondiente a la cuota de ingreso</a:t>
            </a:r>
          </a:p>
          <a:p>
            <a:endParaRPr lang="en-US" kern="0" dirty="0">
              <a:solidFill>
                <a:srgbClr val="55565A"/>
              </a:solidFill>
            </a:endParaRPr>
          </a:p>
          <a:p>
            <a:pPr marL="285750" indent="-285750">
              <a:buFont typeface="Arial" panose="020B0604020202020204" pitchFamily="34" charset="0"/>
              <a:buChar char="•"/>
            </a:pPr>
            <a:r>
              <a:rPr lang="es-ES" dirty="0">
                <a:solidFill>
                  <a:srgbClr val="55565A"/>
                </a:solidFill>
              </a:rPr>
              <a:t>Asistir a la reunión organizativa para ayudar a formar el nuevo club.</a:t>
            </a:r>
          </a:p>
          <a:p>
            <a:endParaRPr lang="en-US" kern="0" dirty="0">
              <a:solidFill>
                <a:srgbClr val="55565A"/>
              </a:solidFill>
            </a:endParaRPr>
          </a:p>
          <a:p>
            <a:pPr marL="285750" indent="-285750">
              <a:buFont typeface="Arial" panose="020B0604020202020204" pitchFamily="34" charset="0"/>
              <a:buChar char="•"/>
            </a:pPr>
            <a:r>
              <a:rPr lang="es-ES" dirty="0">
                <a:solidFill>
                  <a:srgbClr val="55565A"/>
                </a:solidFill>
              </a:rPr>
              <a:t>Proporcionar ideas para brindar servicios en diferentes áreas de la comunidad.</a:t>
            </a:r>
          </a:p>
          <a:p>
            <a:endParaRPr lang="en-US" kern="0" dirty="0">
              <a:solidFill>
                <a:srgbClr val="55565A"/>
              </a:solidFill>
            </a:endParaRPr>
          </a:p>
          <a:p>
            <a:pPr marL="285750" indent="-285750">
              <a:buFont typeface="Arial" panose="020B0604020202020204" pitchFamily="34" charset="0"/>
              <a:buChar char="•"/>
            </a:pPr>
            <a:r>
              <a:rPr lang="es-ES" dirty="0">
                <a:solidFill>
                  <a:srgbClr val="55565A"/>
                </a:solidFill>
              </a:rPr>
              <a:t>Considerar desempeñar un papel de liderato en el nuevo club.</a:t>
            </a:r>
          </a:p>
          <a:p>
            <a:pPr marL="285750" indent="-285750">
              <a:buFont typeface="Arial" panose="020B0604020202020204" pitchFamily="34" charset="0"/>
              <a:buChar char="•"/>
            </a:pPr>
            <a:endParaRPr lang="en-US" kern="0" dirty="0">
              <a:solidFill>
                <a:srgbClr val="55565A"/>
              </a:solidFill>
            </a:endParaRPr>
          </a:p>
          <a:p>
            <a:pPr marL="285750" indent="-285750">
              <a:buFont typeface="Arial" panose="020B0604020202020204" pitchFamily="34" charset="0"/>
              <a:buChar char="•"/>
            </a:pPr>
            <a:r>
              <a:rPr lang="es-ES" dirty="0">
                <a:solidFill>
                  <a:srgbClr val="55565A"/>
                </a:solidFill>
              </a:rPr>
              <a:t>Pagar las cuotas internacionales anuales (43.00 USD) y las cuotas del club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688864" y="170396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88864" y="308891"/>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800" dirty="0">
                <a:solidFill>
                  <a:srgbClr val="00338D"/>
                </a:solidFill>
              </a:rPr>
              <a:t>Cómo puede uno involucrarse y participar</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a:solidFill>
                  <a:schemeClr val="bg1"/>
                </a:solidFill>
                <a:latin typeface="Helvetica Neue" charset="0"/>
                <a:ea typeface="Helvetica Neue" charset="0"/>
                <a:cs typeface="Helvetica Neue" charset="0"/>
              </a:rPr>
              <a:t>Preguntas y respuestas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s-ES"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a:solidFill>
                  <a:schemeClr val="bg1"/>
                </a:solidFill>
                <a:latin typeface="Helvetica Neue" charset="0"/>
                <a:ea typeface="Helvetica Neue" charset="0"/>
                <a:cs typeface="Helvetica Neue" charset="0"/>
              </a:rPr>
              <a:t>Gracias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668862" y="6239764"/>
            <a:ext cx="3399810" cy="338554"/>
          </a:xfrm>
          <a:prstGeom prst="rect">
            <a:avLst/>
          </a:prstGeom>
          <a:noFill/>
        </p:spPr>
        <p:txBody>
          <a:bodyPr wrap="square" rtlCol="0">
            <a:spAutoFit/>
          </a:bodyPr>
          <a:lstStyle/>
          <a:p>
            <a:pPr algn="ctr"/>
            <a:r>
              <a:rPr lang="es-ES" sz="1600" b="1" dirty="0">
                <a:solidFill>
                  <a:schemeClr val="bg1"/>
                </a:solidFill>
              </a:rPr>
              <a:t>© 2019 </a:t>
            </a:r>
            <a:r>
              <a:rPr lang="es-ES" sz="1600" b="1" dirty="0" err="1">
                <a:solidFill>
                  <a:schemeClr val="bg1"/>
                </a:solidFill>
              </a:rPr>
              <a:t>Lions</a:t>
            </a:r>
            <a:r>
              <a:rPr lang="es-ES" sz="1600" b="1" dirty="0">
                <a:solidFill>
                  <a:schemeClr val="bg1"/>
                </a:solidFill>
              </a:rPr>
              <a:t>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9" name="Copyright">
            <a:extLst>
              <a:ext uri="{FF2B5EF4-FFF2-40B4-BE49-F238E27FC236}">
                <a16:creationId xmlns:a16="http://schemas.microsoft.com/office/drawing/2014/main" id="{3342DDE4-8DB9-4046-A9A9-FDF2C593E132}"/>
              </a:ext>
            </a:extLst>
          </p:cNvPr>
          <p:cNvSpPr txBox="1"/>
          <p:nvPr/>
        </p:nvSpPr>
        <p:spPr>
          <a:xfrm>
            <a:off x="7518194" y="6239764"/>
            <a:ext cx="3399810" cy="338554"/>
          </a:xfrm>
          <a:prstGeom prst="rect">
            <a:avLst/>
          </a:prstGeom>
          <a:noFill/>
        </p:spPr>
        <p:txBody>
          <a:bodyPr wrap="square" rtlCol="0">
            <a:spAutoFit/>
          </a:bodyPr>
          <a:lstStyle/>
          <a:p>
            <a:pPr algn="ctr"/>
            <a:r>
              <a:rPr lang="en-US" sz="1600" b="1" dirty="0">
                <a:solidFill>
                  <a:schemeClr val="bg1"/>
                </a:solidFill>
              </a:rPr>
              <a:t>Updated 10/2021 SP</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368"/>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Nuestro lema</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1253318"/>
            <a:ext cx="5526683" cy="3618191"/>
            <a:chOff x="6010473" y="1281454"/>
            <a:chExt cx="5526683" cy="3618191"/>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2400">
                  <a:solidFill>
                    <a:srgbClr val="55565A"/>
                  </a:solidFill>
                  <a:latin typeface="Arial" charset="0"/>
                  <a:ea typeface="Arial" charset="0"/>
                  <a:cs typeface="Arial" charset="0"/>
                </a:rPr>
                <a:t>1.4 millones de Leones prestan servicios en más de 200 países y áreas geográficas de todo el mundo, brindando una compasión y alcance sin precedentes a nuestro servicio.</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2121" y="1281454"/>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4800" b="1" dirty="0">
                  <a:solidFill>
                    <a:srgbClr val="00338D"/>
                  </a:solidFill>
                  <a:latin typeface="Arial" charset="0"/>
                  <a:ea typeface="Arial" charset="0"/>
                  <a:cs typeface="Arial" charset="0"/>
                </a:rPr>
                <a:t>Nosotros servimos</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dirty="0">
                <a:solidFill>
                  <a:schemeClr val="bg1"/>
                </a:solidFill>
              </a:rPr>
              <a:t>Al abordar las necesidades en locales y en todo el mundo, los Leones están cambiando el mundo de comunidad en comunidad. Somos 1.4 millones de hombres y mujeres convencidos de que la bondad es importante. Y cuando trabajamos juntos, podemos lograr mayores objetivos.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800" dirty="0">
                <a:solidFill>
                  <a:schemeClr val="bg1"/>
                </a:solidFill>
              </a:rPr>
              <a:t>Estamos creando un mundo mejor.</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3548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849885"/>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800" dirty="0">
                <a:solidFill>
                  <a:schemeClr val="bg1"/>
                </a:solidFill>
              </a:rPr>
              <a:t>Nuestra misión  </a:t>
            </a:r>
          </a:p>
          <a:p>
            <a:r>
              <a:rPr lang="es-ES" sz="4800" dirty="0">
                <a:solidFill>
                  <a:schemeClr val="bg1"/>
                </a:solidFill>
              </a:rPr>
              <a:t>Nuestra visión</a:t>
            </a:r>
          </a:p>
        </p:txBody>
      </p:sp>
      <p:sp>
        <p:nvSpPr>
          <p:cNvPr id="2" name="TextBox 1"/>
          <p:cNvSpPr txBox="1"/>
          <p:nvPr/>
        </p:nvSpPr>
        <p:spPr>
          <a:xfrm>
            <a:off x="1077487" y="2775864"/>
            <a:ext cx="5971845" cy="3416320"/>
          </a:xfrm>
          <a:prstGeom prst="rect">
            <a:avLst/>
          </a:prstGeom>
          <a:noFill/>
        </p:spPr>
        <p:txBody>
          <a:bodyPr wrap="square" rtlCol="0">
            <a:spAutoFit/>
          </a:bodyPr>
          <a:lstStyle/>
          <a:p>
            <a:r>
              <a:rPr lang="es-ES" sz="2400" b="1" u="sng" dirty="0">
                <a:solidFill>
                  <a:schemeClr val="bg1"/>
                </a:solidFill>
              </a:rPr>
              <a:t>Misión:</a:t>
            </a:r>
          </a:p>
          <a:p>
            <a:r>
              <a:rPr lang="es-ES" sz="2400" dirty="0">
                <a:solidFill>
                  <a:schemeClr val="bg1"/>
                </a:solidFill>
              </a:rPr>
              <a:t>Dar poder a los voluntarios para que sirvan a su comunidad, atiendan las necesidades humanitarias, alienten la paz y promuevan el entendimiento internacional a través de los clubes de Leones.</a:t>
            </a:r>
          </a:p>
          <a:p>
            <a:endParaRPr lang="en-US" sz="2400" dirty="0">
              <a:solidFill>
                <a:schemeClr val="bg1"/>
              </a:solidFill>
            </a:endParaRPr>
          </a:p>
          <a:p>
            <a:r>
              <a:rPr lang="es-ES" sz="2400" b="1" u="sng" dirty="0">
                <a:solidFill>
                  <a:schemeClr val="bg1"/>
                </a:solidFill>
              </a:rPr>
              <a:t>Visión:</a:t>
            </a:r>
          </a:p>
          <a:p>
            <a:r>
              <a:rPr lang="es-ES" sz="2400" dirty="0">
                <a:solidFill>
                  <a:schemeClr val="bg1"/>
                </a:solidFill>
              </a:rPr>
              <a:t>Ser el líder mundial del servicio comunitario y humanitario.</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922231" y="19098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866407" y="441252"/>
            <a:ext cx="8674878"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000" dirty="0">
                <a:solidFill>
                  <a:schemeClr val="bg1"/>
                </a:solidFill>
              </a:rPr>
              <a:t>La historia de la Asociación Internacional de Clubes de Leones</a:t>
            </a:r>
          </a:p>
        </p:txBody>
      </p:sp>
      <p:sp>
        <p:nvSpPr>
          <p:cNvPr id="2" name="TextBox 1"/>
          <p:cNvSpPr txBox="1"/>
          <p:nvPr/>
        </p:nvSpPr>
        <p:spPr>
          <a:xfrm>
            <a:off x="866407" y="2071782"/>
            <a:ext cx="11205351" cy="4893647"/>
          </a:xfrm>
          <a:prstGeom prst="rect">
            <a:avLst/>
          </a:prstGeom>
          <a:noFill/>
        </p:spPr>
        <p:txBody>
          <a:bodyPr wrap="square" rtlCol="0">
            <a:spAutoFit/>
          </a:bodyPr>
          <a:lstStyle/>
          <a:p>
            <a:r>
              <a:rPr lang="es-ES" dirty="0">
                <a:solidFill>
                  <a:schemeClr val="bg1"/>
                </a:solidFill>
              </a:rPr>
              <a:t>1917:  El inicio: La Asociación Internacional de Clubes de Leones fue fundada por Melvin Jones</a:t>
            </a:r>
          </a:p>
          <a:p>
            <a:endParaRPr lang="es-ES" dirty="0">
              <a:solidFill>
                <a:schemeClr val="bg1"/>
              </a:solidFill>
            </a:endParaRPr>
          </a:p>
          <a:p>
            <a:r>
              <a:rPr lang="es-ES" dirty="0">
                <a:solidFill>
                  <a:schemeClr val="bg1"/>
                </a:solidFill>
              </a:rPr>
              <a:t>1920:  Establecimiento del primer "club internacional" en Canadá</a:t>
            </a:r>
          </a:p>
          <a:p>
            <a:endParaRPr lang="es-ES" dirty="0">
              <a:solidFill>
                <a:schemeClr val="bg1"/>
              </a:solidFill>
            </a:endParaRPr>
          </a:p>
          <a:p>
            <a:r>
              <a:rPr lang="es-ES" dirty="0">
                <a:solidFill>
                  <a:schemeClr val="bg1"/>
                </a:solidFill>
              </a:rPr>
              <a:t>1925:  Hellen Keller le pide a los Leones a ser los "paladines de los ciegos" liderando la atención prestada a la visión</a:t>
            </a:r>
          </a:p>
          <a:p>
            <a:endParaRPr lang="es-ES" dirty="0">
              <a:solidFill>
                <a:schemeClr val="bg1"/>
              </a:solidFill>
            </a:endParaRPr>
          </a:p>
          <a:p>
            <a:r>
              <a:rPr lang="es-ES" dirty="0">
                <a:solidFill>
                  <a:schemeClr val="bg1"/>
                </a:solidFill>
              </a:rPr>
              <a:t>1945:  Ayuda para establecer la sección de ONG de las Naciones Unidas</a:t>
            </a:r>
          </a:p>
          <a:p>
            <a:endParaRPr lang="es-ES" dirty="0">
              <a:solidFill>
                <a:schemeClr val="bg1"/>
              </a:solidFill>
            </a:endParaRPr>
          </a:p>
          <a:p>
            <a:r>
              <a:rPr lang="es-ES" dirty="0">
                <a:solidFill>
                  <a:schemeClr val="bg1"/>
                </a:solidFill>
              </a:rPr>
              <a:t>1957:  Se forman clubes </a:t>
            </a:r>
            <a:r>
              <a:rPr lang="es-ES" dirty="0" err="1">
                <a:solidFill>
                  <a:schemeClr val="bg1"/>
                </a:solidFill>
              </a:rPr>
              <a:t>Leos</a:t>
            </a:r>
            <a:endParaRPr lang="es-ES" dirty="0">
              <a:solidFill>
                <a:schemeClr val="bg1"/>
              </a:solidFill>
            </a:endParaRPr>
          </a:p>
          <a:p>
            <a:endParaRPr lang="es-ES" dirty="0">
              <a:solidFill>
                <a:schemeClr val="bg1"/>
              </a:solidFill>
            </a:endParaRPr>
          </a:p>
          <a:p>
            <a:r>
              <a:rPr lang="es-ES" dirty="0">
                <a:solidFill>
                  <a:schemeClr val="bg1"/>
                </a:solidFill>
              </a:rPr>
              <a:t>1968:  Comienza la Fundación Internacional de Clubes de Leones</a:t>
            </a:r>
          </a:p>
          <a:p>
            <a:endParaRPr lang="es-ES" dirty="0">
              <a:solidFill>
                <a:schemeClr val="bg1"/>
              </a:solidFill>
            </a:endParaRPr>
          </a:p>
          <a:p>
            <a:r>
              <a:rPr lang="es-ES" dirty="0">
                <a:solidFill>
                  <a:schemeClr val="bg1"/>
                </a:solidFill>
              </a:rPr>
              <a:t>1990:  Lanzamiento de "</a:t>
            </a:r>
            <a:r>
              <a:rPr lang="es-ES" i="1" dirty="0" err="1">
                <a:solidFill>
                  <a:schemeClr val="bg1"/>
                </a:solidFill>
              </a:rPr>
              <a:t>Sight</a:t>
            </a:r>
            <a:r>
              <a:rPr lang="es-ES" i="1" dirty="0">
                <a:solidFill>
                  <a:schemeClr val="bg1"/>
                </a:solidFill>
              </a:rPr>
              <a:t> </a:t>
            </a:r>
            <a:r>
              <a:rPr lang="es-ES" i="1" dirty="0" err="1">
                <a:solidFill>
                  <a:schemeClr val="bg1"/>
                </a:solidFill>
              </a:rPr>
              <a:t>First</a:t>
            </a:r>
            <a:r>
              <a:rPr lang="es-ES" dirty="0">
                <a:solidFill>
                  <a:schemeClr val="bg1"/>
                </a:solidFill>
              </a:rPr>
              <a:t>" para ayudar a restaurar la vista y prevenir la ceguera a escala global</a:t>
            </a:r>
          </a:p>
          <a:p>
            <a:endParaRPr lang="es-ES" dirty="0">
              <a:solidFill>
                <a:schemeClr val="bg1"/>
              </a:solidFill>
            </a:endParaRPr>
          </a:p>
          <a:p>
            <a:r>
              <a:rPr lang="es-ES" dirty="0">
                <a:solidFill>
                  <a:schemeClr val="bg1"/>
                </a:solidFill>
              </a:rPr>
              <a:t>2017:  LCI cumple 100 años. Celebra 100 años de participación humanitaria </a:t>
            </a:r>
          </a:p>
          <a:p>
            <a:endParaRPr lang="en-US"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0853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Nuestras causas globales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495029"/>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rgbClr val="55565A"/>
                </a:solidFill>
              </a:rPr>
              <a:t>Además de servir localmente, los Leones apoyan cinco causas globales.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31715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713089"/>
            <a:ext cx="83739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dirty="0">
                <a:solidFill>
                  <a:srgbClr val="00338D"/>
                </a:solidFill>
              </a:rPr>
              <a:t>Juntos, asumimos desafíos globales.</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465623" y="3747683"/>
            <a:ext cx="1645920" cy="267765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cap="none" normalizeH="0" baseline="0" noProof="0" dirty="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Servimos para reducir la prevalencia de diabetes y mejorar la calidad de vida de las personas diagnosticadas con esta enfermedad.</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784697" y="3727531"/>
            <a:ext cx="1645920"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cap="none" normalizeH="0" baseline="0" noProof="0" dirty="0">
                <a:ln>
                  <a:noFill/>
                </a:ln>
                <a:solidFill>
                  <a:srgbClr val="F0C217"/>
                </a:solidFill>
                <a:uLnTx/>
                <a:uFillTx/>
                <a:latin typeface="Arial" panose="020B0604020202020204" pitchFamily="34" charset="0"/>
                <a:ea typeface="Open Sans" charset="0"/>
                <a:cs typeface="Arial" panose="020B0604020202020204" pitchFamily="34" charset="0"/>
              </a:rPr>
              <a:t>CÁNCER INFANTIL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Servimos para ayudar a que los niños afectados por el cáncer infantil puedan sobrevivir y prosperar.</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060183" y="2411055"/>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208546" y="3755483"/>
            <a:ext cx="1642170" cy="246221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cap="none" normalizeH="0" baseline="0" noProof="0" dirty="0">
                <a:ln>
                  <a:noFill/>
                </a:ln>
                <a:solidFill>
                  <a:srgbClr val="8CC63F"/>
                </a:solidFill>
                <a:uLnTx/>
                <a:uFillTx/>
                <a:latin typeface="Arial" panose="020B0604020202020204" pitchFamily="34" charset="0"/>
                <a:ea typeface="Open Sans" charset="0"/>
                <a:cs typeface="Arial" panose="020B0604020202020204" pitchFamily="34" charset="0"/>
              </a:rPr>
              <a:t>MEDIO AMBIENTE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s-ES" sz="1400" dirty="0">
                <a:solidFill>
                  <a:prstClr val="white">
                    <a:lumMod val="50000"/>
                  </a:prstClr>
                </a:solidFill>
                <a:latin typeface="Arial" panose="020B0604020202020204" pitchFamily="34" charset="0"/>
                <a:ea typeface="Open Sans" charset="0"/>
                <a:cs typeface="Arial" panose="020B0604020202020204" pitchFamily="34" charset="0"/>
              </a:rPr>
              <a:t>Servimos para proteger y restaurar de manera sostenible el medio ambiente y mejorar así el bienestar de todas las comunidades.</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492040" y="2421026"/>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047605" y="3780061"/>
            <a:ext cx="1645920" cy="224676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cap="none" normalizeH="0" baseline="0" noProof="0" dirty="0">
                <a:ln>
                  <a:noFill/>
                </a:ln>
                <a:solidFill>
                  <a:srgbClr val="F26A2C"/>
                </a:solidFill>
                <a:uLnTx/>
                <a:uFillTx/>
                <a:latin typeface="Arial" panose="020B0604020202020204" pitchFamily="34" charset="0"/>
                <a:ea typeface="Open Sans" charset="0"/>
                <a:cs typeface="Arial" panose="020B0604020202020204" pitchFamily="34" charset="0"/>
              </a:rPr>
              <a:t>HAMBRE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s-ES" sz="1400" dirty="0">
                <a:solidFill>
                  <a:prstClr val="white">
                    <a:lumMod val="50000"/>
                  </a:prstClr>
                </a:solidFill>
                <a:latin typeface="Arial" panose="020B0604020202020204" pitchFamily="34" charset="0"/>
                <a:ea typeface="Open Sans" charset="0"/>
                <a:cs typeface="Arial" panose="020B0604020202020204" pitchFamily="34" charset="0"/>
              </a:rPr>
              <a:t>Servimos para asegurar</a:t>
            </a:r>
            <a:r>
              <a:rPr kumimoji="0" lang="es-ES" sz="140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 que todos los miembros de la comunidad tengan acceso a alimentos nutritivos.</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292193" y="2423136"/>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691887" y="2427067"/>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7916151" y="3755483"/>
            <a:ext cx="1645920" cy="224676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cap="none" normalizeH="0" baseline="0" noProof="0" dirty="0">
                <a:ln>
                  <a:noFill/>
                </a:ln>
                <a:solidFill>
                  <a:srgbClr val="6A205F"/>
                </a:solidFill>
                <a:uLnTx/>
                <a:uFillTx/>
                <a:latin typeface="Arial" panose="020B0604020202020204" pitchFamily="34" charset="0"/>
                <a:ea typeface="Open Sans" charset="0"/>
                <a:cs typeface="Arial" panose="020B0604020202020204" pitchFamily="34" charset="0"/>
              </a:rPr>
              <a:t>VISIÓN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i="0" u="none" strike="noStrike" cap="none" normalizeH="0" baseline="0" noProof="0" dirty="0">
                <a:ln>
                  <a:noFill/>
                </a:ln>
                <a:solidFill>
                  <a:prstClr val="white">
                    <a:lumMod val="50000"/>
                  </a:prstClr>
                </a:solidFill>
                <a:uLnTx/>
                <a:uFillTx/>
                <a:latin typeface="Arial" panose="020B0604020202020204" pitchFamily="34" charset="0"/>
                <a:ea typeface="Open Sans" charset="0"/>
                <a:cs typeface="Arial" panose="020B0604020202020204" pitchFamily="34" charset="0"/>
              </a:rPr>
              <a:t>Servimos para prevenir la ceguera evitable y mejorar la calidad de vida de las personas ciegas y con discapacidad visual.</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201072" y="2423136"/>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780138"/>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dirty="0">
                <a:solidFill>
                  <a:srgbClr val="55565A"/>
                </a:solidFill>
              </a:rPr>
              <a:t>Los jóvenes son el futuro del servicio, y el futuro es ahora.</a:t>
            </a:r>
            <a:br>
              <a:rPr lang="es-ES" b="1" dirty="0">
                <a:solidFill>
                  <a:srgbClr val="55565A"/>
                </a:solidFill>
              </a:rPr>
            </a:br>
            <a:endParaRPr lang="es-ES" b="1" dirty="0">
              <a:solidFill>
                <a:srgbClr val="55565A"/>
              </a:solidFill>
            </a:endParaRPr>
          </a:p>
          <a:p>
            <a:pPr marL="285750" indent="-285750">
              <a:buFont typeface="Arial" panose="020B0604020202020204" pitchFamily="34" charset="0"/>
              <a:buChar char="•"/>
            </a:pPr>
            <a:r>
              <a:rPr lang="es-ES" dirty="0">
                <a:solidFill>
                  <a:srgbClr val="55565A"/>
                </a:solidFill>
              </a:rPr>
              <a:t>Los </a:t>
            </a:r>
            <a:r>
              <a:rPr lang="es-ES" b="1" dirty="0" err="1">
                <a:solidFill>
                  <a:srgbClr val="55565A"/>
                </a:solidFill>
              </a:rPr>
              <a:t>Leos</a:t>
            </a:r>
            <a:r>
              <a:rPr lang="es-ES" dirty="0">
                <a:solidFill>
                  <a:srgbClr val="55565A"/>
                </a:solidFill>
              </a:rPr>
              <a:t> son jóvenes voluntarios de 12 a 30 años.</a:t>
            </a:r>
          </a:p>
          <a:p>
            <a:pPr marL="285750" indent="-285750">
              <a:buFont typeface="Arial" panose="020B0604020202020204" pitchFamily="34" charset="0"/>
              <a:buChar char="•"/>
            </a:pPr>
            <a:r>
              <a:rPr lang="es-ES" dirty="0">
                <a:solidFill>
                  <a:srgbClr val="55565A"/>
                </a:solidFill>
              </a:rPr>
              <a:t>175 000 </a:t>
            </a:r>
            <a:r>
              <a:rPr lang="es-ES" dirty="0" err="1">
                <a:solidFill>
                  <a:srgbClr val="55565A"/>
                </a:solidFill>
              </a:rPr>
              <a:t>Leos</a:t>
            </a:r>
            <a:r>
              <a:rPr lang="es-ES" dirty="0">
                <a:solidFill>
                  <a:srgbClr val="55565A"/>
                </a:solidFill>
              </a:rPr>
              <a:t> en </a:t>
            </a:r>
            <a:r>
              <a:rPr lang="es-ES" b="1" dirty="0">
                <a:solidFill>
                  <a:srgbClr val="55565A"/>
                </a:solidFill>
              </a:rPr>
              <a:t>más de 7000 clubes </a:t>
            </a:r>
            <a:r>
              <a:rPr lang="es-ES" dirty="0">
                <a:solidFill>
                  <a:srgbClr val="55565A"/>
                </a:solidFill>
              </a:rPr>
              <a:t>abogan por importantes causas.</a:t>
            </a:r>
          </a:p>
          <a:p>
            <a:pPr marL="285750" indent="-285750">
              <a:buFont typeface="Arial" panose="020B0604020202020204" pitchFamily="34" charset="0"/>
              <a:buChar char="•"/>
            </a:pPr>
            <a:r>
              <a:rPr lang="es-ES" dirty="0">
                <a:solidFill>
                  <a:srgbClr val="55565A"/>
                </a:solidFill>
              </a:rPr>
              <a:t>Los clubes Leo han estado </a:t>
            </a:r>
            <a:r>
              <a:rPr lang="es-ES" b="1" dirty="0">
                <a:solidFill>
                  <a:srgbClr val="55565A"/>
                </a:solidFill>
              </a:rPr>
              <a:t>brindando servicios durante 60 años</a:t>
            </a:r>
            <a:r>
              <a:rPr lang="es-ES"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137330" y="774541"/>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800" dirty="0">
                <a:solidFill>
                  <a:srgbClr val="00338D"/>
                </a:solidFill>
              </a:rPr>
              <a:t>Preparamos a la próxima generación de voluntarios.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22091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800" dirty="0">
                <a:solidFill>
                  <a:schemeClr val="bg1"/>
                </a:solidFill>
              </a:rPr>
              <a:t>Nuestra sede</a:t>
            </a:r>
          </a:p>
        </p:txBody>
      </p:sp>
      <p:sp>
        <p:nvSpPr>
          <p:cNvPr id="4" name="Yellow Bar">
            <a:extLst>
              <a:ext uri="{FF2B5EF4-FFF2-40B4-BE49-F238E27FC236}">
                <a16:creationId xmlns:a16="http://schemas.microsoft.com/office/drawing/2014/main" id="{BB1323C2-86E0-EE4D-A8AE-3DDAADA40940}"/>
              </a:ext>
            </a:extLst>
          </p:cNvPr>
          <p:cNvSpPr/>
          <p:nvPr/>
        </p:nvSpPr>
        <p:spPr>
          <a:xfrm>
            <a:off x="5368387" y="194675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2383957"/>
            <a:ext cx="8585022" cy="3046988"/>
          </a:xfrm>
          <a:prstGeom prst="rect">
            <a:avLst/>
          </a:prstGeom>
          <a:noFill/>
        </p:spPr>
        <p:txBody>
          <a:bodyPr wrap="square" rtlCol="0">
            <a:spAutoFit/>
          </a:bodyPr>
          <a:lstStyle/>
          <a:p>
            <a:pPr algn="ctr"/>
            <a:r>
              <a:rPr lang="es-ES" sz="2400" dirty="0">
                <a:solidFill>
                  <a:schemeClr val="bg1"/>
                </a:solidFill>
                <a:latin typeface="Arial" charset="0"/>
                <a:ea typeface="Arial Hebrew Scholar" charset="-79"/>
                <a:cs typeface="Arial" charset="0"/>
              </a:rPr>
              <a:t>La sede de la Asociación Internacional de Clubes de Leones está situada en </a:t>
            </a:r>
            <a:r>
              <a:rPr lang="es-ES" sz="2400" dirty="0" err="1">
                <a:solidFill>
                  <a:schemeClr val="bg1"/>
                </a:solidFill>
                <a:latin typeface="Arial" charset="0"/>
                <a:ea typeface="Arial Hebrew Scholar" charset="-79"/>
                <a:cs typeface="Arial" charset="0"/>
              </a:rPr>
              <a:t>Oak</a:t>
            </a:r>
            <a:r>
              <a:rPr lang="es-ES" sz="2400" dirty="0">
                <a:solidFill>
                  <a:schemeClr val="bg1"/>
                </a:solidFill>
                <a:latin typeface="Arial" charset="0"/>
                <a:ea typeface="Arial Hebrew Scholar" charset="-79"/>
                <a:cs typeface="Arial" charset="0"/>
              </a:rPr>
              <a:t> Brook, Illinois, EE. UU. El personal, aproximadamente 300 personas, apoya a los socios y a los clubes de todo el mundo, así como a los dirigentes ejecutivos y a la junta directiva internacional. Desarrollamos e implementamos iniciativas destinadas a aumentar la visibilidad y el impacto del servicio de la Asociación Internacional de Clubes de Leones. </a:t>
            </a: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122091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800" dirty="0">
                <a:solidFill>
                  <a:schemeClr val="bg1"/>
                </a:solidFill>
              </a:rPr>
              <a:t>Nuestra Asociación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187963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40178" y="2454750"/>
            <a:ext cx="8706678" cy="3785652"/>
          </a:xfrm>
          <a:prstGeom prst="rect">
            <a:avLst/>
          </a:prstGeom>
          <a:noFill/>
        </p:spPr>
        <p:txBody>
          <a:bodyPr wrap="square" rtlCol="0">
            <a:spAutoFit/>
          </a:bodyPr>
          <a:lstStyle/>
          <a:p>
            <a:pPr algn="ctr"/>
            <a:r>
              <a:rPr lang="es-ES" sz="2400" dirty="0">
                <a:solidFill>
                  <a:schemeClr val="bg1"/>
                </a:solidFill>
                <a:latin typeface="Arial" charset="0"/>
                <a:ea typeface="Arial Hebrew Scholar" charset="-79"/>
                <a:cs typeface="Arial" charset="0"/>
              </a:rPr>
              <a:t>La Asociación Internacional de Clubes de Leones está compuesta por clubes autónomos. El propósito de la Asociación Internacional de Clubes de Leones es formar clubes compuestos por socios que sirvan a sus comunidades locales.  Los clubes son los únicos responsables de administrar sus operaciones, finanzas, proyectos de servicio y otros asuntos relacionados con la afiliación y la vida del club. El papel de la Asociación Internacional de Clubes de Leones es apoyar a nuestros clubes y socios, no administrarlos.</a:t>
            </a:r>
          </a:p>
          <a:p>
            <a:pPr algn="ctr"/>
            <a:endParaRPr lang="en-US" sz="2400"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2722</TotalTime>
  <Words>942</Words>
  <Application>Microsoft Office PowerPoint</Application>
  <PresentationFormat>Widescreen</PresentationFormat>
  <Paragraphs>127</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183</cp:revision>
  <dcterms:created xsi:type="dcterms:W3CDTF">2018-11-12T16:45:52Z</dcterms:created>
  <dcterms:modified xsi:type="dcterms:W3CDTF">2021-10-20T13:26:17Z</dcterms:modified>
</cp:coreProperties>
</file>