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57" r:id="rId6"/>
  </p:sldMasterIdLst>
  <p:notesMasterIdLst>
    <p:notesMasterId r:id="rId31"/>
  </p:notesMasterIdLst>
  <p:handoutMasterIdLst>
    <p:handoutMasterId r:id="rId32"/>
  </p:handoutMasterIdLst>
  <p:sldIdLst>
    <p:sldId id="1329" r:id="rId7"/>
    <p:sldId id="961" r:id="rId8"/>
    <p:sldId id="1038" r:id="rId9"/>
    <p:sldId id="1040" r:id="rId10"/>
    <p:sldId id="1020" r:id="rId11"/>
    <p:sldId id="1037" r:id="rId12"/>
    <p:sldId id="975" r:id="rId13"/>
    <p:sldId id="1326" r:id="rId14"/>
    <p:sldId id="1017" r:id="rId15"/>
    <p:sldId id="1022" r:id="rId16"/>
    <p:sldId id="1025" r:id="rId17"/>
    <p:sldId id="1026" r:id="rId18"/>
    <p:sldId id="1027" r:id="rId19"/>
    <p:sldId id="1028" r:id="rId20"/>
    <p:sldId id="1018" r:id="rId21"/>
    <p:sldId id="1001" r:id="rId22"/>
    <p:sldId id="1005" r:id="rId23"/>
    <p:sldId id="1029" r:id="rId24"/>
    <p:sldId id="1030" r:id="rId25"/>
    <p:sldId id="1031"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cmAuthor id="12" name="Tamara Osheroff" initials="TO [11]" lastIdx="1" clrIdx="11"/>
  <p:cmAuthor id="83" name="Gray, Tracy" initials="GT" lastIdx="9" clrIdx="82"/>
  <p:cmAuthor id="13" name="Tamara Osheroff" initials="TO [12]" lastIdx="1" clrIdx="12"/>
  <p:cmAuthor id="84" name="Amanda Trella" initials="AT" lastIdx="19" clrIdx="83"/>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457DC8"/>
    <a:srgbClr val="FFCF01"/>
    <a:srgbClr val="CD3108"/>
    <a:srgbClr val="0D2240"/>
    <a:srgbClr val="732E81"/>
    <a:srgbClr val="FFCF00"/>
    <a:srgbClr val="082E87"/>
    <a:srgbClr val="0A5496"/>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autoAdjust="0"/>
    <p:restoredTop sz="84034" autoAdjust="0"/>
  </p:normalViewPr>
  <p:slideViewPr>
    <p:cSldViewPr showGuides="1">
      <p:cViewPr>
        <p:scale>
          <a:sx n="67" d="100"/>
          <a:sy n="67" d="100"/>
        </p:scale>
        <p:origin x="1384" y="520"/>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p:scale>
          <a:sx n="70" d="100"/>
          <a:sy n="70" d="100"/>
        </p:scale>
        <p:origin x="314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de-DE" sz="2200" b="1" spc="0">
              <a:solidFill>
                <a:schemeClr val="bg1"/>
              </a:solidFill>
              <a:latin typeface="Arial" panose="020B0604020202020204" pitchFamily="34" charset="0"/>
            </a:rPr>
            <a:t>Global Membership Approach</a:t>
          </a:r>
          <a:endParaRPr lang="de-DE" sz="2200" b="1" spc="0" dirty="0">
            <a:solidFill>
              <a:schemeClr val="bg1"/>
            </a:solidFill>
            <a:latin typeface="Arial" panose="020B0604020202020204" pitchFamily="34" charset="0"/>
            <a:cs typeface="Arial" panose="020B0604020202020204" pitchFamily="34" charset="0"/>
          </a:endParaRP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de-DE" b="1">
              <a:solidFill>
                <a:schemeClr val="bg1"/>
              </a:solidFill>
              <a:latin typeface="Arial" panose="020B0604020202020204" pitchFamily="34" charset="0"/>
            </a:rPr>
            <a:t>Clubs</a:t>
          </a:r>
          <a:endParaRPr lang="de-DE" b="1" dirty="0">
            <a:solidFill>
              <a:schemeClr val="bg1"/>
            </a:solidFill>
            <a:latin typeface="Arial" panose="020B0604020202020204" pitchFamily="34" charset="0"/>
            <a:cs typeface="Arial" panose="020B0604020202020204" pitchFamily="34" charset="0"/>
          </a:endParaRP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de-DE" b="1">
              <a:solidFill>
                <a:schemeClr val="bg1"/>
              </a:solidFill>
              <a:latin typeface="Arial" panose="020B0604020202020204" pitchFamily="34" charset="0"/>
            </a:rPr>
            <a:t>PIPs</a:t>
          </a:r>
          <a:endParaRPr lang="de-DE" b="1" dirty="0">
            <a:solidFill>
              <a:schemeClr val="bg1"/>
            </a:solidFill>
            <a:latin typeface="Arial" panose="020B0604020202020204" pitchFamily="34" charset="0"/>
            <a:cs typeface="Arial" panose="020B0604020202020204" pitchFamily="34" charset="0"/>
          </a:endParaRP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de-DE" b="1">
              <a:solidFill>
                <a:schemeClr val="bg1"/>
              </a:solidFill>
              <a:latin typeface="Arial" panose="020B0604020202020204" pitchFamily="34" charset="0"/>
            </a:rPr>
            <a:t>IDs</a:t>
          </a:r>
          <a:endParaRPr lang="de-DE" b="1" dirty="0">
            <a:solidFill>
              <a:schemeClr val="bg1"/>
            </a:solidFill>
            <a:latin typeface="Arial" panose="020B0604020202020204" pitchFamily="34" charset="0"/>
            <a:cs typeface="Arial" panose="020B0604020202020204" pitchFamily="34" charset="0"/>
          </a:endParaRP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de-DE" b="1">
              <a:solidFill>
                <a:schemeClr val="bg1"/>
              </a:solidFill>
              <a:latin typeface="Arial" panose="020B0604020202020204" pitchFamily="34" charset="0"/>
            </a:rPr>
            <a:t>PDGs</a:t>
          </a:r>
          <a:endParaRPr lang="de-DE" b="1" dirty="0">
            <a:solidFill>
              <a:schemeClr val="bg1"/>
            </a:solidFill>
            <a:latin typeface="Arial" panose="020B0604020202020204" pitchFamily="34" charset="0"/>
            <a:cs typeface="Arial" panose="020B0604020202020204" pitchFamily="34" charset="0"/>
          </a:endParaRP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de-DE" b="1">
              <a:solidFill>
                <a:schemeClr val="bg1"/>
              </a:solidFill>
              <a:latin typeface="Arial" panose="020B0604020202020204" pitchFamily="34" charset="0"/>
            </a:rPr>
            <a:t>PIDs</a:t>
          </a:r>
          <a:endParaRPr lang="de-DE" b="1" dirty="0">
            <a:solidFill>
              <a:schemeClr val="bg1"/>
            </a:solidFill>
            <a:latin typeface="Arial" panose="020B0604020202020204" pitchFamily="34" charset="0"/>
            <a:cs typeface="Arial" panose="020B0604020202020204" pitchFamily="34" charset="0"/>
          </a:endParaRP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de-DE" b="1">
              <a:solidFill>
                <a:schemeClr val="bg1"/>
              </a:solidFill>
              <a:latin typeface="Arial" panose="020B0604020202020204" pitchFamily="34" charset="0"/>
            </a:rPr>
            <a:t>Zonen</a:t>
          </a:r>
          <a:endParaRPr lang="de-DE" b="1" dirty="0">
            <a:solidFill>
              <a:schemeClr val="bg1"/>
            </a:solidFill>
            <a:latin typeface="Arial" panose="020B0604020202020204" pitchFamily="34" charset="0"/>
            <a:cs typeface="Arial" panose="020B0604020202020204" pitchFamily="34" charset="0"/>
          </a:endParaRP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de-DE" b="1">
              <a:solidFill>
                <a:schemeClr val="bg1"/>
              </a:solidFill>
              <a:latin typeface="Arial" panose="020B0604020202020204" pitchFamily="34" charset="0"/>
            </a:rPr>
            <a:t>Distrikte</a:t>
          </a:r>
          <a:endParaRPr lang="de-DE" b="1" dirty="0">
            <a:solidFill>
              <a:schemeClr val="bg1"/>
            </a:solidFill>
            <a:latin typeface="Arial" panose="020B0604020202020204" pitchFamily="34" charset="0"/>
            <a:cs typeface="Arial" panose="020B0604020202020204" pitchFamily="34" charset="0"/>
          </a:endParaRP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de-DE" sz="1600" b="1">
              <a:solidFill>
                <a:schemeClr val="bg1"/>
              </a:solidFill>
              <a:latin typeface="Arial" panose="020B0604020202020204" pitchFamily="34" charset="0"/>
            </a:rPr>
            <a:t>MDs</a:t>
          </a:r>
          <a:endParaRPr lang="de-DE" sz="1600" b="1" dirty="0">
            <a:solidFill>
              <a:schemeClr val="bg1"/>
            </a:solidFill>
            <a:latin typeface="Arial" panose="020B0604020202020204" pitchFamily="34" charset="0"/>
            <a:cs typeface="Arial" panose="020B0604020202020204" pitchFamily="34" charset="0"/>
          </a:endParaRP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de-DE" b="1">
              <a:solidFill>
                <a:schemeClr val="bg1"/>
              </a:solidFill>
              <a:latin typeface="Arial" panose="020B0604020202020204" pitchFamily="34" charset="0"/>
            </a:rPr>
            <a:t>GAT</a:t>
          </a:r>
          <a:endParaRPr lang="de-DE" b="1" dirty="0">
            <a:solidFill>
              <a:schemeClr val="bg1"/>
            </a:solidFill>
            <a:latin typeface="Arial" panose="020B0604020202020204" pitchFamily="34" charset="0"/>
            <a:cs typeface="Arial" panose="020B0604020202020204" pitchFamily="34" charset="0"/>
          </a:endParaRP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b="1" kern="1200" spc="0">
              <a:solidFill>
                <a:schemeClr val="bg1"/>
              </a:solidFill>
              <a:latin typeface="Arial" panose="020B0604020202020204" pitchFamily="34" charset="0"/>
            </a:rPr>
            <a:t>Global Membership Approach</a:t>
          </a:r>
          <a:endParaRPr lang="de-DE" sz="2200" b="1" kern="1200" spc="0" dirty="0">
            <a:solidFill>
              <a:schemeClr val="bg1"/>
            </a:solidFill>
            <a:latin typeface="Arial" panose="020B0604020202020204" pitchFamily="34" charset="0"/>
            <a:cs typeface="Arial" panose="020B0604020202020204" pitchFamily="34" charset="0"/>
          </a:endParaRP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Clubs</a:t>
          </a:r>
          <a:endParaRPr lang="de-DE" sz="1600" b="1" kern="1200" dirty="0">
            <a:solidFill>
              <a:schemeClr val="bg1"/>
            </a:solidFill>
            <a:latin typeface="Arial" panose="020B0604020202020204" pitchFamily="34" charset="0"/>
            <a:cs typeface="Arial" panose="020B0604020202020204" pitchFamily="34" charset="0"/>
          </a:endParaRP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Zonen</a:t>
          </a:r>
          <a:endParaRPr lang="de-DE" sz="1600" b="1" kern="1200" dirty="0">
            <a:solidFill>
              <a:schemeClr val="bg1"/>
            </a:solidFill>
            <a:latin typeface="Arial" panose="020B0604020202020204" pitchFamily="34" charset="0"/>
            <a:cs typeface="Arial" panose="020B0604020202020204" pitchFamily="34" charset="0"/>
          </a:endParaRP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Distrikte</a:t>
          </a:r>
          <a:endParaRPr lang="de-DE" sz="1600" b="1" kern="1200" dirty="0">
            <a:solidFill>
              <a:schemeClr val="bg1"/>
            </a:solidFill>
            <a:latin typeface="Arial" panose="020B0604020202020204" pitchFamily="34" charset="0"/>
            <a:cs typeface="Arial" panose="020B0604020202020204" pitchFamily="34" charset="0"/>
          </a:endParaRP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MDs</a:t>
          </a:r>
          <a:endParaRPr lang="de-DE" sz="1600" b="1" kern="1200" dirty="0">
            <a:solidFill>
              <a:schemeClr val="bg1"/>
            </a:solidFill>
            <a:latin typeface="Arial" panose="020B0604020202020204" pitchFamily="34" charset="0"/>
            <a:cs typeface="Arial" panose="020B0604020202020204" pitchFamily="34" charset="0"/>
          </a:endParaRP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GAT</a:t>
          </a:r>
          <a:endParaRPr lang="de-DE" sz="1600" b="1" kern="1200" dirty="0">
            <a:solidFill>
              <a:schemeClr val="bg1"/>
            </a:solidFill>
            <a:latin typeface="Arial" panose="020B0604020202020204" pitchFamily="34" charset="0"/>
            <a:cs typeface="Arial" panose="020B0604020202020204" pitchFamily="34" charset="0"/>
          </a:endParaRP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PDGs</a:t>
          </a:r>
          <a:endParaRPr lang="de-DE" sz="1600" b="1" kern="1200" dirty="0">
            <a:solidFill>
              <a:schemeClr val="bg1"/>
            </a:solidFill>
            <a:latin typeface="Arial" panose="020B0604020202020204" pitchFamily="34" charset="0"/>
            <a:cs typeface="Arial" panose="020B0604020202020204" pitchFamily="34" charset="0"/>
          </a:endParaRP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PIDs</a:t>
          </a:r>
          <a:endParaRPr lang="de-DE" sz="1600" b="1" kern="1200" dirty="0">
            <a:solidFill>
              <a:schemeClr val="bg1"/>
            </a:solidFill>
            <a:latin typeface="Arial" panose="020B0604020202020204" pitchFamily="34" charset="0"/>
            <a:cs typeface="Arial" panose="020B0604020202020204" pitchFamily="34" charset="0"/>
          </a:endParaRP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PIPs</a:t>
          </a:r>
          <a:endParaRPr lang="de-DE" sz="1600" b="1" kern="1200" dirty="0">
            <a:solidFill>
              <a:schemeClr val="bg1"/>
            </a:solidFill>
            <a:latin typeface="Arial" panose="020B0604020202020204" pitchFamily="34" charset="0"/>
            <a:cs typeface="Arial" panose="020B0604020202020204" pitchFamily="34" charset="0"/>
          </a:endParaRP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de-DE" sz="1600" b="1" kern="1200">
              <a:solidFill>
                <a:schemeClr val="bg1"/>
              </a:solidFill>
              <a:latin typeface="Arial" panose="020B0604020202020204" pitchFamily="34" charset="0"/>
            </a:rPr>
            <a:t>IDs</a:t>
          </a:r>
          <a:endParaRPr lang="de-DE" sz="1600" b="1" kern="1200" dirty="0">
            <a:solidFill>
              <a:schemeClr val="bg1"/>
            </a:solidFill>
            <a:latin typeface="Arial" panose="020B0604020202020204" pitchFamily="34" charset="0"/>
            <a:cs typeface="Arial" panose="020B0604020202020204" pitchFamily="34" charset="0"/>
          </a:endParaRP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de-DE"/>
              <a:t>Vergangenheit, Gegenwart und Zukunft von NAMI</a:t>
            </a:r>
            <a:endParaRPr lang="de-DE"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de-DE"/>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de-DE"/>
              <a:t>Vergangenheit, Gegenwart und Zukunft von NAMI</a:t>
            </a:r>
            <a:endParaRPr lang="de-DE"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de-DE"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u="sng" dirty="0">
                <a:latin typeface="Arial" panose="020B0604020202020204" pitchFamily="34" charset="0"/>
              </a:rPr>
              <a:t>Vorbereitung auf das Meeting:</a:t>
            </a:r>
          </a:p>
          <a:p>
            <a:pPr marL="171450" indent="-171450">
              <a:buFont typeface="Arial" panose="020B0604020202020204" pitchFamily="34" charset="0"/>
              <a:buChar char="•"/>
            </a:pPr>
            <a:r>
              <a:rPr lang="de-DE" baseline="0" dirty="0">
                <a:latin typeface="Arial" panose="020B0604020202020204" pitchFamily="34" charset="0"/>
              </a:rPr>
              <a:t>Sie können diese PowerPoint-Präsentation gerne in mehrere Bausteine aufteilen und an die Bedürfnisse Ihres Gebiets anpassen. </a:t>
            </a:r>
          </a:p>
          <a:p>
            <a:pPr marL="171450" indent="-171450">
              <a:buFont typeface="Arial" panose="020B0604020202020204" pitchFamily="34" charset="0"/>
              <a:buChar char="•"/>
            </a:pPr>
            <a:r>
              <a:rPr lang="de-DE" sz="1200" baseline="0" dirty="0">
                <a:latin typeface="Arial" panose="020B0604020202020204" pitchFamily="34" charset="0"/>
              </a:rPr>
              <a:t>Ermitteln Sie das beste Hilfsmittel zur Aufzeichnung von Notizen für jede Diskussion und Übung. Wenn Sie sich persönlich treffen, sollten Sie ein Flipchart und Filzstifte parat haben. Wenn Sie sich virtuell treffen, bereiten Sie Ihr bevorzugtes Notiztool vor und zeigen Ihren Bildschirm allen Teilnehmern, damit diese Ihnen folgen können. Vergessen Sie nicht, den Teilnehmern nach dem Meeting eine Kopie der Notizen zu schicken. </a:t>
            </a:r>
            <a:endParaRPr lang="de-DE" sz="1200" u="sng"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latin typeface="Arial" panose="020B0604020202020204" pitchFamily="34" charset="0"/>
              </a:rPr>
              <a:t>Erstellen Sie eine „Rückstell-Liste“ für das Notieren von Kommentaren und Fragen, die eventuell keinen direkten Bezug zur gegenwärtigen Aufgabe </a:t>
            </a:r>
            <a:r>
              <a:rPr lang="de-DE" dirty="0">
                <a:latin typeface="Arial" panose="020B0604020202020204" pitchFamily="34" charset="0"/>
              </a:rPr>
              <a:t>haben. Ihre Gruppe kann bei diesem Meeting Ideen vorbringen, die für den „Global Membership Approach“-Plan Ihres Gebiets oder für andere Initiativen nützlich wären. Erstellen Sie ein spezifisches Flipchart-Papier oder ein dediziertes Word-Dokument für diesen Zweck. Sie können Ihrer Gruppe helfen konzentriert zu bleiben, indem Sie Kommentare und Fragen aufzeichnen, auf die später eingegangen werden soll.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latin typeface="Arial" panose="020B0604020202020204" pitchFamily="34" charset="0"/>
              </a:rPr>
              <a:t>Sie sollten für jede der Fragen ein neues Flipchart-Papier oder ein Word-Dokument verwenden. Dies erleichtert die Aufzeichnung der „Rohdaten“, die zur Ausarbeitung des Handlungsplans, einer Komponente des nächsten „Global Membership Approach“-Schritts, verwendet werden.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latin typeface="Arial" panose="020B0604020202020204" pitchFamily="34" charset="0"/>
              </a:rPr>
              <a:t>Wenn Sie um Input bitten, sollten Sie Lions und Clubamtsträger zuerst ansprechen, damit diese Initiative auf Clubebene die notwendige Resonanz findet. Ehemalige internationale Amtsträger und DG-Teammitglieder sollten warten, bis alle anderen Lions ihren Input gegeben haben.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latin typeface="Arial" panose="020B0604020202020204" pitchFamily="34" charset="0"/>
              </a:rPr>
              <a:t>Erinnern Sie Lions daran, dass dies ein sicherer Ort für Meinungsaustausch ist. Falls es einigen Lions jedoch unangenehm ist, ihre Meinung zu äußern, bitten Sie sie Ihnen ihre Meinung in einer E-Mail oder privaten Nachricht mitzuteilen, damit diese Daten bei der Präsentation der aufgezeichneten PPT/Informationen vor dem Publikum auf anonyme Weise einbezogen werden können. </a:t>
            </a:r>
            <a:r>
              <a:rPr lang="de-DE" dirty="0">
                <a:latin typeface="Arial" panose="020B0604020202020204" pitchFamily="34" charset="0"/>
              </a:rPr>
              <a:t>Sie können die kostenlose Demoversion von </a:t>
            </a:r>
            <a:r>
              <a:rPr lang="de-DE" dirty="0">
                <a:latin typeface="Arial" panose="020B0604020202020204" pitchFamily="34" charset="0"/>
                <a:sym typeface="Wingdings" panose="05000000000000000000" pitchFamily="2" charset="2"/>
                <a:hlinkClick r:id="rId3"/>
              </a:rPr>
              <a:t>www.sli.do</a:t>
            </a:r>
            <a:r>
              <a:rPr lang="de-DE" dirty="0">
                <a:latin typeface="Arial" panose="020B0604020202020204" pitchFamily="34" charset="0"/>
                <a:sym typeface="Wingdings" panose="05000000000000000000" pitchFamily="2" charset="2"/>
              </a:rPr>
              <a:t> als Online-Umfragetool verwenden. </a:t>
            </a:r>
            <a:endParaRPr lang="de-DE"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latin typeface="Arial" panose="020B0604020202020204" pitchFamily="34" charset="0"/>
              </a:rPr>
              <a:t>Entscheiden Sie bei zwischenzeitlichen </a:t>
            </a:r>
            <a:r>
              <a:rPr lang="en-US" sz="1200" kern="1200" baseline="0" dirty="0" err="1">
                <a:solidFill>
                  <a:schemeClr val="tx1"/>
                </a:solidFill>
                <a:effectLst/>
                <a:latin typeface="+mn-lt"/>
                <a:ea typeface="ヒラギノ角ゴ Pro W3" charset="0"/>
              </a:rPr>
              <a:t>Kleingruppen</a:t>
            </a:r>
            <a:r>
              <a:rPr lang="de-DE" baseline="0" dirty="0">
                <a:latin typeface="Arial" panose="020B0604020202020204" pitchFamily="34" charset="0"/>
              </a:rPr>
              <a:t>-Sitzungen nach eigenem Ermessen, wieviel Zeit jeder Übung Sie basierend auf der verfügbaren Gesamtzeit dafür veranschlagen können.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latin typeface="Arial" panose="020B0604020202020204" pitchFamily="34" charset="0"/>
              </a:rPr>
              <a:t>Einige Folien in dieser Präsentation umfassen zwei Skriptversionen:</a:t>
            </a:r>
          </a:p>
          <a:p>
            <a:pPr marL="628650" lvl="1" indent="-171450">
              <a:buFont typeface="Arial" panose="020B0604020202020204" pitchFamily="34" charset="0"/>
              <a:buChar char="•"/>
            </a:pPr>
            <a:r>
              <a:rPr lang="de-DE" baseline="0" dirty="0">
                <a:latin typeface="Arial" panose="020B0604020202020204" pitchFamily="34" charset="0"/>
              </a:rPr>
              <a:t>Ein Skript für GAT Area Leader, mit dem sie Distrikt-Führungskräfte auf die Leitung eines Workshops „Eine Vision entwerfen“ vorbereiten</a:t>
            </a:r>
          </a:p>
          <a:p>
            <a:pPr marL="628650" lvl="1" indent="-171450">
              <a:buFont typeface="Arial" panose="020B0604020202020204" pitchFamily="34" charset="0"/>
              <a:buChar char="•"/>
            </a:pPr>
            <a:r>
              <a:rPr lang="de-DE" dirty="0">
                <a:latin typeface="Arial" panose="020B0604020202020204" pitchFamily="34" charset="0"/>
              </a:rPr>
              <a:t>Ein Skript für Distrikt-Führungskräfte bei der Leitung eines Workshops „Eine Vision entwerfen“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baseline="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de-DE"/>
              <a:t>Vergangenheit, Gegenwart und Zukunft von NAMI</a:t>
            </a:r>
            <a:endParaRPr lang="de-DE"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0</a:t>
            </a:fld>
            <a:endParaRPr lang="de-DE" dirty="0"/>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cs typeface="Arial" panose="020B0604020202020204" pitchFamily="34" charset="0"/>
              </a:rPr>
              <a:t>In diesem Teil beziehen wir uns auf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die für jeden Distrikt von den GAT Area Leadern zusammen mit den Exekutivamtsträgern entwickelt wurden. Die festgelegten Ziele wurden als „Mindestverpflichtung“ definiert, können aber erhöht werden, um den Mitgliederbedürfnissen des Distrikts bestmöglich zu entsprechen.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konzentrieren sich auf neue Clubs, neue Mitglieder und den Nettozuwachs.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Wir werden auch darüber reden, wie wir diese Ziele erreichen können. </a:t>
            </a:r>
            <a:endParaRPr lang="de-DE" sz="1000" b="0" dirty="0">
              <a:latin typeface="Arial" panose="020B0604020202020204" pitchFamily="34" charset="0"/>
              <a:cs typeface="Arial" panose="020B0604020202020204" pitchFamily="34" charset="0"/>
            </a:endParaRPr>
          </a:p>
          <a:p>
            <a:endParaRPr lang="de-DE" sz="1000" dirty="0">
              <a:latin typeface="Arial" panose="020B0604020202020204" pitchFamily="34" charset="0"/>
              <a:ea typeface="ヒラギノ角ゴ Pro W3"/>
              <a:cs typeface="Arial" panose="020B0604020202020204" pitchFamily="34" charset="0"/>
            </a:endParaRPr>
          </a:p>
          <a:p>
            <a:r>
              <a:rPr lang="de-DE" sz="1000" dirty="0">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de-DE" dirty="0"/>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baseline="0" dirty="0">
                <a:latin typeface="Arial" panose="020B0604020202020204" pitchFamily="34" charset="0"/>
              </a:rPr>
              <a:t>Sie können die Fragen je nach Bedürfnissen in Ihrem Gebiet gerne abändern/regional anpassen. Spezialclubs können beispielsweise durch Familienmitgliedschafts- oder Leo-Lion-Clubs ersetzt werden.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baseline="0" dirty="0">
                <a:latin typeface="Arial" panose="020B0604020202020204" pitchFamily="34" charset="0"/>
              </a:rPr>
              <a:t>Ersetzen Sie vor der Präsentation das Lions-Jahr „____“  durch das nächste Lions-Jahr, für welches das Ziel in den Schwerpunktbereichen gesetzt wird.</a:t>
            </a:r>
            <a:endParaRPr lang="de-DE"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wollen nun über neue Clubs nachdenken. Warum sind neue Clubs wertvoll? {Besprechen Sie ein paar Ideen)</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werden uns nun für 5 Minuten in Gruppen unterteilen, wobei Sie Gelegenheit haben werden, Ihre Ideen zu den auf der Folie aufgelisteten Fragen zu besprechen. Wählen Sie nach 5 Minuten eine Person, die die Ideen der Gruppe zusammenfasst. {Besprechen Sie diese}</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Nachdem nun alle Ideen vorgestellt wurden, sehen wir uns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dirty="0">
                <a:latin typeface="Arial" panose="020B0604020202020204" pitchFamily="34" charset="0"/>
              </a:rPr>
              <a:t>für den Schwerpunktbereich 1 an: neue Clubs. </a:t>
            </a:r>
          </a:p>
          <a:p>
            <a:endParaRPr lang="de-DE" sz="1000" b="1" baseline="0" dirty="0">
              <a:latin typeface="Arial" panose="020B0604020202020204" pitchFamily="34" charset="0"/>
              <a:cs typeface="Arial" panose="020B0604020202020204" pitchFamily="34" charset="0"/>
            </a:endParaRPr>
          </a:p>
          <a:p>
            <a:endParaRPr lang="de-DE"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de-DE" dirty="0"/>
          </a:p>
        </p:txBody>
      </p:sp>
    </p:spTree>
    <p:extLst>
      <p:ext uri="{BB962C8B-B14F-4D97-AF65-F5344CB8AC3E}">
        <p14:creationId xmlns:p14="http://schemas.microsoft.com/office/powerpoint/2010/main" val="378085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baseline="0" dirty="0">
                <a:latin typeface="Arial" panose="020B0604020202020204" pitchFamily="34" charset="0"/>
              </a:rPr>
              <a:t>Sie können die Fragen je nach Bedürfnissen in Ihrem Gebiet gerne abändern/regional anpassen. Veranstaltungen für Mitgliederwachstum können zum Beispiel zu Mitgliederwerbekampagnen geändert werden.</a:t>
            </a:r>
            <a:endParaRPr lang="de-DE"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wollen nun über neue Mitglieder nachdenken. Warum sollte man einem Lions Club beitreten? {Besprechen Sie ein paar Ideen}</a:t>
            </a:r>
            <a:endParaRPr lang="de-DE" sz="1000" b="0" dirty="0">
              <a:latin typeface="Arial" panose="020B0604020202020204" pitchFamily="34" charset="0"/>
              <a:cs typeface="Arial" panose="020B0604020202020204" pitchFamily="34" charset="0"/>
            </a:endParaRP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werden uns nun für 5 Minuten in Gruppen unterteilen, wobei Sie Gelegenheit haben werden, Ihre Gedanken zu den auf der Folie aufgelisteten Fragen zu besprechen. Designieren Sie nach 5 Minuten bitte einen Wortführer, der die Ideen der Gruppe zusammenfasst. {Besprechen Sie}</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Nachdem alle Ideen vorgestellt wurden, werden wir uns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dirty="0">
                <a:latin typeface="Arial" panose="020B0604020202020204" pitchFamily="34" charset="0"/>
              </a:rPr>
              <a:t>zur Erhöhung der Mitgliederziele für unseren Distrikt ansehen.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Sind Sie alle bereit? Ihre 5 Minuten beginnen jetzt. {Besprechen Sie}</a:t>
            </a:r>
          </a:p>
          <a:p>
            <a:endParaRPr lang="de-DE" sz="1000" b="0" baseline="0" dirty="0">
              <a:latin typeface="Arial" panose="020B0604020202020204" pitchFamily="34" charset="0"/>
            </a:endParaRPr>
          </a:p>
          <a:p>
            <a:r>
              <a:rPr lang="de-DE" sz="1000" b="0" baseline="0" dirty="0">
                <a:latin typeface="Arial" panose="020B0604020202020204" pitchFamily="34" charset="0"/>
              </a:rPr>
              <a:t>Eine Person aus jeder Gruppe stellt die Ideen aus der Gruppenarbeit vor.</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Wir wollen nun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baseline="0" dirty="0">
                <a:latin typeface="Arial" panose="020B0604020202020204" pitchFamily="34" charset="0"/>
              </a:rPr>
              <a:t>für den Schwerpunktbereich 2 durchgehen. </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de-DE" dirty="0"/>
          </a:p>
        </p:txBody>
      </p:sp>
    </p:spTree>
    <p:extLst>
      <p:ext uri="{BB962C8B-B14F-4D97-AF65-F5344CB8AC3E}">
        <p14:creationId xmlns:p14="http://schemas.microsoft.com/office/powerpoint/2010/main" val="285152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baseline="0" dirty="0">
                <a:latin typeface="Arial" panose="020B0604020202020204" pitchFamily="34" charset="0"/>
              </a:rPr>
              <a:t>Sie können die Fragen je nach Bedürfnissen in Ihrem Gebiet gerne abändern/regional anpassen. </a:t>
            </a:r>
            <a:r>
              <a:rPr lang="de-DE" sz="1000" baseline="0" dirty="0">
                <a:latin typeface="Arial" panose="020B0604020202020204" pitchFamily="34" charset="0"/>
              </a:rPr>
              <a:t>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wollen nun über die aktive Beteiligung unserer bestehenden Mitglieder nachdenken. Wie wissen wir, ob Mitglieder engagiert sind? {Besprechen Sie ein paar Ideen}</a:t>
            </a:r>
            <a:endParaRPr lang="de-DE" sz="1000" b="0" dirty="0">
              <a:latin typeface="Arial" panose="020B0604020202020204" pitchFamily="34" charset="0"/>
              <a:cs typeface="Arial" panose="020B0604020202020204" pitchFamily="34" charset="0"/>
            </a:endParaRP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werden uns nun für 5 Minuten in Gruppen unterteilen, wobei Sie Gelegenheit haben werden, Ihre Gedanken zu den auf der Folie aufgelisteten Fragen zu besprechen. Designieren Sie nach 5 Minuten bitte einen Wortführer, der die Ideen der Gruppe zusammenfasst. {Besprechen Sie}</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Nachdem alle Ideen vorgestellt wurden, werden wir uns die Nettozuwachsziele für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a:t>
            </a:r>
            <a:r>
              <a:rPr lang="de-DE" sz="1000" b="0" dirty="0">
                <a:latin typeface="Arial" panose="020B0604020202020204" pitchFamily="34" charset="0"/>
              </a:rPr>
              <a:t>ansehen.</a:t>
            </a:r>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Sind Sie alle bereit? </a:t>
            </a:r>
          </a:p>
          <a:p>
            <a:endParaRPr lang="de-DE" sz="1000" b="0" baseline="0" dirty="0">
              <a:latin typeface="Arial" panose="020B0604020202020204" pitchFamily="34" charset="0"/>
            </a:endParaRPr>
          </a:p>
          <a:p>
            <a:r>
              <a:rPr lang="de-DE" sz="1000" b="0" baseline="0" dirty="0">
                <a:latin typeface="Arial" panose="020B0604020202020204" pitchFamily="34" charset="0"/>
              </a:rPr>
              <a:t>Ihre 5 Minuten beginnen jetzt. {Besprechen Sie}</a:t>
            </a:r>
          </a:p>
          <a:p>
            <a:endParaRPr lang="de-DE" sz="1000" b="0" baseline="0" dirty="0">
              <a:latin typeface="Arial" panose="020B0604020202020204" pitchFamily="34" charset="0"/>
            </a:endParaRPr>
          </a:p>
          <a:p>
            <a:r>
              <a:rPr lang="de-DE" sz="1000" b="0" baseline="0" dirty="0">
                <a:latin typeface="Arial" panose="020B0604020202020204" pitchFamily="34" charset="0"/>
              </a:rPr>
              <a:t>Eine Person aus jeder Gruppe wird die Ergebnisse der Gruppenarbeit vorstellen.</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Wir gehen nun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baseline="0" dirty="0">
                <a:latin typeface="Arial" panose="020B0604020202020204" pitchFamily="34" charset="0"/>
              </a:rPr>
              <a:t>für den Schwerpunktbereich 3 durch.</a:t>
            </a:r>
            <a:endParaRPr lang="de-DE" sz="1000" b="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12</a:t>
            </a:fld>
            <a:endParaRPr lang="de-DE" dirty="0"/>
          </a:p>
        </p:txBody>
      </p:sp>
    </p:spTree>
    <p:extLst>
      <p:ext uri="{BB962C8B-B14F-4D97-AF65-F5344CB8AC3E}">
        <p14:creationId xmlns:p14="http://schemas.microsoft.com/office/powerpoint/2010/main" val="336659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baseline="0" dirty="0">
                <a:latin typeface="Arial" panose="020B0604020202020204" pitchFamily="34" charset="0"/>
              </a:rPr>
              <a:t>Sie können die Fragen je nach Bedürfnissen in Ihrem Gebiet gerne abändern/regional anpassen. </a:t>
            </a:r>
            <a:r>
              <a:rPr lang="de-DE" sz="1000" baseline="0" dirty="0">
                <a:latin typeface="Arial" panose="020B0604020202020204" pitchFamily="34" charset="0"/>
              </a:rPr>
              <a:t>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wollen nun über unsere Lions-Führungskräfte nachdenken. Welche Programm- oder Seminararten wären am hilfreichsten für die Förderung unserer Distriktziele? {Besprechen Sie ein paar Ideen}</a:t>
            </a:r>
            <a:endParaRPr lang="de-DE" sz="1000" b="0" dirty="0">
              <a:latin typeface="Arial" panose="020B0604020202020204" pitchFamily="34" charset="0"/>
              <a:cs typeface="Arial" panose="020B0604020202020204" pitchFamily="34" charset="0"/>
            </a:endParaRP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werden uns nun für 5 Minuten in Gruppen unterteilen, wobei Sie Gelegenheit haben werden, Ihre Ideen zu den auf der Folie aufgelisteten Fragen zu besprechen. Bestimmen Sie nach 5 Minuten bitte eine Person, die die Ideen der Gruppe zusammenfasst. {Besprechen Sie}</a:t>
            </a:r>
          </a:p>
          <a:p>
            <a:endParaRPr lang="de-DE" sz="1000" b="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Sind Sie alle bereit? Ihre 5 Minuten beginnen jetzt. {Besprechen Sie}</a:t>
            </a:r>
          </a:p>
          <a:p>
            <a:endParaRPr lang="de-DE" sz="1000" b="0"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Eine Person aus jeder Gruppe wird die Ergebnisse der Gruppenarbeit vorstellen.</a:t>
            </a:r>
          </a:p>
          <a:p>
            <a:endParaRPr lang="de-DE" sz="1000" b="0" baseline="0" dirty="0">
              <a:latin typeface="Arial" panose="020B0604020202020204" pitchFamily="34" charset="0"/>
            </a:endParaRP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Welche Unterstützung können wir realistisch bis zum Juni für Distrikt- und Club-Führungskräfte planen? {Besprechen Sie}</a:t>
            </a:r>
            <a:endParaRPr lang="de-DE"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de-DE" dirty="0"/>
          </a:p>
        </p:txBody>
      </p:sp>
    </p:spTree>
    <p:extLst>
      <p:ext uri="{BB962C8B-B14F-4D97-AF65-F5344CB8AC3E}">
        <p14:creationId xmlns:p14="http://schemas.microsoft.com/office/powerpoint/2010/main" val="136092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de-DE" sz="1000" u="sng" dirty="0">
                <a:latin typeface="Arial" panose="020B0604020202020204" pitchFamily="34" charset="0"/>
              </a:rPr>
              <a:t>Hinweise für Moderatoren: </a:t>
            </a:r>
          </a:p>
          <a:p>
            <a:pPr lvl="0">
              <a:defRPr/>
            </a:pPr>
            <a:r>
              <a:rPr lang="de-DE" sz="1000" b="0" dirty="0">
                <a:latin typeface="Arial" panose="020B0604020202020204" pitchFamily="34" charset="0"/>
              </a:rPr>
              <a:t>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Gehen wir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dirty="0">
                <a:latin typeface="Arial" panose="020B0604020202020204" pitchFamily="34" charset="0"/>
              </a:rPr>
              <a:t>durch</a:t>
            </a:r>
            <a:r>
              <a:rPr lang="de-DE" b="0" dirty="0"/>
              <a:t> </a:t>
            </a:r>
            <a:r>
              <a:rPr lang="de-DE" sz="1000" b="0" i="1" dirty="0">
                <a:latin typeface="Arial" panose="020B0604020202020204" pitchFamily="34" charset="0"/>
              </a:rPr>
              <a:t>{Fassen Sie die Ergebnisse aus den Folien</a:t>
            </a:r>
            <a:r>
              <a:rPr lang="de-DE" sz="1000" b="0" dirty="0">
                <a:latin typeface="Arial" panose="020B0604020202020204" pitchFamily="34" charset="0"/>
              </a:rPr>
              <a:t> </a:t>
            </a:r>
            <a:r>
              <a:rPr lang="de-DE" sz="1000" b="0" i="1" dirty="0">
                <a:latin typeface="Arial" panose="020B0604020202020204" pitchFamily="34" charset="0"/>
              </a:rPr>
              <a:t>11-14 zusammen}</a:t>
            </a:r>
            <a:endParaRPr lang="de-DE" sz="1000" b="0" i="1" dirty="0">
              <a:latin typeface="Arial" panose="020B0604020202020204" pitchFamily="34" charset="0"/>
              <a:cs typeface="Arial" panose="020B0604020202020204" pitchFamily="34" charset="0"/>
            </a:endParaRP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Gibt es noch weitere Kommentare, bevor wir weitermachen? </a:t>
            </a:r>
            <a:endParaRPr lang="de-DE"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de-DE" dirty="0"/>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Geben Sie dem Publikum Zeit, die Folie zu lesen.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________________________________________________________________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Wir werden heute während unserer gemeinsamen Zeit an den folgenden Punkten zusammenarbeiten: Stärken, Schwächen, Chancen und Risiken.  </a:t>
            </a:r>
          </a:p>
          <a:p>
            <a:endParaRPr lang="de-DE" sz="1000" b="0" baseline="0" dirty="0">
              <a:latin typeface="Arial" panose="020B0604020202020204" pitchFamily="34" charset="0"/>
            </a:endParaRPr>
          </a:p>
          <a:p>
            <a:r>
              <a:rPr lang="de-DE" sz="1000" b="0" baseline="0" dirty="0">
                <a:latin typeface="Arial" panose="020B0604020202020204" pitchFamily="34" charset="0"/>
              </a:rPr>
              <a:t>Die Durchführung einer SWOT-Analyse hilft bei der Zusammenstellung von Informationen für die strategische Planung, indem sie dabei hilft, Faktoren zu identifizieren, die sich positiv oder negativ auf den Distrikt auswirken können.</a:t>
            </a:r>
          </a:p>
          <a:p>
            <a:endParaRPr lang="de-DE" sz="1000" b="0" baseline="0" dirty="0">
              <a:latin typeface="Arial" panose="020B0604020202020204" pitchFamily="34" charset="0"/>
              <a:cs typeface="Arial" panose="020B0604020202020204" pitchFamily="34" charset="0"/>
            </a:endParaRPr>
          </a:p>
          <a:p>
            <a:pPr algn="l"/>
            <a:r>
              <a:rPr lang="de-DE" sz="1000" b="0" i="0" dirty="0">
                <a:effectLst/>
                <a:latin typeface="Arial" panose="020B0604020202020204" pitchFamily="34" charset="0"/>
              </a:rPr>
              <a:t>Stärken und Schwächen sind interne Faktoren in unserem Distrikt und in unseren Communitys: Es sind Dinge, über die Sie eventuell etwas Kontrolle haben und die Sie verändern können. Hierzu zählt zum Beispiel, wer Ihrer Arbeitsgruppe angehört, welche Arten von Hilfsprojekten die Clubs in Ihr Distrikt durchführen, sowie die Qualität unserer Mitgliedererfahrung.</a:t>
            </a:r>
          </a:p>
          <a:p>
            <a:pPr algn="l"/>
            <a:r>
              <a:rPr lang="de-DE" sz="1000" b="0" i="0" dirty="0">
                <a:effectLst/>
                <a:latin typeface="Arial" panose="020B0604020202020204" pitchFamily="34" charset="0"/>
              </a:rPr>
              <a:t>Chancen und Risiken sind externe Faktoren: Dinge, die sich außerhalb unseres Distrikts und unserer Communitys, im größeren Umfeld, ereignen. Sie können Chancen nutzen und sich gegen Risiken wappnen, sie jedoch nicht ändern.</a:t>
            </a:r>
          </a:p>
          <a:p>
            <a:endParaRPr lang="de-DE"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Zuletzt werden wir einen Plan ausarbeiten, der unsere Stärken optimal einsetzt und unsere Schwächen minimiert, Chancen nutzt und die Auswirkungen von Risiken minimiert. Diesen werden wir zur Umsetzung der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baseline="0" dirty="0">
                <a:latin typeface="Arial" panose="020B0604020202020204" pitchFamily="34" charset="0"/>
              </a:rPr>
              <a:t>nutzen.</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de-DE" dirty="0"/>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Wie in Folie 1 erwähnt, fühlen sich manche Teilnehmer eventuell nicht wohl dabei, ihre Meinungen während der SWOT-Komponente des Schulungsbausteins zu äußern. Erinnern Sie die Teilnehmer daran, dass dieser Schulungsbaustein ein sicherer Ort ist und alle Meinungen begrüßt werden, bieten Sie den Teilnehmern jedoch eine Alternative für die Einreichung ihrer Ideen an.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Notieren Sie alle während der SWOT-Komponente des Schulungsbausteins zusammengefassten Ideen in einem Word-Dokument und teilen Sie diese nach Abschluss des Schulungsbausteins einer Gruppe mit.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latin typeface="Arial" panose="020B0604020202020204" pitchFamily="34" charset="0"/>
              </a:rPr>
              <a:t>Wie sieht es mit unseren Stärken aus?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Wenn wir uns diese vier Schwerpunktbereiche ansehen: Gründung neuer Clubs, Einführung neuer Mitglieder, Sicherstellung von Mitgliederzufriedenheit und Anbieten von Unterstützung für Führungskräfte, was machen wir Ihrer Meinung nach gut? </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werden uns nun für 5 Minuten in Gruppen unterteilen, wobei Sie Gelegenheit haben werden, Ihre Ideen zu der Frage zu besprechen. Bestimmen Sie nach 5 Minuten bitte eine Person, die die Ideen der Gruppe zusammenfasst. {Besprechen Sie}</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cs typeface="Arial" panose="020B0604020202020204" pitchFamily="34" charset="0"/>
              </a:rPr>
              <a:t>Sind Sie bereit?</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cs typeface="Arial" panose="020B0604020202020204" pitchFamily="34" charset="0"/>
              </a:rPr>
              <a:t>Bitte berichten Sie von den Ergebnissen Ihrer Gruppe.</a:t>
            </a:r>
          </a:p>
          <a:p>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solidFill>
                  <a:srgbClr val="000000"/>
                </a:solidFill>
                <a:latin typeface="Arial" panose="020B0604020202020204" pitchFamily="34" charset="0"/>
              </a:rPr>
              <a:t>Nachdem wir nun von den Leistungen unseres Distrikts gehört haben, ist es offensichtlich, dass wir nicht alles ändern sollten. Einiges machen wir sehr gut. </a:t>
            </a:r>
            <a:r>
              <a:rPr lang="de-DE" sz="1000" b="0" baseline="0" dirty="0">
                <a:latin typeface="Arial" panose="020B0604020202020204" pitchFamily="34" charset="0"/>
              </a:rPr>
              <a:t>Wie können wir auf diesen Stärken aufbauen, damit unser Distrikt stärker werden kann? {Besprechen Sie}</a:t>
            </a:r>
          </a:p>
          <a:p>
            <a:endParaRPr lang="de-DE"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de-DE" dirty="0"/>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de-DE" sz="1000" u="sng" dirty="0">
                <a:latin typeface="Arial" panose="020B0604020202020204" pitchFamily="34" charset="0"/>
              </a:rPr>
              <a:t>Hinweise für Moderatoren: </a:t>
            </a:r>
          </a:p>
          <a:p>
            <a:pPr lvl="0">
              <a:defRPr/>
            </a:pPr>
            <a:r>
              <a:rPr lang="de-DE" sz="1000" dirty="0">
                <a:latin typeface="Arial" panose="020B0604020202020204" pitchFamily="34" charset="0"/>
              </a:rPr>
              <a:t>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Lassen Sie uns nun über Schwächen reden. </a:t>
            </a:r>
          </a:p>
          <a:p>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Wenn wir uns dieselben vier Schwerpunktbereiche ansehen, was machen wir Ihrer Meinung nach nicht so gut?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latin typeface="Arial" panose="020B0604020202020204" pitchFamily="34" charset="0"/>
              </a:rPr>
              <a:t>Wir werden uns nun für 5 Minuten in Gruppen unterteilen, wobei Sie Gelegenheit haben werden, Ihre Gedanken zu der Frage zu besprechen. Bestimmen Sie nach 5 Minuten bitte eine Person, die die Ideen der Gruppe zusammenfasst. {Besprechen Sie}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endParaRPr>
          </a:p>
          <a:p>
            <a:r>
              <a:rPr lang="de-DE" sz="1000" b="0" baseline="0" dirty="0">
                <a:latin typeface="Arial" panose="020B0604020202020204" pitchFamily="34" charset="0"/>
                <a:cs typeface="Arial" panose="020B0604020202020204" pitchFamily="34" charset="0"/>
              </a:rPr>
              <a:t>Sind Sie bereit?</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cs typeface="Arial" panose="020B0604020202020204" pitchFamily="34" charset="0"/>
              </a:rPr>
              <a:t>Bitte berichten Sie von den Ergebnissen Ihrer Gruppe.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endParaRP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Wie können wir unsere Schwächen überwinden? {Besprechen Sie}</a:t>
            </a:r>
          </a:p>
          <a:p>
            <a:endParaRPr lang="de-DE"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de-DE" dirty="0"/>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defRPr/>
            </a:pPr>
            <a:r>
              <a:rPr lang="de-DE" sz="1000" u="sng" dirty="0">
                <a:latin typeface="Arial" panose="020B0604020202020204" pitchFamily="34" charset="0"/>
              </a:rPr>
              <a:t>Hinweise für Moderatoren: </a:t>
            </a:r>
          </a:p>
          <a:p>
            <a:pPr lvl="0">
              <a:defRPr/>
            </a:pPr>
            <a:r>
              <a:rPr lang="de-DE" sz="1000" b="0" dirty="0">
                <a:latin typeface="Arial" panose="020B0604020202020204" pitchFamily="34" charset="0"/>
              </a:rPr>
              <a:t>________________________________________________________</a:t>
            </a:r>
          </a:p>
          <a:p>
            <a:endParaRPr lang="de-DE" sz="1000" b="0" dirty="0">
              <a:latin typeface="Arial" panose="020B0604020202020204" pitchFamily="34" charset="0"/>
              <a:ea typeface="ヒラギノ角ゴ Pro W3"/>
              <a:cs typeface="Arial" panose="020B0604020202020204" pitchFamily="34" charset="0"/>
            </a:endParaRPr>
          </a:p>
          <a:p>
            <a:r>
              <a:rPr lang="de-DE" sz="1000" b="0" dirty="0">
                <a:latin typeface="Arial" panose="020B0604020202020204" pitchFamily="34" charset="0"/>
              </a:rPr>
              <a:t>Chancen und Risiken sind etwas anders, da sie eine Reaktion darauf sind, was außerhalb unserer Clubs vor sich geht: </a:t>
            </a:r>
            <a:endParaRPr lang="de-DE" sz="1000" b="0" baseline="0" dirty="0">
              <a:latin typeface="Arial" panose="020B0604020202020204" pitchFamily="34" charset="0"/>
              <a:cs typeface="Arial" panose="020B0604020202020204" pitchFamily="34" charset="0"/>
            </a:endParaRPr>
          </a:p>
          <a:p>
            <a:endParaRPr lang="de-DE"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b="0" dirty="0">
                <a:latin typeface="Arial" panose="020B0604020202020204" pitchFamily="34" charset="0"/>
              </a:rPr>
              <a:t>Werden Unternehmen gegründet oder aufgelöst?</a:t>
            </a:r>
            <a:r>
              <a:rPr lang="de-DE" b="0" dirty="0"/>
              <a:t> </a:t>
            </a:r>
            <a:endParaRPr lang="de-DE" sz="10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b="0" dirty="0">
                <a:latin typeface="Arial" panose="020B0604020202020204" pitchFamily="34" charset="0"/>
              </a:rPr>
              <a:t>Gehen mehr Leute in Ruhestand, ziehen neue Familien in die Gegend oder bleiben Personen länger alleinstehend? </a:t>
            </a:r>
            <a:r>
              <a:rPr lang="de-DE" b="0" dirty="0"/>
              <a:t> </a:t>
            </a:r>
          </a:p>
          <a:p>
            <a:pPr marL="171450" indent="-171450">
              <a:buFont typeface="Arial" panose="020B0604020202020204" pitchFamily="34" charset="0"/>
              <a:buChar char="•"/>
            </a:pPr>
            <a:r>
              <a:rPr lang="de-DE" sz="1000" b="0" dirty="0">
                <a:latin typeface="Arial" panose="020B0604020202020204" pitchFamily="34" charset="0"/>
              </a:rPr>
              <a:t>Gibt es in der Nähe andere karitative Organisationen?</a:t>
            </a:r>
          </a:p>
          <a:p>
            <a:pPr marL="171450" indent="-171450">
              <a:buFont typeface="Arial" panose="020B0604020202020204" pitchFamily="34" charset="0"/>
              <a:buChar char="•"/>
            </a:pPr>
            <a:r>
              <a:rPr lang="de-DE" sz="1200" b="0" i="0" dirty="0">
                <a:solidFill>
                  <a:srgbClr val="282828"/>
                </a:solidFill>
                <a:effectLst/>
                <a:latin typeface="Lato" panose="020F0502020204030203" pitchFamily="34" charset="0"/>
              </a:rPr>
              <a:t>Nimmt die Einbindung der Menschen in ihre Communitys zu oder ab</a:t>
            </a:r>
            <a:r>
              <a:rPr lang="de-DE" sz="1000" b="0" dirty="0">
                <a:latin typeface="Arial" panose="020B0604020202020204" pitchFamily="34" charset="0"/>
              </a:rPr>
              <a:t>?</a:t>
            </a:r>
          </a:p>
          <a:p>
            <a:endParaRPr lang="de-DE"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latin typeface="Arial" panose="020B0604020202020204" pitchFamily="34" charset="0"/>
              </a:rPr>
              <a:t>Wer kann ein Beispiel einer externen Veränderung oder einer Gelegenheit in seinem/ihrem Gebiet nennen? Wir werden uns nun für 5 Minuten in Gruppen unterteilen, wobei Sie Gelegenheit haben werden, Ihre Gedanken zu der Frage zu besprechen. Designieren Sie nach 5 Minuten bitte eine Person, die die Ideen der Gruppe zusammenfasst. {Besprechen Sie}</a:t>
            </a:r>
          </a:p>
          <a:p>
            <a:endParaRPr lang="de-DE" sz="1000" b="0" dirty="0">
              <a:latin typeface="Arial" panose="020B0604020202020204" pitchFamily="34" charset="0"/>
            </a:endParaRPr>
          </a:p>
          <a:p>
            <a:r>
              <a:rPr lang="de-DE" sz="1000" b="0" baseline="0" dirty="0">
                <a:latin typeface="Arial" panose="020B0604020202020204" pitchFamily="34" charset="0"/>
                <a:cs typeface="Arial" panose="020B0604020202020204" pitchFamily="34" charset="0"/>
              </a:rPr>
              <a:t>Sind Sie bereit?</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cs typeface="Arial" panose="020B0604020202020204" pitchFamily="34" charset="0"/>
              </a:rPr>
              <a:t>Bitte berichten Sie von den Ergebnissen Ihrer Gruppe.</a:t>
            </a:r>
          </a:p>
          <a:p>
            <a:endParaRPr lang="de-DE" sz="1000" b="0" dirty="0">
              <a:latin typeface="Arial" panose="020B0604020202020204" pitchFamily="34" charset="0"/>
            </a:endParaRP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Wie können wir diese Chancen nutzen? </a:t>
            </a:r>
            <a:endParaRPr lang="de-DE" sz="1000" b="0" i="1" baseline="0" dirty="0">
              <a:latin typeface="Arial" panose="020B0604020202020204" pitchFamily="34" charset="0"/>
            </a:endParaRPr>
          </a:p>
          <a:p>
            <a:r>
              <a:rPr lang="de-DE" sz="1000" b="0" i="1" baseline="0" dirty="0">
                <a:latin typeface="Arial" panose="020B0604020202020204" pitchFamily="34" charset="0"/>
              </a:rPr>
              <a:t>Ziehen Sie in Betracht, dass einige Veränderungen Risiken sein könnten.</a:t>
            </a:r>
          </a:p>
          <a:p>
            <a:r>
              <a:rPr lang="de-DE" sz="1000" b="0" i="1" baseline="0" dirty="0">
                <a:latin typeface="Arial" panose="020B0604020202020204" pitchFamily="34" charset="0"/>
              </a:rPr>
              <a:t>Und was kann man tun, wenn kein Vorteil erkennbar sind?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de-DE" dirty="0"/>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a:t>
            </a:r>
            <a:r>
              <a:rPr lang="de-DE" dirty="0"/>
              <a:t> </a:t>
            </a:r>
          </a:p>
          <a:p>
            <a:pPr>
              <a:defRPr/>
            </a:pPr>
            <a:r>
              <a:rPr lang="de-DE" sz="1000" i="1" dirty="0">
                <a:latin typeface="Arial" panose="020B0604020202020204" pitchFamily="34" charset="0"/>
              </a:rPr>
              <a:t>Beginnen Sie den Schulungsbaustein, indem Sie sich vorstellen und die Teilnehmer zu dieser Schulung über den „Global Membership Approach“, Thema „Eine Vision entwerfen“, einladen.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____________________________________________________________</a:t>
            </a:r>
          </a:p>
          <a:p>
            <a:endParaRPr lang="de-DE" sz="1000" baseline="0" dirty="0">
              <a:latin typeface="Arial" panose="020B0604020202020204" pitchFamily="34" charset="0"/>
              <a:cs typeface="Arial" panose="020B0604020202020204" pitchFamily="34" charset="0"/>
            </a:endParaRPr>
          </a:p>
          <a:p>
            <a:r>
              <a:rPr lang="de-DE" sz="1000" b="0" i="1" baseline="0" dirty="0">
                <a:latin typeface="Arial" panose="020B0604020202020204" pitchFamily="34" charset="0"/>
              </a:rPr>
              <a:t>Skript für GAT Area Leader, mit dem sie Distrikt-Führungskräfte auf die Leitung eines Workshops „Eine Vision entwerfen“ vorbereiten:</a:t>
            </a:r>
          </a:p>
          <a:p>
            <a:endParaRPr lang="de-DE" sz="1000" b="0" baseline="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Willkommen bei dieser Schulung zum „Global Membership Approach“. Ich heiße ___ und freue mich, Sie alle heute hier zu sehen.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Bei diesem Meeting werden wir den Workshop „Eine Vision entwerfen“ üben. Der Workshop „Eine Vision entwerfen“ umfasst ein Verfahren zur Analyse der aktuellen Situation im Distrikt und der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rPr>
              <a:t>-Ziele. </a:t>
            </a:r>
          </a:p>
          <a:p>
            <a:endParaRPr lang="de-DE" sz="1000" b="0" dirty="0">
              <a:latin typeface="Arial" panose="020B0604020202020204" pitchFamily="34" charset="0"/>
              <a:cs typeface="Arial" panose="020B0604020202020204" pitchFamily="34" charset="0"/>
            </a:endParaRPr>
          </a:p>
          <a:p>
            <a:r>
              <a:rPr lang="de-DE" sz="1000" b="0" i="1" dirty="0">
                <a:latin typeface="Arial" panose="020B0604020202020204" pitchFamily="34" charset="0"/>
              </a:rPr>
              <a:t>Skript für Distrikt-Führungskräfte bei der Leitung eines Workshops „Eine Vision entwerfen“:</a:t>
            </a:r>
            <a:endParaRPr lang="de-DE" sz="1000" b="0" i="1" baseline="0" dirty="0">
              <a:latin typeface="Arial" panose="020B0604020202020204" pitchFamily="34" charset="0"/>
              <a:cs typeface="Arial" panose="020B0604020202020204" pitchFamily="34" charset="0"/>
            </a:endParaRP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Willkommen bei diesem Distrikttreffen zum Thema „Global Membership Approach“. Ich heiße ___ und freue mich, Sie alle heute hier zu sehen.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Bei diesem Meeting werden wir die gegenwärtige Situation in unserem Distrikt analysieren und unsere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rPr>
              <a:t>-Ziele zu prüfen.</a:t>
            </a:r>
            <a:endParaRPr lang="de-DE" sz="10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1</a:t>
            </a:fld>
            <a:endParaRPr lang="de-DE" dirty="0"/>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de-DE" sz="1000" u="sng" dirty="0">
                <a:latin typeface="Arial" panose="020B0604020202020204" pitchFamily="34" charset="0"/>
              </a:rPr>
              <a:t>Hinweise für Moderatoren: </a:t>
            </a:r>
          </a:p>
          <a:p>
            <a:pPr lvl="0">
              <a:defRPr/>
            </a:pPr>
            <a:r>
              <a:rPr lang="de-DE" sz="1000" dirty="0">
                <a:latin typeface="Arial" panose="020B0604020202020204" pitchFamily="34" charset="0"/>
              </a:rPr>
              <a:t>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Nicht jede Veränderung ist gut, wir wollen uns jedoch Möglichkeiten überlegen, wie wir den Schaden für unsere Clubs reduzieren können.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Risiken können genau wie Chancen durch geschäftliche Veränderungen, demografische Veränderungen, konkurrierende Organisationen oder kulturelle Veränderungen, die wir uns nicht zunutze machen können, entstehen. </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Wer kann Beispiele negativer Geschehnisse in seinem Gebiet nennen? Wir werden uns nun für 5 Minuten in Gruppen unterteilen, wobei Sie Gelegenheit haben werden, Ihre Gedanken zu der Frage zu besprechen. Bestimmen Sie nach 5 Minuten bitte eine Person, die die Ideen der Gruppe zusammenfasst. {Besprechen Sie}</a:t>
            </a:r>
          </a:p>
          <a:p>
            <a:endParaRPr lang="de-DE" sz="1000" b="0" dirty="0">
              <a:latin typeface="Arial" panose="020B0604020202020204" pitchFamily="34" charset="0"/>
            </a:endParaRPr>
          </a:p>
          <a:p>
            <a:r>
              <a:rPr lang="de-DE" sz="1000" b="0" baseline="0" dirty="0">
                <a:latin typeface="Arial" panose="020B0604020202020204" pitchFamily="34" charset="0"/>
                <a:cs typeface="Arial" panose="020B0604020202020204" pitchFamily="34" charset="0"/>
              </a:rPr>
              <a:t>Sind Sie bereit?</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cs typeface="Arial" panose="020B0604020202020204" pitchFamily="34" charset="0"/>
              </a:rPr>
              <a:t>Bitte berichten Sie von den Ergebnissen Ihrer Gruppe.</a:t>
            </a:r>
          </a:p>
          <a:p>
            <a:endParaRPr lang="de-DE" sz="1000" b="0" dirty="0">
              <a:latin typeface="Arial" panose="020B0604020202020204" pitchFamily="34" charset="0"/>
            </a:endParaRP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Wie können wir negative Auswirkungen durch diese Veränderungen verringern? </a:t>
            </a:r>
            <a:endParaRPr lang="de-DE" sz="1000" b="0" i="1" baseline="0" dirty="0">
              <a:latin typeface="Arial" panose="020B0604020202020204" pitchFamily="34" charset="0"/>
            </a:endParaRPr>
          </a:p>
          <a:p>
            <a:r>
              <a:rPr lang="de-DE" sz="1000" b="0" i="1" baseline="0" dirty="0">
                <a:latin typeface="Arial" panose="020B0604020202020204" pitchFamily="34" charset="0"/>
              </a:rPr>
              <a:t>Besprechen Sie, dass einige in Chancen verwandelt werden können, wenn ein Vorteil erkannt wird.</a:t>
            </a:r>
            <a:endParaRPr lang="de-DE" sz="1000" b="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de-DE" dirty="0"/>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Wir wollen die von uns die Ergebnisse der SWOT-Analyse noch einmal kurz besprechen. {Fassen Sie die Ergebnisse aus den Folien </a:t>
            </a:r>
            <a:br>
              <a:rPr lang="de-DE" sz="1000" b="0" dirty="0">
                <a:latin typeface="Arial" panose="020B0604020202020204" pitchFamily="34" charset="0"/>
              </a:rPr>
            </a:br>
            <a:r>
              <a:rPr lang="de-DE" sz="1000" b="0" dirty="0">
                <a:latin typeface="Arial" panose="020B0604020202020204" pitchFamily="34" charset="0"/>
              </a:rPr>
              <a:t>17-20 zusammen}</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Gibt es irgendwelche weitere Kommentare</a:t>
            </a:r>
            <a:endParaRPr lang="de-DE" sz="1000" b="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de-DE"/>
              <a:t>Vergangenheit, Gegenwart und Zukunft von NAMI</a:t>
            </a:r>
            <a:endParaRPr lang="de-DE"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20</a:t>
            </a:fld>
            <a:endParaRPr lang="de-DE" dirty="0"/>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de-DE" sz="1000" u="sng" dirty="0">
                <a:latin typeface="Arial" panose="020B0604020202020204" pitchFamily="34" charset="0"/>
              </a:rPr>
              <a:t>Hinweise für Moderatoren: </a:t>
            </a:r>
          </a:p>
          <a:p>
            <a:pPr lvl="0">
              <a:defRPr/>
            </a:pPr>
            <a:r>
              <a:rPr lang="de-DE" sz="1000" b="0" dirty="0">
                <a:latin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i="0" u="none" strike="noStrike" kern="1200" baseline="0" dirty="0">
                <a:solidFill>
                  <a:schemeClr val="tx1"/>
                </a:solidFill>
                <a:effectLst/>
                <a:latin typeface="Arial" panose="020B0604020202020204" pitchFamily="34" charset="0"/>
              </a:rPr>
              <a:t>Wenn wir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i="0" u="none" strike="noStrike" kern="1200" baseline="0" dirty="0">
                <a:solidFill>
                  <a:schemeClr val="tx1"/>
                </a:solidFill>
                <a:effectLst/>
                <a:latin typeface="Arial" panose="020B0604020202020204" pitchFamily="34" charset="0"/>
              </a:rPr>
              <a:t>erreichen möchten, müssen wir alle zusammenarbeiten,</a:t>
            </a:r>
            <a:r>
              <a:rPr lang="de-DE" sz="1000" b="0" i="0" u="none" strike="noStrike" kern="1200" baseline="0" dirty="0">
                <a:solidFill>
                  <a:schemeClr val="tx1"/>
                </a:solidFill>
                <a:latin typeface="Arial" panose="020B0604020202020204" pitchFamily="34" charset="0"/>
              </a:rPr>
              <a:t> um Veränderungen auf Clubebene herbeizuführen.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latin typeface="Arial" panose="020B0604020202020204" pitchFamily="34" charset="0"/>
              </a:rPr>
              <a:t>Wir brauchen Clubs, die sich dazu verpflichten, neue Arbeitsweisen auszuprobieren und die bereit sind, ihre Erfolge </a:t>
            </a:r>
            <a:r>
              <a:rPr lang="de-DE" sz="1000" b="0" u="sng" dirty="0">
                <a:latin typeface="Arial" panose="020B0604020202020204" pitchFamily="34" charset="0"/>
              </a:rPr>
              <a:t>und</a:t>
            </a:r>
            <a:r>
              <a:rPr lang="de-DE" sz="1000" b="0" dirty="0">
                <a:latin typeface="Arial" panose="020B0604020202020204" pitchFamily="34" charset="0"/>
              </a:rPr>
              <a:t> Schwierigkeiten zu melden, damit wir daraus folgern können, welche Möglichkeiten uns zu ihrer Unterstützung zur Verfügung stehen.</a:t>
            </a:r>
            <a:r>
              <a:rPr lang="de-DE" b="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i="0" u="none" strike="noStrike" kern="1200" baseline="0" dirty="0">
                <a:solidFill>
                  <a:schemeClr val="tx1"/>
                </a:solidFill>
                <a:effectLst/>
                <a:latin typeface="Arial" panose="020B0604020202020204" pitchFamily="34" charset="0"/>
              </a:rPr>
              <a:t>Wer schließt sich mir an und wird den „Global Membership Approach“ und unsere Initiative zur Sicherstellung von Erfolg in unserem Distrikt unterstützen? {Hand heben}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i="0" u="none" strike="noStrike" kern="1200" baseline="0" dirty="0">
                <a:solidFill>
                  <a:schemeClr val="tx1"/>
                </a:solidFill>
                <a:effectLst/>
                <a:latin typeface="Arial" panose="020B0604020202020204" pitchFamily="34" charset="0"/>
              </a:rPr>
              <a:t>{Rufen Sie jemanden auf, der seine Hand hebt} Sagen Sie mir bitte, wie Sie beitragen werden? {Besprechen Sie vorgebrachte Ideen}</a:t>
            </a:r>
            <a:endParaRPr lang="de-DE" sz="1000" b="0" kern="1200" dirty="0">
              <a:solidFill>
                <a:schemeClr val="tx1"/>
              </a:solidFill>
              <a:effectLst/>
              <a:latin typeface="Arial" panose="020B0604020202020204" pitchFamily="34" charset="0"/>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de-DE"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de-DE"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21</a:t>
            </a:fld>
            <a:endParaRPr lang="de-DE" dirty="0"/>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de-DE" sz="1000" b="0" u="sng" dirty="0">
                <a:latin typeface="Arial" panose="020B0604020202020204" pitchFamily="34" charset="0"/>
              </a:rPr>
              <a:t>Hinweise für Moderatoren: </a:t>
            </a:r>
          </a:p>
          <a:p>
            <a:pPr lvl="0">
              <a:defRPr/>
            </a:pPr>
            <a:r>
              <a:rPr lang="de-DE" sz="1000" b="0" dirty="0">
                <a:latin typeface="Arial" panose="020B0604020202020204" pitchFamily="34" charset="0"/>
              </a:rPr>
              <a:t>_____________________________________________________</a:t>
            </a:r>
          </a:p>
          <a:p>
            <a:r>
              <a:rPr lang="de-DE" sz="1000" b="0" i="1" baseline="0" dirty="0">
                <a:latin typeface="Arial" panose="020B0604020202020204" pitchFamily="34" charset="0"/>
              </a:rPr>
              <a:t>Skript für GAT Area Leader, mit dem sie Distrikt-Führungskräfte auf die Leitung eines „Eine Vision entwerfen“-Workshops vorbereiten:</a:t>
            </a:r>
          </a:p>
          <a:p>
            <a:r>
              <a:rPr lang="de-DE" sz="1000" b="0" dirty="0">
                <a:latin typeface="Arial" panose="020B0604020202020204" pitchFamily="34" charset="0"/>
              </a:rPr>
              <a:t>Herzlichen Glückwunsch! Wir haben unsere Übung zur Durchführung einer Distriktanalyse und die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dirty="0">
                <a:latin typeface="Arial" panose="020B0604020202020204" pitchFamily="34" charset="0"/>
              </a:rPr>
              <a:t>zur Erhöhung der Mitgliederzahl geprüft. Was passiert als nächstes? Versammeln Sie Ihre Distriktteam-Mitglieder und leiten Sie auch sie durch diesen Workshop. </a:t>
            </a:r>
          </a:p>
          <a:p>
            <a:r>
              <a:rPr lang="de-DE" sz="1000" b="0" dirty="0">
                <a:latin typeface="Arial" panose="020B0604020202020204" pitchFamily="34" charset="0"/>
              </a:rPr>
              <a:t>Nachdem Sie den Workshop „Eine Vision entwerfen“ mit Ihrem Distriktteam abgeschlossen haben, teilen Sie Ihren Mitgliedern die Ergebnisse der SWOT-Analyse mit und bieten Sie ihnen Gelegenheit, ihre Meinung durch anonymes Feedback beizutragen. Dies gibt den Clubs die Chance, sich für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a:t>
            </a:r>
            <a:r>
              <a:rPr lang="de-DE" sz="1000" b="0" dirty="0">
                <a:latin typeface="Arial" panose="020B0604020202020204" pitchFamily="34" charset="0"/>
              </a:rPr>
              <a:t>einzusetzen und eventuell Einblicke in andere, bisher nicht bedachte Stärken, Schwächen, Chancen und Risiken zu geben.</a:t>
            </a:r>
          </a:p>
          <a:p>
            <a:r>
              <a:rPr lang="de-DE" sz="1000" b="0" dirty="0">
                <a:latin typeface="Arial" panose="020B0604020202020204" pitchFamily="34" charset="0"/>
              </a:rPr>
              <a:t>Als nächstes präsentieren Sie Ihrem Governorratsvorsitzenden und dem GAT-MD die erzielten Fortschritte. </a:t>
            </a:r>
          </a:p>
          <a:p>
            <a:r>
              <a:rPr lang="de-DE" sz="1000" b="0" baseline="0" dirty="0">
                <a:latin typeface="Arial" panose="020B0604020202020204" pitchFamily="34" charset="0"/>
              </a:rPr>
              <a:t>Sehen Sie sich zur Vorbereitung auf unser nächstes Treffen die Kurse zu Handlungsplanung zur Erreichung von Distriktzielen und Nachfolgeplanung im LLC an. Wir werden uns dann wieder zur Besprechung des „Einen Plan ausarbeiten“-Workshops treffen, der die Arbeitsgruppe bei der Erstellung eines „Global Membership Approach“-Handlungsplans anleitet. </a:t>
            </a:r>
          </a:p>
          <a:p>
            <a:r>
              <a:rPr lang="de-DE" sz="1000" b="0" dirty="0">
                <a:latin typeface="Arial" panose="020B0604020202020204" pitchFamily="34" charset="0"/>
              </a:rPr>
              <a:t>Sie werden dann Ihren gesamten Distrikt an der Umsetzung unseres Plans und das Erreichen Ihrer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dirty="0">
                <a:latin typeface="Arial" panose="020B0604020202020204" pitchFamily="34" charset="0"/>
              </a:rPr>
              <a:t>beteiligen. </a:t>
            </a:r>
            <a:r>
              <a:rPr lang="de-DE" sz="1000" b="0" dirty="0"/>
              <a:t> </a:t>
            </a:r>
          </a:p>
          <a:p>
            <a:r>
              <a:rPr lang="de-DE" sz="1000" b="0" dirty="0">
                <a:latin typeface="Arial" panose="020B0604020202020204" pitchFamily="34" charset="0"/>
              </a:rPr>
              <a:t>Hat jemand von Ihnen irgendwelche Fragen? </a:t>
            </a:r>
          </a:p>
          <a:p>
            <a:endParaRPr lang="de-DE" sz="1000" b="0" dirty="0">
              <a:latin typeface="Arial" panose="020B0604020202020204" pitchFamily="34" charset="0"/>
              <a:cs typeface="Arial" panose="020B0604020202020204" pitchFamily="34" charset="0"/>
            </a:endParaRPr>
          </a:p>
          <a:p>
            <a:r>
              <a:rPr lang="de-DE" sz="1000" b="0" i="1" dirty="0">
                <a:latin typeface="Arial" panose="020B0604020202020204" pitchFamily="34" charset="0"/>
              </a:rPr>
              <a:t>Skript für Distrikt-Führungskräfte bei der Leitung eines „Ein Team bilden“-Workshops:</a:t>
            </a:r>
          </a:p>
          <a:p>
            <a:r>
              <a:rPr lang="de-DE" sz="1000" b="0" dirty="0">
                <a:latin typeface="Arial" panose="020B0604020202020204" pitchFamily="34" charset="0"/>
              </a:rPr>
              <a:t>Herzlichen Glückwunsch! Wir haben unsere Distriktanalyse abgeschlossen und unsere Distriktziele festgelegt. Was passiert als nächstes? </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Teilen Sie Ihren Mitgliedern zuerst die Ergebnisse der SWOT-Analyse mit und geben Sie ihnen dann Gelegenheit, ihre Meinung durch anonymes Feedback beizutragen. Dies gibt den Clubs die Chance, in die von der Arbeitsgruppe gesetzten Ziele involviert zu werden und eventuell Einblicke in andere, bisher nicht bedachte Stärken, Schwächen, Chancen und Risiken zu geben.</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Als nächstes werden unser Governorratsvorsitzender und das GAT-MD unseren Fortschritt überprüfen.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Sehen Sie sich zur Vorbereitung auf unser nächstes Treffen die Kurse zu Handlungsplanung zur Erreichung von Distriktzielen und Nachfolgeplanung im LLC an,</a:t>
            </a:r>
            <a:r>
              <a:rPr lang="de-DE" sz="1000" b="0" i="0" dirty="0">
                <a:solidFill>
                  <a:srgbClr val="FFFFFF"/>
                </a:solidFill>
                <a:effectLst/>
                <a:latin typeface="Arial" panose="020B0604020202020204" pitchFamily="34" charset="0"/>
              </a:rPr>
              <a:t> </a:t>
            </a:r>
            <a:r>
              <a:rPr lang="de-DE" sz="1000" b="0" i="0" dirty="0">
                <a:effectLst/>
                <a:latin typeface="Arial" panose="020B0604020202020204" pitchFamily="34" charset="0"/>
              </a:rPr>
              <a:t>um das Verfahren zur Festlegung von Zielen, zur Ausarbeitung eines Handlungsplans sowie anschließendes Zielmanagement besser zu verstehen und optimale Resultate zu erzielen. </a:t>
            </a:r>
          </a:p>
          <a:p>
            <a:endParaRPr lang="de-DE" sz="1000" b="0" i="0" baseline="0" dirty="0">
              <a:solidFill>
                <a:srgbClr val="FFFFFF"/>
              </a:solidFill>
              <a:effectLst/>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Wir werden uns dann wieder als Arbeitsgruppe treffen, um einen Plan auszuarbeiten und unseren eigenen „Global Membership Approach“-Handlungsplan zu erstellen. </a:t>
            </a:r>
          </a:p>
          <a:p>
            <a:endParaRPr lang="de-DE" sz="1000" b="0" baseline="0" dirty="0">
              <a:latin typeface="Arial" panose="020B0604020202020204" pitchFamily="34" charset="0"/>
              <a:cs typeface="Arial" panose="020B0604020202020204" pitchFamily="34" charset="0"/>
            </a:endParaRPr>
          </a:p>
          <a:p>
            <a:r>
              <a:rPr lang="de-DE" sz="1000" b="0" dirty="0">
                <a:latin typeface="Arial" panose="020B0604020202020204" pitchFamily="34" charset="0"/>
              </a:rPr>
              <a:t>Und natürlich werden wir unseren gesamten Distrikt an der Umsetzung unseres Plans und das Erreichen der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dirty="0">
                <a:latin typeface="Arial" panose="020B0604020202020204" pitchFamily="34" charset="0"/>
              </a:rPr>
              <a:t>beteiligen. </a:t>
            </a:r>
            <a:r>
              <a:rPr lang="de-DE" sz="1000" b="0" dirty="0"/>
              <a:t> </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Gibt es noch Fragen? </a:t>
            </a:r>
          </a:p>
          <a:p>
            <a:endParaRPr lang="de-DE"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de-DE"/>
              <a:t>Vergangenheit, Gegenwart und Zukunft von NAMI</a:t>
            </a:r>
            <a:endParaRPr lang="de-DE"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22</a:t>
            </a:fld>
            <a:endParaRPr lang="de-DE" dirty="0"/>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de-DE" sz="1000" u="sng" dirty="0">
                <a:latin typeface="Arial" panose="020B0604020202020204" pitchFamily="34" charset="0"/>
              </a:rPr>
              <a:t>Hinweise für Moderatoren: </a:t>
            </a:r>
          </a:p>
          <a:p>
            <a:pPr lvl="0">
              <a:defRPr/>
            </a:pPr>
            <a:endParaRPr lang="de-DE" sz="10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Vielen Dank! Wir bedanken uns für Ihre Teilnahme an diesem Treffen zum Thema „Eine Vision entwerfen“. Vielen Dank für Ihr Engagement und Ihre Einsatzbereitschaft.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Führungskräfte wie Sie verhelfen Lions Clubs zu einer vielversprechenden Zukunft. Vielen Dank!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23</a:t>
            </a:fld>
            <a:endParaRPr lang="de-DE" dirty="0"/>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i="1" baseline="0" dirty="0">
                <a:latin typeface="Arial" panose="020B0604020202020204" pitchFamily="34" charset="0"/>
              </a:rPr>
              <a:t>Für den Einführungsabschnitt können Sie die Fragen je nach Gruppengröße und für das Meeting zugewiesener Zeit abändern/regional anpassen. Sie könnten auch basierend auf den in den Lions-Lernzentrum (LLC)-Kursen vermittelten Informationen, welche in der Präsentation „Ein Team bilden“ empfohlen werden, eine Wissensabfrage durchführen. </a:t>
            </a:r>
            <a:endParaRPr lang="de-DE" sz="1000" b="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latin typeface="Arial" panose="020B0604020202020204" pitchFamily="34" charset="0"/>
              </a:rPr>
              <a:t>Beim heutigen Meeting werden wir: </a:t>
            </a:r>
          </a:p>
          <a:p>
            <a:endParaRPr lang="de-DE"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b="0" baseline="0" dirty="0">
                <a:latin typeface="Arial" panose="020B0604020202020204" pitchFamily="34" charset="0"/>
              </a:rPr>
              <a:t>Eine Vision für die Zukunft unseres Distrikts entwerfen, indem wir uns die Leistungen und verbesserungswürdigen Bereiche unseres Distrikts ansehen.</a:t>
            </a:r>
          </a:p>
          <a:p>
            <a:pPr marL="171450" indent="-171450">
              <a:buFont typeface="Arial" panose="020B0604020202020204" pitchFamily="34" charset="0"/>
              <a:buChar char="•"/>
            </a:pP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cs typeface="Arial" panose="020B0604020202020204" pitchFamily="34" charset="0"/>
              </a:rPr>
              <a:t> -Ziele </a:t>
            </a:r>
            <a:r>
              <a:rPr lang="de-DE" sz="1000" b="0" baseline="0" dirty="0">
                <a:latin typeface="Arial" panose="020B0604020202020204" pitchFamily="34" charset="0"/>
              </a:rPr>
              <a:t>prüfen.</a:t>
            </a:r>
          </a:p>
          <a:p>
            <a:pPr marL="171450" indent="-171450">
              <a:buFont typeface="Arial" panose="020B0604020202020204" pitchFamily="34" charset="0"/>
              <a:buChar char="•"/>
            </a:pPr>
            <a:r>
              <a:rPr lang="de-DE" sz="1000" b="0" baseline="0" dirty="0">
                <a:latin typeface="Arial" panose="020B0604020202020204" pitchFamily="34" charset="0"/>
              </a:rPr>
              <a:t>Die nächsten Schritte im Rahmen dieses Programms planen</a:t>
            </a:r>
          </a:p>
          <a:p>
            <a:pPr marL="0" indent="0">
              <a:buNone/>
            </a:pPr>
            <a:endParaRPr lang="de-DE" sz="1000" b="0" baseline="0" dirty="0">
              <a:latin typeface="Arial" panose="020B0604020202020204" pitchFamily="34" charset="0"/>
              <a:cs typeface="Arial" panose="020B0604020202020204" pitchFamily="34" charset="0"/>
            </a:endParaRPr>
          </a:p>
          <a:p>
            <a:pPr marL="0" indent="0">
              <a:buNone/>
            </a:pPr>
            <a:r>
              <a:rPr lang="de-DE" sz="1000" b="0" baseline="0" dirty="0">
                <a:latin typeface="Arial" panose="020B0604020202020204" pitchFamily="34" charset="0"/>
              </a:rPr>
              <a:t>Der wichtigste Aspekt des heutigen Treffens sind jedoch Sie selbst. </a:t>
            </a:r>
            <a:r>
              <a:rPr lang="de-DE" sz="1000" b="0" dirty="0">
                <a:latin typeface="Arial" panose="020B0604020202020204" pitchFamily="34" charset="0"/>
              </a:rPr>
              <a:t>Nur wenn wir alle teilnehmen, können wir erfolgreich sein. </a:t>
            </a:r>
          </a:p>
          <a:p>
            <a:pPr marL="0" indent="0">
              <a:buNone/>
            </a:pPr>
            <a:endParaRPr lang="de-DE" sz="1000" b="0" baseline="0" dirty="0">
              <a:latin typeface="Arial" panose="020B0604020202020204" pitchFamily="34" charset="0"/>
              <a:cs typeface="Arial" panose="020B0604020202020204" pitchFamily="34" charset="0"/>
            </a:endParaRPr>
          </a:p>
          <a:p>
            <a:pPr marL="0" indent="0">
              <a:buNone/>
            </a:pPr>
            <a:r>
              <a:rPr lang="de-DE" sz="1000" b="0" baseline="0" dirty="0">
                <a:latin typeface="Arial" panose="020B0604020202020204" pitchFamily="34" charset="0"/>
              </a:rPr>
              <a:t>Wir wollen nun mit den Vorstellungen beginnen. Teilen Sie uns bitte Ihren Namen, Ihren Club und Ihre Jahre als Lionsmitglied mit und in welchem Sport Sie ein Weltklasse-Athlet sein würden, wenn Sie es sich aussuchen könnten?  </a:t>
            </a:r>
            <a:endParaRPr lang="de-DE"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de-DE" dirty="0"/>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Bekräftigen Sie das Konzept, dass die Teilnehmer das Verfahren optimal an die Bedürfnisse ihres Gebiets anpassen können und erinnern Sie sie daran, dass es in ihrer Macht steht, die Vision ihres Distrikts auf ihre Weise zu gestalten.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„Global Membership Approach“-Distrikte benutzen ein 4-Schritte-Verfahren: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Wir stellen ein Team zusammen, entwerfen eine Vision, arbeiten einen Plan aus und schaffen Erfolg. </a:t>
            </a:r>
          </a:p>
          <a:p>
            <a:endParaRPr lang="de-DE" sz="1000" b="0" baseline="0" dirty="0">
              <a:latin typeface="Arial" panose="020B0604020202020204" pitchFamily="34" charset="0"/>
              <a:cs typeface="Arial" panose="020B0604020202020204" pitchFamily="34" charset="0"/>
            </a:endParaRPr>
          </a:p>
          <a:p>
            <a:r>
              <a:rPr lang="de-DE" sz="1000" b="0" baseline="0" dirty="0">
                <a:latin typeface="Arial" panose="020B0604020202020204" pitchFamily="34" charset="0"/>
              </a:rPr>
              <a:t>Heute werden wir den zweiten Schritt dieses Verfahrens näher erörtern: eine Vision entwerfen. Im Rahmen dieses Schritts werden wir die Trends bei den Mitgliederzahlen im Distrikt überprüfen, die Bedürfnisse unseres Distrikts analysieren und </a:t>
            </a:r>
            <a:r>
              <a:rPr lang="de-DE" sz="1000" b="0" i="1" baseline="0" dirty="0">
                <a:latin typeface="Arial" panose="020B0604020202020204" pitchFamily="34" charset="0"/>
              </a:rPr>
              <a:t>MISSION</a:t>
            </a:r>
            <a:r>
              <a:rPr lang="de-DE" sz="1000" b="0" baseline="0" dirty="0">
                <a:latin typeface="Arial" panose="020B0604020202020204" pitchFamily="34" charset="0"/>
              </a:rPr>
              <a:t> </a:t>
            </a:r>
            <a:r>
              <a:rPr lang="de-DE" sz="1000" b="1" baseline="0" dirty="0">
                <a:latin typeface="Arial" panose="020B0604020202020204" pitchFamily="34" charset="0"/>
              </a:rPr>
              <a:t>1.5 </a:t>
            </a:r>
            <a:r>
              <a:rPr lang="de-DE" sz="1000" b="0" baseline="0" dirty="0">
                <a:latin typeface="Arial" panose="020B0604020202020204" pitchFamily="34" charset="0"/>
              </a:rPr>
              <a:t>-Ziele formulieren, die uns die Richtung im kommenden Jahr weisen werden.</a:t>
            </a:r>
          </a:p>
          <a:p>
            <a:endParaRPr lang="de-DE"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3</a:t>
            </a:fld>
            <a:endParaRPr lang="de-DE" dirty="0"/>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Passen Sie die auf dieser Folie aufgeführten Fragen regional an, sodass sie die verschiedenen wichtigen Teams/Funktionen in Ihrem Gebiet optimal repräsentieren.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Benutzen Sie Nebenräume für Kleingruppensitzungen zur Erleichterung von Diskussionen in einer Online-Umgebung. Teilen Sie das Publikum in 3-5 Personen pro Gruppe auf, um sicherzustellen, dass alle Mitglieder im vorgesehenen Zeitraum zu Wort kommen.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Falls Kleingruppensitzungen in Nebenräumen nicht möglich sind, sollten Sie, sofern die zugewiesene Zeit ausreicht, für jede Frage eine offene Diskussion führen und die Antworten in einem Word-Dokument aufzeichnen.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Lassen Sie uns damit beginnen, über unsere eigenen Erwartungen als Lions und Lion-Führungskräfte zu reden. </a:t>
            </a:r>
          </a:p>
          <a:p>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dirty="0">
                <a:latin typeface="Arial" panose="020B0604020202020204" pitchFamily="34" charset="0"/>
              </a:rPr>
              <a:t>Was erwarten Lions und Clubamtsträger von ihrem Distrikt-Governor-Team? Wir werden uns nun für 5 Minuten in Gruppen unterteilen, wobei Sie Gelegenheit haben werden, Ihre Gedanken zu der Frage zu besprechen. Designieren Sie nach 5 Minuten bitte einen Wortführer, der die Ideen der Gruppe zusammenfasst. {Besprechen Sie}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Was erwarten Lions und Clubamtsträger von ihrer Zone Chairperson? Wir werden uns nun wieder für 5 Minuten in Gruppen unterteilen, wobei Sie Gelegenheit haben werden, Ihre Gedanken zu der Frage zu besprechen.</a:t>
            </a:r>
            <a:r>
              <a:rPr lang="de-DE" sz="1000" b="0" dirty="0">
                <a:latin typeface="Arial" panose="020B0604020202020204" pitchFamily="34" charset="0"/>
              </a:rPr>
              <a:t> Designieren Sie nach 5 Minuten bitte einen Wortführer, der die Ideen der Gruppe zusammenfasst. {Besprechen Sie}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Was erwarten wir von Lions Clubs? Wir werden uns nun wieder für 5 Minuten in Gruppen unterteilen, wobei Sie Gelegenheit haben werden, Ihre Gedanken zu der Frage zu besprechen.</a:t>
            </a:r>
            <a:r>
              <a:rPr lang="de-DE" sz="1000" b="0" dirty="0">
                <a:latin typeface="Arial" panose="020B0604020202020204" pitchFamily="34" charset="0"/>
              </a:rPr>
              <a:t> Designieren Sie nach 5 Minuten bitte einen Wortführer, der die Ideen der Gruppe zusammenfasst. {Besprechen Sie}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Lassen Sie uns, während wir mit dem nächsten Schritt fortfahren, an unsere Erwartungen denken…</a:t>
            </a:r>
            <a:endParaRPr lang="de-DE" sz="1000" b="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4</a:t>
            </a:fld>
            <a:endParaRPr lang="de-DE" dirty="0"/>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Räumen Sie Zeit dafür ein, jeden Lion mitteilen zu lassen, welche Verbesserungen er gerne sehen würde. Wenn diese Anregungen in den Plan aufgenommen werden, repräsentieren sie einen Beitrag und das Engagement aller anwesenden Lions. Hören Sie zu, notieren und nutzen Sie diese Anregungen, um größeren Erfolg zu fördern.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0" baseline="0" dirty="0">
                <a:latin typeface="Arial" panose="020B0604020202020204" pitchFamily="34" charset="0"/>
              </a:rPr>
              <a:t>________________________________________________________________</a:t>
            </a:r>
          </a:p>
          <a:p>
            <a:endParaRPr lang="de-DE" sz="1000" b="0" dirty="0">
              <a:latin typeface="Arial" panose="020B0604020202020204" pitchFamily="34" charset="0"/>
              <a:cs typeface="Arial" panose="020B0604020202020204" pitchFamily="34" charset="0"/>
            </a:endParaRPr>
          </a:p>
          <a:p>
            <a:r>
              <a:rPr lang="de-DE" sz="1000" b="0" dirty="0">
                <a:latin typeface="Arial" panose="020B0604020202020204" pitchFamily="34" charset="0"/>
              </a:rPr>
              <a:t>Ein wichtiger Aspekt des Konzepts „Eine Vision entwerfen“ ist das Nachdenken über die Zukunft. Wie stellen Sie sich Ihren künftigen Club vor und was sollte er </a:t>
            </a:r>
            <a:r>
              <a:rPr lang="de-DE" sz="1000" b="0" i="1" dirty="0">
                <a:latin typeface="Arial" panose="020B0604020202020204" pitchFamily="34" charset="0"/>
              </a:rPr>
              <a:t>anders machen</a:t>
            </a:r>
            <a:r>
              <a:rPr lang="de-DE" sz="1000" b="0" dirty="0">
                <a:latin typeface="Arial" panose="020B0604020202020204" pitchFamily="34" charset="0"/>
              </a:rPr>
              <a:t> als heute?</a:t>
            </a:r>
            <a:endParaRPr lang="de-DE" sz="1000" b="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5</a:t>
            </a:fld>
            <a:endParaRPr lang="de-DE" dirty="0"/>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Geben Sie dem Publikum Zeit, die Folie zu lesen.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________________________________________________________________</a:t>
            </a:r>
          </a:p>
          <a:p>
            <a:endParaRPr lang="de-DE"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de-DE"/>
              <a:t>Vergangenheit, Gegenwart und Zukunft von NAMI</a:t>
            </a:r>
            <a:endParaRPr lang="de-DE"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de-DE" dirty="0"/>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r>
              <a:rPr lang="de-DE" sz="1000" i="1" baseline="0" dirty="0">
                <a:latin typeface="Arial" panose="020B0604020202020204" pitchFamily="34" charset="0"/>
              </a:rPr>
              <a:t>Arbeitsgruppenmitglieder wurden im Zusammenhang mit dem Arbeitsheft „Strategieplan des Distrikts“ gebeten, Informationen über Trends bei den Mitgliederzahlen in ihrem Gebiet im Voraus zu beschaffen. Um sich optimal auf das Treffen vorzubereiten und Ihrem Publikum Daten zu liefern, die eine Distriktanalyse erleichtern, können Sie diese Informationen unter </a:t>
            </a:r>
            <a:r>
              <a:rPr lang="en-US" sz="1200" kern="1200" dirty="0">
                <a:solidFill>
                  <a:schemeClr val="tx1"/>
                </a:solidFill>
                <a:effectLst/>
                <a:latin typeface="+mn-lt"/>
                <a:ea typeface="ヒラギノ角ゴ Pro W3" charset="0"/>
                <a:cs typeface="ヒラギノ角ゴ Pro W3" charset="0"/>
              </a:rPr>
              <a:t>„</a:t>
            </a:r>
            <a:r>
              <a:rPr lang="de-DE" sz="1000" i="1" baseline="0" dirty="0">
                <a:latin typeface="Arial" panose="020B0604020202020204" pitchFamily="34" charset="0"/>
              </a:rPr>
              <a:t>Insights</a:t>
            </a:r>
            <a:r>
              <a:rPr lang="en-US" sz="1200" kern="1200" dirty="0">
                <a:solidFill>
                  <a:schemeClr val="tx1"/>
                </a:solidFill>
                <a:effectLst/>
                <a:latin typeface="+mn-lt"/>
                <a:ea typeface="ヒラギノ角ゴ Pro W3" charset="0"/>
                <a:cs typeface="ヒラギノ角ゴ Pro W3" charset="0"/>
              </a:rPr>
              <a:t>“</a:t>
            </a:r>
            <a:r>
              <a:rPr lang="de-DE" sz="1000" i="1" baseline="0" dirty="0">
                <a:latin typeface="Arial" panose="020B0604020202020204" pitchFamily="34" charset="0"/>
              </a:rPr>
              <a:t> (https://insights.lionsclubs.org) finden. </a:t>
            </a:r>
            <a:r>
              <a:rPr lang="de-DE" sz="1000" i="1" dirty="0">
                <a:latin typeface="Arial" panose="020B0604020202020204" pitchFamily="34" charset="0"/>
              </a:rPr>
              <a:t>Melden Sie sich mit Ihrem Lion Account (Lion Portal) an, klicken Sie im Navigationsfeld oben in der Mitte auf „Insights“ und verwenden Sie diese Berichte, um vor der Präsentation die obenstehenden Leerfelder auszufüllen.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de-DE" sz="1000" i="1" baseline="0" dirty="0">
                <a:latin typeface="Arial" panose="020B0604020202020204" pitchFamily="34" charset="0"/>
              </a:rPr>
              <a:t>Klicken Sie oben im mittleren Balken auf die Registerkarte „Membership“ (Mitglieder). Am linken Bildschirmrand werden Sie einen Filterabschnitt sehen, wo Sie nach „LCI“ oder „GAT“ filtern können. Sie können eine der beiden Optionen verwenden, um diese Informationen zu sammeln (LCI filtert nach CA&gt;MD&gt;D, während GAT nach CA&gt;Gebiet&gt;MD&gt;D filtert). Nachdem Sie Ihre Auswahl getroffen haben, wählen Sie „Total Membership“ (Gesamtzahl der Mitglieder) und filtern Sie weiter, um Ihre Multidistrikt- oder Distrikt-Daten einzusehen. Notieren Sie in den ersten beiden Spalten der Datentabelle die Mitgliederzahlen Ihres Distrikts für dieses und letztes Jahr, blättern Sie dann nach rechts und notieren Sie die 3-Jahres-Mitgliederbindungsrate für neue Mitglieder in der letzten Spalte.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de-DE" sz="1000" i="1" baseline="0" dirty="0">
                <a:latin typeface="Arial" panose="020B0604020202020204" pitchFamily="34" charset="0"/>
              </a:rPr>
              <a:t>Navigieren Sie zurück zum oberen mittleren Balken und klicken Sie auf die Registerkarte „Service </a:t>
            </a:r>
            <a:r>
              <a:rPr lang="de-DE" sz="1000" i="1" baseline="0" dirty="0" err="1">
                <a:latin typeface="Arial" panose="020B0604020202020204" pitchFamily="34" charset="0"/>
              </a:rPr>
              <a:t>Activity</a:t>
            </a:r>
            <a:r>
              <a:rPr lang="de-DE" sz="1000" i="1" baseline="0" dirty="0">
                <a:latin typeface="Arial" panose="020B0604020202020204" pitchFamily="34" charset="0"/>
              </a:rPr>
              <a:t>“ (Hilfsprojekte). Ihre Filter sollten vom Absatz „Membership“ erhalten bleiben. Ist dies jedoch nicht der Fall, folgen Sie dem gleichen Prozess, um die Gesamtzahl der Hilfsprojekte für Ihren Multidistrikt oder Distrikt zu sehen. Notieren Sie die Anzahl der Personen in Ihrem Distrikt, denen in diesem und im letzten Jahr geholfen wurde, in den dritten und vierten Spalten der Datentabelle, blättern Sie dann nach rechts und notieren Sie den Prozentsatz (%) der Clubs, die im Geschäftsjahr Hilfsprojekte gemeldet haben, in der letzten Spalte.</a:t>
            </a:r>
          </a:p>
          <a:p>
            <a:r>
              <a:rPr lang="de-DE" sz="1000" i="1" baseline="0" dirty="0">
                <a:latin typeface="Arial" panose="020B0604020202020204" pitchFamily="34" charset="0"/>
              </a:rPr>
              <a:t>Der Bericht zum 5-Jahres-Trend ist unter http://www8.lionsclubs.org/reports/5YearTrendReport erhältlich und zeigt die Messdaten der letzten 5 Jahre, u. a. neue und ausgetretene Mitglieder, sowie neue und aufgelöste Clubs. Es empfiehlt sich, Kopien von diesem Bericht für die Teilnehmer auszudrucken, damit sie bei der Distriktanalyse und der Zielsetzung auf die Zahlen Bezug nehmen können.</a:t>
            </a:r>
          </a:p>
          <a:p>
            <a:r>
              <a:rPr lang="de-DE" sz="1000" i="1" baseline="0" dirty="0">
                <a:latin typeface="Arial" panose="020B0604020202020204" pitchFamily="34" charset="0"/>
              </a:rPr>
              <a:t>Wenn Sie regional zutreffende Daten, wie z. B. Familienmitglieder-Zahlen, präsentieren möchten, finden Sie diese Art von Berichten hier: http://www8.lionsclubs.org/reports/FamilyandWomenMembershipReports/</a:t>
            </a:r>
          </a:p>
          <a:p>
            <a:r>
              <a:rPr lang="de-DE" sz="1000" baseline="0" dirty="0">
                <a:latin typeface="Arial" panose="020B0604020202020204" pitchFamily="34" charset="0"/>
              </a:rPr>
              <a:t>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b="1" dirty="0">
                <a:latin typeface="Arial" panose="020B0604020202020204" pitchFamily="34" charset="0"/>
              </a:rPr>
              <a:t>Wir wollen uns nun die Leistung unseres Distrikts/Multidistrikts ansehen.</a:t>
            </a:r>
          </a:p>
          <a:p>
            <a:pPr marL="0" indent="0">
              <a:buFontTx/>
              <a:buNone/>
            </a:pPr>
            <a:endParaRPr lang="de-DE" sz="1000" b="1" baseline="0" dirty="0">
              <a:latin typeface="Arial" panose="020B0604020202020204" pitchFamily="34" charset="0"/>
              <a:cs typeface="Arial" panose="020B0604020202020204" pitchFamily="34" charset="0"/>
            </a:endParaRPr>
          </a:p>
          <a:p>
            <a:pPr marL="0" indent="0">
              <a:buFontTx/>
              <a:buNone/>
            </a:pPr>
            <a:r>
              <a:rPr lang="de-DE" sz="1000" b="1" baseline="0" dirty="0">
                <a:latin typeface="Arial" panose="020B0604020202020204" pitchFamily="34" charset="0"/>
              </a:rPr>
              <a:t>Hier sind unsere Mitgliederzahlen und die Anzahl der Personen, denen wir in diesem und im letzten Jahr geholfen haben, sowie die 3-Jahres-Mitgliederbindungsrate für neue Mitglieder und der Prozentsatz unserer Clubs, die Hilfsprojekte melden. </a:t>
            </a:r>
          </a:p>
          <a:p>
            <a:pPr marL="0" indent="0">
              <a:buFontTx/>
              <a:buNone/>
            </a:pPr>
            <a:endParaRPr lang="de-DE" sz="1000" b="1" baseline="0" dirty="0">
              <a:latin typeface="Arial" panose="020B0604020202020204" pitchFamily="34" charset="0"/>
              <a:cs typeface="Arial" panose="020B0604020202020204" pitchFamily="34" charset="0"/>
            </a:endParaRPr>
          </a:p>
          <a:p>
            <a:pPr marL="0" indent="0">
              <a:buFontTx/>
              <a:buNone/>
            </a:pPr>
            <a:r>
              <a:rPr lang="de-DE" sz="1000" b="1" baseline="0" dirty="0">
                <a:latin typeface="Arial" panose="020B0604020202020204" pitchFamily="34" charset="0"/>
              </a:rPr>
              <a:t>Wir sehen uns die Gesamtzahl der Hilfsprojekte an, um uns daran zu erinnern, warum wir unsere Bemühungen auf Mitgliederzahlen konzentrieren. Stellen Sie sich vor, wenn wir dieses Jahr mehr Personen helfen könnten – welche positiven Auswirkungen hätte dies in unseren Communitys?</a:t>
            </a:r>
          </a:p>
          <a:p>
            <a:pPr marL="0" indent="0">
              <a:buFontTx/>
              <a:buNone/>
            </a:pPr>
            <a:endParaRPr lang="de-DE" sz="1000" b="1" baseline="0" dirty="0">
              <a:latin typeface="Arial" panose="020B0604020202020204" pitchFamily="34" charset="0"/>
              <a:cs typeface="Arial" panose="020B0604020202020204" pitchFamily="34" charset="0"/>
            </a:endParaRPr>
          </a:p>
          <a:p>
            <a:pPr marL="0" indent="0">
              <a:buFontTx/>
              <a:buNone/>
            </a:pPr>
            <a:r>
              <a:rPr lang="de-DE" sz="1000" b="1" baseline="0" dirty="0">
                <a:latin typeface="Arial" panose="020B0604020202020204" pitchFamily="34" charset="0"/>
              </a:rPr>
              <a:t>Sie müssten auch eine Schulungsunterlage über die Anzahl der Clubs und Mitglieder, die in den letzten 5 Jahren hinzukamen bzw. aufgelöst wurden/austraten, haben. </a:t>
            </a:r>
          </a:p>
          <a:p>
            <a:pPr marL="0" indent="0">
              <a:buFont typeface="Arial" panose="020B0604020202020204" pitchFamily="34" charset="0"/>
              <a:buNone/>
            </a:pPr>
            <a:r>
              <a:rPr lang="de-DE" sz="1000" b="1" baseline="0" dirty="0">
                <a:latin typeface="Arial" panose="020B0604020202020204" pitchFamily="34" charset="0"/>
              </a:rPr>
              <a:t>Was sticht Ihnen besonders ins Auge? Irgendwelche Überraschungen? {Besprechen Sie}</a:t>
            </a:r>
            <a:endParaRPr lang="de-DE" sz="1000" b="1" dirty="0">
              <a:latin typeface="Arial" panose="020B0604020202020204" pitchFamily="34" charset="0"/>
              <a:cs typeface="Arial" panose="020B0604020202020204" pitchFamily="34" charset="0"/>
            </a:endParaRPr>
          </a:p>
          <a:p>
            <a:r>
              <a:rPr lang="de-DE" sz="1000" b="1" dirty="0">
                <a:latin typeface="Arial" panose="020B0604020202020204" pitchFamily="34" charset="0"/>
              </a:rPr>
              <a:t>Sind Sie mit diesen Zahlen zufrieden? </a:t>
            </a:r>
          </a:p>
          <a:p>
            <a:r>
              <a:rPr lang="de-DE" sz="1000" b="1" baseline="0" dirty="0">
                <a:latin typeface="Arial" panose="020B0604020202020204" pitchFamily="34" charset="0"/>
              </a:rPr>
              <a:t>Können wir alle durch Zusammenarbeit bessere Resultate erzielen? </a:t>
            </a:r>
          </a:p>
          <a:p>
            <a:r>
              <a:rPr lang="de-DE" sz="1000" b="1" baseline="0" dirty="0">
                <a:latin typeface="Arial" panose="020B0604020202020204" pitchFamily="34" charset="0"/>
              </a:rPr>
              <a:t>Wenn wir mit diesen Trends nicht zufrieden sind, wird es Zeit, dass wir sie ändern!</a:t>
            </a:r>
          </a:p>
          <a:p>
            <a:endParaRPr lang="de-DE" sz="1000" b="1"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7</a:t>
            </a:fld>
            <a:endParaRPr lang="de-DE" dirty="0"/>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u="sng" dirty="0">
                <a:latin typeface="Arial" panose="020B0604020202020204" pitchFamily="34" charset="0"/>
              </a:rPr>
              <a:t>Hinweise für Moderatoren: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i="1" dirty="0">
                <a:latin typeface="Arial" panose="020B0604020202020204" pitchFamily="34" charset="0"/>
              </a:rPr>
              <a:t>Geben Sie den Teilnehmenden Zeit, die Folie zu lesen.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latin typeface="Arial" panose="020B0604020202020204" pitchFamily="34" charset="0"/>
              </a:rPr>
              <a:t>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b="0" dirty="0">
                <a:latin typeface="Arial" panose="020B0604020202020204" pitchFamily="34" charset="0"/>
              </a:rPr>
              <a:t>Lassen Sie uns beginnen!</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de-DE" dirty="0"/>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de-DE"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de-DE"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de-DE" sz="9600" b="1" dirty="0">
                <a:solidFill>
                  <a:srgbClr val="FBC608"/>
                </a:solidFill>
                <a:latin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de-DE" sz="9600" b="1" dirty="0">
                <a:solidFill>
                  <a:srgbClr val="FBC608"/>
                </a:solidFill>
                <a:latin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de-DE"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4000" dirty="0"/>
              <a:t>Vorbereitung auf das Meeting</a:t>
            </a:r>
            <a:endParaRPr lang="de-DE" sz="4000" kern="0" dirty="0">
              <a:solidFill>
                <a:srgbClr val="55565A"/>
              </a:solidFill>
            </a:endParaRP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dirty="0">
                <a:solidFill>
                  <a:schemeClr val="lt1">
                    <a:alpha val="44000"/>
                  </a:schemeClr>
                </a:solidFill>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Body Copy">
            <a:extLst>
              <a:ext uri="{FF2B5EF4-FFF2-40B4-BE49-F238E27FC236}">
                <a16:creationId xmlns:a16="http://schemas.microsoft.com/office/drawing/2014/main" id="{3216B1BA-4C78-7A4C-8AE7-D08155C39309}"/>
              </a:ext>
            </a:extLst>
          </p:cNvPr>
          <p:cNvSpPr txBox="1">
            <a:spLocks/>
          </p:cNvSpPr>
          <p:nvPr/>
        </p:nvSpPr>
        <p:spPr>
          <a:xfrm>
            <a:off x="2597490" y="2080335"/>
            <a:ext cx="6075265"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600" b="1" kern="0" dirty="0">
                <a:solidFill>
                  <a:srgbClr val="0A5496"/>
                </a:solidFill>
              </a:rPr>
              <a:t>MISSION 1.5-Ziele</a:t>
            </a: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438400" y="3033372"/>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de-DE" sz="2400" kern="0" dirty="0">
                <a:solidFill>
                  <a:schemeClr val="accent6">
                    <a:lumMod val="65000"/>
                    <a:lumOff val="35000"/>
                  </a:schemeClr>
                </a:solidFill>
              </a:rPr>
              <a:t>Für jeden Schwerpunktbereich</a:t>
            </a:r>
          </a:p>
          <a:p>
            <a:pPr marL="342900" indent="-342900">
              <a:spcAft>
                <a:spcPts val="1200"/>
              </a:spcAft>
              <a:buClr>
                <a:srgbClr val="FFC000"/>
              </a:buClr>
              <a:buFont typeface=".Lucida Grande UI Regular"/>
              <a:buChar char="►"/>
            </a:pPr>
            <a:r>
              <a:rPr lang="de-DE" sz="2400" kern="0" dirty="0">
                <a:solidFill>
                  <a:schemeClr val="accent6">
                    <a:lumMod val="65000"/>
                    <a:lumOff val="35000"/>
                  </a:schemeClr>
                </a:solidFill>
              </a:rPr>
              <a:t>Rechenschaftspflicht</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rPr>
              <a:pPr eaLnBrk="0" hangingPunct="0">
                <a:spcBef>
                  <a:spcPct val="50000"/>
                </a:spcBef>
                <a:defRPr/>
              </a:pPr>
              <a:t>9</a:t>
            </a:fld>
            <a:endParaRPr lang="de-DE" sz="1000" dirty="0">
              <a:solidFill>
                <a:srgbClr val="082E87"/>
              </a:solidFill>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409721"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Clubs</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Mitglieder</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Führungs-kräfte-Unter-stützung</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Mitglieder-zufrieden-heit</a:t>
                </a:r>
              </a:p>
            </p:txBody>
          </p:sp>
        </p:grpSp>
      </p:grpSp>
    </p:spTree>
    <p:extLst>
      <p:ext uri="{BB962C8B-B14F-4D97-AF65-F5344CB8AC3E}">
        <p14:creationId xmlns:p14="http://schemas.microsoft.com/office/powerpoint/2010/main" val="306319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35C45C27-32EE-2542-ACAA-54BFB2C94DF3}"/>
              </a:ext>
            </a:extLst>
          </p:cNvPr>
          <p:cNvSpPr/>
          <p:nvPr/>
        </p:nvSpPr>
        <p:spPr>
          <a:xfrm>
            <a:off x="-114412" y="0"/>
            <a:ext cx="12292274" cy="685446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B9FF57BB-34AC-3B4A-9301-06F518AB4804}"/>
              </a:ext>
            </a:extLst>
          </p:cNvPr>
          <p:cNvSpPr/>
          <p:nvPr/>
        </p:nvSpPr>
        <p:spPr>
          <a:xfrm rot="16200000" flipV="1">
            <a:off x="-346093" y="240902"/>
            <a:ext cx="6858002" cy="6369115"/>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de-DE" dirty="0">
                <a:solidFill>
                  <a:schemeClr val="lt1">
                    <a:alpha val="44000"/>
                  </a:schemeClr>
                </a:solidFill>
              </a:rPr>
              <a:t>Unser Distrikt verpflichtet sich, die festgelegten Ziele für das Mitgliederwachstum einzuhalten.</a:t>
            </a: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32FB9E18-ACBF-804B-8B5A-6140F1590DBA}"/>
              </a:ext>
            </a:extLst>
          </p:cNvPr>
          <p:cNvGrpSpPr/>
          <p:nvPr/>
        </p:nvGrpSpPr>
        <p:grpSpPr>
          <a:xfrm>
            <a:off x="5165465" y="-3542"/>
            <a:ext cx="1677492" cy="6889888"/>
            <a:chOff x="4955038" y="0"/>
            <a:chExt cx="1677492" cy="6858000"/>
          </a:xfrm>
        </p:grpSpPr>
        <p:sp>
          <p:nvSpPr>
            <p:cNvPr id="11" name="Freeform 10">
              <a:extLst>
                <a:ext uri="{FF2B5EF4-FFF2-40B4-BE49-F238E27FC236}">
                  <a16:creationId xmlns:a16="http://schemas.microsoft.com/office/drawing/2014/main" id="{C5314BA9-EE19-9E44-8937-1157EBEF3739}"/>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87D989B5-C6D5-5642-B2D3-C0CF86835B48}"/>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3" name="Body Copy">
            <a:extLst>
              <a:ext uri="{FF2B5EF4-FFF2-40B4-BE49-F238E27FC236}">
                <a16:creationId xmlns:a16="http://schemas.microsoft.com/office/drawing/2014/main" id="{7FA72C6E-CBF8-DB4B-826E-EF267AEBE6C1}"/>
              </a:ext>
            </a:extLst>
          </p:cNvPr>
          <p:cNvSpPr txBox="1">
            <a:spLocks/>
          </p:cNvSpPr>
          <p:nvPr/>
        </p:nvSpPr>
        <p:spPr>
          <a:xfrm>
            <a:off x="6474248" y="894474"/>
            <a:ext cx="5688824" cy="575924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buClr>
                <a:srgbClr val="EBB700"/>
              </a:buClr>
              <a:buSzPct val="100000"/>
              <a:buFont typeface="Lucida Grande" panose="020B0600040502020204" pitchFamily="34" charset="0"/>
              <a:buChar char="▶"/>
            </a:pPr>
            <a:r>
              <a:rPr lang="de-DE" sz="1800" kern="0" dirty="0">
                <a:solidFill>
                  <a:schemeClr val="bg1"/>
                </a:solidFill>
                <a:latin typeface="Arial" charset="0"/>
              </a:rPr>
              <a:t>Warum sind neue Clubs wertvoll?</a:t>
            </a:r>
          </a:p>
          <a:p>
            <a:pPr>
              <a:spcBef>
                <a:spcPts val="0"/>
              </a:spcBef>
              <a:buClr>
                <a:srgbClr val="EBB700"/>
              </a:buClr>
              <a:buSzPct val="100000"/>
              <a:buFont typeface="Lucida Grande" panose="020B0600040502020204" pitchFamily="34" charset="0"/>
              <a:buChar char="▶"/>
            </a:pPr>
            <a:r>
              <a:rPr lang="de-DE" sz="1800" kern="0" dirty="0">
                <a:solidFill>
                  <a:schemeClr val="bg1"/>
                </a:solidFill>
                <a:latin typeface="Arial" charset="0"/>
              </a:rPr>
              <a:t>Wo können wir neue Clubs gründen?</a:t>
            </a:r>
            <a:endParaRPr lang="de-DE" sz="1800" kern="0" dirty="0">
              <a:solidFill>
                <a:schemeClr val="bg1"/>
              </a:solidFill>
              <a:latin typeface="Arial" charset="0"/>
              <a:ea typeface="Arial" charset="0"/>
              <a:cs typeface="Arial" charset="0"/>
            </a:endParaRPr>
          </a:p>
          <a:p>
            <a:pPr>
              <a:spcBef>
                <a:spcPts val="0"/>
              </a:spcBef>
              <a:buClr>
                <a:srgbClr val="EBB700"/>
              </a:buClr>
              <a:buSzPct val="100000"/>
              <a:buFont typeface="Lucida Grande" panose="020B0600040502020204" pitchFamily="34" charset="0"/>
              <a:buChar char="▶"/>
            </a:pPr>
            <a:r>
              <a:rPr lang="de-DE" sz="1800" kern="0" dirty="0">
                <a:solidFill>
                  <a:schemeClr val="bg1"/>
                </a:solidFill>
                <a:latin typeface="Arial" charset="0"/>
              </a:rPr>
              <a:t>Welche Spezialclubs wären am erfolgreichsten? </a:t>
            </a:r>
            <a:endParaRPr lang="de-DE" sz="1800" kern="0" dirty="0">
              <a:solidFill>
                <a:schemeClr val="bg1"/>
              </a:solidFill>
              <a:latin typeface="Arial" charset="0"/>
              <a:ea typeface="Arial" charset="0"/>
              <a:cs typeface="Arial" charset="0"/>
            </a:endParaRPr>
          </a:p>
          <a:p>
            <a:pPr>
              <a:spcBef>
                <a:spcPts val="0"/>
              </a:spcBef>
              <a:buClr>
                <a:srgbClr val="EBB700"/>
              </a:buClr>
              <a:buSzPct val="100000"/>
              <a:buFont typeface="Lucida Grande" panose="020B0600040502020204" pitchFamily="34" charset="0"/>
              <a:buChar char="▶"/>
            </a:pPr>
            <a:r>
              <a:rPr lang="de-DE" sz="1800" kern="0" dirty="0">
                <a:solidFill>
                  <a:schemeClr val="bg1"/>
                </a:solidFill>
                <a:latin typeface="Arial" charset="0"/>
              </a:rPr>
              <a:t>Welche Schulung / Ressourcen werden benötigt?</a:t>
            </a:r>
          </a:p>
          <a:p>
            <a:pPr marL="342900" indent="-342900">
              <a:buClr>
                <a:srgbClr val="EBB700"/>
              </a:buClr>
              <a:buSzPct val="100000"/>
              <a:buFont typeface="Lucida Grande" panose="020B0600040502020204" pitchFamily="34" charset="0"/>
              <a:buChar char="▶"/>
            </a:pPr>
            <a:endParaRPr lang="de-DE" sz="1900" kern="0" dirty="0">
              <a:solidFill>
                <a:schemeClr val="bg1"/>
              </a:solidFill>
              <a:latin typeface="Arial" charset="0"/>
              <a:ea typeface="Arial" charset="0"/>
              <a:cs typeface="Arial" charset="0"/>
            </a:endParaRPr>
          </a:p>
          <a:p>
            <a:pPr>
              <a:buClr>
                <a:srgbClr val="EBB700"/>
              </a:buClr>
              <a:buSzPct val="100000"/>
            </a:pPr>
            <a:r>
              <a:rPr lang="de-DE" sz="1900" b="1" kern="0" dirty="0">
                <a:solidFill>
                  <a:schemeClr val="bg1"/>
                </a:solidFill>
                <a:latin typeface="Arial" charset="0"/>
              </a:rPr>
              <a:t>ZIEL 1</a:t>
            </a:r>
          </a:p>
          <a:p>
            <a:pPr>
              <a:buClr>
                <a:srgbClr val="EBB700"/>
              </a:buClr>
              <a:buSzPct val="100000"/>
            </a:pPr>
            <a:r>
              <a:rPr lang="de-DE" sz="1900" b="1" kern="0" dirty="0">
                <a:solidFill>
                  <a:schemeClr val="bg1"/>
                </a:solidFill>
                <a:latin typeface="Arial" charset="0"/>
              </a:rPr>
              <a:t>Zur Unterstützung von </a:t>
            </a:r>
            <a:r>
              <a:rPr lang="de-DE" sz="1900" b="1" i="1" kern="0" dirty="0">
                <a:solidFill>
                  <a:schemeClr val="bg1"/>
                </a:solidFill>
                <a:latin typeface="Arial" charset="0"/>
              </a:rPr>
              <a:t>MISSION</a:t>
            </a:r>
            <a:r>
              <a:rPr lang="de-DE" sz="1900" b="1" kern="0" dirty="0">
                <a:solidFill>
                  <a:schemeClr val="bg1"/>
                </a:solidFill>
                <a:latin typeface="Arial" charset="0"/>
              </a:rPr>
              <a:t> 1.5 werde ich während meiner Amtszeit als Distrikt-Governor mit meinem Team zusammenzuarbeiten, um die für unser Gebiet festgelegten Ziele zur Erhöhung der </a:t>
            </a:r>
            <a:r>
              <a:rPr lang="de-DE" sz="1900" b="1" kern="0" dirty="0" err="1">
                <a:solidFill>
                  <a:schemeClr val="bg1"/>
                </a:solidFill>
                <a:latin typeface="Arial" charset="0"/>
              </a:rPr>
              <a:t>Mitgliederzahll</a:t>
            </a:r>
            <a:r>
              <a:rPr lang="de-DE" sz="1900" b="1" kern="0" dirty="0">
                <a:solidFill>
                  <a:schemeClr val="bg1"/>
                </a:solidFill>
                <a:latin typeface="Arial" charset="0"/>
              </a:rPr>
              <a:t> zu erreichen.</a:t>
            </a:r>
          </a:p>
          <a:p>
            <a:pPr>
              <a:buClr>
                <a:srgbClr val="EBB700"/>
              </a:buClr>
              <a:buSzPct val="100000"/>
            </a:pPr>
            <a:endParaRPr lang="de-DE" sz="1900" kern="0" dirty="0">
              <a:solidFill>
                <a:schemeClr val="bg1"/>
              </a:solidFill>
              <a:latin typeface="Arial" charset="0"/>
            </a:endParaRPr>
          </a:p>
          <a:p>
            <a:pPr marL="342900" indent="-342900">
              <a:buClr>
                <a:srgbClr val="EBB700"/>
              </a:buClr>
              <a:buSzPct val="100000"/>
              <a:buFont typeface="Wingdings" panose="05000000000000000000" pitchFamily="2" charset="2"/>
              <a:buChar char="q"/>
            </a:pPr>
            <a:r>
              <a:rPr kumimoji="0" lang="de-DE" sz="1900" b="1" i="0" u="none" strike="noStrike" kern="0" cap="none" spc="0" normalizeH="0" baseline="0" noProof="0" dirty="0">
                <a:ln>
                  <a:noFill/>
                </a:ln>
                <a:solidFill>
                  <a:schemeClr val="bg1"/>
                </a:solidFill>
                <a:effectLst/>
                <a:uLnTx/>
                <a:uFillTx/>
                <a:latin typeface="Arial"/>
                <a:ea typeface="Arial" charset="0"/>
                <a:cs typeface="Arial"/>
              </a:rPr>
              <a:t>Unser Distrikt verpflichtet sich, die festgelegten Ziele zur Erhöhung der Mitgliederzahl einzuhalten. ODER</a:t>
            </a:r>
            <a:endParaRPr lang="en-US" sz="1900" b="1"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de-DE" sz="1900" b="1" i="0" u="none" strike="noStrike" kern="0" cap="none" spc="0" normalizeH="0" baseline="0" noProof="0" dirty="0">
                <a:ln>
                  <a:noFill/>
                </a:ln>
                <a:solidFill>
                  <a:schemeClr val="bg1"/>
                </a:solidFill>
                <a:effectLst/>
                <a:uLnTx/>
                <a:uFillTx/>
                <a:latin typeface="Arial" charset="0"/>
                <a:ea typeface="Arial" charset="0"/>
                <a:cs typeface="Arial" charset="0"/>
              </a:rPr>
              <a:t>Unser Team wird zusätzlich _____ neue(n) Club(s) mit jeweils mindestens 20 Gründungsmitgliedern gründen</a:t>
            </a:r>
            <a:r>
              <a:rPr kumimoji="0" lang="en-US" sz="1900" b="1" i="0" u="none" strike="noStrike" kern="0" cap="none" spc="0" normalizeH="0" baseline="0" noProof="0" dirty="0">
                <a:ln>
                  <a:noFill/>
                </a:ln>
                <a:solidFill>
                  <a:schemeClr val="bg1"/>
                </a:solidFill>
                <a:effectLst/>
                <a:uLnTx/>
                <a:uFillTx/>
                <a:latin typeface="Arial" charset="0"/>
                <a:ea typeface="Arial" charset="0"/>
                <a:cs typeface="Arial" charset="0"/>
              </a:rPr>
              <a:t>.</a:t>
            </a:r>
          </a:p>
          <a:p>
            <a:pPr>
              <a:buClr>
                <a:srgbClr val="EBB700"/>
              </a:buClr>
              <a:buSzPct val="100000"/>
            </a:pPr>
            <a:br>
              <a:rPr dirty="0"/>
            </a:br>
            <a:br>
              <a:rPr dirty="0"/>
            </a:br>
            <a:endParaRPr lang="de-DE" kern="0" dirty="0">
              <a:solidFill>
                <a:schemeClr val="bg1"/>
              </a:solidFill>
              <a:latin typeface="Arial" charset="0"/>
              <a:ea typeface="Arial" charset="0"/>
              <a:cs typeface="Arial" charset="0"/>
            </a:endParaRPr>
          </a:p>
        </p:txBody>
      </p:sp>
      <p:sp>
        <p:nvSpPr>
          <p:cNvPr id="14" name="Large #">
            <a:extLst>
              <a:ext uri="{FF2B5EF4-FFF2-40B4-BE49-F238E27FC236}">
                <a16:creationId xmlns:a16="http://schemas.microsoft.com/office/drawing/2014/main" id="{74B90604-DD0D-FD46-99AF-5A7EA5B0B5FF}"/>
              </a:ext>
            </a:extLst>
          </p:cNvPr>
          <p:cNvSpPr txBox="1"/>
          <p:nvPr/>
        </p:nvSpPr>
        <p:spPr>
          <a:xfrm>
            <a:off x="-273281" y="231159"/>
            <a:ext cx="6277491" cy="1824923"/>
          </a:xfrm>
          <a:prstGeom prst="rect">
            <a:avLst/>
          </a:prstGeom>
          <a:noFill/>
        </p:spPr>
        <p:txBody>
          <a:bodyPr wrap="square" rtlCol="0" anchor="b">
            <a:spAutoFit/>
          </a:bodyPr>
          <a:lstStyle/>
          <a:p>
            <a:pPr algn="ctr">
              <a:lnSpc>
                <a:spcPct val="150000"/>
              </a:lnSpc>
            </a:pPr>
            <a:r>
              <a:rPr lang="de-DE" sz="4000" b="1" i="1" dirty="0">
                <a:solidFill>
                  <a:srgbClr val="00338D"/>
                </a:solidFill>
                <a:latin typeface="Arial" panose="020B0604020202020204" pitchFamily="34" charset="0"/>
              </a:rPr>
              <a:t>MISSION</a:t>
            </a:r>
            <a:r>
              <a:rPr lang="de-DE" sz="4000" b="1" dirty="0">
                <a:solidFill>
                  <a:srgbClr val="00338D"/>
                </a:solidFill>
                <a:latin typeface="Arial" panose="020B0604020202020204" pitchFamily="34" charset="0"/>
              </a:rPr>
              <a:t> 1.5: Schwerpunktbereich 1</a:t>
            </a:r>
          </a:p>
        </p:txBody>
      </p:sp>
      <p:sp>
        <p:nvSpPr>
          <p:cNvPr id="16" name="Page Number - White">
            <a:extLst>
              <a:ext uri="{FF2B5EF4-FFF2-40B4-BE49-F238E27FC236}">
                <a16:creationId xmlns:a16="http://schemas.microsoft.com/office/drawing/2014/main" id="{AACA2187-E97B-6448-9348-B6832D66A05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10</a:t>
            </a:fld>
            <a:endParaRPr lang="de-DE" sz="1000" dirty="0">
              <a:solidFill>
                <a:schemeClr val="bg1"/>
              </a:solidFill>
            </a:endParaRPr>
          </a:p>
        </p:txBody>
      </p:sp>
      <p:sp>
        <p:nvSpPr>
          <p:cNvPr id="18" name="Title 3">
            <a:extLst>
              <a:ext uri="{FF2B5EF4-FFF2-40B4-BE49-F238E27FC236}">
                <a16:creationId xmlns:a16="http://schemas.microsoft.com/office/drawing/2014/main" id="{A9B671B9-B284-0749-BA10-0619C5C31CE4}"/>
              </a:ext>
            </a:extLst>
          </p:cNvPr>
          <p:cNvSpPr txBox="1">
            <a:spLocks/>
          </p:cNvSpPr>
          <p:nvPr/>
        </p:nvSpPr>
        <p:spPr>
          <a:xfrm>
            <a:off x="882957" y="2893478"/>
            <a:ext cx="3787323" cy="182215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de-DE" sz="2800" kern="0" dirty="0">
                <a:solidFill>
                  <a:srgbClr val="56565A"/>
                </a:solidFill>
              </a:rPr>
              <a:t>Distrikten durch neue Clubs neue Impulse geben</a:t>
            </a:r>
          </a:p>
        </p:txBody>
      </p:sp>
      <p:sp>
        <p:nvSpPr>
          <p:cNvPr id="19" name="Yellow Bar">
            <a:extLst>
              <a:ext uri="{FF2B5EF4-FFF2-40B4-BE49-F238E27FC236}">
                <a16:creationId xmlns:a16="http://schemas.microsoft.com/office/drawing/2014/main" id="{55C019C7-4B57-5449-A1F0-CB5169DBBB1D}"/>
              </a:ext>
            </a:extLst>
          </p:cNvPr>
          <p:cNvSpPr/>
          <p:nvPr/>
        </p:nvSpPr>
        <p:spPr>
          <a:xfrm>
            <a:off x="1981200" y="2438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22" name="Picture 21">
            <a:extLst>
              <a:ext uri="{FF2B5EF4-FFF2-40B4-BE49-F238E27FC236}">
                <a16:creationId xmlns:a16="http://schemas.microsoft.com/office/drawing/2014/main" id="{422FC6DF-F7D7-B94C-BB34-6F3A6B903629}"/>
              </a:ext>
            </a:extLst>
          </p:cNvPr>
          <p:cNvPicPr>
            <a:picLocks noChangeAspect="1"/>
          </p:cNvPicPr>
          <p:nvPr/>
        </p:nvPicPr>
        <p:blipFill>
          <a:blip r:embed="rId3"/>
          <a:srcRect/>
          <a:stretch/>
        </p:blipFill>
        <p:spPr>
          <a:xfrm>
            <a:off x="28928" y="150758"/>
            <a:ext cx="971568" cy="971568"/>
          </a:xfrm>
          <a:prstGeom prst="rect">
            <a:avLst/>
          </a:prstGeom>
        </p:spPr>
      </p:pic>
      <p:sp>
        <p:nvSpPr>
          <p:cNvPr id="23" name="TextBox 22">
            <a:extLst>
              <a:ext uri="{FF2B5EF4-FFF2-40B4-BE49-F238E27FC236}">
                <a16:creationId xmlns:a16="http://schemas.microsoft.com/office/drawing/2014/main" id="{E242B9CF-0E6F-2B41-82F1-74095D4C4DA5}"/>
              </a:ext>
            </a:extLst>
          </p:cNvPr>
          <p:cNvSpPr txBox="1"/>
          <p:nvPr/>
        </p:nvSpPr>
        <p:spPr>
          <a:xfrm>
            <a:off x="7425128" y="232065"/>
            <a:ext cx="4766872" cy="461665"/>
          </a:xfrm>
          <a:prstGeom prst="rect">
            <a:avLst/>
          </a:prstGeom>
          <a:noFill/>
        </p:spPr>
        <p:txBody>
          <a:bodyPr wrap="square" rtlCol="0">
            <a:spAutoFit/>
          </a:bodyPr>
          <a:lstStyle/>
          <a:p>
            <a:pPr>
              <a:buClr>
                <a:srgbClr val="EBB700"/>
              </a:buClr>
              <a:buSzPct val="100000"/>
            </a:pPr>
            <a:r>
              <a:rPr lang="de-DE" sz="2400" b="1" kern="0" dirty="0">
                <a:solidFill>
                  <a:schemeClr val="bg1"/>
                </a:solidFill>
                <a:latin typeface="Arial" charset="0"/>
              </a:rPr>
              <a:t>Diskussionsfragen</a:t>
            </a:r>
          </a:p>
        </p:txBody>
      </p:sp>
    </p:spTree>
    <p:extLst>
      <p:ext uri="{BB962C8B-B14F-4D97-AF65-F5344CB8AC3E}">
        <p14:creationId xmlns:p14="http://schemas.microsoft.com/office/powerpoint/2010/main" val="356479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round - Solid">
            <a:extLst>
              <a:ext uri="{FF2B5EF4-FFF2-40B4-BE49-F238E27FC236}">
                <a16:creationId xmlns:a16="http://schemas.microsoft.com/office/drawing/2014/main" id="{4D0E9F16-8490-A445-B6AF-39E477DFC7E2}"/>
              </a:ext>
            </a:extLst>
          </p:cNvPr>
          <p:cNvSpPr/>
          <p:nvPr/>
        </p:nvSpPr>
        <p:spPr>
          <a:xfrm>
            <a:off x="-249198" y="0"/>
            <a:ext cx="12441198"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4" name="Freeform 3">
            <a:extLst>
              <a:ext uri="{FF2B5EF4-FFF2-40B4-BE49-F238E27FC236}">
                <a16:creationId xmlns:a16="http://schemas.microsoft.com/office/drawing/2014/main" id="{CFFCDDCC-D2DE-A842-8BFA-23EDD815E06F}"/>
              </a:ext>
            </a:extLst>
          </p:cNvPr>
          <p:cNvSpPr/>
          <p:nvPr/>
        </p:nvSpPr>
        <p:spPr>
          <a:xfrm rot="16200000" flipV="1">
            <a:off x="-353200" y="104000"/>
            <a:ext cx="6858000" cy="6650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7" name="Group 6">
            <a:extLst>
              <a:ext uri="{FF2B5EF4-FFF2-40B4-BE49-F238E27FC236}">
                <a16:creationId xmlns:a16="http://schemas.microsoft.com/office/drawing/2014/main" id="{74B9B3E8-C086-D84A-8EEC-01635CD7C1C5}"/>
              </a:ext>
            </a:extLst>
          </p:cNvPr>
          <p:cNvGrpSpPr/>
          <p:nvPr/>
        </p:nvGrpSpPr>
        <p:grpSpPr>
          <a:xfrm>
            <a:off x="4955038" y="0"/>
            <a:ext cx="1677492" cy="6858000"/>
            <a:chOff x="4955038" y="0"/>
            <a:chExt cx="1677492" cy="6858000"/>
          </a:xfrm>
        </p:grpSpPr>
        <p:sp>
          <p:nvSpPr>
            <p:cNvPr id="8" name="Freeform 7">
              <a:extLst>
                <a:ext uri="{FF2B5EF4-FFF2-40B4-BE49-F238E27FC236}">
                  <a16:creationId xmlns:a16="http://schemas.microsoft.com/office/drawing/2014/main" id="{13F28AEB-672C-4140-B995-D9D2ABAF5024}"/>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A4147923-14B2-BB48-8C56-936B53C40A3B}"/>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0" name="Large #">
            <a:extLst>
              <a:ext uri="{FF2B5EF4-FFF2-40B4-BE49-F238E27FC236}">
                <a16:creationId xmlns:a16="http://schemas.microsoft.com/office/drawing/2014/main" id="{AD1989D6-C403-3842-8F2E-D9A3FAC4AD11}"/>
              </a:ext>
            </a:extLst>
          </p:cNvPr>
          <p:cNvSpPr txBox="1"/>
          <p:nvPr/>
        </p:nvSpPr>
        <p:spPr>
          <a:xfrm>
            <a:off x="-239991" y="668177"/>
            <a:ext cx="6344676" cy="1998176"/>
          </a:xfrm>
          <a:prstGeom prst="rect">
            <a:avLst/>
          </a:prstGeom>
          <a:noFill/>
        </p:spPr>
        <p:txBody>
          <a:bodyPr wrap="square" rtlCol="0" anchor="b">
            <a:spAutoFit/>
          </a:bodyPr>
          <a:lstStyle/>
          <a:p>
            <a:pPr algn="ctr">
              <a:lnSpc>
                <a:spcPct val="150000"/>
              </a:lnSpc>
            </a:pPr>
            <a:r>
              <a:rPr lang="de-DE" sz="4400" b="1" i="1" dirty="0">
                <a:solidFill>
                  <a:srgbClr val="00338D"/>
                </a:solidFill>
                <a:latin typeface="Arial" panose="020B0604020202020204" pitchFamily="34" charset="0"/>
              </a:rPr>
              <a:t>MISSION</a:t>
            </a:r>
            <a:r>
              <a:rPr lang="de-DE" sz="4400" b="1" dirty="0">
                <a:solidFill>
                  <a:srgbClr val="00338D"/>
                </a:solidFill>
                <a:latin typeface="Arial" panose="020B0604020202020204" pitchFamily="34" charset="0"/>
              </a:rPr>
              <a:t> 1.5: Schwerpunktbereich 2</a:t>
            </a:r>
          </a:p>
        </p:txBody>
      </p:sp>
      <p:sp>
        <p:nvSpPr>
          <p:cNvPr id="11" name="Title 3">
            <a:extLst>
              <a:ext uri="{FF2B5EF4-FFF2-40B4-BE49-F238E27FC236}">
                <a16:creationId xmlns:a16="http://schemas.microsoft.com/office/drawing/2014/main" id="{F5937B55-5D47-5742-85E2-293D176A662E}"/>
              </a:ext>
            </a:extLst>
          </p:cNvPr>
          <p:cNvSpPr txBox="1">
            <a:spLocks/>
          </p:cNvSpPr>
          <p:nvPr/>
        </p:nvSpPr>
        <p:spPr>
          <a:xfrm>
            <a:off x="602567" y="2729038"/>
            <a:ext cx="3800316" cy="3813439"/>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endParaRPr lang="de-DE" sz="2800" kern="0" dirty="0">
              <a:solidFill>
                <a:srgbClr val="56565A"/>
              </a:solidFill>
            </a:endParaRPr>
          </a:p>
          <a:p>
            <a:pPr>
              <a:lnSpc>
                <a:spcPct val="100000"/>
              </a:lnSpc>
            </a:pPr>
            <a:r>
              <a:rPr lang="de-DE" sz="2800" kern="0" dirty="0">
                <a:solidFill>
                  <a:srgbClr val="56565A"/>
                </a:solidFill>
              </a:rPr>
              <a:t>Mit neuen Mitgliedern für neuen Schwung sorgen</a:t>
            </a:r>
          </a:p>
        </p:txBody>
      </p:sp>
      <p:sp>
        <p:nvSpPr>
          <p:cNvPr id="12" name="Yellow Bar">
            <a:extLst>
              <a:ext uri="{FF2B5EF4-FFF2-40B4-BE49-F238E27FC236}">
                <a16:creationId xmlns:a16="http://schemas.microsoft.com/office/drawing/2014/main" id="{95815FF9-62CB-FC48-9D8B-90B38B6D3049}"/>
              </a:ext>
            </a:extLst>
          </p:cNvPr>
          <p:cNvSpPr/>
          <p:nvPr/>
        </p:nvSpPr>
        <p:spPr>
          <a:xfrm>
            <a:off x="1777595" y="2729037"/>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3" name="Picture 12">
            <a:extLst>
              <a:ext uri="{FF2B5EF4-FFF2-40B4-BE49-F238E27FC236}">
                <a16:creationId xmlns:a16="http://schemas.microsoft.com/office/drawing/2014/main" id="{BA415BA1-C08C-2041-B970-4729FEAE64B1}"/>
              </a:ext>
            </a:extLst>
          </p:cNvPr>
          <p:cNvPicPr>
            <a:picLocks noChangeAspect="1"/>
          </p:cNvPicPr>
          <p:nvPr/>
        </p:nvPicPr>
        <p:blipFill>
          <a:blip r:embed="rId3"/>
          <a:srcRect/>
          <a:stretch/>
        </p:blipFill>
        <p:spPr>
          <a:xfrm>
            <a:off x="-57570" y="352654"/>
            <a:ext cx="971568" cy="971568"/>
          </a:xfrm>
          <a:prstGeom prst="rect">
            <a:avLst/>
          </a:prstGeom>
        </p:spPr>
      </p:pic>
      <p:sp>
        <p:nvSpPr>
          <p:cNvPr id="16" name="Page Number - White">
            <a:extLst>
              <a:ext uri="{FF2B5EF4-FFF2-40B4-BE49-F238E27FC236}">
                <a16:creationId xmlns:a16="http://schemas.microsoft.com/office/drawing/2014/main" id="{570FF99F-A4F6-C940-93F9-C20B4FFEACF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de-DE" sz="1000" dirty="0">
              <a:solidFill>
                <a:schemeClr val="bg1"/>
              </a:solidFill>
            </a:endParaRPr>
          </a:p>
        </p:txBody>
      </p:sp>
      <p:sp>
        <p:nvSpPr>
          <p:cNvPr id="17" name="Body Copy">
            <a:extLst>
              <a:ext uri="{FF2B5EF4-FFF2-40B4-BE49-F238E27FC236}">
                <a16:creationId xmlns:a16="http://schemas.microsoft.com/office/drawing/2014/main" id="{C936EF06-2D97-CC4B-857F-EAFC4EBC3B31}"/>
              </a:ext>
            </a:extLst>
          </p:cNvPr>
          <p:cNvSpPr txBox="1">
            <a:spLocks/>
          </p:cNvSpPr>
          <p:nvPr/>
        </p:nvSpPr>
        <p:spPr>
          <a:xfrm>
            <a:off x="6400800" y="668177"/>
            <a:ext cx="5562600" cy="685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Warum sollten Sie Personen einladen, Ihrem Club beizutreten?</a:t>
            </a:r>
            <a:endParaRPr lang="de-DE"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Was ist für einen Club die beste Methode, neue Mitglieder aufzunehmen?</a:t>
            </a:r>
            <a:endParaRPr lang="de-DE"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Organisiert Ihr Club Veranstaltungen für Mitgliederwachstum?  Wie? Wie oft?</a:t>
            </a:r>
            <a:endParaRPr lang="de-DE"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Welche Schulung oder Unterstützung wird benötigt?</a:t>
            </a:r>
          </a:p>
          <a:p>
            <a:pPr>
              <a:buClr>
                <a:srgbClr val="EBB700"/>
              </a:buClr>
              <a:buSzPct val="100000"/>
            </a:pPr>
            <a:endParaRPr lang="de-DE" sz="600" kern="0" dirty="0">
              <a:solidFill>
                <a:schemeClr val="bg1"/>
              </a:solidFill>
              <a:latin typeface="Arial" charset="0"/>
            </a:endParaRPr>
          </a:p>
          <a:p>
            <a:pPr>
              <a:buClr>
                <a:srgbClr val="EBB700"/>
              </a:buClr>
              <a:buSzPct val="100000"/>
            </a:pPr>
            <a:r>
              <a:rPr lang="de-DE" sz="1900" b="1" kern="0" dirty="0">
                <a:solidFill>
                  <a:schemeClr val="bg1"/>
                </a:solidFill>
                <a:latin typeface="Arial" charset="0"/>
              </a:rPr>
              <a:t>ZIEL 2</a:t>
            </a:r>
          </a:p>
          <a:p>
            <a:pPr>
              <a:buClr>
                <a:srgbClr val="EBB700"/>
              </a:buClr>
              <a:buSzPct val="100000"/>
            </a:pPr>
            <a:r>
              <a:rPr lang="de-DE" sz="1900" b="1" kern="0" dirty="0">
                <a:solidFill>
                  <a:schemeClr val="bg1"/>
                </a:solidFill>
                <a:latin typeface="Arial" charset="0"/>
              </a:rPr>
              <a:t>Zur Unterstützung von </a:t>
            </a:r>
            <a:r>
              <a:rPr lang="de-DE" sz="1900" b="1" i="1" kern="0" dirty="0">
                <a:solidFill>
                  <a:schemeClr val="bg1"/>
                </a:solidFill>
                <a:latin typeface="Arial" charset="0"/>
              </a:rPr>
              <a:t>MISSION</a:t>
            </a:r>
            <a:r>
              <a:rPr lang="de-DE" sz="1900" b="1" kern="0" dirty="0">
                <a:solidFill>
                  <a:schemeClr val="bg1"/>
                </a:solidFill>
                <a:latin typeface="Arial" charset="0"/>
              </a:rPr>
              <a:t> 1.5 werde ich während meiner Amtszeit als Distrikt-Governor mit meinem Team daran zu arbeiten, die für unser Gebiet festgelegten Ziele zur Erhöhung der Mitgliederzahl zu erreichen. </a:t>
            </a:r>
          </a:p>
          <a:p>
            <a:pPr marL="342900" indent="-342900">
              <a:buClr>
                <a:srgbClr val="EBB700"/>
              </a:buClr>
              <a:buSzPct val="100000"/>
              <a:buFont typeface="Wingdings" panose="05000000000000000000" pitchFamily="2" charset="2"/>
              <a:buChar char="q"/>
            </a:pPr>
            <a:r>
              <a:rPr kumimoji="0" lang="de-DE" sz="1900" b="1" i="0" u="none" strike="noStrike" kern="0" cap="none" spc="0" normalizeH="0" baseline="0" noProof="0" dirty="0">
                <a:ln>
                  <a:noFill/>
                </a:ln>
                <a:solidFill>
                  <a:schemeClr val="bg1"/>
                </a:solidFill>
                <a:effectLst/>
                <a:uLnTx/>
                <a:uFillTx/>
                <a:latin typeface="Arial"/>
                <a:ea typeface="Arial" charset="0"/>
                <a:cs typeface="Arial"/>
              </a:rPr>
              <a:t>Unser Distrikt wird die festgelegten Ziele erreichen. ODER</a:t>
            </a:r>
            <a:endParaRPr lang="en-US" sz="1900" b="1"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de-DE" sz="1900" b="1" i="0" u="none" strike="noStrike" kern="0" cap="none" spc="0" normalizeH="0" baseline="0" noProof="0" dirty="0">
                <a:ln>
                  <a:noFill/>
                </a:ln>
                <a:solidFill>
                  <a:schemeClr val="bg1"/>
                </a:solidFill>
                <a:effectLst/>
                <a:uLnTx/>
                <a:uFillTx/>
                <a:latin typeface="Arial" charset="0"/>
                <a:ea typeface="Arial" charset="0"/>
                <a:cs typeface="Arial" charset="0"/>
              </a:rPr>
              <a:t>Unsere Clubs werden zusätzlich ___ neue Mitglieder in bestehende Clubs aufnehmen.</a:t>
            </a:r>
            <a:br>
              <a:rPr dirty="0"/>
            </a:br>
            <a:endParaRPr lang="de-DE" kern="0" dirty="0">
              <a:solidFill>
                <a:schemeClr val="bg1"/>
              </a:solidFill>
              <a:latin typeface="Arial" charset="0"/>
              <a:ea typeface="Arial" charset="0"/>
              <a:cs typeface="Arial" charset="0"/>
            </a:endParaRPr>
          </a:p>
        </p:txBody>
      </p:sp>
      <p:sp>
        <p:nvSpPr>
          <p:cNvPr id="18" name="TextBox 17">
            <a:extLst>
              <a:ext uri="{FF2B5EF4-FFF2-40B4-BE49-F238E27FC236}">
                <a16:creationId xmlns:a16="http://schemas.microsoft.com/office/drawing/2014/main" id="{5ED4DD12-8999-EB45-822A-128A54EDD4D1}"/>
              </a:ext>
            </a:extLst>
          </p:cNvPr>
          <p:cNvSpPr txBox="1"/>
          <p:nvPr/>
        </p:nvSpPr>
        <p:spPr>
          <a:xfrm>
            <a:off x="7615255" y="103256"/>
            <a:ext cx="4348145" cy="461665"/>
          </a:xfrm>
          <a:prstGeom prst="rect">
            <a:avLst/>
          </a:prstGeom>
          <a:noFill/>
        </p:spPr>
        <p:txBody>
          <a:bodyPr wrap="square" rtlCol="0">
            <a:spAutoFit/>
          </a:bodyPr>
          <a:lstStyle/>
          <a:p>
            <a:pPr>
              <a:buClr>
                <a:srgbClr val="EBB700"/>
              </a:buClr>
              <a:buSzPct val="100000"/>
            </a:pPr>
            <a:r>
              <a:rPr lang="de-DE" sz="2400" b="1" kern="0" dirty="0">
                <a:solidFill>
                  <a:schemeClr val="bg1"/>
                </a:solidFill>
                <a:latin typeface="Arial" charset="0"/>
              </a:rPr>
              <a:t>Diskussionsfragen</a:t>
            </a:r>
          </a:p>
        </p:txBody>
      </p:sp>
    </p:spTree>
    <p:extLst>
      <p:ext uri="{BB962C8B-B14F-4D97-AF65-F5344CB8AC3E}">
        <p14:creationId xmlns:p14="http://schemas.microsoft.com/office/powerpoint/2010/main" val="255604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BF054C5-15F5-904B-807B-89E62CB04EBD}"/>
              </a:ext>
            </a:extLst>
          </p:cNvPr>
          <p:cNvSpPr/>
          <p:nvPr/>
        </p:nvSpPr>
        <p:spPr>
          <a:xfrm>
            <a:off x="-13096" y="-10887"/>
            <a:ext cx="12192000" cy="6868887"/>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09CBF754-BD33-C443-B3BE-CED749630518}"/>
              </a:ext>
            </a:extLst>
          </p:cNvPr>
          <p:cNvSpPr/>
          <p:nvPr/>
        </p:nvSpPr>
        <p:spPr>
          <a:xfrm rot="16200000" flipV="1">
            <a:off x="-158408" y="141566"/>
            <a:ext cx="6858000" cy="6553092"/>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CC4433F4-7934-DE43-8EA7-320DB71877D4}"/>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3FC1E971-CD7F-764C-A0A5-16FE65C133F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F77F5926-0C8C-8544-8082-7AE98961C9DF}"/>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3" name="Large #">
            <a:extLst>
              <a:ext uri="{FF2B5EF4-FFF2-40B4-BE49-F238E27FC236}">
                <a16:creationId xmlns:a16="http://schemas.microsoft.com/office/drawing/2014/main" id="{24CDC626-D852-4243-9269-63FD4D29B156}"/>
              </a:ext>
            </a:extLst>
          </p:cNvPr>
          <p:cNvSpPr txBox="1"/>
          <p:nvPr/>
        </p:nvSpPr>
        <p:spPr>
          <a:xfrm>
            <a:off x="-78134" y="734638"/>
            <a:ext cx="6316007" cy="2016129"/>
          </a:xfrm>
          <a:prstGeom prst="rect">
            <a:avLst/>
          </a:prstGeom>
          <a:noFill/>
        </p:spPr>
        <p:txBody>
          <a:bodyPr wrap="square" rtlCol="0" anchor="b">
            <a:spAutoFit/>
          </a:bodyPr>
          <a:lstStyle/>
          <a:p>
            <a:pPr algn="ctr">
              <a:lnSpc>
                <a:spcPts val="8000"/>
              </a:lnSpc>
            </a:pPr>
            <a:r>
              <a:rPr lang="de-DE" sz="4400" b="1" i="1" dirty="0">
                <a:solidFill>
                  <a:srgbClr val="00338D"/>
                </a:solidFill>
                <a:latin typeface="Arial" panose="020B0604020202020204" pitchFamily="34" charset="0"/>
              </a:rPr>
              <a:t>MISSION</a:t>
            </a:r>
            <a:r>
              <a:rPr lang="de-DE" sz="4400" b="1" dirty="0">
                <a:solidFill>
                  <a:srgbClr val="00338D"/>
                </a:solidFill>
                <a:latin typeface="Arial" panose="020B0604020202020204" pitchFamily="34" charset="0"/>
              </a:rPr>
              <a:t> 1.5: Schwerpunktbereich 3</a:t>
            </a:r>
          </a:p>
        </p:txBody>
      </p:sp>
      <p:sp>
        <p:nvSpPr>
          <p:cNvPr id="14" name="Title 3">
            <a:extLst>
              <a:ext uri="{FF2B5EF4-FFF2-40B4-BE49-F238E27FC236}">
                <a16:creationId xmlns:a16="http://schemas.microsoft.com/office/drawing/2014/main" id="{A868AD25-9A7C-8647-9256-BD2BB0FA24C0}"/>
              </a:ext>
            </a:extLst>
          </p:cNvPr>
          <p:cNvSpPr txBox="1">
            <a:spLocks/>
          </p:cNvSpPr>
          <p:nvPr/>
        </p:nvSpPr>
        <p:spPr>
          <a:xfrm>
            <a:off x="914067" y="3429000"/>
            <a:ext cx="3800315" cy="3035715"/>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de-DE" sz="2800" kern="0" dirty="0">
                <a:solidFill>
                  <a:srgbClr val="56565A"/>
                </a:solidFill>
              </a:rPr>
              <a:t>Mitglieder wieder für Gemeinschaft und Hilfsdienst begeistern</a:t>
            </a:r>
          </a:p>
        </p:txBody>
      </p:sp>
      <p:sp>
        <p:nvSpPr>
          <p:cNvPr id="15" name="Yellow Bar">
            <a:extLst>
              <a:ext uri="{FF2B5EF4-FFF2-40B4-BE49-F238E27FC236}">
                <a16:creationId xmlns:a16="http://schemas.microsoft.com/office/drawing/2014/main" id="{73EEA29B-F5E1-024B-9B25-41C2113D756A}"/>
              </a:ext>
            </a:extLst>
          </p:cNvPr>
          <p:cNvSpPr/>
          <p:nvPr/>
        </p:nvSpPr>
        <p:spPr>
          <a:xfrm flipV="1">
            <a:off x="2089094" y="3046603"/>
            <a:ext cx="1450259" cy="86561"/>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B71C5CF0-FA75-A343-B44C-91844A95AB7D}"/>
              </a:ext>
            </a:extLst>
          </p:cNvPr>
          <p:cNvPicPr>
            <a:picLocks noChangeAspect="1"/>
          </p:cNvPicPr>
          <p:nvPr/>
        </p:nvPicPr>
        <p:blipFill>
          <a:blip r:embed="rId3"/>
          <a:srcRect/>
          <a:stretch/>
        </p:blipFill>
        <p:spPr>
          <a:xfrm>
            <a:off x="175982" y="216109"/>
            <a:ext cx="971568" cy="971568"/>
          </a:xfrm>
          <a:prstGeom prst="rect">
            <a:avLst/>
          </a:prstGeom>
        </p:spPr>
      </p:pic>
      <p:sp>
        <p:nvSpPr>
          <p:cNvPr id="17" name="Page Number - White">
            <a:extLst>
              <a:ext uri="{FF2B5EF4-FFF2-40B4-BE49-F238E27FC236}">
                <a16:creationId xmlns:a16="http://schemas.microsoft.com/office/drawing/2014/main" id="{7C16E2FD-3565-1046-A705-5B2DCD93796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de-DE" sz="1000" dirty="0">
              <a:solidFill>
                <a:schemeClr val="bg1"/>
              </a:solidFill>
            </a:endParaRPr>
          </a:p>
        </p:txBody>
      </p:sp>
      <p:sp>
        <p:nvSpPr>
          <p:cNvPr id="18" name="Body Copy">
            <a:extLst>
              <a:ext uri="{FF2B5EF4-FFF2-40B4-BE49-F238E27FC236}">
                <a16:creationId xmlns:a16="http://schemas.microsoft.com/office/drawing/2014/main" id="{BA94DC0E-E7C6-A240-8148-998CD21FC5B6}"/>
              </a:ext>
            </a:extLst>
          </p:cNvPr>
          <p:cNvSpPr txBox="1">
            <a:spLocks/>
          </p:cNvSpPr>
          <p:nvPr/>
        </p:nvSpPr>
        <p:spPr>
          <a:xfrm>
            <a:off x="6516486" y="734638"/>
            <a:ext cx="5705114" cy="58548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de-DE" sz="1900" b="1" kern="0" dirty="0">
                <a:solidFill>
                  <a:schemeClr val="bg1"/>
                </a:solidFill>
                <a:latin typeface="Arial" charset="0"/>
              </a:rPr>
              <a:t>Wie wissen Sie, ob ein Lion engagiert ist?</a:t>
            </a:r>
            <a:endParaRPr lang="de-DE" sz="1900" b="1"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b="1" kern="0" dirty="0">
                <a:solidFill>
                  <a:schemeClr val="bg1"/>
                </a:solidFill>
                <a:latin typeface="Arial" charset="0"/>
              </a:rPr>
              <a:t>Warum ist eine Orientierung für Neumitglieder wichtig?</a:t>
            </a:r>
            <a:endParaRPr lang="de-DE" sz="1900" b="1"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b="1" kern="0" dirty="0">
                <a:solidFill>
                  <a:schemeClr val="bg1"/>
                </a:solidFill>
                <a:latin typeface="Arial" charset="0"/>
              </a:rPr>
              <a:t>Inwiefern tragen Hilfsprojekte zur Mitgliederbindung bei?</a:t>
            </a:r>
            <a:endParaRPr lang="de-DE" sz="1900" b="1"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b="1" kern="0" dirty="0">
                <a:solidFill>
                  <a:schemeClr val="bg1"/>
                </a:solidFill>
                <a:latin typeface="Arial" charset="0"/>
              </a:rPr>
              <a:t>Wie können wir Mitglieder, die nicht mehr an Clubaktivitäten teilnehmen, erneut einbinden?</a:t>
            </a:r>
          </a:p>
          <a:p>
            <a:pPr>
              <a:buClr>
                <a:srgbClr val="EBB700"/>
              </a:buClr>
              <a:buSzPct val="100000"/>
            </a:pPr>
            <a:endParaRPr lang="de-DE" sz="500" b="1" kern="0" dirty="0">
              <a:solidFill>
                <a:schemeClr val="bg1"/>
              </a:solidFill>
              <a:latin typeface="Arial" charset="0"/>
            </a:endParaRPr>
          </a:p>
          <a:p>
            <a:pPr>
              <a:buClr>
                <a:srgbClr val="EBB700"/>
              </a:buClr>
              <a:buSzPct val="100000"/>
            </a:pPr>
            <a:r>
              <a:rPr lang="de-DE" sz="1900" b="1" kern="0" dirty="0">
                <a:solidFill>
                  <a:schemeClr val="bg1"/>
                </a:solidFill>
                <a:latin typeface="Arial" charset="0"/>
              </a:rPr>
              <a:t>ZIEL 3</a:t>
            </a:r>
          </a:p>
          <a:p>
            <a:pPr>
              <a:buClr>
                <a:srgbClr val="EBB700"/>
              </a:buClr>
              <a:buSzPct val="100000"/>
            </a:pPr>
            <a:r>
              <a:rPr lang="de-DE" sz="1800" b="1" kern="0" dirty="0">
                <a:solidFill>
                  <a:schemeClr val="bg1"/>
                </a:solidFill>
                <a:latin typeface="Arial" charset="0"/>
                <a:cs typeface="Arial" charset="0"/>
              </a:rPr>
              <a:t>Zur Unterstützung von </a:t>
            </a:r>
            <a:r>
              <a:rPr lang="de-DE" sz="1800" b="1" i="1" kern="0" dirty="0">
                <a:solidFill>
                  <a:schemeClr val="bg1"/>
                </a:solidFill>
                <a:latin typeface="Arial" charset="0"/>
                <a:cs typeface="Arial" charset="0"/>
              </a:rPr>
              <a:t>MISSION</a:t>
            </a:r>
            <a:r>
              <a:rPr lang="de-DE" sz="1800" b="1" kern="0" dirty="0">
                <a:solidFill>
                  <a:schemeClr val="bg1"/>
                </a:solidFill>
                <a:latin typeface="Arial" charset="0"/>
                <a:cs typeface="Arial" charset="0"/>
              </a:rPr>
              <a:t> 1.5 werde ich mich, während meiner Amtszeit als Distrikt-Governor mit meinem Team daran  arbeiten, die für unser Gebiet festgelegten Ziele für die Erhöhung der Mitgliederzahl zu erreichen.</a:t>
            </a:r>
            <a:endParaRPr lang="en-US" sz="500" b="1"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de-DE" sz="1800" b="1" i="0" u="none" strike="noStrike" kern="0" cap="none" spc="0" normalizeH="0" baseline="0" noProof="0" dirty="0">
                <a:ln>
                  <a:noFill/>
                </a:ln>
                <a:solidFill>
                  <a:schemeClr val="bg1"/>
                </a:solidFill>
                <a:effectLst/>
                <a:uLnTx/>
                <a:uFillTx/>
                <a:latin typeface="Arial"/>
                <a:ea typeface="Arial" charset="0"/>
                <a:cs typeface="Arial"/>
              </a:rPr>
              <a:t>Unser Distrikt verpflichtet sich, die festgelegten Ziele für den Mitgliederzuwachs einzuhalten. ODER</a:t>
            </a:r>
            <a:endParaRPr lang="en-US" sz="1800" b="1" i="0" u="none" strike="noStrike" kern="0" cap="none" spc="0" normalizeH="0" baseline="0" noProof="0" dirty="0">
              <a:ln>
                <a:noFill/>
              </a:ln>
              <a:solidFill>
                <a:schemeClr val="bg1"/>
              </a:solidFill>
              <a:effectLst/>
              <a:uLnTx/>
              <a:uFillTx/>
              <a:latin typeface="Arial"/>
              <a:ea typeface="Arial" charset="0"/>
              <a:cs typeface="Arial" charset="0"/>
            </a:endParaRPr>
          </a:p>
          <a:p>
            <a:pPr marL="342900" indent="-342900">
              <a:buClr>
                <a:srgbClr val="EBB700"/>
              </a:buClr>
              <a:buSzPct val="100000"/>
              <a:buFont typeface="Wingdings" panose="05000000000000000000" pitchFamily="2" charset="2"/>
              <a:buChar char="q"/>
            </a:pPr>
            <a:r>
              <a:rPr kumimoji="0" lang="de-DE" sz="1800" b="1" i="0" u="none" strike="noStrike" kern="0" cap="none" spc="0" normalizeH="0" baseline="0" noProof="0" dirty="0">
                <a:ln>
                  <a:noFill/>
                </a:ln>
                <a:solidFill>
                  <a:schemeClr val="bg1"/>
                </a:solidFill>
                <a:effectLst/>
                <a:uLnTx/>
                <a:uFillTx/>
                <a:latin typeface="Arial" charset="0"/>
                <a:ea typeface="Arial" charset="0"/>
                <a:cs typeface="Arial" charset="0"/>
              </a:rPr>
              <a:t>Unser Distrikt wird sein Nettoziel um ______ Mitglieder erhöhen.</a:t>
            </a:r>
            <a:br>
              <a:rPr b="1" dirty="0"/>
            </a:br>
            <a:endParaRPr lang="de-DE" b="1" kern="0" dirty="0">
              <a:solidFill>
                <a:schemeClr val="bg1"/>
              </a:solidFill>
              <a:latin typeface="Arial" charset="0"/>
              <a:ea typeface="Arial" charset="0"/>
              <a:cs typeface="Arial" charset="0"/>
            </a:endParaRPr>
          </a:p>
        </p:txBody>
      </p:sp>
      <p:sp>
        <p:nvSpPr>
          <p:cNvPr id="19" name="TextBox 18">
            <a:extLst>
              <a:ext uri="{FF2B5EF4-FFF2-40B4-BE49-F238E27FC236}">
                <a16:creationId xmlns:a16="http://schemas.microsoft.com/office/drawing/2014/main" id="{F5B37479-2D8B-814C-BDDD-5CFF28F0A51E}"/>
              </a:ext>
            </a:extLst>
          </p:cNvPr>
          <p:cNvSpPr txBox="1"/>
          <p:nvPr/>
        </p:nvSpPr>
        <p:spPr>
          <a:xfrm>
            <a:off x="7665667" y="216109"/>
            <a:ext cx="4340826" cy="461665"/>
          </a:xfrm>
          <a:prstGeom prst="rect">
            <a:avLst/>
          </a:prstGeom>
          <a:noFill/>
        </p:spPr>
        <p:txBody>
          <a:bodyPr wrap="square" rtlCol="0">
            <a:spAutoFit/>
          </a:bodyPr>
          <a:lstStyle/>
          <a:p>
            <a:pPr>
              <a:buClr>
                <a:srgbClr val="EBB700"/>
              </a:buClr>
              <a:buSzPct val="100000"/>
            </a:pPr>
            <a:r>
              <a:rPr lang="de-DE" sz="2400" b="1" kern="0" dirty="0">
                <a:solidFill>
                  <a:schemeClr val="bg1"/>
                </a:solidFill>
                <a:latin typeface="Arial" charset="0"/>
              </a:rPr>
              <a:t>Diskussionsfragen</a:t>
            </a:r>
          </a:p>
        </p:txBody>
      </p:sp>
    </p:spTree>
    <p:extLst>
      <p:ext uri="{BB962C8B-B14F-4D97-AF65-F5344CB8AC3E}">
        <p14:creationId xmlns:p14="http://schemas.microsoft.com/office/powerpoint/2010/main" val="83854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7BFF1F17-EAC3-4246-BD65-A56DD42693AB}"/>
              </a:ext>
            </a:extLst>
          </p:cNvPr>
          <p:cNvSpPr/>
          <p:nvPr/>
        </p:nvSpPr>
        <p:spPr>
          <a:xfrm>
            <a:off x="-1" y="-8823"/>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0AC79B36-5940-9A47-9A64-8C337501F0D0}"/>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FA10C575-C130-2540-B0F7-51474CF0493E}"/>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5E10375B-BC2E-2E49-867C-B81E0D30B3CF}"/>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F9BFC140-328D-FF45-AEA4-449B02A7D281}"/>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3" name="Large #">
            <a:extLst>
              <a:ext uri="{FF2B5EF4-FFF2-40B4-BE49-F238E27FC236}">
                <a16:creationId xmlns:a16="http://schemas.microsoft.com/office/drawing/2014/main" id="{D4B917CB-4919-534B-A2C0-B574E01B8268}"/>
              </a:ext>
            </a:extLst>
          </p:cNvPr>
          <p:cNvSpPr txBox="1"/>
          <p:nvPr/>
        </p:nvSpPr>
        <p:spPr>
          <a:xfrm>
            <a:off x="-94571" y="956629"/>
            <a:ext cx="6647771" cy="2016129"/>
          </a:xfrm>
          <a:prstGeom prst="rect">
            <a:avLst/>
          </a:prstGeom>
          <a:noFill/>
        </p:spPr>
        <p:txBody>
          <a:bodyPr wrap="square" rtlCol="0" anchor="b">
            <a:spAutoFit/>
          </a:bodyPr>
          <a:lstStyle/>
          <a:p>
            <a:pPr algn="ctr">
              <a:lnSpc>
                <a:spcPts val="8000"/>
              </a:lnSpc>
            </a:pPr>
            <a:r>
              <a:rPr lang="de-DE" sz="4400" b="1" i="1" dirty="0">
                <a:solidFill>
                  <a:srgbClr val="00338D"/>
                </a:solidFill>
                <a:latin typeface="Arial" panose="020B0604020202020204" pitchFamily="34" charset="0"/>
              </a:rPr>
              <a:t>MISSION</a:t>
            </a:r>
            <a:r>
              <a:rPr lang="de-DE" sz="4400" b="1" dirty="0">
                <a:solidFill>
                  <a:srgbClr val="00338D"/>
                </a:solidFill>
                <a:latin typeface="Arial" panose="020B0604020202020204" pitchFamily="34" charset="0"/>
              </a:rPr>
              <a:t> 1.5: Schwerpunktbereich 3</a:t>
            </a:r>
          </a:p>
        </p:txBody>
      </p:sp>
      <p:sp>
        <p:nvSpPr>
          <p:cNvPr id="14" name="Title 3">
            <a:extLst>
              <a:ext uri="{FF2B5EF4-FFF2-40B4-BE49-F238E27FC236}">
                <a16:creationId xmlns:a16="http://schemas.microsoft.com/office/drawing/2014/main" id="{36173D04-D738-1845-8DEA-A9244725F60A}"/>
              </a:ext>
            </a:extLst>
          </p:cNvPr>
          <p:cNvSpPr txBox="1">
            <a:spLocks/>
          </p:cNvSpPr>
          <p:nvPr/>
        </p:nvSpPr>
        <p:spPr>
          <a:xfrm>
            <a:off x="1003592" y="3816642"/>
            <a:ext cx="3787323" cy="182215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de-DE" sz="2800" kern="0" dirty="0">
                <a:solidFill>
                  <a:srgbClr val="56565A"/>
                </a:solidFill>
              </a:rPr>
              <a:t>Unterstützung der Distrikt- und Club-Führungskräfte</a:t>
            </a:r>
          </a:p>
        </p:txBody>
      </p:sp>
      <p:sp>
        <p:nvSpPr>
          <p:cNvPr id="15" name="Yellow Bar">
            <a:extLst>
              <a:ext uri="{FF2B5EF4-FFF2-40B4-BE49-F238E27FC236}">
                <a16:creationId xmlns:a16="http://schemas.microsoft.com/office/drawing/2014/main" id="{0E6E7C26-BDE0-9E42-B3A8-3A81AAE13E62}"/>
              </a:ext>
            </a:extLst>
          </p:cNvPr>
          <p:cNvSpPr/>
          <p:nvPr/>
        </p:nvSpPr>
        <p:spPr>
          <a:xfrm>
            <a:off x="2102290" y="334428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2A359ECC-DD41-FA43-806E-596499FBADA1}"/>
              </a:ext>
            </a:extLst>
          </p:cNvPr>
          <p:cNvPicPr>
            <a:picLocks noChangeAspect="1"/>
          </p:cNvPicPr>
          <p:nvPr/>
        </p:nvPicPr>
        <p:blipFill>
          <a:blip r:embed="rId3"/>
          <a:srcRect/>
          <a:stretch/>
        </p:blipFill>
        <p:spPr>
          <a:xfrm>
            <a:off x="152400" y="8823"/>
            <a:ext cx="971568" cy="971568"/>
          </a:xfrm>
          <a:prstGeom prst="rect">
            <a:avLst/>
          </a:prstGeom>
        </p:spPr>
      </p:pic>
      <p:sp>
        <p:nvSpPr>
          <p:cNvPr id="17" name="Page Number - White">
            <a:extLst>
              <a:ext uri="{FF2B5EF4-FFF2-40B4-BE49-F238E27FC236}">
                <a16:creationId xmlns:a16="http://schemas.microsoft.com/office/drawing/2014/main" id="{BA7C6838-4F5D-2044-B1C5-7226BACC98F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13</a:t>
            </a:fld>
            <a:endParaRPr lang="de-DE" sz="1000" dirty="0">
              <a:solidFill>
                <a:schemeClr val="bg1"/>
              </a:solidFill>
            </a:endParaRPr>
          </a:p>
        </p:txBody>
      </p:sp>
      <p:sp>
        <p:nvSpPr>
          <p:cNvPr id="18" name="Body Copy">
            <a:extLst>
              <a:ext uri="{FF2B5EF4-FFF2-40B4-BE49-F238E27FC236}">
                <a16:creationId xmlns:a16="http://schemas.microsoft.com/office/drawing/2014/main" id="{51ADBEA6-F2E3-374B-8A02-868C121F7424}"/>
              </a:ext>
            </a:extLst>
          </p:cNvPr>
          <p:cNvSpPr txBox="1">
            <a:spLocks/>
          </p:cNvSpPr>
          <p:nvPr/>
        </p:nvSpPr>
        <p:spPr>
          <a:xfrm>
            <a:off x="6816751" y="1733751"/>
            <a:ext cx="4914756" cy="46669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Welche Programme, Seminare oder Schulungen sollten den Clubamtsträgern angeboten werden?</a:t>
            </a:r>
            <a:br>
              <a:rPr dirty="0"/>
            </a:br>
            <a:endParaRPr lang="de-DE"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Was ist das beste Präsentationsformat einer Schulung?</a:t>
            </a:r>
            <a:br>
              <a:rPr dirty="0"/>
            </a:br>
            <a:endParaRPr lang="de-DE"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Wenn der Distrikt ein Lions-Führungskräfte-Seminar veranstaltet, wer sollte daran teilnehmen?</a:t>
            </a:r>
            <a:br>
              <a:rPr dirty="0"/>
            </a:br>
            <a:endParaRPr lang="de-DE"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de-DE" sz="1900" kern="0" dirty="0">
                <a:solidFill>
                  <a:schemeClr val="bg1"/>
                </a:solidFill>
                <a:latin typeface="Arial" charset="0"/>
              </a:rPr>
              <a:t>Welche andere Art von Unterstützung können wir unseren Führungskräften anbieten?</a:t>
            </a:r>
          </a:p>
          <a:p>
            <a:pPr marL="342900" indent="-342900">
              <a:buClr>
                <a:srgbClr val="EBB700"/>
              </a:buClr>
              <a:buSzPct val="100000"/>
              <a:buFont typeface="Lucida Grande" panose="020B0600040502020204" pitchFamily="34" charset="0"/>
              <a:buChar char="▶"/>
            </a:pPr>
            <a:endParaRPr lang="de-DE" sz="1900" kern="0" dirty="0">
              <a:solidFill>
                <a:schemeClr val="bg1"/>
              </a:solidFill>
              <a:latin typeface="Arial" charset="0"/>
              <a:ea typeface="Arial" charset="0"/>
              <a:cs typeface="Arial" charset="0"/>
            </a:endParaRPr>
          </a:p>
          <a:p>
            <a:pPr>
              <a:buClr>
                <a:srgbClr val="EBB700"/>
              </a:buClr>
              <a:buSzPct val="100000"/>
            </a:pP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endParaRPr lang="de-DE" kern="0" dirty="0">
              <a:solidFill>
                <a:schemeClr val="bg1"/>
              </a:solidFill>
              <a:latin typeface="Arial" charset="0"/>
              <a:ea typeface="Arial" charset="0"/>
              <a:cs typeface="Arial" charset="0"/>
            </a:endParaRPr>
          </a:p>
        </p:txBody>
      </p:sp>
      <p:sp>
        <p:nvSpPr>
          <p:cNvPr id="19" name="TextBox 18">
            <a:extLst>
              <a:ext uri="{FF2B5EF4-FFF2-40B4-BE49-F238E27FC236}">
                <a16:creationId xmlns:a16="http://schemas.microsoft.com/office/drawing/2014/main" id="{B1952236-0B07-074A-B146-338F8FA75F05}"/>
              </a:ext>
            </a:extLst>
          </p:cNvPr>
          <p:cNvSpPr txBox="1"/>
          <p:nvPr/>
        </p:nvSpPr>
        <p:spPr>
          <a:xfrm>
            <a:off x="6816751" y="1061620"/>
            <a:ext cx="4246147" cy="461665"/>
          </a:xfrm>
          <a:prstGeom prst="rect">
            <a:avLst/>
          </a:prstGeom>
          <a:noFill/>
        </p:spPr>
        <p:txBody>
          <a:bodyPr wrap="square" rtlCol="0">
            <a:spAutoFit/>
          </a:bodyPr>
          <a:lstStyle/>
          <a:p>
            <a:pPr>
              <a:buClr>
                <a:srgbClr val="EBB700"/>
              </a:buClr>
              <a:buSzPct val="100000"/>
            </a:pPr>
            <a:r>
              <a:rPr lang="de-DE" sz="2400" b="1" kern="0" dirty="0">
                <a:solidFill>
                  <a:schemeClr val="bg1"/>
                </a:solidFill>
                <a:latin typeface="Arial" charset="0"/>
              </a:rPr>
              <a:t>Diskussionsfragen</a:t>
            </a:r>
          </a:p>
        </p:txBody>
      </p:sp>
    </p:spTree>
    <p:extLst>
      <p:ext uri="{BB962C8B-B14F-4D97-AF65-F5344CB8AC3E}">
        <p14:creationId xmlns:p14="http://schemas.microsoft.com/office/powerpoint/2010/main" val="8898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674862"/>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de-DE" sz="1000" dirty="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 </a:t>
            </a:r>
            <a:br>
              <a:rPr lang="en-US" sz="4400" b="1" kern="0" dirty="0"/>
            </a:br>
            <a:r>
              <a:rPr lang="en-US" sz="4400" b="1" kern="0" dirty="0"/>
              <a:t>Ich </a:t>
            </a:r>
            <a:r>
              <a:rPr lang="de-DE" sz="4400" b="1" kern="0" dirty="0"/>
              <a:t>kann die Richtung des Windes nicht ändern, aber ich kann meine Segel neu trimmen, um immer mein Ziel zu erreichen.</a:t>
            </a:r>
          </a:p>
        </p:txBody>
      </p:sp>
      <p:sp>
        <p:nvSpPr>
          <p:cNvPr id="14" name="Quote">
            <a:extLst>
              <a:ext uri="{FF2B5EF4-FFF2-40B4-BE49-F238E27FC236}">
                <a16:creationId xmlns:a16="http://schemas.microsoft.com/office/drawing/2014/main" id="{D5905972-FF9C-424A-B211-0E5501BEF4BA}"/>
              </a:ext>
            </a:extLst>
          </p:cNvPr>
          <p:cNvSpPr/>
          <p:nvPr/>
        </p:nvSpPr>
        <p:spPr>
          <a:xfrm>
            <a:off x="386139" y="-762000"/>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10058526" y="3610612"/>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de-DE" sz="2400" b="1" kern="0" dirty="0">
                <a:solidFill>
                  <a:schemeClr val="bg1"/>
                </a:solidFill>
              </a:rPr>
              <a:t>- Jimmy Dean</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15</a:t>
            </a:fld>
            <a:endParaRPr lang="de-DE" sz="1000" dirty="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366766"/>
            <a:ext cx="5716374" cy="3840528"/>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de-DE" sz="2400" dirty="0"/>
              <a:t>Unsere Stärken wirksam einsetzen</a:t>
            </a:r>
          </a:p>
          <a:p>
            <a:pPr marL="342900" indent="-342900">
              <a:lnSpc>
                <a:spcPct val="200000"/>
              </a:lnSpc>
              <a:buClr>
                <a:srgbClr val="FFCF00"/>
              </a:buClr>
              <a:buFont typeface="Wingdings" pitchFamily="2" charset="2"/>
              <a:buChar char="§"/>
            </a:pPr>
            <a:r>
              <a:rPr lang="de-DE" sz="2400" dirty="0"/>
              <a:t>Unsere Schwächen überwinden</a:t>
            </a:r>
          </a:p>
          <a:p>
            <a:pPr marL="342900" indent="-342900">
              <a:lnSpc>
                <a:spcPct val="200000"/>
              </a:lnSpc>
              <a:buClr>
                <a:srgbClr val="FFCF00"/>
              </a:buClr>
              <a:buFont typeface="Wingdings" pitchFamily="2" charset="2"/>
              <a:buChar char="§"/>
            </a:pPr>
            <a:r>
              <a:rPr lang="de-DE" sz="2400" dirty="0"/>
              <a:t>Chancen nutzen</a:t>
            </a:r>
          </a:p>
          <a:p>
            <a:pPr marL="342900" indent="-342900">
              <a:lnSpc>
                <a:spcPct val="200000"/>
              </a:lnSpc>
              <a:buClr>
                <a:srgbClr val="FFCF00"/>
              </a:buClr>
              <a:buFont typeface="Wingdings" pitchFamily="2" charset="2"/>
              <a:buChar char="§"/>
            </a:pPr>
            <a:r>
              <a:rPr lang="de-DE" sz="2400" dirty="0"/>
              <a:t>Die Auswirkung von Risiken minimieren</a:t>
            </a:r>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60626" y="468415"/>
            <a:ext cx="1013597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de-DE" sz="3200" b="1" kern="0" dirty="0">
                <a:solidFill>
                  <a:srgbClr val="0A5496"/>
                </a:solidFill>
                <a:latin typeface="Arial" charset="0"/>
              </a:rPr>
              <a:t>Der Weg zur Verbesserung des Distrikts</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1800" b="1" dirty="0">
                  <a:solidFill>
                    <a:schemeClr val="bg1"/>
                  </a:solidFill>
                </a:rPr>
                <a:t>RISIKEN</a:t>
              </a:r>
              <a:endParaRPr lang="de-DE" sz="1800" kern="0" dirty="0">
                <a:solidFill>
                  <a:schemeClr val="bg1"/>
                </a:solidFill>
              </a:endParaRPr>
            </a:p>
            <a:p>
              <a:pPr>
                <a:lnSpc>
                  <a:spcPct val="150000"/>
                </a:lnSpc>
              </a:pPr>
              <a:r>
                <a:rPr lang="de-DE" sz="1800" b="1" dirty="0">
                  <a:solidFill>
                    <a:schemeClr val="bg1"/>
                  </a:solidFill>
                </a:rPr>
                <a:t>1.</a:t>
              </a:r>
            </a:p>
            <a:p>
              <a:pPr>
                <a:lnSpc>
                  <a:spcPct val="150000"/>
                </a:lnSpc>
              </a:pPr>
              <a:r>
                <a:rPr lang="de-DE" sz="1800" b="1" dirty="0">
                  <a:solidFill>
                    <a:schemeClr val="bg1"/>
                  </a:solidFill>
                </a:rPr>
                <a:t>2.</a:t>
              </a:r>
            </a:p>
            <a:p>
              <a:pPr>
                <a:lnSpc>
                  <a:spcPct val="150000"/>
                </a:lnSpc>
              </a:pPr>
              <a:r>
                <a:rPr lang="de-DE" sz="1800" b="1" dirty="0">
                  <a:solidFill>
                    <a:schemeClr val="bg1"/>
                  </a:solidFill>
                </a:rPr>
                <a:t>3.</a:t>
              </a:r>
            </a:p>
            <a:p>
              <a:endParaRPr lang="de-DE" sz="1600" kern="0" dirty="0">
                <a:solidFill>
                  <a:schemeClr val="bg1"/>
                </a:solidFill>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1800" b="1" dirty="0">
                  <a:solidFill>
                    <a:schemeClr val="bg1"/>
                  </a:solidFill>
                </a:rPr>
                <a:t>CHANCEN</a:t>
              </a:r>
              <a:endParaRPr lang="de-DE" sz="1800" kern="0" dirty="0">
                <a:solidFill>
                  <a:schemeClr val="bg1"/>
                </a:solidFill>
              </a:endParaRPr>
            </a:p>
            <a:p>
              <a:pPr>
                <a:lnSpc>
                  <a:spcPct val="150000"/>
                </a:lnSpc>
              </a:pPr>
              <a:r>
                <a:rPr lang="de-DE" sz="1800" b="1" dirty="0">
                  <a:solidFill>
                    <a:schemeClr val="bg1"/>
                  </a:solidFill>
                </a:rPr>
                <a:t>1.</a:t>
              </a:r>
            </a:p>
            <a:p>
              <a:pPr>
                <a:lnSpc>
                  <a:spcPct val="150000"/>
                </a:lnSpc>
              </a:pPr>
              <a:r>
                <a:rPr lang="de-DE" sz="1800" b="1" dirty="0">
                  <a:solidFill>
                    <a:schemeClr val="bg1"/>
                  </a:solidFill>
                </a:rPr>
                <a:t>2.</a:t>
              </a:r>
            </a:p>
            <a:p>
              <a:pPr>
                <a:lnSpc>
                  <a:spcPct val="150000"/>
                </a:lnSpc>
              </a:pPr>
              <a:r>
                <a:rPr lang="de-DE" sz="1800" b="1" dirty="0">
                  <a:solidFill>
                    <a:schemeClr val="bg1"/>
                  </a:solidFill>
                </a:rPr>
                <a:t>3.</a:t>
              </a:r>
            </a:p>
            <a:p>
              <a:endParaRPr lang="de-DE" sz="1600" kern="0" dirty="0">
                <a:solidFill>
                  <a:schemeClr val="bg1"/>
                </a:solidFill>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1800" b="1" kern="0" dirty="0">
                  <a:solidFill>
                    <a:schemeClr val="bg1"/>
                  </a:solidFill>
                </a:rPr>
                <a:t>SCHWÄCHEN</a:t>
              </a:r>
              <a:endParaRPr lang="de-DE" sz="1800" kern="0" dirty="0">
                <a:solidFill>
                  <a:schemeClr val="bg1"/>
                </a:solidFill>
              </a:endParaRPr>
            </a:p>
            <a:p>
              <a:pPr>
                <a:lnSpc>
                  <a:spcPct val="150000"/>
                </a:lnSpc>
              </a:pPr>
              <a:r>
                <a:rPr lang="de-DE" sz="1800" b="1" dirty="0">
                  <a:solidFill>
                    <a:schemeClr val="bg1"/>
                  </a:solidFill>
                </a:rPr>
                <a:t>1.</a:t>
              </a:r>
            </a:p>
            <a:p>
              <a:pPr>
                <a:lnSpc>
                  <a:spcPct val="150000"/>
                </a:lnSpc>
              </a:pPr>
              <a:r>
                <a:rPr lang="de-DE" sz="1800" b="1" dirty="0">
                  <a:solidFill>
                    <a:schemeClr val="bg1"/>
                  </a:solidFill>
                </a:rPr>
                <a:t>2.</a:t>
              </a:r>
            </a:p>
            <a:p>
              <a:pPr>
                <a:lnSpc>
                  <a:spcPct val="150000"/>
                </a:lnSpc>
              </a:pPr>
              <a:r>
                <a:rPr lang="de-DE" sz="1800" b="1" dirty="0">
                  <a:solidFill>
                    <a:schemeClr val="bg1"/>
                  </a:solidFill>
                </a:rPr>
                <a:t>3.</a:t>
              </a:r>
            </a:p>
            <a:p>
              <a:endParaRPr lang="de-DE" sz="1600" kern="0" dirty="0">
                <a:solidFill>
                  <a:schemeClr val="bg1"/>
                </a:solidFill>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1800" b="1" dirty="0">
                  <a:solidFill>
                    <a:schemeClr val="bg1"/>
                  </a:solidFill>
                </a:rPr>
                <a:t>STÄRKEN</a:t>
              </a:r>
              <a:endParaRPr lang="de-DE" sz="1800" kern="0" dirty="0">
                <a:solidFill>
                  <a:schemeClr val="bg1"/>
                </a:solidFill>
              </a:endParaRPr>
            </a:p>
            <a:p>
              <a:pPr>
                <a:lnSpc>
                  <a:spcPct val="150000"/>
                </a:lnSpc>
              </a:pPr>
              <a:r>
                <a:rPr lang="de-DE" sz="1800" b="1" dirty="0">
                  <a:solidFill>
                    <a:schemeClr val="bg1"/>
                  </a:solidFill>
                </a:rPr>
                <a:t>1.</a:t>
              </a:r>
            </a:p>
            <a:p>
              <a:pPr>
                <a:lnSpc>
                  <a:spcPct val="150000"/>
                </a:lnSpc>
              </a:pPr>
              <a:r>
                <a:rPr lang="de-DE" sz="1800" b="1" dirty="0">
                  <a:solidFill>
                    <a:schemeClr val="bg1"/>
                  </a:solidFill>
                </a:rPr>
                <a:t>2.</a:t>
              </a:r>
            </a:p>
            <a:p>
              <a:pPr>
                <a:lnSpc>
                  <a:spcPct val="150000"/>
                </a:lnSpc>
              </a:pPr>
              <a:r>
                <a:rPr lang="de-DE" sz="1800" b="1" dirty="0">
                  <a:solidFill>
                    <a:schemeClr val="bg1"/>
                  </a:solidFill>
                </a:rPr>
                <a:t>3.</a:t>
              </a:r>
            </a:p>
            <a:p>
              <a:endParaRPr lang="de-DE" sz="1600" kern="0" dirty="0">
                <a:solidFill>
                  <a:schemeClr val="bg1"/>
                </a:solidFill>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2000" kern="0" dirty="0">
                <a:solidFill>
                  <a:srgbClr val="56565A"/>
                </a:solidFill>
              </a:rPr>
              <a:t>Was existiert bereits oder wird derzeit gut gemacht?</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b="1" kern="0" dirty="0">
                <a:solidFill>
                  <a:srgbClr val="0A5496"/>
                </a:solidFill>
              </a:rPr>
              <a:t>Stärken</a:t>
            </a: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853358" y="2427306"/>
            <a:ext cx="4089270" cy="3592494"/>
            <a:chOff x="6512276" y="1676400"/>
            <a:chExt cx="4245785" cy="3867912"/>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6" y="1676400"/>
              <a:ext cx="4233672" cy="3867912"/>
              <a:chOff x="6512276" y="1676400"/>
              <a:chExt cx="4917724" cy="4476228"/>
            </a:xfrm>
          </p:grpSpPr>
          <p:sp>
            <p:nvSpPr>
              <p:cNvPr id="2" name="Background - Solid">
                <a:extLst>
                  <a:ext uri="{FF2B5EF4-FFF2-40B4-BE49-F238E27FC236}">
                    <a16:creationId xmlns:a16="http://schemas.microsoft.com/office/drawing/2014/main" id="{68B5F0FE-0019-4411-A3F4-1D73EA207239}"/>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Clubs</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Mitglieder</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Führungs-kräfte-Unter-stützung</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Mitglieder-zufrieden-heit</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2000" kern="0" dirty="0">
                <a:solidFill>
                  <a:srgbClr val="56565A"/>
                </a:solidFill>
              </a:rPr>
              <a:t>Was existiert bereits oder wird derzeit getan, das verbessert werden könnte?</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de-DE" dirty="0"/>
              <a:t> </a:t>
            </a:r>
          </a:p>
          <a:p>
            <a:pPr>
              <a:lnSpc>
                <a:spcPct val="150000"/>
              </a:lnSpc>
              <a:buClr>
                <a:schemeClr val="tx2"/>
              </a:buClr>
              <a:buFont typeface="Wingdings" panose="05000000000000000000" pitchFamily="2" charset="2"/>
              <a:buChar char="§"/>
            </a:pPr>
            <a:r>
              <a:rPr lang="de-DE" dirty="0"/>
              <a:t> </a:t>
            </a:r>
          </a:p>
          <a:p>
            <a:pPr>
              <a:lnSpc>
                <a:spcPct val="150000"/>
              </a:lnSpc>
              <a:buClr>
                <a:schemeClr val="tx2"/>
              </a:buClr>
              <a:buFont typeface="Wingdings" panose="05000000000000000000" pitchFamily="2" charset="2"/>
              <a:buChar char="§"/>
            </a:pPr>
            <a:r>
              <a:rPr lang="de-DE" dirty="0"/>
              <a:t> </a:t>
            </a:r>
          </a:p>
          <a:p>
            <a:pPr>
              <a:lnSpc>
                <a:spcPct val="150000"/>
              </a:lnSpc>
              <a:buClr>
                <a:schemeClr val="tx2"/>
              </a:buClr>
              <a:buFont typeface="Wingdings" panose="05000000000000000000" pitchFamily="2" charset="2"/>
              <a:buChar char="§"/>
            </a:pPr>
            <a:r>
              <a:rPr lang="de-DE" dirty="0"/>
              <a:t> </a:t>
            </a:r>
          </a:p>
          <a:p>
            <a:pPr>
              <a:lnSpc>
                <a:spcPct val="150000"/>
              </a:lnSpc>
              <a:buClr>
                <a:schemeClr val="tx2"/>
              </a:buClr>
              <a:buFont typeface="Wingdings" panose="05000000000000000000" pitchFamily="2" charset="2"/>
              <a:buChar char="§"/>
            </a:pPr>
            <a:r>
              <a:rPr lang="de-DE" dirty="0"/>
              <a:t> </a:t>
            </a:r>
          </a:p>
          <a:p>
            <a:pPr>
              <a:lnSpc>
                <a:spcPct val="150000"/>
              </a:lnSpc>
              <a:buClr>
                <a:schemeClr val="tx2"/>
              </a:buClr>
              <a:buFont typeface="Wingdings" panose="05000000000000000000" pitchFamily="2" charset="2"/>
              <a:buChar char="§"/>
            </a:pPr>
            <a:r>
              <a:rPr lang="de-DE" dirty="0"/>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b="1" kern="0" dirty="0">
                <a:solidFill>
                  <a:srgbClr val="0A5496"/>
                </a:solidFill>
              </a:rPr>
              <a:t>Schwächen</a:t>
            </a: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Clubs</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Mitglieder</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Führungs-kräfte-Unter-stützung</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Mitglieder-zufrieden-heit</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2000" kern="0" dirty="0">
                <a:solidFill>
                  <a:srgbClr val="56565A"/>
                </a:solidFill>
              </a:rPr>
              <a:t>Wo bieten sich uns Chancen, die Wirksamkeit unserer Hilfsprojekte zu erweitern, indem wir Freiwillige einbinden?</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62600" y="2667000"/>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b="1" kern="0" dirty="0">
                <a:solidFill>
                  <a:srgbClr val="0A5496"/>
                </a:solidFill>
              </a:rPr>
              <a:t>Chancen</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Clubs</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Mitglieder</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Führungs-kräfte-Unter-stützung</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Mitglieder-zufrieden-heit</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kern="0" dirty="0">
                <a:solidFill>
                  <a:srgbClr val="EBB700"/>
                </a:solidFill>
              </a:rPr>
              <a:t>Global Membership Approach</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kern="0" dirty="0"/>
              <a:t>Eine Vision entwerfen</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de-DE" sz="1000" dirty="0">
              <a:solidFill>
                <a:schemeClr val="bg1"/>
              </a:solidFill>
            </a:endParaRPr>
          </a:p>
        </p:txBody>
      </p:sp>
    </p:spTree>
    <p:extLst>
      <p:ext uri="{BB962C8B-B14F-4D97-AF65-F5344CB8AC3E}">
        <p14:creationId xmlns:p14="http://schemas.microsoft.com/office/powerpoint/2010/main" val="402030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2000" kern="0" dirty="0">
                <a:solidFill>
                  <a:srgbClr val="56565A"/>
                </a:solidFill>
              </a:rPr>
              <a:t>Was passiert außerhalb von Lions Clubs, das sich auf unseren Erfolg auswirken könnte?</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6211" y="2667000"/>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a:p>
            <a:pPr>
              <a:lnSpc>
                <a:spcPct val="150000"/>
              </a:lnSpc>
              <a:buClr>
                <a:schemeClr val="tx2"/>
              </a:buClr>
              <a:buFont typeface="Wingdings" panose="05000000000000000000" pitchFamily="2" charset="2"/>
              <a:buChar char="§"/>
            </a:pPr>
            <a:r>
              <a:rPr lang="de-DE"/>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b="1" kern="0" dirty="0">
                <a:solidFill>
                  <a:srgbClr val="0A5496"/>
                </a:solidFill>
              </a:rPr>
              <a:t>Risiken</a:t>
            </a: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Clubs</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Neue Mitglieder</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Führungs-kräfte-Unter-stützung</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de-DE" sz="2400" b="1" kern="0" dirty="0">
                    <a:solidFill>
                      <a:schemeClr val="bg1"/>
                    </a:solidFill>
                  </a:rPr>
                  <a:t>Mitglieder-zufrieden-heit</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grpSp>
        <p:nvGrpSpPr>
          <p:cNvPr id="15" name="Quote">
            <a:extLst>
              <a:ext uri="{FF2B5EF4-FFF2-40B4-BE49-F238E27FC236}">
                <a16:creationId xmlns:a16="http://schemas.microsoft.com/office/drawing/2014/main" id="{940E2529-0828-844E-AA09-884F788C3D33}"/>
              </a:ext>
            </a:extLst>
          </p:cNvPr>
          <p:cNvGrpSpPr/>
          <p:nvPr/>
        </p:nvGrpSpPr>
        <p:grpSpPr>
          <a:xfrm>
            <a:off x="666051" y="257755"/>
            <a:ext cx="10277443" cy="5219596"/>
            <a:chOff x="666051" y="257755"/>
            <a:chExt cx="10277443" cy="5219596"/>
          </a:xfrm>
        </p:grpSpPr>
        <p:sp>
          <p:nvSpPr>
            <p:cNvPr id="17" name="Quote">
              <a:extLst>
                <a:ext uri="{FF2B5EF4-FFF2-40B4-BE49-F238E27FC236}">
                  <a16:creationId xmlns:a16="http://schemas.microsoft.com/office/drawing/2014/main" id="{6885BCE2-B796-DB42-8BB0-1A880FA7DFC5}"/>
                </a:ext>
              </a:extLst>
            </p:cNvPr>
            <p:cNvSpPr/>
            <p:nvPr/>
          </p:nvSpPr>
          <p:spPr>
            <a:xfrm>
              <a:off x="666051" y="257755"/>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sp>
          <p:nvSpPr>
            <p:cNvPr id="22" name="Quote">
              <a:extLst>
                <a:ext uri="{FF2B5EF4-FFF2-40B4-BE49-F238E27FC236}">
                  <a16:creationId xmlns:a16="http://schemas.microsoft.com/office/drawing/2014/main" id="{8BCBAB61-AD8D-104D-BBCE-27C0711ACA8D}"/>
                </a:ext>
              </a:extLst>
            </p:cNvPr>
            <p:cNvSpPr/>
            <p:nvPr/>
          </p:nvSpPr>
          <p:spPr>
            <a:xfrm>
              <a:off x="9429775" y="2643246"/>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grpSp>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20</a:t>
            </a:fld>
            <a:endParaRPr lang="de-DE" sz="1000" dirty="0">
              <a:solidFill>
                <a:schemeClr val="bg1"/>
              </a:solidFill>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4400" b="1" kern="0" dirty="0"/>
              <a:t>Positives Handeln setzt eine positive Vision voraus.</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de-DE" sz="2400" b="1" kern="0" dirty="0">
                <a:solidFill>
                  <a:schemeClr val="bg1"/>
                </a:solidFill>
              </a:rPr>
              <a:t>- Dalai Lama</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dirty="0">
                <a:solidFill>
                  <a:schemeClr val="lt1">
                    <a:alpha val="44000"/>
                  </a:schemeClr>
                </a:solidFill>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extLst>
              <p:ext uri="{D42A27DB-BD31-4B8C-83A1-F6EECF244321}">
                <p14:modId xmlns:p14="http://schemas.microsoft.com/office/powerpoint/2010/main" val="2558856273"/>
              </p:ext>
            </p:extLst>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de-DE" sz="3200" dirty="0">
                <a:solidFill>
                  <a:schemeClr val="bg1"/>
                </a:solidFill>
                <a:latin typeface="Arial" panose="020B0604020202020204" pitchFamily="34" charset="0"/>
              </a:rPr>
              <a:t>Zusammenarbeit ist wichtig</a:t>
            </a:r>
            <a:endParaRPr lang="de-DE" sz="3200" kern="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de-DE" sz="1000" dirty="0">
              <a:solidFill>
                <a:schemeClr val="bg1"/>
              </a:solidFill>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22</a:t>
            </a:fld>
            <a:endParaRPr kumimoji="0" lang="de-DE"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2133600" y="2905526"/>
            <a:ext cx="8458200" cy="3241886"/>
          </a:xfrm>
          <a:prstGeom prst="rect">
            <a:avLst/>
          </a:prstGeom>
        </p:spPr>
        <p:txBody>
          <a:bodyPr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de-DE" sz="2000" kern="0" dirty="0">
                <a:solidFill>
                  <a:schemeClr val="bg1"/>
                </a:solidFill>
                <a:latin typeface="Helvetica" panose="020B0604020202020204" pitchFamily="34" charset="0"/>
              </a:rPr>
              <a:t>Mitteilung der SWOT-Ergebnisse an Clubs und das Distriktkabinett</a:t>
            </a:r>
          </a:p>
          <a:p>
            <a:pPr marL="457200" lvl="0" indent="-457200" algn="l">
              <a:lnSpc>
                <a:spcPct val="120000"/>
              </a:lnSpc>
              <a:spcBef>
                <a:spcPts val="1200"/>
              </a:spcBef>
              <a:spcAft>
                <a:spcPts val="600"/>
              </a:spcAft>
              <a:buClr>
                <a:srgbClr val="FFC000"/>
              </a:buClr>
              <a:buFont typeface=".Lucida Grande UI Regular"/>
              <a:buChar char="►"/>
              <a:defRPr/>
            </a:pPr>
            <a:r>
              <a:rPr lang="de-DE" sz="2000" kern="0" dirty="0">
                <a:solidFill>
                  <a:schemeClr val="bg1"/>
                </a:solidFill>
                <a:latin typeface="Helvetica" panose="020B0604020202020204" pitchFamily="34" charset="0"/>
              </a:rPr>
              <a:t>Überprüfung durch den Governorratsvorsitzenden und den GAT-MD</a:t>
            </a:r>
          </a:p>
          <a:p>
            <a:pPr marL="457200" lvl="0" indent="-457200" algn="l">
              <a:lnSpc>
                <a:spcPct val="120000"/>
              </a:lnSpc>
              <a:spcBef>
                <a:spcPts val="1200"/>
              </a:spcBef>
              <a:spcAft>
                <a:spcPts val="600"/>
              </a:spcAft>
              <a:buClr>
                <a:srgbClr val="FFC000"/>
              </a:buClr>
              <a:buFont typeface=".Lucida Grande UI Regular"/>
              <a:buChar char="►"/>
              <a:defRPr/>
            </a:pPr>
            <a:r>
              <a:rPr lang="de-DE" sz="2000" kern="0" dirty="0">
                <a:solidFill>
                  <a:schemeClr val="bg1"/>
                </a:solidFill>
                <a:latin typeface="Helvetica" panose="020B0604020202020204" pitchFamily="34" charset="0"/>
              </a:rPr>
              <a:t>Absolvierung des Kurses zu </a:t>
            </a:r>
            <a:r>
              <a:rPr lang="de-DE" sz="2000" kern="0" dirty="0">
                <a:solidFill>
                  <a:srgbClr val="FFC000"/>
                </a:solidFill>
                <a:latin typeface="Helvetica" panose="020B0604020202020204" pitchFamily="34" charset="0"/>
              </a:rPr>
              <a:t>Handlungsplanung zum Erreichen von Distriktzielen und Nachfolgeplanung </a:t>
            </a:r>
            <a:r>
              <a:rPr lang="de-DE" sz="2000" kern="0" dirty="0">
                <a:solidFill>
                  <a:schemeClr val="bg1"/>
                </a:solidFill>
                <a:latin typeface="Helvetica" panose="020B0604020202020204" pitchFamily="34" charset="0"/>
              </a:rPr>
              <a:t>im LLC</a:t>
            </a:r>
          </a:p>
          <a:p>
            <a:pPr marL="457200" lvl="0" indent="-457200" algn="l">
              <a:lnSpc>
                <a:spcPct val="120000"/>
              </a:lnSpc>
              <a:spcBef>
                <a:spcPts val="1200"/>
              </a:spcBef>
              <a:spcAft>
                <a:spcPts val="600"/>
              </a:spcAft>
              <a:buClr>
                <a:srgbClr val="FFC000"/>
              </a:buClr>
              <a:buFont typeface=".Lucida Grande UI Regular"/>
              <a:buChar char="►"/>
              <a:defRPr/>
            </a:pPr>
            <a:r>
              <a:rPr lang="de-DE" sz="2000" kern="0" dirty="0">
                <a:solidFill>
                  <a:schemeClr val="bg1"/>
                </a:solidFill>
                <a:latin typeface="Helvetica" panose="020B0604020202020204" pitchFamily="34" charset="0"/>
              </a:rPr>
              <a:t>Ausarbeitung eines Handlungsplans für jedes festgelegte Ziel zur Erhöhung der Mitgliederzahl.</a:t>
            </a:r>
          </a:p>
          <a:p>
            <a:pPr marL="457200" lvl="0" indent="-457200" algn="l">
              <a:lnSpc>
                <a:spcPct val="120000"/>
              </a:lnSpc>
              <a:spcBef>
                <a:spcPts val="1200"/>
              </a:spcBef>
              <a:spcAft>
                <a:spcPts val="600"/>
              </a:spcAft>
              <a:buClr>
                <a:srgbClr val="FFC000"/>
              </a:buClr>
              <a:buFont typeface=".Lucida Grande UI Regular"/>
              <a:buChar char="►"/>
              <a:defRPr/>
            </a:pPr>
            <a:r>
              <a:rPr lang="de-DE" sz="2000" kern="0" dirty="0">
                <a:solidFill>
                  <a:schemeClr val="bg1"/>
                </a:solidFill>
                <a:latin typeface="Helvetica" panose="020B0604020202020204" pitchFamily="34" charset="0"/>
              </a:rPr>
              <a:t>Planumsetzung und Zielerreichung</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kern="0" dirty="0">
                <a:solidFill>
                  <a:schemeClr val="bg1"/>
                </a:solidFill>
              </a:rPr>
              <a:t>Nächste Schritte</a:t>
            </a: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de-DE" sz="1000" dirty="0">
              <a:solidFill>
                <a:schemeClr val="bg1"/>
              </a:solidFill>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de-DE" sz="4800" b="1" dirty="0">
                <a:solidFill>
                  <a:schemeClr val="bg1"/>
                </a:solidFill>
                <a:latin typeface="Helvetica Neue" charset="0"/>
              </a:rPr>
              <a:t>Vielen Dank</a:t>
            </a: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de-DE" sz="1600" b="1" dirty="0">
                <a:solidFill>
                  <a:schemeClr val="bg1"/>
                </a:solidFill>
              </a:rPr>
              <a:t>© 2020 Lions Clubs International</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162230" cy="338554"/>
          </a:xfrm>
          <a:prstGeom prst="rect">
            <a:avLst/>
          </a:prstGeom>
          <a:noFill/>
        </p:spPr>
        <p:txBody>
          <a:bodyPr wrap="square" rtlCol="0">
            <a:spAutoFit/>
          </a:bodyPr>
          <a:lstStyle/>
          <a:p>
            <a:r>
              <a:rPr lang="en-US" altLang="zh-TW" sz="1600" b="1" dirty="0">
                <a:solidFill>
                  <a:schemeClr val="bg1"/>
                </a:solidFill>
              </a:rPr>
              <a:t>Updated 8/2023</a:t>
            </a:r>
            <a:r>
              <a:rPr lang="zh-TW" sz="1600" b="1" dirty="0">
                <a:solidFill>
                  <a:schemeClr val="bg1"/>
                </a:solidFill>
              </a:rPr>
              <a:t> </a:t>
            </a:r>
            <a:r>
              <a:rPr lang="de-DE" sz="1600" b="1" dirty="0">
                <a:solidFill>
                  <a:schemeClr val="bg1"/>
                </a:solidFill>
              </a:rPr>
              <a:t>GE</a:t>
            </a: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23</a:t>
            </a:fld>
            <a:endParaRPr lang="de-DE" sz="1000" dirty="0">
              <a:solidFill>
                <a:schemeClr val="bg1"/>
              </a:solidFill>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94978" y="2514600"/>
            <a:ext cx="5868614" cy="1118255"/>
          </a:xfrm>
          <a:prstGeom prst="rect">
            <a:avLst/>
          </a:prstGeom>
          <a:noFill/>
        </p:spPr>
        <p:txBody>
          <a:bodyPr wrap="square" rtlCol="0" anchor="b">
            <a:spAutoFit/>
          </a:bodyPr>
          <a:lstStyle/>
          <a:p>
            <a:pPr algn="ctr">
              <a:lnSpc>
                <a:spcPts val="8000"/>
              </a:lnSpc>
            </a:pPr>
            <a:r>
              <a:rPr lang="de-DE" sz="6000" b="1" dirty="0">
                <a:solidFill>
                  <a:schemeClr val="bg1"/>
                </a:solidFill>
                <a:latin typeface="Arial" panose="020B0604020202020204" pitchFamily="34" charset="0"/>
              </a:rPr>
              <a:t>Tagesordnung</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2</a:t>
            </a:fld>
            <a:endParaRPr lang="de-DE" sz="1000" dirty="0">
              <a:solidFill>
                <a:srgbClr val="00338D"/>
              </a:solidFill>
            </a:endParaRPr>
          </a:p>
          <a:p>
            <a:pPr eaLnBrk="0" hangingPunct="0">
              <a:spcBef>
                <a:spcPct val="50000"/>
              </a:spcBef>
              <a:defRPr/>
            </a:pPr>
            <a:endParaRPr lang="de-DE"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789415" y="2374826"/>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de-DE" sz="2800" kern="0" dirty="0">
                <a:solidFill>
                  <a:schemeClr val="accent6">
                    <a:lumMod val="65000"/>
                    <a:lumOff val="35000"/>
                  </a:schemeClr>
                </a:solidFill>
              </a:rPr>
              <a:t>Distrikt-Vision</a:t>
            </a:r>
          </a:p>
          <a:p>
            <a:pPr marL="342900" indent="-342900">
              <a:spcAft>
                <a:spcPts val="1200"/>
              </a:spcAft>
              <a:buClr>
                <a:srgbClr val="FFC000"/>
              </a:buClr>
              <a:buFont typeface=".Lucida Grande UI Regular"/>
              <a:buChar char="►"/>
            </a:pPr>
            <a:r>
              <a:rPr lang="de-DE" sz="2800" i="1" kern="0" dirty="0">
                <a:solidFill>
                  <a:schemeClr val="accent6">
                    <a:lumMod val="65000"/>
                    <a:lumOff val="35000"/>
                  </a:schemeClr>
                </a:solidFill>
              </a:rPr>
              <a:t>MISSION</a:t>
            </a:r>
            <a:r>
              <a:rPr lang="de-DE" sz="2800" kern="0" dirty="0">
                <a:solidFill>
                  <a:schemeClr val="accent6">
                    <a:lumMod val="65000"/>
                    <a:lumOff val="35000"/>
                  </a:schemeClr>
                </a:solidFill>
              </a:rPr>
              <a:t> </a:t>
            </a:r>
            <a:r>
              <a:rPr lang="de-DE" sz="2800" b="1" kern="0" dirty="0">
                <a:solidFill>
                  <a:schemeClr val="accent6">
                    <a:lumMod val="65000"/>
                    <a:lumOff val="35000"/>
                  </a:schemeClr>
                </a:solidFill>
              </a:rPr>
              <a:t>1.5</a:t>
            </a:r>
            <a:r>
              <a:rPr lang="de-DE" sz="2800" kern="0" dirty="0">
                <a:solidFill>
                  <a:schemeClr val="accent6">
                    <a:lumMod val="65000"/>
                    <a:lumOff val="35000"/>
                  </a:schemeClr>
                </a:solidFill>
              </a:rPr>
              <a:t>-Ziele</a:t>
            </a:r>
          </a:p>
          <a:p>
            <a:pPr marL="342900" indent="-342900">
              <a:spcAft>
                <a:spcPts val="1200"/>
              </a:spcAft>
              <a:buClr>
                <a:srgbClr val="FFC000"/>
              </a:buClr>
              <a:buFont typeface=".Lucida Grande UI Regular"/>
              <a:buChar char="►"/>
            </a:pPr>
            <a:r>
              <a:rPr lang="de-DE" sz="2800" kern="0" dirty="0">
                <a:solidFill>
                  <a:schemeClr val="accent6">
                    <a:lumMod val="65000"/>
                    <a:lumOff val="35000"/>
                  </a:schemeClr>
                </a:solidFill>
              </a:rPr>
              <a:t>Nächste Schritte</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de-DE"/>
              <a:t> </a:t>
            </a:r>
          </a:p>
        </p:txBody>
      </p:sp>
    </p:spTree>
    <p:extLst>
      <p:ext uri="{BB962C8B-B14F-4D97-AF65-F5344CB8AC3E}">
        <p14:creationId xmlns:p14="http://schemas.microsoft.com/office/powerpoint/2010/main" val="7123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3234687" y="53319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3200" b="1" kern="0" dirty="0">
                <a:solidFill>
                  <a:schemeClr val="bg1"/>
                </a:solidFill>
                <a:latin typeface="Arial" charset="0"/>
              </a:rPr>
              <a:t>„Global Membership Approach“-Verfahren</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de-DE" sz="1000" dirty="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729858" y="2819398"/>
            <a:ext cx="10648339" cy="2560610"/>
            <a:chOff x="992998" y="2793778"/>
            <a:chExt cx="9975851" cy="2398903"/>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de-DE" sz="2800" b="1" dirty="0">
                  <a:solidFill>
                    <a:schemeClr val="bg1"/>
                  </a:solidFill>
                </a:rPr>
                <a:t>Erfolg</a:t>
              </a:r>
            </a:p>
            <a:p>
              <a:pPr marL="45720" algn="ctr">
                <a:spcBef>
                  <a:spcPts val="0"/>
                </a:spcBef>
                <a:spcAft>
                  <a:spcPts val="25"/>
                </a:spcAft>
                <a:buFont typeface="Helvetica" pitchFamily="84" charset="0"/>
                <a:buNone/>
              </a:pPr>
              <a:r>
                <a:rPr lang="de-DE" sz="2800" b="1" dirty="0">
                  <a:solidFill>
                    <a:schemeClr val="bg1"/>
                  </a:solidFill>
                </a:rPr>
                <a:t>schaffen</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1EC5DE9-2025-4CE4-B992-0C6D05035D1F}"/>
                </a:ext>
              </a:extLst>
            </p:cNvPr>
            <p:cNvSpPr/>
            <p:nvPr/>
          </p:nvSpPr>
          <p:spPr bwMode="auto">
            <a:xfrm>
              <a:off x="3533073" y="2793778"/>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de-DE" sz="2800" b="1" dirty="0">
                  <a:solidFill>
                    <a:schemeClr val="bg1"/>
                  </a:solidFill>
                </a:rPr>
                <a:t>Eine </a:t>
              </a:r>
            </a:p>
            <a:p>
              <a:pPr marL="45720" algn="ctr">
                <a:spcBef>
                  <a:spcPts val="0"/>
                </a:spcBef>
                <a:spcAft>
                  <a:spcPts val="25"/>
                </a:spcAft>
                <a:buFont typeface="Helvetica" pitchFamily="84" charset="0"/>
                <a:buNone/>
              </a:pPr>
              <a:r>
                <a:rPr lang="de-DE" sz="2800" b="1" dirty="0">
                  <a:solidFill>
                    <a:schemeClr val="bg1"/>
                  </a:solidFill>
                </a:rPr>
                <a:t>Vision </a:t>
              </a:r>
            </a:p>
            <a:p>
              <a:pPr marL="45720" algn="ctr">
                <a:spcBef>
                  <a:spcPts val="0"/>
                </a:spcBef>
                <a:spcAft>
                  <a:spcPts val="25"/>
                </a:spcAft>
                <a:buFont typeface="Helvetica" pitchFamily="84" charset="0"/>
                <a:buNone/>
              </a:pPr>
              <a:r>
                <a:rPr lang="de-DE" sz="2800" b="1" dirty="0">
                  <a:solidFill>
                    <a:schemeClr val="bg1"/>
                  </a:solidFill>
                </a:rPr>
                <a:t>entwerfen</a:t>
              </a:r>
            </a:p>
          </p:txBody>
        </p:sp>
        <p:sp>
          <p:nvSpPr>
            <p:cNvPr id="20" name="Oval 19">
              <a:extLst>
                <a:ext uri="{FF2B5EF4-FFF2-40B4-BE49-F238E27FC236}">
                  <a16:creationId xmlns:a16="http://schemas.microsoft.com/office/drawing/2014/main" id="{0FFA2E67-3DA1-40AB-B91A-7AA0C5907C5B}"/>
                </a:ext>
              </a:extLst>
            </p:cNvPr>
            <p:cNvSpPr/>
            <p:nvPr/>
          </p:nvSpPr>
          <p:spPr bwMode="auto">
            <a:xfrm>
              <a:off x="992998" y="2793778"/>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de-DE" sz="2800" b="1" dirty="0">
                  <a:solidFill>
                    <a:schemeClr val="bg1"/>
                  </a:solidFill>
                </a:rPr>
                <a:t>Ein Team </a:t>
              </a:r>
            </a:p>
            <a:p>
              <a:pPr marL="45720" algn="ctr">
                <a:spcBef>
                  <a:spcPts val="0"/>
                </a:spcBef>
                <a:spcAft>
                  <a:spcPts val="25"/>
                </a:spcAft>
                <a:buFont typeface="Helvetica" pitchFamily="84" charset="0"/>
                <a:buNone/>
              </a:pPr>
              <a:r>
                <a:rPr lang="de-DE" sz="2800" b="1" dirty="0">
                  <a:solidFill>
                    <a:schemeClr val="bg1"/>
                  </a:solidFill>
                </a:rPr>
                <a:t>zusammen-</a:t>
              </a:r>
              <a:br>
                <a:rPr lang="de-DE" sz="2800" b="1" dirty="0">
                  <a:solidFill>
                    <a:schemeClr val="bg1"/>
                  </a:solidFill>
                </a:rPr>
              </a:br>
              <a:r>
                <a:rPr lang="de-DE" sz="2800" b="1" dirty="0">
                  <a:solidFill>
                    <a:schemeClr val="bg1"/>
                  </a:solidFill>
                </a:rPr>
                <a:t>stellen</a:t>
              </a:r>
            </a:p>
          </p:txBody>
        </p:sp>
        <p:sp>
          <p:nvSpPr>
            <p:cNvPr id="21" name="Oval 20">
              <a:extLst>
                <a:ext uri="{FF2B5EF4-FFF2-40B4-BE49-F238E27FC236}">
                  <a16:creationId xmlns:a16="http://schemas.microsoft.com/office/drawing/2014/main" id="{F912754D-8F96-4AF2-84F5-B1C5EA1365C7}"/>
                </a:ext>
              </a:extLst>
            </p:cNvPr>
            <p:cNvSpPr/>
            <p:nvPr/>
          </p:nvSpPr>
          <p:spPr bwMode="auto">
            <a:xfrm>
              <a:off x="6055708" y="2793779"/>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de-DE" sz="2800" b="1" dirty="0">
                  <a:solidFill>
                    <a:schemeClr val="bg1"/>
                  </a:solidFill>
                </a:rPr>
                <a:t>Einen </a:t>
              </a:r>
            </a:p>
            <a:p>
              <a:pPr marL="45720" algn="ctr">
                <a:spcBef>
                  <a:spcPts val="0"/>
                </a:spcBef>
                <a:spcAft>
                  <a:spcPts val="25"/>
                </a:spcAft>
                <a:buFont typeface="Helvetica" pitchFamily="84" charset="0"/>
                <a:buNone/>
              </a:pPr>
              <a:r>
                <a:rPr lang="de-DE" sz="2800" b="1" dirty="0">
                  <a:solidFill>
                    <a:schemeClr val="bg1"/>
                  </a:solidFill>
                </a:rPr>
                <a:t>Plan </a:t>
              </a:r>
            </a:p>
            <a:p>
              <a:pPr marL="45720" algn="ctr">
                <a:spcBef>
                  <a:spcPts val="0"/>
                </a:spcBef>
                <a:spcAft>
                  <a:spcPts val="25"/>
                </a:spcAft>
                <a:buFont typeface="Helvetica" pitchFamily="84" charset="0"/>
                <a:buNone/>
              </a:pPr>
              <a:r>
                <a:rPr lang="de-DE" sz="2800" b="1" dirty="0">
                  <a:solidFill>
                    <a:schemeClr val="bg1"/>
                  </a:solidFill>
                </a:rPr>
                <a:t>ausarbeiten</a:t>
              </a:r>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de-DE"/>
              <a:t> </a:t>
            </a:r>
          </a:p>
        </p:txBody>
      </p:sp>
      <p:sp>
        <p:nvSpPr>
          <p:cNvPr id="2" name="Right Arrow 15">
            <a:extLst>
              <a:ext uri="{FF2B5EF4-FFF2-40B4-BE49-F238E27FC236}">
                <a16:creationId xmlns:a16="http://schemas.microsoft.com/office/drawing/2014/main" id="{91539FBE-321B-6486-75AA-D65464F3E3F5}"/>
              </a:ext>
            </a:extLst>
          </p:cNvPr>
          <p:cNvSpPr/>
          <p:nvPr/>
        </p:nvSpPr>
        <p:spPr>
          <a:xfrm>
            <a:off x="5688534" y="3841189"/>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9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dirty="0">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200" b="1" kern="0" dirty="0">
                <a:solidFill>
                  <a:srgbClr val="00338D"/>
                </a:solidFill>
                <a:latin typeface="Arial" charset="0"/>
              </a:rPr>
              <a:t>Erwartungen</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de-DE" sz="2000" dirty="0"/>
              <a:t>Was erwarten Lions und Clubamtsträger von ihrem Distrikt-Governor-Team?</a:t>
            </a:r>
          </a:p>
          <a:p>
            <a:pPr>
              <a:spcBef>
                <a:spcPts val="2400"/>
              </a:spcBef>
              <a:spcAft>
                <a:spcPts val="2400"/>
              </a:spcAft>
              <a:buClr>
                <a:srgbClr val="FFCF00"/>
              </a:buClr>
              <a:buFont typeface="Wingdings" pitchFamily="2" charset="2"/>
              <a:buChar char="§"/>
            </a:pPr>
            <a:r>
              <a:rPr lang="de-DE" sz="2000" dirty="0"/>
              <a:t>Was erwarten Lions und Clubamtsträger von ihrer Zone Chairperson? </a:t>
            </a:r>
          </a:p>
          <a:p>
            <a:pPr>
              <a:spcBef>
                <a:spcPts val="2400"/>
              </a:spcBef>
              <a:spcAft>
                <a:spcPts val="2400"/>
              </a:spcAft>
              <a:buClr>
                <a:srgbClr val="FFCF00"/>
              </a:buClr>
              <a:buFont typeface="Wingdings" pitchFamily="2" charset="2"/>
              <a:buChar char="§"/>
            </a:pPr>
            <a:r>
              <a:rPr lang="de-DE" sz="2000" dirty="0"/>
              <a:t>Was erwarten wir von Lions Clubs?</a:t>
            </a:r>
          </a:p>
          <a:p>
            <a:pPr>
              <a:buClr>
                <a:schemeClr val="accent1"/>
              </a:buClr>
            </a:pPr>
            <a:endParaRPr lang="de-DE" kern="0" dirty="0"/>
          </a:p>
          <a:p>
            <a:pPr marL="457200" indent="-457200">
              <a:buClr>
                <a:schemeClr val="accent1"/>
              </a:buClr>
              <a:buFont typeface="Wingdings" panose="05000000000000000000" pitchFamily="2" charset="2"/>
              <a:buChar char="v"/>
            </a:pPr>
            <a:endParaRPr lang="de-DE" kern="0" dirty="0"/>
          </a:p>
          <a:p>
            <a:pPr marL="457200" indent="-457200">
              <a:buClr>
                <a:schemeClr val="accent1"/>
              </a:buClr>
              <a:buFont typeface="Wingdings" panose="05000000000000000000" pitchFamily="2" charset="2"/>
              <a:buChar char="v"/>
            </a:pPr>
            <a:endParaRPr lang="de-DE"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4</a:t>
            </a:fld>
            <a:endParaRPr lang="de-DE" sz="1000" dirty="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dirty="0">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de-DE" sz="3200" b="1" kern="0" dirty="0">
                <a:solidFill>
                  <a:srgbClr val="00338D"/>
                </a:solidFill>
                <a:latin typeface="Arial" charset="0"/>
              </a:rPr>
              <a:t>Zukunftsvision</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de-DE" sz="2000" dirty="0"/>
              <a:t>Wenn Sie ein ehemaliges Mitglied in fünf Jahren anrufen würde, um sich über Ihren Club zu erkundigen, von welchen positiven Veränderungen würden Sie ihm gerne berichten? Wie wurden diese Veränderungen im Distrikt bekannt gemacht?</a:t>
            </a:r>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de-DE" sz="1000" dirty="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1" y="-5606"/>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de-DE" sz="1000" dirty="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err="1"/>
              <a:t>Wer</a:t>
            </a:r>
            <a:r>
              <a:rPr lang="en-US" sz="4400" b="1" kern="0" dirty="0"/>
              <a:t> </a:t>
            </a:r>
            <a:r>
              <a:rPr lang="en-US" sz="4400" b="1" kern="0" dirty="0" err="1"/>
              <a:t>immer</a:t>
            </a:r>
            <a:r>
              <a:rPr lang="en-US" sz="4400" b="1" kern="0" dirty="0"/>
              <a:t> tut, was er </a:t>
            </a:r>
            <a:r>
              <a:rPr lang="en-US" sz="4400" b="1" kern="0" dirty="0" err="1"/>
              <a:t>schon</a:t>
            </a:r>
            <a:r>
              <a:rPr lang="en-US" sz="4400" b="1" kern="0" dirty="0"/>
              <a:t> </a:t>
            </a:r>
            <a:r>
              <a:rPr lang="en-US" sz="4400" b="1" kern="0" dirty="0" err="1"/>
              <a:t>kann</a:t>
            </a:r>
            <a:r>
              <a:rPr lang="en-US" sz="4400" b="1" kern="0" dirty="0"/>
              <a:t>, </a:t>
            </a:r>
            <a:r>
              <a:rPr lang="en-US" sz="4400" b="1" kern="0" dirty="0" err="1"/>
              <a:t>bleibt</a:t>
            </a:r>
            <a:r>
              <a:rPr lang="en-US" sz="4400" b="1" kern="0" dirty="0"/>
              <a:t> </a:t>
            </a:r>
            <a:r>
              <a:rPr lang="en-US" sz="4400" b="1" kern="0" dirty="0" err="1"/>
              <a:t>immer</a:t>
            </a:r>
            <a:r>
              <a:rPr lang="en-US" sz="4400" b="1" kern="0" dirty="0"/>
              <a:t> das, was er </a:t>
            </a:r>
            <a:r>
              <a:rPr lang="en-US" sz="4400" b="1" kern="0" dirty="0" err="1"/>
              <a:t>schon</a:t>
            </a:r>
            <a:r>
              <a:rPr lang="en-US" sz="4400" b="1" kern="0" dirty="0"/>
              <a:t> </a:t>
            </a:r>
            <a:r>
              <a:rPr lang="en-US" sz="4400" b="1" kern="0" dirty="0" err="1"/>
              <a:t>ist</a:t>
            </a:r>
            <a:r>
              <a:rPr lang="en-US" sz="4400" b="1" kern="0" dirty="0"/>
              <a:t>.</a:t>
            </a:r>
            <a:endParaRPr lang="de-DE" sz="4400" b="1" kern="0" dirty="0"/>
          </a:p>
        </p:txBody>
      </p:sp>
      <p:sp>
        <p:nvSpPr>
          <p:cNvPr id="13" name="Quote">
            <a:extLst>
              <a:ext uri="{FF2B5EF4-FFF2-40B4-BE49-F238E27FC236}">
                <a16:creationId xmlns:a16="http://schemas.microsoft.com/office/drawing/2014/main" id="{E8B17C14-8622-C246-9336-92C42CF18A13}"/>
              </a:ext>
            </a:extLst>
          </p:cNvPr>
          <p:cNvSpPr/>
          <p:nvPr/>
        </p:nvSpPr>
        <p:spPr>
          <a:xfrm>
            <a:off x="525065" y="-267960"/>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sp>
        <p:nvSpPr>
          <p:cNvPr id="14" name="Quote">
            <a:extLst>
              <a:ext uri="{FF2B5EF4-FFF2-40B4-BE49-F238E27FC236}">
                <a16:creationId xmlns:a16="http://schemas.microsoft.com/office/drawing/2014/main" id="{E2AF84A7-C73E-7549-810D-6AD5773B87F6}"/>
              </a:ext>
            </a:extLst>
          </p:cNvPr>
          <p:cNvSpPr/>
          <p:nvPr/>
        </p:nvSpPr>
        <p:spPr>
          <a:xfrm>
            <a:off x="9857911" y="2880896"/>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de-DE" sz="2400" b="1" kern="0" dirty="0">
                <a:solidFill>
                  <a:schemeClr val="bg1"/>
                </a:solidFill>
              </a:rPr>
              <a:t>- Henry Ford</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381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37746" y="72061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dirty="0">
                <a:solidFill>
                  <a:schemeClr val="bg1"/>
                </a:solidFill>
                <a:latin typeface="Arial" panose="020B0604020202020204" pitchFamily="34" charset="0"/>
              </a:rPr>
              <a:t>Warum brauchen wir mehr Mitglieder?</a:t>
            </a:r>
            <a:endParaRPr lang="de-DE" sz="3200" kern="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3018016" y="140879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095498" y="4989951"/>
            <a:ext cx="10058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de-DE" sz="2000" dirty="0">
                <a:solidFill>
                  <a:schemeClr val="bg1"/>
                </a:solidFill>
              </a:rPr>
              <a:t>Sind wir mit unserem Ist-Zustand zufrieden?</a:t>
            </a:r>
          </a:p>
          <a:p>
            <a:pPr marL="0" indent="0">
              <a:lnSpc>
                <a:spcPct val="150000"/>
              </a:lnSpc>
              <a:spcAft>
                <a:spcPts val="0"/>
              </a:spcAft>
              <a:buNone/>
            </a:pPr>
            <a:r>
              <a:rPr lang="de-DE" sz="2000" dirty="0">
                <a:solidFill>
                  <a:schemeClr val="bg1"/>
                </a:solidFill>
              </a:rPr>
              <a:t>Können wir uns verbessern?</a:t>
            </a:r>
          </a:p>
          <a:p>
            <a:pPr marL="0" indent="0">
              <a:lnSpc>
                <a:spcPct val="150000"/>
              </a:lnSpc>
              <a:spcAft>
                <a:spcPts val="0"/>
              </a:spcAft>
              <a:buNone/>
            </a:pPr>
            <a:r>
              <a:rPr lang="de-DE" sz="2000" dirty="0">
                <a:solidFill>
                  <a:schemeClr val="bg1"/>
                </a:solidFill>
              </a:rPr>
              <a:t>Welche Veränderungen sind notwendig, um uns Bestleistungen zu ermöglichen?</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de-DE" sz="1000" dirty="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185569" y="1834379"/>
            <a:ext cx="9906000" cy="3030276"/>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2261770" y="1834379"/>
            <a:ext cx="9829799" cy="2895600"/>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de-DE" b="1" dirty="0">
                <a:solidFill>
                  <a:schemeClr val="bg1"/>
                </a:solidFill>
              </a:rPr>
              <a:t>Distriktmitglieder in diesem Jahr: __</a:t>
            </a:r>
            <a:r>
              <a:rPr lang="en-US" b="1" dirty="0">
                <a:solidFill>
                  <a:schemeClr val="bg1"/>
                </a:solidFill>
              </a:rPr>
              <a:t>	              </a:t>
            </a:r>
            <a:r>
              <a:rPr lang="de-DE" b="1" dirty="0">
                <a:solidFill>
                  <a:schemeClr val="bg1"/>
                </a:solidFill>
              </a:rPr>
              <a:t>Menschen, denen in diesem</a:t>
            </a:r>
            <a:br>
              <a:rPr lang="de-DE" b="1" dirty="0">
                <a:solidFill>
                  <a:schemeClr val="bg1"/>
                </a:solidFill>
              </a:rPr>
            </a:br>
            <a:r>
              <a:rPr lang="de-DE" b="1" dirty="0">
                <a:solidFill>
                  <a:schemeClr val="bg1"/>
                </a:solidFill>
              </a:rPr>
              <a:t>                               			                  Jahr geholfen wurde: __</a:t>
            </a:r>
          </a:p>
          <a:p>
            <a:pPr marL="0" indent="0">
              <a:lnSpc>
                <a:spcPct val="200000"/>
              </a:lnSpc>
              <a:spcBef>
                <a:spcPts val="0"/>
              </a:spcBef>
              <a:buNone/>
            </a:pPr>
            <a:r>
              <a:rPr lang="de-DE" b="1" dirty="0">
                <a:solidFill>
                  <a:schemeClr val="bg1"/>
                </a:solidFill>
              </a:rPr>
              <a:t>Distriktmitglieder im letzten Jahr: __</a:t>
            </a:r>
            <a:r>
              <a:rPr lang="en-US" b="1" dirty="0">
                <a:solidFill>
                  <a:schemeClr val="bg1"/>
                </a:solidFill>
              </a:rPr>
              <a:t>	</a:t>
            </a:r>
            <a:r>
              <a:rPr lang="de-DE" b="1" dirty="0">
                <a:solidFill>
                  <a:schemeClr val="bg1"/>
                </a:solidFill>
              </a:rPr>
              <a:t>              Menschen, denen letztes Jahr</a:t>
            </a:r>
            <a:br>
              <a:rPr lang="de-DE" b="1" dirty="0">
                <a:solidFill>
                  <a:schemeClr val="bg1"/>
                </a:solidFill>
              </a:rPr>
            </a:br>
            <a:r>
              <a:rPr lang="de-DE" b="1" dirty="0">
                <a:solidFill>
                  <a:schemeClr val="bg1"/>
                </a:solidFill>
              </a:rPr>
              <a:t>					                  geholfen wurde</a:t>
            </a:r>
            <a:r>
              <a:rPr lang="de-DE" b="1" dirty="0">
                <a:solidFill>
                  <a:schemeClr val="bg1"/>
                </a:solidFill>
                <a:sym typeface="Wingdings" panose="05000000000000000000" pitchFamily="2" charset="2"/>
              </a:rPr>
              <a:t>: __</a:t>
            </a:r>
          </a:p>
          <a:p>
            <a:pPr marL="0" indent="0">
              <a:lnSpc>
                <a:spcPct val="200000"/>
              </a:lnSpc>
              <a:spcBef>
                <a:spcPts val="0"/>
              </a:spcBef>
              <a:buNone/>
            </a:pPr>
            <a:r>
              <a:rPr lang="de-DE" b="1" dirty="0">
                <a:solidFill>
                  <a:schemeClr val="bg1"/>
                </a:solidFill>
                <a:latin typeface="Helvetica"/>
                <a:sym typeface="Wingdings" panose="05000000000000000000" pitchFamily="2" charset="2"/>
              </a:rPr>
              <a:t>Erhaltung neuer Mitglieder auf 3 Jahre: __%</a:t>
            </a:r>
            <a:r>
              <a:rPr lang="en-US" b="1" dirty="0">
                <a:solidFill>
                  <a:schemeClr val="bg1"/>
                </a:solidFill>
                <a:latin typeface="Helvetica"/>
                <a:sym typeface="Wingdings" panose="05000000000000000000" pitchFamily="2" charset="2"/>
              </a:rPr>
              <a:t> </a:t>
            </a:r>
            <a:r>
              <a:rPr lang="de-DE" b="1" dirty="0">
                <a:solidFill>
                  <a:schemeClr val="bg1"/>
                </a:solidFill>
                <a:latin typeface="Helvetica"/>
                <a:sym typeface="Wingdings" panose="05000000000000000000" pitchFamily="2" charset="2"/>
              </a:rPr>
              <a:t>          Hilfsprojekte meldende Clubs: 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grpSp>
        <p:nvGrpSpPr>
          <p:cNvPr id="11" name="Quote">
            <a:extLst>
              <a:ext uri="{FF2B5EF4-FFF2-40B4-BE49-F238E27FC236}">
                <a16:creationId xmlns:a16="http://schemas.microsoft.com/office/drawing/2014/main" id="{4CCF405D-D140-EC4D-B883-0A6F8829D885}"/>
              </a:ext>
            </a:extLst>
          </p:cNvPr>
          <p:cNvGrpSpPr/>
          <p:nvPr/>
        </p:nvGrpSpPr>
        <p:grpSpPr>
          <a:xfrm>
            <a:off x="386139" y="-76830"/>
            <a:ext cx="10276720" cy="6073617"/>
            <a:chOff x="386139" y="-76830"/>
            <a:chExt cx="10276720" cy="6073617"/>
          </a:xfrm>
        </p:grpSpPr>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4400" b="1" kern="0" dirty="0"/>
                <a:t>Mit uns selbst ehrlich sein, </a:t>
              </a:r>
            </a:p>
            <a:p>
              <a:r>
                <a:rPr lang="de-DE" sz="4400" b="1" kern="0" dirty="0"/>
                <a:t>ist der Ausgangspunkt</a:t>
              </a:r>
            </a:p>
            <a:p>
              <a:r>
                <a:rPr lang="de-DE" sz="4400" b="1" kern="0" dirty="0"/>
                <a:t>für alle Veränderungen.</a:t>
              </a:r>
            </a:p>
          </p:txBody>
        </p:sp>
        <p:sp>
          <p:nvSpPr>
            <p:cNvPr id="13" name="Quote">
              <a:extLst>
                <a:ext uri="{FF2B5EF4-FFF2-40B4-BE49-F238E27FC236}">
                  <a16:creationId xmlns:a16="http://schemas.microsoft.com/office/drawing/2014/main" id="{8EBA6621-2254-6C4A-BDD6-2BEBEF844D45}"/>
                </a:ext>
              </a:extLst>
            </p:cNvPr>
            <p:cNvSpPr/>
            <p:nvPr/>
          </p:nvSpPr>
          <p:spPr>
            <a:xfrm>
              <a:off x="386139" y="-76830"/>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sp>
          <p:nvSpPr>
            <p:cNvPr id="14" name="Quote">
              <a:extLst>
                <a:ext uri="{FF2B5EF4-FFF2-40B4-BE49-F238E27FC236}">
                  <a16:creationId xmlns:a16="http://schemas.microsoft.com/office/drawing/2014/main" id="{D88D93D8-3501-9543-B616-1B3BA1F286DD}"/>
                </a:ext>
              </a:extLst>
            </p:cNvPr>
            <p:cNvSpPr/>
            <p:nvPr/>
          </p:nvSpPr>
          <p:spPr>
            <a:xfrm>
              <a:off x="9149140" y="3162682"/>
              <a:ext cx="1513719" cy="2834105"/>
            </a:xfrm>
            <a:prstGeom prst="rect">
              <a:avLst/>
            </a:prstGeom>
          </p:spPr>
          <p:txBody>
            <a:bodyPr wrap="square" lIns="63496" tIns="31748" rIns="63496" bIns="31748">
              <a:spAutoFit/>
            </a:bodyPr>
            <a:lstStyle/>
            <a:p>
              <a:pPr algn="ctr"/>
              <a:r>
                <a:rPr lang="de-DE" sz="18000" b="1" dirty="0">
                  <a:solidFill>
                    <a:srgbClr val="EBB700"/>
                  </a:solidFill>
                  <a:latin typeface="Open Sans"/>
                </a:rPr>
                <a:t>”</a:t>
              </a:r>
            </a:p>
          </p:txBody>
        </p:sp>
      </p:gr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de-DE" sz="1000" dirty="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de-DE" sz="2400" b="1" kern="0" dirty="0">
                <a:solidFill>
                  <a:schemeClr val="bg1"/>
                </a:solidFill>
              </a:rPr>
              <a:t>- Akiroq</a:t>
            </a:r>
            <a:r>
              <a:rPr lang="de-DE"/>
              <a:t> </a:t>
            </a:r>
            <a:r>
              <a:rPr lang="de-DE" sz="2400" b="1" kern="0" dirty="0">
                <a:solidFill>
                  <a:schemeClr val="bg1"/>
                </a:solidFill>
              </a:rPr>
              <a:t>Brosst</a:t>
            </a:r>
          </a:p>
        </p:txBody>
      </p:sp>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6A8C181-E056-415E-9B59-40F04FA43837}">
  <ds:schemaRefs>
    <ds:schemaRef ds:uri="http://purl.org/dc/terms/"/>
    <ds:schemaRef ds:uri="a7495015-d16d-4dd1-a72f-488cd8119f34"/>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43992</TotalTime>
  <Words>5190</Words>
  <Application>Microsoft Office PowerPoint</Application>
  <PresentationFormat>Widescreen</PresentationFormat>
  <Paragraphs>541</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.Lucida Grande UI Regular</vt:lpstr>
      <vt:lpstr>Arial</vt:lpstr>
      <vt:lpstr>Calibri</vt:lpstr>
      <vt:lpstr>Helvetica</vt:lpstr>
      <vt:lpstr>Helvetica Neue</vt:lpstr>
      <vt:lpstr>Lato</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2266</cp:revision>
  <cp:lastPrinted>2018-07-23T15:21:46Z</cp:lastPrinted>
  <dcterms:created xsi:type="dcterms:W3CDTF">2016-11-15T15:12:50Z</dcterms:created>
  <dcterms:modified xsi:type="dcterms:W3CDTF">2023-08-12T02:58:37Z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