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6"/>
    <p:sldMasterId id="2147483882" r:id="rId7"/>
    <p:sldMasterId id="2147483911" r:id="rId8"/>
    <p:sldMasterId id="2147483913" r:id="rId9"/>
    <p:sldMasterId id="2147483917" r:id="rId10"/>
  </p:sldMasterIdLst>
  <p:notesMasterIdLst>
    <p:notesMasterId r:id="rId36"/>
  </p:notesMasterIdLst>
  <p:handoutMasterIdLst>
    <p:handoutMasterId r:id="rId37"/>
  </p:handoutMasterIdLst>
  <p:sldIdLst>
    <p:sldId id="1267" r:id="rId11"/>
    <p:sldId id="1453" r:id="rId12"/>
    <p:sldId id="1466" r:id="rId13"/>
    <p:sldId id="1443" r:id="rId14"/>
    <p:sldId id="1417" r:id="rId15"/>
    <p:sldId id="1456" r:id="rId16"/>
    <p:sldId id="1014" r:id="rId17"/>
    <p:sldId id="1027" r:id="rId18"/>
    <p:sldId id="1012" r:id="rId19"/>
    <p:sldId id="1089" r:id="rId20"/>
    <p:sldId id="1090" r:id="rId21"/>
    <p:sldId id="1091" r:id="rId22"/>
    <p:sldId id="1489" r:id="rId23"/>
    <p:sldId id="1099" r:id="rId24"/>
    <p:sldId id="1486" r:id="rId25"/>
    <p:sldId id="1488" r:id="rId26"/>
    <p:sldId id="1071" r:id="rId27"/>
    <p:sldId id="1074" r:id="rId28"/>
    <p:sldId id="1078" r:id="rId29"/>
    <p:sldId id="1075" r:id="rId30"/>
    <p:sldId id="1087" r:id="rId31"/>
    <p:sldId id="1100" r:id="rId32"/>
    <p:sldId id="1021" r:id="rId33"/>
    <p:sldId id="1433" r:id="rId34"/>
    <p:sldId id="1285" r:id="rId3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Grace, Khamisi" initials="GK" lastIdx="16" clrIdx="81">
    <p:extLst>
      <p:ext uri="{19B8F6BF-5375-455C-9EA6-DF929625EA0E}">
        <p15:presenceInfo xmlns:p15="http://schemas.microsoft.com/office/powerpoint/2012/main" userId="S::kgrace@lionsclubs.org::609a7397-3773-4306-89d7-963b1a7cb88b" providerId="AD"/>
      </p:ext>
    </p:extLst>
  </p:cmAuthor>
  <p:cmAuthor id="72" name="Burns, Andrea" initials="BA [56]" lastIdx="1" clrIdx="71"/>
  <p:cmAuthor id="2" name="Tamara Osheroff" initials="TO" lastIdx="2" clrIdx="1"/>
  <p:cmAuthor id="73" name="Burns, Andrea" initials="BA [57]" lastIdx="1" clrIdx="72"/>
  <p:cmAuthor id="3" name="shefanie.vin@gmail.com" initials="sh" lastIdx="4" clrIdx="82">
    <p:extLst>
      <p:ext uri="{19B8F6BF-5375-455C-9EA6-DF929625EA0E}">
        <p15:presenceInfo xmlns:p15="http://schemas.microsoft.com/office/powerpoint/2012/main" userId="S::urn:spo:guest#shefanie.vin@gmail.com::" providerId="AD"/>
      </p:ext>
    </p:extLst>
  </p:cmAuthor>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69"/>
    <a:srgbClr val="EBB700"/>
    <a:srgbClr val="FFFFFF"/>
    <a:srgbClr val="407CCA"/>
    <a:srgbClr val="000000"/>
    <a:srgbClr val="56565A"/>
    <a:srgbClr val="0A5496"/>
    <a:srgbClr val="10233F"/>
    <a:srgbClr val="457DC8"/>
    <a:srgbClr val="082E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B4762A-6662-4981-87DA-A43FFF124BF0}" v="28" dt="2022-08-26T02:08:53.6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76" autoAdjust="0"/>
    <p:restoredTop sz="67988" autoAdjust="0"/>
  </p:normalViewPr>
  <p:slideViewPr>
    <p:cSldViewPr showGuides="1">
      <p:cViewPr varScale="1">
        <p:scale>
          <a:sx n="48" d="100"/>
          <a:sy n="48" d="100"/>
        </p:scale>
        <p:origin x="1110" y="39"/>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80" d="100"/>
        <a:sy n="80" d="100"/>
      </p:scale>
      <p:origin x="0" y="-1928"/>
    </p:cViewPr>
  </p:sorterViewPr>
  <p:notesViewPr>
    <p:cSldViewPr showGuides="1">
      <p:cViewPr varScale="1">
        <p:scale>
          <a:sx n="62" d="100"/>
          <a:sy n="62" d="100"/>
        </p:scale>
        <p:origin x="333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slide" Target="slides/slide21.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microsoft.com/office/2016/11/relationships/changesInfo" Target="changesInfos/changesInfo1.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tt Harrington" userId="P++PGFJsgrntgntDJ/3fR+sdUAeP8upFNl3wRJMl3VA=" providerId="None" clId="Web-{F1B4762A-6662-4981-87DA-A43FFF124BF0}"/>
    <pc:docChg chg="modSld">
      <pc:chgData name="Brett Harrington" userId="P++PGFJsgrntgntDJ/3fR+sdUAeP8upFNl3wRJMl3VA=" providerId="None" clId="Web-{F1B4762A-6662-4981-87DA-A43FFF124BF0}" dt="2022-08-26T02:08:53.645" v="25" actId="1076"/>
      <pc:docMkLst>
        <pc:docMk/>
      </pc:docMkLst>
      <pc:sldChg chg="addSp delSp modSp delAnim">
        <pc:chgData name="Brett Harrington" userId="P++PGFJsgrntgntDJ/3fR+sdUAeP8upFNl3wRJMl3VA=" providerId="None" clId="Web-{F1B4762A-6662-4981-87DA-A43FFF124BF0}" dt="2022-08-26T02:08:53.645" v="25" actId="1076"/>
        <pc:sldMkLst>
          <pc:docMk/>
          <pc:sldMk cId="2179641477" sldId="1012"/>
        </pc:sldMkLst>
        <pc:spChg chg="add del">
          <ac:chgData name="Brett Harrington" userId="P++PGFJsgrntgntDJ/3fR+sdUAeP8upFNl3wRJMl3VA=" providerId="None" clId="Web-{F1B4762A-6662-4981-87DA-A43FFF124BF0}" dt="2022-08-26T02:07:31.568" v="15"/>
          <ac:spMkLst>
            <pc:docMk/>
            <pc:sldMk cId="2179641477" sldId="1012"/>
            <ac:spMk id="7" creationId="{2008BE05-C62F-0D8F-630C-2ACB786241E5}"/>
          </ac:spMkLst>
        </pc:spChg>
        <pc:spChg chg="add mod">
          <ac:chgData name="Brett Harrington" userId="P++PGFJsgrntgntDJ/3fR+sdUAeP8upFNl3wRJMl3VA=" providerId="None" clId="Web-{F1B4762A-6662-4981-87DA-A43FFF124BF0}" dt="2022-08-26T02:08:01.083" v="20"/>
          <ac:spMkLst>
            <pc:docMk/>
            <pc:sldMk cId="2179641477" sldId="1012"/>
            <ac:spMk id="8" creationId="{ACC7076E-42F1-5202-945D-606E5DCAE60B}"/>
          </ac:spMkLst>
        </pc:spChg>
        <pc:picChg chg="del mod">
          <ac:chgData name="Brett Harrington" userId="P++PGFJsgrntgntDJ/3fR+sdUAeP8upFNl3wRJMl3VA=" providerId="None" clId="Web-{F1B4762A-6662-4981-87DA-A43FFF124BF0}" dt="2022-08-26T02:07:03.287" v="13"/>
          <ac:picMkLst>
            <pc:docMk/>
            <pc:sldMk cId="2179641477" sldId="1012"/>
            <ac:picMk id="3" creationId="{11CFAE09-CD2A-4F65-9B5C-A3AC0F68361C}"/>
          </ac:picMkLst>
        </pc:picChg>
        <pc:picChg chg="del mod">
          <ac:chgData name="Brett Harrington" userId="P++PGFJsgrntgntDJ/3fR+sdUAeP8upFNl3wRJMl3VA=" providerId="None" clId="Web-{F1B4762A-6662-4981-87DA-A43FFF124BF0}" dt="2022-08-26T02:07:01.396" v="11"/>
          <ac:picMkLst>
            <pc:docMk/>
            <pc:sldMk cId="2179641477" sldId="1012"/>
            <ac:picMk id="4" creationId="{3DEF26DC-C5AB-4E3A-ADED-251CC037A853}"/>
          </ac:picMkLst>
        </pc:picChg>
        <pc:picChg chg="del mod">
          <ac:chgData name="Brett Harrington" userId="P++PGFJsgrntgntDJ/3fR+sdUAeP8upFNl3wRJMl3VA=" providerId="None" clId="Web-{F1B4762A-6662-4981-87DA-A43FFF124BF0}" dt="2022-08-26T02:06:57.037" v="9"/>
          <ac:picMkLst>
            <pc:docMk/>
            <pc:sldMk cId="2179641477" sldId="1012"/>
            <ac:picMk id="5" creationId="{134538D8-1526-48B7-BC97-5CB5D3598FAA}"/>
          </ac:picMkLst>
        </pc:picChg>
        <pc:picChg chg="del">
          <ac:chgData name="Brett Harrington" userId="P++PGFJsgrntgntDJ/3fR+sdUAeP8upFNl3wRJMl3VA=" providerId="None" clId="Web-{F1B4762A-6662-4981-87DA-A43FFF124BF0}" dt="2022-08-26T02:06:52.006" v="7"/>
          <ac:picMkLst>
            <pc:docMk/>
            <pc:sldMk cId="2179641477" sldId="1012"/>
            <ac:picMk id="6" creationId="{6850B7B1-FA0F-44DC-A0F3-2466A1C583B6}"/>
          </ac:picMkLst>
        </pc:picChg>
        <pc:picChg chg="add mod">
          <ac:chgData name="Brett Harrington" userId="P++PGFJsgrntgntDJ/3fR+sdUAeP8upFNl3wRJMl3VA=" providerId="None" clId="Web-{F1B4762A-6662-4981-87DA-A43FFF124BF0}" dt="2022-08-26T02:08:53.645" v="25" actId="1076"/>
          <ac:picMkLst>
            <pc:docMk/>
            <pc:sldMk cId="2179641477" sldId="1012"/>
            <ac:picMk id="9" creationId="{59BC4A28-2773-192A-6DA5-FAC64B5489EE}"/>
          </ac:picMkLst>
        </pc:picChg>
      </pc:sldChg>
      <pc:sldChg chg="addSp delSp modSp">
        <pc:chgData name="Brett Harrington" userId="P++PGFJsgrntgntDJ/3fR+sdUAeP8upFNl3wRJMl3VA=" providerId="None" clId="Web-{F1B4762A-6662-4981-87DA-A43FFF124BF0}" dt="2022-08-26T02:06:16.631" v="6" actId="1076"/>
        <pc:sldMkLst>
          <pc:docMk/>
          <pc:sldMk cId="1395894267" sldId="1466"/>
        </pc:sldMkLst>
        <pc:picChg chg="add mod">
          <ac:chgData name="Brett Harrington" userId="P++PGFJsgrntgntDJ/3fR+sdUAeP8upFNl3wRJMl3VA=" providerId="None" clId="Web-{F1B4762A-6662-4981-87DA-A43FFF124BF0}" dt="2022-08-26T02:06:16.631" v="6" actId="1076"/>
          <ac:picMkLst>
            <pc:docMk/>
            <pc:sldMk cId="1395894267" sldId="1466"/>
            <ac:picMk id="2" creationId="{3B52BDBB-335B-C784-8577-2A4D6491DE73}"/>
          </ac:picMkLst>
        </pc:picChg>
        <pc:picChg chg="del">
          <ac:chgData name="Brett Harrington" userId="P++PGFJsgrntgntDJ/3fR+sdUAeP8upFNl3wRJMl3VA=" providerId="None" clId="Web-{F1B4762A-6662-4981-87DA-A43FFF124BF0}" dt="2022-08-26T02:05:43.772" v="0"/>
          <ac:picMkLst>
            <pc:docMk/>
            <pc:sldMk cId="1395894267" sldId="1466"/>
            <ac:picMk id="35"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773714" y="8610601"/>
            <a:ext cx="3054469"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
        <p:nvSpPr>
          <p:cNvPr id="3" name="Header Placeholder 2"/>
          <p:cNvSpPr>
            <a:spLocks noGrp="1"/>
          </p:cNvSpPr>
          <p:nvPr>
            <p:ph type="hdr" sz="quarter"/>
          </p:nvPr>
        </p:nvSpPr>
        <p:spPr>
          <a:xfrm>
            <a:off x="494138" y="300038"/>
            <a:ext cx="2989291" cy="481311"/>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60375" y="457200"/>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460375" y="4114800"/>
            <a:ext cx="6396038" cy="479022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Slide Number Placeholder 9"/>
          <p:cNvSpPr>
            <a:spLocks noGrp="1"/>
          </p:cNvSpPr>
          <p:nvPr>
            <p:ph type="sldNum" sz="quarter" idx="5"/>
          </p:nvPr>
        </p:nvSpPr>
        <p:spPr>
          <a:xfrm>
            <a:off x="3763962" y="8905026"/>
            <a:ext cx="3170238" cy="304801"/>
          </a:xfrm>
          <a:prstGeom prst="rect">
            <a:avLst/>
          </a:prstGeom>
        </p:spPr>
        <p:txBody>
          <a:bodyPr vert="horz" lIns="91440" tIns="45720" rIns="91440" bIns="45720" rtlCol="0" anchor="b"/>
          <a:lstStyle>
            <a:lvl1pPr algn="r">
              <a:defRPr sz="1200"/>
            </a:lvl1pPr>
          </a:lstStyle>
          <a:p>
            <a:fld id="{2969122F-4C0D-4DB5-9DAD-9B5174DF74F1}" type="slidenum">
              <a:rPr lang="en-US" smtClean="0"/>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1pPr>
    <a:lvl2pPr marL="4572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2pPr>
    <a:lvl3pPr marL="9144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3pPr>
    <a:lvl4pPr marL="13716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4pPr>
    <a:lvl5pPr marL="18288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fi-FI" sz="1300"/>
              <a:t>Kiitos, että osallistut tänään keskusteluumme lionien maailmanlaajuisesta strategiasta.</a:t>
            </a:r>
          </a:p>
          <a:p>
            <a:endParaRPr lang="en-US" dirty="0"/>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F3282-E3C9-4747-9F21-810D6389356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3972454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2750"/>
            <a:ext cx="6037263" cy="3397250"/>
          </a:xfrm>
        </p:spPr>
      </p:sp>
      <p:sp>
        <p:nvSpPr>
          <p:cNvPr id="3" name="Notes Placeholder 2"/>
          <p:cNvSpPr>
            <a:spLocks noGrp="1"/>
          </p:cNvSpPr>
          <p:nvPr>
            <p:ph type="body" idx="1"/>
          </p:nvPr>
        </p:nvSpPr>
        <p:spPr>
          <a:xfrm>
            <a:off x="460375" y="3886199"/>
            <a:ext cx="6396038" cy="5323627"/>
          </a:xfrm>
        </p:spPr>
        <p:txBody>
          <a:bodyPr>
            <a:noAutofit/>
          </a:bodyPr>
          <a:lstStyle/>
          <a:p>
            <a:pPr marL="0" marR="0">
              <a:lnSpc>
                <a:spcPct val="107000"/>
              </a:lnSpc>
              <a:spcBef>
                <a:spcPts val="0"/>
              </a:spcBef>
              <a:spcAft>
                <a:spcPts val="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Ensin, järjestömme &amp; säätiömme vahvistaminen: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i-FI" sz="1800" dirty="0">
                <a:effectLst/>
                <a:latin typeface="Calibri" panose="020F0502020204030204" pitchFamily="34" charset="0"/>
                <a:ea typeface="Calibri" panose="020F0502020204030204" pitchFamily="34" charset="0"/>
                <a:cs typeface="Times New Roman" panose="02020603050405020304" pitchFamily="18" charset="0"/>
              </a:rPr>
              <a:t>Yhdistämme Lions Clubs Internationalin ja Lions Clubs Internationalin säätiön saman markkinointibrändin alle edustaaksemme paremmin yhteistä palveluamme.</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i-FI" sz="1800" dirty="0">
                <a:effectLst/>
                <a:latin typeface="Calibri" panose="020F0502020204030204" pitchFamily="34" charset="0"/>
                <a:ea typeface="Calibri" panose="020F0502020204030204" pitchFamily="34" charset="0"/>
                <a:cs typeface="Times New Roman" panose="02020603050405020304" pitchFamily="18" charset="0"/>
              </a:rPr>
              <a:t>Esittelemme myös uusia ”tehtäväpilareita”, jotta meillä on uusia tapoja keskustella maailmanlaajuisista palvelukohteista, LCIF:n tukemista kohteista sekä paikallisista kohteista, joita lionit palvelevat.</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i-FI" sz="1800" dirty="0">
                <a:effectLst/>
                <a:latin typeface="Calibri" panose="020F0502020204030204" pitchFamily="34" charset="0"/>
                <a:ea typeface="Calibri" panose="020F0502020204030204" pitchFamily="34" charset="0"/>
                <a:cs typeface="Times New Roman" panose="02020603050405020304" pitchFamily="18" charset="0"/>
              </a:rPr>
              <a:t>Varmistamme, että uusilla klubeilla on vankka perusta, että klubit saavat lisäapua haasteisiin ja että ne jatkavat jäsenien tyytyväisyyden rakentamista.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i-FI" sz="1800" dirty="0">
                <a:effectLst/>
                <a:latin typeface="Calibri" panose="020F0502020204030204" pitchFamily="34" charset="0"/>
                <a:ea typeface="Calibri" panose="020F0502020204030204" pitchFamily="34" charset="0"/>
                <a:cs typeface="Times New Roman" panose="02020603050405020304" pitchFamily="18" charset="0"/>
              </a:rPr>
              <a:t>Autamme uusien klubien perustamisessa eri puolilla maailmaa lisäämällä tukea klubien perustamisessa piiritasolla.</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i-FI" sz="1800" dirty="0">
                <a:effectLst/>
                <a:latin typeface="Calibri" panose="020F0502020204030204" pitchFamily="34" charset="0"/>
                <a:ea typeface="Calibri" panose="020F0502020204030204" pitchFamily="34" charset="0"/>
                <a:cs typeface="Times New Roman" panose="02020603050405020304" pitchFamily="18" charset="0"/>
              </a:rPr>
              <a:t>Ja kehitämme edelleen säätiölle lahjoittamisen kulttuuria klubeissamme, jotta lionit pystyvät hakemaan LCIF:n tukea entistä suurempiin ja kestävämpiin projekteihin.</a:t>
            </a:r>
          </a:p>
          <a:p>
            <a:endParaRPr lang="en-US" sz="1400" b="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10</a:t>
            </a:fld>
            <a:endParaRPr lang="en-US"/>
          </a:p>
        </p:txBody>
      </p:sp>
    </p:spTree>
    <p:extLst>
      <p:ext uri="{BB962C8B-B14F-4D97-AF65-F5344CB8AC3E}">
        <p14:creationId xmlns:p14="http://schemas.microsoft.com/office/powerpoint/2010/main" val="2085305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Toiseksi, rakentaa uusia kasvumalleja järjestömme ja säätiömme kasvattamiseen: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i-FI" sz="1800" dirty="0">
                <a:effectLst/>
                <a:latin typeface="Calibri" panose="020F0502020204030204" pitchFamily="34" charset="0"/>
                <a:ea typeface="Calibri" panose="020F0502020204030204" pitchFamily="34" charset="0"/>
                <a:cs typeface="Times New Roman" panose="02020603050405020304" pitchFamily="18" charset="0"/>
              </a:rPr>
              <a:t>Laajennamme yhteistyötämme yritysten yhteiskuntavastuuta (CSR) edistävien organisaatioiden kanssa, mikä viittaa toimiin, joita yritykset toteuttavat lisätäkseen sosiaalista vastuullisuutta. Tämä luo uusia mahdollisuuksia yhteishankkeille, rahoitukselle ja lionien näkyvyyden lisäämiselle.</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i-FI" sz="1800" dirty="0">
                <a:effectLst/>
                <a:latin typeface="Calibri" panose="020F0502020204030204" pitchFamily="34" charset="0"/>
                <a:ea typeface="Calibri" panose="020F0502020204030204" pitchFamily="34" charset="0"/>
                <a:cs typeface="Times New Roman" panose="02020603050405020304" pitchFamily="18" charset="0"/>
              </a:rPr>
              <a:t>Lisäksi tarkastelemme uusia palvelu- ja jäsenyysmalleja perinteisen klubimallimme lisäksi.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i-FI" sz="1800" dirty="0">
                <a:effectLst/>
                <a:latin typeface="Calibri" panose="020F0502020204030204" pitchFamily="34" charset="0"/>
                <a:ea typeface="Calibri" panose="020F0502020204030204" pitchFamily="34" charset="0"/>
                <a:cs typeface="Times New Roman" panose="02020603050405020304" pitchFamily="18" charset="0"/>
              </a:rPr>
              <a:t>Yksi näistä uusista malleista on ajoittain suoritettava vapaaehtoistoiminta. Nämä ”satunnaiset” vapaaehtoiset voivat auttaa lisäämään vaikutustamme ja johtaa uusiin jäseniin, kun he päättävät osallistua toimintaan entistä enemmän.</a:t>
            </a:r>
          </a:p>
          <a:p>
            <a:endParaRPr lang="en-US" sz="140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11</a:t>
            </a:fld>
            <a:endParaRPr lang="en-US"/>
          </a:p>
        </p:txBody>
      </p:sp>
    </p:spTree>
    <p:extLst>
      <p:ext uri="{BB962C8B-B14F-4D97-AF65-F5344CB8AC3E}">
        <p14:creationId xmlns:p14="http://schemas.microsoft.com/office/powerpoint/2010/main" val="1883183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Kolmanneksi meidän on pyrittävä entistä paremmin koko organisaatiomme yhdenmukaistamiseen, jotta voimme saavuttaa tavoitteemme. Tämän saavuttamiseksi: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i-FI" sz="1800" dirty="0">
                <a:effectLst/>
                <a:latin typeface="Calibri" panose="020F0502020204030204" pitchFamily="34" charset="0"/>
                <a:ea typeface="Calibri" panose="020F0502020204030204" pitchFamily="34" charset="0"/>
                <a:cs typeface="Times New Roman" panose="02020603050405020304" pitchFamily="18" charset="0"/>
              </a:rPr>
              <a:t>Järjestämme vuosittain LCI:n hallituksen ja LCIF:n hallituksen yhteisiä kokouksia.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i-FI" sz="1800" dirty="0">
                <a:effectLst/>
                <a:latin typeface="Calibri" panose="020F0502020204030204" pitchFamily="34" charset="0"/>
                <a:ea typeface="Calibri" panose="020F0502020204030204" pitchFamily="34" charset="0"/>
                <a:cs typeface="Times New Roman" panose="02020603050405020304" pitchFamily="18" charset="0"/>
              </a:rPr>
              <a:t>Päivitämme myös kansainvälisten johtajiemme ja hallituksen jäsenten rooleja varmistaaksemme, että he pystyvät palvelemaan lioneja ja leoja parhaalla mahdollisella tavalla.</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i-FI" sz="1800" dirty="0">
                <a:effectLst/>
                <a:latin typeface="Calibri" panose="020F0502020204030204" pitchFamily="34" charset="0"/>
                <a:ea typeface="Calibri" panose="020F0502020204030204" pitchFamily="34" charset="0"/>
                <a:cs typeface="Times New Roman" panose="02020603050405020304" pitchFamily="18" charset="0"/>
              </a:rPr>
              <a:t>Tutkimme myös kansainvälisten johtajien ja kolmannen varapresidentin vaaliprosessien parannuksia.</a:t>
            </a:r>
          </a:p>
          <a:p>
            <a:endParaRPr lang="en-US" sz="140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12</a:t>
            </a:fld>
            <a:endParaRPr lang="en-US"/>
          </a:p>
        </p:txBody>
      </p:sp>
    </p:spTree>
    <p:extLst>
      <p:ext uri="{BB962C8B-B14F-4D97-AF65-F5344CB8AC3E}">
        <p14:creationId xmlns:p14="http://schemas.microsoft.com/office/powerpoint/2010/main" val="3942649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fi-FI"/>
              <a:t>Vaikka ensimmäinen vuosi oli lähinnä suunnitelman laatimista, edistyimme kuitenkin hyvin.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fi-FI"/>
              <a:t>Puhutaanpa joistakin viime vuoden saavutuksistamme. </a:t>
            </a:r>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53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457200"/>
            <a:ext cx="4648200" cy="2614613"/>
          </a:xfrm>
        </p:spPr>
      </p:sp>
      <p:sp>
        <p:nvSpPr>
          <p:cNvPr id="3" name="Notes Placeholder 2"/>
          <p:cNvSpPr>
            <a:spLocks noGrp="1"/>
          </p:cNvSpPr>
          <p:nvPr>
            <p:ph type="body" idx="1"/>
          </p:nvPr>
        </p:nvSpPr>
        <p:spPr>
          <a:xfrm>
            <a:off x="304800" y="2895600"/>
            <a:ext cx="6705600" cy="6400800"/>
          </a:xfrm>
        </p:spPr>
        <p:txBody>
          <a:bodyPr>
            <a:noAutofit/>
          </a:bodyPr>
          <a:lstStyle/>
          <a:p>
            <a:pPr marL="0" marR="0">
              <a:lnSpc>
                <a:spcPct val="107000"/>
              </a:lnSpc>
              <a:spcBef>
                <a:spcPts val="0"/>
              </a:spcBef>
              <a:spcAft>
                <a:spcPts val="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Seuraavassa on muutamia askelia, joilla pyrimme vahvistamaan järjestöämme ja säätiöämme viime vuonna: </a:t>
            </a:r>
          </a:p>
          <a:p>
            <a:pPr marL="285750" marR="0" indent="-285750">
              <a:lnSpc>
                <a:spcPct val="107000"/>
              </a:lnSpc>
              <a:spcBef>
                <a:spcPts val="0"/>
              </a:spcBef>
              <a:spcAft>
                <a:spcPts val="0"/>
              </a:spcAft>
              <a:buFont typeface="Arial" panose="020B0604020202020204" pitchFamily="34" charset="0"/>
              <a:buChar char="•"/>
            </a:pPr>
            <a:r>
              <a:rPr lang="fi-FI" sz="1800" dirty="0">
                <a:effectLst/>
                <a:latin typeface="Calibri" panose="020F0502020204030204" pitchFamily="34" charset="0"/>
                <a:ea typeface="Calibri" panose="020F0502020204030204" pitchFamily="34" charset="0"/>
                <a:cs typeface="Times New Roman" panose="02020603050405020304" pitchFamily="18" charset="0"/>
              </a:rPr>
              <a:t>Olemme valinneet uuden brändinimen järjestöllemme ja säätiöllemme: “Lions International”. Seuraavalla dialla kerrotaan lisää tästä.</a:t>
            </a:r>
          </a:p>
          <a:p>
            <a:pPr marL="285750" marR="0" indent="-285750">
              <a:lnSpc>
                <a:spcPct val="107000"/>
              </a:lnSpc>
              <a:spcBef>
                <a:spcPts val="0"/>
              </a:spcBef>
              <a:spcAft>
                <a:spcPts val="0"/>
              </a:spcAft>
              <a:buFont typeface="Arial" panose="020B0604020202020204" pitchFamily="34" charset="0"/>
              <a:buChar char="•"/>
            </a:pPr>
            <a:r>
              <a:rPr lang="fi-FI" sz="1800" dirty="0">
                <a:effectLst/>
                <a:latin typeface="Calibri" panose="020F0502020204030204" pitchFamily="34" charset="0"/>
                <a:ea typeface="Calibri" panose="020F0502020204030204" pitchFamily="34" charset="0"/>
                <a:cs typeface="Times New Roman" panose="02020603050405020304" pitchFamily="18" charset="0"/>
              </a:rPr>
              <a:t>Teimme jäsenten tyytyväisyyskyselyn, jonka avulla saimme selville, mitä muutoksia jäsenet haluavat nähdä. </a:t>
            </a:r>
          </a:p>
          <a:p>
            <a:pPr marL="285750" marR="0" indent="-285750">
              <a:lnSpc>
                <a:spcPct val="107000"/>
              </a:lnSpc>
              <a:spcBef>
                <a:spcPts val="0"/>
              </a:spcBef>
              <a:spcAft>
                <a:spcPts val="0"/>
              </a:spcAft>
              <a:buFont typeface="Arial" panose="020B0604020202020204" pitchFamily="34" charset="0"/>
              <a:buChar char="•"/>
            </a:pPr>
            <a:r>
              <a:rPr lang="fi-FI" sz="1800" dirty="0">
                <a:effectLst/>
                <a:latin typeface="Calibri" panose="020F0502020204030204" pitchFamily="34" charset="0"/>
                <a:ea typeface="Calibri" panose="020F0502020204030204" pitchFamily="34" charset="0"/>
                <a:cs typeface="Times New Roman" panose="02020603050405020304" pitchFamily="18" charset="0"/>
              </a:rPr>
              <a:t>Olemme myös uudistaneet jäsenkehitykseen liittyviä apurahojamme niiden käyttämisen maksimoimiseksi. Muistakaa tutustua apurahoihin, jos olette kiinnostunut jäsenyyden kasvattamisesta.</a:t>
            </a:r>
          </a:p>
          <a:p>
            <a:pPr marL="0" marR="0">
              <a:lnSpc>
                <a:spcPct val="107000"/>
              </a:lnSpc>
              <a:spcBef>
                <a:spcPts val="0"/>
              </a:spcBef>
              <a:spcAft>
                <a:spcPts val="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Uusia malleja rakennettaessa meillä on seuraavat ominaisuudet: </a:t>
            </a:r>
          </a:p>
          <a:p>
            <a:pPr marL="285750" marR="0" indent="-285750">
              <a:lnSpc>
                <a:spcPct val="107000"/>
              </a:lnSpc>
              <a:spcBef>
                <a:spcPts val="0"/>
              </a:spcBef>
              <a:spcAft>
                <a:spcPts val="0"/>
              </a:spcAft>
              <a:buFont typeface="Arial" panose="020B0604020202020204" pitchFamily="34" charset="0"/>
              <a:buChar char="•"/>
            </a:pPr>
            <a:r>
              <a:rPr lang="fi-FI" sz="1800" dirty="0">
                <a:effectLst/>
                <a:latin typeface="Calibri" panose="020F0502020204030204" pitchFamily="34" charset="0"/>
                <a:ea typeface="Calibri" panose="020F0502020204030204" pitchFamily="34" charset="0"/>
                <a:cs typeface="Times New Roman" panose="02020603050405020304" pitchFamily="18" charset="0"/>
              </a:rPr>
              <a:t>Mukana uusia yrityskumppaneita, kuten Disney, Enel, BGRS ja EverSource.</a:t>
            </a:r>
          </a:p>
          <a:p>
            <a:pPr marL="285750" marR="0" indent="-285750">
              <a:lnSpc>
                <a:spcPct val="107000"/>
              </a:lnSpc>
              <a:spcBef>
                <a:spcPts val="0"/>
              </a:spcBef>
              <a:spcAft>
                <a:spcPts val="0"/>
              </a:spcAft>
              <a:buFont typeface="Arial" panose="020B0604020202020204" pitchFamily="34" charset="0"/>
              <a:buChar char="•"/>
            </a:pPr>
            <a:r>
              <a:rPr lang="fi-FI" sz="1800" dirty="0">
                <a:effectLst/>
                <a:latin typeface="Calibri" panose="020F0502020204030204" pitchFamily="34" charset="0"/>
                <a:ea typeface="Calibri" panose="020F0502020204030204" pitchFamily="34" charset="0"/>
                <a:cs typeface="Times New Roman" panose="02020603050405020304" pitchFamily="18" charset="0"/>
              </a:rPr>
              <a:t>Käynnistetty yhteistyökumppanien työntekijöille lahjoitusalusta, jonka kautta tuetaan jo näköseulontoja ja Ukrainan avustustoimia.</a:t>
            </a:r>
          </a:p>
          <a:p>
            <a:pPr marL="285750" marR="0" indent="-285750">
              <a:lnSpc>
                <a:spcPct val="107000"/>
              </a:lnSpc>
              <a:spcBef>
                <a:spcPts val="0"/>
              </a:spcBef>
              <a:spcAft>
                <a:spcPts val="0"/>
              </a:spcAft>
              <a:buFont typeface="Arial" panose="020B0604020202020204" pitchFamily="34" charset="0"/>
              <a:buChar char="•"/>
            </a:pPr>
            <a:r>
              <a:rPr lang="fi-FI" sz="1800" dirty="0">
                <a:effectLst/>
                <a:latin typeface="Calibri" panose="020F0502020204030204" pitchFamily="34" charset="0"/>
                <a:ea typeface="Calibri" panose="020F0502020204030204" pitchFamily="34" charset="0"/>
                <a:cs typeface="Times New Roman" panose="02020603050405020304" pitchFamily="18" charset="0"/>
              </a:rPr>
              <a:t>Suoritettu kysely, jossa kysyttiin ajatuksista liittyen kausittaiseen tai ”satunnaiseen” vapaaehtoistyöhön ja malleihin klubeissa ympäri maailmaa.  </a:t>
            </a:r>
          </a:p>
          <a:p>
            <a:pPr marL="0" marR="0">
              <a:lnSpc>
                <a:spcPct val="107000"/>
              </a:lnSpc>
              <a:spcBef>
                <a:spcPts val="0"/>
              </a:spcBef>
              <a:spcAft>
                <a:spcPts val="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Yhdenmukaistamalla tavoitteemme, hallintomme ja tukemme, me: </a:t>
            </a:r>
          </a:p>
          <a:p>
            <a:pPr marL="285750" marR="0" indent="-285750">
              <a:lnSpc>
                <a:spcPct val="107000"/>
              </a:lnSpc>
              <a:spcBef>
                <a:spcPts val="0"/>
              </a:spcBef>
              <a:spcAft>
                <a:spcPts val="0"/>
              </a:spcAft>
              <a:buFont typeface="Arial" panose="020B0604020202020204" pitchFamily="34" charset="0"/>
              <a:buChar char="•"/>
            </a:pPr>
            <a:r>
              <a:rPr lang="fi-FI" sz="1800" dirty="0">
                <a:effectLst/>
                <a:latin typeface="Calibri" panose="020F0502020204030204" pitchFamily="34" charset="0"/>
                <a:ea typeface="Calibri" panose="020F0502020204030204" pitchFamily="34" charset="0"/>
                <a:cs typeface="Times New Roman" panose="02020603050405020304" pitchFamily="18" charset="0"/>
              </a:rPr>
              <a:t>Järjestimme ensimmäisen yhteisen virtuaalisen LCI:n ja LCIF:n hallitusten kokouksen helmikuussa 2022. </a:t>
            </a:r>
          </a:p>
          <a:p>
            <a:pPr marL="285750" marR="0" indent="-285750">
              <a:lnSpc>
                <a:spcPct val="107000"/>
              </a:lnSpc>
              <a:spcBef>
                <a:spcPts val="0"/>
              </a:spcBef>
              <a:spcAft>
                <a:spcPts val="0"/>
              </a:spcAft>
              <a:buFont typeface="Arial" panose="020B0604020202020204" pitchFamily="34" charset="0"/>
              <a:buChar char="•"/>
            </a:pPr>
            <a:r>
              <a:rPr lang="fi-FI" sz="1800" dirty="0">
                <a:effectLst/>
                <a:latin typeface="Calibri" panose="020F0502020204030204" pitchFamily="34" charset="0"/>
                <a:ea typeface="Calibri" panose="020F0502020204030204" pitchFamily="34" charset="0"/>
                <a:cs typeface="Times New Roman" panose="02020603050405020304" pitchFamily="18" charset="0"/>
              </a:rPr>
              <a:t>Aloitimme analysoimaan vastaavien järjestöjen vaaliprosessia oman prosessimme arvioimiseksi.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32616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Haluan puhua hetken uudesta brändistämme.</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Yhdistämme LCI:n ja LCIF:n Lions International -brändin alle.</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Kun sanomme Lions International, tarkoitamme Lions Clubs Internationalia ja Lions Clubs Internationalin säätiötä</a:t>
            </a:r>
            <a:r>
              <a:rPr lang="fi-FI" sz="1800" b="1" dirty="0">
                <a:effectLst/>
                <a:latin typeface="Calibri" panose="020F0502020204030204" pitchFamily="34" charset="0"/>
                <a:ea typeface="Calibri" panose="020F0502020204030204" pitchFamily="34" charset="0"/>
                <a:cs typeface="Times New Roman" panose="02020603050405020304" pitchFamily="18" charset="0"/>
              </a:rPr>
              <a:t>, molempia yhdessä</a:t>
            </a:r>
            <a:r>
              <a:rPr lang="fi-FI"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Lions International -brändi tuo molemmat järjestöt yhden tuotemerkin alle, jotta voimme kertoa maailmalle yhteisestä palvelustamme ja vaikutuksestamme.</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Koska maailma näkee meidät yhtenä. He näkevät meidät lioneina.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Ja totuus on…me olemme yksi.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Järjestömme ja säätiömme pysyvät erillisinä organisaatioina, eivätkä niiden nimet muutu.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Klubimalli </a:t>
            </a:r>
            <a:r>
              <a:rPr lang="fi-FI" sz="1800" u="sng" dirty="0">
                <a:effectLst/>
                <a:latin typeface="Calibri" panose="020F0502020204030204" pitchFamily="34" charset="0"/>
                <a:ea typeface="Calibri" panose="020F0502020204030204" pitchFamily="34" charset="0"/>
                <a:cs typeface="Times New Roman" panose="02020603050405020304" pitchFamily="18" charset="0"/>
              </a:rPr>
              <a:t>ei</a:t>
            </a:r>
            <a:r>
              <a:rPr lang="fi-FI" sz="1800" dirty="0">
                <a:effectLst/>
                <a:latin typeface="Calibri" panose="020F0502020204030204" pitchFamily="34" charset="0"/>
                <a:ea typeface="Calibri" panose="020F0502020204030204" pitchFamily="34" charset="0"/>
                <a:cs typeface="Times New Roman" panose="02020603050405020304" pitchFamily="18" charset="0"/>
              </a:rPr>
              <a:t> muutu.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Tämä ei siis muuta sitä, keitä me olemme ja mitä me teemme lioneina. Se vain muuttaa tapaa, jolla kerromme maailmalle sekä järjestöstämme että säätiöstämme. </a:t>
            </a:r>
            <a:r>
              <a:rPr lang="fi-FI" sz="1800" b="1" dirty="0">
                <a:effectLst/>
                <a:latin typeface="Calibri" panose="020F0502020204030204" pitchFamily="34" charset="0"/>
                <a:ea typeface="Calibri" panose="020F0502020204030204" pitchFamily="34" charset="0"/>
                <a:cs typeface="Times New Roman" panose="02020603050405020304" pitchFamily="18" charset="0"/>
              </a:rPr>
              <a:t>Yhdessä</a:t>
            </a:r>
            <a:r>
              <a:rPr lang="fi-FI" sz="1800" dirty="0">
                <a:effectLst/>
                <a:latin typeface="Calibri" panose="020F0502020204030204" pitchFamily="34" charset="0"/>
                <a:ea typeface="Calibri" panose="020F0502020204030204" pitchFamily="34" charset="0"/>
                <a:cs typeface="Times New Roman" panose="02020603050405020304" pitchFamily="18" charset="0"/>
              </a:rPr>
              <a:t>, me olemme Lions International.</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Esittelemme myös uuden kuvauksen Lions International -brändillemme: Palvelemme avun tarpeessa olevaa maailmaa.</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Tämä auttaa varmistamaan, että kaikki tietävät, mitä me teemme lioneina.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2756747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457200"/>
            <a:ext cx="4648200" cy="2614613"/>
          </a:xfrm>
        </p:spPr>
      </p:sp>
      <p:sp>
        <p:nvSpPr>
          <p:cNvPr id="3" name="Notes Placeholder 2"/>
          <p:cNvSpPr>
            <a:spLocks noGrp="1"/>
          </p:cNvSpPr>
          <p:nvPr>
            <p:ph type="body" idx="1"/>
          </p:nvPr>
        </p:nvSpPr>
        <p:spPr>
          <a:xfrm>
            <a:off x="304800" y="2895600"/>
            <a:ext cx="6705600" cy="6400800"/>
          </a:xfrm>
        </p:spPr>
        <p:txBody>
          <a:bodyPr>
            <a:noAutofit/>
          </a:bodyPr>
          <a:lstStyle/>
          <a:p>
            <a:pPr marL="0" marR="0">
              <a:lnSpc>
                <a:spcPct val="107000"/>
              </a:lnSpc>
              <a:spcBef>
                <a:spcPts val="0"/>
              </a:spcBef>
              <a:spcAft>
                <a:spcPts val="0"/>
              </a:spcAft>
            </a:pPr>
            <a:r>
              <a:rPr lang="fi-FI" sz="1800">
                <a:effectLst/>
                <a:latin typeface="Calibri" panose="020F0502020204030204" pitchFamily="34" charset="0"/>
                <a:ea typeface="Calibri" panose="020F0502020204030204" pitchFamily="34" charset="0"/>
                <a:cs typeface="Times New Roman" panose="02020603050405020304" pitchFamily="18" charset="0"/>
              </a:rPr>
              <a:t>Tänä vuonna vahvistamme ja toteutamme suunnitelmamme keskeisiä painopistealueita.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i-FI" sz="1800">
                <a:effectLst/>
                <a:latin typeface="Calibri" panose="020F0502020204030204" pitchFamily="34" charset="0"/>
                <a:ea typeface="Calibri" panose="020F0502020204030204" pitchFamily="34" charset="0"/>
                <a:cs typeface="Times New Roman" panose="02020603050405020304" pitchFamily="18" charset="0"/>
              </a:rPr>
              <a:t>Auttaa vahvistamaan järjestöämme ja säätiötämme: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a:effectLst/>
                <a:latin typeface="Calibri" panose="020F0502020204030204" pitchFamily="34" charset="0"/>
                <a:ea typeface="Calibri" panose="020F0502020204030204" pitchFamily="34" charset="0"/>
                <a:cs typeface="Times New Roman" panose="02020603050405020304" pitchFamily="18" charset="0"/>
              </a:rPr>
              <a:t>Aloitamme uuden ”Lions International” -brändin ja siihen liittyvien ohjeiden käyttöön ottamisen vuonna 2023 sekä esittelemme uudet tehtäväpilarit.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a:effectLst/>
                <a:latin typeface="Calibri" panose="020F0502020204030204" pitchFamily="34" charset="0"/>
                <a:ea typeface="Calibri" panose="020F0502020204030204" pitchFamily="34" charset="0"/>
                <a:cs typeface="Times New Roman" panose="02020603050405020304" pitchFamily="18" charset="0"/>
              </a:rPr>
              <a:t>Klubien uudelleenrakentamisen helpottamiseksi tarkistamme klubien arviointityökaluja, jaamme menestyneiden klubien parhaita käytäntöjä ja parannamme Opaslionohjelmaa.</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a:effectLst/>
                <a:latin typeface="Calibri" panose="020F0502020204030204" pitchFamily="34" charset="0"/>
                <a:ea typeface="Calibri" panose="020F0502020204030204" pitchFamily="34" charset="0"/>
                <a:cs typeface="Times New Roman" panose="02020603050405020304" pitchFamily="18" charset="0"/>
              </a:rPr>
              <a:t>Jatkaaksemme Kampanja 100 -keräyksen menestystä, keskitymme klubien ja yksittäisten jäsenten lahjoituksiin.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a:effectLst/>
                <a:latin typeface="Calibri" panose="020F0502020204030204" pitchFamily="34" charset="0"/>
                <a:ea typeface="Calibri" panose="020F0502020204030204" pitchFamily="34" charset="0"/>
                <a:cs typeface="Times New Roman" panose="02020603050405020304" pitchFamily="18" charset="0"/>
              </a:rPr>
              <a:t>Kehitämme myös kattavaa tukiohjelmaa uusille klubeille ja kyselymateriaaleja, jotta voimme arvioida jäsenten tyytyväisyyttä. </a:t>
            </a:r>
          </a:p>
          <a:p>
            <a:pPr marL="457200" marR="0">
              <a:lnSpc>
                <a:spcPct val="107000"/>
              </a:lnSpc>
              <a:spcBef>
                <a:spcPts val="0"/>
              </a:spcBef>
              <a:spcAft>
                <a:spcPts val="0"/>
              </a:spcAft>
            </a:pPr>
            <a:r>
              <a:rPr lang="fi-FI"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fi-FI" sz="1800">
                <a:effectLst/>
                <a:latin typeface="Calibri" panose="020F0502020204030204" pitchFamily="34" charset="0"/>
                <a:ea typeface="Calibri" panose="020F0502020204030204" pitchFamily="34" charset="0"/>
                <a:cs typeface="Times New Roman" panose="02020603050405020304" pitchFamily="18" charset="0"/>
              </a:rPr>
              <a:t>Jotta pystymme keskittymään kasvuun, me: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a:effectLst/>
                <a:latin typeface="Calibri" panose="020F0502020204030204" pitchFamily="34" charset="0"/>
                <a:ea typeface="Calibri" panose="020F0502020204030204" pitchFamily="34" charset="0"/>
                <a:cs typeface="Times New Roman" panose="02020603050405020304" pitchFamily="18" charset="0"/>
              </a:rPr>
              <a:t>Jatkamme yritysten yhteiskuntavastuuta koskevan ohjelman rakentamista.</a:t>
            </a:r>
          </a:p>
          <a:p>
            <a:pPr marL="457200" marR="0">
              <a:lnSpc>
                <a:spcPct val="107000"/>
              </a:lnSpc>
              <a:spcBef>
                <a:spcPts val="0"/>
              </a:spcBef>
              <a:spcAft>
                <a:spcPts val="0"/>
              </a:spcAft>
            </a:pPr>
            <a:r>
              <a:rPr lang="fi-FI" sz="1800">
                <a:effectLst/>
                <a:latin typeface="Calibri" panose="020F0502020204030204" pitchFamily="34" charset="0"/>
                <a:ea typeface="Calibri" panose="020F0502020204030204" pitchFamily="34" charset="0"/>
                <a:cs typeface="Times New Roman" panose="02020603050405020304" pitchFamily="18" charset="0"/>
              </a:rPr>
              <a:t>- Toteutamme varainkeruustrategioita vaalipiireissä I ja II sekä Intiassa.</a:t>
            </a:r>
          </a:p>
          <a:p>
            <a:pPr marL="457200" marR="0">
              <a:lnSpc>
                <a:spcPct val="107000"/>
              </a:lnSpc>
              <a:spcBef>
                <a:spcPts val="0"/>
              </a:spcBef>
              <a:spcAft>
                <a:spcPts val="0"/>
              </a:spcAft>
            </a:pPr>
            <a:r>
              <a:rPr lang="fi-FI" sz="1800">
                <a:effectLst/>
                <a:latin typeface="Calibri" panose="020F0502020204030204" pitchFamily="34" charset="0"/>
                <a:ea typeface="Calibri" panose="020F0502020204030204" pitchFamily="34" charset="0"/>
                <a:cs typeface="Times New Roman" panose="02020603050405020304" pitchFamily="18" charset="0"/>
              </a:rPr>
              <a:t>- Laajennamme yhteistyökumppaneiden työntekijöiden vapaaehtoistyötä.</a:t>
            </a:r>
          </a:p>
          <a:p>
            <a:pPr marL="457200" marR="0">
              <a:lnSpc>
                <a:spcPct val="107000"/>
              </a:lnSpc>
              <a:spcBef>
                <a:spcPts val="0"/>
              </a:spcBef>
              <a:spcAft>
                <a:spcPts val="0"/>
              </a:spcAft>
            </a:pPr>
            <a:r>
              <a:rPr lang="fi-FI" sz="1800">
                <a:effectLst/>
                <a:latin typeface="Calibri" panose="020F0502020204030204" pitchFamily="34" charset="0"/>
                <a:ea typeface="Calibri" panose="020F0502020204030204" pitchFamily="34" charset="0"/>
                <a:cs typeface="Times New Roman" panose="02020603050405020304" pitchFamily="18" charset="0"/>
              </a:rPr>
              <a:t>Käynnistämme ”CSR Think Tank” -aloitteen tutkiaksemme uusia mahdollisuuksia.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a:effectLst/>
                <a:latin typeface="Calibri" panose="020F0502020204030204" pitchFamily="34" charset="0"/>
                <a:ea typeface="Calibri" panose="020F0502020204030204" pitchFamily="34" charset="0"/>
                <a:cs typeface="Times New Roman" panose="02020603050405020304" pitchFamily="18" charset="0"/>
              </a:rPr>
              <a:t>Jotta innostamme vapaaehtoisia osallistumaan uusilla tavoilla, olemme aloittamassa pilottiprojekteja ”ajoittaisesta” vapaaehtoistyöstä ja kehitämme resursseja, jotta klubit voivat tukea näitä ”satunnaisia” vapaaehtoisia.</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a:effectLst/>
                <a:latin typeface="Calibri" panose="020F0502020204030204" pitchFamily="34" charset="0"/>
                <a:ea typeface="Calibri" panose="020F0502020204030204" pitchFamily="34" charset="0"/>
                <a:cs typeface="Times New Roman" panose="02020603050405020304" pitchFamily="18" charset="0"/>
              </a:rPr>
              <a:t>Määrittelemme myös prosessin arvioida uusia kumppaneita, jotta voimme maksimoida resurssimme ja tuottomme.</a:t>
            </a:r>
          </a:p>
          <a:p>
            <a:pPr marL="0" marR="0">
              <a:lnSpc>
                <a:spcPct val="107000"/>
              </a:lnSpc>
              <a:spcBef>
                <a:spcPts val="0"/>
              </a:spcBef>
              <a:spcAft>
                <a:spcPts val="0"/>
              </a:spcAft>
            </a:pPr>
            <a:r>
              <a:rPr lang="fi-FI"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fi-FI" sz="1800">
                <a:effectLst/>
                <a:latin typeface="Calibri" panose="020F0502020204030204" pitchFamily="34" charset="0"/>
                <a:ea typeface="Calibri" panose="020F0502020204030204" pitchFamily="34" charset="0"/>
                <a:cs typeface="Times New Roman" panose="02020603050405020304" pitchFamily="18" charset="0"/>
              </a:rPr>
              <a:t>Jotta pystymme yhdenmukaistamaan tavoitteemme, hallinnon ja tuen, keskitymme: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a:effectLst/>
                <a:latin typeface="Calibri" panose="020F0502020204030204" pitchFamily="34" charset="0"/>
                <a:ea typeface="Calibri" panose="020F0502020204030204" pitchFamily="34" charset="0"/>
                <a:cs typeface="Times New Roman" panose="02020603050405020304" pitchFamily="18" charset="0"/>
              </a:rPr>
              <a:t>Seuraava LCI:n ja LCIF:n hallitusten virtuaalinen kokous 2023.</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a:effectLst/>
                <a:latin typeface="Calibri" panose="020F0502020204030204" pitchFamily="34" charset="0"/>
                <a:ea typeface="Calibri" panose="020F0502020204030204" pitchFamily="34" charset="0"/>
                <a:cs typeface="Times New Roman" panose="02020603050405020304" pitchFamily="18" charset="0"/>
              </a:rPr>
              <a:t>Toteutamme Hallituksen sääntökokoelmaan hyväksytyt muutokset liittyen kolmansiin varapresidenttiehdokkaisiin.</a:t>
            </a:r>
          </a:p>
          <a:p>
            <a:endParaRPr kumimoji="0" lang="en-US" b="0" i="0" u="none" strike="noStrike" kern="1200" cap="none" spc="0" normalizeH="0" baseline="0" noProof="0" dirty="0">
              <a:ln>
                <a:noFill/>
              </a:ln>
              <a:effectLst/>
              <a:uLnTx/>
              <a:uFillTx/>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1962226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Jotta suunnitelmasta tulee menestys, voimme kaikki tehdä jotakin tavoitteidemme saavuttamiseksi.</a:t>
            </a:r>
          </a:p>
          <a:p>
            <a:pPr marL="0" marR="0" lvl="0" indent="0">
              <a:lnSpc>
                <a:spcPct val="107000"/>
              </a:lnSpc>
              <a:spcBef>
                <a:spcPts val="0"/>
              </a:spcBef>
              <a:spcAft>
                <a:spcPts val="0"/>
              </a:spcAft>
              <a:buFont typeface="Arial" panose="020B0604020202020204" pitchFamily="34" charset="0"/>
              <a:buNone/>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Jaa tietoa suunnitelmasta klubeissa ja piireissä.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Vastaa kansainvälisen tiimimme kyselyihin, jotta voit auttaa suunnitelman tulevaisuuden muokkaamisessa.</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Tehdään kaikki töitä, jotta jäsenet osallistuvat aktiivisesti, palvelevat ja ovat tyytyväisiä.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Tue säätiöämme henkilökohtaisesti ja koko klubin kautta. Tutustu myös apurahamahdollisuuksiin ja jaa säätiöön liittyvät tarinasi. </a:t>
            </a:r>
          </a:p>
          <a:p>
            <a:pPr marL="0" marR="0" lvl="0" indent="0">
              <a:lnSpc>
                <a:spcPct val="107000"/>
              </a:lnSpc>
              <a:spcBef>
                <a:spcPts val="0"/>
              </a:spcBef>
              <a:spcAft>
                <a:spcPts val="800"/>
              </a:spcAft>
              <a:buFont typeface="Arial" panose="020B0604020202020204" pitchFamily="34" charset="0"/>
              <a:buNone/>
              <a:tabLst>
                <a:tab pos="457200" algn="l"/>
              </a:tabLst>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17</a:t>
            </a:fld>
            <a:endParaRPr lang="en-US"/>
          </a:p>
        </p:txBody>
      </p:sp>
    </p:spTree>
    <p:extLst>
      <p:ext uri="{BB962C8B-B14F-4D97-AF65-F5344CB8AC3E}">
        <p14:creationId xmlns:p14="http://schemas.microsoft.com/office/powerpoint/2010/main" val="2193398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Haluan myös kertoa lyhyesti Leoklubiohjelman strategisesta suunnitelmasta.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Leot ovat hyvin tärkeä osa palveluamme. Ja he ovat palvelun tulevaisuus.</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Lionien tavoin leot tarvitsevat suunnitelman tulevaisuutta varten, jotta he jatkavat kasvua ja menestystä</a:t>
            </a:r>
          </a:p>
        </p:txBody>
      </p:sp>
      <p:sp>
        <p:nvSpPr>
          <p:cNvPr id="4" name="Slide Number Placeholder 3"/>
          <p:cNvSpPr>
            <a:spLocks noGrp="1"/>
          </p:cNvSpPr>
          <p:nvPr>
            <p:ph type="sldNum" sz="quarter" idx="5"/>
          </p:nvPr>
        </p:nvSpPr>
        <p:spPr/>
        <p:txBody>
          <a:bodyPr/>
          <a:lstStyle/>
          <a:p>
            <a:fld id="{2969122F-4C0D-4DB5-9DAD-9B5174DF74F1}" type="slidenum">
              <a:rPr lang="en-US" smtClean="0"/>
              <a:t>18</a:t>
            </a:fld>
            <a:endParaRPr lang="en-US"/>
          </a:p>
        </p:txBody>
      </p:sp>
    </p:spTree>
    <p:extLst>
      <p:ext uri="{BB962C8B-B14F-4D97-AF65-F5344CB8AC3E}">
        <p14:creationId xmlns:p14="http://schemas.microsoft.com/office/powerpoint/2010/main" val="1532781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Leoklubiohjelmassa keskitymme kasvuun.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Tavoitteenamme on saavuttaa 200 000 raportoitua leojäsentä ja 13 000 raportoitua leo-lionia.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Olemme aloittaneet leoklubeihin liittyvän suunnitelman. Meillä on 157 500 raportoitua leojäsentä ja 4700 raportoitua leo-lionia, joten tämän tavoitteen saavuttaminen kuvastaa jännittävää kasvua molemmilla alueilla.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19</a:t>
            </a:fld>
            <a:endParaRPr lang="en-US"/>
          </a:p>
        </p:txBody>
      </p:sp>
    </p:spTree>
    <p:extLst>
      <p:ext uri="{BB962C8B-B14F-4D97-AF65-F5344CB8AC3E}">
        <p14:creationId xmlns:p14="http://schemas.microsoft.com/office/powerpoint/2010/main" val="4015102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4354529"/>
            <a:ext cx="5852160" cy="4042171"/>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Ennen kuin puhumme strategisesta suunnitelmastamme, puhutaan siitä, miksi se on niin tärkeä.</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Yli 100 vuotta sitten lionsjärjestö aloitti kourallisella jäseniä ja muutamalla klubilla. Joka vuosi uusia jäseniä tuli mukaan. Ja me jatkoimme kasvuamme, koska ihmiset näkivät palvelun voiman ja ymmärsivät, että voimme saavuttaa paljon enemmän yhdessä.</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Tällä hetkellä meillä on yli 1,4 miljoonaa jäsentä yli 48 000 klubissa ympäri maailmaa. Palvelujärjestömme on maailman suurin. Hyvin monet yhteisöt ja ihmiset ovat riippuvaisia palvelustamme.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Tarvitsemme suunnitelman, jotta voimme jatkossakin olla järjestö, joka meidän on oltava maailman tarpeisiin vastaamiseksi.</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Puhutaan seuraavaksi vaiheista, joita olemme toteuttamassa varmistaaksemme, että menestymme kaikilla tasoilla.</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a:xfrm>
            <a:off x="3657600" y="8701088"/>
            <a:ext cx="3169920" cy="48172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Image Placeholder 5"/>
          <p:cNvSpPr>
            <a:spLocks noGrp="1" noRot="1" noChangeAspect="1"/>
          </p:cNvSpPr>
          <p:nvPr>
            <p:ph type="sldImg"/>
          </p:nvPr>
        </p:nvSpPr>
        <p:spPr>
          <a:xfrm>
            <a:off x="777875" y="809625"/>
            <a:ext cx="5759450" cy="3240088"/>
          </a:xfrm>
        </p:spPr>
      </p:sp>
    </p:spTree>
    <p:extLst>
      <p:ext uri="{BB962C8B-B14F-4D97-AF65-F5344CB8AC3E}">
        <p14:creationId xmlns:p14="http://schemas.microsoft.com/office/powerpoint/2010/main" val="1014565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i-FI" sz="1100" dirty="0">
                <a:effectLst/>
                <a:latin typeface="Calibri" panose="020F0502020204030204" pitchFamily="34" charset="0"/>
                <a:ea typeface="Calibri" panose="020F0502020204030204" pitchFamily="34" charset="0"/>
                <a:cs typeface="Times New Roman" panose="02020603050405020304" pitchFamily="18" charset="0"/>
              </a:rPr>
              <a:t>Kehitimme neljä päämäärää, jotka tukevat tavoitettamme: </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fi-FI" sz="1100" b="1" dirty="0">
                <a:effectLst/>
                <a:latin typeface="Calibri" panose="020F0502020204030204" pitchFamily="34" charset="0"/>
                <a:ea typeface="Calibri" panose="020F0502020204030204" pitchFamily="34" charset="0"/>
                <a:cs typeface="Times New Roman" panose="02020603050405020304" pitchFamily="18" charset="0"/>
              </a:rPr>
              <a:t>Rekrytointi</a:t>
            </a:r>
            <a:r>
              <a:rPr lang="fi-FI" sz="1100" dirty="0">
                <a:effectLst/>
                <a:latin typeface="Calibri" panose="020F0502020204030204" pitchFamily="34" charset="0"/>
                <a:ea typeface="Calibri" panose="020F0502020204030204" pitchFamily="34" charset="0"/>
                <a:cs typeface="Times New Roman" panose="02020603050405020304" pitchFamily="18" charset="0"/>
              </a:rPr>
              <a:t> – Annamme jäsenille työkalut rekrytointiin ja parannamme jäsenyysrakennetta.</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fi-FI" sz="1100" b="1" dirty="0">
                <a:effectLst/>
                <a:latin typeface="Calibri" panose="020F0502020204030204" pitchFamily="34" charset="0"/>
                <a:ea typeface="Calibri" panose="020F0502020204030204" pitchFamily="34" charset="0"/>
                <a:cs typeface="Times New Roman" panose="02020603050405020304" pitchFamily="18" charset="0"/>
              </a:rPr>
              <a:t>Jäsenten kokemus </a:t>
            </a:r>
            <a:r>
              <a:rPr lang="fi-FI" sz="1100" dirty="0">
                <a:effectLst/>
                <a:latin typeface="Calibri" panose="020F0502020204030204" pitchFamily="34" charset="0"/>
                <a:ea typeface="Calibri" panose="020F0502020204030204" pitchFamily="34" charset="0"/>
                <a:cs typeface="Times New Roman" panose="02020603050405020304" pitchFamily="18" charset="0"/>
              </a:rPr>
              <a:t>– Lisäämme leojäsenyyden arvoa laajentamalla mahdollisuuksia taitojen kehittämiseen ja koulutukseen.</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fi-FI" sz="1100" b="1" dirty="0">
                <a:effectLst/>
                <a:latin typeface="Calibri" panose="020F0502020204030204" pitchFamily="34" charset="0"/>
                <a:ea typeface="Calibri" panose="020F0502020204030204" pitchFamily="34" charset="0"/>
                <a:cs typeface="Times New Roman" panose="02020603050405020304" pitchFamily="18" charset="0"/>
              </a:rPr>
              <a:t>Siirtyminen lioniksi </a:t>
            </a:r>
            <a:r>
              <a:rPr lang="fi-FI" sz="1100" dirty="0">
                <a:effectLst/>
                <a:latin typeface="Calibri" panose="020F0502020204030204" pitchFamily="34" charset="0"/>
                <a:ea typeface="Calibri" panose="020F0502020204030204" pitchFamily="34" charset="0"/>
                <a:cs typeface="Times New Roman" panose="02020603050405020304" pitchFamily="18" charset="0"/>
              </a:rPr>
              <a:t>– Annamme leoille myönteisiä kokemuksia ja selkeän polun jäsenyyteen tarjoamalla resursseja lioniksi siirtymiseen. </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fi-FI" sz="1100" b="1" dirty="0">
                <a:effectLst/>
                <a:latin typeface="Calibri" panose="020F0502020204030204" pitchFamily="34" charset="0"/>
                <a:ea typeface="Calibri" panose="020F0502020204030204" pitchFamily="34" charset="0"/>
                <a:cs typeface="Times New Roman" panose="02020603050405020304" pitchFamily="18" charset="0"/>
              </a:rPr>
              <a:t>Yhteyden luominen LCIF:n kanssa </a:t>
            </a:r>
            <a:r>
              <a:rPr lang="fi-FI" sz="1100" dirty="0">
                <a:effectLst/>
                <a:latin typeface="Calibri" panose="020F0502020204030204" pitchFamily="34" charset="0"/>
                <a:ea typeface="Calibri" panose="020F0502020204030204" pitchFamily="34" charset="0"/>
                <a:cs typeface="Times New Roman" panose="02020603050405020304" pitchFamily="18" charset="0"/>
              </a:rPr>
              <a:t>– Vahvistamme leojen ja säätiömme välistä yhteyttä.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20</a:t>
            </a:fld>
            <a:endParaRPr lang="en-US"/>
          </a:p>
        </p:txBody>
      </p:sp>
    </p:spTree>
    <p:extLst>
      <p:ext uri="{BB962C8B-B14F-4D97-AF65-F5344CB8AC3E}">
        <p14:creationId xmlns:p14="http://schemas.microsoft.com/office/powerpoint/2010/main" val="646778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a:effectLst/>
                <a:latin typeface="Calibri" panose="020F0502020204030204" pitchFamily="34" charset="0"/>
                <a:ea typeface="Calibri" panose="020F0502020204030204" pitchFamily="34" charset="0"/>
                <a:cs typeface="Times New Roman" panose="02020603050405020304" pitchFamily="18" charset="0"/>
              </a:rPr>
              <a:t>On olemassa monia hyviä tapoja osallistua leojen kanssa.</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a:effectLst/>
                <a:latin typeface="Calibri" panose="020F0502020204030204" pitchFamily="34" charset="0"/>
                <a:ea typeface="Calibri" panose="020F0502020204030204" pitchFamily="34" charset="0"/>
                <a:cs typeface="Times New Roman" panose="02020603050405020304" pitchFamily="18" charset="0"/>
              </a:rPr>
              <a:t>Voitte siis perustaa leoklubin, suunnitella projekteja yhdessä ja kutsua leoja klubiinne.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a:effectLst/>
                <a:latin typeface="Calibri" panose="020F0502020204030204" pitchFamily="34" charset="0"/>
                <a:ea typeface="Calibri" panose="020F0502020204030204" pitchFamily="34" charset="0"/>
                <a:cs typeface="Times New Roman" panose="02020603050405020304" pitchFamily="18" charset="0"/>
              </a:rPr>
              <a:t>Löydät lisätietoja ja resursseja Leojen verkkosivulta.</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21</a:t>
            </a:fld>
            <a:endParaRPr lang="en-US"/>
          </a:p>
        </p:txBody>
      </p:sp>
    </p:spTree>
    <p:extLst>
      <p:ext uri="{BB962C8B-B14F-4D97-AF65-F5344CB8AC3E}">
        <p14:creationId xmlns:p14="http://schemas.microsoft.com/office/powerpoint/2010/main" val="1794241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60375" y="4114799"/>
            <a:ext cx="6396038" cy="5095027"/>
          </a:xfrm>
        </p:spPr>
        <p:txBody>
          <a:bodyPr/>
          <a:lstStyle/>
          <a:p>
            <a:pPr marL="0" marR="0">
              <a:lnSpc>
                <a:spcPct val="107000"/>
              </a:lnSpc>
              <a:spcBef>
                <a:spcPts val="0"/>
              </a:spcBef>
              <a:spcAft>
                <a:spcPts val="0"/>
              </a:spcAft>
            </a:pPr>
            <a:r>
              <a:rPr lang="fi-FI" sz="1800">
                <a:effectLst/>
                <a:latin typeface="Calibri" panose="020F0502020204030204" pitchFamily="34" charset="0"/>
                <a:ea typeface="Calibri" panose="020F0502020204030204" pitchFamily="34" charset="0"/>
                <a:cs typeface="Times New Roman" panose="02020603050405020304" pitchFamily="18" charset="0"/>
              </a:rPr>
              <a:t>Molemmissa suunnitelmissa pyrimme saavuttamaan tärkeitä asioita, jotka hyödyttävät jäseniämme, klubejamme ja yhteisöjämme.</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i-FI" sz="1800">
                <a:effectLst/>
                <a:latin typeface="Calibri" panose="020F0502020204030204" pitchFamily="34" charset="0"/>
                <a:ea typeface="Calibri" panose="020F0502020204030204" pitchFamily="34" charset="0"/>
                <a:cs typeface="Times New Roman" panose="02020603050405020304" pitchFamily="18" charset="0"/>
              </a:rPr>
              <a:t>Haluamme, että kaikilla on hieno kokemus jäsenyyskokemus.</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i-FI" sz="1800">
                <a:effectLst/>
                <a:latin typeface="Calibri" panose="020F0502020204030204" pitchFamily="34" charset="0"/>
                <a:ea typeface="Calibri" panose="020F0502020204030204" pitchFamily="34" charset="0"/>
                <a:cs typeface="Times New Roman" panose="02020603050405020304" pitchFamily="18" charset="0"/>
              </a:rPr>
              <a:t>Haluamme kasvaa, jotta voimme lisätä palvelumme vaikutusta ja tehdä vieläkin enemmän.</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i-FI" sz="1800">
                <a:effectLst/>
                <a:latin typeface="Calibri" panose="020F0502020204030204" pitchFamily="34" charset="0"/>
                <a:ea typeface="Calibri" panose="020F0502020204030204" pitchFamily="34" charset="0"/>
                <a:cs typeface="Times New Roman" panose="02020603050405020304" pitchFamily="18" charset="0"/>
              </a:rPr>
              <a:t>Haluamme jäsenten hyödyntävän Lions Internationalin tarjoamia hyviä resursseja ja mahdollisuuksia.</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fi-FI" sz="1800">
                <a:effectLst/>
                <a:latin typeface="Calibri" panose="020F0502020204030204" pitchFamily="34" charset="0"/>
                <a:ea typeface="Calibri" panose="020F0502020204030204" pitchFamily="34" charset="0"/>
                <a:cs typeface="Times New Roman" panose="02020603050405020304" pitchFamily="18" charset="0"/>
              </a:rPr>
              <a:t>Haluamme myös löytää uusia tapoja saada enemmän ihmisiä mukaan palvelumme suorittamiseen.</a:t>
            </a:r>
          </a:p>
          <a:p>
            <a:endParaRPr lang="en-US" b="0" dirty="0"/>
          </a:p>
        </p:txBody>
      </p:sp>
      <p:sp>
        <p:nvSpPr>
          <p:cNvPr id="4" name="Slide Number Placeholder 3"/>
          <p:cNvSpPr>
            <a:spLocks noGrp="1"/>
          </p:cNvSpPr>
          <p:nvPr>
            <p:ph type="sldNum" sz="quarter" idx="5"/>
          </p:nvPr>
        </p:nvSpPr>
        <p:spPr/>
        <p:txBody>
          <a:bodyPr/>
          <a:lstStyle/>
          <a:p>
            <a:fld id="{2969122F-4C0D-4DB5-9DAD-9B5174DF74F1}" type="slidenum">
              <a:rPr lang="en-US" smtClean="0"/>
              <a:pPr/>
              <a:t>22</a:t>
            </a:fld>
            <a:endParaRPr lang="en-US"/>
          </a:p>
        </p:txBody>
      </p:sp>
      <p:sp>
        <p:nvSpPr>
          <p:cNvPr id="7" name="Slide Image Placeholder 6">
            <a:extLst>
              <a:ext uri="{FF2B5EF4-FFF2-40B4-BE49-F238E27FC236}">
                <a16:creationId xmlns:a16="http://schemas.microsoft.com/office/drawing/2014/main" id="{EF688773-0C5F-460B-86BA-E4C1236A4255}"/>
              </a:ext>
            </a:extLst>
          </p:cNvPr>
          <p:cNvSpPr>
            <a:spLocks noGrp="1" noRot="1" noChangeAspect="1"/>
          </p:cNvSpPr>
          <p:nvPr>
            <p:ph type="sldImg"/>
          </p:nvPr>
        </p:nvSpPr>
        <p:spPr/>
      </p:sp>
    </p:spTree>
    <p:extLst>
      <p:ext uri="{BB962C8B-B14F-4D97-AF65-F5344CB8AC3E}">
        <p14:creationId xmlns:p14="http://schemas.microsoft.com/office/powerpoint/2010/main" val="747082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a:effectLst/>
                <a:latin typeface="Calibri" panose="020F0502020204030204" pitchFamily="34" charset="0"/>
                <a:ea typeface="Calibri" panose="020F0502020204030204" pitchFamily="34" charset="0"/>
                <a:cs typeface="Times New Roman" panose="02020603050405020304" pitchFamily="18" charset="0"/>
              </a:rPr>
              <a:t>Voit tutustua strategiseen suunnitelmaan tai ladata tämän esityksen ja keskusteluaiheet.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a:effectLst/>
                <a:latin typeface="Calibri" panose="020F0502020204030204" pitchFamily="34" charset="0"/>
                <a:ea typeface="Calibri" panose="020F0502020204030204" pitchFamily="34" charset="0"/>
                <a:cs typeface="Times New Roman" panose="02020603050405020304" pitchFamily="18" charset="0"/>
              </a:rPr>
              <a:t>Voit myös lähettää kysymyksiä strategisen suunnitelman sähköpostiosoitteeseen. </a:t>
            </a:r>
          </a:p>
          <a:p>
            <a:pPr marL="0" marR="0" lvl="0" indent="0">
              <a:lnSpc>
                <a:spcPct val="107000"/>
              </a:lnSpc>
              <a:spcBef>
                <a:spcPts val="0"/>
              </a:spcBef>
              <a:spcAft>
                <a:spcPts val="800"/>
              </a:spcAft>
              <a:buFont typeface="Arial" panose="020B0604020202020204" pitchFamily="34" charset="0"/>
              <a:buNone/>
              <a:tabLst>
                <a:tab pos="457200" algn="l"/>
              </a:tabLst>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23</a:t>
            </a:fld>
            <a:endParaRPr lang="en-US"/>
          </a:p>
        </p:txBody>
      </p:sp>
    </p:spTree>
    <p:extLst>
      <p:ext uri="{BB962C8B-B14F-4D97-AF65-F5344CB8AC3E}">
        <p14:creationId xmlns:p14="http://schemas.microsoft.com/office/powerpoint/2010/main" val="1121010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57238"/>
            <a:ext cx="5997575" cy="3373437"/>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a:effectLst/>
                <a:latin typeface="Calibri" panose="020F0502020204030204" pitchFamily="34" charset="0"/>
                <a:ea typeface="Calibri" panose="020F0502020204030204" pitchFamily="34" charset="0"/>
                <a:cs typeface="Times New Roman" panose="02020603050405020304" pitchFamily="18" charset="0"/>
              </a:rPr>
              <a:t>Syy siihen, että keskitymme tulevaisuuteen on yksinkertainen - maailma tarvitsee meitä.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a:effectLst/>
                <a:latin typeface="Calibri" panose="020F0502020204030204" pitchFamily="34" charset="0"/>
                <a:ea typeface="Calibri" panose="020F0502020204030204" pitchFamily="34" charset="0"/>
                <a:cs typeface="Times New Roman" panose="02020603050405020304" pitchFamily="18" charset="0"/>
              </a:rPr>
              <a:t>Maailmanlaajuinen strategia ja tulevaisuuden suunnitelma ovat ainoa tapa varmistaa, että olemme aina valmiita palvelemaan yhteisöjämme ja maailmaa.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523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fi-FI" sz="1300"/>
              <a:t>Kiitos, että osallistuitte tänään, kun kerroimme lisätietoja Lions Internationalin strategisesta suunnitelmasta ja tulevaisuuden visiostamme.</a:t>
            </a:r>
          </a:p>
          <a:p>
            <a:pPr marL="181240" indent="-181240">
              <a:buFont typeface="Arial" panose="020B0604020202020204" pitchFamily="34" charset="0"/>
              <a:buChar char="•"/>
            </a:pPr>
            <a:endParaRPr lang="en-US" sz="1300" dirty="0"/>
          </a:p>
          <a:p>
            <a:pPr marL="181240" indent="-181240">
              <a:buFont typeface="Arial" panose="020B0604020202020204" pitchFamily="34" charset="0"/>
              <a:buChar char="•"/>
            </a:pPr>
            <a:r>
              <a:rPr lang="fi-FI" sz="1200" dirty="0"/>
              <a:t>Kiitos!</a:t>
            </a:r>
          </a:p>
          <a:p>
            <a:pPr marL="181240" indent="-181240">
              <a:buFont typeface="Arial" panose="020B0604020202020204" pitchFamily="34" charset="0"/>
              <a:buChar char="•"/>
            </a:pPr>
            <a:endParaRPr lang="en-US" sz="1300" dirty="0"/>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113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06438"/>
            <a:ext cx="5759450" cy="3240087"/>
          </a:xfrm>
        </p:spPr>
      </p:sp>
      <p:sp>
        <p:nvSpPr>
          <p:cNvPr id="3" name="Notes Placeholder 2"/>
          <p:cNvSpPr>
            <a:spLocks noGrp="1"/>
          </p:cNvSpPr>
          <p:nvPr>
            <p:ph type="body" idx="1"/>
          </p:nvPr>
        </p:nvSpPr>
        <p:spPr>
          <a:xfrm>
            <a:off x="731520" y="3965714"/>
            <a:ext cx="5852160" cy="5364149"/>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Vuonna 2015 käynnistimme LCI Forward -aloitteen. Tämä strateginen suunnitelma esiteltiin juuri ennen 100. vuosijuhlaamme vuonna 2017. Tavoitteena oli varmistaa, että olimme valmiina toisen vuosisadan palvelulle.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LCI Forward keskittyi neljään lionien avainalueeseen.</a:t>
            </a:r>
          </a:p>
          <a:p>
            <a:pPr marL="457200" marR="0">
              <a:lnSpc>
                <a:spcPct val="107000"/>
              </a:lnSpc>
              <a:spcBef>
                <a:spcPts val="0"/>
              </a:spcBef>
              <a:spcAft>
                <a:spcPts val="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 Jäsenyytemme vahvistaminen</a:t>
            </a:r>
          </a:p>
          <a:p>
            <a:pPr marL="457200" marR="0">
              <a:lnSpc>
                <a:spcPct val="107000"/>
              </a:lnSpc>
              <a:spcBef>
                <a:spcPts val="0"/>
              </a:spcBef>
              <a:spcAft>
                <a:spcPts val="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 Palvelun vaikutuksen kasvattaminen</a:t>
            </a:r>
          </a:p>
          <a:p>
            <a:pPr marL="457200" marR="0">
              <a:lnSpc>
                <a:spcPct val="107000"/>
              </a:lnSpc>
              <a:spcBef>
                <a:spcPts val="0"/>
              </a:spcBef>
              <a:spcAft>
                <a:spcPts val="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 Paikallisen ja maailmanlaajuisen näkyvyyden parantaminen</a:t>
            </a:r>
          </a:p>
          <a:p>
            <a:pPr marL="457200" marR="0">
              <a:lnSpc>
                <a:spcPct val="107000"/>
              </a:lnSpc>
              <a:spcBef>
                <a:spcPts val="0"/>
              </a:spcBef>
              <a:spcAft>
                <a:spcPts val="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 Pyrkimus erinomaisuuteen klubeissa, piireissä ja koko järjestössä</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LCI Forward -aloitteen tavoite oli palvella 200 miljoonaa ihmistä vuosittain. Ja teimme sen. Viime vuonna lionit palvelivat yli 480 miljoonaa ihmistä!</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Saavutimme enemmän kuin LCI Forward -tavoitteemme.  </a:t>
            </a:r>
          </a:p>
          <a:p>
            <a:pPr marL="285750" indent="-285750">
              <a:buFont typeface="Arial" panose="020B0604020202020204" pitchFamily="34" charset="0"/>
              <a:buChar char="•"/>
            </a:pPr>
            <a:endParaRPr lang="en-US" sz="1300" dirty="0"/>
          </a:p>
        </p:txBody>
      </p:sp>
    </p:spTree>
    <p:extLst>
      <p:ext uri="{BB962C8B-B14F-4D97-AF65-F5344CB8AC3E}">
        <p14:creationId xmlns:p14="http://schemas.microsoft.com/office/powerpoint/2010/main" val="1839041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4336553"/>
            <a:ext cx="5852160" cy="4042171"/>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LCI:n avulla kehitimme maailmanlaajuisia palvelukohteitamme.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Laajensimme markkinointiamme ja otimme käyttöön Ystävälliset teot ovat tärkeitä -mainoskampanjan.</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Käynnistimme Maailmanlaajuisen toimintaryhmän tukemaan johtajia, jäseniä ja palvelua.</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Aloitimme teemaklubit ja tarjosimme verkko-opiskelun mahdollisuuksia lioneille ja leoille.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Keskityimme parantamaan jäsenyyskokemusta ja esittelimme uusia digitaalisia työkaluja ja tuotteita.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Käynnistimme LCIF:n Kampanja 100 -keräyksen, ja yhdessä ylitimme 300 miljoonan dollarin tavoitteemme ja keräsimme yli (US) 324 miljoonaa dollaria - kiitos maailman kaikkien lionien.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Tämä uskomaton edistys on toiminut Lions Internationalin strategisen suunnitelman perustana. </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657600" y="8691086"/>
            <a:ext cx="3169920" cy="48172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
        <p:nvSpPr>
          <p:cNvPr id="5" name="Slide Image Placeholder 4"/>
          <p:cNvSpPr>
            <a:spLocks noGrp="1" noRot="1" noChangeAspect="1"/>
          </p:cNvSpPr>
          <p:nvPr>
            <p:ph type="sldImg"/>
          </p:nvPr>
        </p:nvSpPr>
        <p:spPr>
          <a:xfrm>
            <a:off x="777875" y="809625"/>
            <a:ext cx="5759450" cy="3240088"/>
          </a:xfrm>
        </p:spPr>
      </p:sp>
    </p:spTree>
    <p:extLst>
      <p:ext uri="{BB962C8B-B14F-4D97-AF65-F5344CB8AC3E}">
        <p14:creationId xmlns:p14="http://schemas.microsoft.com/office/powerpoint/2010/main" val="565010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Lions Internationalin strateginen suunnitelma pitää meidät keskittyneinä tulevaisuuteen, jotta voimme jatkaa kasvuamme ja menestymistä.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Siihen kuuluvat sekä Lions Clubs International ja Lions Clubs International Foundation - olemme kaikki yhtä. Tämä tarkoittaa jokaista lionia ja jokaista klubia.</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dirty="0">
                <a:effectLst/>
                <a:latin typeface="Calibri" panose="020F0502020204030204" pitchFamily="34" charset="0"/>
                <a:ea typeface="Calibri" panose="020F0502020204030204" pitchFamily="34" charset="0"/>
                <a:cs typeface="Times New Roman" panose="02020603050405020304" pitchFamily="18" charset="0"/>
              </a:rPr>
              <a:t>Olemme kaikki yhdessä suorittamassa globaalia palvelutyötä.</a:t>
            </a:r>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615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norm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a:effectLst/>
                <a:latin typeface="Calibri" panose="020F0502020204030204" pitchFamily="34" charset="0"/>
                <a:ea typeface="Calibri" panose="020F0502020204030204" pitchFamily="34" charset="0"/>
                <a:cs typeface="Times New Roman" panose="02020603050405020304" pitchFamily="18" charset="0"/>
              </a:rPr>
              <a:t>Visiomme on toimia maailmanlaajuisena johtajana yhteisö- ja humanitaarisessa palvelussa.</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a:effectLst/>
                <a:latin typeface="Calibri" panose="020F0502020204030204" pitchFamily="34" charset="0"/>
                <a:ea typeface="Calibri" panose="020F0502020204030204" pitchFamily="34" charset="0"/>
                <a:cs typeface="Times New Roman" panose="02020603050405020304" pitchFamily="18" charset="0"/>
              </a:rPr>
              <a:t>Se on kunnianhimoinen tavoite. Meillä on kuitenkin parhaat vapaaehtoiset koko maailmassa, ja meillä on suunnitelma sen saavuttamiseksi.</a:t>
            </a:r>
          </a:p>
          <a:p>
            <a:pPr marL="285750" indent="-285750">
              <a:buFont typeface="Arial" panose="020B0604020202020204" pitchFamily="34" charset="0"/>
              <a:buChar char="•"/>
            </a:pPr>
            <a:endParaRPr lang="en-US" sz="13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4253730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a:effectLst/>
                <a:latin typeface="Calibri" panose="020F0502020204030204" pitchFamily="34" charset="0"/>
                <a:ea typeface="Calibri" panose="020F0502020204030204" pitchFamily="34" charset="0"/>
                <a:cs typeface="Times New Roman" panose="02020603050405020304" pitchFamily="18" charset="0"/>
              </a:rPr>
              <a:t>Lions Internationalin strateginen suunnitelma toteutetaan vuosisuunnitelman mukaisesti.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a:effectLst/>
                <a:latin typeface="Calibri" panose="020F0502020204030204" pitchFamily="34" charset="0"/>
                <a:ea typeface="Calibri" panose="020F0502020204030204" pitchFamily="34" charset="0"/>
                <a:cs typeface="Times New Roman" panose="02020603050405020304" pitchFamily="18" charset="0"/>
              </a:rPr>
              <a:t>Ensimmäisen vuoden aikana keskityimme suunnitelman laatimiseen ja joidenkin keskeisten alustavien strategioiden edistämiseen.</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a:effectLst/>
                <a:latin typeface="Calibri" panose="020F0502020204030204" pitchFamily="34" charset="0"/>
                <a:ea typeface="Calibri" panose="020F0502020204030204" pitchFamily="34" charset="0"/>
                <a:cs typeface="Times New Roman" panose="02020603050405020304" pitchFamily="18" charset="0"/>
              </a:rPr>
              <a:t>Toinen vuosi on nyt alkanut ja jatkamme suunnitelman edistämistä ja toteuttamista.</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a:effectLst/>
                <a:latin typeface="Calibri" panose="020F0502020204030204" pitchFamily="34" charset="0"/>
                <a:ea typeface="Calibri" panose="020F0502020204030204" pitchFamily="34" charset="0"/>
                <a:cs typeface="Times New Roman" panose="02020603050405020304" pitchFamily="18" charset="0"/>
              </a:rPr>
              <a:t>Hetken kuluttua keskustelemme joistakin ensimmäisen vuoden saavutuksistamme ja siitä, mihin keskitymme tänä vuonna.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fi-FI" sz="1800">
                <a:effectLst/>
                <a:latin typeface="Calibri" panose="020F0502020204030204" pitchFamily="34" charset="0"/>
                <a:ea typeface="Calibri" panose="020F0502020204030204" pitchFamily="34" charset="0"/>
                <a:cs typeface="Times New Roman" panose="02020603050405020304" pitchFamily="18" charset="0"/>
              </a:rPr>
              <a:t>Mutta puhutaan ensin maailmanlaajuisesta strategiastamme ja lähestymistavastamme.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7</a:t>
            </a:fld>
            <a:endParaRPr lang="en-US"/>
          </a:p>
        </p:txBody>
      </p:sp>
    </p:spTree>
    <p:extLst>
      <p:ext uri="{BB962C8B-B14F-4D97-AF65-F5344CB8AC3E}">
        <p14:creationId xmlns:p14="http://schemas.microsoft.com/office/powerpoint/2010/main" val="1115504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457200"/>
            <a:ext cx="6397625" cy="3598863"/>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pPr>
            <a:r>
              <a:rPr lang="fi-FI" sz="1800" dirty="0">
                <a:effectLst/>
                <a:latin typeface="Calibri" panose="020F0502020204030204" pitchFamily="34" charset="0"/>
                <a:ea typeface="Calibri" panose="020F0502020204030204" pitchFamily="34" charset="0"/>
                <a:cs typeface="Times New Roman" panose="02020603050405020304" pitchFamily="18" charset="0"/>
              </a:rPr>
              <a:t>Olemme kehittäneet strategisen suunnitelman, jossa on kolme tavoitetta: </a:t>
            </a: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fi-FI" sz="1800" b="1" dirty="0">
                <a:effectLst/>
                <a:latin typeface="Calibri" panose="020F0502020204030204" pitchFamily="34" charset="0"/>
                <a:ea typeface="Calibri" panose="020F0502020204030204" pitchFamily="34" charset="0"/>
                <a:cs typeface="Times New Roman" panose="02020603050405020304" pitchFamily="18" charset="0"/>
              </a:rPr>
              <a:t>Vahvistaa järjestöä &amp; säätiötä</a:t>
            </a:r>
          </a:p>
          <a:p>
            <a:pPr marL="0" marR="0" indent="0">
              <a:lnSpc>
                <a:spcPct val="107000"/>
              </a:lnSpc>
              <a:spcBef>
                <a:spcPts val="0"/>
              </a:spcBef>
              <a:spcAft>
                <a:spcPts val="0"/>
              </a:spcAft>
              <a:buNone/>
            </a:pPr>
            <a:r>
              <a:rPr lang="fi-FI" sz="1800" dirty="0">
                <a:effectLst/>
                <a:latin typeface="Calibri" panose="020F0502020204030204" pitchFamily="34" charset="0"/>
                <a:ea typeface="Calibri" panose="020F0502020204030204" pitchFamily="34" charset="0"/>
                <a:cs typeface="Times New Roman" panose="02020603050405020304" pitchFamily="18" charset="0"/>
              </a:rPr>
              <a:t>Haluamme lisätä vaikutustamme ja tarjota entistä parempaa tukea jäsenille ja klubeille.</a:t>
            </a:r>
          </a:p>
          <a:p>
            <a:pPr marL="0" marR="0" indent="0">
              <a:lnSpc>
                <a:spcPct val="107000"/>
              </a:lnSpc>
              <a:spcBef>
                <a:spcPts val="0"/>
              </a:spcBef>
              <a:spcAft>
                <a:spcPts val="0"/>
              </a:spcAf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fi-FI" sz="1800" b="1" dirty="0">
                <a:effectLst/>
                <a:latin typeface="Calibri" panose="020F0502020204030204" pitchFamily="34" charset="0"/>
                <a:ea typeface="Calibri" panose="020F0502020204030204" pitchFamily="34" charset="0"/>
                <a:cs typeface="Times New Roman" panose="02020603050405020304" pitchFamily="18" charset="0"/>
              </a:rPr>
              <a:t>Rakentaa uusia kasvumalleja</a:t>
            </a:r>
          </a:p>
          <a:p>
            <a:pPr marL="0" marR="0" indent="0">
              <a:lnSpc>
                <a:spcPct val="107000"/>
              </a:lnSpc>
              <a:spcBef>
                <a:spcPts val="0"/>
              </a:spcBef>
              <a:spcAft>
                <a:spcPts val="0"/>
              </a:spcAft>
              <a:buNone/>
            </a:pPr>
            <a:r>
              <a:rPr lang="fi-FI" sz="1800" dirty="0">
                <a:effectLst/>
                <a:latin typeface="Calibri" panose="020F0502020204030204" pitchFamily="34" charset="0"/>
                <a:ea typeface="Calibri" panose="020F0502020204030204" pitchFamily="34" charset="0"/>
                <a:cs typeface="Times New Roman" panose="02020603050405020304" pitchFamily="18" charset="0"/>
              </a:rPr>
              <a:t>Klubimalli on aina ollut ja tulee aina olemaan organisaatiomme sydän. Voimme kuitenkin tarjota muita vaihtoehtoja kehittämällä mahdollisuuksia ihmisille, jotka ovat kiinnostuneita uusista tavoista palvella, ja kehittämällä uusia kumppanuuksia. </a:t>
            </a:r>
          </a:p>
          <a:p>
            <a:pPr marL="0" marR="0" indent="0">
              <a:lnSpc>
                <a:spcPct val="107000"/>
              </a:lnSpc>
              <a:spcBef>
                <a:spcPts val="0"/>
              </a:spcBef>
              <a:spcAft>
                <a:spcPts val="0"/>
              </a:spcAf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fi-FI" sz="1800" b="1" dirty="0">
                <a:effectLst/>
                <a:latin typeface="Calibri" panose="020F0502020204030204" pitchFamily="34" charset="0"/>
                <a:ea typeface="Calibri" panose="020F0502020204030204" pitchFamily="34" charset="0"/>
                <a:cs typeface="Times New Roman" panose="02020603050405020304" pitchFamily="18" charset="0"/>
              </a:rPr>
              <a:t>Yhdenmukaistaa tavoitteet, hallinto ja organisaation tuki</a:t>
            </a:r>
          </a:p>
          <a:p>
            <a:pPr marL="0" marR="0" indent="0">
              <a:lnSpc>
                <a:spcPct val="107000"/>
              </a:lnSpc>
              <a:spcBef>
                <a:spcPts val="0"/>
              </a:spcBef>
              <a:spcAft>
                <a:spcPts val="0"/>
              </a:spcAft>
              <a:buNone/>
            </a:pPr>
            <a:r>
              <a:rPr lang="fi-FI" sz="1800" dirty="0">
                <a:effectLst/>
                <a:latin typeface="Calibri" panose="020F0502020204030204" pitchFamily="34" charset="0"/>
                <a:ea typeface="Calibri" panose="020F0502020204030204" pitchFamily="34" charset="0"/>
                <a:cs typeface="Times New Roman" panose="02020603050405020304" pitchFamily="18" charset="0"/>
              </a:rPr>
              <a:t>Kun yhdenmukaistamme rakenteen ja prosessit, pystymme paremmin tukemaan tavoitteiden ja päämäärien saavuttamista.</a:t>
            </a:r>
          </a:p>
          <a:p>
            <a:endParaRPr lang="en-US" kern="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651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fi-FI" dirty="0"/>
              <a:t>Tarkat</a:t>
            </a:r>
            <a:r>
              <a:rPr lang="fi-FI" baseline="0" dirty="0"/>
              <a:t> aloitteet on luotu kunkin tavoitteen saavuttamiseksi. </a:t>
            </a:r>
          </a:p>
          <a:p>
            <a:pPr marL="285750" indent="-285750">
              <a:buFont typeface="Arial" panose="020B0604020202020204" pitchFamily="34" charset="0"/>
              <a:buChar char="•"/>
            </a:pPr>
            <a:endParaRPr lang="en-US" baseline="0" dirty="0"/>
          </a:p>
          <a:p>
            <a:pPr marL="285750" indent="-285750">
              <a:buFont typeface="Arial" panose="020B0604020202020204" pitchFamily="34" charset="0"/>
              <a:buChar char="•"/>
            </a:pPr>
            <a:r>
              <a:rPr lang="fi-FI" baseline="0" dirty="0"/>
              <a:t>Strategisen suunnitelman grafiikka auttaa meitä korostamaan, mitä keskitymme saavuttamaan. </a:t>
            </a:r>
          </a:p>
          <a:p>
            <a:endParaRPr lang="en-US" baseline="0" dirty="0"/>
          </a:p>
          <a:p>
            <a:pPr lvl="1"/>
            <a:r>
              <a:rPr lang="fi-FI" baseline="0" dirty="0"/>
              <a:t> - </a:t>
            </a:r>
            <a:r>
              <a:rPr lang="fi-FI" b="1" baseline="0" dirty="0"/>
              <a:t>Vahvistaa</a:t>
            </a:r>
          </a:p>
          <a:p>
            <a:pPr lvl="1"/>
            <a:endParaRPr lang="en-US" b="1" baseline="0" dirty="0"/>
          </a:p>
          <a:p>
            <a:pPr lvl="1"/>
            <a:r>
              <a:rPr lang="fi-FI" b="0" baseline="0" dirty="0"/>
              <a:t> -  </a:t>
            </a:r>
            <a:r>
              <a:rPr lang="fi-FI" b="1" baseline="0" dirty="0"/>
              <a:t>Rakentaa</a:t>
            </a:r>
          </a:p>
          <a:p>
            <a:pPr lvl="1"/>
            <a:endParaRPr lang="en-US" baseline="0" dirty="0"/>
          </a:p>
          <a:p>
            <a:pPr lvl="1"/>
            <a:r>
              <a:rPr lang="fi-FI" baseline="0" dirty="0"/>
              <a:t> - </a:t>
            </a:r>
            <a:r>
              <a:rPr lang="fi-FI" b="1" baseline="0" dirty="0"/>
              <a:t>Yhdenmukaistaa</a:t>
            </a:r>
          </a:p>
          <a:p>
            <a:pPr lvl="1"/>
            <a:endParaRPr lang="en-US" b="1" baseline="0" dirty="0"/>
          </a:p>
          <a:p>
            <a:pPr lvl="1"/>
            <a:r>
              <a:rPr lang="fi-FI" b="0" baseline="0" dirty="0"/>
              <a:t> - </a:t>
            </a:r>
            <a:r>
              <a:rPr lang="fi-FI" b="1" baseline="0" dirty="0"/>
              <a:t>vahvistaa, rakentaa, yhdenmukaistaa </a:t>
            </a:r>
            <a:r>
              <a:rPr lang="fi-FI" baseline="0" dirty="0"/>
              <a:t> </a:t>
            </a:r>
          </a:p>
          <a:p>
            <a:endParaRPr lang="en-US" baseline="0" dirty="0"/>
          </a:p>
          <a:p>
            <a:pPr marL="285750" indent="-285750">
              <a:buFont typeface="Arial" panose="020B0604020202020204" pitchFamily="34" charset="0"/>
              <a:buChar char="•"/>
            </a:pPr>
            <a:r>
              <a:rPr lang="fi-FI" baseline="0" dirty="0"/>
              <a:t>Katsotaanpa kutakin toiminta-aluetta, jotta nähdään, miksi ne ovat tärkeitä lioneille ja meidän palvelutehtävällemme. </a:t>
            </a:r>
          </a:p>
        </p:txBody>
      </p:sp>
      <p:sp>
        <p:nvSpPr>
          <p:cNvPr id="4" name="Slide Number Placeholder 3"/>
          <p:cNvSpPr>
            <a:spLocks noGrp="1"/>
          </p:cNvSpPr>
          <p:nvPr>
            <p:ph type="sldNum" sz="quarter" idx="10"/>
          </p:nvPr>
        </p:nvSpPr>
        <p:spPr/>
        <p:txBody>
          <a:bodyPr/>
          <a:lstStyle/>
          <a:p>
            <a:fld id="{2969122F-4C0D-4DB5-9DAD-9B5174DF74F1}" type="slidenum">
              <a:rPr lang="en-US" smtClean="0"/>
              <a:t>9</a:t>
            </a:fld>
            <a:endParaRPr lang="en-US"/>
          </a:p>
        </p:txBody>
      </p:sp>
    </p:spTree>
    <p:extLst>
      <p:ext uri="{BB962C8B-B14F-4D97-AF65-F5344CB8AC3E}">
        <p14:creationId xmlns:p14="http://schemas.microsoft.com/office/powerpoint/2010/main" val="3949762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0" y="1143000"/>
            <a:ext cx="12192000" cy="777081"/>
          </a:xfrm>
          <a:prstGeom prst="rect">
            <a:avLst/>
          </a:prstGeom>
        </p:spPr>
        <p:txBody>
          <a:bodyPr/>
          <a:lstStyle>
            <a:lvl1pPr>
              <a:lnSpc>
                <a:spcPct val="110000"/>
              </a:lnSpc>
              <a:spcBef>
                <a:spcPts val="1200"/>
              </a:spcBef>
              <a:spcAft>
                <a:spcPts val="1200"/>
              </a:spcAft>
              <a:defRPr lang="en-US" sz="44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6" name="Emblem - White" descr="lionlogo_whit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90800" y="2587641"/>
            <a:ext cx="2580992" cy="2517759"/>
          </a:xfrm>
          <a:prstGeom prst="rect">
            <a:avLst/>
          </a:prstGeom>
        </p:spPr>
      </p:pic>
      <p:sp>
        <p:nvSpPr>
          <p:cNvPr id="10" name="Text Placeholder 9"/>
          <p:cNvSpPr>
            <a:spLocks noGrp="1"/>
          </p:cNvSpPr>
          <p:nvPr>
            <p:ph type="body" sz="quarter" idx="10" hasCustomPrompt="1"/>
          </p:nvPr>
        </p:nvSpPr>
        <p:spPr>
          <a:xfrm>
            <a:off x="0" y="5362928"/>
            <a:ext cx="12192000" cy="685800"/>
          </a:xfrm>
          <a:prstGeom prst="rect">
            <a:avLst/>
          </a:prstGeom>
        </p:spPr>
        <p:txBody>
          <a:bodyPr/>
          <a:lstStyle>
            <a:lvl1pPr marL="0" indent="0" algn="ctr">
              <a:spcBef>
                <a:spcPts val="1200"/>
              </a:spcBef>
              <a:spcAft>
                <a:spcPts val="1200"/>
              </a:spcAft>
              <a:buNone/>
              <a:defRPr sz="4400">
                <a:solidFill>
                  <a:schemeClr val="accent2"/>
                </a:solidFill>
                <a:latin typeface="Helvetica" panose="020B0604020202020204" pitchFamily="34" charset="0"/>
                <a:cs typeface="Helvetica" panose="020B0604020202020204" pitchFamily="34" charset="0"/>
              </a:defRPr>
            </a:lvl1pPr>
          </a:lstStyle>
          <a:p>
            <a:pPr lvl="0"/>
            <a:r>
              <a:rPr lang="en-US" dirty="0"/>
              <a:t>Subtitle</a:t>
            </a:r>
          </a:p>
        </p:txBody>
      </p:sp>
      <p:pic>
        <p:nvPicPr>
          <p:cNvPr id="7" name="Picture 6">
            <a:extLst>
              <a:ext uri="{FF2B5EF4-FFF2-40B4-BE49-F238E27FC236}">
                <a16:creationId xmlns:a16="http://schemas.microsoft.com/office/drawing/2014/main" id="{452A85CD-EF90-E24C-ACB9-CEC7C2079ACC}"/>
              </a:ext>
            </a:extLst>
          </p:cNvPr>
          <p:cNvPicPr>
            <a:picLocks noChangeAspect="1"/>
          </p:cNvPicPr>
          <p:nvPr userDrawn="1"/>
        </p:nvPicPr>
        <p:blipFill rotWithShape="1">
          <a:blip r:embed="rId3"/>
          <a:srcRect l="7192" t="4927" r="6507" b="15964"/>
          <a:stretch/>
        </p:blipFill>
        <p:spPr>
          <a:xfrm>
            <a:off x="7086601" y="2643416"/>
            <a:ext cx="2576946" cy="2362200"/>
          </a:xfrm>
          <a:prstGeom prst="rect">
            <a:avLst/>
          </a:prstGeom>
        </p:spPr>
      </p:pic>
    </p:spTree>
    <p:extLst>
      <p:ext uri="{BB962C8B-B14F-4D97-AF65-F5344CB8AC3E}">
        <p14:creationId xmlns:p14="http://schemas.microsoft.com/office/powerpoint/2010/main" val="307460527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1732280" y="2209800"/>
            <a:ext cx="8662604" cy="2247692"/>
          </a:xfrm>
          <a:prstGeom prst="rect">
            <a:avLst/>
          </a:prstGeom>
        </p:spPr>
        <p:txBody>
          <a:bodyPr anchor="ctr"/>
          <a:lstStyle>
            <a:lvl1pPr>
              <a:lnSpc>
                <a:spcPct val="150000"/>
              </a:lnSpc>
              <a:defRPr sz="3200">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5" name="Quote">
            <a:extLst>
              <a:ext uri="{FF2B5EF4-FFF2-40B4-BE49-F238E27FC236}">
                <a16:creationId xmlns:a16="http://schemas.microsoft.com/office/drawing/2014/main" id="{F103AB68-8EEE-284C-923A-25A076478FD8}"/>
              </a:ext>
            </a:extLst>
          </p:cNvPr>
          <p:cNvSpPr/>
          <p:nvPr userDrawn="1"/>
        </p:nvSpPr>
        <p:spPr>
          <a:xfrm>
            <a:off x="522278" y="121920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6" name="Quote">
            <a:extLst>
              <a:ext uri="{FF2B5EF4-FFF2-40B4-BE49-F238E27FC236}">
                <a16:creationId xmlns:a16="http://schemas.microsoft.com/office/drawing/2014/main" id="{5D2E1FD0-C95D-774F-9F8D-261706A96592}"/>
              </a:ext>
            </a:extLst>
          </p:cNvPr>
          <p:cNvSpPr/>
          <p:nvPr userDrawn="1"/>
        </p:nvSpPr>
        <p:spPr>
          <a:xfrm>
            <a:off x="10144881" y="3566695"/>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Tree>
    <p:extLst>
      <p:ext uri="{BB962C8B-B14F-4D97-AF65-F5344CB8AC3E}">
        <p14:creationId xmlns:p14="http://schemas.microsoft.com/office/powerpoint/2010/main" val="149455151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990599"/>
            <a:ext cx="10515600" cy="609601"/>
          </a:xfrm>
          <a:prstGeom prst="rect">
            <a:avLst/>
          </a:prstGeom>
        </p:spPr>
        <p:txBody>
          <a:bodyPr anchor="ctr"/>
          <a:lstStyle>
            <a:lvl1pPr>
              <a:defRPr sz="4400">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676400"/>
            <a:ext cx="6362701" cy="762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2133600"/>
            <a:ext cx="10668000" cy="3962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
              <a:defRPr sz="3200">
                <a:solidFill>
                  <a:schemeClr val="bg1">
                    <a:lumMod val="95000"/>
                  </a:schemeClr>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bg1">
                    <a:lumMod val="95000"/>
                  </a:schemeClr>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38936156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tement">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1524000"/>
            <a:ext cx="12192000" cy="3810000"/>
          </a:xfrm>
          <a:prstGeom prst="rect">
            <a:avLst/>
          </a:prstGeom>
        </p:spPr>
        <p:txBody>
          <a:bodyPr anchor="ctr"/>
          <a:lstStyle>
            <a:lvl1pPr marL="0" indent="0" algn="ctr">
              <a:buNone/>
              <a:defRPr sz="4000">
                <a:solidFill>
                  <a:schemeClr val="bg2"/>
                </a:solidFill>
                <a:latin typeface="+mn-lt"/>
              </a:defRPr>
            </a:lvl1pPr>
          </a:lstStyle>
          <a:p>
            <a:pPr lvl="0"/>
            <a:r>
              <a:rPr lang="en-US" sz="4000" dirty="0">
                <a:latin typeface="+mn-lt"/>
              </a:rPr>
              <a:t>Text</a:t>
            </a:r>
            <a:endParaRPr lang="en-US" dirty="0"/>
          </a:p>
        </p:txBody>
      </p:sp>
      <p:pic>
        <p:nvPicPr>
          <p:cNvPr id="2" name="Picture 1">
            <a:extLst>
              <a:ext uri="{FF2B5EF4-FFF2-40B4-BE49-F238E27FC236}">
                <a16:creationId xmlns:a16="http://schemas.microsoft.com/office/drawing/2014/main" id="{57DD19E1-1279-7044-8EE0-DE47659FECB4}"/>
              </a:ext>
            </a:extLst>
          </p:cNvPr>
          <p:cNvPicPr>
            <a:picLocks noChangeAspect="1"/>
          </p:cNvPicPr>
          <p:nvPr userDrawn="1"/>
        </p:nvPicPr>
        <p:blipFill>
          <a:blip r:embed="rId2" cstate="screen">
            <a:alphaModFix amt="8000"/>
            <a:extLst>
              <a:ext uri="{28A0092B-C50C-407E-A947-70E740481C1C}">
                <a14:useLocalDpi xmlns:a14="http://schemas.microsoft.com/office/drawing/2010/main"/>
              </a:ext>
            </a:extLst>
          </a:blip>
          <a:stretch>
            <a:fillRect/>
          </a:stretch>
        </p:blipFill>
        <p:spPr>
          <a:xfrm>
            <a:off x="2810170" y="352045"/>
            <a:ext cx="6705599" cy="6353555"/>
          </a:xfrm>
          <a:prstGeom prst="rect">
            <a:avLst/>
          </a:prstGeom>
          <a:noFill/>
        </p:spPr>
      </p:pic>
    </p:spTree>
    <p:extLst>
      <p:ext uri="{BB962C8B-B14F-4D97-AF65-F5344CB8AC3E}">
        <p14:creationId xmlns:p14="http://schemas.microsoft.com/office/powerpoint/2010/main" val="288104395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0967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8" name="Picture 7">
            <a:extLst>
              <a:ext uri="{FF2B5EF4-FFF2-40B4-BE49-F238E27FC236}">
                <a16:creationId xmlns:a16="http://schemas.microsoft.com/office/drawing/2014/main" id="{79B528F7-FFCE-164D-B6B9-E5AA98D57386}"/>
              </a:ext>
            </a:extLst>
          </p:cNvPr>
          <p:cNvPicPr>
            <a:picLocks noChangeAspect="1"/>
          </p:cNvPicPr>
          <p:nvPr userDrawn="1"/>
        </p:nvPicPr>
        <p:blipFill>
          <a:blip r:embed="rId2"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92DA6FD9-0326-BB4A-94DB-C31C0BCB43AB}"/>
              </a:ext>
            </a:extLst>
          </p:cNvPr>
          <p:cNvPicPr>
            <a:picLocks noChangeAspect="1"/>
          </p:cNvPicPr>
          <p:nvPr userDrawn="1"/>
        </p:nvPicPr>
        <p:blipFill>
          <a:blip r:embed="rId3"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tx1"/>
                </a:solidFill>
                <a:latin typeface="Helvetica" panose="020B0604020202020204" pitchFamily="34" charset="0"/>
                <a:cs typeface="Helvetica" panose="020B0604020202020204" pitchFamily="34" charset="0"/>
              </a:defRPr>
            </a:lvl1pPr>
          </a:lstStyle>
          <a:p>
            <a:pPr lvl="0"/>
            <a:r>
              <a:rPr lang="en-US" dirty="0"/>
              <a:t>Subtitle</a:t>
            </a:r>
          </a:p>
        </p:txBody>
      </p:sp>
      <p:pic>
        <p:nvPicPr>
          <p:cNvPr id="3" name="Picture 2"/>
          <p:cNvPicPr>
            <a:picLocks noChangeAspect="1"/>
          </p:cNvPicPr>
          <p:nvPr userDrawn="1"/>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113836" y="694866"/>
            <a:ext cx="3964328" cy="3750683"/>
          </a:xfrm>
          <a:prstGeom prst="rect">
            <a:avLst/>
          </a:prstGeom>
        </p:spPr>
      </p:pic>
    </p:spTree>
    <p:extLst>
      <p:ext uri="{BB962C8B-B14F-4D97-AF65-F5344CB8AC3E}">
        <p14:creationId xmlns:p14="http://schemas.microsoft.com/office/powerpoint/2010/main" val="29814966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tx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Optional 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86103" y="202119"/>
            <a:ext cx="741107" cy="70219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32235" y="777240"/>
            <a:ext cx="5716765" cy="5476318"/>
          </a:xfrm>
          <a:prstGeom prst="rect">
            <a:avLst/>
          </a:prstGeom>
        </p:spPr>
      </p:pic>
    </p:spTree>
    <p:extLst>
      <p:ext uri="{BB962C8B-B14F-4D97-AF65-F5344CB8AC3E}">
        <p14:creationId xmlns:p14="http://schemas.microsoft.com/office/powerpoint/2010/main" val="299447640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954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609600"/>
          </a:xfrm>
          <a:prstGeom prst="rect">
            <a:avLst/>
          </a:prstGeom>
        </p:spPr>
        <p:txBody>
          <a:bodyPr>
            <a:no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35224783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duotone>
              <a:prstClr val="black"/>
              <a:schemeClr val="accent6">
                <a:tint val="45000"/>
                <a:satMod val="400000"/>
              </a:schemeClr>
            </a:duotone>
            <a:extLst>
              <a:ext uri="{28A0092B-C50C-407E-A947-70E740481C1C}">
                <a14:useLocalDpi xmlns:a14="http://schemas.microsoft.com/office/drawing/2010/main"/>
              </a:ext>
            </a:extLst>
          </a:blip>
          <a:srcRect r="-1231"/>
          <a:stretch/>
        </p:blipFill>
        <p:spPr>
          <a:xfrm>
            <a:off x="7391400" y="20193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371600"/>
            <a:ext cx="10667999"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283912603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0" name="Freeform 9">
            <a:extLst>
              <a:ext uri="{FF2B5EF4-FFF2-40B4-BE49-F238E27FC236}">
                <a16:creationId xmlns:a16="http://schemas.microsoft.com/office/drawing/2014/main" id="{E39E4B24-8DD0-8746-989F-ADE4C1B100E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1564568"/>
            <a:ext cx="185822" cy="40670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accent2"/>
              </a:solidFill>
              <a:latin typeface="Arial" charset="0"/>
              <a:ea typeface="Arial" charset="0"/>
              <a:cs typeface="Arial" charset="0"/>
            </a:endParaRPr>
          </a:p>
        </p:txBody>
      </p:sp>
      <p:sp>
        <p:nvSpPr>
          <p:cNvPr id="6" name="Text Placeholder 5"/>
          <p:cNvSpPr>
            <a:spLocks noGrp="1"/>
          </p:cNvSpPr>
          <p:nvPr>
            <p:ph type="body" sz="quarter" idx="10" hasCustomPrompt="1"/>
          </p:nvPr>
        </p:nvSpPr>
        <p:spPr>
          <a:xfrm>
            <a:off x="6629400" y="1752600"/>
            <a:ext cx="4953000" cy="4114800"/>
          </a:xfrm>
          <a:prstGeom prst="rect">
            <a:avLst/>
          </a:prstGeom>
        </p:spPr>
        <p:txBody>
          <a:bodyPr anchor="ctr"/>
          <a:lstStyle>
            <a:lvl1pPr marL="514350" indent="-514350">
              <a:lnSpc>
                <a:spcPct val="110000"/>
              </a:lnSpc>
              <a:spcBef>
                <a:spcPts val="600"/>
              </a:spcBef>
              <a:spcAft>
                <a:spcPts val="600"/>
              </a:spcAft>
              <a:buClr>
                <a:schemeClr val="accent2"/>
              </a:buClr>
              <a:buFont typeface="Wingdings 3" panose="05040102010807070707" pitchFamily="18" charset="2"/>
              <a:buChar char=""/>
              <a:defRPr sz="2800">
                <a:solidFill>
                  <a:schemeClr val="tx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grpSp>
        <p:nvGrpSpPr>
          <p:cNvPr id="11" name="Group 10">
            <a:extLst>
              <a:ext uri="{FF2B5EF4-FFF2-40B4-BE49-F238E27FC236}">
                <a16:creationId xmlns:a16="http://schemas.microsoft.com/office/drawing/2014/main" id="{04565E04-6750-604C-B216-14F6DB223BE5}"/>
              </a:ext>
            </a:extLst>
          </p:cNvPr>
          <p:cNvGrpSpPr/>
          <p:nvPr userDrawn="1"/>
        </p:nvGrpSpPr>
        <p:grpSpPr>
          <a:xfrm>
            <a:off x="4955038" y="0"/>
            <a:ext cx="1677492" cy="6858000"/>
            <a:chOff x="3697870" y="0"/>
            <a:chExt cx="1677492" cy="6858000"/>
          </a:xfrm>
        </p:grpSpPr>
        <p:sp>
          <p:nvSpPr>
            <p:cNvPr id="12" name="Freeform 11">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3" name="Freeform 12">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 name="Title 1"/>
          <p:cNvSpPr>
            <a:spLocks noGrp="1"/>
          </p:cNvSpPr>
          <p:nvPr>
            <p:ph type="title" hasCustomPrompt="1"/>
          </p:nvPr>
        </p:nvSpPr>
        <p:spPr>
          <a:xfrm>
            <a:off x="490434" y="2072051"/>
            <a:ext cx="4419600" cy="1356950"/>
          </a:xfrm>
          <a:prstGeom prst="rect">
            <a:avLst/>
          </a:prstGeom>
        </p:spPr>
        <p:txBody>
          <a:bodyPr anchor="ctr"/>
          <a:lstStyle>
            <a:lvl1pPr>
              <a:lnSpc>
                <a:spcPct val="110000"/>
              </a:lnSpc>
              <a:defRPr sz="4000" b="1">
                <a:solidFill>
                  <a:schemeClr val="bg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291297558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fill">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57" y="5410200"/>
            <a:ext cx="12192000" cy="1447800"/>
          </a:xfrm>
          <a:prstGeom prst="rect">
            <a:avLst/>
          </a:prstGeom>
          <a:solidFill>
            <a:schemeClr val="accent1"/>
          </a:solidFill>
        </p:spPr>
        <p:txBody>
          <a:bodyPr anchor="ctr"/>
          <a:lstStyle>
            <a:lvl1pPr marL="0" indent="0" algn="ctr">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1pPr>
            <a:lvl2pPr marL="519099" indent="0">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2pPr>
            <a:lvl3pPr marL="914377" indent="0">
              <a:buNone/>
              <a:defRPr>
                <a:solidFill>
                  <a:schemeClr val="bg1"/>
                </a:solidFill>
              </a:defRPr>
            </a:lvl3pPr>
            <a:lvl4pPr marL="1371565" indent="0">
              <a:buNone/>
              <a:defRPr>
                <a:solidFill>
                  <a:schemeClr val="bg1"/>
                </a:solidFill>
              </a:defRPr>
            </a:lvl4pPr>
            <a:lvl5pPr marL="1828755" indent="0">
              <a:buNone/>
              <a:defRPr>
                <a:solidFill>
                  <a:schemeClr val="bg1"/>
                </a:solidFill>
              </a:defRPr>
            </a:lvl5pPr>
          </a:lstStyle>
          <a:p>
            <a:pPr lvl="0"/>
            <a:r>
              <a:rPr lang="en-US" dirty="0"/>
              <a:t>Title</a:t>
            </a:r>
          </a:p>
        </p:txBody>
      </p:sp>
    </p:spTree>
    <p:extLst>
      <p:ext uri="{BB962C8B-B14F-4D97-AF65-F5344CB8AC3E}">
        <p14:creationId xmlns:p14="http://schemas.microsoft.com/office/powerpoint/2010/main" val="80221841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bg2"/>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bg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21843" y="430719"/>
            <a:ext cx="993014" cy="940881"/>
          </a:xfrm>
          <a:prstGeom prst="rect">
            <a:avLst/>
          </a:prstGeom>
        </p:spPr>
      </p:pic>
    </p:spTree>
    <p:extLst>
      <p:ext uri="{BB962C8B-B14F-4D97-AF65-F5344CB8AC3E}">
        <p14:creationId xmlns:p14="http://schemas.microsoft.com/office/powerpoint/2010/main" val="371158152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8" name="Slice - Solid">
            <a:extLst>
              <a:ext uri="{FF2B5EF4-FFF2-40B4-BE49-F238E27FC236}">
                <a16:creationId xmlns:a16="http://schemas.microsoft.com/office/drawing/2014/main" id="{9CD3D0ED-E4E2-A049-B7B9-763B0D61FF42}"/>
              </a:ext>
            </a:extLst>
          </p:cNvPr>
          <p:cNvSpPr/>
          <p:nvPr userDrawn="1"/>
        </p:nvSpPr>
        <p:spPr>
          <a:xfrm>
            <a:off x="1086011" y="-2594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bg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
              <a:defRPr sz="2400">
                <a:solidFill>
                  <a:schemeClr val="bg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pic>
        <p:nvPicPr>
          <p:cNvPr id="10" name="Picture 9"/>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214525" y="5944675"/>
            <a:ext cx="703244" cy="665345"/>
          </a:xfrm>
          <a:prstGeom prst="rect">
            <a:avLst/>
          </a:prstGeom>
        </p:spPr>
      </p:pic>
    </p:spTree>
    <p:extLst>
      <p:ext uri="{BB962C8B-B14F-4D97-AF65-F5344CB8AC3E}">
        <p14:creationId xmlns:p14="http://schemas.microsoft.com/office/powerpoint/2010/main" val="18577856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210718333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lobal">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B6FE224F-8160-EB45-B1E9-2A2EF8E4949B}"/>
              </a:ext>
            </a:extLst>
          </p:cNvPr>
          <p:cNvPicPr>
            <a:picLocks noChangeAspect="1"/>
          </p:cNvPicPr>
          <p:nvPr userDrawn="1"/>
        </p:nvPicPr>
        <p:blipFill rotWithShape="1">
          <a:blip r:embed="rId2" cstate="screen">
            <a:alphaModFix amt="40000"/>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0320" y="0"/>
            <a:ext cx="12192000" cy="6858000"/>
          </a:xfrm>
          <a:prstGeom prst="rect">
            <a:avLst/>
          </a:prstGeom>
        </p:spPr>
      </p:pic>
      <p:sp>
        <p:nvSpPr>
          <p:cNvPr id="2" name="Title 1"/>
          <p:cNvSpPr>
            <a:spLocks noGrp="1"/>
          </p:cNvSpPr>
          <p:nvPr>
            <p:ph type="title"/>
          </p:nvPr>
        </p:nvSpPr>
        <p:spPr>
          <a:xfrm>
            <a:off x="817880" y="533400"/>
            <a:ext cx="10515600" cy="701675"/>
          </a:xfrm>
          <a:prstGeom prst="rect">
            <a:avLst/>
          </a:prstGeom>
        </p:spPr>
        <p:txBody>
          <a:bodyPr/>
          <a:lstStyle>
            <a:lvl1pPr>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8" name="Content Placeholder 7"/>
          <p:cNvSpPr>
            <a:spLocks noGrp="1"/>
          </p:cNvSpPr>
          <p:nvPr>
            <p:ph sz="quarter" idx="10"/>
          </p:nvPr>
        </p:nvSpPr>
        <p:spPr>
          <a:xfrm>
            <a:off x="817563" y="1524000"/>
            <a:ext cx="10515600" cy="4724400"/>
          </a:xfrm>
          <a:prstGeom prst="rect">
            <a:avLst/>
          </a:prstGeom>
        </p:spPr>
        <p:txBody>
          <a:bodyPr/>
          <a:lstStyle>
            <a:lvl1pPr marL="0" indent="0">
              <a:lnSpc>
                <a:spcPct val="110000"/>
              </a:lnSpc>
              <a:spcBef>
                <a:spcPts val="600"/>
              </a:spcBef>
              <a:spcAft>
                <a:spcPts val="600"/>
              </a:spcAft>
              <a:buNone/>
              <a:defRPr sz="3600">
                <a:solidFill>
                  <a:schemeClr val="tx1"/>
                </a:solidFill>
                <a:latin typeface="Helvetica" panose="020B0604020202020204" pitchFamily="34" charset="0"/>
                <a:cs typeface="Helvetica" panose="020B0604020202020204" pitchFamily="34" charset="0"/>
              </a:defRPr>
            </a:lvl1pPr>
            <a:lvl2pPr marL="1076325" indent="-557213">
              <a:lnSpc>
                <a:spcPct val="110000"/>
              </a:lnSpc>
              <a:spcBef>
                <a:spcPts val="600"/>
              </a:spcBef>
              <a:spcAft>
                <a:spcPts val="600"/>
              </a:spcAft>
              <a:buClr>
                <a:schemeClr val="accent2"/>
              </a:buClr>
              <a:buFont typeface="Wingdings 3" panose="05040102010807070707" pitchFamily="18" charset="2"/>
              <a:buChar char=""/>
              <a:defRPr sz="32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0480863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1066801" y="1499358"/>
            <a:ext cx="4495800" cy="538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1" y="685800"/>
            <a:ext cx="5334000" cy="685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6" name="Content Placeholder 5"/>
          <p:cNvSpPr>
            <a:spLocks noGrp="1"/>
          </p:cNvSpPr>
          <p:nvPr>
            <p:ph sz="quarter" idx="10" hasCustomPrompt="1"/>
          </p:nvPr>
        </p:nvSpPr>
        <p:spPr>
          <a:xfrm>
            <a:off x="6629400" y="685800"/>
            <a:ext cx="4800600" cy="5410200"/>
          </a:xfrm>
          <a:prstGeom prst="rect">
            <a:avLst/>
          </a:prstGeom>
          <a:solidFill>
            <a:schemeClr val="bg1"/>
          </a:solidFill>
        </p:spPr>
        <p:txBody>
          <a:bodyPr/>
          <a:lstStyle>
            <a:lvl1pPr marL="0" indent="0">
              <a:buFont typeface="Arial" panose="020B0604020202020204" pitchFamily="34" charset="0"/>
              <a:buNone/>
              <a:defRPr sz="2800" baseline="0">
                <a:solidFill>
                  <a:schemeClr val="tx1"/>
                </a:solidFill>
                <a:latin typeface="Helvetica" panose="020B0604020202020204" pitchFamily="34" charset="0"/>
                <a:cs typeface="Helvetica" panose="020B0604020202020204" pitchFamily="34" charset="0"/>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Click to enter text</a:t>
            </a:r>
          </a:p>
        </p:txBody>
      </p:sp>
      <p:sp>
        <p:nvSpPr>
          <p:cNvPr id="8" name="Content Placeholder 7"/>
          <p:cNvSpPr>
            <a:spLocks noGrp="1"/>
          </p:cNvSpPr>
          <p:nvPr>
            <p:ph sz="quarter" idx="11" hasCustomPrompt="1"/>
          </p:nvPr>
        </p:nvSpPr>
        <p:spPr>
          <a:xfrm>
            <a:off x="723901" y="2057400"/>
            <a:ext cx="5295900" cy="4038599"/>
          </a:xfrm>
          <a:prstGeom prst="rect">
            <a:avLst/>
          </a:prstGeom>
        </p:spPr>
        <p:txBody>
          <a:bodyPr/>
          <a:lstStyle>
            <a:lvl1pPr marL="0" indent="0">
              <a:buNone/>
              <a:defRPr sz="3200">
                <a:solidFill>
                  <a:schemeClr val="tx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386346607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tx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572219"/>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2800">
                <a:solidFill>
                  <a:schemeClr val="tx1"/>
                </a:solidFill>
                <a:latin typeface="Helvetica" panose="020B0604020202020204" pitchFamily="34" charset="0"/>
                <a:cs typeface="Helvetica" panose="020B0604020202020204" pitchFamily="34" charset="0"/>
              </a:defRPr>
            </a:lvl1pPr>
            <a:lvl2pPr marL="914400" indent="-447675">
              <a:lnSpc>
                <a:spcPct val="110000"/>
              </a:lnSpc>
              <a:spcBef>
                <a:spcPts val="600"/>
              </a:spcBef>
              <a:spcAft>
                <a:spcPts val="600"/>
              </a:spcAft>
              <a:buClr>
                <a:schemeClr val="accent2"/>
              </a:buClr>
              <a:buFont typeface="Wingdings 3" panose="05040102010807070707" pitchFamily="18" charset="2"/>
              <a:buChar char=""/>
              <a:defRPr sz="2400">
                <a:solidFill>
                  <a:schemeClr val="tx1"/>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0"/>
            <a:r>
              <a:rPr lang="en-US" dirty="0"/>
              <a:t>Text</a:t>
            </a:r>
          </a:p>
          <a:p>
            <a:pPr lvl="1"/>
            <a:r>
              <a:rPr lang="en-US" dirty="0"/>
              <a:t>Bullet</a:t>
            </a:r>
          </a:p>
        </p:txBody>
      </p:sp>
    </p:spTree>
    <p:extLst>
      <p:ext uri="{BB962C8B-B14F-4D97-AF65-F5344CB8AC3E}">
        <p14:creationId xmlns:p14="http://schemas.microsoft.com/office/powerpoint/2010/main" val="220671029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4800">
                <a:solidFill>
                  <a:schemeClr val="tx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752600"/>
            <a:ext cx="10668000" cy="4343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u"/>
              <a:defRPr sz="3200">
                <a:solidFill>
                  <a:schemeClr val="tx1"/>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38561992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oup Photo">
    <p:bg>
      <p:bgPr>
        <a:solidFill>
          <a:schemeClr val="bg2"/>
        </a:solidFill>
        <a:effectLst/>
      </p:bgPr>
    </p:bg>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2EE2BF5C-B4A4-1B40-B3D6-5807C1E6D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901"/>
          <a:stretch/>
        </p:blipFill>
        <p:spPr>
          <a:xfrm>
            <a:off x="0" y="1639111"/>
            <a:ext cx="12192001" cy="5218889"/>
          </a:xfrm>
          <a:prstGeom prst="rect">
            <a:avLst/>
          </a:prstGeom>
        </p:spPr>
      </p:pic>
      <p:sp>
        <p:nvSpPr>
          <p:cNvPr id="2" name="Title 1"/>
          <p:cNvSpPr>
            <a:spLocks noGrp="1"/>
          </p:cNvSpPr>
          <p:nvPr>
            <p:ph type="title" hasCustomPrompt="1"/>
          </p:nvPr>
        </p:nvSpPr>
        <p:spPr>
          <a:xfrm>
            <a:off x="1" y="-1"/>
            <a:ext cx="12191999" cy="1736388"/>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47257826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44147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964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ASTER SLIDE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238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96478"/>
            <a:ext cx="10667998" cy="533400"/>
          </a:xfrm>
          <a:prstGeom prst="rect">
            <a:avLst/>
          </a:prstGeom>
        </p:spPr>
        <p:txBody>
          <a:bodyPr>
            <a:normAutofit/>
          </a:bodyPr>
          <a:lstStyle>
            <a:lvl1pPr algn="l">
              <a:defRPr sz="3600" b="1" i="0" baseline="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bg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214158083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8" name="Picture 7">
            <a:extLst>
              <a:ext uri="{FF2B5EF4-FFF2-40B4-BE49-F238E27FC236}">
                <a16:creationId xmlns:a16="http://schemas.microsoft.com/office/drawing/2014/main" id="{79B528F7-FFCE-164D-B6B9-E5AA98D57386}"/>
              </a:ext>
            </a:extLst>
          </p:cNvPr>
          <p:cNvPicPr>
            <a:picLocks noChangeAspect="1"/>
          </p:cNvPicPr>
          <p:nvPr userDrawn="1"/>
        </p:nvPicPr>
        <p:blipFill>
          <a:blip r:embed="rId2"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92DA6FD9-0326-BB4A-94DB-C31C0BCB43AB}"/>
              </a:ext>
            </a:extLst>
          </p:cNvPr>
          <p:cNvPicPr>
            <a:picLocks noChangeAspect="1"/>
          </p:cNvPicPr>
          <p:nvPr userDrawn="1"/>
        </p:nvPicPr>
        <p:blipFill>
          <a:blip r:embed="rId3"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tx1"/>
                </a:solidFill>
                <a:latin typeface="Helvetica" panose="020B0604020202020204" pitchFamily="34" charset="0"/>
                <a:cs typeface="Helvetica" panose="020B0604020202020204" pitchFamily="34" charset="0"/>
              </a:defRPr>
            </a:lvl1pPr>
          </a:lstStyle>
          <a:p>
            <a:pPr lvl="0"/>
            <a:r>
              <a:rPr lang="en-US" dirty="0"/>
              <a:t>Subtitle</a:t>
            </a:r>
          </a:p>
        </p:txBody>
      </p:sp>
      <p:pic>
        <p:nvPicPr>
          <p:cNvPr id="3" name="Picture 2"/>
          <p:cNvPicPr>
            <a:picLocks noChangeAspect="1"/>
          </p:cNvPicPr>
          <p:nvPr userDrawn="1"/>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113836" y="694866"/>
            <a:ext cx="3964328" cy="3750683"/>
          </a:xfrm>
          <a:prstGeom prst="rect">
            <a:avLst/>
          </a:prstGeom>
        </p:spPr>
      </p:pic>
    </p:spTree>
    <p:extLst>
      <p:ext uri="{BB962C8B-B14F-4D97-AF65-F5344CB8AC3E}">
        <p14:creationId xmlns:p14="http://schemas.microsoft.com/office/powerpoint/2010/main" val="328320231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tx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Optional 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86103" y="202119"/>
            <a:ext cx="741107" cy="70219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66360" y="777240"/>
            <a:ext cx="5716765" cy="5476318"/>
          </a:xfrm>
          <a:prstGeom prst="rect">
            <a:avLst/>
          </a:prstGeom>
        </p:spPr>
      </p:pic>
    </p:spTree>
    <p:extLst>
      <p:ext uri="{BB962C8B-B14F-4D97-AF65-F5344CB8AC3E}">
        <p14:creationId xmlns:p14="http://schemas.microsoft.com/office/powerpoint/2010/main" val="269268363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954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609600"/>
          </a:xfrm>
          <a:prstGeom prst="rect">
            <a:avLst/>
          </a:prstGeom>
        </p:spPr>
        <p:txBody>
          <a:bodyPr>
            <a:no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95802140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duotone>
              <a:prstClr val="black"/>
              <a:schemeClr val="accent6">
                <a:tint val="45000"/>
                <a:satMod val="400000"/>
              </a:schemeClr>
            </a:duotone>
            <a:extLst>
              <a:ext uri="{28A0092B-C50C-407E-A947-70E740481C1C}">
                <a14:useLocalDpi xmlns:a14="http://schemas.microsoft.com/office/drawing/2010/main"/>
              </a:ext>
            </a:extLst>
          </a:blip>
          <a:srcRect r="-1231"/>
          <a:stretch/>
        </p:blipFill>
        <p:spPr>
          <a:xfrm>
            <a:off x="7391400" y="20193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371600"/>
            <a:ext cx="10667999"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80259262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0" name="Freeform 9">
            <a:extLst>
              <a:ext uri="{FF2B5EF4-FFF2-40B4-BE49-F238E27FC236}">
                <a16:creationId xmlns:a16="http://schemas.microsoft.com/office/drawing/2014/main" id="{E39E4B24-8DD0-8746-989F-ADE4C1B100E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1564568"/>
            <a:ext cx="185822" cy="40670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accent2"/>
              </a:solidFill>
              <a:latin typeface="Arial" charset="0"/>
              <a:ea typeface="Arial" charset="0"/>
              <a:cs typeface="Arial" charset="0"/>
            </a:endParaRPr>
          </a:p>
        </p:txBody>
      </p:sp>
      <p:sp>
        <p:nvSpPr>
          <p:cNvPr id="6" name="Text Placeholder 5"/>
          <p:cNvSpPr>
            <a:spLocks noGrp="1"/>
          </p:cNvSpPr>
          <p:nvPr>
            <p:ph type="body" sz="quarter" idx="10" hasCustomPrompt="1"/>
          </p:nvPr>
        </p:nvSpPr>
        <p:spPr>
          <a:xfrm>
            <a:off x="6629400" y="1752600"/>
            <a:ext cx="4953000" cy="4114800"/>
          </a:xfrm>
          <a:prstGeom prst="rect">
            <a:avLst/>
          </a:prstGeom>
        </p:spPr>
        <p:txBody>
          <a:bodyPr anchor="ctr"/>
          <a:lstStyle>
            <a:lvl1pPr marL="514350" indent="-514350">
              <a:lnSpc>
                <a:spcPct val="110000"/>
              </a:lnSpc>
              <a:spcBef>
                <a:spcPts val="600"/>
              </a:spcBef>
              <a:spcAft>
                <a:spcPts val="600"/>
              </a:spcAft>
              <a:buClr>
                <a:schemeClr val="accent2"/>
              </a:buClr>
              <a:buFont typeface="Wingdings 3" panose="05040102010807070707" pitchFamily="18" charset="2"/>
              <a:buChar char=""/>
              <a:defRPr sz="2800">
                <a:solidFill>
                  <a:schemeClr val="tx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grpSp>
        <p:nvGrpSpPr>
          <p:cNvPr id="11" name="Group 10">
            <a:extLst>
              <a:ext uri="{FF2B5EF4-FFF2-40B4-BE49-F238E27FC236}">
                <a16:creationId xmlns:a16="http://schemas.microsoft.com/office/drawing/2014/main" id="{04565E04-6750-604C-B216-14F6DB223BE5}"/>
              </a:ext>
            </a:extLst>
          </p:cNvPr>
          <p:cNvGrpSpPr/>
          <p:nvPr userDrawn="1"/>
        </p:nvGrpSpPr>
        <p:grpSpPr>
          <a:xfrm>
            <a:off x="4955038" y="0"/>
            <a:ext cx="1677492" cy="6858000"/>
            <a:chOff x="3697870" y="0"/>
            <a:chExt cx="1677492" cy="6858000"/>
          </a:xfrm>
        </p:grpSpPr>
        <p:sp>
          <p:nvSpPr>
            <p:cNvPr id="12" name="Freeform 11">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3" name="Freeform 12">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 name="Title 1"/>
          <p:cNvSpPr>
            <a:spLocks noGrp="1"/>
          </p:cNvSpPr>
          <p:nvPr>
            <p:ph type="title" hasCustomPrompt="1"/>
          </p:nvPr>
        </p:nvSpPr>
        <p:spPr>
          <a:xfrm>
            <a:off x="490434" y="2072051"/>
            <a:ext cx="4419600" cy="1356950"/>
          </a:xfrm>
          <a:prstGeom prst="rect">
            <a:avLst/>
          </a:prstGeom>
        </p:spPr>
        <p:txBody>
          <a:bodyPr anchor="ctr"/>
          <a:lstStyle>
            <a:lvl1pPr>
              <a:lnSpc>
                <a:spcPct val="110000"/>
              </a:lnSpc>
              <a:defRPr sz="4000" b="1">
                <a:solidFill>
                  <a:schemeClr val="bg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95705516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fill">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57" y="5410200"/>
            <a:ext cx="12192000" cy="1447800"/>
          </a:xfrm>
          <a:prstGeom prst="rect">
            <a:avLst/>
          </a:prstGeom>
          <a:solidFill>
            <a:schemeClr val="accent1"/>
          </a:solidFill>
        </p:spPr>
        <p:txBody>
          <a:bodyPr anchor="ctr"/>
          <a:lstStyle>
            <a:lvl1pPr marL="0" indent="0" algn="ctr">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1pPr>
            <a:lvl2pPr marL="519099" indent="0">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2pPr>
            <a:lvl3pPr marL="914377" indent="0">
              <a:buNone/>
              <a:defRPr>
                <a:solidFill>
                  <a:schemeClr val="bg1"/>
                </a:solidFill>
              </a:defRPr>
            </a:lvl3pPr>
            <a:lvl4pPr marL="1371565" indent="0">
              <a:buNone/>
              <a:defRPr>
                <a:solidFill>
                  <a:schemeClr val="bg1"/>
                </a:solidFill>
              </a:defRPr>
            </a:lvl4pPr>
            <a:lvl5pPr marL="1828755" indent="0">
              <a:buNone/>
              <a:defRPr>
                <a:solidFill>
                  <a:schemeClr val="bg1"/>
                </a:solidFill>
              </a:defRPr>
            </a:lvl5pPr>
          </a:lstStyle>
          <a:p>
            <a:pPr lvl="0"/>
            <a:r>
              <a:rPr lang="en-US" dirty="0"/>
              <a:t>Title</a:t>
            </a:r>
          </a:p>
        </p:txBody>
      </p:sp>
    </p:spTree>
    <p:extLst>
      <p:ext uri="{BB962C8B-B14F-4D97-AF65-F5344CB8AC3E}">
        <p14:creationId xmlns:p14="http://schemas.microsoft.com/office/powerpoint/2010/main" val="280205476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8" name="Slice - Solid">
            <a:extLst>
              <a:ext uri="{FF2B5EF4-FFF2-40B4-BE49-F238E27FC236}">
                <a16:creationId xmlns:a16="http://schemas.microsoft.com/office/drawing/2014/main" id="{9CD3D0ED-E4E2-A049-B7B9-763B0D61FF42}"/>
              </a:ext>
            </a:extLst>
          </p:cNvPr>
          <p:cNvSpPr/>
          <p:nvPr userDrawn="1"/>
        </p:nvSpPr>
        <p:spPr>
          <a:xfrm>
            <a:off x="1086011" y="-2594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bg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
              <a:defRPr sz="2400">
                <a:solidFill>
                  <a:schemeClr val="bg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pic>
        <p:nvPicPr>
          <p:cNvPr id="10" name="Picture 9"/>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214525" y="5944675"/>
            <a:ext cx="703244" cy="665345"/>
          </a:xfrm>
          <a:prstGeom prst="rect">
            <a:avLst/>
          </a:prstGeom>
        </p:spPr>
      </p:pic>
    </p:spTree>
    <p:extLst>
      <p:ext uri="{BB962C8B-B14F-4D97-AF65-F5344CB8AC3E}">
        <p14:creationId xmlns:p14="http://schemas.microsoft.com/office/powerpoint/2010/main" val="207513059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329101045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lobal">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B6FE224F-8160-EB45-B1E9-2A2EF8E4949B}"/>
              </a:ext>
            </a:extLst>
          </p:cNvPr>
          <p:cNvPicPr>
            <a:picLocks noChangeAspect="1"/>
          </p:cNvPicPr>
          <p:nvPr userDrawn="1"/>
        </p:nvPicPr>
        <p:blipFill rotWithShape="1">
          <a:blip r:embed="rId2" cstate="screen">
            <a:alphaModFix amt="40000"/>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0320" y="0"/>
            <a:ext cx="12192000" cy="6858000"/>
          </a:xfrm>
          <a:prstGeom prst="rect">
            <a:avLst/>
          </a:prstGeom>
        </p:spPr>
      </p:pic>
      <p:sp>
        <p:nvSpPr>
          <p:cNvPr id="2" name="Title 1"/>
          <p:cNvSpPr>
            <a:spLocks noGrp="1"/>
          </p:cNvSpPr>
          <p:nvPr>
            <p:ph type="title"/>
          </p:nvPr>
        </p:nvSpPr>
        <p:spPr>
          <a:xfrm>
            <a:off x="817880" y="533400"/>
            <a:ext cx="10515600" cy="701675"/>
          </a:xfrm>
          <a:prstGeom prst="rect">
            <a:avLst/>
          </a:prstGeom>
        </p:spPr>
        <p:txBody>
          <a:bodyPr/>
          <a:lstStyle>
            <a:lvl1pPr>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8" name="Content Placeholder 7"/>
          <p:cNvSpPr>
            <a:spLocks noGrp="1"/>
          </p:cNvSpPr>
          <p:nvPr>
            <p:ph sz="quarter" idx="10"/>
          </p:nvPr>
        </p:nvSpPr>
        <p:spPr>
          <a:xfrm>
            <a:off x="817563" y="1524000"/>
            <a:ext cx="10515600" cy="4724400"/>
          </a:xfrm>
          <a:prstGeom prst="rect">
            <a:avLst/>
          </a:prstGeom>
        </p:spPr>
        <p:txBody>
          <a:bodyPr/>
          <a:lstStyle>
            <a:lvl1pPr marL="0" indent="0">
              <a:lnSpc>
                <a:spcPct val="110000"/>
              </a:lnSpc>
              <a:spcBef>
                <a:spcPts val="600"/>
              </a:spcBef>
              <a:spcAft>
                <a:spcPts val="600"/>
              </a:spcAft>
              <a:buNone/>
              <a:defRPr sz="3600">
                <a:solidFill>
                  <a:schemeClr val="tx1"/>
                </a:solidFill>
                <a:latin typeface="Helvetica" panose="020B0604020202020204" pitchFamily="34" charset="0"/>
                <a:cs typeface="Helvetica" panose="020B0604020202020204" pitchFamily="34" charset="0"/>
              </a:defRPr>
            </a:lvl1pPr>
            <a:lvl2pPr marL="1076325" indent="-557213">
              <a:lnSpc>
                <a:spcPct val="110000"/>
              </a:lnSpc>
              <a:spcBef>
                <a:spcPts val="600"/>
              </a:spcBef>
              <a:spcAft>
                <a:spcPts val="600"/>
              </a:spcAft>
              <a:buClr>
                <a:schemeClr val="accent2"/>
              </a:buClr>
              <a:buFont typeface="Wingdings 3" panose="05040102010807070707" pitchFamily="18" charset="2"/>
              <a:buChar char=""/>
              <a:defRPr sz="32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29399515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1066801" y="1499358"/>
            <a:ext cx="4495800" cy="538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1" y="685800"/>
            <a:ext cx="5334000" cy="685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6" name="Content Placeholder 5"/>
          <p:cNvSpPr>
            <a:spLocks noGrp="1"/>
          </p:cNvSpPr>
          <p:nvPr>
            <p:ph sz="quarter" idx="10" hasCustomPrompt="1"/>
          </p:nvPr>
        </p:nvSpPr>
        <p:spPr>
          <a:xfrm>
            <a:off x="6629400" y="685800"/>
            <a:ext cx="4800600" cy="5410200"/>
          </a:xfrm>
          <a:prstGeom prst="rect">
            <a:avLst/>
          </a:prstGeom>
          <a:solidFill>
            <a:schemeClr val="bg1"/>
          </a:solidFill>
        </p:spPr>
        <p:txBody>
          <a:bodyPr/>
          <a:lstStyle>
            <a:lvl1pPr marL="0" indent="0">
              <a:buFont typeface="Arial" panose="020B0604020202020204" pitchFamily="34" charset="0"/>
              <a:buNone/>
              <a:defRPr sz="2800" baseline="0">
                <a:solidFill>
                  <a:schemeClr val="tx1"/>
                </a:solidFill>
                <a:latin typeface="Helvetica" panose="020B0604020202020204" pitchFamily="34" charset="0"/>
                <a:cs typeface="Helvetica" panose="020B0604020202020204" pitchFamily="34" charset="0"/>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Click to enter text</a:t>
            </a:r>
          </a:p>
        </p:txBody>
      </p:sp>
      <p:sp>
        <p:nvSpPr>
          <p:cNvPr id="8" name="Content Placeholder 7"/>
          <p:cNvSpPr>
            <a:spLocks noGrp="1"/>
          </p:cNvSpPr>
          <p:nvPr>
            <p:ph sz="quarter" idx="11" hasCustomPrompt="1"/>
          </p:nvPr>
        </p:nvSpPr>
        <p:spPr>
          <a:xfrm>
            <a:off x="723901" y="2057400"/>
            <a:ext cx="5295900" cy="4038599"/>
          </a:xfrm>
          <a:prstGeom prst="rect">
            <a:avLst/>
          </a:prstGeom>
        </p:spPr>
        <p:txBody>
          <a:bodyPr/>
          <a:lstStyle>
            <a:lvl1pPr marL="0" indent="0">
              <a:buNone/>
              <a:defRPr sz="3200">
                <a:solidFill>
                  <a:schemeClr val="tx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121908168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r="-1231"/>
          <a:stretch/>
        </p:blipFill>
        <p:spPr>
          <a:xfrm>
            <a:off x="7391400" y="19812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hasCustomPrompt="1"/>
          </p:nvPr>
        </p:nvSpPr>
        <p:spPr>
          <a:xfrm>
            <a:off x="761999" y="1371600"/>
            <a:ext cx="6629401"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bg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21025294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tx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572219"/>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2800">
                <a:solidFill>
                  <a:schemeClr val="tx1"/>
                </a:solidFill>
                <a:latin typeface="Helvetica" panose="020B0604020202020204" pitchFamily="34" charset="0"/>
                <a:cs typeface="Helvetica" panose="020B0604020202020204" pitchFamily="34" charset="0"/>
              </a:defRPr>
            </a:lvl1pPr>
            <a:lvl2pPr marL="914400" indent="-447675">
              <a:lnSpc>
                <a:spcPct val="110000"/>
              </a:lnSpc>
              <a:spcBef>
                <a:spcPts val="600"/>
              </a:spcBef>
              <a:spcAft>
                <a:spcPts val="600"/>
              </a:spcAft>
              <a:buClr>
                <a:schemeClr val="accent2"/>
              </a:buClr>
              <a:buFont typeface="Wingdings 3" panose="05040102010807070707" pitchFamily="18" charset="2"/>
              <a:buChar char=""/>
              <a:defRPr sz="2400">
                <a:solidFill>
                  <a:schemeClr val="tx1"/>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0"/>
            <a:r>
              <a:rPr lang="en-US" dirty="0"/>
              <a:t>Text</a:t>
            </a:r>
          </a:p>
          <a:p>
            <a:pPr lvl="1"/>
            <a:r>
              <a:rPr lang="en-US" dirty="0"/>
              <a:t>Bullet</a:t>
            </a:r>
          </a:p>
        </p:txBody>
      </p:sp>
    </p:spTree>
    <p:extLst>
      <p:ext uri="{BB962C8B-B14F-4D97-AF65-F5344CB8AC3E}">
        <p14:creationId xmlns:p14="http://schemas.microsoft.com/office/powerpoint/2010/main" val="394238541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4800">
                <a:solidFill>
                  <a:schemeClr val="tx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752600"/>
            <a:ext cx="10668000" cy="4343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u"/>
              <a:defRPr sz="3200">
                <a:solidFill>
                  <a:schemeClr val="tx1"/>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56844238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oup Photo">
    <p:bg>
      <p:bgPr>
        <a:solidFill>
          <a:schemeClr val="bg2"/>
        </a:solidFill>
        <a:effectLst/>
      </p:bgPr>
    </p:bg>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2EE2BF5C-B4A4-1B40-B3D6-5807C1E6D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901"/>
          <a:stretch/>
        </p:blipFill>
        <p:spPr>
          <a:xfrm>
            <a:off x="0" y="1639111"/>
            <a:ext cx="12192001" cy="5218889"/>
          </a:xfrm>
          <a:prstGeom prst="rect">
            <a:avLst/>
          </a:prstGeom>
        </p:spPr>
      </p:pic>
      <p:sp>
        <p:nvSpPr>
          <p:cNvPr id="2" name="Title 1"/>
          <p:cNvSpPr>
            <a:spLocks noGrp="1"/>
          </p:cNvSpPr>
          <p:nvPr>
            <p:ph type="title" hasCustomPrompt="1"/>
          </p:nvPr>
        </p:nvSpPr>
        <p:spPr>
          <a:xfrm>
            <a:off x="1" y="-1"/>
            <a:ext cx="12191999" cy="1736388"/>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05333634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Group Phot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1999" cy="1752600"/>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047999"/>
            <a:ext cx="3975017" cy="3800713"/>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34200" y="228600"/>
            <a:ext cx="4820753" cy="3498035"/>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5800" y="228600"/>
            <a:ext cx="4327747" cy="2536955"/>
          </a:xfrm>
          <a:prstGeom prst="rect">
            <a:avLst/>
          </a:prstGeom>
        </p:spPr>
      </p:pic>
      <p:pic>
        <p:nvPicPr>
          <p:cNvPr id="8" name="Picture 3">
            <a:extLst>
              <a:ext uri="{FF2B5EF4-FFF2-40B4-BE49-F238E27FC236}">
                <a16:creationId xmlns:a16="http://schemas.microsoft.com/office/drawing/2014/main" id="{CDDC8651-571B-4747-8510-542436905AA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660819" y="2727891"/>
            <a:ext cx="4940382" cy="3903562"/>
          </a:xfrm>
          <a:prstGeom prst="rect">
            <a:avLst/>
          </a:prstGeom>
        </p:spPr>
      </p:pic>
    </p:spTree>
    <p:extLst>
      <p:ext uri="{BB962C8B-B14F-4D97-AF65-F5344CB8AC3E}">
        <p14:creationId xmlns:p14="http://schemas.microsoft.com/office/powerpoint/2010/main" val="245960343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2021769"/>
            <a:ext cx="185822" cy="4067086"/>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7" name="Group 6">
            <a:extLst>
              <a:ext uri="{FF2B5EF4-FFF2-40B4-BE49-F238E27FC236}">
                <a16:creationId xmlns:a16="http://schemas.microsoft.com/office/drawing/2014/main" id="{74A5E45F-A3AE-2E46-A663-87F532F6A4EC}"/>
              </a:ext>
            </a:extLst>
          </p:cNvPr>
          <p:cNvGrpSpPr/>
          <p:nvPr userDrawn="1"/>
        </p:nvGrpSpPr>
        <p:grpSpPr>
          <a:xfrm>
            <a:off x="4418508" y="0"/>
            <a:ext cx="1677492" cy="6858001"/>
            <a:chOff x="4955038" y="0"/>
            <a:chExt cx="1677492" cy="6858000"/>
          </a:xfrm>
        </p:grpSpPr>
        <p:sp>
          <p:nvSpPr>
            <p:cNvPr id="8" name="Freeform 7">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Freeform 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6" name="Text Placeholder 5"/>
          <p:cNvSpPr>
            <a:spLocks noGrp="1"/>
          </p:cNvSpPr>
          <p:nvPr>
            <p:ph type="body" sz="quarter" idx="10" hasCustomPrompt="1"/>
          </p:nvPr>
        </p:nvSpPr>
        <p:spPr>
          <a:xfrm>
            <a:off x="6574078" y="1371599"/>
            <a:ext cx="4953000" cy="4114800"/>
          </a:xfrm>
          <a:prstGeom prst="rect">
            <a:avLst/>
          </a:prstGeom>
        </p:spPr>
        <p:txBody>
          <a:bodyPr anchor="ctr"/>
          <a:lstStyle>
            <a:lvl1pPr marL="466725" indent="-466725">
              <a:lnSpc>
                <a:spcPct val="110000"/>
              </a:lnSpc>
              <a:spcBef>
                <a:spcPts val="600"/>
              </a:spcBef>
              <a:spcAft>
                <a:spcPts val="600"/>
              </a:spcAft>
              <a:buClr>
                <a:schemeClr val="accent2"/>
              </a:buClr>
              <a:buFont typeface="Wingdings 3" panose="05040102010807070707" pitchFamily="18" charset="2"/>
              <a:buChar char=""/>
              <a:defRPr sz="2800">
                <a:solidFill>
                  <a:schemeClr val="bg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sp>
        <p:nvSpPr>
          <p:cNvPr id="2" name="Title 1"/>
          <p:cNvSpPr>
            <a:spLocks noGrp="1"/>
          </p:cNvSpPr>
          <p:nvPr>
            <p:ph type="title"/>
          </p:nvPr>
        </p:nvSpPr>
        <p:spPr>
          <a:xfrm>
            <a:off x="490434" y="1905000"/>
            <a:ext cx="4419600" cy="2019731"/>
          </a:xfrm>
          <a:prstGeom prst="rect">
            <a:avLst/>
          </a:prstGeom>
        </p:spPr>
        <p:txBody>
          <a:bodyPr anchor="ctr"/>
          <a:lstStyle>
            <a:lvl1pPr>
              <a:lnSpc>
                <a:spcPct val="110000"/>
              </a:lnSpc>
              <a:defRPr sz="4000"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6663227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3" name="Slice - Solid">
            <a:extLst>
              <a:ext uri="{FF2B5EF4-FFF2-40B4-BE49-F238E27FC236}">
                <a16:creationId xmlns:a16="http://schemas.microsoft.com/office/drawing/2014/main" id="{9CD3D0ED-E4E2-A049-B7B9-763B0D61FF42}"/>
              </a:ext>
            </a:extLst>
          </p:cNvPr>
          <p:cNvSpPr/>
          <p:nvPr userDrawn="1"/>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bg2">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defRPr sz="3600"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tx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u"/>
              <a:defRPr sz="24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228600" y="381000"/>
            <a:ext cx="1828800" cy="609600"/>
          </a:xfrm>
          <a:prstGeom prst="rect">
            <a:avLst/>
          </a:prstGeom>
        </p:spPr>
        <p:txBody>
          <a:bodyPr/>
          <a:lstStyle>
            <a:lvl1pPr marL="0" indent="0">
              <a:buNone/>
              <a:defRPr sz="1600">
                <a:solidFill>
                  <a:schemeClr val="bg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spTree>
    <p:extLst>
      <p:ext uri="{BB962C8B-B14F-4D97-AF65-F5344CB8AC3E}">
        <p14:creationId xmlns:p14="http://schemas.microsoft.com/office/powerpoint/2010/main" val="36280883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227518749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1676400" y="1600200"/>
            <a:ext cx="4343233" cy="5201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0" y="685800"/>
            <a:ext cx="6362701" cy="685800"/>
          </a:xfrm>
          <a:prstGeom prst="rect">
            <a:avLst/>
          </a:prstGeom>
        </p:spPr>
        <p:txBody>
          <a:bodyPr/>
          <a:lstStyle>
            <a:lvl1pPr>
              <a:defRPr lang="en-US" sz="36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8" name="Content Placeholder 7"/>
          <p:cNvSpPr>
            <a:spLocks noGrp="1"/>
          </p:cNvSpPr>
          <p:nvPr>
            <p:ph sz="quarter" idx="11" hasCustomPrompt="1"/>
          </p:nvPr>
        </p:nvSpPr>
        <p:spPr>
          <a:xfrm>
            <a:off x="723901" y="2057400"/>
            <a:ext cx="6324600" cy="4038599"/>
          </a:xfrm>
          <a:prstGeom prst="rect">
            <a:avLst/>
          </a:prstGeom>
        </p:spPr>
        <p:txBody>
          <a:bodyPr/>
          <a:lstStyle>
            <a:lvl1pPr marL="0" indent="0">
              <a:lnSpc>
                <a:spcPct val="110000"/>
              </a:lnSpc>
              <a:spcBef>
                <a:spcPts val="1200"/>
              </a:spcBef>
              <a:spcAft>
                <a:spcPts val="1200"/>
              </a:spcAft>
              <a:buNone/>
              <a:defRPr sz="3200">
                <a:solidFill>
                  <a:schemeClr val="bg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184663365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ctr">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438400"/>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3200">
                <a:solidFill>
                  <a:schemeClr val="bg2"/>
                </a:solidFill>
                <a:latin typeface="Helvetica" panose="020B0604020202020204" pitchFamily="34" charset="0"/>
                <a:cs typeface="Helvetica" panose="020B0604020202020204" pitchFamily="34" charset="0"/>
              </a:defRPr>
            </a:lvl1pPr>
            <a:lvl2pPr marL="346075" indent="-346075">
              <a:lnSpc>
                <a:spcPct val="110000"/>
              </a:lnSpc>
              <a:spcBef>
                <a:spcPts val="600"/>
              </a:spcBef>
              <a:spcAft>
                <a:spcPts val="600"/>
              </a:spcAft>
              <a:buClr>
                <a:schemeClr val="accent2"/>
              </a:buClr>
              <a:buFont typeface="Wingdings 3" panose="05040102010807070707" pitchFamily="18" charset="2"/>
              <a:buChar char=""/>
              <a:defRPr sz="2400">
                <a:solidFill>
                  <a:schemeClr val="bg2"/>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1"/>
            <a:r>
              <a:rPr lang="en-US" dirty="0"/>
              <a:t>Bullet</a:t>
            </a:r>
          </a:p>
        </p:txBody>
      </p:sp>
    </p:spTree>
    <p:extLst>
      <p:ext uri="{BB962C8B-B14F-4D97-AF65-F5344CB8AC3E}">
        <p14:creationId xmlns:p14="http://schemas.microsoft.com/office/powerpoint/2010/main" val="22898633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5.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099800" y="6138446"/>
            <a:ext cx="55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bg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bg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71" r:id="rId1"/>
    <p:sldLayoutId id="2147483860" r:id="rId2"/>
    <p:sldLayoutId id="2147483874" r:id="rId3"/>
    <p:sldLayoutId id="2147483870" r:id="rId4"/>
    <p:sldLayoutId id="2147483880" r:id="rId5"/>
    <p:sldLayoutId id="2147483881" r:id="rId6"/>
    <p:sldLayoutId id="2147483878" r:id="rId7"/>
    <p:sldLayoutId id="2147483858" r:id="rId8"/>
    <p:sldLayoutId id="2147483890" r:id="rId9"/>
    <p:sldLayoutId id="2147483877" r:id="rId10"/>
    <p:sldLayoutId id="2147483879" r:id="rId11"/>
    <p:sldLayoutId id="2147483908" r:id="rId12"/>
    <p:sldLayoutId id="2147483909" r:id="rId13"/>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172200"/>
            <a:ext cx="55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tx1"/>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tx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5480777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94" r:id="rId5"/>
    <p:sldLayoutId id="2147483896" r:id="rId6"/>
    <p:sldLayoutId id="2147483895" r:id="rId7"/>
    <p:sldLayoutId id="2147483893" r:id="rId8"/>
    <p:sldLayoutId id="2147483887" r:id="rId9"/>
    <p:sldLayoutId id="2147483888" r:id="rId10"/>
    <p:sldLayoutId id="2147483875" r:id="rId11"/>
    <p:sldLayoutId id="2147483892" r:id="rId12"/>
    <p:sldLayoutId id="2147483897" r:id="rId13"/>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173768"/>
      </p:ext>
    </p:extLst>
  </p:cSld>
  <p:clrMap bg1="lt1" tx1="dk1" bg2="lt2" tx2="dk2" accent1="accent1" accent2="accent2" accent3="accent3" accent4="accent4" accent5="accent5" accent6="accent6" hlink="hlink" folHlink="folHlink"/>
  <p:sldLayoutIdLst>
    <p:sldLayoutId id="2147483912"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2201275311"/>
      </p:ext>
    </p:extLst>
  </p:cSld>
  <p:clrMap bg1="lt1" tx1="dk1" bg2="lt2" tx2="dk2" accent1="accent1" accent2="accent2" accent3="accent3" accent4="accent4" accent5="accent5" accent6="accent6" hlink="hlink" folHlink="folHlink"/>
  <p:sldLayoutIdLst>
    <p:sldLayoutId id="2147483914" r:id="rId1"/>
    <p:sldLayoutId id="2147483915" r:id="rId2"/>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353800" y="6290846"/>
            <a:ext cx="55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tx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tx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105487302"/>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7.xml"/><Relationship Id="rId5" Type="http://schemas.openxmlformats.org/officeDocument/2006/relationships/image" Target="../media/image38.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3"/>
          <a:stretch>
            <a:fillRect/>
          </a:stretch>
        </p:blipFill>
        <p:spPr>
          <a:xfrm>
            <a:off x="0"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7" name="Gold Bar">
            <a:extLst>
              <a:ext uri="{FF2B5EF4-FFF2-40B4-BE49-F238E27FC236}">
                <a16:creationId xmlns:a16="http://schemas.microsoft.com/office/drawing/2014/main" id="{2D281C9F-BF1C-FB4C-824C-28CF70BB31A1}"/>
              </a:ext>
            </a:extLst>
          </p:cNvPr>
          <p:cNvSpPr/>
          <p:nvPr/>
        </p:nvSpPr>
        <p:spPr>
          <a:xfrm>
            <a:off x="5412349" y="4368801"/>
            <a:ext cx="1570501" cy="970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pic>
        <p:nvPicPr>
          <p:cNvPr id="8" name="Logo" descr="lionlogo_white.eps">
            <a:extLst>
              <a:ext uri="{FF2B5EF4-FFF2-40B4-BE49-F238E27FC236}">
                <a16:creationId xmlns:a16="http://schemas.microsoft.com/office/drawing/2014/main" id="{C2639C5E-C917-8D44-93F9-54E7619D51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28950" y="762000"/>
            <a:ext cx="2334100" cy="2277805"/>
          </a:xfrm>
          <a:prstGeom prst="rect">
            <a:avLst/>
          </a:prstGeom>
        </p:spPr>
      </p:pic>
      <p:sp>
        <p:nvSpPr>
          <p:cNvPr id="9" name="Text Placeholder 18">
            <a:extLst>
              <a:ext uri="{FF2B5EF4-FFF2-40B4-BE49-F238E27FC236}">
                <a16:creationId xmlns:a16="http://schemas.microsoft.com/office/drawing/2014/main" id="{8A5D4011-3E35-C542-B61B-BC6A955BA778}"/>
              </a:ext>
            </a:extLst>
          </p:cNvPr>
          <p:cNvSpPr txBox="1">
            <a:spLocks/>
          </p:cNvSpPr>
          <p:nvPr/>
        </p:nvSpPr>
        <p:spPr>
          <a:xfrm>
            <a:off x="101600" y="3146351"/>
            <a:ext cx="12192000" cy="121920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798" b="1" kern="1200">
                <a:solidFill>
                  <a:srgbClr val="F0C300"/>
                </a:solidFill>
                <a:latin typeface="+mn-lt"/>
                <a:ea typeface="+mn-ea"/>
                <a:cs typeface="+mn-cs"/>
              </a:defRPr>
            </a:lvl1pPr>
            <a:lvl2pPr marL="691855" indent="0" algn="ctr" defTabSz="914400" rtl="0" eaLnBrk="1" latinLnBrk="0" hangingPunct="1">
              <a:buNone/>
              <a:defRPr sz="5331" kern="1200">
                <a:solidFill>
                  <a:srgbClr val="F0C300"/>
                </a:solidFill>
                <a:latin typeface="+mn-lt"/>
                <a:ea typeface="+mn-ea"/>
                <a:cs typeface="+mn-cs"/>
              </a:defRPr>
            </a:lvl2pPr>
            <a:lvl3pPr marL="1218682" indent="0" algn="ctr" defTabSz="914400" rtl="0" eaLnBrk="1" latinLnBrk="0" hangingPunct="1">
              <a:buNone/>
              <a:defRPr sz="5331" kern="1200">
                <a:solidFill>
                  <a:srgbClr val="F0C300"/>
                </a:solidFill>
                <a:latin typeface="+mn-lt"/>
                <a:ea typeface="+mn-ea"/>
                <a:cs typeface="+mn-cs"/>
              </a:defRPr>
            </a:lvl3pPr>
            <a:lvl4pPr marL="1828022" indent="0" algn="ctr" defTabSz="914400" rtl="0" eaLnBrk="1" latinLnBrk="0" hangingPunct="1">
              <a:buNone/>
              <a:defRPr sz="5331" kern="1200">
                <a:solidFill>
                  <a:srgbClr val="F0C300"/>
                </a:solidFill>
                <a:latin typeface="+mn-lt"/>
                <a:ea typeface="+mn-ea"/>
                <a:cs typeface="+mn-cs"/>
              </a:defRPr>
            </a:lvl4pPr>
            <a:lvl5pPr marL="2437365" indent="0" algn="ctr" defTabSz="914400" rtl="0" eaLnBrk="1" latinLnBrk="0" hangingPunct="1">
              <a:buNone/>
              <a:defRPr sz="5331" kern="1200">
                <a:solidFill>
                  <a:srgbClr val="F0C300"/>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4400" b="1" i="0" u="none" strike="noStrike" cap="none" normalizeH="0" baseline="0" noProof="0">
                <a:ln>
                  <a:noFill/>
                </a:ln>
                <a:solidFill>
                  <a:srgbClr val="F0C300"/>
                </a:solidFill>
                <a:effectLst/>
                <a:uLnTx/>
                <a:uFillTx/>
                <a:latin typeface="Arial" panose="020B0604020202020204" pitchFamily="34" charset="0"/>
                <a:ea typeface="+mn-ea"/>
                <a:cs typeface="Arial" panose="020B0604020202020204" pitchFamily="34" charset="0"/>
              </a:rPr>
              <a:t>Lions Internationalin strateginen suunnitelma</a:t>
            </a:r>
          </a:p>
        </p:txBody>
      </p:sp>
      <p:sp>
        <p:nvSpPr>
          <p:cNvPr id="10" name="Text Placeholder 20">
            <a:extLst>
              <a:ext uri="{FF2B5EF4-FFF2-40B4-BE49-F238E27FC236}">
                <a16:creationId xmlns:a16="http://schemas.microsoft.com/office/drawing/2014/main" id="{0480A116-2B3B-AA47-90DA-BD8E21D772B0}"/>
              </a:ext>
            </a:extLst>
          </p:cNvPr>
          <p:cNvSpPr txBox="1">
            <a:spLocks/>
          </p:cNvSpPr>
          <p:nvPr/>
        </p:nvSpPr>
        <p:spPr>
          <a:xfrm>
            <a:off x="0" y="4950707"/>
            <a:ext cx="12192000" cy="14224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 Placeholder 18">
            <a:extLst>
              <a:ext uri="{FF2B5EF4-FFF2-40B4-BE49-F238E27FC236}">
                <a16:creationId xmlns:a16="http://schemas.microsoft.com/office/drawing/2014/main" id="{8A5D4011-3E35-C542-B61B-BC6A955BA778}"/>
              </a:ext>
            </a:extLst>
          </p:cNvPr>
          <p:cNvSpPr txBox="1">
            <a:spLocks/>
          </p:cNvSpPr>
          <p:nvPr/>
        </p:nvSpPr>
        <p:spPr>
          <a:xfrm>
            <a:off x="0" y="4067579"/>
            <a:ext cx="12192000" cy="121920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798" b="1" kern="1200">
                <a:solidFill>
                  <a:srgbClr val="F0C300"/>
                </a:solidFill>
                <a:latin typeface="+mn-lt"/>
                <a:ea typeface="+mn-ea"/>
                <a:cs typeface="+mn-cs"/>
              </a:defRPr>
            </a:lvl1pPr>
            <a:lvl2pPr marL="691855" indent="0" algn="ctr" defTabSz="914400" rtl="0" eaLnBrk="1" latinLnBrk="0" hangingPunct="1">
              <a:buNone/>
              <a:defRPr sz="5331" kern="1200">
                <a:solidFill>
                  <a:srgbClr val="F0C300"/>
                </a:solidFill>
                <a:latin typeface="+mn-lt"/>
                <a:ea typeface="+mn-ea"/>
                <a:cs typeface="+mn-cs"/>
              </a:defRPr>
            </a:lvl2pPr>
            <a:lvl3pPr marL="1218682" indent="0" algn="ctr" defTabSz="914400" rtl="0" eaLnBrk="1" latinLnBrk="0" hangingPunct="1">
              <a:buNone/>
              <a:defRPr sz="5331" kern="1200">
                <a:solidFill>
                  <a:srgbClr val="F0C300"/>
                </a:solidFill>
                <a:latin typeface="+mn-lt"/>
                <a:ea typeface="+mn-ea"/>
                <a:cs typeface="+mn-cs"/>
              </a:defRPr>
            </a:lvl3pPr>
            <a:lvl4pPr marL="1828022" indent="0" algn="ctr" defTabSz="914400" rtl="0" eaLnBrk="1" latinLnBrk="0" hangingPunct="1">
              <a:buNone/>
              <a:defRPr sz="5331" kern="1200">
                <a:solidFill>
                  <a:srgbClr val="F0C300"/>
                </a:solidFill>
                <a:latin typeface="+mn-lt"/>
                <a:ea typeface="+mn-ea"/>
                <a:cs typeface="+mn-cs"/>
              </a:defRPr>
            </a:lvl4pPr>
            <a:lvl5pPr marL="2437365" indent="0" algn="ctr" defTabSz="914400" rtl="0" eaLnBrk="1" latinLnBrk="0" hangingPunct="1">
              <a:buNone/>
              <a:defRPr sz="5331" kern="1200">
                <a:solidFill>
                  <a:srgbClr val="F0C300"/>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0C3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800" b="1" i="0" u="none" strike="noStrike" cap="none" normalizeH="0" baseline="0" noProof="0">
                <a:ln>
                  <a:noFill/>
                </a:ln>
                <a:solidFill>
                  <a:srgbClr val="F0C300"/>
                </a:solidFill>
                <a:effectLst/>
                <a:uLnTx/>
                <a:uFillTx/>
                <a:latin typeface="Arial" panose="020B0604020202020204" pitchFamily="34" charset="0"/>
                <a:ea typeface="+mn-ea"/>
                <a:cs typeface="Arial" panose="020B0604020202020204" pitchFamily="34" charset="0"/>
              </a:rPr>
              <a:t>2022- 2023 päivitykset</a:t>
            </a:r>
          </a:p>
        </p:txBody>
      </p:sp>
    </p:spTree>
    <p:extLst>
      <p:ext uri="{BB962C8B-B14F-4D97-AF65-F5344CB8AC3E}">
        <p14:creationId xmlns:p14="http://schemas.microsoft.com/office/powerpoint/2010/main" val="4179074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fi-FI">
                <a:latin typeface="Arial" panose="020B0604020202020204" pitchFamily="34" charset="0"/>
                <a:cs typeface="Arial" panose="020B0604020202020204" pitchFamily="34" charset="0"/>
              </a:rPr>
              <a:t>1) Vahvistaa järjestöä &amp; säätiötä</a:t>
            </a:r>
          </a:p>
        </p:txBody>
      </p:sp>
      <p:sp>
        <p:nvSpPr>
          <p:cNvPr id="3" name="Content Placeholder 2"/>
          <p:cNvSpPr>
            <a:spLocks noGrp="1"/>
          </p:cNvSpPr>
          <p:nvPr>
            <p:ph sz="quarter" idx="11"/>
          </p:nvPr>
        </p:nvSpPr>
        <p:spPr>
          <a:xfrm>
            <a:off x="761999" y="1677042"/>
            <a:ext cx="10667999" cy="4342758"/>
          </a:xfrm>
        </p:spPr>
        <p:txBody>
          <a:bodyPr/>
          <a:lstStyle/>
          <a:p>
            <a:pPr marL="457200" indent="-457200">
              <a:spcBef>
                <a:spcPts val="1800"/>
              </a:spcBef>
              <a:spcAft>
                <a:spcPts val="1800"/>
              </a:spcAft>
              <a:buClr>
                <a:schemeClr val="accent2"/>
              </a:buClr>
              <a:buFont typeface="Wingdings 3" panose="05040102010807070707" pitchFamily="18" charset="2"/>
              <a:buChar char="u"/>
            </a:pPr>
            <a:r>
              <a:rPr lang="fi-FI" dirty="0">
                <a:latin typeface="Arial" panose="020B0604020202020204" pitchFamily="34" charset="0"/>
                <a:cs typeface="Arial" panose="020B0604020202020204" pitchFamily="34" charset="0"/>
              </a:rPr>
              <a:t>Yhdistää järjestömme ja maailmanlaajuisen säätiömme (LCIF) yhteisen brändinimen ja yhteisten tehtäväpilarien alle. </a:t>
            </a:r>
          </a:p>
          <a:p>
            <a:pPr marL="457200" indent="-457200">
              <a:spcBef>
                <a:spcPts val="1800"/>
              </a:spcBef>
              <a:spcAft>
                <a:spcPts val="1800"/>
              </a:spcAft>
              <a:buClr>
                <a:schemeClr val="accent2"/>
              </a:buClr>
              <a:buFont typeface="Wingdings 3" panose="05040102010807070707" pitchFamily="18" charset="2"/>
              <a:buChar char="u"/>
            </a:pPr>
            <a:r>
              <a:rPr lang="fi-FI" dirty="0">
                <a:latin typeface="Arial" panose="020B0604020202020204" pitchFamily="34" charset="0"/>
                <a:cs typeface="Arial" panose="020B0604020202020204" pitchFamily="34" charset="0"/>
              </a:rPr>
              <a:t>Varmistaa, että uudet klubit aloittavat vahvoina; auttaa haasteita kohdanneita klubeja ja lisätä jäsenten tyytyväisyyttä.</a:t>
            </a:r>
          </a:p>
          <a:p>
            <a:pPr marL="457200" indent="-457200">
              <a:spcBef>
                <a:spcPts val="1800"/>
              </a:spcBef>
              <a:spcAft>
                <a:spcPts val="1800"/>
              </a:spcAft>
              <a:buClr>
                <a:schemeClr val="accent2"/>
              </a:buClr>
              <a:buFont typeface="Wingdings 3" panose="05040102010807070707" pitchFamily="18" charset="2"/>
              <a:buChar char="u"/>
            </a:pPr>
            <a:r>
              <a:rPr lang="fi-FI" dirty="0">
                <a:latin typeface="Arial" panose="020B0604020202020204" pitchFamily="34" charset="0"/>
                <a:cs typeface="Arial" panose="020B0604020202020204" pitchFamily="34" charset="0"/>
              </a:rPr>
              <a:t>Lisätä tukea uusien klubien perustamiselle piiritasolla.</a:t>
            </a:r>
          </a:p>
          <a:p>
            <a:pPr marL="457200" indent="-457200">
              <a:spcBef>
                <a:spcPts val="1800"/>
              </a:spcBef>
              <a:spcAft>
                <a:spcPts val="1800"/>
              </a:spcAft>
              <a:buClr>
                <a:schemeClr val="accent2"/>
              </a:buClr>
              <a:buFont typeface="Wingdings 3" panose="05040102010807070707" pitchFamily="18" charset="2"/>
              <a:buChar char="u"/>
            </a:pPr>
            <a:r>
              <a:rPr lang="fi-FI" dirty="0">
                <a:latin typeface="Arial" panose="020B0604020202020204" pitchFamily="34" charset="0"/>
                <a:cs typeface="Arial" panose="020B0604020202020204" pitchFamily="34" charset="0"/>
              </a:rPr>
              <a:t>Luoda LCIF:lle lahjoittamisen kulttuuri.</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158"/>
            <a:ext cx="1143964" cy="1143642"/>
          </a:xfrm>
          <a:prstGeom prst="rect">
            <a:avLst/>
          </a:prstGeom>
        </p:spPr>
      </p:pic>
    </p:spTree>
    <p:extLst>
      <p:ext uri="{BB962C8B-B14F-4D97-AF65-F5344CB8AC3E}">
        <p14:creationId xmlns:p14="http://schemas.microsoft.com/office/powerpoint/2010/main" val="57196731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fi-FI">
                <a:latin typeface="Arial" panose="020B0604020202020204" pitchFamily="34" charset="0"/>
                <a:cs typeface="Arial" panose="020B0604020202020204" pitchFamily="34" charset="0"/>
              </a:rPr>
              <a:t>2) Rakentaa uusia kasvumalleja</a:t>
            </a:r>
          </a:p>
        </p:txBody>
      </p:sp>
      <p:sp>
        <p:nvSpPr>
          <p:cNvPr id="3" name="Content Placeholder 2"/>
          <p:cNvSpPr>
            <a:spLocks noGrp="1"/>
          </p:cNvSpPr>
          <p:nvPr>
            <p:ph sz="quarter" idx="11"/>
          </p:nvPr>
        </p:nvSpPr>
        <p:spPr>
          <a:xfrm>
            <a:off x="761999" y="1828800"/>
            <a:ext cx="10820401" cy="4495800"/>
          </a:xfrm>
        </p:spPr>
        <p:txBody>
          <a:bodyPr/>
          <a:lstStyle/>
          <a:p>
            <a:pPr marL="457200" indent="-457200">
              <a:spcBef>
                <a:spcPts val="2400"/>
              </a:spcBef>
              <a:spcAft>
                <a:spcPts val="2400"/>
              </a:spcAft>
              <a:buClr>
                <a:schemeClr val="accent2"/>
              </a:buClr>
              <a:buFont typeface="Wingdings 3" panose="05040102010807070707" pitchFamily="18" charset="2"/>
              <a:buChar char="u"/>
            </a:pPr>
            <a:r>
              <a:rPr lang="fi-FI">
                <a:latin typeface="Arial" panose="020B0604020202020204" pitchFamily="34" charset="0"/>
                <a:cs typeface="Arial" panose="020B0604020202020204" pitchFamily="34" charset="0"/>
              </a:rPr>
              <a:t>Kehitetään uusia malleja yritysten yhteiskuntavastuuta (CSR) varten.</a:t>
            </a:r>
          </a:p>
          <a:p>
            <a:pPr marL="457200" indent="-457200">
              <a:spcBef>
                <a:spcPts val="2400"/>
              </a:spcBef>
              <a:spcAft>
                <a:spcPts val="2400"/>
              </a:spcAft>
              <a:buClr>
                <a:schemeClr val="accent2"/>
              </a:buClr>
              <a:buFont typeface="Wingdings 3" panose="05040102010807070707" pitchFamily="18" charset="2"/>
              <a:buChar char="u"/>
            </a:pPr>
            <a:r>
              <a:rPr lang="fi-FI">
                <a:latin typeface="Arial" panose="020B0604020202020204" pitchFamily="34" charset="0"/>
                <a:cs typeface="Arial" panose="020B0604020202020204" pitchFamily="34" charset="0"/>
              </a:rPr>
              <a:t>Tutkitaan uusia palvelu- ja jäsenyysmalleja. </a:t>
            </a:r>
          </a:p>
          <a:p>
            <a:pPr marL="457200" indent="-457200">
              <a:spcBef>
                <a:spcPts val="2400"/>
              </a:spcBef>
              <a:spcAft>
                <a:spcPts val="2400"/>
              </a:spcAft>
              <a:buClr>
                <a:schemeClr val="accent2"/>
              </a:buClr>
              <a:buFont typeface="Wingdings 3" panose="05040102010807070707" pitchFamily="18" charset="2"/>
              <a:buChar char="u"/>
            </a:pPr>
            <a:r>
              <a:rPr lang="fi-FI">
                <a:latin typeface="Arial" panose="020B0604020202020204" pitchFamily="34" charset="0"/>
                <a:cs typeface="Arial" panose="020B0604020202020204" pitchFamily="34" charset="0"/>
              </a:rPr>
              <a:t>Toteutetaan pilottina jaksoittainen tai ”satunnainen” vapaaehtoistyön ohjelma lisätäksemme vapaaehtoistyötä kaupunkialueilla.</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800"/>
            <a:ext cx="1143322" cy="1143000"/>
          </a:xfrm>
          <a:prstGeom prst="rect">
            <a:avLst/>
          </a:prstGeom>
        </p:spPr>
      </p:pic>
    </p:spTree>
    <p:extLst>
      <p:ext uri="{BB962C8B-B14F-4D97-AF65-F5344CB8AC3E}">
        <p14:creationId xmlns:p14="http://schemas.microsoft.com/office/powerpoint/2010/main" val="10548576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10820398" cy="685800"/>
          </a:xfrm>
        </p:spPr>
        <p:txBody>
          <a:bodyPr>
            <a:normAutofit fontScale="90000"/>
          </a:bodyPr>
          <a:lstStyle/>
          <a:p>
            <a:pPr lvl="0"/>
            <a:r>
              <a:rPr lang="fi-FI" dirty="0">
                <a:latin typeface="Arial" panose="020B0604020202020204" pitchFamily="34" charset="0"/>
                <a:cs typeface="Arial" panose="020B0604020202020204" pitchFamily="34" charset="0"/>
              </a:rPr>
              <a:t>3) </a:t>
            </a:r>
            <a:r>
              <a:rPr lang="fi-FI" sz="3100" dirty="0">
                <a:latin typeface="Arial" panose="020B0604020202020204" pitchFamily="34" charset="0"/>
                <a:cs typeface="Arial" panose="020B0604020202020204" pitchFamily="34" charset="0"/>
              </a:rPr>
              <a:t>Yhdenmukaistaa tavoitteet, hallinto,  organisaation tuki</a:t>
            </a:r>
          </a:p>
        </p:txBody>
      </p:sp>
      <p:sp>
        <p:nvSpPr>
          <p:cNvPr id="3" name="Content Placeholder 2"/>
          <p:cNvSpPr>
            <a:spLocks noGrp="1"/>
          </p:cNvSpPr>
          <p:nvPr>
            <p:ph sz="quarter" idx="11"/>
          </p:nvPr>
        </p:nvSpPr>
        <p:spPr>
          <a:xfrm>
            <a:off x="761999" y="2057400"/>
            <a:ext cx="10667999" cy="4114800"/>
          </a:xfrm>
        </p:spPr>
        <p:txBody>
          <a:bodyPr/>
          <a:lstStyle/>
          <a:p>
            <a:pPr marL="457200" indent="-457200">
              <a:spcBef>
                <a:spcPts val="3000"/>
              </a:spcBef>
              <a:spcAft>
                <a:spcPts val="3000"/>
              </a:spcAft>
              <a:buClr>
                <a:schemeClr val="accent2"/>
              </a:buClr>
              <a:buFont typeface="Wingdings 3" panose="05040102010807070707" pitchFamily="18" charset="2"/>
              <a:buChar char="u"/>
            </a:pPr>
            <a:r>
              <a:rPr lang="fi-FI" dirty="0">
                <a:latin typeface="Arial" panose="020B0604020202020204" pitchFamily="34" charset="0"/>
                <a:cs typeface="Arial" panose="020B0604020202020204" pitchFamily="34" charset="0"/>
              </a:rPr>
              <a:t>Järjestää yhteisiä hallitusten kokouksia. </a:t>
            </a:r>
          </a:p>
          <a:p>
            <a:pPr marL="457200" indent="-457200">
              <a:spcBef>
                <a:spcPts val="3000"/>
              </a:spcBef>
              <a:spcAft>
                <a:spcPts val="3000"/>
              </a:spcAft>
              <a:buClr>
                <a:schemeClr val="accent2"/>
              </a:buClr>
              <a:buFont typeface="Wingdings 3" panose="05040102010807070707" pitchFamily="18" charset="2"/>
              <a:buChar char="u"/>
            </a:pPr>
            <a:r>
              <a:rPr lang="fi-FI" dirty="0">
                <a:latin typeface="Arial" panose="020B0604020202020204" pitchFamily="34" charset="0"/>
                <a:cs typeface="Arial" panose="020B0604020202020204" pitchFamily="34" charset="0"/>
              </a:rPr>
              <a:t>Päivittää johtajan ja hallituksen jäsenen roolit. </a:t>
            </a:r>
          </a:p>
          <a:p>
            <a:pPr marL="457200" indent="-457200">
              <a:spcBef>
                <a:spcPts val="3000"/>
              </a:spcBef>
              <a:spcAft>
                <a:spcPts val="3000"/>
              </a:spcAft>
              <a:buClr>
                <a:schemeClr val="accent2"/>
              </a:buClr>
              <a:buFont typeface="Wingdings 3" panose="05040102010807070707" pitchFamily="18" charset="2"/>
              <a:buChar char="u"/>
            </a:pPr>
            <a:r>
              <a:rPr lang="fi-FI" dirty="0">
                <a:latin typeface="Arial" panose="020B0604020202020204" pitchFamily="34" charset="0"/>
                <a:cs typeface="Arial" panose="020B0604020202020204" pitchFamily="34" charset="0"/>
              </a:rPr>
              <a:t>Miettiä parannuksia 3. varapresidentin ja johtajien vaaleihin liittyen. </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800"/>
            <a:ext cx="1143322" cy="1143000"/>
          </a:xfrm>
          <a:prstGeom prst="rect">
            <a:avLst/>
          </a:prstGeom>
        </p:spPr>
      </p:pic>
    </p:spTree>
    <p:extLst>
      <p:ext uri="{BB962C8B-B14F-4D97-AF65-F5344CB8AC3E}">
        <p14:creationId xmlns:p14="http://schemas.microsoft.com/office/powerpoint/2010/main" val="428045584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4" name="Yellow Bar">
            <a:extLst>
              <a:ext uri="{FF2B5EF4-FFF2-40B4-BE49-F238E27FC236}">
                <a16:creationId xmlns:a16="http://schemas.microsoft.com/office/drawing/2014/main" id="{11D0C5B6-F0E2-6344-9E1B-23CCC1B91847}"/>
              </a:ext>
            </a:extLst>
          </p:cNvPr>
          <p:cNvSpPr/>
          <p:nvPr/>
        </p:nvSpPr>
        <p:spPr>
          <a:xfrm>
            <a:off x="5370869" y="3882036"/>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13</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8" name="Picture 7">
            <a:extLst>
              <a:ext uri="{FF2B5EF4-FFF2-40B4-BE49-F238E27FC236}">
                <a16:creationId xmlns:a16="http://schemas.microsoft.com/office/drawing/2014/main" id="{57DD19E1-1279-7044-8EE0-DE47659FECB4}"/>
              </a:ext>
            </a:extLst>
          </p:cNvPr>
          <p:cNvPicPr>
            <a:picLocks noChangeAspect="1"/>
          </p:cNvPicPr>
          <p:nvPr/>
        </p:nvPicPr>
        <p:blipFill>
          <a:blip r:embed="rId3">
            <a:alphaModFix amt="8000"/>
          </a:blip>
          <a:stretch>
            <a:fillRect/>
          </a:stretch>
        </p:blipFill>
        <p:spPr>
          <a:xfrm>
            <a:off x="2810170" y="5087"/>
            <a:ext cx="6705599" cy="6353555"/>
          </a:xfrm>
          <a:prstGeom prst="rect">
            <a:avLst/>
          </a:prstGeom>
          <a:noFill/>
        </p:spPr>
      </p:pic>
      <p:sp>
        <p:nvSpPr>
          <p:cNvPr id="3" name="Headline">
            <a:extLst>
              <a:ext uri="{FF2B5EF4-FFF2-40B4-BE49-F238E27FC236}">
                <a16:creationId xmlns:a16="http://schemas.microsoft.com/office/drawing/2014/main" id="{DAC7E04F-ACCC-CC4D-BB83-882E64BBC91E}"/>
              </a:ext>
            </a:extLst>
          </p:cNvPr>
          <p:cNvSpPr txBox="1">
            <a:spLocks/>
          </p:cNvSpPr>
          <p:nvPr/>
        </p:nvSpPr>
        <p:spPr>
          <a:xfrm>
            <a:off x="761998" y="2193169"/>
            <a:ext cx="10667999" cy="207403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fi-FI" sz="2800" b="1" i="0" u="none" strike="noStrike" cap="none" normalizeH="0" baseline="0" noProof="0">
                <a:ln>
                  <a:noFill/>
                </a:ln>
                <a:solidFill>
                  <a:prstClr val="white"/>
                </a:solidFill>
                <a:effectLst/>
                <a:uLnTx/>
                <a:uFillTx/>
                <a:latin typeface="Arial" panose="020B0604020202020204" pitchFamily="34" charset="0"/>
                <a:cs typeface="Arial" panose="020B0604020202020204" pitchFamily="34" charset="0"/>
              </a:rPr>
              <a:t> </a:t>
            </a:r>
            <a:r>
              <a:rPr lang="fi-FI" sz="4400">
                <a:solidFill>
                  <a:srgbClr val="FFC000"/>
                </a:solidFill>
              </a:rPr>
              <a:t>Mitä me saavutimme ensimmäisen vuoden aikana?</a:t>
            </a:r>
            <a:r>
              <a:rPr kumimoji="0" lang="fi-FI" sz="4400" b="1" i="0" u="none" strike="noStrike" cap="none" normalizeH="0" baseline="0" noProof="0">
                <a:ln>
                  <a:noFill/>
                </a:ln>
                <a:solidFill>
                  <a:srgbClr val="FFC00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39910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33400" y="1676400"/>
            <a:ext cx="3409865" cy="1981200"/>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fi-FI"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Vahvistaa järjestöä &amp; säätiötä</a:t>
            </a:r>
          </a:p>
        </p:txBody>
      </p:sp>
      <p:sp>
        <p:nvSpPr>
          <p:cNvPr id="19" name="Rectangle 18"/>
          <p:cNvSpPr/>
          <p:nvPr/>
        </p:nvSpPr>
        <p:spPr>
          <a:xfrm>
            <a:off x="4400635" y="1676400"/>
            <a:ext cx="3409865" cy="198120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fi-FI"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Rakentaa </a:t>
            </a:r>
            <a:br>
              <a:rPr kumimoji="0" lang="fi-FI"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fi-FI"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uusia </a:t>
            </a:r>
            <a:br>
              <a:rPr kumimoji="0" lang="fi-FI"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fi-FI"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kasvumalleja</a:t>
            </a:r>
          </a:p>
        </p:txBody>
      </p:sp>
      <p:sp>
        <p:nvSpPr>
          <p:cNvPr id="21" name="Rectangle 20"/>
          <p:cNvSpPr/>
          <p:nvPr/>
        </p:nvSpPr>
        <p:spPr>
          <a:xfrm>
            <a:off x="8248735" y="1676400"/>
            <a:ext cx="3409865" cy="1981200"/>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fi-FI" sz="2400" b="1" i="0" u="none" strike="noStrike" cap="none" normalizeH="0" baseline="0" noProof="0">
                <a:ln>
                  <a:noFill/>
                </a:ln>
                <a:solidFill>
                  <a:srgbClr val="FFFFFF"/>
                </a:solidFill>
                <a:effectLst/>
                <a:uLnTx/>
                <a:uFillTx/>
                <a:latin typeface="Arial" panose="020B0604020202020204" pitchFamily="34" charset="0"/>
                <a:cs typeface="Arial" panose="020B0604020202020204" pitchFamily="34" charset="0"/>
              </a:rPr>
              <a:t>Yhdenmukaistaa tavoitteet, hallinto, organisaation tuki</a:t>
            </a:r>
          </a:p>
        </p:txBody>
      </p:sp>
      <p:sp>
        <p:nvSpPr>
          <p:cNvPr id="2" name="Title 1"/>
          <p:cNvSpPr>
            <a:spLocks noGrp="1"/>
          </p:cNvSpPr>
          <p:nvPr>
            <p:ph type="title"/>
          </p:nvPr>
        </p:nvSpPr>
        <p:spPr/>
        <p:txBody>
          <a:bodyPr/>
          <a:lstStyle/>
          <a:p>
            <a:r>
              <a:rPr kumimoji="0" lang="fi-FI"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Vuosi 1 – tärkeimmät saavutukset</a:t>
            </a:r>
          </a:p>
        </p:txBody>
      </p:sp>
      <p:sp>
        <p:nvSpPr>
          <p:cNvPr id="7" name="TextBox 6">
            <a:extLst>
              <a:ext uri="{FF2B5EF4-FFF2-40B4-BE49-F238E27FC236}">
                <a16:creationId xmlns:a16="http://schemas.microsoft.com/office/drawing/2014/main" id="{5E629304-A344-47C8-86DD-8E11C39B6AD1}"/>
              </a:ext>
            </a:extLst>
          </p:cNvPr>
          <p:cNvSpPr txBox="1"/>
          <p:nvPr/>
        </p:nvSpPr>
        <p:spPr>
          <a:xfrm>
            <a:off x="533400" y="3917092"/>
            <a:ext cx="3409865" cy="2204706"/>
          </a:xfrm>
          <a:prstGeom prst="rect">
            <a:avLst/>
          </a:prstGeom>
          <a:noFill/>
        </p:spPr>
        <p:txBody>
          <a:bodyPr wrap="square">
            <a:spAutoFit/>
          </a:bodyPr>
          <a:lstStyle/>
          <a:p>
            <a:pPr marL="342900" indent="-342900">
              <a:lnSpc>
                <a:spcPct val="110000"/>
              </a:lnSpc>
              <a:spcBef>
                <a:spcPts val="600"/>
              </a:spcBef>
              <a:spcAft>
                <a:spcPts val="600"/>
              </a:spcAft>
              <a:buClr>
                <a:schemeClr val="accent2"/>
              </a:buClr>
              <a:buFont typeface="Wingdings 3" panose="05040102010807070707" pitchFamily="18" charset="2"/>
              <a:buChar char=""/>
            </a:pPr>
            <a:r>
              <a:rPr lang="fi-FI"/>
              <a:t>Valittu uusi brändinimi ja kuvaus</a:t>
            </a:r>
          </a:p>
          <a:p>
            <a:pPr marL="342900" indent="-342900">
              <a:lnSpc>
                <a:spcPct val="110000"/>
              </a:lnSpc>
              <a:spcBef>
                <a:spcPts val="600"/>
              </a:spcBef>
              <a:spcAft>
                <a:spcPts val="600"/>
              </a:spcAft>
              <a:buClr>
                <a:schemeClr val="accent2"/>
              </a:buClr>
              <a:buFont typeface="Wingdings 3" panose="05040102010807070707" pitchFamily="18" charset="2"/>
              <a:buChar char=""/>
            </a:pPr>
            <a:r>
              <a:rPr lang="fi-FI"/>
              <a:t>Suoritettu jäsenten tyytyväisyyskysely</a:t>
            </a:r>
          </a:p>
          <a:p>
            <a:pPr marL="342900" indent="-342900">
              <a:lnSpc>
                <a:spcPct val="110000"/>
              </a:lnSpc>
              <a:spcBef>
                <a:spcPts val="600"/>
              </a:spcBef>
              <a:spcAft>
                <a:spcPts val="600"/>
              </a:spcAft>
              <a:buClr>
                <a:schemeClr val="accent2"/>
              </a:buClr>
              <a:buFont typeface="Wingdings 3" panose="05040102010807070707" pitchFamily="18" charset="2"/>
              <a:buChar char=""/>
            </a:pPr>
            <a:r>
              <a:rPr lang="fi-FI"/>
              <a:t>Muokattu uudelleen Jäsenyyden kehittämisapurahat</a:t>
            </a:r>
          </a:p>
        </p:txBody>
      </p:sp>
      <p:sp>
        <p:nvSpPr>
          <p:cNvPr id="9" name="TextBox 8">
            <a:extLst>
              <a:ext uri="{FF2B5EF4-FFF2-40B4-BE49-F238E27FC236}">
                <a16:creationId xmlns:a16="http://schemas.microsoft.com/office/drawing/2014/main" id="{2E9C291B-D552-4E11-B467-EEB8623AB0A7}"/>
              </a:ext>
            </a:extLst>
          </p:cNvPr>
          <p:cNvSpPr txBox="1"/>
          <p:nvPr/>
        </p:nvSpPr>
        <p:spPr>
          <a:xfrm>
            <a:off x="4400635" y="3886200"/>
            <a:ext cx="3409865" cy="2204706"/>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fi-FI"/>
              <a:t>Löydetty uusia yrityskumppaneita</a:t>
            </a:r>
          </a:p>
          <a:p>
            <a:pPr marL="342900" indent="-342900">
              <a:buClr>
                <a:schemeClr val="accent2"/>
              </a:buClr>
              <a:buFont typeface="Wingdings 3" panose="05040102010807070707" pitchFamily="18" charset="2"/>
              <a:buChar char=""/>
            </a:pPr>
            <a:r>
              <a:rPr lang="fi-FI"/>
              <a:t>Käynnistetty yhteistyökumppaneiden työntekijöiden lahjoitusalusta</a:t>
            </a:r>
          </a:p>
          <a:p>
            <a:pPr marL="342900" indent="-342900">
              <a:buClr>
                <a:schemeClr val="accent2"/>
              </a:buClr>
              <a:buFont typeface="Wingdings 3" panose="05040102010807070707" pitchFamily="18" charset="2"/>
              <a:buChar char=""/>
            </a:pPr>
            <a:r>
              <a:rPr lang="fi-FI"/>
              <a:t>Ajoittaista vapaaehtoistyötä koskeva tutkimus</a:t>
            </a:r>
          </a:p>
        </p:txBody>
      </p:sp>
      <p:sp>
        <p:nvSpPr>
          <p:cNvPr id="11" name="TextBox 10">
            <a:extLst>
              <a:ext uri="{FF2B5EF4-FFF2-40B4-BE49-F238E27FC236}">
                <a16:creationId xmlns:a16="http://schemas.microsoft.com/office/drawing/2014/main" id="{24EAB2B7-2724-46E4-A71F-1B0ED73E3412}"/>
              </a:ext>
            </a:extLst>
          </p:cNvPr>
          <p:cNvSpPr txBox="1"/>
          <p:nvPr/>
        </p:nvSpPr>
        <p:spPr>
          <a:xfrm>
            <a:off x="8261092" y="3904735"/>
            <a:ext cx="3397508" cy="1441420"/>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fi-FI"/>
              <a:t>Järjestetty hallitusten ensimmäinen yhteiskokous</a:t>
            </a:r>
          </a:p>
          <a:p>
            <a:pPr marL="342900" indent="-342900">
              <a:buClr>
                <a:schemeClr val="accent2"/>
              </a:buClr>
              <a:buFont typeface="Wingdings 3" panose="05040102010807070707" pitchFamily="18" charset="2"/>
              <a:buChar char=""/>
            </a:pPr>
            <a:r>
              <a:rPr lang="fi-FI"/>
              <a:t>Analysoity vastaavien järjestöjen vaaliprosessia</a:t>
            </a:r>
          </a:p>
        </p:txBody>
      </p:sp>
    </p:spTree>
    <p:extLst>
      <p:ext uri="{BB962C8B-B14F-4D97-AF65-F5344CB8AC3E}">
        <p14:creationId xmlns:p14="http://schemas.microsoft.com/office/powerpoint/2010/main" val="3365823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7"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t="-19000" b="-9000"/>
          </a:stretch>
        </a:blipFill>
        <a:effectLst/>
      </p:bgPr>
    </p:bg>
    <p:spTree>
      <p:nvGrpSpPr>
        <p:cNvPr id="1" name=""/>
        <p:cNvGrpSpPr/>
        <p:nvPr/>
      </p:nvGrpSpPr>
      <p:grpSpPr>
        <a:xfrm>
          <a:off x="0" y="0"/>
          <a:ext cx="0" cy="0"/>
          <a:chOff x="0" y="0"/>
          <a:chExt cx="0" cy="0"/>
        </a:xfrm>
      </p:grpSpPr>
      <p:sp>
        <p:nvSpPr>
          <p:cNvPr id="3" name="Background - Overlay">
            <a:extLst>
              <a:ext uri="{FF2B5EF4-FFF2-40B4-BE49-F238E27FC236}">
                <a16:creationId xmlns:a16="http://schemas.microsoft.com/office/drawing/2014/main" id="{57A097A5-E818-E049-8FDC-E004EF874760}"/>
              </a:ext>
            </a:extLst>
          </p:cNvPr>
          <p:cNvSpPr/>
          <p:nvPr/>
        </p:nvSpPr>
        <p:spPr>
          <a:xfrm>
            <a:off x="1" y="1"/>
            <a:ext cx="12192000" cy="6858000"/>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6" name="Page Number - White">
            <a:extLst>
              <a:ext uri="{FF2B5EF4-FFF2-40B4-BE49-F238E27FC236}">
                <a16:creationId xmlns:a16="http://schemas.microsoft.com/office/drawing/2014/main" id="{FB4D99EA-85AC-2A49-AB05-6DBA783E04F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pic>
        <p:nvPicPr>
          <p:cNvPr id="18" name="Picture 17">
            <a:extLst>
              <a:ext uri="{FF2B5EF4-FFF2-40B4-BE49-F238E27FC236}">
                <a16:creationId xmlns:a16="http://schemas.microsoft.com/office/drawing/2014/main" id="{C4132B06-5C36-C044-AC2D-1C222AC7C5E2}"/>
              </a:ext>
            </a:extLst>
          </p:cNvPr>
          <p:cNvPicPr>
            <a:picLocks noChangeAspect="1"/>
          </p:cNvPicPr>
          <p:nvPr/>
        </p:nvPicPr>
        <p:blipFill>
          <a:blip r:embed="rId4"/>
          <a:stretch>
            <a:fillRect/>
          </a:stretch>
        </p:blipFill>
        <p:spPr>
          <a:xfrm>
            <a:off x="8915399" y="0"/>
            <a:ext cx="2286000" cy="2286000"/>
          </a:xfrm>
          <a:prstGeom prst="rect">
            <a:avLst/>
          </a:prstGeom>
        </p:spPr>
      </p:pic>
      <p:pic>
        <p:nvPicPr>
          <p:cNvPr id="19" name="Picture 18">
            <a:extLst>
              <a:ext uri="{FF2B5EF4-FFF2-40B4-BE49-F238E27FC236}">
                <a16:creationId xmlns:a16="http://schemas.microsoft.com/office/drawing/2014/main" id="{1A304C1A-EC23-2843-9F16-B1E11DC6D68A}"/>
              </a:ext>
            </a:extLst>
          </p:cNvPr>
          <p:cNvPicPr>
            <a:picLocks noChangeAspect="1"/>
          </p:cNvPicPr>
          <p:nvPr/>
        </p:nvPicPr>
        <p:blipFill>
          <a:blip r:embed="rId4"/>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3FC937F7-38C0-A14C-8F06-ED8F191FBAD4}"/>
              </a:ext>
            </a:extLst>
          </p:cNvPr>
          <p:cNvPicPr>
            <a:picLocks noChangeAspect="1"/>
          </p:cNvPicPr>
          <p:nvPr/>
        </p:nvPicPr>
        <p:blipFill>
          <a:blip r:embed="rId5"/>
          <a:srcRect/>
          <a:stretch/>
        </p:blipFill>
        <p:spPr>
          <a:xfrm>
            <a:off x="273388" y="6114917"/>
            <a:ext cx="2755897" cy="463609"/>
          </a:xfrm>
          <a:prstGeom prst="rect">
            <a:avLst/>
          </a:prstGeom>
        </p:spPr>
      </p:pic>
      <p:sp>
        <p:nvSpPr>
          <p:cNvPr id="10" name="Text Placeholder 1">
            <a:extLst>
              <a:ext uri="{FF2B5EF4-FFF2-40B4-BE49-F238E27FC236}">
                <a16:creationId xmlns:a16="http://schemas.microsoft.com/office/drawing/2014/main" id="{239192B9-9807-844B-AAF7-F002CF0C2096}"/>
              </a:ext>
            </a:extLst>
          </p:cNvPr>
          <p:cNvSpPr txBox="1">
            <a:spLocks/>
          </p:cNvSpPr>
          <p:nvPr/>
        </p:nvSpPr>
        <p:spPr>
          <a:xfrm>
            <a:off x="990599" y="2164080"/>
            <a:ext cx="10210800" cy="6858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fi-FI" sz="3600" b="1" i="0" u="none" strike="noStrike" cap="none" normalizeH="0" baseline="0" noProof="0">
                <a:ln>
                  <a:noFill/>
                </a:ln>
                <a:solidFill>
                  <a:prstClr val="white"/>
                </a:solidFill>
                <a:effectLst/>
                <a:uLnTx/>
                <a:uFillTx/>
                <a:latin typeface="Arial" panose="020B0604020202020204" pitchFamily="34" charset="0"/>
                <a:ea typeface="ヒラギノ角ゴ Pro W3" charset="0"/>
                <a:cs typeface="Arial" panose="020B0604020202020204" pitchFamily="34" charset="0"/>
              </a:rPr>
              <a:t>Brändimme</a:t>
            </a:r>
          </a:p>
        </p:txBody>
      </p:sp>
      <p:sp>
        <p:nvSpPr>
          <p:cNvPr id="11" name="Rectangle 10">
            <a:extLst>
              <a:ext uri="{FF2B5EF4-FFF2-40B4-BE49-F238E27FC236}">
                <a16:creationId xmlns:a16="http://schemas.microsoft.com/office/drawing/2014/main" id="{CF92EBA6-1693-AB46-AD28-2097CA584915}"/>
              </a:ext>
            </a:extLst>
          </p:cNvPr>
          <p:cNvSpPr/>
          <p:nvPr/>
        </p:nvSpPr>
        <p:spPr>
          <a:xfrm>
            <a:off x="5370870" y="318749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2" name="TextBox 11">
            <a:extLst>
              <a:ext uri="{FF2B5EF4-FFF2-40B4-BE49-F238E27FC236}">
                <a16:creationId xmlns:a16="http://schemas.microsoft.com/office/drawing/2014/main" id="{A64ED1DD-7381-3E48-8C07-52F804AA508B}"/>
              </a:ext>
            </a:extLst>
          </p:cNvPr>
          <p:cNvSpPr txBox="1"/>
          <p:nvPr/>
        </p:nvSpPr>
        <p:spPr>
          <a:xfrm>
            <a:off x="1270542" y="3722092"/>
            <a:ext cx="9596387" cy="1131848"/>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3600" b="1" i="0" u="none" strike="noStrike" cap="none" normalizeH="0" baseline="0" noProof="0">
                <a:ln>
                  <a:noFill/>
                </a:ln>
                <a:solidFill>
                  <a:srgbClr val="FFC000"/>
                </a:solidFill>
                <a:effectLst/>
                <a:uLnTx/>
                <a:uFillTx/>
                <a:latin typeface="Arial" panose="020B0604020202020204" pitchFamily="34" charset="0"/>
                <a:ea typeface="ヒラギノ角ゴ Pro W3" pitchFamily="125" charset="-128"/>
                <a:cs typeface="Arial" panose="020B0604020202020204" pitchFamily="34" charset="0"/>
              </a:rPr>
              <a:t>Lions International</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i-FI" sz="2400" b="1" i="0" u="none" strike="noStrike" cap="none" normalizeH="0" baseline="0" noProof="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Palvelemme avun tarpeessa olevaa maailmaa</a:t>
            </a:r>
          </a:p>
        </p:txBody>
      </p:sp>
    </p:spTree>
    <p:extLst>
      <p:ext uri="{BB962C8B-B14F-4D97-AF65-F5344CB8AC3E}">
        <p14:creationId xmlns:p14="http://schemas.microsoft.com/office/powerpoint/2010/main" val="437456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33400" y="1676400"/>
            <a:ext cx="3409865" cy="1981200"/>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fi-FI"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Vahvistaa järjestöä &amp; säätiötä</a:t>
            </a:r>
          </a:p>
        </p:txBody>
      </p:sp>
      <p:sp>
        <p:nvSpPr>
          <p:cNvPr id="19" name="Rectangle 18"/>
          <p:cNvSpPr/>
          <p:nvPr/>
        </p:nvSpPr>
        <p:spPr>
          <a:xfrm>
            <a:off x="4400635" y="1676400"/>
            <a:ext cx="3409865" cy="198120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fi-FI"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Rakentaa </a:t>
            </a:r>
            <a:br>
              <a:rPr kumimoji="0" lang="fi-FI"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fi-FI"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uusia </a:t>
            </a:r>
            <a:br>
              <a:rPr kumimoji="0" lang="fi-FI"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fi-FI"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kasvumalleja</a:t>
            </a:r>
          </a:p>
        </p:txBody>
      </p:sp>
      <p:sp>
        <p:nvSpPr>
          <p:cNvPr id="21" name="Rectangle 20"/>
          <p:cNvSpPr/>
          <p:nvPr/>
        </p:nvSpPr>
        <p:spPr>
          <a:xfrm>
            <a:off x="8248735" y="1676400"/>
            <a:ext cx="3409865" cy="1981200"/>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fi-FI" sz="2400" b="1" i="0" u="none" strike="noStrike" cap="none" normalizeH="0" baseline="0" noProof="0">
                <a:ln>
                  <a:noFill/>
                </a:ln>
                <a:solidFill>
                  <a:srgbClr val="FFFFFF"/>
                </a:solidFill>
                <a:effectLst/>
                <a:uLnTx/>
                <a:uFillTx/>
                <a:latin typeface="Arial" panose="020B0604020202020204" pitchFamily="34" charset="0"/>
                <a:cs typeface="Arial" panose="020B0604020202020204" pitchFamily="34" charset="0"/>
              </a:rPr>
              <a:t>Yhdenmukaistaa tavoitteet, hallinto, organisaation tuki</a:t>
            </a:r>
          </a:p>
        </p:txBody>
      </p:sp>
      <p:sp>
        <p:nvSpPr>
          <p:cNvPr id="2" name="Title 1"/>
          <p:cNvSpPr>
            <a:spLocks noGrp="1"/>
          </p:cNvSpPr>
          <p:nvPr>
            <p:ph type="title"/>
          </p:nvPr>
        </p:nvSpPr>
        <p:spPr/>
        <p:txBody>
          <a:bodyPr/>
          <a:lstStyle/>
          <a:p>
            <a:r>
              <a:rPr kumimoji="0" lang="fi-FI"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Vuosi kaksi – painopistealueet</a:t>
            </a:r>
          </a:p>
        </p:txBody>
      </p:sp>
      <p:sp>
        <p:nvSpPr>
          <p:cNvPr id="7" name="TextBox 6">
            <a:extLst>
              <a:ext uri="{FF2B5EF4-FFF2-40B4-BE49-F238E27FC236}">
                <a16:creationId xmlns:a16="http://schemas.microsoft.com/office/drawing/2014/main" id="{5E629304-A344-47C8-86DD-8E11C39B6AD1}"/>
              </a:ext>
            </a:extLst>
          </p:cNvPr>
          <p:cNvSpPr txBox="1"/>
          <p:nvPr/>
        </p:nvSpPr>
        <p:spPr>
          <a:xfrm>
            <a:off x="533400" y="3917092"/>
            <a:ext cx="3409865" cy="2512483"/>
          </a:xfrm>
          <a:prstGeom prst="rect">
            <a:avLst/>
          </a:prstGeom>
          <a:noFill/>
        </p:spPr>
        <p:txBody>
          <a:bodyPr wrap="square">
            <a:spAutoFit/>
          </a:bodyPr>
          <a:lstStyle/>
          <a:p>
            <a:pPr marL="342900" indent="-342900">
              <a:lnSpc>
                <a:spcPct val="110000"/>
              </a:lnSpc>
              <a:spcBef>
                <a:spcPts val="600"/>
              </a:spcBef>
              <a:spcAft>
                <a:spcPts val="600"/>
              </a:spcAft>
              <a:buClr>
                <a:schemeClr val="accent2"/>
              </a:buClr>
              <a:buFont typeface="Wingdings 3" panose="05040102010807070707" pitchFamily="18" charset="2"/>
              <a:buChar char=""/>
            </a:pPr>
            <a:r>
              <a:rPr lang="fi-FI"/>
              <a:t>Ottaa käyttöön uusi brändi</a:t>
            </a:r>
          </a:p>
          <a:p>
            <a:pPr marL="342900" indent="-342900">
              <a:lnSpc>
                <a:spcPct val="110000"/>
              </a:lnSpc>
              <a:spcBef>
                <a:spcPts val="600"/>
              </a:spcBef>
              <a:spcAft>
                <a:spcPts val="600"/>
              </a:spcAft>
              <a:buClr>
                <a:schemeClr val="accent2"/>
              </a:buClr>
              <a:buFont typeface="Wingdings 3" panose="05040102010807070707" pitchFamily="18" charset="2"/>
              <a:buChar char=""/>
            </a:pPr>
            <a:r>
              <a:rPr lang="fi-FI"/>
              <a:t>Esitellä tehtäväpilarit</a:t>
            </a:r>
          </a:p>
          <a:p>
            <a:pPr marL="342900" indent="-342900">
              <a:lnSpc>
                <a:spcPct val="110000"/>
              </a:lnSpc>
              <a:spcBef>
                <a:spcPts val="600"/>
              </a:spcBef>
              <a:spcAft>
                <a:spcPts val="600"/>
              </a:spcAft>
              <a:buClr>
                <a:schemeClr val="accent2"/>
              </a:buClr>
              <a:buFont typeface="Wingdings 3" panose="05040102010807070707" pitchFamily="18" charset="2"/>
              <a:buChar char=""/>
            </a:pPr>
            <a:r>
              <a:rPr lang="fi-FI"/>
              <a:t>Uudelleenrakentaa klubeja</a:t>
            </a:r>
          </a:p>
          <a:p>
            <a:pPr marL="342900" indent="-342900">
              <a:lnSpc>
                <a:spcPct val="110000"/>
              </a:lnSpc>
              <a:spcBef>
                <a:spcPts val="600"/>
              </a:spcBef>
              <a:spcAft>
                <a:spcPts val="600"/>
              </a:spcAft>
              <a:buClr>
                <a:schemeClr val="accent2"/>
              </a:buClr>
              <a:buFont typeface="Wingdings 3" panose="05040102010807070707" pitchFamily="18" charset="2"/>
              <a:buChar char=""/>
            </a:pPr>
            <a:r>
              <a:rPr lang="fi-FI"/>
              <a:t>Laajentaa klubien perustamista</a:t>
            </a:r>
          </a:p>
          <a:p>
            <a:pPr marL="342900" indent="-342900">
              <a:lnSpc>
                <a:spcPct val="110000"/>
              </a:lnSpc>
              <a:spcBef>
                <a:spcPts val="600"/>
              </a:spcBef>
              <a:spcAft>
                <a:spcPts val="600"/>
              </a:spcAft>
              <a:buClr>
                <a:schemeClr val="accent2"/>
              </a:buClr>
              <a:buFont typeface="Wingdings 3" panose="05040102010807070707" pitchFamily="18" charset="2"/>
              <a:buChar char=""/>
            </a:pPr>
            <a:r>
              <a:rPr lang="fi-FI"/>
              <a:t>Rakentaa Kampanja 100 -keräyksen menestyksen pohjalle </a:t>
            </a:r>
          </a:p>
        </p:txBody>
      </p:sp>
      <p:sp>
        <p:nvSpPr>
          <p:cNvPr id="9" name="TextBox 8">
            <a:extLst>
              <a:ext uri="{FF2B5EF4-FFF2-40B4-BE49-F238E27FC236}">
                <a16:creationId xmlns:a16="http://schemas.microsoft.com/office/drawing/2014/main" id="{2E9C291B-D552-4E11-B467-EEB8623AB0A7}"/>
              </a:ext>
            </a:extLst>
          </p:cNvPr>
          <p:cNvSpPr txBox="1"/>
          <p:nvPr/>
        </p:nvSpPr>
        <p:spPr>
          <a:xfrm>
            <a:off x="4400635" y="3886200"/>
            <a:ext cx="3409865" cy="2509405"/>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fi-FI" dirty="0"/>
              <a:t>Vahvistaa yritysten yhteiskuntavastuuta koskevaa ohjelmaamme</a:t>
            </a:r>
          </a:p>
          <a:p>
            <a:pPr marL="342900" indent="-342900">
              <a:buClr>
                <a:schemeClr val="accent2"/>
              </a:buClr>
              <a:buFont typeface="Wingdings 3" panose="05040102010807070707" pitchFamily="18" charset="2"/>
              <a:buChar char=""/>
            </a:pPr>
            <a:r>
              <a:rPr lang="fi-FI" dirty="0"/>
              <a:t>Suorittaa pilotti liittyen ajoittaisesti suoritettavaan vapaaehtoistyöhön</a:t>
            </a:r>
          </a:p>
          <a:p>
            <a:pPr marL="342900" indent="-342900">
              <a:buClr>
                <a:schemeClr val="accent2"/>
              </a:buClr>
              <a:buFont typeface="Wingdings 3" panose="05040102010807070707" pitchFamily="18" charset="2"/>
              <a:buChar char=""/>
            </a:pPr>
            <a:r>
              <a:rPr lang="fi-FI" dirty="0"/>
              <a:t>Kumppanien arviointi</a:t>
            </a:r>
          </a:p>
        </p:txBody>
      </p:sp>
      <p:sp>
        <p:nvSpPr>
          <p:cNvPr id="11" name="TextBox 10">
            <a:extLst>
              <a:ext uri="{FF2B5EF4-FFF2-40B4-BE49-F238E27FC236}">
                <a16:creationId xmlns:a16="http://schemas.microsoft.com/office/drawing/2014/main" id="{24EAB2B7-2724-46E4-A71F-1B0ED73E3412}"/>
              </a:ext>
            </a:extLst>
          </p:cNvPr>
          <p:cNvSpPr txBox="1"/>
          <p:nvPr/>
        </p:nvSpPr>
        <p:spPr>
          <a:xfrm>
            <a:off x="8261092" y="3904735"/>
            <a:ext cx="3397508" cy="1441420"/>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fi-FI"/>
              <a:t>Jatkaa yhteisiä hallitusten kokouksia</a:t>
            </a:r>
          </a:p>
          <a:p>
            <a:pPr marL="342900" indent="-342900">
              <a:buClr>
                <a:schemeClr val="accent2"/>
              </a:buClr>
              <a:buFont typeface="Wingdings 3" panose="05040102010807070707" pitchFamily="18" charset="2"/>
              <a:buChar char=""/>
            </a:pPr>
            <a:r>
              <a:rPr lang="fi-FI"/>
              <a:t>Toteuttaa muutokset 3. varapresidentin valintaprosessissa</a:t>
            </a:r>
          </a:p>
        </p:txBody>
      </p:sp>
    </p:spTree>
    <p:extLst>
      <p:ext uri="{BB962C8B-B14F-4D97-AF65-F5344CB8AC3E}">
        <p14:creationId xmlns:p14="http://schemas.microsoft.com/office/powerpoint/2010/main" val="4271834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7" grpId="0"/>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00800" y="685800"/>
            <a:ext cx="5126278" cy="5638800"/>
          </a:xfrm>
        </p:spPr>
        <p:txBody>
          <a:bodyPr/>
          <a:lstStyle/>
          <a:p>
            <a:pPr>
              <a:spcBef>
                <a:spcPts val="1200"/>
              </a:spcBef>
              <a:spcAft>
                <a:spcPts val="1200"/>
              </a:spcAft>
            </a:pPr>
            <a:r>
              <a:rPr lang="fi-FI">
                <a:latin typeface="Arial" panose="020B0604020202020204" pitchFamily="34" charset="0"/>
                <a:cs typeface="Arial" panose="020B0604020202020204" pitchFamily="34" charset="0"/>
              </a:rPr>
              <a:t>Jaa uutisia strategisesta suunnitelmastamme </a:t>
            </a:r>
          </a:p>
          <a:p>
            <a:pPr>
              <a:spcBef>
                <a:spcPts val="1200"/>
              </a:spcBef>
              <a:spcAft>
                <a:spcPts val="1200"/>
              </a:spcAft>
            </a:pPr>
            <a:r>
              <a:rPr lang="fi-FI">
                <a:latin typeface="Arial" panose="020B0604020202020204" pitchFamily="34" charset="0"/>
                <a:cs typeface="Arial" panose="020B0604020202020204" pitchFamily="34" charset="0"/>
              </a:rPr>
              <a:t>Vastaa kyselyihin</a:t>
            </a:r>
          </a:p>
          <a:p>
            <a:pPr>
              <a:spcBef>
                <a:spcPts val="1200"/>
              </a:spcBef>
              <a:spcAft>
                <a:spcPts val="1200"/>
              </a:spcAft>
            </a:pPr>
            <a:r>
              <a:rPr lang="fi-FI">
                <a:latin typeface="Arial" panose="020B0604020202020204" pitchFamily="34" charset="0"/>
                <a:cs typeface="Arial" panose="020B0604020202020204" pitchFamily="34" charset="0"/>
              </a:rPr>
              <a:t>Keskity jäsenten tyytyväisyyteen klubissasi</a:t>
            </a:r>
          </a:p>
          <a:p>
            <a:pPr>
              <a:spcBef>
                <a:spcPts val="1200"/>
              </a:spcBef>
              <a:spcAft>
                <a:spcPts val="1200"/>
              </a:spcAft>
            </a:pPr>
            <a:r>
              <a:rPr lang="fi-FI">
                <a:latin typeface="Arial" panose="020B0604020202020204" pitchFamily="34" charset="0"/>
                <a:cs typeface="Arial" panose="020B0604020202020204" pitchFamily="34" charset="0"/>
              </a:rPr>
              <a:t>Lahjoita säännöllisesti LCIF:lle</a:t>
            </a:r>
          </a:p>
        </p:txBody>
      </p:sp>
      <p:sp>
        <p:nvSpPr>
          <p:cNvPr id="3" name="Title 2"/>
          <p:cNvSpPr>
            <a:spLocks noGrp="1"/>
          </p:cNvSpPr>
          <p:nvPr>
            <p:ph type="title"/>
          </p:nvPr>
        </p:nvSpPr>
        <p:spPr>
          <a:xfrm>
            <a:off x="152400" y="2247469"/>
            <a:ext cx="4953000" cy="2019731"/>
          </a:xfrm>
        </p:spPr>
        <p:txBody>
          <a:bodyPr/>
          <a:lstStyle/>
          <a:p>
            <a:pPr>
              <a:lnSpc>
                <a:spcPct val="120000"/>
              </a:lnSpc>
            </a:pPr>
            <a:r>
              <a:rPr lang="fi-FI" sz="4400">
                <a:latin typeface="Arial" panose="020B0604020202020204" pitchFamily="34" charset="0"/>
                <a:cs typeface="Arial" panose="020B0604020202020204" pitchFamily="34" charset="0"/>
              </a:rPr>
              <a:t>Voit auttaa</a:t>
            </a:r>
          </a:p>
        </p:txBody>
      </p:sp>
    </p:spTree>
    <p:extLst>
      <p:ext uri="{BB962C8B-B14F-4D97-AF65-F5344CB8AC3E}">
        <p14:creationId xmlns:p14="http://schemas.microsoft.com/office/powerpoint/2010/main" val="72801417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56F9008-759B-BF4A-A397-55EB3B46A4EB}"/>
              </a:ext>
            </a:extLst>
          </p:cNvPr>
          <p:cNvPicPr>
            <a:picLocks noChangeAspect="1"/>
          </p:cNvPicPr>
          <p:nvPr/>
        </p:nvPicPr>
        <p:blipFill rotWithShape="1">
          <a:blip r:embed="rId3"/>
          <a:srcRect l="20140" t="17140" r="42977" b="40535"/>
          <a:stretch/>
        </p:blipFill>
        <p:spPr>
          <a:xfrm>
            <a:off x="8190046" y="-3"/>
            <a:ext cx="4001954" cy="6888881"/>
          </a:xfrm>
          <a:prstGeom prst="rect">
            <a:avLst/>
          </a:prstGeom>
        </p:spPr>
      </p:pic>
      <p:sp>
        <p:nvSpPr>
          <p:cNvPr id="5" name="Headline">
            <a:extLst>
              <a:ext uri="{FF2B5EF4-FFF2-40B4-BE49-F238E27FC236}">
                <a16:creationId xmlns:a16="http://schemas.microsoft.com/office/drawing/2014/main" id="{4E8520BA-3857-4F45-9F89-B8892B3B592C}"/>
              </a:ext>
            </a:extLst>
          </p:cNvPr>
          <p:cNvSpPr txBox="1">
            <a:spLocks/>
          </p:cNvSpPr>
          <p:nvPr/>
        </p:nvSpPr>
        <p:spPr>
          <a:xfrm>
            <a:off x="762000" y="2700192"/>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fi-FI" sz="3600" b="0" i="0" u="none" strike="noStrike" cap="none" normalizeH="0" baseline="0" noProof="0">
                <a:ln>
                  <a:noFill/>
                </a:ln>
                <a:solidFill>
                  <a:srgbClr val="00AC69"/>
                </a:solidFill>
                <a:effectLst/>
                <a:uLnTx/>
                <a:uFillTx/>
                <a:latin typeface="Arial" panose="020B0604020202020204" pitchFamily="34" charset="0"/>
                <a:ea typeface="ヒラギノ角ゴ Pro W3" charset="0"/>
                <a:cs typeface="Arial" panose="020B0604020202020204" pitchFamily="34" charset="0"/>
              </a:rPr>
              <a:t>LEOKLUBIOHJELMA</a:t>
            </a: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fi-FI" sz="6000" b="1" i="0" u="none" strike="noStrike" cap="none" normalizeH="0" baseline="0" noProof="0">
                <a:ln>
                  <a:noFill/>
                </a:ln>
                <a:solidFill>
                  <a:srgbClr val="55565A"/>
                </a:solidFill>
                <a:effectLst/>
                <a:uLnTx/>
                <a:uFillTx/>
                <a:latin typeface="Arial" panose="020B0604020202020204" pitchFamily="34" charset="0"/>
                <a:ea typeface="ヒラギノ角ゴ Pro W3" charset="0"/>
                <a:cs typeface="Arial" panose="020B0604020202020204" pitchFamily="34" charset="0"/>
              </a:rPr>
              <a:t>STRATEGINEN SUUNNITELMA</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6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499634" y="1037598"/>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pic>
        <p:nvPicPr>
          <p:cNvPr id="20" name="Picture 19">
            <a:extLst>
              <a:ext uri="{FF2B5EF4-FFF2-40B4-BE49-F238E27FC236}">
                <a16:creationId xmlns:a16="http://schemas.microsoft.com/office/drawing/2014/main" id="{500C187D-881A-124B-AD8C-8CCB536CC5D5}"/>
              </a:ext>
            </a:extLst>
          </p:cNvPr>
          <p:cNvPicPr>
            <a:picLocks noChangeAspect="1"/>
          </p:cNvPicPr>
          <p:nvPr/>
        </p:nvPicPr>
        <p:blipFill>
          <a:blip r:embed="rId6"/>
          <a:srcRect/>
          <a:stretch/>
        </p:blipFill>
        <p:spPr>
          <a:xfrm>
            <a:off x="9454476" y="349537"/>
            <a:ext cx="2425700" cy="467929"/>
          </a:xfrm>
          <a:prstGeom prst="rect">
            <a:avLst/>
          </a:prstGeom>
        </p:spPr>
      </p:pic>
    </p:spTree>
    <p:extLst>
      <p:ext uri="{BB962C8B-B14F-4D97-AF65-F5344CB8AC3E}">
        <p14:creationId xmlns:p14="http://schemas.microsoft.com/office/powerpoint/2010/main" val="60873216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19</a:t>
            </a:fld>
            <a:endParaRPr kumimoji="0" lang="en-US" sz="16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3828723" y="2135533"/>
            <a:ext cx="7275095" cy="1025919"/>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fi-FI" sz="6000" b="1" i="0" u="none" strike="noStrike" cap="none" normalizeH="0" baseline="0" noProof="0">
                <a:ln>
                  <a:noFill/>
                </a:ln>
                <a:solidFill>
                  <a:prstClr val="white"/>
                </a:solidFill>
                <a:effectLst/>
                <a:uLnTx/>
                <a:uFillTx/>
                <a:latin typeface="Arial" panose="020B0604020202020204" pitchFamily="34" charset="0"/>
                <a:ea typeface="ヒラギノ角ゴ Pro W3" charset="0"/>
                <a:cs typeface="Arial" panose="020B0604020202020204" pitchFamily="34" charset="0"/>
              </a:rPr>
              <a:t>TAVOITTEEMME</a:t>
            </a:r>
          </a:p>
        </p:txBody>
      </p:sp>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5"/>
          <a:stretch>
            <a:fillRect/>
          </a:stretch>
        </p:blipFill>
        <p:spPr>
          <a:xfrm>
            <a:off x="1608668" y="2422605"/>
            <a:ext cx="2113397" cy="2113397"/>
          </a:xfrm>
          <a:prstGeom prst="rect">
            <a:avLst/>
          </a:prstGeom>
        </p:spPr>
      </p:pic>
      <p:sp>
        <p:nvSpPr>
          <p:cNvPr id="2" name="TextBox 1">
            <a:extLst>
              <a:ext uri="{FF2B5EF4-FFF2-40B4-BE49-F238E27FC236}">
                <a16:creationId xmlns:a16="http://schemas.microsoft.com/office/drawing/2014/main" id="{F7051735-97BA-4735-9154-FF849B6DCF6F}"/>
              </a:ext>
            </a:extLst>
          </p:cNvPr>
          <p:cNvSpPr txBox="1"/>
          <p:nvPr/>
        </p:nvSpPr>
        <p:spPr>
          <a:xfrm>
            <a:off x="3896559" y="3340400"/>
            <a:ext cx="7540534"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0" i="0" u="none" strike="noStrike" cap="none" normalizeH="0" baseline="0" noProof="0">
                <a:ln>
                  <a:noFill/>
                </a:ln>
                <a:solidFill>
                  <a:prstClr val="white"/>
                </a:solidFill>
                <a:effectLst/>
                <a:uLnTx/>
                <a:uFillTx/>
                <a:ea typeface="+mn-ea"/>
                <a:cs typeface="Arial" panose="020B0604020202020204" pitchFamily="34" charset="0"/>
              </a:rPr>
              <a:t>Vuoteen 2026 mennessä leoklubien jäsenyys kasvaa 200 000 raportoituun jäseneen, ja lioneihin siirtyvien leojen määrä kasvaa 13 000 raportoituun jäseneen. Tämä on seurausta lisääntyneestä rekrytoinnista ja työstä siirtymisen varmistamiseksi sekä paremmasta jäsenyyskokemuksesta. </a:t>
            </a:r>
          </a:p>
        </p:txBody>
      </p:sp>
    </p:spTree>
    <p:extLst>
      <p:ext uri="{BB962C8B-B14F-4D97-AF65-F5344CB8AC3E}">
        <p14:creationId xmlns:p14="http://schemas.microsoft.com/office/powerpoint/2010/main" val="396730394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Rectangle 7"/>
          <p:cNvSpPr/>
          <p:nvPr/>
        </p:nvSpPr>
        <p:spPr>
          <a:xfrm>
            <a:off x="-12673" y="0"/>
            <a:ext cx="12204673" cy="6870357"/>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18" name="Rectangle 17"/>
          <p:cNvSpPr/>
          <p:nvPr/>
        </p:nvSpPr>
        <p:spPr>
          <a:xfrm>
            <a:off x="5370871" y="315460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5" name="Headline">
            <a:extLst>
              <a:ext uri="{FF2B5EF4-FFF2-40B4-BE49-F238E27FC236}">
                <a16:creationId xmlns:a16="http://schemas.microsoft.com/office/drawing/2014/main" id="{3C490F28-F7D0-A746-A7E0-2C0FB584A278}"/>
              </a:ext>
            </a:extLst>
          </p:cNvPr>
          <p:cNvSpPr txBox="1">
            <a:spLocks/>
          </p:cNvSpPr>
          <p:nvPr/>
        </p:nvSpPr>
        <p:spPr>
          <a:xfrm>
            <a:off x="773430" y="2133600"/>
            <a:ext cx="10645139" cy="66161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fi-FI" sz="4000" b="1" i="0" u="none" strike="noStrike" cap="none" normalizeH="0" baseline="0" noProof="0">
                <a:ln>
                  <a:noFill/>
                </a:ln>
                <a:effectLst/>
                <a:uLnTx/>
                <a:uFillTx/>
                <a:latin typeface="Arial" charset="0"/>
                <a:ea typeface="Arial" charset="0"/>
                <a:cs typeface="Arial" charset="0"/>
              </a:rPr>
              <a:t>Palvelu on määrittänyt menneisyytemme. </a:t>
            </a:r>
          </a:p>
        </p:txBody>
      </p:sp>
      <p:sp>
        <p:nvSpPr>
          <p:cNvPr id="6" name="Headline">
            <a:extLst>
              <a:ext uri="{FF2B5EF4-FFF2-40B4-BE49-F238E27FC236}">
                <a16:creationId xmlns:a16="http://schemas.microsoft.com/office/drawing/2014/main" id="{3C490F28-F7D0-A746-A7E0-2C0FB584A278}"/>
              </a:ext>
            </a:extLst>
          </p:cNvPr>
          <p:cNvSpPr txBox="1">
            <a:spLocks/>
          </p:cNvSpPr>
          <p:nvPr/>
        </p:nvSpPr>
        <p:spPr>
          <a:xfrm>
            <a:off x="259714" y="3326423"/>
            <a:ext cx="11672569" cy="8763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fi-FI" sz="4000" b="1" i="0" u="none" strike="noStrike" cap="none" normalizeH="0" baseline="0" noProof="0">
                <a:ln>
                  <a:noFill/>
                </a:ln>
                <a:effectLst/>
                <a:uLnTx/>
                <a:uFillTx/>
                <a:latin typeface="Arial" charset="0"/>
                <a:ea typeface="Arial" charset="0"/>
                <a:cs typeface="Arial" charset="0"/>
              </a:rPr>
              <a:t>Ja näin on myös</a:t>
            </a:r>
            <a:r>
              <a:rPr kumimoji="0" lang="fi-FI" sz="4000" b="1" i="0" u="none" strike="noStrike" cap="none" normalizeH="0" baseline="0" noProof="0">
                <a:ln>
                  <a:noFill/>
                </a:ln>
                <a:solidFill>
                  <a:srgbClr val="FFC000"/>
                </a:solidFill>
                <a:effectLst/>
                <a:uLnTx/>
                <a:uFillTx/>
                <a:latin typeface="Arial" charset="0"/>
                <a:ea typeface="Arial" charset="0"/>
                <a:cs typeface="Arial" charset="0"/>
              </a:rPr>
              <a:t> </a:t>
            </a:r>
            <a:r>
              <a:rPr lang="fi-FI" sz="4400">
                <a:solidFill>
                  <a:srgbClr val="F0C300"/>
                </a:solidFill>
                <a:latin typeface="Arial" panose="020B0604020202020204" pitchFamily="34" charset="0"/>
                <a:ea typeface="ヒラギノ角ゴ Pro W3" pitchFamily="125" charset="-128"/>
                <a:cs typeface="Arial" panose="020B0604020202020204" pitchFamily="34" charset="0"/>
              </a:rPr>
              <a:t>tulevaisuutemme</a:t>
            </a:r>
            <a:r>
              <a:rPr kumimoji="0" lang="fi-FI" sz="4400" b="1" i="0" u="none" strike="noStrike" cap="none" normalizeH="0" baseline="0" noProof="0">
                <a:ln>
                  <a:noFill/>
                </a:ln>
                <a:solidFill>
                  <a:srgbClr val="F0C300"/>
                </a:solidFill>
                <a:effectLst/>
                <a:uLnTx/>
                <a:uFillTx/>
                <a:latin typeface="Arial" panose="020B0604020202020204" pitchFamily="34" charset="0"/>
                <a:ea typeface="ヒラギノ角ゴ Pro W3" pitchFamily="125" charset="-128"/>
                <a:cs typeface="Arial" panose="020B0604020202020204" pitchFamily="34" charset="0"/>
              </a:rPr>
              <a:t> </a:t>
            </a:r>
            <a:r>
              <a:rPr lang="fi-FI">
                <a:latin typeface="Arial" charset="0"/>
                <a:ea typeface="Arial" charset="0"/>
                <a:cs typeface="Arial" charset="0"/>
              </a:rPr>
              <a:t>kohdalla.</a:t>
            </a:r>
            <a:r>
              <a:rPr kumimoji="0" lang="fi-FI" sz="4000" b="1" i="0" u="none" strike="noStrike" cap="none" normalizeH="0" baseline="0" noProof="0">
                <a:ln>
                  <a:noFill/>
                </a:ln>
                <a:effectLst/>
                <a:uLnTx/>
                <a:uFillTx/>
                <a:latin typeface="Arial" charset="0"/>
                <a:ea typeface="Arial" charset="0"/>
                <a:cs typeface="Arial" charset="0"/>
              </a:rPr>
              <a:t> </a:t>
            </a:r>
          </a:p>
        </p:txBody>
      </p:sp>
    </p:spTree>
    <p:extLst>
      <p:ext uri="{BB962C8B-B14F-4D97-AF65-F5344CB8AC3E}">
        <p14:creationId xmlns:p14="http://schemas.microsoft.com/office/powerpoint/2010/main" val="3442149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ackground - Solid">
            <a:extLst>
              <a:ext uri="{FF2B5EF4-FFF2-40B4-BE49-F238E27FC236}">
                <a16:creationId xmlns:a16="http://schemas.microsoft.com/office/drawing/2014/main" id="{B767A0A2-1E75-6A43-AAFA-FDB254C9462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91819D7C-4A59-8C48-861C-894BCAFE8F7E}"/>
              </a:ext>
            </a:extLst>
          </p:cNvPr>
          <p:cNvPicPr>
            <a:picLocks noChangeAspect="1"/>
          </p:cNvPicPr>
          <p:nvPr/>
        </p:nvPicPr>
        <p:blipFill rotWithShape="1">
          <a:blip r:embed="rId3"/>
          <a:srcRect l="60775" t="44554" r="13495" b="5462"/>
          <a:stretch/>
        </p:blipFill>
        <p:spPr>
          <a:xfrm>
            <a:off x="-1" y="-1"/>
            <a:ext cx="2353591" cy="6857997"/>
          </a:xfrm>
          <a:prstGeom prst="rect">
            <a:avLst/>
          </a:prstGeom>
        </p:spPr>
      </p:pic>
      <p:pic>
        <p:nvPicPr>
          <p:cNvPr id="19" name="Picture 18">
            <a:extLst>
              <a:ext uri="{FF2B5EF4-FFF2-40B4-BE49-F238E27FC236}">
                <a16:creationId xmlns:a16="http://schemas.microsoft.com/office/drawing/2014/main" id="{76C58F04-54E6-A54E-A92B-2AFFD17C394E}"/>
              </a:ext>
            </a:extLst>
          </p:cNvPr>
          <p:cNvPicPr>
            <a:picLocks noChangeAspect="1"/>
          </p:cNvPicPr>
          <p:nvPr/>
        </p:nvPicPr>
        <p:blipFill rotWithShape="1">
          <a:blip r:embed="rId4"/>
          <a:srcRect l="15744" b="4901"/>
          <a:stretch/>
        </p:blipFill>
        <p:spPr>
          <a:xfrm rot="10800000" flipV="1">
            <a:off x="10958512" y="4769669"/>
            <a:ext cx="1233487" cy="2088331"/>
          </a:xfrm>
          <a:prstGeom prst="rect">
            <a:avLst/>
          </a:prstGeom>
        </p:spPr>
      </p:pic>
      <p:sp>
        <p:nvSpPr>
          <p:cNvPr id="34" name="Body Copy">
            <a:extLst>
              <a:ext uri="{FF2B5EF4-FFF2-40B4-BE49-F238E27FC236}">
                <a16:creationId xmlns:a16="http://schemas.microsoft.com/office/drawing/2014/main" id="{1132C406-3CC6-0345-9E27-27D0677D775F}"/>
              </a:ext>
            </a:extLst>
          </p:cNvPr>
          <p:cNvSpPr txBox="1">
            <a:spLocks/>
          </p:cNvSpPr>
          <p:nvPr/>
        </p:nvSpPr>
        <p:spPr>
          <a:xfrm>
            <a:off x="2205823" y="1928248"/>
            <a:ext cx="7408477"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fi-FI" sz="2600" b="0" i="0" u="none" strike="noStrike" cap="none" normalizeH="0" baseline="0" noProof="0" dirty="0">
                <a:ln>
                  <a:noFill/>
                </a:ln>
                <a:solidFill>
                  <a:srgbClr val="55565A"/>
                </a:solidFill>
                <a:effectLst/>
                <a:uLnTx/>
                <a:uFillTx/>
                <a:latin typeface="Arial" charset="0"/>
                <a:ea typeface="Arial" charset="0"/>
                <a:cs typeface="Arial" charset="0"/>
              </a:rPr>
              <a:t>Vahvistamme leoklubiohjelmaa tekemällä parannuksia ohjelman kullakin ydinalueella seuraavien viiden vuoden aikana. </a:t>
            </a:r>
          </a:p>
        </p:txBody>
      </p:sp>
      <p:sp>
        <p:nvSpPr>
          <p:cNvPr id="35" name="Body Copy">
            <a:extLst>
              <a:ext uri="{FF2B5EF4-FFF2-40B4-BE49-F238E27FC236}">
                <a16:creationId xmlns:a16="http://schemas.microsoft.com/office/drawing/2014/main" id="{89F29842-D656-6348-AFA3-DD72E03922A0}"/>
              </a:ext>
            </a:extLst>
          </p:cNvPr>
          <p:cNvSpPr txBox="1">
            <a:spLocks/>
          </p:cNvSpPr>
          <p:nvPr/>
        </p:nvSpPr>
        <p:spPr>
          <a:xfrm>
            <a:off x="2330835" y="297988"/>
            <a:ext cx="862767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fi-FI" sz="4800" b="1" i="0" u="none" strike="noStrike" cap="none" normalizeH="0" baseline="0" noProof="0" dirty="0">
                <a:ln>
                  <a:noFill/>
                </a:ln>
                <a:solidFill>
                  <a:srgbClr val="55565A"/>
                </a:solidFill>
                <a:effectLst/>
                <a:uLnTx/>
                <a:uFillTx/>
                <a:latin typeface="Arial" charset="0"/>
                <a:ea typeface="Arial" charset="0"/>
                <a:cs typeface="Arial" charset="0"/>
              </a:rPr>
              <a:t>Kokonaisvaltainen lähestymistapa</a:t>
            </a: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6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sp>
        <p:nvSpPr>
          <p:cNvPr id="11" name="Oval 10">
            <a:extLst>
              <a:ext uri="{FF2B5EF4-FFF2-40B4-BE49-F238E27FC236}">
                <a16:creationId xmlns:a16="http://schemas.microsoft.com/office/drawing/2014/main" id="{328A8129-BE2E-1C4A-8A9B-691E7D980676}"/>
              </a:ext>
            </a:extLst>
          </p:cNvPr>
          <p:cNvSpPr/>
          <p:nvPr/>
        </p:nvSpPr>
        <p:spPr bwMode="auto">
          <a:xfrm>
            <a:off x="8925241" y="3598546"/>
            <a:ext cx="2894882" cy="2352359"/>
          </a:xfrm>
          <a:prstGeom prst="ellipse">
            <a:avLst/>
          </a:prstGeom>
          <a:solidFill>
            <a:srgbClr val="B3B2B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fi-FI" sz="18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Yhteyden luominen</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fi-FI" sz="18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 LCIF:n kanssa </a:t>
            </a:r>
          </a:p>
        </p:txBody>
      </p:sp>
      <p:sp>
        <p:nvSpPr>
          <p:cNvPr id="10" name="Oval 9">
            <a:extLst>
              <a:ext uri="{FF2B5EF4-FFF2-40B4-BE49-F238E27FC236}">
                <a16:creationId xmlns:a16="http://schemas.microsoft.com/office/drawing/2014/main" id="{9D663DF4-83E2-904A-8703-E0CB46178C8E}"/>
              </a:ext>
            </a:extLst>
          </p:cNvPr>
          <p:cNvSpPr/>
          <p:nvPr/>
        </p:nvSpPr>
        <p:spPr bwMode="auto">
          <a:xfrm>
            <a:off x="6396182" y="3598546"/>
            <a:ext cx="2352359" cy="2352359"/>
          </a:xfrm>
          <a:prstGeom prst="ellipse">
            <a:avLst/>
          </a:prstGeom>
          <a:solidFill>
            <a:srgbClr val="00AC6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fi-FI"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Siirtyminen </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fi-FI"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lioneiksi</a:t>
            </a:r>
          </a:p>
        </p:txBody>
      </p:sp>
      <p:sp>
        <p:nvSpPr>
          <p:cNvPr id="12" name="Oval 11">
            <a:extLst>
              <a:ext uri="{FF2B5EF4-FFF2-40B4-BE49-F238E27FC236}">
                <a16:creationId xmlns:a16="http://schemas.microsoft.com/office/drawing/2014/main" id="{DEBFB3DD-AB1A-3B43-9859-33E24E44FB9D}"/>
              </a:ext>
            </a:extLst>
          </p:cNvPr>
          <p:cNvSpPr/>
          <p:nvPr/>
        </p:nvSpPr>
        <p:spPr bwMode="auto">
          <a:xfrm>
            <a:off x="3867122" y="3598546"/>
            <a:ext cx="2352359" cy="2352359"/>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fi-FI" sz="18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Jäsenyys-</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lang="fi-FI" b="1" dirty="0">
                <a:solidFill>
                  <a:prstClr val="white"/>
                </a:solidFill>
                <a:ea typeface="Arial" charset="0"/>
                <a:cs typeface="Arial" panose="020B0604020202020204" pitchFamily="34" charset="0"/>
              </a:rPr>
              <a:t>k</a:t>
            </a:r>
            <a:r>
              <a:rPr kumimoji="0" lang="fi-FI" sz="18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okemus</a:t>
            </a:r>
          </a:p>
        </p:txBody>
      </p:sp>
      <p:sp>
        <p:nvSpPr>
          <p:cNvPr id="15" name="Oval 14">
            <a:extLst>
              <a:ext uri="{FF2B5EF4-FFF2-40B4-BE49-F238E27FC236}">
                <a16:creationId xmlns:a16="http://schemas.microsoft.com/office/drawing/2014/main" id="{C917FC6D-ED39-D845-A63B-061B23F7B7D1}"/>
              </a:ext>
            </a:extLst>
          </p:cNvPr>
          <p:cNvSpPr/>
          <p:nvPr/>
        </p:nvSpPr>
        <p:spPr bwMode="auto">
          <a:xfrm>
            <a:off x="1338062" y="3598546"/>
            <a:ext cx="2352359" cy="2352359"/>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fi-FI"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Rekrytointi</a:t>
            </a:r>
          </a:p>
        </p:txBody>
      </p:sp>
      <p:sp>
        <p:nvSpPr>
          <p:cNvPr id="4" name="Right Arrow 3">
            <a:extLst>
              <a:ext uri="{FF2B5EF4-FFF2-40B4-BE49-F238E27FC236}">
                <a16:creationId xmlns:a16="http://schemas.microsoft.com/office/drawing/2014/main" id="{77BD8820-7B02-BA48-ADAE-67B2BC5CDCE4}"/>
              </a:ext>
            </a:extLst>
          </p:cNvPr>
          <p:cNvSpPr/>
          <p:nvPr/>
        </p:nvSpPr>
        <p:spPr>
          <a:xfrm>
            <a:off x="3319262"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ight Arrow 22">
            <a:extLst>
              <a:ext uri="{FF2B5EF4-FFF2-40B4-BE49-F238E27FC236}">
                <a16:creationId xmlns:a16="http://schemas.microsoft.com/office/drawing/2014/main" id="{EEED92C2-C99E-9047-B6F5-7C7024D6AAA6}"/>
              </a:ext>
            </a:extLst>
          </p:cNvPr>
          <p:cNvSpPr/>
          <p:nvPr/>
        </p:nvSpPr>
        <p:spPr>
          <a:xfrm>
            <a:off x="5910062"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ight Arrow 23">
            <a:extLst>
              <a:ext uri="{FF2B5EF4-FFF2-40B4-BE49-F238E27FC236}">
                <a16:creationId xmlns:a16="http://schemas.microsoft.com/office/drawing/2014/main" id="{FA65ECBC-BED0-6A47-BC1B-39EDC86B00C8}"/>
              </a:ext>
            </a:extLst>
          </p:cNvPr>
          <p:cNvSpPr/>
          <p:nvPr/>
        </p:nvSpPr>
        <p:spPr>
          <a:xfrm>
            <a:off x="8401977"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63074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6BBDB391-CE9C-0142-8DEB-76A14B49876B}"/>
              </a:ext>
            </a:extLst>
          </p:cNvPr>
          <p:cNvPicPr>
            <a:picLocks noChangeAspect="1"/>
          </p:cNvPicPr>
          <p:nvPr/>
        </p:nvPicPr>
        <p:blipFill rotWithShape="1">
          <a:blip r:embed="rId3"/>
          <a:srcRect l="16530" t="2053" r="10928" b="4800"/>
          <a:stretch/>
        </p:blipFill>
        <p:spPr>
          <a:xfrm rot="10800000">
            <a:off x="10253452" y="-1"/>
            <a:ext cx="1938548" cy="3733801"/>
          </a:xfrm>
          <a:prstGeom prst="rect">
            <a:avLst/>
          </a:prstGeom>
        </p:spPr>
      </p:pic>
      <p:pic>
        <p:nvPicPr>
          <p:cNvPr id="3" name="Picture 2" descr="Logo&#10;&#10;Description automatically generated">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739089" y="0"/>
            <a:ext cx="1452911" cy="1452911"/>
          </a:xfrm>
          <a:prstGeom prst="rect">
            <a:avLst/>
          </a:prstGeom>
        </p:spPr>
      </p:pic>
      <p:pic>
        <p:nvPicPr>
          <p:cNvPr id="14" name="Picture 13" descr="Shape&#10;&#10;Description automatically generated">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9" name="Body Copy">
            <a:extLst>
              <a:ext uri="{FF2B5EF4-FFF2-40B4-BE49-F238E27FC236}">
                <a16:creationId xmlns:a16="http://schemas.microsoft.com/office/drawing/2014/main" id="{203FD019-E43E-4444-A72A-E629EEF11B73}"/>
              </a:ext>
            </a:extLst>
          </p:cNvPr>
          <p:cNvSpPr txBox="1">
            <a:spLocks/>
          </p:cNvSpPr>
          <p:nvPr/>
        </p:nvSpPr>
        <p:spPr>
          <a:xfrm>
            <a:off x="831160" y="2878147"/>
            <a:ext cx="5671239"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endParaRPr kumimoji="0" lang="en-US" sz="2800" b="0" i="0" u="none" strike="noStrike" kern="0" cap="none" spc="0" normalizeH="0" baseline="0" noProof="0" dirty="0">
              <a:ln>
                <a:noFill/>
              </a:ln>
              <a:solidFill>
                <a:srgbClr val="55565A"/>
              </a:solidFill>
              <a:effectLst/>
              <a:uLnTx/>
              <a:uFillTx/>
              <a:latin typeface="Arial" charset="0"/>
              <a:ea typeface="Arial" charset="0"/>
              <a:cs typeface="Arial" charset="0"/>
            </a:endParaRPr>
          </a:p>
        </p:txBody>
      </p:sp>
      <p:sp>
        <p:nvSpPr>
          <p:cNvPr id="10" name="Body Copy">
            <a:extLst>
              <a:ext uri="{FF2B5EF4-FFF2-40B4-BE49-F238E27FC236}">
                <a16:creationId xmlns:a16="http://schemas.microsoft.com/office/drawing/2014/main" id="{C9FC845C-3EEC-6F40-A790-5F0FEAB72A1D}"/>
              </a:ext>
            </a:extLst>
          </p:cNvPr>
          <p:cNvSpPr txBox="1">
            <a:spLocks/>
          </p:cNvSpPr>
          <p:nvPr/>
        </p:nvSpPr>
        <p:spPr>
          <a:xfrm>
            <a:off x="3911037" y="919241"/>
            <a:ext cx="4258021" cy="837361"/>
          </a:xfrm>
          <a:prstGeom prst="rect">
            <a:avLst/>
          </a:prstGeom>
        </p:spPr>
        <p:txBody>
          <a:bodyPr anchor="b" anchorCtr="0"/>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fi-FI" sz="4400" b="1" i="0" u="none" strike="noStrike" cap="none" normalizeH="0" baseline="0" noProof="0">
                <a:ln>
                  <a:noFill/>
                </a:ln>
                <a:solidFill>
                  <a:srgbClr val="55565A"/>
                </a:solidFill>
                <a:effectLst/>
                <a:uLnTx/>
                <a:uFillTx/>
                <a:latin typeface="Arial" charset="0"/>
                <a:ea typeface="Arial" charset="0"/>
                <a:cs typeface="Arial" charset="0"/>
              </a:rPr>
              <a:t> </a:t>
            </a:r>
            <a:r>
              <a:rPr kumimoji="0" lang="fi-FI" sz="4400" b="1" i="0" u="none" strike="noStrike" cap="none" normalizeH="0" baseline="0" noProof="0">
                <a:ln>
                  <a:noFill/>
                </a:ln>
                <a:solidFill>
                  <a:srgbClr val="00AC69"/>
                </a:solidFill>
                <a:effectLst/>
                <a:uLnTx/>
                <a:uFillTx/>
                <a:latin typeface="Arial" charset="0"/>
                <a:ea typeface="Arial" charset="0"/>
                <a:cs typeface="Arial" charset="0"/>
              </a:rPr>
              <a:t>Osallistu</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srgbClr val="55565A"/>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600" b="0" i="0" u="none" strike="noStrike" kern="1200" cap="none" spc="0" normalizeH="0" baseline="0" noProof="0">
              <a:ln>
                <a:noFill/>
              </a:ln>
              <a:solidFill>
                <a:srgbClr val="55565A"/>
              </a:solidFill>
              <a:effectLst/>
              <a:uLnTx/>
              <a:uFillTx/>
              <a:latin typeface="Helvetica" panose="020B0604020202020204" pitchFamily="34" charset="0"/>
              <a:cs typeface="Helvetica" panose="020B0604020202020204" pitchFamily="34" charset="0"/>
            </a:endParaRPr>
          </a:p>
        </p:txBody>
      </p:sp>
      <p:sp>
        <p:nvSpPr>
          <p:cNvPr id="2" name="TextBox 1">
            <a:extLst>
              <a:ext uri="{FF2B5EF4-FFF2-40B4-BE49-F238E27FC236}">
                <a16:creationId xmlns:a16="http://schemas.microsoft.com/office/drawing/2014/main" id="{B0FD424D-0FBC-4828-A787-ED07961314E4}"/>
              </a:ext>
            </a:extLst>
          </p:cNvPr>
          <p:cNvSpPr txBox="1"/>
          <p:nvPr/>
        </p:nvSpPr>
        <p:spPr>
          <a:xfrm flipH="1">
            <a:off x="687051" y="2340382"/>
            <a:ext cx="10705997" cy="4201150"/>
          </a:xfrm>
          <a:prstGeom prst="rect">
            <a:avLst/>
          </a:prstGeom>
          <a:noFill/>
        </p:spPr>
        <p:txBody>
          <a:bodyPr wrap="square" rtlCol="0">
            <a:spAutoFit/>
          </a:bodyPr>
          <a:lstStyle/>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fi-FI" sz="2400" b="0" i="0" u="none" strike="noStrike" cap="none" normalizeH="0" baseline="0" noProof="0" dirty="0">
                <a:ln>
                  <a:noFill/>
                </a:ln>
                <a:solidFill>
                  <a:prstClr val="black"/>
                </a:solidFill>
                <a:effectLst/>
                <a:uLnTx/>
                <a:uFillTx/>
                <a:ea typeface="+mn-ea"/>
                <a:cs typeface="Arial" panose="020B0604020202020204" pitchFamily="34" charset="0"/>
              </a:rPr>
              <a:t>Perusta leoklubi tai laajenna olemassa olevaa klubia</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fi-FI" sz="2400" b="0" i="0" u="none" strike="noStrike" cap="none" normalizeH="0" baseline="0" noProof="0" dirty="0">
                <a:ln>
                  <a:noFill/>
                </a:ln>
                <a:solidFill>
                  <a:prstClr val="black"/>
                </a:solidFill>
                <a:effectLst/>
                <a:uLnTx/>
                <a:uFillTx/>
                <a:ea typeface="+mn-ea"/>
                <a:cs typeface="Arial" panose="020B0604020202020204" pitchFamily="34" charset="0"/>
              </a:rPr>
              <a:t>Suunnittele yhteisiä leojen ja lionien palvelu- ja oppimisaktiviteetteja</a:t>
            </a:r>
          </a:p>
          <a:p>
            <a:pPr marL="342900" indent="-342900" fontAlgn="auto">
              <a:spcBef>
                <a:spcPts val="600"/>
              </a:spcBef>
              <a:spcAft>
                <a:spcPts val="900"/>
              </a:spcAft>
              <a:buClr>
                <a:srgbClr val="EBB700"/>
              </a:buClr>
              <a:buFont typeface="Wingdings 3" panose="05040102010807070707" pitchFamily="18" charset="2"/>
              <a:buChar char=""/>
              <a:defRPr/>
            </a:pPr>
            <a:r>
              <a:rPr lang="fi-FI" sz="2400" dirty="0">
                <a:solidFill>
                  <a:prstClr val="black"/>
                </a:solidFill>
                <a:ea typeface="+mn-ea"/>
                <a:cs typeface="Arial" panose="020B0604020202020204" pitchFamily="34" charset="0"/>
              </a:rPr>
              <a:t>Varmista, että leot ja leoklubineuvojat ilmoitetaan MyLCI:ssä </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fi-FI" sz="2400" b="0" i="0" u="none" strike="noStrike" cap="none" normalizeH="0" baseline="0" noProof="0" dirty="0">
                <a:ln>
                  <a:noFill/>
                </a:ln>
                <a:solidFill>
                  <a:prstClr val="black"/>
                </a:solidFill>
                <a:effectLst/>
                <a:uLnTx/>
                <a:uFillTx/>
                <a:ea typeface="+mn-ea"/>
                <a:cs typeface="Arial" panose="020B0604020202020204" pitchFamily="34" charset="0"/>
              </a:rPr>
              <a:t>Varmista, että leot kutsutaan lionsklubeihin TAI että he perustavat </a:t>
            </a:r>
            <a:r>
              <a:rPr lang="fi-FI" sz="2400" dirty="0">
                <a:solidFill>
                  <a:prstClr val="black"/>
                </a:solidFill>
                <a:ea typeface="+mn-ea"/>
                <a:cs typeface="Arial" panose="020B0604020202020204" pitchFamily="34" charset="0"/>
              </a:rPr>
              <a:t>klubin nuorille lioneille</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endPar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algn="ctr" fontAlgn="auto">
              <a:spcBef>
                <a:spcPts val="600"/>
              </a:spcBef>
              <a:spcAft>
                <a:spcPts val="900"/>
              </a:spcAft>
              <a:buClr>
                <a:srgbClr val="EBB700"/>
              </a:buClr>
              <a:defRPr/>
            </a:pPr>
            <a:r>
              <a:rPr lang="fi-FI" sz="2400" dirty="0">
                <a:solidFill>
                  <a:prstClr val="black"/>
                </a:solidFill>
                <a:ea typeface="+mn-ea"/>
                <a:cs typeface="Arial" panose="020B0604020202020204" pitchFamily="34" charset="0"/>
              </a:rPr>
              <a:t>Verkkosivulta </a:t>
            </a:r>
            <a:r>
              <a:rPr lang="fi-FI" sz="2400" b="1" dirty="0">
                <a:solidFill>
                  <a:srgbClr val="00AC69"/>
                </a:solidFill>
                <a:ea typeface="+mn-ea"/>
                <a:cs typeface="Arial" panose="020B0604020202020204" pitchFamily="34" charset="0"/>
              </a:rPr>
              <a:t>lionsclubs.org/leos</a:t>
            </a:r>
            <a:r>
              <a:rPr lang="fi-FI" sz="2400" dirty="0">
                <a:solidFill>
                  <a:prstClr val="black"/>
                </a:solidFill>
                <a:ea typeface="+mn-ea"/>
                <a:cs typeface="Arial" panose="020B0604020202020204" pitchFamily="34" charset="0"/>
              </a:rPr>
              <a:t> löydät lisätietoja.</a:t>
            </a:r>
          </a:p>
          <a:p>
            <a:pPr marR="0" lvl="0" algn="ctr" defTabSz="914400" rtl="0" eaLnBrk="1" fontAlgn="auto" latinLnBrk="0" hangingPunct="1">
              <a:spcBef>
                <a:spcPts val="600"/>
              </a:spcBef>
              <a:spcAft>
                <a:spcPts val="900"/>
              </a:spcAft>
              <a:buClr>
                <a:srgbClr val="EBB700"/>
              </a:buClr>
              <a:buSzTx/>
              <a:tabLst/>
              <a:defRPr/>
            </a:pPr>
            <a:r>
              <a:rPr lang="fi-FI" sz="2400" dirty="0">
                <a:solidFill>
                  <a:prstClr val="black"/>
                </a:solidFill>
                <a:ea typeface="+mn-ea"/>
                <a:cs typeface="Arial" panose="020B0604020202020204" pitchFamily="34" charset="0"/>
              </a:rPr>
              <a:t>Lähetä kysymykset osoitteeseen </a:t>
            </a:r>
            <a:r>
              <a:rPr lang="fi-FI" sz="2400" b="1" dirty="0">
                <a:solidFill>
                  <a:srgbClr val="00AC69"/>
                </a:solidFill>
                <a:ea typeface="+mn-ea"/>
                <a:cs typeface="Arial" panose="020B0604020202020204" pitchFamily="34" charset="0"/>
              </a:rPr>
              <a:t>leo@lionsclubs.org</a:t>
            </a:r>
            <a:r>
              <a:rPr lang="fi-FI" sz="2400" b="1" dirty="0">
                <a:ea typeface="+mn-ea"/>
                <a:cs typeface="Arial" panose="020B0604020202020204" pitchFamily="34" charset="0"/>
              </a:rPr>
              <a:t>.</a:t>
            </a:r>
          </a:p>
        </p:txBody>
      </p:sp>
      <p:sp>
        <p:nvSpPr>
          <p:cNvPr id="11" name="Rectangle 10">
            <a:extLst>
              <a:ext uri="{FF2B5EF4-FFF2-40B4-BE49-F238E27FC236}">
                <a16:creationId xmlns:a16="http://schemas.microsoft.com/office/drawing/2014/main" id="{15645AC1-6109-800A-DFE5-6904F8BAFC02}"/>
              </a:ext>
            </a:extLst>
          </p:cNvPr>
          <p:cNvSpPr/>
          <p:nvPr/>
        </p:nvSpPr>
        <p:spPr>
          <a:xfrm>
            <a:off x="5314919" y="2025485"/>
            <a:ext cx="1450259" cy="72760"/>
          </a:xfrm>
          <a:prstGeom prst="rect">
            <a:avLst/>
          </a:prstGeom>
          <a:solidFill>
            <a:srgbClr val="FBC608"/>
          </a:solidFill>
          <a:ln w="9525" cap="flat" cmpd="sng" algn="ctr">
            <a:noFill/>
            <a:prstDash val="solid"/>
          </a:ln>
          <a:effectLst/>
        </p:spPr>
        <p:txBody>
          <a:bodyPr lIns="94685" tIns="47343" rIns="94685" bIns="4734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258229101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4D76-90B8-4943-A6CF-FA00BF0E1FCC}"/>
              </a:ext>
            </a:extLst>
          </p:cNvPr>
          <p:cNvSpPr>
            <a:spLocks noGrp="1"/>
          </p:cNvSpPr>
          <p:nvPr>
            <p:ph type="title"/>
          </p:nvPr>
        </p:nvSpPr>
        <p:spPr>
          <a:xfrm>
            <a:off x="838200" y="609600"/>
            <a:ext cx="10515600" cy="609601"/>
          </a:xfrm>
        </p:spPr>
        <p:txBody>
          <a:bodyPr>
            <a:noAutofit/>
          </a:bodyPr>
          <a:lstStyle/>
          <a:p>
            <a:r>
              <a:rPr kumimoji="0" lang="fi-FI"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Strategisten suunnitelmien yhteenveto</a:t>
            </a:r>
          </a:p>
        </p:txBody>
      </p:sp>
      <p:sp>
        <p:nvSpPr>
          <p:cNvPr id="7" name="TextBox 6">
            <a:extLst>
              <a:ext uri="{FF2B5EF4-FFF2-40B4-BE49-F238E27FC236}">
                <a16:creationId xmlns:a16="http://schemas.microsoft.com/office/drawing/2014/main" id="{C61DD1B0-C4B9-4BDF-9942-04CEC46DC5D3}"/>
              </a:ext>
            </a:extLst>
          </p:cNvPr>
          <p:cNvSpPr txBox="1"/>
          <p:nvPr/>
        </p:nvSpPr>
        <p:spPr>
          <a:xfrm>
            <a:off x="609601" y="1981200"/>
            <a:ext cx="8229600" cy="703048"/>
          </a:xfrm>
          <a:prstGeom prst="rect">
            <a:avLst/>
          </a:prstGeom>
          <a:solidFill>
            <a:srgbClr val="407CCA"/>
          </a:solidFill>
          <a:ln w="76200">
            <a:solidFill>
              <a:srgbClr val="407CCA"/>
            </a:solidFill>
          </a:ln>
        </p:spPr>
        <p:txBody>
          <a:bodyPr wrap="square" rtlCol="0" anchor="ctr">
            <a:noAutofit/>
          </a:bodyPr>
          <a:lstStyle/>
          <a:p>
            <a:endParaRPr lang="en-US" sz="2800" b="1" dirty="0">
              <a:solidFill>
                <a:schemeClr val="bg2"/>
              </a:solidFill>
            </a:endParaRPr>
          </a:p>
        </p:txBody>
      </p:sp>
      <p:sp>
        <p:nvSpPr>
          <p:cNvPr id="9" name="TextBox 8">
            <a:extLst>
              <a:ext uri="{FF2B5EF4-FFF2-40B4-BE49-F238E27FC236}">
                <a16:creationId xmlns:a16="http://schemas.microsoft.com/office/drawing/2014/main" id="{F9B2B612-2699-4433-AB30-37D3587260AB}"/>
              </a:ext>
            </a:extLst>
          </p:cNvPr>
          <p:cNvSpPr txBox="1"/>
          <p:nvPr/>
        </p:nvSpPr>
        <p:spPr>
          <a:xfrm>
            <a:off x="609600" y="2684249"/>
            <a:ext cx="8229600" cy="2874826"/>
          </a:xfrm>
          <a:prstGeom prst="rect">
            <a:avLst/>
          </a:prstGeom>
          <a:noFill/>
          <a:ln w="76200">
            <a:solidFill>
              <a:srgbClr val="407CCA"/>
            </a:solidFill>
          </a:ln>
        </p:spPr>
        <p:txBody>
          <a:bodyPr wrap="square" rtlCol="0">
            <a:spAutoFit/>
          </a:bodyPr>
          <a:lstStyle/>
          <a:p>
            <a:pPr marL="91440" algn="l">
              <a:lnSpc>
                <a:spcPct val="110000"/>
              </a:lnSpc>
              <a:spcBef>
                <a:spcPts val="1800"/>
              </a:spcBef>
              <a:spcAft>
                <a:spcPts val="600"/>
              </a:spcAft>
            </a:pPr>
            <a:r>
              <a:rPr lang="fi-FI" sz="2800" dirty="0">
                <a:cs typeface="Arial" panose="020B0604020202020204" pitchFamily="34" charset="0"/>
              </a:rPr>
              <a:t>Positiivisempi jäsenyyskokemus</a:t>
            </a:r>
          </a:p>
          <a:p>
            <a:pPr marL="91440">
              <a:lnSpc>
                <a:spcPct val="110000"/>
              </a:lnSpc>
              <a:spcBef>
                <a:spcPts val="1800"/>
              </a:spcBef>
              <a:spcAft>
                <a:spcPts val="600"/>
              </a:spcAft>
            </a:pPr>
            <a:r>
              <a:rPr lang="fi-FI" sz="2800" dirty="0">
                <a:cs typeface="Arial" panose="020B0604020202020204" pitchFamily="34" charset="0"/>
              </a:rPr>
              <a:t>Lisää jäseniä paikkakunnan palvelemiseen</a:t>
            </a:r>
          </a:p>
          <a:p>
            <a:pPr marL="91440">
              <a:lnSpc>
                <a:spcPct val="110000"/>
              </a:lnSpc>
              <a:spcBef>
                <a:spcPts val="1800"/>
              </a:spcBef>
              <a:spcAft>
                <a:spcPts val="600"/>
              </a:spcAft>
            </a:pPr>
            <a:r>
              <a:rPr lang="fi-FI" sz="2800" dirty="0">
                <a:cs typeface="Arial" panose="020B0604020202020204" pitchFamily="34" charset="0"/>
              </a:rPr>
              <a:t>Uusia tapoja olla yhteydessä Lions Internationaliin</a:t>
            </a:r>
          </a:p>
          <a:p>
            <a:pPr marL="91440">
              <a:lnSpc>
                <a:spcPct val="110000"/>
              </a:lnSpc>
              <a:spcBef>
                <a:spcPts val="1800"/>
              </a:spcBef>
              <a:spcAft>
                <a:spcPts val="600"/>
              </a:spcAft>
            </a:pPr>
            <a:r>
              <a:rPr lang="fi-FI" sz="2800" dirty="0">
                <a:cs typeface="Arial" panose="020B0604020202020204" pitchFamily="34" charset="0"/>
              </a:rPr>
              <a:t>Uusia tapoja saada ihmiset mukaan</a:t>
            </a:r>
          </a:p>
        </p:txBody>
      </p:sp>
      <p:sp>
        <p:nvSpPr>
          <p:cNvPr id="11" name="TextBox 10">
            <a:extLst>
              <a:ext uri="{FF2B5EF4-FFF2-40B4-BE49-F238E27FC236}">
                <a16:creationId xmlns:a16="http://schemas.microsoft.com/office/drawing/2014/main" id="{46E8E23F-AAB5-4AE8-B8F2-2AAC6E4E350D}"/>
              </a:ext>
            </a:extLst>
          </p:cNvPr>
          <p:cNvSpPr txBox="1"/>
          <p:nvPr/>
        </p:nvSpPr>
        <p:spPr>
          <a:xfrm>
            <a:off x="8855676" y="1981200"/>
            <a:ext cx="1371599" cy="703048"/>
          </a:xfrm>
          <a:prstGeom prst="rect">
            <a:avLst/>
          </a:prstGeom>
          <a:solidFill>
            <a:srgbClr val="407CCA"/>
          </a:solidFill>
          <a:ln w="76200">
            <a:solidFill>
              <a:srgbClr val="407CCA"/>
            </a:solidFill>
          </a:ln>
        </p:spPr>
        <p:txBody>
          <a:bodyPr wrap="square" rtlCol="0" anchor="ctr">
            <a:noAutofit/>
          </a:bodyPr>
          <a:lstStyle/>
          <a:p>
            <a:pPr algn="ctr"/>
            <a:r>
              <a:rPr lang="fi-FI" sz="2800" b="1">
                <a:solidFill>
                  <a:schemeClr val="bg2"/>
                </a:solidFill>
                <a:cs typeface="Arial" panose="020B0604020202020204" pitchFamily="34" charset="0"/>
              </a:rPr>
              <a:t>Lionit</a:t>
            </a:r>
          </a:p>
        </p:txBody>
      </p:sp>
      <p:sp>
        <p:nvSpPr>
          <p:cNvPr id="12" name="TextBox 11">
            <a:extLst>
              <a:ext uri="{FF2B5EF4-FFF2-40B4-BE49-F238E27FC236}">
                <a16:creationId xmlns:a16="http://schemas.microsoft.com/office/drawing/2014/main" id="{121FC972-DBD3-4D81-B7AA-9B4F27E0607E}"/>
              </a:ext>
            </a:extLst>
          </p:cNvPr>
          <p:cNvSpPr txBox="1"/>
          <p:nvPr/>
        </p:nvSpPr>
        <p:spPr>
          <a:xfrm>
            <a:off x="8872151" y="2684248"/>
            <a:ext cx="1371599" cy="2878352"/>
          </a:xfrm>
          <a:prstGeom prst="rect">
            <a:avLst/>
          </a:prstGeom>
          <a:noFill/>
          <a:ln w="76200">
            <a:solidFill>
              <a:srgbClr val="407CCA"/>
            </a:solidFill>
          </a:ln>
        </p:spPr>
        <p:txBody>
          <a:bodyPr wrap="square" rtlCol="0">
            <a:spAutoFit/>
          </a:bodyPr>
          <a:lstStyle/>
          <a:p>
            <a:pPr algn="ctr">
              <a:lnSpc>
                <a:spcPct val="110000"/>
              </a:lnSpc>
              <a:spcBef>
                <a:spcPts val="1800"/>
              </a:spcBef>
              <a:spcAft>
                <a:spcPts val="600"/>
              </a:spcAft>
            </a:pPr>
            <a:r>
              <a:rPr lang="fi-FI"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fi-FI"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fi-FI"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fi-FI" sz="2800">
                <a:cs typeface="Arial" panose="020B0604020202020204" pitchFamily="34" charset="0"/>
                <a:sym typeface="Wingdings 2" panose="05020102010507070707" pitchFamily="18" charset="2"/>
              </a:rPr>
              <a:t></a:t>
            </a:r>
          </a:p>
        </p:txBody>
      </p:sp>
      <p:sp>
        <p:nvSpPr>
          <p:cNvPr id="13" name="TextBox 12">
            <a:extLst>
              <a:ext uri="{FF2B5EF4-FFF2-40B4-BE49-F238E27FC236}">
                <a16:creationId xmlns:a16="http://schemas.microsoft.com/office/drawing/2014/main" id="{4C3725A6-3087-479C-8222-6918AF3654AA}"/>
              </a:ext>
            </a:extLst>
          </p:cNvPr>
          <p:cNvSpPr txBox="1"/>
          <p:nvPr/>
        </p:nvSpPr>
        <p:spPr>
          <a:xfrm>
            <a:off x="10210799" y="1981200"/>
            <a:ext cx="1371599" cy="703048"/>
          </a:xfrm>
          <a:prstGeom prst="rect">
            <a:avLst/>
          </a:prstGeom>
          <a:solidFill>
            <a:srgbClr val="407CCA"/>
          </a:solidFill>
          <a:ln w="76200">
            <a:solidFill>
              <a:srgbClr val="407CCA"/>
            </a:solidFill>
          </a:ln>
        </p:spPr>
        <p:txBody>
          <a:bodyPr wrap="square" rtlCol="0" anchor="ctr">
            <a:noAutofit/>
          </a:bodyPr>
          <a:lstStyle/>
          <a:p>
            <a:pPr algn="ctr"/>
            <a:r>
              <a:rPr lang="fi-FI" sz="2800" b="1">
                <a:solidFill>
                  <a:schemeClr val="bg2"/>
                </a:solidFill>
                <a:cs typeface="Arial" panose="020B0604020202020204" pitchFamily="34" charset="0"/>
              </a:rPr>
              <a:t>Leot</a:t>
            </a:r>
          </a:p>
        </p:txBody>
      </p:sp>
      <p:sp>
        <p:nvSpPr>
          <p:cNvPr id="14" name="TextBox 13">
            <a:extLst>
              <a:ext uri="{FF2B5EF4-FFF2-40B4-BE49-F238E27FC236}">
                <a16:creationId xmlns:a16="http://schemas.microsoft.com/office/drawing/2014/main" id="{F5476BD1-506A-477F-A34A-3EFC97D3F236}"/>
              </a:ext>
            </a:extLst>
          </p:cNvPr>
          <p:cNvSpPr txBox="1"/>
          <p:nvPr/>
        </p:nvSpPr>
        <p:spPr>
          <a:xfrm>
            <a:off x="10210799" y="2680723"/>
            <a:ext cx="1371599" cy="2878352"/>
          </a:xfrm>
          <a:prstGeom prst="rect">
            <a:avLst/>
          </a:prstGeom>
          <a:noFill/>
          <a:ln w="76200">
            <a:solidFill>
              <a:srgbClr val="407CCA"/>
            </a:solidFill>
          </a:ln>
        </p:spPr>
        <p:txBody>
          <a:bodyPr wrap="square" rtlCol="0">
            <a:spAutoFit/>
          </a:bodyPr>
          <a:lstStyle/>
          <a:p>
            <a:pPr algn="ctr">
              <a:lnSpc>
                <a:spcPct val="110000"/>
              </a:lnSpc>
              <a:spcBef>
                <a:spcPts val="1800"/>
              </a:spcBef>
              <a:spcAft>
                <a:spcPts val="600"/>
              </a:spcAft>
            </a:pPr>
            <a:r>
              <a:rPr lang="fi-FI"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fi-FI"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fi-FI"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fi-FI" sz="2800">
                <a:cs typeface="Arial" panose="020B0604020202020204" pitchFamily="34" charset="0"/>
                <a:sym typeface="Wingdings 2" panose="05020102010507070707" pitchFamily="18" charset="2"/>
              </a:rPr>
              <a:t></a:t>
            </a:r>
          </a:p>
        </p:txBody>
      </p:sp>
    </p:spTree>
    <p:extLst>
      <p:ext uri="{BB962C8B-B14F-4D97-AF65-F5344CB8AC3E}">
        <p14:creationId xmlns:p14="http://schemas.microsoft.com/office/powerpoint/2010/main" val="124954492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53200" y="1600200"/>
            <a:ext cx="5105400" cy="4114800"/>
          </a:xfrm>
        </p:spPr>
        <p:txBody>
          <a:bodyPr/>
          <a:lstStyle/>
          <a:p>
            <a:pPr marL="0" indent="0">
              <a:lnSpc>
                <a:spcPct val="120000"/>
              </a:lnSpc>
              <a:buNone/>
            </a:pPr>
            <a:r>
              <a:rPr lang="fi-FI" sz="3200" b="1">
                <a:solidFill>
                  <a:schemeClr val="accent2"/>
                </a:solidFill>
                <a:latin typeface="Arial" panose="020B0604020202020204" pitchFamily="34" charset="0"/>
                <a:cs typeface="Arial" panose="020B0604020202020204" pitchFamily="34" charset="0"/>
              </a:rPr>
              <a:t>Verkkosivu</a:t>
            </a:r>
            <a:br>
              <a:rPr lang="fi-FI">
                <a:latin typeface="Arial" panose="020B0604020202020204" pitchFamily="34" charset="0"/>
                <a:cs typeface="Arial" panose="020B0604020202020204" pitchFamily="34" charset="0"/>
              </a:rPr>
            </a:br>
            <a:r>
              <a:rPr lang="fi-FI">
                <a:latin typeface="Arial" panose="020B0604020202020204" pitchFamily="34" charset="0"/>
                <a:cs typeface="Arial" panose="020B0604020202020204" pitchFamily="34" charset="0"/>
              </a:rPr>
              <a:t>lionsclubs.org/strategicplan</a:t>
            </a:r>
          </a:p>
          <a:p>
            <a:pPr>
              <a:lnSpc>
                <a:spcPct val="120000"/>
              </a:lnSpc>
              <a:buFont typeface="Wingdings 3" panose="05040102010807070707" pitchFamily="18" charset="2"/>
              <a:buChar char=""/>
            </a:pPr>
            <a:r>
              <a:rPr lang="fi-FI" sz="2400">
                <a:latin typeface="Arial" panose="020B0604020202020204" pitchFamily="34" charset="0"/>
                <a:cs typeface="Arial" panose="020B0604020202020204" pitchFamily="34" charset="0"/>
              </a:rPr>
              <a:t>Lions PPT</a:t>
            </a:r>
          </a:p>
          <a:p>
            <a:pPr>
              <a:lnSpc>
                <a:spcPct val="120000"/>
              </a:lnSpc>
              <a:buFont typeface="Wingdings 3" panose="05040102010807070707" pitchFamily="18" charset="2"/>
              <a:buChar char=""/>
            </a:pPr>
            <a:r>
              <a:rPr lang="fi-FI" sz="2400">
                <a:latin typeface="Arial" panose="020B0604020202020204" pitchFamily="34" charset="0"/>
                <a:cs typeface="Arial" panose="020B0604020202020204" pitchFamily="34" charset="0"/>
              </a:rPr>
              <a:t>Keskusteluaiheet</a:t>
            </a:r>
          </a:p>
          <a:p>
            <a:pPr marL="0" indent="0">
              <a:lnSpc>
                <a:spcPct val="120000"/>
              </a:lnSpc>
              <a:spcBef>
                <a:spcPts val="1800"/>
              </a:spcBef>
              <a:spcAft>
                <a:spcPts val="1800"/>
              </a:spcAft>
              <a:buNone/>
            </a:pPr>
            <a:r>
              <a:rPr lang="fi-FI" sz="3200" b="1">
                <a:solidFill>
                  <a:schemeClr val="accent2"/>
                </a:solidFill>
                <a:latin typeface="Arial" panose="020B0604020202020204" pitchFamily="34" charset="0"/>
                <a:cs typeface="Arial" panose="020B0604020202020204" pitchFamily="34" charset="0"/>
              </a:rPr>
              <a:t>Sähköposti</a:t>
            </a:r>
            <a:br>
              <a:rPr lang="fi-FI">
                <a:latin typeface="Arial" panose="020B0604020202020204" pitchFamily="34" charset="0"/>
                <a:cs typeface="Arial" panose="020B0604020202020204" pitchFamily="34" charset="0"/>
              </a:rPr>
            </a:br>
            <a:r>
              <a:rPr lang="fi-FI">
                <a:latin typeface="Arial" panose="020B0604020202020204" pitchFamily="34" charset="0"/>
                <a:cs typeface="Arial" panose="020B0604020202020204" pitchFamily="34" charset="0"/>
              </a:rPr>
              <a:t>strategicplan@lionsclubs.org</a:t>
            </a:r>
          </a:p>
        </p:txBody>
      </p:sp>
      <p:sp>
        <p:nvSpPr>
          <p:cNvPr id="3" name="Title 2"/>
          <p:cNvSpPr>
            <a:spLocks noGrp="1"/>
          </p:cNvSpPr>
          <p:nvPr>
            <p:ph type="title"/>
          </p:nvPr>
        </p:nvSpPr>
        <p:spPr>
          <a:xfrm>
            <a:off x="533400" y="1219200"/>
            <a:ext cx="4419600" cy="4114800"/>
          </a:xfrm>
        </p:spPr>
        <p:txBody>
          <a:bodyPr/>
          <a:lstStyle/>
          <a:p>
            <a:r>
              <a:rPr lang="fi-FI">
                <a:latin typeface="Arial" panose="020B0604020202020204" pitchFamily="34" charset="0"/>
                <a:cs typeface="Arial" panose="020B0604020202020204" pitchFamily="34" charset="0"/>
              </a:rPr>
              <a:t>Lions Internationalin strateginen suunnitelma</a:t>
            </a:r>
            <a:br>
              <a:rPr lang="fi-FI"/>
            </a:br>
            <a:br>
              <a:rPr lang="fi-FI"/>
            </a:br>
            <a:r>
              <a:rPr lang="fi-FI">
                <a:latin typeface="Arial" panose="020B0604020202020204" pitchFamily="34" charset="0"/>
                <a:cs typeface="Arial" panose="020B0604020202020204" pitchFamily="34" charset="0"/>
              </a:rPr>
              <a:t>Resurssit</a:t>
            </a:r>
          </a:p>
        </p:txBody>
      </p:sp>
    </p:spTree>
    <p:extLst>
      <p:ext uri="{BB962C8B-B14F-4D97-AF65-F5344CB8AC3E}">
        <p14:creationId xmlns:p14="http://schemas.microsoft.com/office/powerpoint/2010/main" val="7378557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sp>
        <p:nvSpPr>
          <p:cNvPr id="8" name="Rectangle 7"/>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18" name="Rectangle 17"/>
          <p:cNvSpPr/>
          <p:nvPr/>
        </p:nvSpPr>
        <p:spPr>
          <a:xfrm>
            <a:off x="5370871" y="325718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5" name="Headline">
            <a:extLst>
              <a:ext uri="{FF2B5EF4-FFF2-40B4-BE49-F238E27FC236}">
                <a16:creationId xmlns:a16="http://schemas.microsoft.com/office/drawing/2014/main" id="{3C490F28-F7D0-A746-A7E0-2C0FB584A278}"/>
              </a:ext>
            </a:extLst>
          </p:cNvPr>
          <p:cNvSpPr txBox="1">
            <a:spLocks/>
          </p:cNvSpPr>
          <p:nvPr/>
        </p:nvSpPr>
        <p:spPr>
          <a:xfrm>
            <a:off x="594360" y="2413051"/>
            <a:ext cx="1064513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fi-FI" sz="4000" b="1" i="0" u="none" strike="noStrike" cap="none" normalizeH="0" baseline="0" noProof="0">
                <a:ln>
                  <a:noFill/>
                </a:ln>
                <a:solidFill>
                  <a:prstClr val="white"/>
                </a:solidFill>
                <a:effectLst/>
                <a:uLnTx/>
                <a:uFillTx/>
                <a:latin typeface="Arial" charset="0"/>
                <a:ea typeface="Arial" charset="0"/>
                <a:cs typeface="Arial" charset="0"/>
              </a:rPr>
              <a:t>Maailma tarvitsee lioneja ja leoja.</a:t>
            </a:r>
          </a:p>
        </p:txBody>
      </p:sp>
      <p:sp>
        <p:nvSpPr>
          <p:cNvPr id="6" name="Headline">
            <a:extLst>
              <a:ext uri="{FF2B5EF4-FFF2-40B4-BE49-F238E27FC236}">
                <a16:creationId xmlns:a16="http://schemas.microsoft.com/office/drawing/2014/main" id="{3C490F28-F7D0-A746-A7E0-2C0FB584A278}"/>
              </a:ext>
            </a:extLst>
          </p:cNvPr>
          <p:cNvSpPr txBox="1">
            <a:spLocks/>
          </p:cNvSpPr>
          <p:nvPr/>
        </p:nvSpPr>
        <p:spPr>
          <a:xfrm>
            <a:off x="354330" y="3774746"/>
            <a:ext cx="11672569" cy="8763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Pct val="120000"/>
              <a:buFont typeface="Arial" pitchFamily="34" charset="0"/>
              <a:buNone/>
              <a:tabLst/>
              <a:defRPr/>
            </a:pPr>
            <a:r>
              <a:rPr kumimoji="0" lang="fi-FI" sz="4000" b="1" i="0" u="none" strike="noStrike" cap="none" normalizeH="0" baseline="0" noProof="0" dirty="0">
                <a:ln>
                  <a:noFill/>
                </a:ln>
                <a:solidFill>
                  <a:srgbClr val="FFC000"/>
                </a:solidFill>
                <a:effectLst/>
                <a:uLnTx/>
                <a:uFillTx/>
                <a:latin typeface="Arial" charset="0"/>
                <a:ea typeface="Arial" charset="0"/>
                <a:cs typeface="Arial" charset="0"/>
              </a:rPr>
              <a:t> </a:t>
            </a:r>
            <a:r>
              <a:rPr lang="fi-FI" dirty="0">
                <a:solidFill>
                  <a:srgbClr val="F0C300"/>
                </a:solidFill>
                <a:latin typeface="Arial" panose="020B0604020202020204" pitchFamily="34" charset="0"/>
                <a:ea typeface="ヒラギノ角ゴ Pro W3" pitchFamily="125" charset="-128"/>
                <a:cs typeface="+mn-cs"/>
              </a:rPr>
              <a:t>Strateginen suunnitelmamme</a:t>
            </a:r>
            <a:r>
              <a:rPr kumimoji="0" lang="fi-FI" i="0" u="none" strike="noStrike" cap="none" normalizeH="0" baseline="0" noProof="0" dirty="0">
                <a:ln>
                  <a:noFill/>
                </a:ln>
                <a:solidFill>
                  <a:srgbClr val="F0C300"/>
                </a:solidFill>
                <a:effectLst/>
                <a:uLnTx/>
                <a:uFillTx/>
                <a:latin typeface="Arial" panose="020B0604020202020204" pitchFamily="34" charset="0"/>
                <a:ea typeface="ヒラギノ角ゴ Pro W3" pitchFamily="125" charset="-128"/>
                <a:cs typeface="Arial" panose="020B0604020202020204" pitchFamily="34" charset="0"/>
              </a:rPr>
              <a:t> </a:t>
            </a:r>
            <a:r>
              <a:rPr kumimoji="0" lang="fi-FI" sz="4000" b="1" i="0" u="none" strike="noStrike" cap="none" normalizeH="0" baseline="0" noProof="0" dirty="0">
                <a:ln>
                  <a:noFill/>
                </a:ln>
                <a:solidFill>
                  <a:prstClr val="white"/>
                </a:solidFill>
                <a:effectLst/>
                <a:uLnTx/>
                <a:uFillTx/>
                <a:latin typeface="Arial" charset="0"/>
                <a:ea typeface="Arial" charset="0"/>
                <a:cs typeface="Arial" charset="0"/>
              </a:rPr>
              <a:t>takaa, </a:t>
            </a:r>
          </a:p>
          <a:p>
            <a:pPr marL="0" marR="0" lvl="0" indent="0" algn="ctr" defTabSz="914400" rtl="0" eaLnBrk="1" fontAlgn="base" latinLnBrk="0" hangingPunct="1">
              <a:lnSpc>
                <a:spcPct val="100000"/>
              </a:lnSpc>
              <a:spcBef>
                <a:spcPts val="0"/>
              </a:spcBef>
              <a:spcAft>
                <a:spcPct val="0"/>
              </a:spcAft>
              <a:buClrTx/>
              <a:buSzPct val="120000"/>
              <a:buFont typeface="Arial" pitchFamily="34" charset="0"/>
              <a:buNone/>
              <a:tabLst/>
              <a:defRPr/>
            </a:pPr>
            <a:r>
              <a:rPr kumimoji="0" lang="fi-FI" sz="4000" b="1" i="0" u="none" strike="noStrike" cap="none" normalizeH="0" baseline="0" noProof="0" dirty="0">
                <a:ln>
                  <a:noFill/>
                </a:ln>
                <a:solidFill>
                  <a:prstClr val="white"/>
                </a:solidFill>
                <a:effectLst/>
                <a:uLnTx/>
                <a:uFillTx/>
                <a:latin typeface="Arial" charset="0"/>
                <a:ea typeface="Arial" charset="0"/>
                <a:cs typeface="Arial" charset="0"/>
              </a:rPr>
              <a:t>että olemme valmiita palvelemaan. </a:t>
            </a:r>
          </a:p>
        </p:txBody>
      </p:sp>
    </p:spTree>
    <p:extLst>
      <p:ext uri="{BB962C8B-B14F-4D97-AF65-F5344CB8AC3E}">
        <p14:creationId xmlns:p14="http://schemas.microsoft.com/office/powerpoint/2010/main" val="3652183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3"/>
          <a:stretch>
            <a:fillRect/>
          </a:stretch>
        </p:blipFill>
        <p:spPr>
          <a:xfrm>
            <a:off x="28449"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2844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pic>
        <p:nvPicPr>
          <p:cNvPr id="11" name="Emblem - White" descr="lionlogo_white.eps">
            <a:extLst>
              <a:ext uri="{FF2B5EF4-FFF2-40B4-BE49-F238E27FC236}">
                <a16:creationId xmlns:a16="http://schemas.microsoft.com/office/drawing/2014/main" id="{68B73988-D5A9-3442-B303-5D6B2B1568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2" name="Headline">
            <a:extLst>
              <a:ext uri="{FF2B5EF4-FFF2-40B4-BE49-F238E27FC236}">
                <a16:creationId xmlns:a16="http://schemas.microsoft.com/office/drawing/2014/main" id="{F9CF80EA-FBBF-7D41-829E-8CE0D0E191B1}"/>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marL="0" marR="0" lvl="0" indent="0" algn="ctr" defTabSz="407690" rtl="0" eaLnBrk="1" fontAlgn="auto" latinLnBrk="0" hangingPunct="1">
              <a:lnSpc>
                <a:spcPct val="80000"/>
              </a:lnSpc>
              <a:spcBef>
                <a:spcPct val="0"/>
              </a:spcBef>
              <a:spcAft>
                <a:spcPts val="600"/>
              </a:spcAft>
              <a:buClrTx/>
              <a:buSzTx/>
              <a:buFontTx/>
              <a:buNone/>
              <a:tabLst/>
              <a:defRPr/>
            </a:pPr>
            <a:r>
              <a:rPr kumimoji="0" lang="fi-FI" sz="4800" b="1" i="0" u="none" strike="noStrike" cap="none" normalizeH="0" baseline="0" noProof="0">
                <a:ln>
                  <a:noFill/>
                </a:ln>
                <a:solidFill>
                  <a:prstClr val="white"/>
                </a:solidFill>
                <a:effectLst/>
                <a:uLnTx/>
                <a:uFillTx/>
                <a:latin typeface="Arial" panose="020B0604020202020204" pitchFamily="34" charset="0"/>
                <a:ea typeface="Helvetica Neue" charset="0"/>
                <a:cs typeface="Arial" panose="020B0604020202020204" pitchFamily="34" charset="0"/>
              </a:rPr>
              <a:t>Kiitos</a:t>
            </a:r>
          </a:p>
        </p:txBody>
      </p:sp>
      <p:sp>
        <p:nvSpPr>
          <p:cNvPr id="13" name="Gold Bar">
            <a:extLst>
              <a:ext uri="{FF2B5EF4-FFF2-40B4-BE49-F238E27FC236}">
                <a16:creationId xmlns:a16="http://schemas.microsoft.com/office/drawing/2014/main" id="{5F431583-0746-B24E-B80F-830E8311DF40}"/>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14" name="Copyright">
            <a:extLst>
              <a:ext uri="{FF2B5EF4-FFF2-40B4-BE49-F238E27FC236}">
                <a16:creationId xmlns:a16="http://schemas.microsoft.com/office/drawing/2014/main" id="{CC81DC29-6F17-4845-88B2-999CB75943AA}"/>
              </a:ext>
            </a:extLst>
          </p:cNvPr>
          <p:cNvSpPr txBox="1"/>
          <p:nvPr/>
        </p:nvSpPr>
        <p:spPr>
          <a:xfrm>
            <a:off x="385028" y="6255657"/>
            <a:ext cx="33998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cap="none" normalizeH="0" baseline="0" noProof="0">
                <a:ln>
                  <a:noFill/>
                </a:ln>
                <a:solidFill>
                  <a:prstClr val="white"/>
                </a:solidFill>
                <a:effectLst/>
                <a:uLnTx/>
                <a:uFillTx/>
                <a:latin typeface="Segoe UI Semibold"/>
                <a:ea typeface="+mn-ea"/>
                <a:cs typeface="+mn-cs"/>
              </a:rPr>
              <a:t>© 2022 Lions Clubs International</a:t>
            </a:r>
          </a:p>
        </p:txBody>
      </p:sp>
      <p:sp>
        <p:nvSpPr>
          <p:cNvPr id="15" name="Date Lang Code">
            <a:extLst>
              <a:ext uri="{FF2B5EF4-FFF2-40B4-BE49-F238E27FC236}">
                <a16:creationId xmlns:a16="http://schemas.microsoft.com/office/drawing/2014/main" id="{737904F3-4DF5-4D4E-9304-70294926A8FD}"/>
              </a:ext>
            </a:extLst>
          </p:cNvPr>
          <p:cNvSpPr txBox="1"/>
          <p:nvPr/>
        </p:nvSpPr>
        <p:spPr>
          <a:xfrm>
            <a:off x="6829370" y="6248400"/>
            <a:ext cx="1752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167166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ackground - Solid">
            <a:extLst>
              <a:ext uri="{FF2B5EF4-FFF2-40B4-BE49-F238E27FC236}">
                <a16:creationId xmlns:a16="http://schemas.microsoft.com/office/drawing/2014/main" id="{E7049466-AE18-5040-B92A-6AF0E9CABD73}"/>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cap="none" normalizeH="0" baseline="0" noProof="0">
                <a:ln>
                  <a:noFill/>
                </a:ln>
                <a:solidFill>
                  <a:prstClr val="white">
                    <a:alpha val="44000"/>
                  </a:prstClr>
                </a:solidFill>
                <a:effectLst/>
                <a:uLnTx/>
                <a:uFillTx/>
                <a:latin typeface="Segoe UI Semibold"/>
                <a:ea typeface="+mn-ea"/>
                <a:cs typeface="+mn-cs"/>
              </a:rPr>
              <a:t>aa</a:t>
            </a:r>
          </a:p>
        </p:txBody>
      </p:sp>
      <p:sp>
        <p:nvSpPr>
          <p:cNvPr id="52" name="Slice - Solid">
            <a:extLst>
              <a:ext uri="{FF2B5EF4-FFF2-40B4-BE49-F238E27FC236}">
                <a16:creationId xmlns:a16="http://schemas.microsoft.com/office/drawing/2014/main" id="{1F451C84-4E3E-B148-B349-C401C5F07101}"/>
              </a:ext>
            </a:extLst>
          </p:cNvPr>
          <p:cNvSpPr/>
          <p:nvPr/>
        </p:nvSpPr>
        <p:spPr>
          <a:xfrm rot="10800000">
            <a:off x="0"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39" name="TextBox 138"/>
          <p:cNvSpPr txBox="1"/>
          <p:nvPr/>
        </p:nvSpPr>
        <p:spPr>
          <a:xfrm>
            <a:off x="961610" y="1900392"/>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cap="none" normalizeH="0" baseline="0" noProof="0">
                <a:ln>
                  <a:noFill/>
                </a:ln>
                <a:solidFill>
                  <a:srgbClr val="00338D"/>
                </a:solidFill>
                <a:effectLst/>
                <a:uLnTx/>
                <a:uFillTx/>
                <a:latin typeface="Arial" charset="0"/>
                <a:ea typeface="Arial" charset="0"/>
                <a:cs typeface="Arial" charset="0"/>
              </a:rPr>
              <a:t>LCI Forward -suunnitelma</a:t>
            </a:r>
          </a:p>
        </p:txBody>
      </p:sp>
      <p:sp>
        <p:nvSpPr>
          <p:cNvPr id="146" name="TextBox 145"/>
          <p:cNvSpPr txBox="1"/>
          <p:nvPr/>
        </p:nvSpPr>
        <p:spPr>
          <a:xfrm>
            <a:off x="961610" y="2261137"/>
            <a:ext cx="69327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cap="none" normalizeH="0" baseline="0" noProof="0">
                <a:ln>
                  <a:noFill/>
                </a:ln>
                <a:solidFill>
                  <a:srgbClr val="55565A"/>
                </a:solidFill>
                <a:effectLst/>
                <a:uLnTx/>
                <a:uFillTx/>
                <a:latin typeface="Arial" charset="0"/>
                <a:ea typeface="Arial" charset="0"/>
                <a:cs typeface="Arial" charset="0"/>
              </a:rPr>
              <a:t>Käynnistettiin vuonna 2015 ohjaamaan lioneja palvelun toiselle vuosisadalle. </a:t>
            </a:r>
          </a:p>
        </p:txBody>
      </p:sp>
      <p:sp>
        <p:nvSpPr>
          <p:cNvPr id="29" name="TextBox 28"/>
          <p:cNvSpPr txBox="1"/>
          <p:nvPr/>
        </p:nvSpPr>
        <p:spPr>
          <a:xfrm>
            <a:off x="956752" y="5148817"/>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cap="none" normalizeH="0" baseline="0" noProof="0">
                <a:ln>
                  <a:noFill/>
                </a:ln>
                <a:solidFill>
                  <a:srgbClr val="00338D"/>
                </a:solidFill>
                <a:effectLst/>
                <a:uLnTx/>
                <a:uFillTx/>
                <a:latin typeface="Arial" charset="0"/>
                <a:ea typeface="Arial" charset="0"/>
                <a:cs typeface="Arial" charset="0"/>
              </a:rPr>
              <a:t>LCI Forwardin tulokset</a:t>
            </a:r>
          </a:p>
        </p:txBody>
      </p:sp>
      <p:sp>
        <p:nvSpPr>
          <p:cNvPr id="30" name="TextBox 29"/>
          <p:cNvSpPr txBox="1"/>
          <p:nvPr/>
        </p:nvSpPr>
        <p:spPr>
          <a:xfrm>
            <a:off x="948846" y="5498546"/>
            <a:ext cx="64199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600">
                <a:solidFill>
                  <a:srgbClr val="55565A"/>
                </a:solidFill>
                <a:latin typeface="Arial" charset="0"/>
                <a:ea typeface="Arial" charset="0"/>
                <a:cs typeface="Arial" charset="0"/>
              </a:rPr>
              <a:t>Uudet ohjelmat ja aloitteet</a:t>
            </a:r>
            <a:r>
              <a:rPr kumimoji="0" lang="fi-FI" sz="1600" b="0" i="0" u="none" strike="noStrike" cap="none" normalizeH="0" baseline="0" noProof="0">
                <a:ln>
                  <a:noFill/>
                </a:ln>
                <a:solidFill>
                  <a:srgbClr val="55565A"/>
                </a:solidFill>
                <a:effectLst/>
                <a:uLnTx/>
                <a:uFillTx/>
                <a:latin typeface="Arial" charset="0"/>
                <a:ea typeface="Arial" charset="0"/>
                <a:cs typeface="Arial" charset="0"/>
              </a:rPr>
              <a:t>, jotka ovat varmistaneet menestyksemme</a:t>
            </a:r>
            <a:r>
              <a:rPr lang="fi-FI" sz="1600">
                <a:solidFill>
                  <a:srgbClr val="55565A"/>
                </a:solidFill>
                <a:latin typeface="Arial" charset="0"/>
                <a:ea typeface="Arial" charset="0"/>
                <a:cs typeface="Arial" charset="0"/>
              </a:rPr>
              <a:t>.</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10012680" cy="42725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fi-FI" sz="3600" b="1" i="0" u="none" strike="noStrike" cap="none" normalizeH="0" baseline="0" noProof="0">
                <a:ln>
                  <a:noFill/>
                </a:ln>
                <a:solidFill>
                  <a:srgbClr val="00338D"/>
                </a:solidFill>
                <a:effectLst/>
                <a:uLnTx/>
                <a:uFillTx/>
                <a:latin typeface="Arial" panose="020B0604020202020204" pitchFamily="34" charset="0"/>
                <a:ea typeface="ヒラギノ角ゴ Pro W3" charset="0"/>
                <a:cs typeface="Arial" panose="020B0604020202020204" pitchFamily="34" charset="0"/>
              </a:rPr>
              <a:t>Tulevaisuuden rakentaminen alkoi LCI Forwardista</a:t>
            </a:r>
          </a:p>
        </p:txBody>
      </p:sp>
      <p:sp>
        <p:nvSpPr>
          <p:cNvPr id="17" name="TextBox 16">
            <a:extLst>
              <a:ext uri="{FF2B5EF4-FFF2-40B4-BE49-F238E27FC236}">
                <a16:creationId xmlns:a16="http://schemas.microsoft.com/office/drawing/2014/main" id="{181C9070-701A-6C8B-5AE9-98A8C68CC535}"/>
              </a:ext>
            </a:extLst>
          </p:cNvPr>
          <p:cNvSpPr txBox="1"/>
          <p:nvPr/>
        </p:nvSpPr>
        <p:spPr>
          <a:xfrm>
            <a:off x="966229" y="2994586"/>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cap="none" normalizeH="0" baseline="0" noProof="0">
                <a:ln>
                  <a:noFill/>
                </a:ln>
                <a:solidFill>
                  <a:srgbClr val="00338D"/>
                </a:solidFill>
                <a:effectLst/>
                <a:uLnTx/>
                <a:uFillTx/>
                <a:latin typeface="Arial" charset="0"/>
                <a:ea typeface="Arial" charset="0"/>
                <a:cs typeface="Arial" charset="0"/>
              </a:rPr>
              <a:t>LCI Forwardin painopisteet</a:t>
            </a:r>
          </a:p>
        </p:txBody>
      </p:sp>
      <p:sp>
        <p:nvSpPr>
          <p:cNvPr id="18" name="TextBox 17">
            <a:extLst>
              <a:ext uri="{FF2B5EF4-FFF2-40B4-BE49-F238E27FC236}">
                <a16:creationId xmlns:a16="http://schemas.microsoft.com/office/drawing/2014/main" id="{AC94A45D-BAC7-A493-9E05-C0DB6E12431D}"/>
              </a:ext>
            </a:extLst>
          </p:cNvPr>
          <p:cNvSpPr txBox="1"/>
          <p:nvPr/>
        </p:nvSpPr>
        <p:spPr>
          <a:xfrm>
            <a:off x="958323" y="3344315"/>
            <a:ext cx="60876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600">
                <a:solidFill>
                  <a:srgbClr val="55565A"/>
                </a:solidFill>
                <a:latin typeface="Arial" charset="0"/>
                <a:ea typeface="Arial" charset="0"/>
                <a:cs typeface="Arial" charset="0"/>
              </a:rPr>
              <a:t>Jäsenet</a:t>
            </a:r>
            <a:r>
              <a:rPr kumimoji="0" lang="fi-FI" sz="1600" b="0" i="0" u="none" strike="noStrike" cap="none" normalizeH="0" baseline="0" noProof="0">
                <a:ln>
                  <a:noFill/>
                </a:ln>
                <a:solidFill>
                  <a:srgbClr val="55565A"/>
                </a:solidFill>
                <a:effectLst/>
                <a:uLnTx/>
                <a:uFillTx/>
                <a:latin typeface="Arial" charset="0"/>
                <a:ea typeface="Arial" charset="0"/>
                <a:cs typeface="Arial" charset="0"/>
              </a:rPr>
              <a:t>, palvelu, toiminnot ja globaali imago.  </a:t>
            </a:r>
          </a:p>
        </p:txBody>
      </p:sp>
      <p:sp>
        <p:nvSpPr>
          <p:cNvPr id="19" name="TextBox 18">
            <a:extLst>
              <a:ext uri="{FF2B5EF4-FFF2-40B4-BE49-F238E27FC236}">
                <a16:creationId xmlns:a16="http://schemas.microsoft.com/office/drawing/2014/main" id="{0A701D19-8840-3164-1326-AE0B908FD86D}"/>
              </a:ext>
            </a:extLst>
          </p:cNvPr>
          <p:cNvSpPr txBox="1"/>
          <p:nvPr/>
        </p:nvSpPr>
        <p:spPr>
          <a:xfrm>
            <a:off x="953704" y="4089188"/>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cap="none" normalizeH="0" baseline="0" noProof="0">
                <a:ln>
                  <a:noFill/>
                </a:ln>
                <a:solidFill>
                  <a:srgbClr val="00338D"/>
                </a:solidFill>
                <a:effectLst/>
                <a:uLnTx/>
                <a:uFillTx/>
                <a:latin typeface="Arial" charset="0"/>
                <a:ea typeface="Arial" charset="0"/>
                <a:cs typeface="Arial" charset="0"/>
              </a:rPr>
              <a:t>LCI Forward -aloitteen tavoite</a:t>
            </a:r>
          </a:p>
        </p:txBody>
      </p:sp>
      <p:sp>
        <p:nvSpPr>
          <p:cNvPr id="20" name="TextBox 19">
            <a:extLst>
              <a:ext uri="{FF2B5EF4-FFF2-40B4-BE49-F238E27FC236}">
                <a16:creationId xmlns:a16="http://schemas.microsoft.com/office/drawing/2014/main" id="{F7A27C83-85D4-5BA9-797D-93773DF6D71E}"/>
              </a:ext>
            </a:extLst>
          </p:cNvPr>
          <p:cNvSpPr txBox="1"/>
          <p:nvPr/>
        </p:nvSpPr>
        <p:spPr>
          <a:xfrm>
            <a:off x="961610" y="4444425"/>
            <a:ext cx="67571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cap="none" normalizeH="0" baseline="0" noProof="0">
                <a:ln>
                  <a:noFill/>
                </a:ln>
                <a:solidFill>
                  <a:srgbClr val="55565A"/>
                </a:solidFill>
                <a:effectLst/>
                <a:uLnTx/>
                <a:uFillTx/>
                <a:latin typeface="Arial" charset="0"/>
                <a:ea typeface="Arial" charset="0"/>
                <a:cs typeface="Arial" charset="0"/>
              </a:rPr>
              <a:t>Palvella yli 200 miljoonaa ihmistä joka vuosi. </a:t>
            </a:r>
          </a:p>
        </p:txBody>
      </p:sp>
      <p:pic>
        <p:nvPicPr>
          <p:cNvPr id="4" name="Picture 3" descr="Diagram&#10;&#10;Description automatically generated">
            <a:extLst>
              <a:ext uri="{FF2B5EF4-FFF2-40B4-BE49-F238E27FC236}">
                <a16:creationId xmlns:a16="http://schemas.microsoft.com/office/drawing/2014/main" id="{2F49C845-BE1D-9B6A-DF85-F495A4E12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4000" y="1673345"/>
            <a:ext cx="4114286" cy="4019048"/>
          </a:xfrm>
          <a:prstGeom prst="rect">
            <a:avLst/>
          </a:prstGeom>
        </p:spPr>
      </p:pic>
    </p:spTree>
    <p:extLst>
      <p:ext uri="{BB962C8B-B14F-4D97-AF65-F5344CB8AC3E}">
        <p14:creationId xmlns:p14="http://schemas.microsoft.com/office/powerpoint/2010/main" val="1395894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Background - Solid">
            <a:extLst>
              <a:ext uri="{FF2B5EF4-FFF2-40B4-BE49-F238E27FC236}">
                <a16:creationId xmlns:a16="http://schemas.microsoft.com/office/drawing/2014/main" id="{635F39A6-3ED7-FB4C-9115-D9429F346B3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cap="none" normalizeH="0" baseline="0" noProof="0">
                <a:ln>
                  <a:noFill/>
                </a:ln>
                <a:solidFill>
                  <a:prstClr val="white">
                    <a:alpha val="44000"/>
                  </a:prstClr>
                </a:solidFill>
                <a:effectLst/>
                <a:uLnTx/>
                <a:uFillTx/>
                <a:latin typeface="Segoe UI Semibold"/>
                <a:ea typeface="+mn-ea"/>
                <a:cs typeface="+mn-cs"/>
              </a:rPr>
              <a:t> </a:t>
            </a:r>
          </a:p>
        </p:txBody>
      </p:sp>
      <p:sp>
        <p:nvSpPr>
          <p:cNvPr id="21" name="Freeform 20">
            <a:extLst>
              <a:ext uri="{FF2B5EF4-FFF2-40B4-BE49-F238E27FC236}">
                <a16:creationId xmlns:a16="http://schemas.microsoft.com/office/drawing/2014/main" id="{E163987D-B335-414A-8A1E-47C55CCAF91E}"/>
              </a:ext>
            </a:extLst>
          </p:cNvPr>
          <p:cNvSpPr/>
          <p:nvPr/>
        </p:nvSpPr>
        <p:spPr>
          <a:xfrm>
            <a:off x="3353896" y="-219768"/>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50000"/>
                </a:prstClr>
              </a:solidFill>
              <a:effectLst/>
              <a:uLnTx/>
              <a:uFillTx/>
              <a:latin typeface="Segoe UI Semibold"/>
              <a:ea typeface="+mn-ea"/>
              <a:cs typeface="+mn-cs"/>
            </a:endParaRPr>
          </a:p>
        </p:txBody>
      </p:sp>
      <p:sp>
        <p:nvSpPr>
          <p:cNvPr id="2" name="Rectangle 1"/>
          <p:cNvSpPr/>
          <p:nvPr/>
        </p:nvSpPr>
        <p:spPr>
          <a:xfrm>
            <a:off x="0" y="3295280"/>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cap="none" normalizeH="0" baseline="0" noProof="0">
                <a:ln>
                  <a:noFill/>
                </a:ln>
                <a:solidFill>
                  <a:srgbClr val="00338D"/>
                </a:solidFill>
                <a:effectLst/>
                <a:uLnTx/>
                <a:uFillTx/>
                <a:latin typeface="Arial" charset="0"/>
                <a:ea typeface="Arial" charset="0"/>
                <a:cs typeface="Arial" charset="0"/>
              </a:rPr>
              <a:t>Määritetty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fi-FI" sz="1800" b="1" i="0" u="none" strike="noStrike" cap="none" normalizeH="0" baseline="0" noProof="0">
                <a:ln>
                  <a:noFill/>
                </a:ln>
                <a:solidFill>
                  <a:srgbClr val="00338D"/>
                </a:solidFill>
                <a:effectLst/>
                <a:uLnTx/>
                <a:uFillTx/>
                <a:latin typeface="Arial" charset="0"/>
                <a:ea typeface="Arial" charset="0"/>
                <a:cs typeface="Arial" charset="0"/>
              </a:rPr>
              <a:t>maailmanlaajuiset avustuskohteemme</a:t>
            </a:r>
          </a:p>
        </p:txBody>
      </p:sp>
      <p:sp>
        <p:nvSpPr>
          <p:cNvPr id="10" name="Page Number - Blue">
            <a:extLst>
              <a:ext uri="{FF2B5EF4-FFF2-40B4-BE49-F238E27FC236}">
                <a16:creationId xmlns:a16="http://schemas.microsoft.com/office/drawing/2014/main" id="{53B5B03E-747E-6841-9369-154FEA0CEA8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35" name="Rectangle 34">
            <a:extLst>
              <a:ext uri="{FF2B5EF4-FFF2-40B4-BE49-F238E27FC236}">
                <a16:creationId xmlns:a16="http://schemas.microsoft.com/office/drawing/2014/main" id="{F9F14A3E-E35D-614B-8464-A669E547DFC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6" name="Text Placeholder 18">
            <a:extLst>
              <a:ext uri="{FF2B5EF4-FFF2-40B4-BE49-F238E27FC236}">
                <a16:creationId xmlns:a16="http://schemas.microsoft.com/office/drawing/2014/main" id="{906FAD10-5F3C-7846-B832-46BBE5AD8021}"/>
              </a:ext>
            </a:extLst>
          </p:cNvPr>
          <p:cNvSpPr txBox="1">
            <a:spLocks/>
          </p:cNvSpPr>
          <p:nvPr/>
        </p:nvSpPr>
        <p:spPr>
          <a:xfrm>
            <a:off x="685800" y="624804"/>
            <a:ext cx="10527030" cy="6896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fi-FI" sz="3600" b="1" i="0" u="none" strike="noStrike" cap="none" normalizeH="0" baseline="0" noProof="0">
                <a:ln>
                  <a:noFill/>
                </a:ln>
                <a:solidFill>
                  <a:srgbClr val="00338D"/>
                </a:solidFill>
                <a:effectLst/>
                <a:uLnTx/>
                <a:uFillTx/>
                <a:latin typeface="Arial" panose="020B0604020202020204" pitchFamily="34" charset="0"/>
                <a:ea typeface="ヒラギノ角ゴ Pro W3" charset="0"/>
                <a:cs typeface="Arial" panose="020B0604020202020204" pitchFamily="34" charset="0"/>
              </a:rPr>
              <a:t>LCI Forward -saavutukset</a:t>
            </a:r>
          </a:p>
        </p:txBody>
      </p:sp>
      <p:sp>
        <p:nvSpPr>
          <p:cNvPr id="40" name="Rectangle 39">
            <a:extLst>
              <a:ext uri="{FF2B5EF4-FFF2-40B4-BE49-F238E27FC236}">
                <a16:creationId xmlns:a16="http://schemas.microsoft.com/office/drawing/2014/main" id="{84289C3D-A190-6A45-9219-40FAD55A27F5}"/>
              </a:ext>
            </a:extLst>
          </p:cNvPr>
          <p:cNvSpPr/>
          <p:nvPr/>
        </p:nvSpPr>
        <p:spPr>
          <a:xfrm>
            <a:off x="2822330" y="3320191"/>
            <a:ext cx="3440430"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cap="none" normalizeH="0" baseline="0" noProof="0">
                <a:ln>
                  <a:noFill/>
                </a:ln>
                <a:solidFill>
                  <a:srgbClr val="00338D"/>
                </a:solidFill>
                <a:effectLst/>
                <a:uLnTx/>
                <a:uFillTx/>
                <a:latin typeface="Arial" charset="0"/>
                <a:ea typeface="Arial" charset="0"/>
                <a:cs typeface="Arial" charset="0"/>
              </a:rPr>
              <a:t>Laajennettu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cap="none" normalizeH="0" baseline="0" noProof="0">
                <a:ln>
                  <a:noFill/>
                </a:ln>
                <a:solidFill>
                  <a:srgbClr val="00338D"/>
                </a:solidFill>
                <a:effectLst/>
                <a:uLnTx/>
                <a:uFillTx/>
                <a:latin typeface="Arial" charset="0"/>
                <a:ea typeface="Arial" charset="0"/>
                <a:cs typeface="Arial" charset="0"/>
              </a:rPr>
              <a:t> markkinointitoimia</a:t>
            </a:r>
          </a:p>
        </p:txBody>
      </p:sp>
      <p:sp>
        <p:nvSpPr>
          <p:cNvPr id="41" name="Rectangle 40">
            <a:extLst>
              <a:ext uri="{FF2B5EF4-FFF2-40B4-BE49-F238E27FC236}">
                <a16:creationId xmlns:a16="http://schemas.microsoft.com/office/drawing/2014/main" id="{9E52E426-9202-494F-8A5F-075D8BBF744D}"/>
              </a:ext>
            </a:extLst>
          </p:cNvPr>
          <p:cNvSpPr/>
          <p:nvPr/>
        </p:nvSpPr>
        <p:spPr>
          <a:xfrm>
            <a:off x="5744558" y="3294866"/>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b="1">
                <a:solidFill>
                  <a:srgbClr val="00338D"/>
                </a:solidFill>
                <a:latin typeface="Arial" charset="0"/>
                <a:ea typeface="Arial" charset="0"/>
                <a:cs typeface="Arial" charset="0"/>
              </a:rPr>
              <a:t>Käynnistetty </a:t>
            </a:r>
          </a:p>
          <a:p>
            <a:pPr marL="0" marR="0" lvl="0" indent="0" algn="ctr" defTabSz="914400" rtl="0" eaLnBrk="1" fontAlgn="auto" latinLnBrk="0" hangingPunct="1">
              <a:lnSpc>
                <a:spcPct val="100000"/>
              </a:lnSpc>
              <a:spcBef>
                <a:spcPts val="0"/>
              </a:spcBef>
              <a:spcAft>
                <a:spcPts val="0"/>
              </a:spcAft>
              <a:buClrTx/>
              <a:buSzTx/>
              <a:buFontTx/>
              <a:buNone/>
              <a:tabLst/>
              <a:defRPr/>
            </a:pPr>
            <a:r>
              <a:rPr lang="fi-FI" b="1">
                <a:solidFill>
                  <a:srgbClr val="00338D"/>
                </a:solidFill>
                <a:latin typeface="Arial" charset="0"/>
                <a:ea typeface="Arial" charset="0"/>
                <a:cs typeface="Arial" charset="0"/>
              </a:rPr>
              <a:t>Maailmanlaajuinen toimintaryhmä</a:t>
            </a:r>
            <a:r>
              <a:rPr kumimoji="0" lang="fi-FI" sz="1800" b="1" i="0" u="none" strike="noStrike" cap="none" normalizeH="0" baseline="0" noProof="0">
                <a:ln>
                  <a:noFill/>
                </a:ln>
                <a:solidFill>
                  <a:srgbClr val="00338D"/>
                </a:solidFill>
                <a:effectLst/>
                <a:uLnTx/>
                <a:uFillTx/>
                <a:latin typeface="Arial" charset="0"/>
                <a:ea typeface="Arial" charset="0"/>
                <a:cs typeface="Arial" charset="0"/>
              </a:rPr>
              <a:t> </a:t>
            </a:r>
          </a:p>
        </p:txBody>
      </p:sp>
      <p:pic>
        <p:nvPicPr>
          <p:cNvPr id="3" name="Picture 2"/>
          <p:cNvPicPr>
            <a:picLocks noChangeAspect="1"/>
          </p:cNvPicPr>
          <p:nvPr/>
        </p:nvPicPr>
        <p:blipFill>
          <a:blip r:embed="rId3"/>
          <a:srcRect/>
          <a:stretch/>
        </p:blipFill>
        <p:spPr>
          <a:xfrm>
            <a:off x="829942" y="1600200"/>
            <a:ext cx="1469388" cy="1469388"/>
          </a:xfrm>
          <a:prstGeom prst="rect">
            <a:avLst/>
          </a:prstGeom>
        </p:spPr>
      </p:pic>
      <p:sp>
        <p:nvSpPr>
          <p:cNvPr id="4" name="Oval 3">
            <a:extLst>
              <a:ext uri="{FF2B5EF4-FFF2-40B4-BE49-F238E27FC236}">
                <a16:creationId xmlns:a16="http://schemas.microsoft.com/office/drawing/2014/main" id="{202F917C-C375-49AC-A937-64CF58D88310}"/>
              </a:ext>
            </a:extLst>
          </p:cNvPr>
          <p:cNvSpPr>
            <a:spLocks/>
          </p:cNvSpPr>
          <p:nvPr/>
        </p:nvSpPr>
        <p:spPr>
          <a:xfrm>
            <a:off x="9702009" y="4388983"/>
            <a:ext cx="1527630" cy="1531764"/>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6" name="Rectangle 15">
            <a:extLst>
              <a:ext uri="{FF2B5EF4-FFF2-40B4-BE49-F238E27FC236}">
                <a16:creationId xmlns:a16="http://schemas.microsoft.com/office/drawing/2014/main" id="{4DFBFE8E-D59E-4023-A84F-50817F7FD268}"/>
              </a:ext>
            </a:extLst>
          </p:cNvPr>
          <p:cNvSpPr/>
          <p:nvPr/>
        </p:nvSpPr>
        <p:spPr>
          <a:xfrm>
            <a:off x="8567928" y="1901046"/>
            <a:ext cx="3145536" cy="2708434"/>
          </a:xfrm>
          <a:prstGeom prst="rect">
            <a:avLst/>
          </a:prstGeom>
          <a:noFill/>
        </p:spPr>
        <p:txBody>
          <a:bodyPr wrap="square" numCol="1" spcCol="381000" anchor="t">
            <a:spAutoFit/>
          </a:bodyPr>
          <a:lstStyle/>
          <a:p>
            <a:pPr marL="0" marR="0" lvl="0" indent="0" algn="ctr" defTabSz="914400" rtl="0" eaLnBrk="1" fontAlgn="base" latinLnBrk="0" hangingPunct="1">
              <a:lnSpc>
                <a:spcPts val="3200"/>
              </a:lnSpc>
              <a:spcBef>
                <a:spcPct val="0"/>
              </a:spcBef>
              <a:spcAft>
                <a:spcPts val="1200"/>
              </a:spcAft>
              <a:buClrTx/>
              <a:buSzTx/>
              <a:buFontTx/>
              <a:buNone/>
              <a:tabLst/>
              <a:defRPr/>
            </a:pPr>
            <a:r>
              <a:rPr kumimoji="0" lang="fi-FI" sz="2400" b="1" i="0" u="none" strike="noStrike" cap="none" normalizeH="0" baseline="0" noProof="0">
                <a:ln>
                  <a:noFill/>
                </a:ln>
                <a:solidFill>
                  <a:prstClr val="white"/>
                </a:solidFill>
                <a:effectLst/>
                <a:uLnTx/>
                <a:uFillTx/>
                <a:latin typeface="Arial" charset="0"/>
                <a:ea typeface="Arial" charset="0"/>
                <a:cs typeface="Arial" charset="0"/>
              </a:rPr>
              <a:t>Parannettu uuden jäsenen kokemusta</a:t>
            </a:r>
          </a:p>
          <a:p>
            <a:pPr marL="0" marR="0" lvl="0" indent="0" algn="ctr" defTabSz="914400" rtl="0" eaLnBrk="1" fontAlgn="base" latinLnBrk="0" hangingPunct="1">
              <a:lnSpc>
                <a:spcPts val="3200"/>
              </a:lnSpc>
              <a:spcBef>
                <a:spcPct val="0"/>
              </a:spcBef>
              <a:spcAft>
                <a:spcPts val="1200"/>
              </a:spcAft>
              <a:buClrTx/>
              <a:buSzTx/>
              <a:buFontTx/>
              <a:buNone/>
              <a:tabLst/>
              <a:defRPr/>
            </a:pPr>
            <a:r>
              <a:rPr kumimoji="0" lang="fi-FI" sz="2000" b="1" i="0" u="none" strike="noStrike" cap="none" normalizeH="0" baseline="0" noProof="0">
                <a:ln>
                  <a:noFill/>
                </a:ln>
                <a:solidFill>
                  <a:prstClr val="white"/>
                </a:solidFill>
                <a:effectLst/>
                <a:uLnTx/>
                <a:uFillTx/>
                <a:latin typeface="Arial" charset="0"/>
                <a:ea typeface="Arial" charset="0"/>
                <a:cs typeface="Arial" charset="0"/>
              </a:rPr>
              <a:t> </a:t>
            </a:r>
            <a:r>
              <a:rPr kumimoji="0" lang="fi-FI" sz="2000" b="0" i="0" u="none" strike="noStrike" cap="none" normalizeH="0" baseline="0" noProof="0">
                <a:ln>
                  <a:noFill/>
                </a:ln>
                <a:solidFill>
                  <a:prstClr val="white"/>
                </a:solidFill>
                <a:effectLst/>
                <a:uLnTx/>
                <a:uFillTx/>
                <a:latin typeface="Arial" charset="0"/>
                <a:ea typeface="Arial" charset="0"/>
                <a:cs typeface="Arial" charset="0"/>
              </a:rPr>
              <a:t>Mukana parannettu Uuden jäsenen paketti ja erityiset uusille jäsenille lähetettävät sähköpostit </a:t>
            </a:r>
          </a:p>
        </p:txBody>
      </p:sp>
      <p:sp>
        <p:nvSpPr>
          <p:cNvPr id="17" name="Oval 16">
            <a:extLst>
              <a:ext uri="{FF2B5EF4-FFF2-40B4-BE49-F238E27FC236}">
                <a16:creationId xmlns:a16="http://schemas.microsoft.com/office/drawing/2014/main" id="{4D1249AB-31CA-4177-A12F-EED8B79AB32C}"/>
              </a:ext>
            </a:extLst>
          </p:cNvPr>
          <p:cNvSpPr>
            <a:spLocks/>
          </p:cNvSpPr>
          <p:nvPr/>
        </p:nvSpPr>
        <p:spPr>
          <a:xfrm>
            <a:off x="774505" y="4400956"/>
            <a:ext cx="1476552" cy="1507820"/>
          </a:xfrm>
          <a:prstGeom prst="ellipse">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8" name="Oval 17">
            <a:extLst>
              <a:ext uri="{FF2B5EF4-FFF2-40B4-BE49-F238E27FC236}">
                <a16:creationId xmlns:a16="http://schemas.microsoft.com/office/drawing/2014/main" id="{16B4BB0C-E07C-4CAE-BFD2-4C331097B1C2}"/>
              </a:ext>
            </a:extLst>
          </p:cNvPr>
          <p:cNvSpPr>
            <a:spLocks/>
          </p:cNvSpPr>
          <p:nvPr/>
        </p:nvSpPr>
        <p:spPr>
          <a:xfrm>
            <a:off x="9508027" y="1617361"/>
            <a:ext cx="1732410" cy="1544845"/>
          </a:xfrm>
          <a:prstGeom prst="ellipse">
            <a:avLst/>
          </a:prstGeom>
          <a:blipFill>
            <a:blip r:embed="rId6"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9" name="Oval 18">
            <a:extLst>
              <a:ext uri="{FF2B5EF4-FFF2-40B4-BE49-F238E27FC236}">
                <a16:creationId xmlns:a16="http://schemas.microsoft.com/office/drawing/2014/main" id="{3292B3B8-D4CC-4902-B77D-16FFA956DBE2}"/>
              </a:ext>
            </a:extLst>
          </p:cNvPr>
          <p:cNvSpPr>
            <a:spLocks/>
          </p:cNvSpPr>
          <p:nvPr/>
        </p:nvSpPr>
        <p:spPr>
          <a:xfrm>
            <a:off x="3765876" y="4427873"/>
            <a:ext cx="1606094" cy="1453985"/>
          </a:xfrm>
          <a:prstGeom prst="ellipse">
            <a:avLst/>
          </a:prstGeom>
          <a:blipFill>
            <a:blip r:embed="rId7"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0" name="Rectangle 19">
            <a:extLst>
              <a:ext uri="{FF2B5EF4-FFF2-40B4-BE49-F238E27FC236}">
                <a16:creationId xmlns:a16="http://schemas.microsoft.com/office/drawing/2014/main" id="{1894C15F-9C54-481C-86E2-FB194EF2AA24}"/>
              </a:ext>
            </a:extLst>
          </p:cNvPr>
          <p:cNvSpPr/>
          <p:nvPr/>
        </p:nvSpPr>
        <p:spPr>
          <a:xfrm>
            <a:off x="3258406" y="6039959"/>
            <a:ext cx="2484679"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fi-FI" sz="1800" b="1" i="0" u="none" strike="noStrike" cap="none" normalizeH="0" baseline="0" noProof="0">
                <a:ln>
                  <a:noFill/>
                </a:ln>
                <a:solidFill>
                  <a:srgbClr val="00338D"/>
                </a:solidFill>
                <a:effectLst/>
                <a:uLnTx/>
                <a:uFillTx/>
                <a:latin typeface="Arial" charset="0"/>
                <a:ea typeface="Arial" charset="0"/>
                <a:cs typeface="Arial" charset="0"/>
              </a:rPr>
              <a:t>Parannettu jäsenyyskokemusta </a:t>
            </a:r>
          </a:p>
        </p:txBody>
      </p:sp>
      <p:sp>
        <p:nvSpPr>
          <p:cNvPr id="22" name="Rectangle 21">
            <a:extLst>
              <a:ext uri="{FF2B5EF4-FFF2-40B4-BE49-F238E27FC236}">
                <a16:creationId xmlns:a16="http://schemas.microsoft.com/office/drawing/2014/main" id="{3A9EFE56-4CE5-480F-8CA3-4AEEF2D15964}"/>
              </a:ext>
            </a:extLst>
          </p:cNvPr>
          <p:cNvSpPr/>
          <p:nvPr/>
        </p:nvSpPr>
        <p:spPr>
          <a:xfrm>
            <a:off x="56435" y="5947352"/>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cap="none" normalizeH="0" baseline="0" noProof="0">
                <a:ln>
                  <a:noFill/>
                </a:ln>
                <a:solidFill>
                  <a:srgbClr val="00338D"/>
                </a:solidFill>
                <a:effectLst/>
                <a:uLnTx/>
                <a:uFillTx/>
                <a:latin typeface="Arial" charset="0"/>
                <a:ea typeface="Arial" charset="0"/>
                <a:cs typeface="Arial" charset="0"/>
              </a:rPr>
              <a:t>Määritetty uusia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cap="none" normalizeH="0" baseline="0" noProof="0">
                <a:ln>
                  <a:noFill/>
                </a:ln>
                <a:solidFill>
                  <a:srgbClr val="00338D"/>
                </a:solidFill>
                <a:effectLst/>
                <a:uLnTx/>
                <a:uFillTx/>
                <a:latin typeface="Arial" charset="0"/>
                <a:ea typeface="Arial" charset="0"/>
                <a:cs typeface="Arial" charset="0"/>
              </a:rPr>
              <a:t>jäsenyysmalleja</a:t>
            </a:r>
          </a:p>
        </p:txBody>
      </p:sp>
      <p:sp>
        <p:nvSpPr>
          <p:cNvPr id="23" name="Rectangle 22">
            <a:extLst>
              <a:ext uri="{FF2B5EF4-FFF2-40B4-BE49-F238E27FC236}">
                <a16:creationId xmlns:a16="http://schemas.microsoft.com/office/drawing/2014/main" id="{6937C707-3DEE-40B1-9BAF-90EDD4F5F92E}"/>
              </a:ext>
            </a:extLst>
          </p:cNvPr>
          <p:cNvSpPr/>
          <p:nvPr/>
        </p:nvSpPr>
        <p:spPr>
          <a:xfrm>
            <a:off x="8845435" y="3320190"/>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fi-FI" sz="1800" b="1" i="0" u="none" strike="noStrike" cap="none" normalizeH="0" baseline="0" noProof="0">
                <a:ln>
                  <a:noFill/>
                </a:ln>
                <a:solidFill>
                  <a:srgbClr val="00338D"/>
                </a:solidFill>
                <a:effectLst/>
                <a:uLnTx/>
                <a:uFillTx/>
                <a:latin typeface="Arial" charset="0"/>
                <a:ea typeface="Arial" charset="0"/>
                <a:cs typeface="Arial" charset="0"/>
              </a:rPr>
              <a:t>Oppimismahdollisuudet kaikille lioneille </a:t>
            </a:r>
          </a:p>
        </p:txBody>
      </p:sp>
      <p:pic>
        <p:nvPicPr>
          <p:cNvPr id="5" name="Picture 4">
            <a:extLst>
              <a:ext uri="{FF2B5EF4-FFF2-40B4-BE49-F238E27FC236}">
                <a16:creationId xmlns:a16="http://schemas.microsoft.com/office/drawing/2014/main" id="{4E65766E-9EF0-4794-AD61-86EDF9265D29}"/>
              </a:ext>
            </a:extLst>
          </p:cNvPr>
          <p:cNvPicPr>
            <a:picLocks noChangeAspect="1"/>
          </p:cNvPicPr>
          <p:nvPr/>
        </p:nvPicPr>
        <p:blipFill>
          <a:blip r:embed="rId8"/>
          <a:stretch>
            <a:fillRect/>
          </a:stretch>
        </p:blipFill>
        <p:spPr>
          <a:xfrm>
            <a:off x="6629555" y="4400956"/>
            <a:ext cx="1531101" cy="1480902"/>
          </a:xfrm>
          <a:prstGeom prst="rect">
            <a:avLst/>
          </a:prstGeom>
        </p:spPr>
      </p:pic>
      <p:pic>
        <p:nvPicPr>
          <p:cNvPr id="6" name="Picture 5">
            <a:extLst>
              <a:ext uri="{FF2B5EF4-FFF2-40B4-BE49-F238E27FC236}">
                <a16:creationId xmlns:a16="http://schemas.microsoft.com/office/drawing/2014/main" id="{1548E22F-B7CE-49E2-8765-C541456B7547}"/>
              </a:ext>
            </a:extLst>
          </p:cNvPr>
          <p:cNvPicPr>
            <a:picLocks noChangeAspect="1"/>
          </p:cNvPicPr>
          <p:nvPr/>
        </p:nvPicPr>
        <p:blipFill>
          <a:blip r:embed="rId9"/>
          <a:stretch>
            <a:fillRect/>
          </a:stretch>
        </p:blipFill>
        <p:spPr>
          <a:xfrm>
            <a:off x="3728685" y="1669544"/>
            <a:ext cx="1623010" cy="1540763"/>
          </a:xfrm>
          <a:prstGeom prst="rect">
            <a:avLst/>
          </a:prstGeom>
        </p:spPr>
      </p:pic>
      <p:sp>
        <p:nvSpPr>
          <p:cNvPr id="24" name="Rectangle 23">
            <a:extLst>
              <a:ext uri="{FF2B5EF4-FFF2-40B4-BE49-F238E27FC236}">
                <a16:creationId xmlns:a16="http://schemas.microsoft.com/office/drawing/2014/main" id="{4CD5A6DA-6962-4811-992F-CC45207A754E}"/>
              </a:ext>
            </a:extLst>
          </p:cNvPr>
          <p:cNvSpPr/>
          <p:nvPr/>
        </p:nvSpPr>
        <p:spPr>
          <a:xfrm>
            <a:off x="6127224" y="5977293"/>
            <a:ext cx="2484679"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fi-FI" sz="1800" b="1" i="0" u="none" strike="noStrike" cap="none" normalizeH="0" baseline="0" noProof="0">
                <a:ln>
                  <a:noFill/>
                </a:ln>
                <a:solidFill>
                  <a:srgbClr val="00338D"/>
                </a:solidFill>
                <a:effectLst/>
                <a:uLnTx/>
                <a:uFillTx/>
                <a:latin typeface="Arial" charset="0"/>
                <a:ea typeface="Arial" charset="0"/>
                <a:cs typeface="Arial" charset="0"/>
              </a:rPr>
              <a:t>Enemmän digitaalista viestintää </a:t>
            </a:r>
          </a:p>
        </p:txBody>
      </p:sp>
      <p:sp>
        <p:nvSpPr>
          <p:cNvPr id="25" name="Rectangle 24">
            <a:extLst>
              <a:ext uri="{FF2B5EF4-FFF2-40B4-BE49-F238E27FC236}">
                <a16:creationId xmlns:a16="http://schemas.microsoft.com/office/drawing/2014/main" id="{DE08895F-6D79-47FD-903F-00DAEF1E65D3}"/>
              </a:ext>
            </a:extLst>
          </p:cNvPr>
          <p:cNvSpPr/>
          <p:nvPr/>
        </p:nvSpPr>
        <p:spPr>
          <a:xfrm>
            <a:off x="9228785" y="6000034"/>
            <a:ext cx="2484679"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fi-FI" sz="1800" b="1" i="0" u="none" strike="noStrike" cap="none" normalizeH="0" baseline="0" noProof="0">
                <a:ln>
                  <a:noFill/>
                </a:ln>
                <a:solidFill>
                  <a:srgbClr val="00338D"/>
                </a:solidFill>
                <a:effectLst/>
                <a:uLnTx/>
                <a:uFillTx/>
                <a:latin typeface="Arial" charset="0"/>
                <a:ea typeface="Arial" charset="0"/>
                <a:cs typeface="Arial" charset="0"/>
              </a:rPr>
              <a:t>Käynnistettiin LCIF:n Kampanja 100</a:t>
            </a:r>
          </a:p>
        </p:txBody>
      </p:sp>
      <p:pic>
        <p:nvPicPr>
          <p:cNvPr id="7" name="Picture 6">
            <a:extLst>
              <a:ext uri="{FF2B5EF4-FFF2-40B4-BE49-F238E27FC236}">
                <a16:creationId xmlns:a16="http://schemas.microsoft.com/office/drawing/2014/main" id="{CC6076FB-1BA6-9C13-19E9-E2FC960F02EB}"/>
              </a:ext>
            </a:extLst>
          </p:cNvPr>
          <p:cNvPicPr>
            <a:picLocks noChangeAspect="1"/>
          </p:cNvPicPr>
          <p:nvPr/>
        </p:nvPicPr>
        <p:blipFill>
          <a:blip r:embed="rId10"/>
          <a:stretch>
            <a:fillRect/>
          </a:stretch>
        </p:blipFill>
        <p:spPr>
          <a:xfrm>
            <a:off x="6351140" y="1436236"/>
            <a:ext cx="1902117" cy="1914310"/>
          </a:xfrm>
          <a:prstGeom prst="rect">
            <a:avLst/>
          </a:prstGeom>
        </p:spPr>
      </p:pic>
    </p:spTree>
    <p:extLst>
      <p:ext uri="{BB962C8B-B14F-4D97-AF65-F5344CB8AC3E}">
        <p14:creationId xmlns:p14="http://schemas.microsoft.com/office/powerpoint/2010/main" val="4243193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4" name="Yellow Bar">
            <a:extLst>
              <a:ext uri="{FF2B5EF4-FFF2-40B4-BE49-F238E27FC236}">
                <a16:creationId xmlns:a16="http://schemas.microsoft.com/office/drawing/2014/main" id="{11D0C5B6-F0E2-6344-9E1B-23CCC1B91847}"/>
              </a:ext>
            </a:extLst>
          </p:cNvPr>
          <p:cNvSpPr/>
          <p:nvPr/>
        </p:nvSpPr>
        <p:spPr>
          <a:xfrm>
            <a:off x="5370869" y="3882036"/>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8" name="Picture 7">
            <a:extLst>
              <a:ext uri="{FF2B5EF4-FFF2-40B4-BE49-F238E27FC236}">
                <a16:creationId xmlns:a16="http://schemas.microsoft.com/office/drawing/2014/main" id="{57DD19E1-1279-7044-8EE0-DE47659FECB4}"/>
              </a:ext>
            </a:extLst>
          </p:cNvPr>
          <p:cNvPicPr>
            <a:picLocks noChangeAspect="1"/>
          </p:cNvPicPr>
          <p:nvPr/>
        </p:nvPicPr>
        <p:blipFill>
          <a:blip r:embed="rId3">
            <a:alphaModFix amt="8000"/>
          </a:blip>
          <a:stretch>
            <a:fillRect/>
          </a:stretch>
        </p:blipFill>
        <p:spPr>
          <a:xfrm>
            <a:off x="2810170" y="5087"/>
            <a:ext cx="6705599" cy="6353555"/>
          </a:xfrm>
          <a:prstGeom prst="rect">
            <a:avLst/>
          </a:prstGeom>
          <a:noFill/>
        </p:spPr>
      </p:pic>
      <p:sp>
        <p:nvSpPr>
          <p:cNvPr id="9" name="Headline">
            <a:extLst>
              <a:ext uri="{FF2B5EF4-FFF2-40B4-BE49-F238E27FC236}">
                <a16:creationId xmlns:a16="http://schemas.microsoft.com/office/drawing/2014/main" id="{DAC7E04F-ACCC-CC4D-BB83-882E64BBC91E}"/>
              </a:ext>
            </a:extLst>
          </p:cNvPr>
          <p:cNvSpPr txBox="1">
            <a:spLocks/>
          </p:cNvSpPr>
          <p:nvPr/>
        </p:nvSpPr>
        <p:spPr>
          <a:xfrm>
            <a:off x="2160270" y="3879798"/>
            <a:ext cx="8005401" cy="2258037"/>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fi-FI" sz="2400" b="0" i="0" u="none" strike="noStrike" cap="none" normalizeH="0" baseline="0" noProof="0">
                <a:ln>
                  <a:noFill/>
                </a:ln>
                <a:solidFill>
                  <a:prstClr val="white"/>
                </a:solidFill>
                <a:effectLst/>
                <a:uLnTx/>
                <a:uFillTx/>
                <a:latin typeface="Arial" panose="020B0604020202020204" pitchFamily="34" charset="0"/>
                <a:cs typeface="Arial" panose="020B0604020202020204" pitchFamily="34" charset="0"/>
              </a:rPr>
              <a:t> Suoritamme yhdessä maailmanlaajuista palvelutyötä. Tämä tarkoittaa jokaista lionia ja jokaista klubia. Siihen kuuluvat Lions Clubs International ja Lions Clubs International Foundation (LCIF) - olemme kaikki yhtä. </a:t>
            </a: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761998" y="1905000"/>
            <a:ext cx="10667999" cy="207403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fi-FI" sz="2800" b="1" i="0" u="none" strike="noStrike" cap="none" normalizeH="0" baseline="0" noProof="0">
                <a:ln>
                  <a:noFill/>
                </a:ln>
                <a:solidFill>
                  <a:prstClr val="white"/>
                </a:solidFill>
                <a:effectLst/>
                <a:uLnTx/>
                <a:uFillTx/>
                <a:latin typeface="Arial" panose="020B0604020202020204" pitchFamily="34" charset="0"/>
                <a:cs typeface="Arial" panose="020B0604020202020204" pitchFamily="34" charset="0"/>
              </a:rPr>
              <a:t> </a:t>
            </a:r>
            <a:r>
              <a:rPr kumimoji="0" lang="fi-FI" sz="4400" b="1" i="0" u="none" strike="noStrike" cap="none" normalizeH="0" baseline="0" noProof="0">
                <a:ln>
                  <a:noFill/>
                </a:ln>
                <a:solidFill>
                  <a:srgbClr val="FFC000"/>
                </a:solidFill>
                <a:effectLst/>
                <a:uLnTx/>
                <a:uFillTx/>
                <a:latin typeface="Arial" panose="020B0604020202020204" pitchFamily="34" charset="0"/>
                <a:cs typeface="Arial" panose="020B0604020202020204" pitchFamily="34" charset="0"/>
              </a:rPr>
              <a:t>Lions Internationalin strateginen suunnitelma </a:t>
            </a:r>
          </a:p>
        </p:txBody>
      </p:sp>
    </p:spTree>
    <p:extLst>
      <p:ext uri="{BB962C8B-B14F-4D97-AF65-F5344CB8AC3E}">
        <p14:creationId xmlns:p14="http://schemas.microsoft.com/office/powerpoint/2010/main" val="2631891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12192000" cy="6858000"/>
          </a:xfrm>
          <a:prstGeom prst="rect">
            <a:avLst/>
          </a:prstGeom>
        </p:spPr>
      </p:pic>
      <p:sp>
        <p:nvSpPr>
          <p:cNvPr id="6" name="Rectangle 5">
            <a:extLst>
              <a:ext uri="{FF2B5EF4-FFF2-40B4-BE49-F238E27FC236}">
                <a16:creationId xmlns:a16="http://schemas.microsoft.com/office/drawing/2014/main" id="{0A8F2075-0020-3F46-8E46-3C85D8B89D91}"/>
              </a:ext>
            </a:extLst>
          </p:cNvPr>
          <p:cNvSpPr/>
          <p:nvPr/>
        </p:nvSpPr>
        <p:spPr>
          <a:xfrm>
            <a:off x="-1" y="0"/>
            <a:ext cx="12192000" cy="6858000"/>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2" name="Text Placeholder 1"/>
          <p:cNvSpPr>
            <a:spLocks noGrp="1"/>
          </p:cNvSpPr>
          <p:nvPr>
            <p:ph type="body" sz="quarter" idx="4294967295"/>
          </p:nvPr>
        </p:nvSpPr>
        <p:spPr>
          <a:xfrm>
            <a:off x="352424" y="2125930"/>
            <a:ext cx="11487150" cy="685800"/>
          </a:xfrm>
          <a:prstGeom prst="rect">
            <a:avLst/>
          </a:prstGeom>
        </p:spPr>
        <p:txBody>
          <a:bodyPr>
            <a:noAutofit/>
          </a:bodyPr>
          <a:lstStyle/>
          <a:p>
            <a:pPr marL="0" indent="0" algn="ctr">
              <a:spcBef>
                <a:spcPts val="0"/>
              </a:spcBef>
              <a:buNone/>
            </a:pPr>
            <a:r>
              <a:rPr lang="fi-FI" sz="4000" b="1">
                <a:solidFill>
                  <a:srgbClr val="F0C300"/>
                </a:solidFill>
                <a:latin typeface="Arial" pitchFamily="34" charset="0"/>
                <a:ea typeface="ヒラギノ角ゴ Pro W3" pitchFamily="125" charset="-128"/>
                <a:cs typeface="+mn-cs"/>
              </a:rPr>
              <a:t>Visiomme</a:t>
            </a:r>
          </a:p>
        </p:txBody>
      </p:sp>
      <p:sp>
        <p:nvSpPr>
          <p:cNvPr id="4" name="Rectangle 3">
            <a:extLst>
              <a:ext uri="{FF2B5EF4-FFF2-40B4-BE49-F238E27FC236}">
                <a16:creationId xmlns:a16="http://schemas.microsoft.com/office/drawing/2014/main" id="{7E7A96B7-9D00-DA40-A7EF-6300FB318E96}"/>
              </a:ext>
            </a:extLst>
          </p:cNvPr>
          <p:cNvSpPr/>
          <p:nvPr/>
        </p:nvSpPr>
        <p:spPr>
          <a:xfrm>
            <a:off x="5370870" y="318749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8" name="TextBox 7">
            <a:extLst>
              <a:ext uri="{FF2B5EF4-FFF2-40B4-BE49-F238E27FC236}">
                <a16:creationId xmlns:a16="http://schemas.microsoft.com/office/drawing/2014/main" id="{C2C10266-91CE-804C-98F0-9AEFE1CB5458}"/>
              </a:ext>
            </a:extLst>
          </p:cNvPr>
          <p:cNvSpPr txBox="1"/>
          <p:nvPr/>
        </p:nvSpPr>
        <p:spPr>
          <a:xfrm>
            <a:off x="377190" y="3636028"/>
            <a:ext cx="11487150" cy="1323439"/>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4000" b="1" i="0" u="none" strike="noStrike" cap="none" normalizeH="0" baseline="0" noProof="0">
                <a:ln>
                  <a:noFill/>
                </a:ln>
                <a:solidFill>
                  <a:prstClr val="white"/>
                </a:solidFill>
                <a:effectLst/>
                <a:uLnTx/>
                <a:uFillTx/>
                <a:latin typeface="Arial" panose="020B0604020202020204" pitchFamily="34" charset="0"/>
                <a:ea typeface="Helvetica Neue" charset="0"/>
                <a:cs typeface="Arial" panose="020B0604020202020204" pitchFamily="34" charset="0"/>
              </a:rPr>
              <a:t>Toimia maailmanlaajuisena johtajana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4000" b="1" i="0" u="none" strike="noStrike" cap="none" normalizeH="0" baseline="0" noProof="0">
                <a:ln>
                  <a:noFill/>
                </a:ln>
                <a:solidFill>
                  <a:prstClr val="white"/>
                </a:solidFill>
                <a:effectLst/>
                <a:uLnTx/>
                <a:uFillTx/>
                <a:latin typeface="Arial" panose="020B0604020202020204" pitchFamily="34" charset="0"/>
                <a:ea typeface="Helvetica Neue" charset="0"/>
                <a:cs typeface="Arial" panose="020B0604020202020204" pitchFamily="34" charset="0"/>
              </a:rPr>
              <a:t>yhteisö- ja humanitaarisessa palvelussa. </a:t>
            </a:r>
          </a:p>
        </p:txBody>
      </p:sp>
    </p:spTree>
    <p:extLst>
      <p:ext uri="{BB962C8B-B14F-4D97-AF65-F5344CB8AC3E}">
        <p14:creationId xmlns:p14="http://schemas.microsoft.com/office/powerpoint/2010/main" val="924651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10515600" cy="817602"/>
          </a:xfrm>
        </p:spPr>
        <p:txBody>
          <a:bodyPr>
            <a:normAutofit/>
          </a:bodyPr>
          <a:lstStyle/>
          <a:p>
            <a:r>
              <a:rPr lang="fi-FI" b="1">
                <a:solidFill>
                  <a:schemeClr val="accent1">
                    <a:lumMod val="75000"/>
                  </a:schemeClr>
                </a:solidFill>
                <a:latin typeface="Arial" panose="020B0604020202020204" pitchFamily="34" charset="0"/>
                <a:cs typeface="Arial" panose="020B0604020202020204" pitchFamily="34" charset="0"/>
              </a:rPr>
              <a:t>Aikajana</a:t>
            </a:r>
          </a:p>
        </p:txBody>
      </p:sp>
      <p:sp>
        <p:nvSpPr>
          <p:cNvPr id="4" name="Round Diagonal Corner Rectangle 3"/>
          <p:cNvSpPr/>
          <p:nvPr/>
        </p:nvSpPr>
        <p:spPr bwMode="auto">
          <a:xfrm>
            <a:off x="102870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i-FI"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2021–22</a:t>
            </a:r>
          </a:p>
        </p:txBody>
      </p:sp>
      <p:sp>
        <p:nvSpPr>
          <p:cNvPr id="5" name="Round Diagonal Corner Rectangle 4"/>
          <p:cNvSpPr/>
          <p:nvPr/>
        </p:nvSpPr>
        <p:spPr bwMode="auto">
          <a:xfrm>
            <a:off x="318135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i-FI"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2022–23</a:t>
            </a:r>
          </a:p>
        </p:txBody>
      </p:sp>
      <p:sp>
        <p:nvSpPr>
          <p:cNvPr id="6" name="Round Diagonal Corner Rectangle 5"/>
          <p:cNvSpPr/>
          <p:nvPr/>
        </p:nvSpPr>
        <p:spPr bwMode="auto">
          <a:xfrm>
            <a:off x="533400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i-FI"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2023–24</a:t>
            </a:r>
          </a:p>
        </p:txBody>
      </p:sp>
      <p:sp>
        <p:nvSpPr>
          <p:cNvPr id="7" name="Round Diagonal Corner Rectangle 6"/>
          <p:cNvSpPr/>
          <p:nvPr/>
        </p:nvSpPr>
        <p:spPr bwMode="auto">
          <a:xfrm>
            <a:off x="748665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i-FI"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2024–25</a:t>
            </a:r>
          </a:p>
        </p:txBody>
      </p:sp>
      <p:sp>
        <p:nvSpPr>
          <p:cNvPr id="8" name="Round Diagonal Corner Rectangle 7"/>
          <p:cNvSpPr/>
          <p:nvPr/>
        </p:nvSpPr>
        <p:spPr bwMode="auto">
          <a:xfrm>
            <a:off x="9639299"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i-FI"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2025–26</a:t>
            </a:r>
          </a:p>
        </p:txBody>
      </p:sp>
      <p:sp>
        <p:nvSpPr>
          <p:cNvPr id="10" name="Pentagon 9"/>
          <p:cNvSpPr/>
          <p:nvPr/>
        </p:nvSpPr>
        <p:spPr bwMode="auto">
          <a:xfrm>
            <a:off x="1028700" y="4648200"/>
            <a:ext cx="10782300" cy="457200"/>
          </a:xfrm>
          <a:prstGeom prst="homePlate">
            <a:avLst/>
          </a:prstGeom>
          <a:gradFill flip="none" rotWithShape="1">
            <a:gsLst>
              <a:gs pos="0">
                <a:schemeClr val="accent2"/>
              </a:gs>
              <a:gs pos="29000">
                <a:schemeClr val="accent1">
                  <a:shade val="67500"/>
                  <a:satMod val="115000"/>
                </a:schemeClr>
              </a:gs>
              <a:gs pos="100000">
                <a:schemeClr val="tx1"/>
              </a:gs>
            </a:gsLst>
            <a:lin ang="0" scaled="1"/>
            <a:tileRect/>
          </a:gra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5" name="TextBox 14"/>
          <p:cNvSpPr txBox="1"/>
          <p:nvPr/>
        </p:nvSpPr>
        <p:spPr>
          <a:xfrm>
            <a:off x="1447800" y="2286000"/>
            <a:ext cx="10591800" cy="553998"/>
          </a:xfrm>
          <a:prstGeom prst="rect">
            <a:avLst/>
          </a:prstGeom>
          <a:noFill/>
        </p:spPr>
        <p:txBody>
          <a:bodyPr wrap="square" rtlCol="0">
            <a:spAutoFit/>
          </a:bodyPr>
          <a:lstStyle/>
          <a:p>
            <a:r>
              <a:rPr lang="fi-FI" sz="3000" dirty="0">
                <a:solidFill>
                  <a:schemeClr val="accent1">
                    <a:lumMod val="75000"/>
                  </a:schemeClr>
                </a:solidFill>
                <a:cs typeface="Arial" panose="020B0604020202020204" pitchFamily="34" charset="0"/>
              </a:rPr>
              <a:t>Vuosi 1	Vuosi 2 	   Vuosi 3 		Vuosi 4 	Vuosi 5</a:t>
            </a:r>
          </a:p>
        </p:txBody>
      </p:sp>
    </p:spTree>
    <p:extLst>
      <p:ext uri="{BB962C8B-B14F-4D97-AF65-F5344CB8AC3E}">
        <p14:creationId xmlns:p14="http://schemas.microsoft.com/office/powerpoint/2010/main" val="7490647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2142222"/>
            <a:ext cx="3409865" cy="2886978"/>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fi-FI" sz="28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Vahvistaa järjestöä &amp; säätiötä</a:t>
            </a:r>
          </a:p>
        </p:txBody>
      </p:sp>
      <p:sp>
        <p:nvSpPr>
          <p:cNvPr id="19" name="Rectangle 18"/>
          <p:cNvSpPr/>
          <p:nvPr/>
        </p:nvSpPr>
        <p:spPr>
          <a:xfrm>
            <a:off x="4352967" y="2142222"/>
            <a:ext cx="3409865" cy="2886978"/>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fi-FI" sz="2800" b="1" i="0" u="none" strike="noStrike" cap="none" normalizeH="0" baseline="0" noProof="0">
                <a:ln>
                  <a:noFill/>
                </a:ln>
                <a:solidFill>
                  <a:schemeClr val="bg2"/>
                </a:solidFill>
                <a:uLnTx/>
                <a:uFillTx/>
                <a:latin typeface="Arial" panose="020B0604020202020204" pitchFamily="34" charset="0"/>
                <a:ea typeface="Arial" charset="0"/>
                <a:cs typeface="Arial" panose="020B0604020202020204" pitchFamily="34" charset="0"/>
              </a:rPr>
              <a:t>Rakentaa </a:t>
            </a:r>
            <a:br>
              <a:rPr kumimoji="0" lang="fi-FI" sz="2800" b="1" i="0" u="none" strike="noStrike" cap="none" normalizeH="0" baseline="0" noProof="0">
                <a:ln>
                  <a:noFill/>
                </a:ln>
                <a:solidFill>
                  <a:schemeClr val="bg2"/>
                </a:solidFill>
                <a:uLnTx/>
                <a:uFillTx/>
                <a:latin typeface="Arial" panose="020B0604020202020204" pitchFamily="34" charset="0"/>
                <a:ea typeface="Arial" charset="0"/>
                <a:cs typeface="Arial" panose="020B0604020202020204" pitchFamily="34" charset="0"/>
              </a:rPr>
            </a:br>
            <a:r>
              <a:rPr kumimoji="0" lang="fi-FI" sz="2800" b="1" i="0" u="none" strike="noStrike" cap="none" normalizeH="0" baseline="0" noProof="0">
                <a:ln>
                  <a:noFill/>
                </a:ln>
                <a:solidFill>
                  <a:schemeClr val="bg2"/>
                </a:solidFill>
                <a:uLnTx/>
                <a:uFillTx/>
                <a:latin typeface="Arial" panose="020B0604020202020204" pitchFamily="34" charset="0"/>
                <a:ea typeface="Arial" charset="0"/>
                <a:cs typeface="Arial" panose="020B0604020202020204" pitchFamily="34" charset="0"/>
              </a:rPr>
              <a:t>uusia </a:t>
            </a:r>
            <a:br>
              <a:rPr kumimoji="0" lang="fi-FI" sz="2800" b="1" i="0" u="none" strike="noStrike" cap="none" normalizeH="0" baseline="0" noProof="0">
                <a:ln>
                  <a:noFill/>
                </a:ln>
                <a:solidFill>
                  <a:schemeClr val="bg2"/>
                </a:solidFill>
                <a:uLnTx/>
                <a:uFillTx/>
                <a:latin typeface="Arial" panose="020B0604020202020204" pitchFamily="34" charset="0"/>
                <a:ea typeface="Arial" charset="0"/>
                <a:cs typeface="Arial" panose="020B0604020202020204" pitchFamily="34" charset="0"/>
              </a:rPr>
            </a:br>
            <a:r>
              <a:rPr kumimoji="0" lang="fi-FI" sz="2800" b="1" i="0" u="none" strike="noStrike" cap="none" normalizeH="0" baseline="0" noProof="0">
                <a:ln>
                  <a:noFill/>
                </a:ln>
                <a:solidFill>
                  <a:schemeClr val="bg2"/>
                </a:solidFill>
                <a:uLnTx/>
                <a:uFillTx/>
                <a:latin typeface="Arial" panose="020B0604020202020204" pitchFamily="34" charset="0"/>
                <a:ea typeface="Arial" charset="0"/>
                <a:cs typeface="Arial" panose="020B0604020202020204" pitchFamily="34" charset="0"/>
              </a:rPr>
              <a:t>kasvumalleja</a:t>
            </a:r>
          </a:p>
        </p:txBody>
      </p:sp>
      <p:sp>
        <p:nvSpPr>
          <p:cNvPr id="21" name="Rectangle 20"/>
          <p:cNvSpPr/>
          <p:nvPr/>
        </p:nvSpPr>
        <p:spPr>
          <a:xfrm>
            <a:off x="8020135" y="2142222"/>
            <a:ext cx="3409865" cy="2886978"/>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fi-FI" sz="2800" b="1" i="0" u="none" strike="noStrike" cap="none" normalizeH="0" baseline="0" noProof="0">
                <a:ln>
                  <a:noFill/>
                </a:ln>
                <a:solidFill>
                  <a:srgbClr val="FFFFFF"/>
                </a:solidFill>
                <a:effectLst/>
                <a:uLnTx/>
                <a:uFillTx/>
                <a:latin typeface="Arial" panose="020B0604020202020204" pitchFamily="34" charset="0"/>
                <a:cs typeface="Arial" panose="020B0604020202020204" pitchFamily="34" charset="0"/>
              </a:rPr>
              <a:t>Yhdenmukaistaa tavoitteet, hallinto, organisaation tuki</a:t>
            </a:r>
          </a:p>
        </p:txBody>
      </p:sp>
      <p:sp>
        <p:nvSpPr>
          <p:cNvPr id="2" name="Title 1"/>
          <p:cNvSpPr>
            <a:spLocks noGrp="1"/>
          </p:cNvSpPr>
          <p:nvPr>
            <p:ph type="title"/>
          </p:nvPr>
        </p:nvSpPr>
        <p:spPr>
          <a:xfrm>
            <a:off x="838200" y="609600"/>
            <a:ext cx="10515600" cy="609601"/>
          </a:xfrm>
        </p:spPr>
        <p:txBody>
          <a:bodyPr/>
          <a:lstStyle/>
          <a:p>
            <a:r>
              <a:rPr kumimoji="0" lang="fi-FI"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Tavoitteemme</a:t>
            </a:r>
          </a:p>
        </p:txBody>
      </p:sp>
    </p:spTree>
    <p:extLst>
      <p:ext uri="{BB962C8B-B14F-4D97-AF65-F5344CB8AC3E}">
        <p14:creationId xmlns:p14="http://schemas.microsoft.com/office/powerpoint/2010/main" val="119541644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00" y="1752599"/>
            <a:ext cx="4276800" cy="1325563"/>
          </a:xfrm>
        </p:spPr>
        <p:txBody>
          <a:bodyPr/>
          <a:lstStyle/>
          <a:p>
            <a:r>
              <a:rPr kumimoji="0" lang="fi-FI"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Aloitteemme</a:t>
            </a:r>
          </a:p>
        </p:txBody>
      </p:sp>
      <p:sp>
        <p:nvSpPr>
          <p:cNvPr id="8" name="Rectangle 7">
            <a:extLst>
              <a:ext uri="{FF2B5EF4-FFF2-40B4-BE49-F238E27FC236}">
                <a16:creationId xmlns:a16="http://schemas.microsoft.com/office/drawing/2014/main" id="{ACC7076E-42F1-5202-945D-606E5DCAE60B}"/>
              </a:ext>
            </a:extLst>
          </p:cNvPr>
          <p:cNvSpPr/>
          <p:nvPr/>
        </p:nvSpPr>
        <p:spPr bwMode="auto">
          <a:xfrm>
            <a:off x="4961060" y="664552"/>
            <a:ext cx="6142891" cy="592015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9" name="Picture 9" descr="Diagram&#10;&#10;Description automatically generated">
            <a:extLst>
              <a:ext uri="{FF2B5EF4-FFF2-40B4-BE49-F238E27FC236}">
                <a16:creationId xmlns:a16="http://schemas.microsoft.com/office/drawing/2014/main" id="{59BC4A28-2773-192A-6DA5-FAC64B5489EE}"/>
              </a:ext>
            </a:extLst>
          </p:cNvPr>
          <p:cNvPicPr>
            <a:picLocks noChangeAspect="1"/>
          </p:cNvPicPr>
          <p:nvPr/>
        </p:nvPicPr>
        <p:blipFill>
          <a:blip r:embed="rId3"/>
          <a:stretch>
            <a:fillRect/>
          </a:stretch>
        </p:blipFill>
        <p:spPr>
          <a:xfrm>
            <a:off x="5228493" y="310662"/>
            <a:ext cx="6166338" cy="6189784"/>
          </a:xfrm>
          <a:prstGeom prst="rect">
            <a:avLst/>
          </a:prstGeom>
        </p:spPr>
      </p:pic>
    </p:spTree>
    <p:extLst>
      <p:ext uri="{BB962C8B-B14F-4D97-AF65-F5344CB8AC3E}">
        <p14:creationId xmlns:p14="http://schemas.microsoft.com/office/powerpoint/2010/main" val="2179641477"/>
      </p:ext>
    </p:extLst>
  </p:cSld>
  <p:clrMapOvr>
    <a:masterClrMapping/>
  </p:clrMapOvr>
  <p:transition>
    <p:fade/>
  </p:transition>
</p:sld>
</file>

<file path=ppt/theme/theme1.xml><?xml version="1.0" encoding="utf-8"?>
<a:theme xmlns:a="http://schemas.openxmlformats.org/drawingml/2006/main" name="Dark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ight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
        <a:cs typeface=""/>
      </a:majorFont>
      <a:minorFont>
        <a:latin typeface="Helvetic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Light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
        <a:cs typeface=""/>
      </a:majorFont>
      <a:minorFont>
        <a:latin typeface="Helvetic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LongProperties xmlns="http://schemas.microsoft.com/office/2006/metadata/long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2.xml><?xml version="1.0" encoding="utf-8"?>
<ds:datastoreItem xmlns:ds="http://schemas.openxmlformats.org/officeDocument/2006/customXml" ds:itemID="{06A8C181-E056-415E-9B59-40F04FA43837}">
  <ds:schemaRefs>
    <ds:schemaRef ds:uri="http://schemas.microsoft.com/office/infopath/2007/PartnerControls"/>
    <ds:schemaRef ds:uri="http://purl.org/dc/elements/1.1/"/>
    <ds:schemaRef ds:uri="a7495015-d16d-4dd1-a72f-488cd8119f34"/>
    <ds:schemaRef ds:uri="http://schemas.openxmlformats.org/package/2006/metadata/core-properties"/>
    <ds:schemaRef ds:uri="http://www.w3.org/XML/1998/namespace"/>
    <ds:schemaRef ds:uri="http://schemas.microsoft.com/office/2006/documentManagement/types"/>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4.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5.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46596</TotalTime>
  <Words>2429</Words>
  <Application>Microsoft Office PowerPoint</Application>
  <PresentationFormat>Widescreen</PresentationFormat>
  <Paragraphs>382</Paragraphs>
  <Slides>25</Slides>
  <Notes>25</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25</vt:i4>
      </vt:variant>
    </vt:vector>
  </HeadingPairs>
  <TitlesOfParts>
    <vt:vector size="38" baseType="lpstr">
      <vt:lpstr>Arial</vt:lpstr>
      <vt:lpstr>Calibri</vt:lpstr>
      <vt:lpstr>Helvetica</vt:lpstr>
      <vt:lpstr>Open sans</vt:lpstr>
      <vt:lpstr>Segoe UI</vt:lpstr>
      <vt:lpstr>Segoe UI Light</vt:lpstr>
      <vt:lpstr>Segoe UI Semibold</vt:lpstr>
      <vt:lpstr>Wingdings 3</vt:lpstr>
      <vt:lpstr>Dark Background</vt:lpstr>
      <vt:lpstr>Light Background</vt:lpstr>
      <vt:lpstr>MASTER SLIDE - BLANK</vt:lpstr>
      <vt:lpstr>Lions_PowerPoint_Template_June2016_Template-1</vt:lpstr>
      <vt:lpstr>1_Light Background</vt:lpstr>
      <vt:lpstr>PowerPoint Presentation</vt:lpstr>
      <vt:lpstr>PowerPoint Presentation</vt:lpstr>
      <vt:lpstr>PowerPoint Presentation</vt:lpstr>
      <vt:lpstr>PowerPoint Presentation</vt:lpstr>
      <vt:lpstr>PowerPoint Presentation</vt:lpstr>
      <vt:lpstr>PowerPoint Presentation</vt:lpstr>
      <vt:lpstr>Aikajana</vt:lpstr>
      <vt:lpstr>Tavoitteemme</vt:lpstr>
      <vt:lpstr>Aloitteemme</vt:lpstr>
      <vt:lpstr>1) Vahvistaa järjestöä &amp; säätiötä</vt:lpstr>
      <vt:lpstr>2) Rakentaa uusia kasvumalleja</vt:lpstr>
      <vt:lpstr>3) Yhdenmukaistaa tavoitteet, hallinto,  organisaation tuki</vt:lpstr>
      <vt:lpstr>PowerPoint Presentation</vt:lpstr>
      <vt:lpstr>Vuosi 1 – tärkeimmät saavutukset</vt:lpstr>
      <vt:lpstr>PowerPoint Presentation</vt:lpstr>
      <vt:lpstr>Vuosi kaksi – painopistealueet</vt:lpstr>
      <vt:lpstr>Voit auttaa</vt:lpstr>
      <vt:lpstr>PowerPoint Presentation</vt:lpstr>
      <vt:lpstr>PowerPoint Presentation</vt:lpstr>
      <vt:lpstr>PowerPoint Presentation</vt:lpstr>
      <vt:lpstr>PowerPoint Presentation</vt:lpstr>
      <vt:lpstr>Strategisten suunnitelmien yhteenveto</vt:lpstr>
      <vt:lpstr>Lions Internationalin strateginen suunnitelma  Resurssit</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Harrington, Brett</cp:lastModifiedBy>
  <cp:revision>3217</cp:revision>
  <cp:lastPrinted>2017-06-29T03:55:04Z</cp:lastPrinted>
  <dcterms:created xsi:type="dcterms:W3CDTF">2016-11-15T15:12:50Z</dcterms:created>
  <dcterms:modified xsi:type="dcterms:W3CDTF">2022-08-26T03:45:51Z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